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308" r:id="rId2"/>
    <p:sldId id="256" r:id="rId3"/>
    <p:sldId id="302" r:id="rId4"/>
    <p:sldId id="257" r:id="rId5"/>
    <p:sldId id="305" r:id="rId6"/>
    <p:sldId id="268" r:id="rId7"/>
    <p:sldId id="285" r:id="rId8"/>
    <p:sldId id="286" r:id="rId9"/>
    <p:sldId id="289" r:id="rId10"/>
    <p:sldId id="287" r:id="rId11"/>
    <p:sldId id="288" r:id="rId12"/>
    <p:sldId id="312" r:id="rId13"/>
    <p:sldId id="313" r:id="rId14"/>
    <p:sldId id="314" r:id="rId15"/>
    <p:sldId id="315" r:id="rId16"/>
    <p:sldId id="316" r:id="rId17"/>
    <p:sldId id="269" r:id="rId18"/>
    <p:sldId id="280" r:id="rId19"/>
    <p:sldId id="303" r:id="rId20"/>
    <p:sldId id="270" r:id="rId21"/>
    <p:sldId id="279" r:id="rId22"/>
    <p:sldId id="281" r:id="rId23"/>
    <p:sldId id="297" r:id="rId24"/>
    <p:sldId id="267" r:id="rId25"/>
    <p:sldId id="298" r:id="rId26"/>
    <p:sldId id="301" r:id="rId27"/>
    <p:sldId id="299" r:id="rId28"/>
    <p:sldId id="300" r:id="rId29"/>
    <p:sldId id="272" r:id="rId30"/>
    <p:sldId id="273" r:id="rId31"/>
    <p:sldId id="261" r:id="rId32"/>
    <p:sldId id="259" r:id="rId33"/>
    <p:sldId id="262" r:id="rId34"/>
    <p:sldId id="306" r:id="rId35"/>
    <p:sldId id="292" r:id="rId36"/>
    <p:sldId id="311" r:id="rId37"/>
    <p:sldId id="309" r:id="rId38"/>
    <p:sldId id="265" r:id="rId39"/>
    <p:sldId id="264" r:id="rId40"/>
    <p:sldId id="290" r:id="rId41"/>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4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3230" autoAdjust="0"/>
  </p:normalViewPr>
  <p:slideViewPr>
    <p:cSldViewPr snapToGrid="0" snapToObjects="1">
      <p:cViewPr varScale="1">
        <p:scale>
          <a:sx n="92" d="100"/>
          <a:sy n="92" d="100"/>
        </p:scale>
        <p:origin x="220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CBCD70-FF26-A242-B465-AFE70A9EA421}" type="datetimeFigureOut">
              <a:rPr lang="it-IT" smtClean="0"/>
              <a:t>03/03/24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6EE40F-31A9-2446-8C45-5441C437361D}" type="slidenum">
              <a:rPr lang="it-IT" smtClean="0"/>
              <a:t>‹N›</a:t>
            </a:fld>
            <a:endParaRPr lang="it-IT"/>
          </a:p>
        </p:txBody>
      </p:sp>
    </p:spTree>
    <p:extLst>
      <p:ext uri="{BB962C8B-B14F-4D97-AF65-F5344CB8AC3E}">
        <p14:creationId xmlns:p14="http://schemas.microsoft.com/office/powerpoint/2010/main" val="22773385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Cortés et La </a:t>
            </a:r>
            <a:r>
              <a:rPr lang="it-IT" dirty="0" err="1"/>
              <a:t>Malinche</a:t>
            </a:r>
            <a:r>
              <a:rPr lang="it-IT" dirty="0"/>
              <a:t> incontran</a:t>
            </a:r>
            <a:r>
              <a:rPr lang="it-IT" baseline="0" dirty="0"/>
              <a:t>o Montezuma (1519)</a:t>
            </a:r>
            <a:r>
              <a:rPr lang="it-IT" dirty="0"/>
              <a:t>, </a:t>
            </a:r>
            <a:r>
              <a:rPr lang="it-IT" i="1" u="none" dirty="0" err="1"/>
              <a:t>Lienzo</a:t>
            </a:r>
            <a:r>
              <a:rPr lang="it-IT" i="1" u="none" dirty="0"/>
              <a:t> de </a:t>
            </a:r>
            <a:r>
              <a:rPr lang="it-IT" i="1" u="none" dirty="0" err="1"/>
              <a:t>Tlaxcala</a:t>
            </a:r>
            <a:r>
              <a:rPr lang="it-IT" dirty="0"/>
              <a:t>, 1585 </a:t>
            </a:r>
            <a:r>
              <a:rPr lang="it-IT" dirty="0" err="1"/>
              <a:t>ca</a:t>
            </a:r>
            <a:r>
              <a:rPr lang="it-IT" dirty="0"/>
              <a:t>.</a:t>
            </a:r>
          </a:p>
        </p:txBody>
      </p:sp>
      <p:sp>
        <p:nvSpPr>
          <p:cNvPr id="4" name="Segnaposto numero diapositiva 3"/>
          <p:cNvSpPr>
            <a:spLocks noGrp="1"/>
          </p:cNvSpPr>
          <p:nvPr>
            <p:ph type="sldNum" sz="quarter" idx="10"/>
          </p:nvPr>
        </p:nvSpPr>
        <p:spPr/>
        <p:txBody>
          <a:bodyPr/>
          <a:lstStyle/>
          <a:p>
            <a:fld id="{C86EE40F-31A9-2446-8C45-5441C437361D}" type="slidenum">
              <a:rPr lang="it-IT" smtClean="0"/>
              <a:t>3</a:t>
            </a:fld>
            <a:endParaRPr lang="it-IT"/>
          </a:p>
        </p:txBody>
      </p:sp>
    </p:spTree>
    <p:extLst>
      <p:ext uri="{BB962C8B-B14F-4D97-AF65-F5344CB8AC3E}">
        <p14:creationId xmlns:p14="http://schemas.microsoft.com/office/powerpoint/2010/main" val="186982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1" kern="1200" dirty="0">
                <a:solidFill>
                  <a:schemeClr val="tx1"/>
                </a:solidFill>
                <a:latin typeface="+mn-lt"/>
                <a:ea typeface="+mn-ea"/>
                <a:cs typeface="+mn-cs"/>
              </a:rPr>
              <a:t>PRIMA RELAZIONE DI CRISTOFORO COLOMBO SUL VIAGGIO NEL NUOVO MONDO SCRITTA IL 14 MARZO 1493</a:t>
            </a:r>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7</a:t>
            </a:fld>
            <a:endParaRPr lang="it-IT"/>
          </a:p>
        </p:txBody>
      </p:sp>
    </p:spTree>
    <p:extLst>
      <p:ext uri="{BB962C8B-B14F-4D97-AF65-F5344CB8AC3E}">
        <p14:creationId xmlns:p14="http://schemas.microsoft.com/office/powerpoint/2010/main" val="3571085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Edizione di Basilea 1494, con</a:t>
            </a:r>
            <a:r>
              <a:rPr lang="it-IT" baseline="0" dirty="0"/>
              <a:t> xilografie</a:t>
            </a:r>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8</a:t>
            </a:fld>
            <a:endParaRPr lang="it-IT"/>
          </a:p>
        </p:txBody>
      </p:sp>
    </p:spTree>
    <p:extLst>
      <p:ext uri="{BB962C8B-B14F-4D97-AF65-F5344CB8AC3E}">
        <p14:creationId xmlns:p14="http://schemas.microsoft.com/office/powerpoint/2010/main" val="1633843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latin typeface="+mn-lt"/>
                <a:ea typeface="+mn-ea"/>
                <a:cs typeface="+mn-cs"/>
              </a:rPr>
              <a:t>Prime edizioni del “</a:t>
            </a:r>
            <a:r>
              <a:rPr lang="it-IT" sz="1200" kern="1200" dirty="0" err="1">
                <a:solidFill>
                  <a:schemeClr val="tx1"/>
                </a:solidFill>
                <a:latin typeface="+mn-lt"/>
                <a:ea typeface="+mn-ea"/>
                <a:cs typeface="+mn-cs"/>
              </a:rPr>
              <a:t>Mundus</a:t>
            </a:r>
            <a:r>
              <a:rPr lang="it-IT" sz="1200" kern="1200" dirty="0">
                <a:solidFill>
                  <a:schemeClr val="tx1"/>
                </a:solidFill>
                <a:latin typeface="+mn-lt"/>
                <a:ea typeface="+mn-ea"/>
                <a:cs typeface="+mn-cs"/>
              </a:rPr>
              <a:t> </a:t>
            </a:r>
            <a:r>
              <a:rPr lang="it-IT" sz="1200" kern="1200" dirty="0" err="1">
                <a:solidFill>
                  <a:schemeClr val="tx1"/>
                </a:solidFill>
                <a:latin typeface="+mn-lt"/>
                <a:ea typeface="+mn-ea"/>
                <a:cs typeface="+mn-cs"/>
              </a:rPr>
              <a:t>Novus</a:t>
            </a:r>
            <a:r>
              <a:rPr lang="it-IT" sz="1200" kern="1200" dirty="0">
                <a:solidFill>
                  <a:schemeClr val="tx1"/>
                </a:solidFill>
                <a:latin typeface="+mn-lt"/>
                <a:ea typeface="+mn-ea"/>
                <a:cs typeface="+mn-cs"/>
              </a:rPr>
              <a:t>”,</a:t>
            </a:r>
            <a:r>
              <a:rPr lang="it-IT" sz="1200" kern="1200" baseline="0" dirty="0">
                <a:solidFill>
                  <a:schemeClr val="tx1"/>
                </a:solidFill>
                <a:latin typeface="+mn-lt"/>
                <a:ea typeface="+mn-ea"/>
                <a:cs typeface="+mn-cs"/>
              </a:rPr>
              <a:t> la</a:t>
            </a:r>
            <a:r>
              <a:rPr lang="it-IT" sz="1200" kern="1200" dirty="0">
                <a:solidFill>
                  <a:schemeClr val="tx1"/>
                </a:solidFill>
                <a:latin typeface="+mn-lt"/>
                <a:ea typeface="+mn-ea"/>
                <a:cs typeface="+mn-cs"/>
              </a:rPr>
              <a:t> lettera di Amerigo Vespucci (1451-1512) a Lorenzo di Pierfrancesco de' Medici</a:t>
            </a:r>
            <a:r>
              <a:rPr lang="it-IT" sz="1200" kern="1200" baseline="0" dirty="0">
                <a:solidFill>
                  <a:schemeClr val="tx1"/>
                </a:solidFill>
                <a:latin typeface="+mn-lt"/>
                <a:ea typeface="+mn-ea"/>
                <a:cs typeface="+mn-cs"/>
              </a:rPr>
              <a:t> sul </a:t>
            </a:r>
            <a:r>
              <a:rPr lang="it-IT" sz="1200" kern="1200" dirty="0">
                <a:solidFill>
                  <a:schemeClr val="tx1"/>
                </a:solidFill>
                <a:latin typeface="+mn-lt"/>
                <a:ea typeface="+mn-ea"/>
                <a:cs typeface="+mn-cs"/>
              </a:rPr>
              <a:t>viaggio compiuto lungo le coste del Brasile (1501-1502),</a:t>
            </a:r>
            <a:r>
              <a:rPr lang="it-IT" sz="1200" kern="1200" baseline="0" dirty="0">
                <a:solidFill>
                  <a:schemeClr val="tx1"/>
                </a:solidFill>
                <a:latin typeface="+mn-lt"/>
                <a:ea typeface="+mn-ea"/>
                <a:cs typeface="+mn-cs"/>
              </a:rPr>
              <a:t> in cui </a:t>
            </a:r>
            <a:r>
              <a:rPr lang="it-IT" sz="1200" kern="1200" dirty="0">
                <a:solidFill>
                  <a:schemeClr val="tx1"/>
                </a:solidFill>
                <a:latin typeface="+mn-lt"/>
                <a:ea typeface="+mn-ea"/>
                <a:cs typeface="+mn-cs"/>
              </a:rPr>
              <a:t>Vespucci si riferisce</a:t>
            </a:r>
            <a:r>
              <a:rPr lang="it-IT" sz="1200" kern="1200" baseline="0" dirty="0">
                <a:solidFill>
                  <a:schemeClr val="tx1"/>
                </a:solidFill>
                <a:latin typeface="+mn-lt"/>
                <a:ea typeface="+mn-ea"/>
                <a:cs typeface="+mn-cs"/>
              </a:rPr>
              <a:t> </a:t>
            </a:r>
            <a:r>
              <a:rPr lang="it-IT" sz="1200" kern="1200" dirty="0">
                <a:solidFill>
                  <a:schemeClr val="tx1"/>
                </a:solidFill>
                <a:latin typeface="+mn-lt"/>
                <a:ea typeface="+mn-ea"/>
                <a:cs typeface="+mn-cs"/>
              </a:rPr>
              <a:t>ai territori ritrovati come a un “Nuovo Mondo”</a:t>
            </a:r>
          </a:p>
          <a:p>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9</a:t>
            </a:fld>
            <a:endParaRPr lang="it-IT"/>
          </a:p>
        </p:txBody>
      </p:sp>
    </p:spTree>
    <p:extLst>
      <p:ext uri="{BB962C8B-B14F-4D97-AF65-F5344CB8AC3E}">
        <p14:creationId xmlns:p14="http://schemas.microsoft.com/office/powerpoint/2010/main" val="2542543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latin typeface="+mn-lt"/>
                <a:ea typeface="+mn-ea"/>
                <a:cs typeface="+mn-cs"/>
              </a:rPr>
              <a:t>“Amerigo scoprì l'</a:t>
            </a:r>
            <a:r>
              <a:rPr lang="it-IT" sz="1200" b="1" kern="1200" dirty="0">
                <a:solidFill>
                  <a:schemeClr val="tx1"/>
                </a:solidFill>
                <a:latin typeface="+mn-lt"/>
                <a:ea typeface="+mn-ea"/>
                <a:cs typeface="+mn-cs"/>
              </a:rPr>
              <a:t>America</a:t>
            </a:r>
            <a:r>
              <a:rPr lang="it-IT" sz="1200" b="0" kern="1200" dirty="0">
                <a:solidFill>
                  <a:schemeClr val="tx1"/>
                </a:solidFill>
                <a:latin typeface="+mn-lt"/>
                <a:ea typeface="+mn-ea"/>
                <a:cs typeface="+mn-cs"/>
              </a:rPr>
              <a:t>, e una volta che l'ebbe chiamata, da allora essa sempre fu desta” (</a:t>
            </a:r>
            <a:r>
              <a:rPr lang="it-IT" sz="1200" kern="1200" dirty="0" err="1">
                <a:solidFill>
                  <a:schemeClr val="tx1"/>
                </a:solidFill>
                <a:latin typeface="+mn-lt"/>
                <a:ea typeface="+mn-ea"/>
                <a:cs typeface="+mn-cs"/>
              </a:rPr>
              <a:t>Theodoor</a:t>
            </a:r>
            <a:r>
              <a:rPr lang="it-IT" sz="1200" kern="1200" dirty="0">
                <a:solidFill>
                  <a:schemeClr val="tx1"/>
                </a:solidFill>
                <a:latin typeface="+mn-lt"/>
                <a:ea typeface="+mn-ea"/>
                <a:cs typeface="+mn-cs"/>
              </a:rPr>
              <a:t> Galle,</a:t>
            </a:r>
            <a:r>
              <a:rPr lang="it-IT" sz="1200" kern="1200" baseline="0" dirty="0">
                <a:solidFill>
                  <a:schemeClr val="tx1"/>
                </a:solidFill>
                <a:latin typeface="+mn-lt"/>
                <a:ea typeface="+mn-ea"/>
                <a:cs typeface="+mn-cs"/>
              </a:rPr>
              <a:t> </a:t>
            </a:r>
            <a:r>
              <a:rPr lang="it-IT" sz="1200" kern="1200" dirty="0">
                <a:solidFill>
                  <a:schemeClr val="tx1"/>
                </a:solidFill>
                <a:latin typeface="+mn-lt"/>
                <a:ea typeface="+mn-ea"/>
                <a:cs typeface="+mn-cs"/>
              </a:rPr>
              <a:t>da Johannes </a:t>
            </a:r>
            <a:r>
              <a:rPr lang="it-IT" sz="1200" kern="1200" dirty="0" err="1">
                <a:solidFill>
                  <a:schemeClr val="tx1"/>
                </a:solidFill>
                <a:latin typeface="+mn-lt"/>
                <a:ea typeface="+mn-ea"/>
                <a:cs typeface="+mn-cs"/>
              </a:rPr>
              <a:t>Stradanus</a:t>
            </a:r>
            <a:r>
              <a:rPr lang="it-IT" sz="1200" kern="1200" dirty="0">
                <a:solidFill>
                  <a:schemeClr val="tx1"/>
                </a:solidFill>
                <a:latin typeface="+mn-lt"/>
                <a:ea typeface="+mn-ea"/>
                <a:cs typeface="+mn-cs"/>
              </a:rPr>
              <a:t>, 1600)</a:t>
            </a:r>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10</a:t>
            </a:fld>
            <a:endParaRPr lang="it-IT"/>
          </a:p>
        </p:txBody>
      </p:sp>
    </p:spTree>
    <p:extLst>
      <p:ext uri="{BB962C8B-B14F-4D97-AF65-F5344CB8AC3E}">
        <p14:creationId xmlns:p14="http://schemas.microsoft.com/office/powerpoint/2010/main" val="2889657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11</a:t>
            </a:fld>
            <a:endParaRPr lang="it-IT"/>
          </a:p>
        </p:txBody>
      </p:sp>
    </p:spTree>
    <p:extLst>
      <p:ext uri="{BB962C8B-B14F-4D97-AF65-F5344CB8AC3E}">
        <p14:creationId xmlns:p14="http://schemas.microsoft.com/office/powerpoint/2010/main" val="2149445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Spedizioni</a:t>
            </a:r>
            <a:r>
              <a:rPr lang="it-IT" baseline="0" dirty="0"/>
              <a:t> di Hernan Cortés: partenza non autorizzata da Cuba (18 febbraio 1519) e incontro nello </a:t>
            </a:r>
            <a:r>
              <a:rPr lang="it-IT" baseline="0" dirty="0" err="1"/>
              <a:t>Yucatán</a:t>
            </a:r>
            <a:r>
              <a:rPr lang="it-IT" baseline="0" dirty="0"/>
              <a:t> con Geronimo de </a:t>
            </a:r>
            <a:r>
              <a:rPr lang="it-IT" baseline="0" dirty="0" err="1"/>
              <a:t>Aguilar</a:t>
            </a:r>
            <a:r>
              <a:rPr lang="it-IT" baseline="0" dirty="0"/>
              <a:t>; raggiunta Veracruz (22 aprile), comincia la marcia verso l’interno; alleanza con </a:t>
            </a:r>
            <a:r>
              <a:rPr lang="it-IT" baseline="0" dirty="0" err="1"/>
              <a:t>Tlaxcala</a:t>
            </a:r>
            <a:r>
              <a:rPr lang="it-IT" baseline="0" dirty="0"/>
              <a:t>, massacro di </a:t>
            </a:r>
            <a:r>
              <a:rPr lang="it-IT" baseline="0" dirty="0" err="1"/>
              <a:t>Cholula</a:t>
            </a:r>
            <a:r>
              <a:rPr lang="it-IT" baseline="0" dirty="0"/>
              <a:t> e ingresso a </a:t>
            </a:r>
            <a:r>
              <a:rPr lang="it-IT" baseline="0" dirty="0" err="1"/>
              <a:t>Tenochtitlan</a:t>
            </a:r>
            <a:r>
              <a:rPr lang="it-IT" baseline="0" dirty="0"/>
              <a:t> (8 novembre); il 14 novembre </a:t>
            </a:r>
            <a:r>
              <a:rPr lang="it-IT" baseline="0" dirty="0" err="1"/>
              <a:t>Moctezuma</a:t>
            </a:r>
            <a:r>
              <a:rPr lang="it-IT" baseline="0" dirty="0"/>
              <a:t> è preso prigioniero e in assenza di </a:t>
            </a:r>
            <a:r>
              <a:rPr lang="it-IT" baseline="0" dirty="0" err="1"/>
              <a:t>Cortès</a:t>
            </a:r>
            <a:r>
              <a:rPr lang="it-IT" baseline="0" dirty="0"/>
              <a:t> (impegnato a respingere i soldati del governatore di Cuba) si verifica un’insurrezione popolare, con conseguente massacro e morte di </a:t>
            </a:r>
            <a:r>
              <a:rPr lang="it-IT" baseline="0" dirty="0" err="1"/>
              <a:t>Moctezuma</a:t>
            </a:r>
            <a:r>
              <a:rPr lang="it-IT" baseline="0" dirty="0"/>
              <a:t>; la note del 30 giugno (</a:t>
            </a:r>
            <a:r>
              <a:rPr lang="it-IT" i="1" baseline="0" dirty="0" err="1"/>
              <a:t>noche</a:t>
            </a:r>
            <a:r>
              <a:rPr lang="it-IT" i="1" baseline="0" dirty="0"/>
              <a:t> triste</a:t>
            </a:r>
            <a:r>
              <a:rPr lang="it-IT" baseline="0" dirty="0"/>
              <a:t>) Cortés deve lasciare </a:t>
            </a:r>
            <a:r>
              <a:rPr lang="it-IT" baseline="0" dirty="0" err="1"/>
              <a:t>Tenochtitlàn</a:t>
            </a:r>
            <a:r>
              <a:rPr lang="it-IT" baseline="0" dirty="0"/>
              <a:t>. Rifugiatosi dagli alleati </a:t>
            </a:r>
            <a:r>
              <a:rPr lang="it-IT" baseline="0" dirty="0" err="1"/>
              <a:t>Tlaxcala</a:t>
            </a:r>
            <a:r>
              <a:rPr lang="it-IT" baseline="0" dirty="0"/>
              <a:t>, riesce a riprendere il controllo della città dopo un lungo assedio (13 agosto). Seguiranno la conquista del </a:t>
            </a:r>
            <a:r>
              <a:rPr lang="it-IT" baseline="0" dirty="0" err="1"/>
              <a:t>Chiapas</a:t>
            </a:r>
            <a:r>
              <a:rPr lang="it-IT" baseline="0" dirty="0"/>
              <a:t> e del Guatemala</a:t>
            </a:r>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25</a:t>
            </a:fld>
            <a:endParaRPr lang="it-IT"/>
          </a:p>
        </p:txBody>
      </p:sp>
    </p:spTree>
    <p:extLst>
      <p:ext uri="{BB962C8B-B14F-4D97-AF65-F5344CB8AC3E}">
        <p14:creationId xmlns:p14="http://schemas.microsoft.com/office/powerpoint/2010/main" val="3776049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Cortés et La </a:t>
            </a:r>
            <a:r>
              <a:rPr lang="it-IT" dirty="0" err="1"/>
              <a:t>Malinche</a:t>
            </a:r>
            <a:r>
              <a:rPr lang="it-IT" dirty="0"/>
              <a:t> incontran</a:t>
            </a:r>
            <a:r>
              <a:rPr lang="it-IT" baseline="0" dirty="0"/>
              <a:t>o Montezuma (1519)</a:t>
            </a:r>
            <a:r>
              <a:rPr lang="it-IT" dirty="0"/>
              <a:t>, </a:t>
            </a:r>
            <a:r>
              <a:rPr lang="it-IT" i="1" u="none" dirty="0" err="1"/>
              <a:t>Lienzo</a:t>
            </a:r>
            <a:r>
              <a:rPr lang="it-IT" i="1" u="none" dirty="0"/>
              <a:t> de </a:t>
            </a:r>
            <a:r>
              <a:rPr lang="it-IT" i="1" u="none" dirty="0" err="1"/>
              <a:t>Tlaxcala</a:t>
            </a:r>
            <a:r>
              <a:rPr lang="it-IT" dirty="0"/>
              <a:t>, 1585 </a:t>
            </a:r>
            <a:r>
              <a:rPr lang="it-IT" dirty="0" err="1"/>
              <a:t>ca</a:t>
            </a:r>
            <a:r>
              <a:rPr lang="it-IT" dirty="0"/>
              <a:t>.</a:t>
            </a:r>
          </a:p>
        </p:txBody>
      </p:sp>
      <p:sp>
        <p:nvSpPr>
          <p:cNvPr id="4" name="Segnaposto numero diapositiva 3"/>
          <p:cNvSpPr>
            <a:spLocks noGrp="1"/>
          </p:cNvSpPr>
          <p:nvPr>
            <p:ph type="sldNum" sz="quarter" idx="10"/>
          </p:nvPr>
        </p:nvSpPr>
        <p:spPr/>
        <p:txBody>
          <a:bodyPr/>
          <a:lstStyle/>
          <a:p>
            <a:fld id="{C86EE40F-31A9-2446-8C45-5441C437361D}" type="slidenum">
              <a:rPr lang="it-IT" smtClean="0"/>
              <a:t>26</a:t>
            </a:fld>
            <a:endParaRPr lang="it-IT"/>
          </a:p>
        </p:txBody>
      </p:sp>
    </p:spTree>
    <p:extLst>
      <p:ext uri="{BB962C8B-B14F-4D97-AF65-F5344CB8AC3E}">
        <p14:creationId xmlns:p14="http://schemas.microsoft.com/office/powerpoint/2010/main" val="1869821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dirty="0"/>
              <a:t>Fra Bernardino de </a:t>
            </a:r>
            <a:r>
              <a:rPr lang="it-IT" dirty="0" err="1"/>
              <a:t>Sahagún</a:t>
            </a:r>
            <a:r>
              <a:rPr lang="it-IT" dirty="0"/>
              <a:t> OFM (c.1499 - 1590), “Codice fiorentino” (manoscritto spagnolo-nahuatl</a:t>
            </a:r>
            <a:r>
              <a:rPr lang="it-IT" baseline="0" dirty="0"/>
              <a:t> della </a:t>
            </a:r>
            <a:r>
              <a:rPr lang="it-IT" sz="1200" i="1" kern="1200" dirty="0" err="1">
                <a:solidFill>
                  <a:schemeClr val="tx1"/>
                </a:solidFill>
                <a:latin typeface="+mn-lt"/>
                <a:ea typeface="+mn-ea"/>
                <a:cs typeface="+mn-cs"/>
              </a:rPr>
              <a:t>Historia</a:t>
            </a:r>
            <a:r>
              <a:rPr lang="it-IT" sz="1200" i="1" kern="1200" dirty="0">
                <a:solidFill>
                  <a:schemeClr val="tx1"/>
                </a:solidFill>
                <a:latin typeface="+mn-lt"/>
                <a:ea typeface="+mn-ea"/>
                <a:cs typeface="+mn-cs"/>
              </a:rPr>
              <a:t> </a:t>
            </a:r>
            <a:r>
              <a:rPr lang="it-IT" sz="1200" i="1" kern="1200" dirty="0" err="1">
                <a:solidFill>
                  <a:schemeClr val="tx1"/>
                </a:solidFill>
                <a:latin typeface="+mn-lt"/>
                <a:ea typeface="+mn-ea"/>
                <a:cs typeface="+mn-cs"/>
              </a:rPr>
              <a:t>universal</a:t>
            </a:r>
            <a:r>
              <a:rPr lang="it-IT" sz="1200" i="1" kern="1200" dirty="0">
                <a:solidFill>
                  <a:schemeClr val="tx1"/>
                </a:solidFill>
                <a:latin typeface="+mn-lt"/>
                <a:ea typeface="+mn-ea"/>
                <a:cs typeface="+mn-cs"/>
              </a:rPr>
              <a:t> de </a:t>
            </a:r>
            <a:r>
              <a:rPr lang="it-IT" sz="1200" i="1" kern="1200" dirty="0" err="1">
                <a:solidFill>
                  <a:schemeClr val="tx1"/>
                </a:solidFill>
                <a:latin typeface="+mn-lt"/>
                <a:ea typeface="+mn-ea"/>
                <a:cs typeface="+mn-cs"/>
              </a:rPr>
              <a:t>las</a:t>
            </a:r>
            <a:r>
              <a:rPr lang="it-IT" sz="1200" i="1" kern="1200" dirty="0">
                <a:solidFill>
                  <a:schemeClr val="tx1"/>
                </a:solidFill>
                <a:latin typeface="+mn-lt"/>
                <a:ea typeface="+mn-ea"/>
                <a:cs typeface="+mn-cs"/>
              </a:rPr>
              <a:t> </a:t>
            </a:r>
            <a:r>
              <a:rPr lang="it-IT" sz="1200" i="1" kern="1200" dirty="0" err="1">
                <a:solidFill>
                  <a:schemeClr val="tx1"/>
                </a:solidFill>
                <a:latin typeface="+mn-lt"/>
                <a:ea typeface="+mn-ea"/>
                <a:cs typeface="+mn-cs"/>
              </a:rPr>
              <a:t>cosas</a:t>
            </a:r>
            <a:r>
              <a:rPr lang="it-IT" sz="1200" i="1" kern="1200" dirty="0">
                <a:solidFill>
                  <a:schemeClr val="tx1"/>
                </a:solidFill>
                <a:latin typeface="+mn-lt"/>
                <a:ea typeface="+mn-ea"/>
                <a:cs typeface="+mn-cs"/>
              </a:rPr>
              <a:t> de </a:t>
            </a:r>
            <a:r>
              <a:rPr lang="it-IT" sz="1200" i="1" kern="1200" dirty="0" err="1">
                <a:solidFill>
                  <a:schemeClr val="tx1"/>
                </a:solidFill>
                <a:latin typeface="+mn-lt"/>
                <a:ea typeface="+mn-ea"/>
                <a:cs typeface="+mn-cs"/>
              </a:rPr>
              <a:t>Nueva</a:t>
            </a:r>
            <a:r>
              <a:rPr lang="it-IT" sz="1200" i="1" kern="1200" dirty="0">
                <a:solidFill>
                  <a:schemeClr val="tx1"/>
                </a:solidFill>
                <a:latin typeface="+mn-lt"/>
                <a:ea typeface="+mn-ea"/>
                <a:cs typeface="+mn-cs"/>
              </a:rPr>
              <a:t> </a:t>
            </a:r>
            <a:r>
              <a:rPr lang="it-IT" sz="1200" i="1" kern="1200" dirty="0" err="1">
                <a:solidFill>
                  <a:schemeClr val="tx1"/>
                </a:solidFill>
                <a:latin typeface="+mn-lt"/>
                <a:ea typeface="+mn-ea"/>
                <a:cs typeface="+mn-cs"/>
              </a:rPr>
              <a:t>España</a:t>
            </a:r>
            <a:r>
              <a:rPr lang="it-IT" sz="1200" i="1" kern="1200" dirty="0">
                <a:solidFill>
                  <a:schemeClr val="tx1"/>
                </a:solidFill>
                <a:latin typeface="+mn-lt"/>
                <a:ea typeface="+mn-ea"/>
                <a:cs typeface="+mn-cs"/>
              </a:rPr>
              <a:t>, </a:t>
            </a:r>
            <a:r>
              <a:rPr lang="it-IT" sz="1200" kern="1200" dirty="0">
                <a:solidFill>
                  <a:schemeClr val="tx1"/>
                </a:solidFill>
                <a:latin typeface="+mn-lt"/>
                <a:ea typeface="+mn-ea"/>
                <a:cs typeface="+mn-cs"/>
              </a:rPr>
              <a:t>Biblioteca Medicea Laurenziana, cod. </a:t>
            </a:r>
            <a:r>
              <a:rPr lang="it-IT" sz="1200" kern="1200" dirty="0" err="1">
                <a:solidFill>
                  <a:schemeClr val="tx1"/>
                </a:solidFill>
                <a:latin typeface="+mn-lt"/>
                <a:ea typeface="+mn-ea"/>
                <a:cs typeface="+mn-cs"/>
              </a:rPr>
              <a:t>m.p.</a:t>
            </a:r>
            <a:r>
              <a:rPr lang="it-IT" sz="1200" kern="1200" dirty="0">
                <a:solidFill>
                  <a:schemeClr val="tx1"/>
                </a:solidFill>
                <a:latin typeface="+mn-lt"/>
                <a:ea typeface="+mn-ea"/>
                <a:cs typeface="+mn-cs"/>
              </a:rPr>
              <a:t> 220</a:t>
            </a:r>
            <a:r>
              <a:rPr lang="it-IT" sz="1200" i="0" kern="1200" dirty="0">
                <a:solidFill>
                  <a:schemeClr val="tx1"/>
                </a:solidFill>
                <a:latin typeface="+mn-lt"/>
                <a:ea typeface="+mn-ea"/>
                <a:cs typeface="+mn-cs"/>
              </a:rPr>
              <a:t>)</a:t>
            </a:r>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29</a:t>
            </a:fld>
            <a:endParaRPr lang="it-IT"/>
          </a:p>
        </p:txBody>
      </p:sp>
    </p:spTree>
    <p:extLst>
      <p:ext uri="{BB962C8B-B14F-4D97-AF65-F5344CB8AC3E}">
        <p14:creationId xmlns:p14="http://schemas.microsoft.com/office/powerpoint/2010/main" val="3345043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dirty="0"/>
              <a:t>Fra Diego </a:t>
            </a:r>
            <a:r>
              <a:rPr lang="it-IT" dirty="0" err="1"/>
              <a:t>Durán</a:t>
            </a:r>
            <a:r>
              <a:rPr lang="it-IT" dirty="0"/>
              <a:t> OP (Siviglia, 1537–1588), “Codice </a:t>
            </a:r>
            <a:r>
              <a:rPr lang="it-IT" dirty="0" err="1"/>
              <a:t>Durán</a:t>
            </a:r>
            <a:r>
              <a:rPr lang="it-IT" dirty="0"/>
              <a:t>” (</a:t>
            </a:r>
            <a:r>
              <a:rPr lang="it-IT" i="1" dirty="0" err="1"/>
              <a:t>Historia</a:t>
            </a:r>
            <a:r>
              <a:rPr lang="it-IT" i="1" dirty="0"/>
              <a:t> de </a:t>
            </a:r>
            <a:r>
              <a:rPr lang="it-IT" i="1" dirty="0" err="1"/>
              <a:t>las</a:t>
            </a:r>
            <a:r>
              <a:rPr lang="it-IT" i="1" dirty="0"/>
              <a:t> </a:t>
            </a:r>
            <a:r>
              <a:rPr lang="it-IT" i="1" dirty="0" err="1"/>
              <a:t>Indias</a:t>
            </a:r>
            <a:r>
              <a:rPr lang="it-IT" i="1" dirty="0"/>
              <a:t> de </a:t>
            </a:r>
            <a:r>
              <a:rPr lang="it-IT" i="1" dirty="0" err="1"/>
              <a:t>Nueva</a:t>
            </a:r>
            <a:r>
              <a:rPr lang="it-IT" i="1" dirty="0"/>
              <a:t> </a:t>
            </a:r>
            <a:r>
              <a:rPr lang="it-IT" i="1" dirty="0" err="1"/>
              <a:t>España</a:t>
            </a:r>
            <a:r>
              <a:rPr lang="it-IT" i="1" dirty="0"/>
              <a:t> y </a:t>
            </a:r>
            <a:r>
              <a:rPr lang="it-IT" i="1" dirty="0" err="1"/>
              <a:t>Yslas</a:t>
            </a:r>
            <a:r>
              <a:rPr lang="it-IT" i="1" dirty="0"/>
              <a:t> de </a:t>
            </a:r>
            <a:r>
              <a:rPr lang="it-IT" i="1" dirty="0" err="1"/>
              <a:t>TIerra</a:t>
            </a:r>
            <a:r>
              <a:rPr lang="it-IT" i="1" dirty="0"/>
              <a:t> Firme</a:t>
            </a:r>
            <a:r>
              <a:rPr lang="it-IT" i="0" dirty="0"/>
              <a:t>, Biblioteca </a:t>
            </a:r>
            <a:r>
              <a:rPr lang="it-IT" i="0" dirty="0" err="1"/>
              <a:t>Nacional</a:t>
            </a:r>
            <a:r>
              <a:rPr lang="it-IT" i="0" dirty="0"/>
              <a:t> de </a:t>
            </a:r>
            <a:r>
              <a:rPr lang="it-IT" i="0" dirty="0" err="1"/>
              <a:t>España</a:t>
            </a:r>
            <a:r>
              <a:rPr lang="it-IT" i="0" dirty="0"/>
              <a:t>. c.1579-81)</a:t>
            </a:r>
          </a:p>
        </p:txBody>
      </p:sp>
      <p:sp>
        <p:nvSpPr>
          <p:cNvPr id="4" name="Segnaposto numero diapositiva 3"/>
          <p:cNvSpPr>
            <a:spLocks noGrp="1"/>
          </p:cNvSpPr>
          <p:nvPr>
            <p:ph type="sldNum" sz="quarter" idx="10"/>
          </p:nvPr>
        </p:nvSpPr>
        <p:spPr/>
        <p:txBody>
          <a:bodyPr/>
          <a:lstStyle/>
          <a:p>
            <a:fld id="{C86EE40F-31A9-2446-8C45-5441C437361D}" type="slidenum">
              <a:rPr lang="it-IT" smtClean="0"/>
              <a:t>30</a:t>
            </a:fld>
            <a:endParaRPr lang="it-IT"/>
          </a:p>
        </p:txBody>
      </p:sp>
    </p:spTree>
    <p:extLst>
      <p:ext uri="{BB962C8B-B14F-4D97-AF65-F5344CB8AC3E}">
        <p14:creationId xmlns:p14="http://schemas.microsoft.com/office/powerpoint/2010/main" val="722591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dirty="0"/>
              <a:t>Miniatura Azteca: </a:t>
            </a:r>
            <a:r>
              <a:rPr lang="it-IT" dirty="0" err="1"/>
              <a:t>Codex</a:t>
            </a:r>
            <a:r>
              <a:rPr lang="it-IT" dirty="0"/>
              <a:t> Magliabechiano, </a:t>
            </a:r>
            <a:r>
              <a:rPr lang="it-IT" dirty="0" err="1"/>
              <a:t>fol</a:t>
            </a:r>
            <a:r>
              <a:rPr lang="it-IT" dirty="0"/>
              <a:t>. 70</a:t>
            </a:r>
          </a:p>
          <a:p>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32</a:t>
            </a:fld>
            <a:endParaRPr lang="it-IT"/>
          </a:p>
        </p:txBody>
      </p:sp>
    </p:spTree>
    <p:extLst>
      <p:ext uri="{BB962C8B-B14F-4D97-AF65-F5344CB8AC3E}">
        <p14:creationId xmlns:p14="http://schemas.microsoft.com/office/powerpoint/2010/main" val="3433482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latin typeface="+mn-lt"/>
                <a:ea typeface="+mn-ea"/>
                <a:cs typeface="+mn-cs"/>
              </a:rPr>
              <a:t>1528 – Primo contatto tra Francisco Pizarro e Diego de </a:t>
            </a:r>
            <a:r>
              <a:rPr lang="it-IT" sz="1200" kern="1200" dirty="0" err="1">
                <a:solidFill>
                  <a:schemeClr val="tx1"/>
                </a:solidFill>
                <a:latin typeface="+mn-lt"/>
                <a:ea typeface="+mn-ea"/>
                <a:cs typeface="+mn-cs"/>
              </a:rPr>
              <a:t>Almagro</a:t>
            </a:r>
            <a:r>
              <a:rPr lang="it-IT" sz="1200" kern="1200" dirty="0">
                <a:solidFill>
                  <a:schemeClr val="tx1"/>
                </a:solidFill>
                <a:latin typeface="+mn-lt"/>
                <a:ea typeface="+mn-ea"/>
                <a:cs typeface="+mn-cs"/>
              </a:rPr>
              <a:t> e gli Inca, nella città di </a:t>
            </a:r>
            <a:r>
              <a:rPr lang="it-IT" sz="1200" kern="1200" dirty="0" err="1">
                <a:solidFill>
                  <a:schemeClr val="tx1"/>
                </a:solidFill>
                <a:latin typeface="+mn-lt"/>
                <a:ea typeface="+mn-ea"/>
                <a:cs typeface="+mn-cs"/>
              </a:rPr>
              <a:t>Tumbes</a:t>
            </a:r>
            <a:r>
              <a:rPr lang="it-IT" sz="1200" kern="1200" dirty="0">
                <a:solidFill>
                  <a:schemeClr val="tx1"/>
                </a:solidFill>
                <a:latin typeface="+mn-lt"/>
                <a:ea typeface="+mn-ea"/>
                <a:cs typeface="+mn-cs"/>
              </a:rPr>
              <a:t>; Pizarro ottiene dalla regina consorte di Carlo V una “</a:t>
            </a:r>
            <a:r>
              <a:rPr lang="it-IT" sz="1200" kern="1200" dirty="0" err="1">
                <a:solidFill>
                  <a:schemeClr val="tx1"/>
                </a:solidFill>
                <a:latin typeface="+mn-lt"/>
                <a:ea typeface="+mn-ea"/>
                <a:cs typeface="+mn-cs"/>
              </a:rPr>
              <a:t>capitulaciòn</a:t>
            </a:r>
            <a:r>
              <a:rPr lang="it-IT" sz="1200" kern="1200" dirty="0">
                <a:solidFill>
                  <a:schemeClr val="tx1"/>
                </a:solidFill>
                <a:latin typeface="+mn-lt"/>
                <a:ea typeface="+mn-ea"/>
                <a:cs typeface="+mn-cs"/>
              </a:rPr>
              <a:t>” per la conquista del Perù (1529); nel settembre 1531 comincia marcia attraverso le Ande durante la guerra civile tra  </a:t>
            </a:r>
            <a:r>
              <a:rPr lang="it-IT" sz="1200" kern="1200" dirty="0" err="1">
                <a:solidFill>
                  <a:schemeClr val="tx1"/>
                </a:solidFill>
                <a:latin typeface="+mn-lt"/>
                <a:ea typeface="+mn-ea"/>
                <a:cs typeface="+mn-cs"/>
              </a:rPr>
              <a:t>Huascar</a:t>
            </a:r>
            <a:r>
              <a:rPr lang="it-IT" sz="1200" kern="1200" dirty="0">
                <a:solidFill>
                  <a:schemeClr val="tx1"/>
                </a:solidFill>
                <a:latin typeface="+mn-lt"/>
                <a:ea typeface="+mn-ea"/>
                <a:cs typeface="+mn-cs"/>
              </a:rPr>
              <a:t> e </a:t>
            </a:r>
            <a:r>
              <a:rPr lang="it-IT" sz="1200" kern="1200" dirty="0" err="1">
                <a:solidFill>
                  <a:schemeClr val="tx1"/>
                </a:solidFill>
                <a:latin typeface="+mn-lt"/>
                <a:ea typeface="+mn-ea"/>
                <a:cs typeface="+mn-cs"/>
              </a:rPr>
              <a:t>Atahuallpa</a:t>
            </a:r>
            <a:r>
              <a:rPr lang="it-IT" sz="1200" kern="1200" dirty="0">
                <a:solidFill>
                  <a:schemeClr val="tx1"/>
                </a:solidFill>
                <a:latin typeface="+mn-lt"/>
                <a:ea typeface="+mn-ea"/>
                <a:cs typeface="+mn-cs"/>
              </a:rPr>
              <a:t>, con vittoria finale di quest’ultimo; incontro con </a:t>
            </a:r>
            <a:r>
              <a:rPr lang="it-IT" sz="1200" kern="1200" dirty="0" err="1">
                <a:solidFill>
                  <a:schemeClr val="tx1"/>
                </a:solidFill>
                <a:latin typeface="+mn-lt"/>
                <a:ea typeface="+mn-ea"/>
                <a:cs typeface="+mn-cs"/>
              </a:rPr>
              <a:t>Atahuallpa</a:t>
            </a:r>
            <a:r>
              <a:rPr lang="it-IT" sz="1200" kern="1200" dirty="0">
                <a:solidFill>
                  <a:schemeClr val="tx1"/>
                </a:solidFill>
                <a:latin typeface="+mn-lt"/>
                <a:ea typeface="+mn-ea"/>
                <a:cs typeface="+mn-cs"/>
              </a:rPr>
              <a:t> a Cajamarca e sua cattura (novembre 1532); raccolta del riscatto e sua condanna a morte (26 luglio 1533); guerra aperta tra spagnoli e inca, con conquista di Cuzco (15 novembre 1533); fondazione di Lima (1535); lunga fase di scontri con gli Inca, riuniti sotto la guida di Manco </a:t>
            </a:r>
            <a:r>
              <a:rPr lang="it-IT" sz="1200" kern="1200" dirty="0" err="1">
                <a:solidFill>
                  <a:schemeClr val="tx1"/>
                </a:solidFill>
                <a:latin typeface="+mn-lt"/>
                <a:ea typeface="+mn-ea"/>
                <a:cs typeface="+mn-cs"/>
              </a:rPr>
              <a:t>Capac</a:t>
            </a:r>
            <a:r>
              <a:rPr lang="it-IT" sz="1200" kern="1200" dirty="0">
                <a:solidFill>
                  <a:schemeClr val="tx1"/>
                </a:solidFill>
                <a:latin typeface="+mn-lt"/>
                <a:ea typeface="+mn-ea"/>
                <a:cs typeface="+mn-cs"/>
              </a:rPr>
              <a:t> II (1536-1544); guerra civile tra i conquistadores (famiglie </a:t>
            </a:r>
            <a:r>
              <a:rPr lang="it-IT" sz="1200" kern="1200" dirty="0" err="1">
                <a:solidFill>
                  <a:schemeClr val="tx1"/>
                </a:solidFill>
                <a:latin typeface="+mn-lt"/>
                <a:ea typeface="+mn-ea"/>
                <a:cs typeface="+mn-cs"/>
              </a:rPr>
              <a:t>Almagro</a:t>
            </a:r>
            <a:r>
              <a:rPr lang="it-IT" sz="1200" kern="1200" dirty="0">
                <a:solidFill>
                  <a:schemeClr val="tx1"/>
                </a:solidFill>
                <a:latin typeface="+mn-lt"/>
                <a:ea typeface="+mn-ea"/>
                <a:cs typeface="+mn-cs"/>
              </a:rPr>
              <a:t> e Pizarro) tra il 1537-1554 (assassinio di Francisco Pizarro nel 1541); sconfitta degli ultimi inca ribelli guidati</a:t>
            </a:r>
            <a:r>
              <a:rPr lang="it-IT" sz="1200" kern="1200" baseline="0" dirty="0">
                <a:solidFill>
                  <a:schemeClr val="tx1"/>
                </a:solidFill>
                <a:latin typeface="+mn-lt"/>
                <a:ea typeface="+mn-ea"/>
                <a:cs typeface="+mn-cs"/>
              </a:rPr>
              <a:t> da </a:t>
            </a:r>
            <a:r>
              <a:rPr lang="it-IT" sz="1200" kern="1200" baseline="0" dirty="0" err="1">
                <a:solidFill>
                  <a:schemeClr val="tx1"/>
                </a:solidFill>
                <a:latin typeface="+mn-lt"/>
                <a:ea typeface="+mn-ea"/>
                <a:cs typeface="+mn-cs"/>
              </a:rPr>
              <a:t>Tupac</a:t>
            </a:r>
            <a:r>
              <a:rPr lang="it-IT" sz="1200" kern="1200" baseline="0" dirty="0">
                <a:solidFill>
                  <a:schemeClr val="tx1"/>
                </a:solidFill>
                <a:latin typeface="+mn-lt"/>
                <a:ea typeface="+mn-ea"/>
                <a:cs typeface="+mn-cs"/>
              </a:rPr>
              <a:t> </a:t>
            </a:r>
            <a:r>
              <a:rPr lang="it-IT" sz="1200" kern="1200" baseline="0" dirty="0" err="1">
                <a:solidFill>
                  <a:schemeClr val="tx1"/>
                </a:solidFill>
                <a:latin typeface="+mn-lt"/>
                <a:ea typeface="+mn-ea"/>
                <a:cs typeface="+mn-cs"/>
              </a:rPr>
              <a:t>Amaru</a:t>
            </a:r>
            <a:r>
              <a:rPr lang="it-IT" sz="1200" kern="1200" baseline="0" dirty="0">
                <a:solidFill>
                  <a:schemeClr val="tx1"/>
                </a:solidFill>
                <a:latin typeface="+mn-lt"/>
                <a:ea typeface="+mn-ea"/>
                <a:cs typeface="+mn-cs"/>
              </a:rPr>
              <a:t> nel 1572</a:t>
            </a:r>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34</a:t>
            </a:fld>
            <a:endParaRPr lang="it-IT"/>
          </a:p>
        </p:txBody>
      </p:sp>
    </p:spTree>
    <p:extLst>
      <p:ext uri="{BB962C8B-B14F-4D97-AF65-F5344CB8AC3E}">
        <p14:creationId xmlns:p14="http://schemas.microsoft.com/office/powerpoint/2010/main" val="3194614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36</a:t>
            </a:fld>
            <a:endParaRPr lang="it-IT"/>
          </a:p>
        </p:txBody>
      </p:sp>
    </p:spTree>
    <p:extLst>
      <p:ext uri="{BB962C8B-B14F-4D97-AF65-F5344CB8AC3E}">
        <p14:creationId xmlns:p14="http://schemas.microsoft.com/office/powerpoint/2010/main" val="2757800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latin typeface="+mn-lt"/>
                <a:ea typeface="+mn-ea"/>
                <a:cs typeface="+mn-cs"/>
              </a:rPr>
              <a:t>“</a:t>
            </a:r>
            <a:r>
              <a:rPr lang="it-IT" sz="1200" kern="1200" dirty="0" err="1">
                <a:solidFill>
                  <a:schemeClr val="tx1"/>
                </a:solidFill>
                <a:latin typeface="+mn-lt"/>
                <a:ea typeface="+mn-ea"/>
                <a:cs typeface="+mn-cs"/>
              </a:rPr>
              <a:t>Corregidor</a:t>
            </a:r>
            <a:r>
              <a:rPr lang="it-IT" sz="1200" kern="1200" dirty="0">
                <a:solidFill>
                  <a:schemeClr val="tx1"/>
                </a:solidFill>
                <a:latin typeface="+mn-lt"/>
                <a:ea typeface="+mn-ea"/>
                <a:cs typeface="+mn-cs"/>
              </a:rPr>
              <a:t> de </a:t>
            </a:r>
            <a:r>
              <a:rPr lang="it-IT" sz="1200" kern="1200" dirty="0" err="1">
                <a:solidFill>
                  <a:schemeClr val="tx1"/>
                </a:solidFill>
                <a:latin typeface="+mn-lt"/>
                <a:ea typeface="+mn-ea"/>
                <a:cs typeface="+mn-cs"/>
              </a:rPr>
              <a:t>minas</a:t>
            </a:r>
            <a:r>
              <a:rPr lang="it-IT" sz="1200" kern="1200" dirty="0">
                <a:solidFill>
                  <a:schemeClr val="tx1"/>
                </a:solidFill>
                <a:latin typeface="+mn-lt"/>
                <a:ea typeface="+mn-ea"/>
                <a:cs typeface="+mn-cs"/>
              </a:rPr>
              <a:t> : </a:t>
            </a:r>
            <a:r>
              <a:rPr lang="it-IT" sz="1200" kern="1200" dirty="0" err="1">
                <a:solidFill>
                  <a:schemeClr val="tx1"/>
                </a:solidFill>
                <a:latin typeface="+mn-lt"/>
                <a:ea typeface="+mn-ea"/>
                <a:cs typeface="+mn-cs"/>
              </a:rPr>
              <a:t>como</a:t>
            </a:r>
            <a:r>
              <a:rPr lang="it-IT" sz="1200" kern="1200" dirty="0">
                <a:solidFill>
                  <a:schemeClr val="tx1"/>
                </a:solidFill>
                <a:latin typeface="+mn-lt"/>
                <a:ea typeface="+mn-ea"/>
                <a:cs typeface="+mn-cs"/>
              </a:rPr>
              <a:t> lo castiga </a:t>
            </a:r>
            <a:r>
              <a:rPr lang="it-IT" sz="1200" kern="1200" dirty="0" err="1">
                <a:solidFill>
                  <a:schemeClr val="tx1"/>
                </a:solidFill>
                <a:latin typeface="+mn-lt"/>
                <a:ea typeface="+mn-ea"/>
                <a:cs typeface="+mn-cs"/>
              </a:rPr>
              <a:t>cruelmente</a:t>
            </a:r>
            <a:r>
              <a:rPr lang="it-IT" sz="1200" kern="1200" dirty="0">
                <a:solidFill>
                  <a:schemeClr val="tx1"/>
                </a:solidFill>
                <a:latin typeface="+mn-lt"/>
                <a:ea typeface="+mn-ea"/>
                <a:cs typeface="+mn-cs"/>
              </a:rPr>
              <a:t> a </a:t>
            </a:r>
            <a:r>
              <a:rPr lang="it-IT" sz="1200" kern="1200" dirty="0" err="1">
                <a:solidFill>
                  <a:schemeClr val="tx1"/>
                </a:solidFill>
                <a:latin typeface="+mn-lt"/>
                <a:ea typeface="+mn-ea"/>
                <a:cs typeface="+mn-cs"/>
              </a:rPr>
              <a:t>los</a:t>
            </a:r>
            <a:r>
              <a:rPr lang="it-IT" sz="1200" kern="1200" dirty="0">
                <a:solidFill>
                  <a:schemeClr val="tx1"/>
                </a:solidFill>
                <a:latin typeface="+mn-lt"/>
                <a:ea typeface="+mn-ea"/>
                <a:cs typeface="+mn-cs"/>
              </a:rPr>
              <a:t> </a:t>
            </a:r>
            <a:r>
              <a:rPr lang="it-IT" sz="1200" kern="1200" dirty="0" err="1">
                <a:solidFill>
                  <a:schemeClr val="tx1"/>
                </a:solidFill>
                <a:latin typeface="+mn-lt"/>
                <a:ea typeface="+mn-ea"/>
                <a:cs typeface="+mn-cs"/>
              </a:rPr>
              <a:t>caciques</a:t>
            </a:r>
            <a:r>
              <a:rPr lang="it-IT" sz="1200" kern="1200" dirty="0">
                <a:solidFill>
                  <a:schemeClr val="tx1"/>
                </a:solidFill>
                <a:latin typeface="+mn-lt"/>
                <a:ea typeface="+mn-ea"/>
                <a:cs typeface="+mn-cs"/>
              </a:rPr>
              <a:t> </a:t>
            </a:r>
            <a:r>
              <a:rPr lang="it-IT" sz="1200" kern="1200" dirty="0" err="1">
                <a:solidFill>
                  <a:schemeClr val="tx1"/>
                </a:solidFill>
                <a:latin typeface="+mn-lt"/>
                <a:ea typeface="+mn-ea"/>
                <a:cs typeface="+mn-cs"/>
              </a:rPr>
              <a:t>principales</a:t>
            </a:r>
            <a:r>
              <a:rPr lang="it-IT" sz="1200" kern="1200" dirty="0">
                <a:solidFill>
                  <a:schemeClr val="tx1"/>
                </a:solidFill>
                <a:latin typeface="+mn-lt"/>
                <a:ea typeface="+mn-ea"/>
                <a:cs typeface="+mn-cs"/>
              </a:rPr>
              <a:t>” e </a:t>
            </a:r>
            <a:r>
              <a:rPr lang="it-IT" sz="1200" b="1" kern="1200" dirty="0">
                <a:solidFill>
                  <a:schemeClr val="tx1"/>
                </a:solidFill>
                <a:latin typeface="+mn-lt"/>
                <a:ea typeface="+mn-ea"/>
                <a:cs typeface="+mn-cs"/>
              </a:rPr>
              <a:t>“</a:t>
            </a:r>
            <a:r>
              <a:rPr lang="it-IT" sz="1200" b="0" kern="1200" dirty="0">
                <a:solidFill>
                  <a:schemeClr val="tx1"/>
                </a:solidFill>
                <a:latin typeface="+mn-lt"/>
                <a:ea typeface="+mn-ea"/>
                <a:cs typeface="+mn-cs"/>
              </a:rPr>
              <a:t>Mala </a:t>
            </a:r>
            <a:r>
              <a:rPr lang="it-IT" sz="1200" b="0" kern="1200" dirty="0" err="1">
                <a:solidFill>
                  <a:schemeClr val="tx1"/>
                </a:solidFill>
                <a:latin typeface="+mn-lt"/>
                <a:ea typeface="+mn-ea"/>
                <a:cs typeface="+mn-cs"/>
              </a:rPr>
              <a:t>confición</a:t>
            </a:r>
            <a:r>
              <a:rPr lang="it-IT" sz="1200" b="1" kern="1200" dirty="0">
                <a:solidFill>
                  <a:schemeClr val="tx1"/>
                </a:solidFill>
                <a:latin typeface="+mn-lt"/>
                <a:ea typeface="+mn-ea"/>
                <a:cs typeface="+mn-cs"/>
              </a:rPr>
              <a:t> </a:t>
            </a:r>
            <a:r>
              <a:rPr lang="it-IT" sz="1200" b="0" kern="1200" dirty="0" err="1">
                <a:solidFill>
                  <a:schemeClr val="tx1"/>
                </a:solidFill>
                <a:latin typeface="+mn-lt"/>
                <a:ea typeface="+mn-ea"/>
                <a:cs typeface="+mn-cs"/>
              </a:rPr>
              <a:t>que</a:t>
            </a:r>
            <a:r>
              <a:rPr lang="it-IT" sz="1200" b="0" kern="1200" dirty="0">
                <a:solidFill>
                  <a:schemeClr val="tx1"/>
                </a:solidFill>
                <a:latin typeface="+mn-lt"/>
                <a:ea typeface="+mn-ea"/>
                <a:cs typeface="+mn-cs"/>
              </a:rPr>
              <a:t> </a:t>
            </a:r>
            <a:r>
              <a:rPr lang="it-IT" sz="1200" b="0" kern="1200" dirty="0" err="1">
                <a:solidFill>
                  <a:schemeClr val="tx1"/>
                </a:solidFill>
                <a:latin typeface="+mn-lt"/>
                <a:ea typeface="+mn-ea"/>
                <a:cs typeface="+mn-cs"/>
              </a:rPr>
              <a:t>haze</a:t>
            </a:r>
            <a:r>
              <a:rPr lang="it-IT" sz="1200" b="0" kern="1200" dirty="0">
                <a:solidFill>
                  <a:schemeClr val="tx1"/>
                </a:solidFill>
                <a:latin typeface="+mn-lt"/>
                <a:ea typeface="+mn-ea"/>
                <a:cs typeface="+mn-cs"/>
              </a:rPr>
              <a:t> </a:t>
            </a:r>
            <a:r>
              <a:rPr lang="it-IT" sz="1200" b="0" kern="1200" dirty="0" err="1">
                <a:solidFill>
                  <a:schemeClr val="tx1"/>
                </a:solidFill>
                <a:latin typeface="+mn-lt"/>
                <a:ea typeface="+mn-ea"/>
                <a:cs typeface="+mn-cs"/>
              </a:rPr>
              <a:t>los</a:t>
            </a:r>
            <a:r>
              <a:rPr lang="it-IT" sz="1200" b="0" kern="1200" dirty="0">
                <a:solidFill>
                  <a:schemeClr val="tx1"/>
                </a:solidFill>
                <a:latin typeface="+mn-lt"/>
                <a:ea typeface="+mn-ea"/>
                <a:cs typeface="+mn-cs"/>
              </a:rPr>
              <a:t> </a:t>
            </a:r>
            <a:r>
              <a:rPr lang="it-IT" sz="1200" b="0" kern="1200" dirty="0" err="1">
                <a:solidFill>
                  <a:schemeClr val="tx1"/>
                </a:solidFill>
                <a:latin typeface="+mn-lt"/>
                <a:ea typeface="+mn-ea"/>
                <a:cs typeface="+mn-cs"/>
              </a:rPr>
              <a:t>padres</a:t>
            </a:r>
            <a:r>
              <a:rPr lang="it-IT" sz="1200" b="0" kern="1200" dirty="0">
                <a:solidFill>
                  <a:schemeClr val="tx1"/>
                </a:solidFill>
                <a:latin typeface="+mn-lt"/>
                <a:ea typeface="+mn-ea"/>
                <a:cs typeface="+mn-cs"/>
              </a:rPr>
              <a:t> y </a:t>
            </a:r>
            <a:r>
              <a:rPr lang="it-IT" sz="1200" b="0" kern="1200" dirty="0" err="1">
                <a:solidFill>
                  <a:schemeClr val="tx1"/>
                </a:solidFill>
                <a:latin typeface="+mn-lt"/>
                <a:ea typeface="+mn-ea"/>
                <a:cs typeface="+mn-cs"/>
              </a:rPr>
              <a:t>curas</a:t>
            </a:r>
            <a:r>
              <a:rPr lang="it-IT" sz="1200" b="0" kern="1200" dirty="0">
                <a:solidFill>
                  <a:schemeClr val="tx1"/>
                </a:solidFill>
                <a:latin typeface="+mn-lt"/>
                <a:ea typeface="+mn-ea"/>
                <a:cs typeface="+mn-cs"/>
              </a:rPr>
              <a:t> de </a:t>
            </a:r>
            <a:r>
              <a:rPr lang="it-IT" sz="1200" b="0" kern="1200" dirty="0" err="1">
                <a:solidFill>
                  <a:schemeClr val="tx1"/>
                </a:solidFill>
                <a:latin typeface="+mn-lt"/>
                <a:ea typeface="+mn-ea"/>
                <a:cs typeface="+mn-cs"/>
              </a:rPr>
              <a:t>las</a:t>
            </a:r>
            <a:r>
              <a:rPr lang="it-IT" sz="1200" b="0" kern="1200" dirty="0">
                <a:solidFill>
                  <a:schemeClr val="tx1"/>
                </a:solidFill>
                <a:latin typeface="+mn-lt"/>
                <a:ea typeface="+mn-ea"/>
                <a:cs typeface="+mn-cs"/>
              </a:rPr>
              <a:t> </a:t>
            </a:r>
            <a:r>
              <a:rPr lang="it-IT" sz="1200" b="0" kern="1200" dirty="0" err="1">
                <a:solidFill>
                  <a:schemeClr val="tx1"/>
                </a:solidFill>
                <a:latin typeface="+mn-lt"/>
                <a:ea typeface="+mn-ea"/>
                <a:cs typeface="+mn-cs"/>
              </a:rPr>
              <a:t>dotrinas</a:t>
            </a:r>
            <a:endParaRPr lang="it-IT" sz="1200" b="0" kern="1200" dirty="0">
              <a:solidFill>
                <a:schemeClr val="tx1"/>
              </a:solidFill>
              <a:latin typeface="+mn-lt"/>
              <a:ea typeface="+mn-ea"/>
              <a:cs typeface="+mn-cs"/>
            </a:endParaRPr>
          </a:p>
          <a:p>
            <a:r>
              <a:rPr lang="it-IT" sz="1200" b="0" kern="1200" dirty="0">
                <a:solidFill>
                  <a:schemeClr val="tx1"/>
                </a:solidFill>
                <a:latin typeface="+mn-lt"/>
                <a:ea typeface="+mn-ea"/>
                <a:cs typeface="+mn-cs"/>
              </a:rPr>
              <a:t>(</a:t>
            </a:r>
            <a:r>
              <a:rPr lang="it-IT" sz="1200" kern="1200" dirty="0">
                <a:solidFill>
                  <a:schemeClr val="tx1"/>
                </a:solidFill>
                <a:latin typeface="+mn-lt"/>
                <a:ea typeface="+mn-ea"/>
                <a:cs typeface="+mn-cs"/>
              </a:rPr>
              <a:t>Felipe </a:t>
            </a:r>
            <a:r>
              <a:rPr lang="it-IT" sz="1200" kern="1200" dirty="0" err="1">
                <a:solidFill>
                  <a:schemeClr val="tx1"/>
                </a:solidFill>
                <a:latin typeface="+mn-lt"/>
                <a:ea typeface="+mn-ea"/>
                <a:cs typeface="+mn-cs"/>
              </a:rPr>
              <a:t>Guamán</a:t>
            </a:r>
            <a:r>
              <a:rPr lang="it-IT" sz="1200" kern="1200" dirty="0">
                <a:solidFill>
                  <a:schemeClr val="tx1"/>
                </a:solidFill>
                <a:latin typeface="+mn-lt"/>
                <a:ea typeface="+mn-ea"/>
                <a:cs typeface="+mn-cs"/>
              </a:rPr>
              <a:t> Poma de Ayala,</a:t>
            </a:r>
            <a:r>
              <a:rPr lang="it-IT" sz="1200" i="1" kern="1200" dirty="0">
                <a:solidFill>
                  <a:schemeClr val="tx1"/>
                </a:solidFill>
                <a:latin typeface="+mn-lt"/>
                <a:ea typeface="+mn-ea"/>
                <a:cs typeface="+mn-cs"/>
              </a:rPr>
              <a:t> </a:t>
            </a:r>
            <a:r>
              <a:rPr lang="it-IT" sz="1200" i="1" kern="1200" dirty="0" err="1">
                <a:solidFill>
                  <a:schemeClr val="tx1"/>
                </a:solidFill>
                <a:latin typeface="+mn-lt"/>
                <a:ea typeface="+mn-ea"/>
                <a:cs typeface="+mn-cs"/>
              </a:rPr>
              <a:t>El</a:t>
            </a:r>
            <a:r>
              <a:rPr lang="it-IT" sz="1200" i="1" kern="1200" dirty="0">
                <a:solidFill>
                  <a:schemeClr val="tx1"/>
                </a:solidFill>
                <a:latin typeface="+mn-lt"/>
                <a:ea typeface="+mn-ea"/>
                <a:cs typeface="+mn-cs"/>
              </a:rPr>
              <a:t> </a:t>
            </a:r>
            <a:r>
              <a:rPr lang="it-IT" sz="1200" i="1" kern="1200" dirty="0" err="1">
                <a:solidFill>
                  <a:schemeClr val="tx1"/>
                </a:solidFill>
                <a:latin typeface="+mn-lt"/>
                <a:ea typeface="+mn-ea"/>
                <a:cs typeface="+mn-cs"/>
              </a:rPr>
              <a:t>primer</a:t>
            </a:r>
            <a:r>
              <a:rPr lang="it-IT" sz="1200" i="1" kern="1200" dirty="0">
                <a:solidFill>
                  <a:schemeClr val="tx1"/>
                </a:solidFill>
                <a:latin typeface="+mn-lt"/>
                <a:ea typeface="+mn-ea"/>
                <a:cs typeface="+mn-cs"/>
              </a:rPr>
              <a:t> </a:t>
            </a:r>
            <a:r>
              <a:rPr lang="it-IT" sz="1200" i="1" kern="1200" dirty="0" err="1">
                <a:solidFill>
                  <a:schemeClr val="tx1"/>
                </a:solidFill>
                <a:latin typeface="+mn-lt"/>
                <a:ea typeface="+mn-ea"/>
                <a:cs typeface="+mn-cs"/>
              </a:rPr>
              <a:t>nueva</a:t>
            </a:r>
            <a:r>
              <a:rPr lang="it-IT" sz="1200" i="1" kern="1200" dirty="0">
                <a:solidFill>
                  <a:schemeClr val="tx1"/>
                </a:solidFill>
                <a:latin typeface="+mn-lt"/>
                <a:ea typeface="+mn-ea"/>
                <a:cs typeface="+mn-cs"/>
              </a:rPr>
              <a:t> </a:t>
            </a:r>
            <a:r>
              <a:rPr lang="it-IT" sz="1200" i="1" kern="1200" dirty="0" err="1">
                <a:solidFill>
                  <a:schemeClr val="tx1"/>
                </a:solidFill>
                <a:latin typeface="+mn-lt"/>
                <a:ea typeface="+mn-ea"/>
                <a:cs typeface="+mn-cs"/>
              </a:rPr>
              <a:t>corónica</a:t>
            </a:r>
            <a:r>
              <a:rPr lang="it-IT" sz="1200" i="1" kern="1200" dirty="0">
                <a:solidFill>
                  <a:schemeClr val="tx1"/>
                </a:solidFill>
                <a:latin typeface="+mn-lt"/>
                <a:ea typeface="+mn-ea"/>
                <a:cs typeface="+mn-cs"/>
              </a:rPr>
              <a:t> y </a:t>
            </a:r>
            <a:r>
              <a:rPr lang="it-IT" sz="1200" i="1" kern="1200" dirty="0" err="1">
                <a:solidFill>
                  <a:schemeClr val="tx1"/>
                </a:solidFill>
                <a:latin typeface="+mn-lt"/>
                <a:ea typeface="+mn-ea"/>
                <a:cs typeface="+mn-cs"/>
              </a:rPr>
              <a:t>buen</a:t>
            </a:r>
            <a:r>
              <a:rPr lang="it-IT" sz="1200" i="1" kern="1200" dirty="0">
                <a:solidFill>
                  <a:schemeClr val="tx1"/>
                </a:solidFill>
                <a:latin typeface="+mn-lt"/>
                <a:ea typeface="+mn-ea"/>
                <a:cs typeface="+mn-cs"/>
              </a:rPr>
              <a:t> </a:t>
            </a:r>
            <a:r>
              <a:rPr lang="it-IT" sz="1200" i="1" kern="1200" dirty="0" err="1">
                <a:solidFill>
                  <a:schemeClr val="tx1"/>
                </a:solidFill>
                <a:latin typeface="+mn-lt"/>
                <a:ea typeface="+mn-ea"/>
                <a:cs typeface="+mn-cs"/>
              </a:rPr>
              <a:t>gobierno</a:t>
            </a:r>
            <a:r>
              <a:rPr lang="it-IT" sz="1200" kern="1200" dirty="0">
                <a:solidFill>
                  <a:schemeClr val="tx1"/>
                </a:solidFill>
                <a:latin typeface="+mn-lt"/>
                <a:ea typeface="+mn-ea"/>
                <a:cs typeface="+mn-cs"/>
              </a:rPr>
              <a:t>, 1615 </a:t>
            </a:r>
            <a:r>
              <a:rPr lang="it-IT" sz="1200" kern="1200" dirty="0" err="1">
                <a:solidFill>
                  <a:schemeClr val="tx1"/>
                </a:solidFill>
                <a:latin typeface="+mn-lt"/>
                <a:ea typeface="+mn-ea"/>
                <a:cs typeface="+mn-cs"/>
              </a:rPr>
              <a:t>ca</a:t>
            </a:r>
            <a:r>
              <a:rPr lang="it-IT" sz="1200" kern="1200" dirty="0">
                <a:solidFill>
                  <a:schemeClr val="tx1"/>
                </a:solidFill>
                <a:latin typeface="+mn-lt"/>
                <a:ea typeface="+mn-ea"/>
                <a:cs typeface="+mn-cs"/>
              </a:rPr>
              <a:t>.)</a:t>
            </a:r>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37</a:t>
            </a:fld>
            <a:endParaRPr lang="it-IT"/>
          </a:p>
        </p:txBody>
      </p:sp>
    </p:spTree>
    <p:extLst>
      <p:ext uri="{BB962C8B-B14F-4D97-AF65-F5344CB8AC3E}">
        <p14:creationId xmlns:p14="http://schemas.microsoft.com/office/powerpoint/2010/main" val="1994508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latin typeface="+mn-lt"/>
                <a:ea typeface="+mn-ea"/>
                <a:cs typeface="+mn-cs"/>
              </a:rPr>
              <a:t> </a:t>
            </a:r>
            <a:r>
              <a:rPr lang="it-IT" sz="1200" kern="1200" dirty="0" err="1">
                <a:solidFill>
                  <a:schemeClr val="tx1"/>
                </a:solidFill>
                <a:latin typeface="+mn-lt"/>
                <a:ea typeface="+mn-ea"/>
                <a:cs typeface="+mn-cs"/>
              </a:rPr>
              <a:t>Bartolomé</a:t>
            </a:r>
            <a:r>
              <a:rPr lang="it-IT" sz="1200" kern="1200" dirty="0">
                <a:solidFill>
                  <a:schemeClr val="tx1"/>
                </a:solidFill>
                <a:latin typeface="+mn-lt"/>
                <a:ea typeface="+mn-ea"/>
                <a:cs typeface="+mn-cs"/>
              </a:rPr>
              <a:t> de </a:t>
            </a:r>
            <a:r>
              <a:rPr lang="it-IT" sz="1200" kern="1200" dirty="0" err="1">
                <a:solidFill>
                  <a:schemeClr val="tx1"/>
                </a:solidFill>
                <a:latin typeface="+mn-lt"/>
                <a:ea typeface="+mn-ea"/>
                <a:cs typeface="+mn-cs"/>
              </a:rPr>
              <a:t>las</a:t>
            </a:r>
            <a:r>
              <a:rPr lang="it-IT" sz="1200" kern="1200" dirty="0">
                <a:solidFill>
                  <a:schemeClr val="tx1"/>
                </a:solidFill>
                <a:latin typeface="+mn-lt"/>
                <a:ea typeface="+mn-ea"/>
                <a:cs typeface="+mn-cs"/>
              </a:rPr>
              <a:t> </a:t>
            </a:r>
            <a:r>
              <a:rPr lang="it-IT" sz="1200" kern="1200" dirty="0" err="1">
                <a:solidFill>
                  <a:schemeClr val="tx1"/>
                </a:solidFill>
                <a:latin typeface="+mn-lt"/>
                <a:ea typeface="+mn-ea"/>
                <a:cs typeface="+mn-cs"/>
              </a:rPr>
              <a:t>Casas</a:t>
            </a:r>
            <a:r>
              <a:rPr lang="it-IT" sz="1200" kern="1200" dirty="0">
                <a:solidFill>
                  <a:schemeClr val="tx1"/>
                </a:solidFill>
                <a:latin typeface="+mn-lt"/>
                <a:ea typeface="+mn-ea"/>
                <a:cs typeface="+mn-cs"/>
              </a:rPr>
              <a:t> (1484-1566)</a:t>
            </a:r>
            <a:r>
              <a:rPr lang="it-IT" sz="1200" kern="1200" baseline="0" dirty="0">
                <a:solidFill>
                  <a:schemeClr val="tx1"/>
                </a:solidFill>
                <a:latin typeface="+mn-lt"/>
                <a:ea typeface="+mn-ea"/>
                <a:cs typeface="+mn-cs"/>
              </a:rPr>
              <a:t> vs.</a:t>
            </a:r>
            <a:r>
              <a:rPr lang="it-IT" sz="1200" kern="1200" dirty="0">
                <a:solidFill>
                  <a:schemeClr val="tx1"/>
                </a:solidFill>
                <a:latin typeface="+mn-lt"/>
                <a:ea typeface="+mn-ea"/>
                <a:cs typeface="+mn-cs"/>
              </a:rPr>
              <a:t> Juan </a:t>
            </a:r>
            <a:r>
              <a:rPr lang="it-IT" sz="1200" kern="1200" dirty="0" err="1">
                <a:solidFill>
                  <a:schemeClr val="tx1"/>
                </a:solidFill>
                <a:latin typeface="+mn-lt"/>
                <a:ea typeface="+mn-ea"/>
                <a:cs typeface="+mn-cs"/>
              </a:rPr>
              <a:t>Ginés</a:t>
            </a:r>
            <a:r>
              <a:rPr lang="it-IT" sz="1200" kern="1200" dirty="0">
                <a:solidFill>
                  <a:schemeClr val="tx1"/>
                </a:solidFill>
                <a:latin typeface="+mn-lt"/>
                <a:ea typeface="+mn-ea"/>
                <a:cs typeface="+mn-cs"/>
              </a:rPr>
              <a:t> de Sepúlveda (1490-1573)</a:t>
            </a:r>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39</a:t>
            </a:fld>
            <a:endParaRPr lang="it-IT"/>
          </a:p>
        </p:txBody>
      </p:sp>
    </p:spTree>
    <p:extLst>
      <p:ext uri="{BB962C8B-B14F-4D97-AF65-F5344CB8AC3E}">
        <p14:creationId xmlns:p14="http://schemas.microsoft.com/office/powerpoint/2010/main" val="3100603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86EE40F-31A9-2446-8C45-5441C437361D}" type="slidenum">
              <a:rPr lang="it-IT" smtClean="0"/>
              <a:t>40</a:t>
            </a:fld>
            <a:endParaRPr lang="it-IT"/>
          </a:p>
        </p:txBody>
      </p:sp>
    </p:spTree>
    <p:extLst>
      <p:ext uri="{BB962C8B-B14F-4D97-AF65-F5344CB8AC3E}">
        <p14:creationId xmlns:p14="http://schemas.microsoft.com/office/powerpoint/2010/main" val="2971171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2D40906C-EE6A-064B-AE5E-98B055D3184D}" type="datetimeFigureOut">
              <a:rPr lang="it-IT" smtClean="0"/>
              <a:t>03/03/24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2928353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2D40906C-EE6A-064B-AE5E-98B055D3184D}" type="datetimeFigureOut">
              <a:rPr lang="it-IT" smtClean="0"/>
              <a:t>03/03/24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2154263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2D40906C-EE6A-064B-AE5E-98B055D3184D}" type="datetimeFigureOut">
              <a:rPr lang="it-IT" smtClean="0"/>
              <a:t>03/03/24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3452965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2D40906C-EE6A-064B-AE5E-98B055D3184D}" type="datetimeFigureOut">
              <a:rPr lang="it-IT" smtClean="0"/>
              <a:t>03/03/24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476791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2D40906C-EE6A-064B-AE5E-98B055D3184D}" type="datetimeFigureOut">
              <a:rPr lang="it-IT" smtClean="0"/>
              <a:t>03/03/24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334826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2D40906C-EE6A-064B-AE5E-98B055D3184D}" type="datetimeFigureOut">
              <a:rPr lang="it-IT" smtClean="0"/>
              <a:t>03/03/24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2986698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D40906C-EE6A-064B-AE5E-98B055D3184D}" type="datetimeFigureOut">
              <a:rPr lang="it-IT" smtClean="0"/>
              <a:t>03/03/24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1047893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2D40906C-EE6A-064B-AE5E-98B055D3184D}" type="datetimeFigureOut">
              <a:rPr lang="it-IT" smtClean="0"/>
              <a:t>03/03/24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2091354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2D40906C-EE6A-064B-AE5E-98B055D3184D}" type="datetimeFigureOut">
              <a:rPr lang="it-IT" smtClean="0"/>
              <a:t>03/03/24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261818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2D40906C-EE6A-064B-AE5E-98B055D3184D}" type="datetimeFigureOut">
              <a:rPr lang="it-IT" smtClean="0"/>
              <a:t>03/03/24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3334339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2D40906C-EE6A-064B-AE5E-98B055D3184D}" type="datetimeFigureOut">
              <a:rPr lang="it-IT" smtClean="0"/>
              <a:t>03/03/24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BC42ADA-2004-184C-934E-4085DA1CB325}" type="slidenum">
              <a:rPr lang="it-IT" smtClean="0"/>
              <a:t>‹N›</a:t>
            </a:fld>
            <a:endParaRPr lang="it-IT"/>
          </a:p>
        </p:txBody>
      </p:sp>
    </p:spTree>
    <p:extLst>
      <p:ext uri="{BB962C8B-B14F-4D97-AF65-F5344CB8AC3E}">
        <p14:creationId xmlns:p14="http://schemas.microsoft.com/office/powerpoint/2010/main" val="3995234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0906C-EE6A-064B-AE5E-98B055D3184D}" type="datetimeFigureOut">
              <a:rPr lang="it-IT" smtClean="0"/>
              <a:t>03/03/24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C42ADA-2004-184C-934E-4085DA1CB325}" type="slidenum">
              <a:rPr lang="it-IT" smtClean="0"/>
              <a:t>‹N›</a:t>
            </a:fld>
            <a:endParaRPr lang="it-IT"/>
          </a:p>
        </p:txBody>
      </p:sp>
    </p:spTree>
    <p:extLst>
      <p:ext uri="{BB962C8B-B14F-4D97-AF65-F5344CB8AC3E}">
        <p14:creationId xmlns:p14="http://schemas.microsoft.com/office/powerpoint/2010/main" val="4158445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57200"/>
            <a:ext cx="8229600" cy="1143000"/>
          </a:xfrm>
        </p:spPr>
        <p:txBody>
          <a:bodyPr>
            <a:normAutofit fontScale="90000"/>
          </a:bodyPr>
          <a:lstStyle/>
          <a:p>
            <a:r>
              <a:rPr lang="it-IT" dirty="0"/>
              <a:t>147LE </a:t>
            </a:r>
            <a:r>
              <a:rPr lang="mr-IN" dirty="0"/>
              <a:t>–</a:t>
            </a:r>
            <a:r>
              <a:rPr lang="it-IT" dirty="0"/>
              <a:t> Storia moderna</a:t>
            </a:r>
            <a:br>
              <a:rPr lang="it-IT" dirty="0"/>
            </a:br>
            <a:endParaRPr lang="it-IT" dirty="0"/>
          </a:p>
        </p:txBody>
      </p:sp>
      <p:sp>
        <p:nvSpPr>
          <p:cNvPr id="3" name="Segnaposto contenuto 2"/>
          <p:cNvSpPr>
            <a:spLocks noGrp="1"/>
          </p:cNvSpPr>
          <p:nvPr>
            <p:ph idx="1"/>
          </p:nvPr>
        </p:nvSpPr>
        <p:spPr/>
        <p:txBody>
          <a:bodyPr>
            <a:normAutofit/>
          </a:bodyPr>
          <a:lstStyle/>
          <a:p>
            <a:pPr marL="0" indent="0">
              <a:buNone/>
            </a:pPr>
            <a:endParaRPr lang="it-IT" dirty="0"/>
          </a:p>
          <a:p>
            <a:pPr marL="0" indent="0" algn="ctr">
              <a:buNone/>
            </a:pPr>
            <a:endParaRPr lang="it-IT" sz="4000" dirty="0"/>
          </a:p>
          <a:p>
            <a:pPr marL="0" indent="0" algn="ctr">
              <a:buNone/>
            </a:pPr>
            <a:r>
              <a:rPr lang="it-IT" sz="3000" dirty="0">
                <a:solidFill>
                  <a:srgbClr val="000000"/>
                </a:solidFill>
                <a:latin typeface="Lucida Grande"/>
                <a:ea typeface="Lucida Grande"/>
                <a:cs typeface="Lucida Grande"/>
              </a:rPr>
              <a:t>L'Europa e il mondo (1490s-1530s)</a:t>
            </a:r>
          </a:p>
          <a:p>
            <a:pPr marL="0" indent="0" algn="ctr">
              <a:buNone/>
            </a:pPr>
            <a:endParaRPr lang="it-IT" sz="3000" dirty="0">
              <a:solidFill>
                <a:srgbClr val="000000"/>
              </a:solidFill>
              <a:latin typeface="Lucida Grande"/>
              <a:ea typeface="Lucida Grande"/>
              <a:cs typeface="Lucida Grande"/>
            </a:endParaRPr>
          </a:p>
          <a:p>
            <a:pPr marL="0" indent="0" algn="ctr">
              <a:buNone/>
            </a:pPr>
            <a:r>
              <a:rPr lang="it-IT" sz="2400" dirty="0">
                <a:solidFill>
                  <a:srgbClr val="000000"/>
                </a:solidFill>
                <a:latin typeface="Lucida Grande"/>
                <a:ea typeface="Lucida Grande"/>
                <a:cs typeface="Lucida Grande"/>
              </a:rPr>
              <a:t>Scoperte geografiche, commercio e conquista </a:t>
            </a:r>
          </a:p>
          <a:p>
            <a:pPr marL="0" indent="0" algn="ctr">
              <a:buNone/>
            </a:pPr>
            <a:r>
              <a:rPr lang="it-IT" sz="2400" dirty="0">
                <a:solidFill>
                  <a:srgbClr val="000000"/>
                </a:solidFill>
                <a:latin typeface="Lucida Grande"/>
                <a:ea typeface="Lucida Grande"/>
                <a:cs typeface="Lucida Grande"/>
              </a:rPr>
              <a:t>in Asia e nel Nuovo Mondo</a:t>
            </a:r>
            <a:endParaRPr lang="it-IT" sz="2400" dirty="0"/>
          </a:p>
          <a:p>
            <a:pPr marL="0" indent="0" algn="ctr">
              <a:buNone/>
            </a:pPr>
            <a:endParaRPr lang="it-IT" b="1" dirty="0"/>
          </a:p>
          <a:p>
            <a:pPr marL="0" indent="0" algn="r">
              <a:buNone/>
            </a:pPr>
            <a:r>
              <a:rPr lang="it-IT" dirty="0"/>
              <a:t>Docente: Cesare Santus</a:t>
            </a:r>
          </a:p>
          <a:p>
            <a:pPr marL="0" indent="0" algn="ctr">
              <a:buNone/>
            </a:pPr>
            <a:endParaRPr lang="it-IT" b="1" dirty="0"/>
          </a:p>
        </p:txBody>
      </p:sp>
    </p:spTree>
    <p:extLst>
      <p:ext uri="{BB962C8B-B14F-4D97-AF65-F5344CB8AC3E}">
        <p14:creationId xmlns:p14="http://schemas.microsoft.com/office/powerpoint/2010/main" val="3749823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CasellaDiTesto 3"/>
          <p:cNvSpPr txBox="1"/>
          <p:nvPr/>
        </p:nvSpPr>
        <p:spPr>
          <a:xfrm>
            <a:off x="1346200" y="1574800"/>
            <a:ext cx="6883400" cy="3016210"/>
          </a:xfrm>
          <a:prstGeom prst="rect">
            <a:avLst/>
          </a:prstGeom>
          <a:noFill/>
        </p:spPr>
        <p:txBody>
          <a:bodyPr wrap="square" rtlCol="0">
            <a:spAutoFit/>
          </a:bodyPr>
          <a:lstStyle/>
          <a:p>
            <a:r>
              <a:rPr lang="it-IT" sz="3000" dirty="0">
                <a:solidFill>
                  <a:srgbClr val="FFFFFF"/>
                </a:solidFill>
              </a:rPr>
              <a:t>“ La maggior cosa dopo la creazione del mondo, eccetto la </a:t>
            </a:r>
            <a:r>
              <a:rPr lang="it-IT" sz="3000" dirty="0" err="1">
                <a:solidFill>
                  <a:srgbClr val="FFFFFF"/>
                </a:solidFill>
              </a:rPr>
              <a:t>Incarnatione</a:t>
            </a:r>
            <a:r>
              <a:rPr lang="it-IT" sz="3000" dirty="0">
                <a:solidFill>
                  <a:srgbClr val="FFFFFF"/>
                </a:solidFill>
              </a:rPr>
              <a:t> e morte del figliuolo de Iddio, che lo creò, è il discoprimento delle Indie ”</a:t>
            </a:r>
          </a:p>
          <a:p>
            <a:endParaRPr lang="it-IT" sz="3000" dirty="0">
              <a:solidFill>
                <a:srgbClr val="FFFFFF"/>
              </a:solidFill>
            </a:endParaRPr>
          </a:p>
          <a:p>
            <a:r>
              <a:rPr lang="it-IT" sz="2000" dirty="0">
                <a:solidFill>
                  <a:srgbClr val="FFFFFF"/>
                </a:solidFill>
              </a:rPr>
              <a:t>Francisco </a:t>
            </a:r>
            <a:r>
              <a:rPr lang="it-IT" sz="2000" dirty="0" err="1">
                <a:solidFill>
                  <a:srgbClr val="FFFFFF"/>
                </a:solidFill>
              </a:rPr>
              <a:t>Lopéz</a:t>
            </a:r>
            <a:r>
              <a:rPr lang="it-IT" sz="2000" dirty="0">
                <a:solidFill>
                  <a:srgbClr val="FFFFFF"/>
                </a:solidFill>
              </a:rPr>
              <a:t> de </a:t>
            </a:r>
            <a:r>
              <a:rPr lang="it-IT" sz="2000" dirty="0" err="1">
                <a:solidFill>
                  <a:srgbClr val="FFFFFF"/>
                </a:solidFill>
              </a:rPr>
              <a:t>Gomara</a:t>
            </a:r>
            <a:r>
              <a:rPr lang="it-IT" sz="2000" dirty="0">
                <a:solidFill>
                  <a:srgbClr val="FFFFFF"/>
                </a:solidFill>
              </a:rPr>
              <a:t>, </a:t>
            </a:r>
            <a:r>
              <a:rPr lang="it-IT" sz="2000" i="1" dirty="0" err="1">
                <a:solidFill>
                  <a:srgbClr val="FFFFFF"/>
                </a:solidFill>
              </a:rPr>
              <a:t>Historia</a:t>
            </a:r>
            <a:r>
              <a:rPr lang="it-IT" sz="2000" i="1" dirty="0">
                <a:solidFill>
                  <a:srgbClr val="FFFFFF"/>
                </a:solidFill>
              </a:rPr>
              <a:t> General de </a:t>
            </a:r>
            <a:r>
              <a:rPr lang="it-IT" sz="2000" i="1" dirty="0" err="1">
                <a:solidFill>
                  <a:srgbClr val="FFFFFF"/>
                </a:solidFill>
              </a:rPr>
              <a:t>las</a:t>
            </a:r>
            <a:r>
              <a:rPr lang="it-IT" sz="2000" i="1" dirty="0">
                <a:solidFill>
                  <a:srgbClr val="FFFFFF"/>
                </a:solidFill>
              </a:rPr>
              <a:t> </a:t>
            </a:r>
            <a:r>
              <a:rPr lang="it-IT" sz="2000" i="1" dirty="0" err="1">
                <a:solidFill>
                  <a:srgbClr val="FFFFFF"/>
                </a:solidFill>
              </a:rPr>
              <a:t>Indias</a:t>
            </a:r>
            <a:r>
              <a:rPr lang="it-IT" sz="2000" i="1" dirty="0">
                <a:solidFill>
                  <a:srgbClr val="FFFFFF"/>
                </a:solidFill>
              </a:rPr>
              <a:t> </a:t>
            </a:r>
            <a:r>
              <a:rPr lang="it-IT" sz="2000" dirty="0">
                <a:solidFill>
                  <a:srgbClr val="FFFFFF"/>
                </a:solidFill>
              </a:rPr>
              <a:t>(Saragozza 1551), introduzione all’ed. italiana (Roma, 1556</a:t>
            </a:r>
            <a:r>
              <a:rPr lang="it-IT" sz="2000" i="1" dirty="0">
                <a:solidFill>
                  <a:srgbClr val="FFFFFF"/>
                </a:solidFill>
              </a:rPr>
              <a:t>)</a:t>
            </a:r>
            <a:endParaRPr lang="it-IT" sz="2000" dirty="0">
              <a:solidFill>
                <a:srgbClr val="FFFFFF"/>
              </a:solidFill>
            </a:endParaRPr>
          </a:p>
        </p:txBody>
      </p:sp>
    </p:spTree>
    <p:extLst>
      <p:ext uri="{BB962C8B-B14F-4D97-AF65-F5344CB8AC3E}">
        <p14:creationId xmlns:p14="http://schemas.microsoft.com/office/powerpoint/2010/main" val="32290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CasellaDiTesto 1"/>
          <p:cNvSpPr txBox="1"/>
          <p:nvPr/>
        </p:nvSpPr>
        <p:spPr>
          <a:xfrm>
            <a:off x="647700" y="1473200"/>
            <a:ext cx="3251200" cy="461665"/>
          </a:xfrm>
          <a:prstGeom prst="rect">
            <a:avLst/>
          </a:prstGeom>
          <a:noFill/>
        </p:spPr>
        <p:txBody>
          <a:bodyPr wrap="square" rtlCol="0">
            <a:spAutoFit/>
          </a:bodyPr>
          <a:lstStyle/>
          <a:p>
            <a:pPr algn="ctr"/>
            <a:r>
              <a:rPr lang="it-IT" sz="2400" dirty="0">
                <a:solidFill>
                  <a:srgbClr val="FFFFFF"/>
                </a:solidFill>
              </a:rPr>
              <a:t>L’età delle esplorazioni</a:t>
            </a:r>
          </a:p>
        </p:txBody>
      </p:sp>
      <p:pic>
        <p:nvPicPr>
          <p:cNvPr id="3" name="Immagine 2"/>
          <p:cNvPicPr>
            <a:picLocks noChangeAspect="1"/>
          </p:cNvPicPr>
          <p:nvPr/>
        </p:nvPicPr>
        <p:blipFill>
          <a:blip r:embed="rId3"/>
          <a:stretch>
            <a:fillRect/>
          </a:stretch>
        </p:blipFill>
        <p:spPr>
          <a:xfrm>
            <a:off x="647700" y="3746500"/>
            <a:ext cx="7721600" cy="2514600"/>
          </a:xfrm>
          <a:prstGeom prst="rect">
            <a:avLst/>
          </a:prstGeom>
        </p:spPr>
      </p:pic>
      <p:pic>
        <p:nvPicPr>
          <p:cNvPr id="4" name="Immagin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97400" y="293131"/>
            <a:ext cx="3619500" cy="3238909"/>
          </a:xfrm>
          <a:prstGeom prst="rect">
            <a:avLst/>
          </a:prstGeom>
        </p:spPr>
      </p:pic>
      <p:sp>
        <p:nvSpPr>
          <p:cNvPr id="6" name="Rettangolo 5"/>
          <p:cNvSpPr/>
          <p:nvPr/>
        </p:nvSpPr>
        <p:spPr>
          <a:xfrm>
            <a:off x="4445000" y="3659040"/>
            <a:ext cx="152400" cy="272906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49978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182" y="23091"/>
            <a:ext cx="6178242" cy="6858000"/>
          </a:xfrm>
          <a:prstGeom prst="rect">
            <a:avLst/>
          </a:prstGeom>
        </p:spPr>
      </p:pic>
      <p:sp>
        <p:nvSpPr>
          <p:cNvPr id="2" name="Rettangolo 1"/>
          <p:cNvSpPr/>
          <p:nvPr/>
        </p:nvSpPr>
        <p:spPr>
          <a:xfrm>
            <a:off x="6553200" y="908953"/>
            <a:ext cx="2362200" cy="5232202"/>
          </a:xfrm>
          <a:prstGeom prst="rect">
            <a:avLst/>
          </a:prstGeom>
        </p:spPr>
        <p:txBody>
          <a:bodyPr wrap="square">
            <a:spAutoFit/>
          </a:bodyPr>
          <a:lstStyle/>
          <a:p>
            <a:pPr algn="ctr"/>
            <a:r>
              <a:rPr lang="it-IT" sz="2400" i="1" dirty="0">
                <a:solidFill>
                  <a:srgbClr val="FFFFFF"/>
                </a:solidFill>
              </a:rPr>
              <a:t>L’esplorazione della costa africana</a:t>
            </a:r>
          </a:p>
          <a:p>
            <a:pPr algn="ctr"/>
            <a:endParaRPr lang="it-IT" dirty="0">
              <a:solidFill>
                <a:srgbClr val="FFFFFF"/>
              </a:solidFill>
            </a:endParaRPr>
          </a:p>
          <a:p>
            <a:pPr algn="ctr"/>
            <a:endParaRPr lang="it-IT" dirty="0">
              <a:solidFill>
                <a:srgbClr val="FFFFFF"/>
              </a:solidFill>
            </a:endParaRPr>
          </a:p>
          <a:p>
            <a:pPr algn="ctr"/>
            <a:r>
              <a:rPr lang="it-IT" dirty="0" err="1">
                <a:solidFill>
                  <a:srgbClr val="FFFFFF"/>
                </a:solidFill>
              </a:rPr>
              <a:t>Gil</a:t>
            </a:r>
            <a:r>
              <a:rPr lang="it-IT" dirty="0">
                <a:solidFill>
                  <a:srgbClr val="FFFFFF"/>
                </a:solidFill>
              </a:rPr>
              <a:t> </a:t>
            </a:r>
            <a:r>
              <a:rPr lang="it-IT" dirty="0" err="1">
                <a:solidFill>
                  <a:srgbClr val="FFFFFF"/>
                </a:solidFill>
              </a:rPr>
              <a:t>Eanes</a:t>
            </a:r>
            <a:endParaRPr lang="it-IT" dirty="0">
              <a:solidFill>
                <a:srgbClr val="FFFFFF"/>
              </a:solidFill>
            </a:endParaRPr>
          </a:p>
          <a:p>
            <a:pPr algn="ctr"/>
            <a:r>
              <a:rPr lang="it-IT" sz="1400" dirty="0">
                <a:solidFill>
                  <a:srgbClr val="FFFFFF"/>
                </a:solidFill>
              </a:rPr>
              <a:t> (1395-?)</a:t>
            </a:r>
          </a:p>
          <a:p>
            <a:pPr algn="ctr"/>
            <a:endParaRPr lang="it-IT" dirty="0">
              <a:solidFill>
                <a:srgbClr val="FFFFFF"/>
              </a:solidFill>
            </a:endParaRPr>
          </a:p>
          <a:p>
            <a:pPr algn="ctr"/>
            <a:endParaRPr lang="it-IT" dirty="0">
              <a:solidFill>
                <a:srgbClr val="FFFFFF"/>
              </a:solidFill>
            </a:endParaRPr>
          </a:p>
          <a:p>
            <a:pPr algn="ctr"/>
            <a:endParaRPr lang="it-IT" dirty="0">
              <a:solidFill>
                <a:srgbClr val="FFFFFF"/>
              </a:solidFill>
            </a:endParaRPr>
          </a:p>
          <a:p>
            <a:pPr algn="ctr"/>
            <a:r>
              <a:rPr lang="it-IT" dirty="0">
                <a:solidFill>
                  <a:srgbClr val="FFFFFF"/>
                </a:solidFill>
              </a:rPr>
              <a:t>Alvise Ca’ da Mosto</a:t>
            </a:r>
          </a:p>
          <a:p>
            <a:pPr algn="ctr"/>
            <a:r>
              <a:rPr lang="it-IT" dirty="0">
                <a:solidFill>
                  <a:srgbClr val="FFFFFF"/>
                </a:solidFill>
              </a:rPr>
              <a:t> </a:t>
            </a:r>
            <a:r>
              <a:rPr lang="it-IT" sz="1400" dirty="0">
                <a:solidFill>
                  <a:srgbClr val="FFFFFF"/>
                </a:solidFill>
              </a:rPr>
              <a:t>(1430 ca.-1483)</a:t>
            </a:r>
          </a:p>
          <a:p>
            <a:pPr algn="ctr"/>
            <a:endParaRPr lang="it-IT" dirty="0">
              <a:solidFill>
                <a:srgbClr val="FFFFFF"/>
              </a:solidFill>
            </a:endParaRPr>
          </a:p>
          <a:p>
            <a:pPr algn="ctr"/>
            <a:endParaRPr lang="it-IT" dirty="0">
              <a:solidFill>
                <a:srgbClr val="FFFFFF"/>
              </a:solidFill>
            </a:endParaRPr>
          </a:p>
          <a:p>
            <a:pPr algn="ctr"/>
            <a:endParaRPr lang="it-IT" dirty="0">
              <a:solidFill>
                <a:srgbClr val="FFFFFF"/>
              </a:solidFill>
            </a:endParaRPr>
          </a:p>
          <a:p>
            <a:pPr algn="ctr"/>
            <a:endParaRPr lang="it-IT" dirty="0">
              <a:solidFill>
                <a:srgbClr val="FFFFFF"/>
              </a:solidFill>
            </a:endParaRPr>
          </a:p>
          <a:p>
            <a:pPr algn="ctr"/>
            <a:r>
              <a:rPr lang="it-IT" dirty="0" err="1">
                <a:solidFill>
                  <a:srgbClr val="FFFFFF"/>
                </a:solidFill>
              </a:rPr>
              <a:t>Bartolomeu</a:t>
            </a:r>
            <a:r>
              <a:rPr lang="it-IT" dirty="0">
                <a:solidFill>
                  <a:srgbClr val="FFFFFF"/>
                </a:solidFill>
              </a:rPr>
              <a:t> </a:t>
            </a:r>
            <a:r>
              <a:rPr lang="it-IT" dirty="0" err="1">
                <a:solidFill>
                  <a:srgbClr val="FFFFFF"/>
                </a:solidFill>
              </a:rPr>
              <a:t>Dias</a:t>
            </a:r>
            <a:r>
              <a:rPr lang="it-IT" dirty="0">
                <a:solidFill>
                  <a:srgbClr val="FFFFFF"/>
                </a:solidFill>
              </a:rPr>
              <a:t> </a:t>
            </a:r>
          </a:p>
          <a:p>
            <a:pPr algn="ctr"/>
            <a:r>
              <a:rPr lang="it-IT" sz="1400" dirty="0">
                <a:solidFill>
                  <a:srgbClr val="FFFFFF"/>
                </a:solidFill>
              </a:rPr>
              <a:t>(1450 ca.-1500)</a:t>
            </a:r>
            <a:endParaRPr lang="it-IT" dirty="0">
              <a:solidFill>
                <a:srgbClr val="FFFFFF"/>
              </a:solidFill>
            </a:endParaRPr>
          </a:p>
        </p:txBody>
      </p:sp>
    </p:spTree>
    <p:extLst>
      <p:ext uri="{BB962C8B-B14F-4D97-AF65-F5344CB8AC3E}">
        <p14:creationId xmlns:p14="http://schemas.microsoft.com/office/powerpoint/2010/main" val="859154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0" y="838200"/>
            <a:ext cx="9144000" cy="5163403"/>
          </a:xfrm>
          <a:prstGeom prst="rect">
            <a:avLst/>
          </a:prstGeom>
        </p:spPr>
      </p:pic>
    </p:spTree>
    <p:extLst>
      <p:ext uri="{BB962C8B-B14F-4D97-AF65-F5344CB8AC3E}">
        <p14:creationId xmlns:p14="http://schemas.microsoft.com/office/powerpoint/2010/main" val="1520684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124575"/>
          </a:xfrm>
          <a:prstGeom prst="rect">
            <a:avLst/>
          </a:prstGeom>
        </p:spPr>
      </p:pic>
      <p:sp>
        <p:nvSpPr>
          <p:cNvPr id="5" name="CasellaDiTesto 4"/>
          <p:cNvSpPr txBox="1"/>
          <p:nvPr/>
        </p:nvSpPr>
        <p:spPr>
          <a:xfrm>
            <a:off x="7912100" y="5016500"/>
            <a:ext cx="444500" cy="246221"/>
          </a:xfrm>
          <a:prstGeom prst="rect">
            <a:avLst/>
          </a:prstGeom>
          <a:noFill/>
        </p:spPr>
        <p:txBody>
          <a:bodyPr wrap="square" rtlCol="0">
            <a:spAutoFit/>
          </a:bodyPr>
          <a:lstStyle/>
          <a:p>
            <a:r>
              <a:rPr lang="it-IT" sz="1000" dirty="0">
                <a:solidFill>
                  <a:srgbClr val="FF0000"/>
                </a:solidFill>
              </a:rPr>
              <a:t>1492</a:t>
            </a:r>
          </a:p>
        </p:txBody>
      </p:sp>
      <p:sp>
        <p:nvSpPr>
          <p:cNvPr id="6" name="CasellaDiTesto 5"/>
          <p:cNvSpPr txBox="1"/>
          <p:nvPr/>
        </p:nvSpPr>
        <p:spPr>
          <a:xfrm>
            <a:off x="7912100" y="5207000"/>
            <a:ext cx="444500" cy="246221"/>
          </a:xfrm>
          <a:prstGeom prst="rect">
            <a:avLst/>
          </a:prstGeom>
          <a:noFill/>
        </p:spPr>
        <p:txBody>
          <a:bodyPr wrap="square" rtlCol="0">
            <a:spAutoFit/>
          </a:bodyPr>
          <a:lstStyle/>
          <a:p>
            <a:r>
              <a:rPr lang="it-IT" sz="1000" dirty="0"/>
              <a:t>1493</a:t>
            </a:r>
          </a:p>
        </p:txBody>
      </p:sp>
      <p:sp>
        <p:nvSpPr>
          <p:cNvPr id="7" name="CasellaDiTesto 6"/>
          <p:cNvSpPr txBox="1"/>
          <p:nvPr/>
        </p:nvSpPr>
        <p:spPr>
          <a:xfrm>
            <a:off x="7912100" y="5435600"/>
            <a:ext cx="444500" cy="246221"/>
          </a:xfrm>
          <a:prstGeom prst="rect">
            <a:avLst/>
          </a:prstGeom>
          <a:noFill/>
        </p:spPr>
        <p:txBody>
          <a:bodyPr wrap="square" rtlCol="0">
            <a:spAutoFit/>
          </a:bodyPr>
          <a:lstStyle/>
          <a:p>
            <a:r>
              <a:rPr lang="it-IT" sz="1000" dirty="0">
                <a:solidFill>
                  <a:srgbClr val="0000FF"/>
                </a:solidFill>
              </a:rPr>
              <a:t>1498</a:t>
            </a:r>
          </a:p>
        </p:txBody>
      </p:sp>
      <p:sp>
        <p:nvSpPr>
          <p:cNvPr id="8" name="CasellaDiTesto 7"/>
          <p:cNvSpPr txBox="1"/>
          <p:nvPr/>
        </p:nvSpPr>
        <p:spPr>
          <a:xfrm>
            <a:off x="7924800" y="5651500"/>
            <a:ext cx="482600" cy="246221"/>
          </a:xfrm>
          <a:prstGeom prst="rect">
            <a:avLst/>
          </a:prstGeom>
          <a:noFill/>
        </p:spPr>
        <p:txBody>
          <a:bodyPr wrap="square" rtlCol="0">
            <a:spAutoFit/>
          </a:bodyPr>
          <a:lstStyle/>
          <a:p>
            <a:r>
              <a:rPr lang="it-IT" sz="1000" dirty="0">
                <a:solidFill>
                  <a:srgbClr val="00F400"/>
                </a:solidFill>
              </a:rPr>
              <a:t>1502</a:t>
            </a:r>
          </a:p>
        </p:txBody>
      </p:sp>
      <p:sp>
        <p:nvSpPr>
          <p:cNvPr id="9" name="CasellaDiTesto 8"/>
          <p:cNvSpPr txBox="1"/>
          <p:nvPr/>
        </p:nvSpPr>
        <p:spPr>
          <a:xfrm>
            <a:off x="2342731" y="6235700"/>
            <a:ext cx="4533062" cy="369332"/>
          </a:xfrm>
          <a:prstGeom prst="rect">
            <a:avLst/>
          </a:prstGeom>
          <a:noFill/>
        </p:spPr>
        <p:txBody>
          <a:bodyPr wrap="none" rtlCol="0">
            <a:spAutoFit/>
          </a:bodyPr>
          <a:lstStyle/>
          <a:p>
            <a:pPr algn="ctr"/>
            <a:r>
              <a:rPr lang="it-IT" b="1" dirty="0">
                <a:solidFill>
                  <a:srgbClr val="FFFFFF"/>
                </a:solidFill>
              </a:rPr>
              <a:t>I viaggi transoceanici di Colombo (1492-1502)</a:t>
            </a:r>
          </a:p>
        </p:txBody>
      </p:sp>
    </p:spTree>
    <p:extLst>
      <p:ext uri="{BB962C8B-B14F-4D97-AF65-F5344CB8AC3E}">
        <p14:creationId xmlns:p14="http://schemas.microsoft.com/office/powerpoint/2010/main" val="207833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82115" cy="6858000"/>
          </a:xfrm>
          <a:prstGeom prst="rect">
            <a:avLst/>
          </a:prstGeom>
        </p:spPr>
      </p:pic>
      <p:pic>
        <p:nvPicPr>
          <p:cNvPr id="5" name="Immagin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29200" y="0"/>
            <a:ext cx="4310003" cy="6858000"/>
          </a:xfrm>
          <a:prstGeom prst="rect">
            <a:avLst/>
          </a:prstGeom>
        </p:spPr>
      </p:pic>
    </p:spTree>
    <p:extLst>
      <p:ext uri="{BB962C8B-B14F-4D97-AF65-F5344CB8AC3E}">
        <p14:creationId xmlns:p14="http://schemas.microsoft.com/office/powerpoint/2010/main" val="1723763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77800"/>
            <a:ext cx="9144000" cy="6478877"/>
          </a:xfrm>
          <a:prstGeom prst="rect">
            <a:avLst/>
          </a:prstGeom>
        </p:spPr>
      </p:pic>
    </p:spTree>
    <p:extLst>
      <p:ext uri="{BB962C8B-B14F-4D97-AF65-F5344CB8AC3E}">
        <p14:creationId xmlns:p14="http://schemas.microsoft.com/office/powerpoint/2010/main" val="3325536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9461" y="0"/>
            <a:ext cx="4884539" cy="6858000"/>
          </a:xfrm>
          <a:prstGeom prst="rect">
            <a:avLst/>
          </a:prstGeom>
        </p:spPr>
      </p:pic>
      <p:pic>
        <p:nvPicPr>
          <p:cNvPr id="5" name="Immagin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03200"/>
            <a:ext cx="4428554" cy="6248400"/>
          </a:xfrm>
          <a:prstGeom prst="rect">
            <a:avLst/>
          </a:prstGeom>
        </p:spPr>
      </p:pic>
    </p:spTree>
    <p:extLst>
      <p:ext uri="{BB962C8B-B14F-4D97-AF65-F5344CB8AC3E}">
        <p14:creationId xmlns:p14="http://schemas.microsoft.com/office/powerpoint/2010/main" val="539362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200"/>
            <a:ext cx="9144000" cy="6686550"/>
          </a:xfrm>
          <a:prstGeom prst="rect">
            <a:avLst/>
          </a:prstGeom>
        </p:spPr>
      </p:pic>
    </p:spTree>
    <p:extLst>
      <p:ext uri="{BB962C8B-B14F-4D97-AF65-F5344CB8AC3E}">
        <p14:creationId xmlns:p14="http://schemas.microsoft.com/office/powerpoint/2010/main" val="3483816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asellaDiTesto 4"/>
          <p:cNvSpPr txBox="1"/>
          <p:nvPr/>
        </p:nvSpPr>
        <p:spPr>
          <a:xfrm>
            <a:off x="1135184" y="404119"/>
            <a:ext cx="7349832" cy="461665"/>
          </a:xfrm>
          <a:prstGeom prst="rect">
            <a:avLst/>
          </a:prstGeom>
          <a:noFill/>
        </p:spPr>
        <p:txBody>
          <a:bodyPr wrap="square" rtlCol="0">
            <a:spAutoFit/>
          </a:bodyPr>
          <a:lstStyle/>
          <a:p>
            <a:r>
              <a:rPr lang="it-IT" sz="2400" dirty="0">
                <a:solidFill>
                  <a:schemeClr val="bg1"/>
                </a:solidFill>
              </a:rPr>
              <a:t>Martin </a:t>
            </a:r>
            <a:r>
              <a:rPr lang="it-IT" sz="2400" dirty="0" err="1">
                <a:solidFill>
                  <a:schemeClr val="bg1"/>
                </a:solidFill>
              </a:rPr>
              <a:t>Waldseemüller</a:t>
            </a:r>
            <a:r>
              <a:rPr lang="it-IT" sz="2400" dirty="0">
                <a:solidFill>
                  <a:schemeClr val="bg1"/>
                </a:solidFill>
              </a:rPr>
              <a:t>, </a:t>
            </a:r>
            <a:r>
              <a:rPr lang="it-IT" sz="2400" i="1" dirty="0" err="1">
                <a:solidFill>
                  <a:schemeClr val="bg1"/>
                </a:solidFill>
              </a:rPr>
              <a:t>Universalis</a:t>
            </a:r>
            <a:r>
              <a:rPr lang="it-IT" sz="2400" i="1" dirty="0">
                <a:solidFill>
                  <a:schemeClr val="bg1"/>
                </a:solidFill>
              </a:rPr>
              <a:t> </a:t>
            </a:r>
            <a:r>
              <a:rPr lang="it-IT" sz="2400" i="1" dirty="0" err="1">
                <a:solidFill>
                  <a:schemeClr val="bg1"/>
                </a:solidFill>
              </a:rPr>
              <a:t>Cosmographia</a:t>
            </a:r>
            <a:r>
              <a:rPr lang="it-IT" sz="2400" dirty="0">
                <a:solidFill>
                  <a:srgbClr val="FFFFFF"/>
                </a:solidFill>
              </a:rPr>
              <a:t>, 1507</a:t>
            </a:r>
          </a:p>
        </p:txBody>
      </p:sp>
      <p:pic>
        <p:nvPicPr>
          <p:cNvPr id="6" name="Immagine 5"/>
          <p:cNvPicPr>
            <a:picLocks noChangeAspect="1"/>
          </p:cNvPicPr>
          <p:nvPr/>
        </p:nvPicPr>
        <p:blipFill>
          <a:blip/>
          <a:stretch>
            <a:fillRect/>
          </a:stretch>
        </p:blipFill>
        <p:spPr>
          <a:xfrm>
            <a:off x="0" y="2651395"/>
            <a:ext cx="3836770" cy="4206605"/>
          </a:xfrm>
          <a:prstGeom prst="rect">
            <a:avLst/>
          </a:prstGeom>
        </p:spPr>
      </p:pic>
      <p:pic>
        <p:nvPicPr>
          <p:cNvPr id="2" name="Immagin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62067"/>
            <a:ext cx="9144000" cy="5062537"/>
          </a:xfrm>
          <a:prstGeom prst="rect">
            <a:avLst/>
          </a:prstGeom>
        </p:spPr>
      </p:pic>
      <p:pic>
        <p:nvPicPr>
          <p:cNvPr id="3" name="Immagin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2572414"/>
            <a:ext cx="6253421" cy="3952190"/>
          </a:xfrm>
          <a:prstGeom prst="rect">
            <a:avLst/>
          </a:prstGeom>
        </p:spPr>
      </p:pic>
    </p:spTree>
    <p:extLst>
      <p:ext uri="{BB962C8B-B14F-4D97-AF65-F5344CB8AC3E}">
        <p14:creationId xmlns:p14="http://schemas.microsoft.com/office/powerpoint/2010/main" val="425296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47900" y="0"/>
            <a:ext cx="4627530" cy="6858000"/>
          </a:xfrm>
          <a:prstGeom prst="rect">
            <a:avLst/>
          </a:prstGeom>
        </p:spPr>
      </p:pic>
    </p:spTree>
    <p:extLst>
      <p:ext uri="{BB962C8B-B14F-4D97-AF65-F5344CB8AC3E}">
        <p14:creationId xmlns:p14="http://schemas.microsoft.com/office/powerpoint/2010/main" val="2367510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00200" y="0"/>
            <a:ext cx="5918847" cy="6858000"/>
          </a:xfrm>
          <a:prstGeom prst="rect">
            <a:avLst/>
          </a:prstGeom>
        </p:spPr>
      </p:pic>
    </p:spTree>
    <p:extLst>
      <p:ext uri="{BB962C8B-B14F-4D97-AF65-F5344CB8AC3E}">
        <p14:creationId xmlns:p14="http://schemas.microsoft.com/office/powerpoint/2010/main" val="4026677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78000" y="0"/>
            <a:ext cx="5578590" cy="6858000"/>
          </a:xfrm>
          <a:prstGeom prst="rect">
            <a:avLst/>
          </a:prstGeom>
        </p:spPr>
      </p:pic>
    </p:spTree>
    <p:extLst>
      <p:ext uri="{BB962C8B-B14F-4D97-AF65-F5344CB8AC3E}">
        <p14:creationId xmlns:p14="http://schemas.microsoft.com/office/powerpoint/2010/main" val="3776284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270000"/>
            <a:ext cx="9144000" cy="4298156"/>
          </a:xfrm>
          <a:prstGeom prst="rect">
            <a:avLst/>
          </a:prstGeom>
        </p:spPr>
      </p:pic>
    </p:spTree>
    <p:extLst>
      <p:ext uri="{BB962C8B-B14F-4D97-AF65-F5344CB8AC3E}">
        <p14:creationId xmlns:p14="http://schemas.microsoft.com/office/powerpoint/2010/main" val="3380169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5659" y="0"/>
            <a:ext cx="7617941" cy="6858000"/>
          </a:xfrm>
          <a:prstGeom prst="rect">
            <a:avLst/>
          </a:prstGeom>
        </p:spPr>
      </p:pic>
    </p:spTree>
    <p:extLst>
      <p:ext uri="{BB962C8B-B14F-4D97-AF65-F5344CB8AC3E}">
        <p14:creationId xmlns:p14="http://schemas.microsoft.com/office/powerpoint/2010/main" val="1190822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5" name="Immagin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051598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240" y="0"/>
            <a:ext cx="4312107" cy="6858000"/>
          </a:xfrm>
          <a:prstGeom prst="rect">
            <a:avLst/>
          </a:prstGeom>
        </p:spPr>
      </p:pic>
      <p:sp>
        <p:nvSpPr>
          <p:cNvPr id="5" name="CasellaDiTesto 4"/>
          <p:cNvSpPr txBox="1"/>
          <p:nvPr/>
        </p:nvSpPr>
        <p:spPr>
          <a:xfrm>
            <a:off x="5021744" y="808239"/>
            <a:ext cx="3636436" cy="4524315"/>
          </a:xfrm>
          <a:prstGeom prst="rect">
            <a:avLst/>
          </a:prstGeom>
          <a:noFill/>
        </p:spPr>
        <p:txBody>
          <a:bodyPr wrap="square" rtlCol="0">
            <a:spAutoFit/>
          </a:bodyPr>
          <a:lstStyle/>
          <a:p>
            <a:r>
              <a:rPr lang="it-IT" sz="2400" b="1" dirty="0"/>
              <a:t>Alvaro </a:t>
            </a:r>
            <a:r>
              <a:rPr lang="it-IT" sz="2400" b="1" dirty="0" err="1"/>
              <a:t>Velho</a:t>
            </a:r>
            <a:r>
              <a:rPr lang="it-IT" sz="2400" b="1" dirty="0"/>
              <a:t>, </a:t>
            </a:r>
            <a:r>
              <a:rPr lang="it-IT" sz="2400" i="1" dirty="0"/>
              <a:t>Il "</a:t>
            </a:r>
            <a:r>
              <a:rPr lang="it-IT" sz="2400" i="1" dirty="0" err="1"/>
              <a:t>Roteiro</a:t>
            </a:r>
            <a:r>
              <a:rPr lang="it-IT" sz="2400" i="1" dirty="0"/>
              <a:t>" di Vasco De </a:t>
            </a:r>
            <a:r>
              <a:rPr lang="it-IT" sz="2400" i="1" dirty="0" err="1"/>
              <a:t>Gama</a:t>
            </a:r>
            <a:r>
              <a:rPr lang="it-IT" sz="2400" i="1" dirty="0"/>
              <a:t>. Diario di bordo del primo viaggio alle Indie (1497-1499</a:t>
            </a:r>
            <a:r>
              <a:rPr lang="it-IT" sz="2400" dirty="0"/>
              <a:t>), Verona 1987</a:t>
            </a:r>
          </a:p>
          <a:p>
            <a:endParaRPr lang="it-IT" sz="2400" dirty="0"/>
          </a:p>
          <a:p>
            <a:endParaRPr lang="it-IT" sz="2400" dirty="0"/>
          </a:p>
          <a:p>
            <a:r>
              <a:rPr lang="it-IT" sz="2400" b="1" dirty="0" err="1"/>
              <a:t>Sanjay</a:t>
            </a:r>
            <a:r>
              <a:rPr lang="it-IT" sz="2400" b="1" dirty="0"/>
              <a:t> </a:t>
            </a:r>
            <a:r>
              <a:rPr lang="it-IT" sz="2400" b="1" dirty="0" err="1"/>
              <a:t>Subrahmanyam</a:t>
            </a:r>
            <a:r>
              <a:rPr lang="it-IT" sz="2400" dirty="0"/>
              <a:t>, </a:t>
            </a:r>
            <a:r>
              <a:rPr lang="it-IT" sz="2400" i="1" dirty="0"/>
              <a:t>The Career and Legend of Vasco da </a:t>
            </a:r>
            <a:r>
              <a:rPr lang="it-IT" sz="2400" i="1" dirty="0" err="1"/>
              <a:t>Gama</a:t>
            </a:r>
            <a:r>
              <a:rPr lang="it-IT" sz="2400" i="1" dirty="0"/>
              <a:t>, </a:t>
            </a:r>
            <a:r>
              <a:rPr lang="it-IT" sz="2400" dirty="0"/>
              <a:t>Cambridge, Cambridge </a:t>
            </a:r>
            <a:r>
              <a:rPr lang="it-IT" sz="2400" dirty="0" err="1"/>
              <a:t>University</a:t>
            </a:r>
            <a:r>
              <a:rPr lang="it-IT" sz="2400" dirty="0"/>
              <a:t> Press, 1997</a:t>
            </a:r>
          </a:p>
        </p:txBody>
      </p:sp>
    </p:spTree>
    <p:extLst>
      <p:ext uri="{BB962C8B-B14F-4D97-AF65-F5344CB8AC3E}">
        <p14:creationId xmlns:p14="http://schemas.microsoft.com/office/powerpoint/2010/main" val="4273680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Immagine 3"/>
          <p:cNvPicPr>
            <a:picLocks noChangeAspect="1"/>
          </p:cNvPicPr>
          <p:nvPr/>
        </p:nvPicPr>
        <p:blipFill>
          <a:blip r:embed="rId2"/>
          <a:stretch>
            <a:fillRect/>
          </a:stretch>
        </p:blipFill>
        <p:spPr>
          <a:xfrm>
            <a:off x="1143000" y="457200"/>
            <a:ext cx="6858000" cy="5943600"/>
          </a:xfrm>
          <a:prstGeom prst="rect">
            <a:avLst/>
          </a:prstGeom>
        </p:spPr>
      </p:pic>
    </p:spTree>
    <p:extLst>
      <p:ext uri="{BB962C8B-B14F-4D97-AF65-F5344CB8AC3E}">
        <p14:creationId xmlns:p14="http://schemas.microsoft.com/office/powerpoint/2010/main" val="443593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b="1" dirty="0"/>
              <a:t>Muhammad ibn Abdul Aziz, </a:t>
            </a:r>
            <a:r>
              <a:rPr lang="it-IT" sz="2000" b="1" i="1" dirty="0" err="1"/>
              <a:t>Fath</a:t>
            </a:r>
            <a:r>
              <a:rPr lang="it-IT" sz="2000" b="1" i="1" dirty="0"/>
              <a:t> al-</a:t>
            </a:r>
            <a:r>
              <a:rPr lang="it-IT" sz="2000" b="1" i="1" dirty="0" err="1"/>
              <a:t>Mubin</a:t>
            </a:r>
            <a:r>
              <a:rPr lang="it-IT" sz="2000" b="1" i="1" dirty="0"/>
              <a:t> li al-</a:t>
            </a:r>
            <a:r>
              <a:rPr lang="it-IT" sz="2000" b="1" i="1" dirty="0" err="1"/>
              <a:t>Samiri</a:t>
            </a:r>
            <a:r>
              <a:rPr lang="it-IT" sz="2000" b="1" i="1" dirty="0"/>
              <a:t> </a:t>
            </a:r>
            <a:r>
              <a:rPr lang="it-IT" sz="2000" b="1" i="1" dirty="0" err="1"/>
              <a:t>alladhi</a:t>
            </a:r>
            <a:r>
              <a:rPr lang="it-IT" sz="2000" b="1" i="1" dirty="0"/>
              <a:t> </a:t>
            </a:r>
            <a:r>
              <a:rPr lang="it-IT" sz="2000" b="1" i="1" dirty="0" err="1"/>
              <a:t>yuhibbu</a:t>
            </a:r>
            <a:r>
              <a:rPr lang="it-IT" sz="2000" b="1" i="1" dirty="0"/>
              <a:t> al-</a:t>
            </a:r>
            <a:r>
              <a:rPr lang="it-IT" sz="2000" b="1" i="1" dirty="0" err="1"/>
              <a:t>Muslimin</a:t>
            </a:r>
            <a:r>
              <a:rPr lang="it-IT" sz="2000" b="1" dirty="0"/>
              <a:t> (“Vittoria manifesta per il </a:t>
            </a:r>
            <a:r>
              <a:rPr lang="it-IT" sz="2000" b="1" i="1" dirty="0" err="1"/>
              <a:t>Samiri</a:t>
            </a:r>
            <a:r>
              <a:rPr lang="it-IT" sz="2000" b="1" dirty="0"/>
              <a:t> che ama i musulmani”, 1570 </a:t>
            </a:r>
            <a:r>
              <a:rPr lang="it-IT" sz="2000" b="1" dirty="0" err="1"/>
              <a:t>ca</a:t>
            </a:r>
            <a:r>
              <a:rPr lang="it-IT" sz="2000" b="1" dirty="0"/>
              <a:t>.)</a:t>
            </a:r>
          </a:p>
        </p:txBody>
      </p:sp>
      <p:sp>
        <p:nvSpPr>
          <p:cNvPr id="3" name="Segnaposto contenuto 2"/>
          <p:cNvSpPr>
            <a:spLocks noGrp="1"/>
          </p:cNvSpPr>
          <p:nvPr>
            <p:ph idx="1"/>
          </p:nvPr>
        </p:nvSpPr>
        <p:spPr>
          <a:xfrm>
            <a:off x="457200" y="1328738"/>
            <a:ext cx="8229600" cy="4525963"/>
          </a:xfrm>
        </p:spPr>
        <p:txBody>
          <a:bodyPr>
            <a:noAutofit/>
          </a:bodyPr>
          <a:lstStyle/>
          <a:p>
            <a:pPr marL="0" indent="0">
              <a:buNone/>
            </a:pPr>
            <a:r>
              <a:rPr lang="it-IT" sz="2000" dirty="0"/>
              <a:t>“I franchi  [</a:t>
            </a:r>
            <a:r>
              <a:rPr lang="it-IT" sz="2000" i="1" dirty="0"/>
              <a:t>cioè i portoghesi</a:t>
            </a:r>
            <a:r>
              <a:rPr lang="it-IT" sz="2000" dirty="0"/>
              <a:t>] sono le peggiori creature, con i modi più sporchi, i più acerrimi nemici di Allah e del suo Profeta, della sua fede e della comunità del Profeta. Il franco adora la croce e si prostra davanti a immagini e idoli. Brutto nell'aspetto e nella forma, con gli occhi azzurri come un demonio. Urina [</a:t>
            </a:r>
            <a:r>
              <a:rPr lang="it-IT" sz="2000" i="1" dirty="0"/>
              <a:t>in piedi</a:t>
            </a:r>
            <a:r>
              <a:rPr lang="it-IT" sz="2000" dirty="0"/>
              <a:t>] come un cane e chi si lava viene rimproverato e scacciato. Ingannevole, disobbediente e sleale, la più ripugnante delle creature di Dio è il franco! […] Il franco giunse a </a:t>
            </a:r>
            <a:r>
              <a:rPr lang="it-IT" sz="2000" dirty="0" err="1"/>
              <a:t>Malabar</a:t>
            </a:r>
            <a:r>
              <a:rPr lang="it-IT" sz="2000" dirty="0"/>
              <a:t> sotto le spoglie di un mercante ma con l'intenzione di ingannare e truffare, volendo tenere per sé tutto il pepe e lo zenzero e lasciare agli altri solo le noci di cocco. Nell'anno 903 dopo l’egira del Profeta, l’eletto tra la razza umana, il franco portò alcuni regali al </a:t>
            </a:r>
            <a:r>
              <a:rPr lang="it-IT" sz="2000" i="1" dirty="0" err="1"/>
              <a:t>samiri</a:t>
            </a:r>
            <a:r>
              <a:rPr lang="it-IT" sz="2000" dirty="0"/>
              <a:t> e chiese di essere uno dei suoi sudditi, dicendo che avrebbe aiutato il paese a prosperare e che lo avrebbe difeso dai nemici e dai ribelli. Il </a:t>
            </a:r>
            <a:r>
              <a:rPr lang="it-IT" sz="2000" i="1" dirty="0" err="1"/>
              <a:t>samiri</a:t>
            </a:r>
            <a:r>
              <a:rPr lang="it-IT" sz="2000" dirty="0"/>
              <a:t> lo ricolmò di onori e respinse gli avvertimenti dei suoi sudditi che dicevano: ‘Il franco distruggerà le nostre terre’. Ecco che ora le nostre parole si sono rivelate vere, poiché egli dapprima si è sottomesso come uno schiavo, e poi avendo acquisito forza, si è rialzato e ha sottomesso le terre dell'</a:t>
            </a:r>
            <a:r>
              <a:rPr lang="it-IT" sz="2000" dirty="0" err="1"/>
              <a:t>Hind</a:t>
            </a:r>
            <a:r>
              <a:rPr lang="it-IT" sz="2000" dirty="0"/>
              <a:t> e del </a:t>
            </a:r>
            <a:r>
              <a:rPr lang="it-IT" sz="2000" dirty="0" err="1"/>
              <a:t>Sind</a:t>
            </a:r>
            <a:r>
              <a:rPr lang="it-IT" sz="2000" dirty="0"/>
              <a:t> fino alla Cina: questa non è una bugia".</a:t>
            </a:r>
          </a:p>
        </p:txBody>
      </p:sp>
    </p:spTree>
    <p:extLst>
      <p:ext uri="{BB962C8B-B14F-4D97-AF65-F5344CB8AC3E}">
        <p14:creationId xmlns:p14="http://schemas.microsoft.com/office/powerpoint/2010/main" val="1977791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3700" y="0"/>
            <a:ext cx="8343900" cy="6858000"/>
          </a:xfrm>
          <a:prstGeom prst="rect">
            <a:avLst/>
          </a:prstGeom>
        </p:spPr>
      </p:pic>
    </p:spTree>
    <p:extLst>
      <p:ext uri="{BB962C8B-B14F-4D97-AF65-F5344CB8AC3E}">
        <p14:creationId xmlns:p14="http://schemas.microsoft.com/office/powerpoint/2010/main" val="372794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53999" y="808121"/>
            <a:ext cx="8452134" cy="6049879"/>
          </a:xfrm>
          <a:prstGeom prst="rect">
            <a:avLst/>
          </a:prstGeom>
        </p:spPr>
      </p:pic>
      <p:sp>
        <p:nvSpPr>
          <p:cNvPr id="5" name="Rettangolo 4"/>
          <p:cNvSpPr/>
          <p:nvPr/>
        </p:nvSpPr>
        <p:spPr>
          <a:xfrm>
            <a:off x="6731000" y="3524250"/>
            <a:ext cx="1975133" cy="2413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 name="Rettangolo 5"/>
          <p:cNvSpPr/>
          <p:nvPr/>
        </p:nvSpPr>
        <p:spPr>
          <a:xfrm>
            <a:off x="59265" y="4387849"/>
            <a:ext cx="389467" cy="48894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CasellaDiTesto 6"/>
          <p:cNvSpPr txBox="1"/>
          <p:nvPr/>
        </p:nvSpPr>
        <p:spPr>
          <a:xfrm>
            <a:off x="5016499" y="3612634"/>
            <a:ext cx="1032934" cy="369332"/>
          </a:xfrm>
          <a:prstGeom prst="rect">
            <a:avLst/>
          </a:prstGeom>
          <a:noFill/>
        </p:spPr>
        <p:txBody>
          <a:bodyPr wrap="square" rtlCol="0">
            <a:spAutoFit/>
          </a:bodyPr>
          <a:lstStyle/>
          <a:p>
            <a:r>
              <a:rPr lang="it-IT" dirty="0"/>
              <a:t>Spezie &gt;</a:t>
            </a:r>
          </a:p>
        </p:txBody>
      </p:sp>
      <p:sp>
        <p:nvSpPr>
          <p:cNvPr id="8" name="CasellaDiTesto 7"/>
          <p:cNvSpPr txBox="1"/>
          <p:nvPr/>
        </p:nvSpPr>
        <p:spPr>
          <a:xfrm>
            <a:off x="5994399" y="2667000"/>
            <a:ext cx="1007533" cy="369332"/>
          </a:xfrm>
          <a:prstGeom prst="rect">
            <a:avLst/>
          </a:prstGeom>
          <a:noFill/>
        </p:spPr>
        <p:txBody>
          <a:bodyPr wrap="square" rtlCol="0">
            <a:spAutoFit/>
          </a:bodyPr>
          <a:lstStyle/>
          <a:p>
            <a:r>
              <a:rPr lang="it-IT" dirty="0"/>
              <a:t>Seta &gt;</a:t>
            </a:r>
          </a:p>
        </p:txBody>
      </p:sp>
      <p:sp>
        <p:nvSpPr>
          <p:cNvPr id="9" name="CasellaDiTesto 8"/>
          <p:cNvSpPr txBox="1"/>
          <p:nvPr/>
        </p:nvSpPr>
        <p:spPr>
          <a:xfrm>
            <a:off x="6646333" y="3104062"/>
            <a:ext cx="1244600" cy="369332"/>
          </a:xfrm>
          <a:prstGeom prst="rect">
            <a:avLst/>
          </a:prstGeom>
          <a:noFill/>
        </p:spPr>
        <p:txBody>
          <a:bodyPr wrap="square" rtlCol="0">
            <a:spAutoFit/>
          </a:bodyPr>
          <a:lstStyle/>
          <a:p>
            <a:r>
              <a:rPr lang="it-IT" dirty="0"/>
              <a:t>&lt; Argento</a:t>
            </a:r>
          </a:p>
        </p:txBody>
      </p:sp>
      <p:sp>
        <p:nvSpPr>
          <p:cNvPr id="10" name="CasellaDiTesto 9"/>
          <p:cNvSpPr txBox="1"/>
          <p:nvPr/>
        </p:nvSpPr>
        <p:spPr>
          <a:xfrm>
            <a:off x="5372105" y="4618567"/>
            <a:ext cx="1524000" cy="307777"/>
          </a:xfrm>
          <a:prstGeom prst="rect">
            <a:avLst/>
          </a:prstGeom>
          <a:noFill/>
        </p:spPr>
        <p:txBody>
          <a:bodyPr wrap="square" rtlCol="0">
            <a:spAutoFit/>
          </a:bodyPr>
          <a:lstStyle/>
          <a:p>
            <a:r>
              <a:rPr lang="it-IT" sz="1400" b="1" dirty="0">
                <a:solidFill>
                  <a:srgbClr val="008000"/>
                </a:solidFill>
                <a:latin typeface="Times New Roman"/>
                <a:cs typeface="Times New Roman"/>
              </a:rPr>
              <a:t>(1511-1641)</a:t>
            </a:r>
          </a:p>
        </p:txBody>
      </p:sp>
      <p:sp>
        <p:nvSpPr>
          <p:cNvPr id="11" name="CasellaDiTesto 10"/>
          <p:cNvSpPr txBox="1"/>
          <p:nvPr/>
        </p:nvSpPr>
        <p:spPr>
          <a:xfrm>
            <a:off x="5168905" y="3163901"/>
            <a:ext cx="1524000" cy="369332"/>
          </a:xfrm>
          <a:prstGeom prst="rect">
            <a:avLst/>
          </a:prstGeom>
          <a:noFill/>
        </p:spPr>
        <p:txBody>
          <a:bodyPr wrap="square" rtlCol="0">
            <a:spAutoFit/>
          </a:bodyPr>
          <a:lstStyle/>
          <a:p>
            <a:r>
              <a:rPr lang="it-IT" sz="1400" b="1" dirty="0">
                <a:solidFill>
                  <a:srgbClr val="008000"/>
                </a:solidFill>
                <a:latin typeface="Times New Roman"/>
                <a:cs typeface="Times New Roman"/>
              </a:rPr>
              <a:t>(1557-1999</a:t>
            </a:r>
            <a:r>
              <a:rPr lang="it-IT" b="1" dirty="0">
                <a:solidFill>
                  <a:srgbClr val="008000"/>
                </a:solidFill>
                <a:latin typeface="Times New Roman"/>
                <a:cs typeface="Times New Roman"/>
              </a:rPr>
              <a:t>)</a:t>
            </a:r>
          </a:p>
        </p:txBody>
      </p:sp>
      <p:sp>
        <p:nvSpPr>
          <p:cNvPr id="12" name="CasellaDiTesto 11"/>
          <p:cNvSpPr txBox="1"/>
          <p:nvPr/>
        </p:nvSpPr>
        <p:spPr>
          <a:xfrm>
            <a:off x="3924305" y="3370361"/>
            <a:ext cx="1524000" cy="523220"/>
          </a:xfrm>
          <a:prstGeom prst="rect">
            <a:avLst/>
          </a:prstGeom>
          <a:noFill/>
        </p:spPr>
        <p:txBody>
          <a:bodyPr wrap="square" rtlCol="0">
            <a:spAutoFit/>
          </a:bodyPr>
          <a:lstStyle/>
          <a:p>
            <a:r>
              <a:rPr lang="it-IT" sz="1400" b="1" dirty="0">
                <a:solidFill>
                  <a:srgbClr val="008000"/>
                </a:solidFill>
                <a:latin typeface="Times New Roman"/>
                <a:cs typeface="Times New Roman"/>
              </a:rPr>
              <a:t>(1509-</a:t>
            </a:r>
          </a:p>
          <a:p>
            <a:r>
              <a:rPr lang="it-IT" sz="1400" b="1" dirty="0">
                <a:solidFill>
                  <a:srgbClr val="008000"/>
                </a:solidFill>
                <a:latin typeface="Times New Roman"/>
                <a:cs typeface="Times New Roman"/>
              </a:rPr>
              <a:t>1961)</a:t>
            </a:r>
          </a:p>
        </p:txBody>
      </p:sp>
      <p:sp>
        <p:nvSpPr>
          <p:cNvPr id="13" name="CasellaDiTesto 12"/>
          <p:cNvSpPr txBox="1"/>
          <p:nvPr/>
        </p:nvSpPr>
        <p:spPr>
          <a:xfrm>
            <a:off x="7230533" y="2937473"/>
            <a:ext cx="1524000" cy="307777"/>
          </a:xfrm>
          <a:prstGeom prst="rect">
            <a:avLst/>
          </a:prstGeom>
          <a:noFill/>
        </p:spPr>
        <p:txBody>
          <a:bodyPr wrap="square" rtlCol="0">
            <a:spAutoFit/>
          </a:bodyPr>
          <a:lstStyle/>
          <a:p>
            <a:r>
              <a:rPr lang="it-IT" sz="1400" b="1" dirty="0">
                <a:solidFill>
                  <a:srgbClr val="008000"/>
                </a:solidFill>
                <a:latin typeface="Times New Roman"/>
                <a:cs typeface="Times New Roman"/>
              </a:rPr>
              <a:t>(1571-1639)</a:t>
            </a:r>
          </a:p>
        </p:txBody>
      </p:sp>
      <p:sp>
        <p:nvSpPr>
          <p:cNvPr id="14" name="CasellaDiTesto 13"/>
          <p:cNvSpPr txBox="1"/>
          <p:nvPr/>
        </p:nvSpPr>
        <p:spPr>
          <a:xfrm>
            <a:off x="635000" y="152400"/>
            <a:ext cx="7569200" cy="553998"/>
          </a:xfrm>
          <a:prstGeom prst="rect">
            <a:avLst/>
          </a:prstGeom>
          <a:noFill/>
        </p:spPr>
        <p:txBody>
          <a:bodyPr wrap="square" rtlCol="0">
            <a:spAutoFit/>
          </a:bodyPr>
          <a:lstStyle/>
          <a:p>
            <a:pPr algn="ctr"/>
            <a:r>
              <a:rPr lang="it-IT" sz="3000" dirty="0">
                <a:latin typeface="Times New Roman"/>
                <a:cs typeface="Times New Roman"/>
              </a:rPr>
              <a:t>Le rotte commerciali asiatiche portoghesi</a:t>
            </a:r>
          </a:p>
        </p:txBody>
      </p:sp>
      <p:pic>
        <p:nvPicPr>
          <p:cNvPr id="15" name="Immagin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4349810"/>
            <a:ext cx="5168904" cy="2508190"/>
          </a:xfrm>
          <a:prstGeom prst="rect">
            <a:avLst/>
          </a:prstGeom>
        </p:spPr>
      </p:pic>
      <p:pic>
        <p:nvPicPr>
          <p:cNvPr id="17" name="Immagine 1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64563" y="3612634"/>
            <a:ext cx="4830228" cy="3245366"/>
          </a:xfrm>
          <a:prstGeom prst="rect">
            <a:avLst/>
          </a:prstGeom>
        </p:spPr>
      </p:pic>
      <p:pic>
        <p:nvPicPr>
          <p:cNvPr id="18" name="Immagine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76200"/>
            <a:ext cx="4494767" cy="3294161"/>
          </a:xfrm>
          <a:prstGeom prst="rect">
            <a:avLst/>
          </a:prstGeom>
        </p:spPr>
      </p:pic>
    </p:spTree>
    <p:extLst>
      <p:ext uri="{BB962C8B-B14F-4D97-AF65-F5344CB8AC3E}">
        <p14:creationId xmlns:p14="http://schemas.microsoft.com/office/powerpoint/2010/main" val="131882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1" y="0"/>
            <a:ext cx="6810153" cy="6858000"/>
          </a:xfrm>
          <a:prstGeom prst="rect">
            <a:avLst/>
          </a:prstGeom>
        </p:spPr>
      </p:pic>
      <p:sp>
        <p:nvSpPr>
          <p:cNvPr id="5" name="CasellaDiTesto 4"/>
          <p:cNvSpPr txBox="1"/>
          <p:nvPr/>
        </p:nvSpPr>
        <p:spPr>
          <a:xfrm>
            <a:off x="7213600" y="1473200"/>
            <a:ext cx="1574800" cy="2308324"/>
          </a:xfrm>
          <a:prstGeom prst="rect">
            <a:avLst/>
          </a:prstGeom>
          <a:noFill/>
        </p:spPr>
        <p:txBody>
          <a:bodyPr wrap="square" rtlCol="0">
            <a:spAutoFit/>
          </a:bodyPr>
          <a:lstStyle/>
          <a:p>
            <a:pPr algn="ctr"/>
            <a:r>
              <a:rPr lang="it-IT" sz="2400" b="1" dirty="0"/>
              <a:t>Possedimenti spagnoli nel nuovo mondo (1515)</a:t>
            </a:r>
          </a:p>
        </p:txBody>
      </p:sp>
    </p:spTree>
    <p:extLst>
      <p:ext uri="{BB962C8B-B14F-4D97-AF65-F5344CB8AC3E}">
        <p14:creationId xmlns:p14="http://schemas.microsoft.com/office/powerpoint/2010/main" val="1132915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2378"/>
            <a:ext cx="4910615" cy="3638722"/>
          </a:xfrm>
          <a:prstGeom prst="rect">
            <a:avLst/>
          </a:prstGeom>
        </p:spPr>
      </p:pic>
      <p:pic>
        <p:nvPicPr>
          <p:cNvPr id="7" name="Immagin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64000" y="0"/>
            <a:ext cx="5084708" cy="6858000"/>
          </a:xfrm>
          <a:prstGeom prst="rect">
            <a:avLst/>
          </a:prstGeom>
        </p:spPr>
      </p:pic>
      <p:sp>
        <p:nvSpPr>
          <p:cNvPr id="3" name="CasellaDiTesto 2"/>
          <p:cNvSpPr txBox="1"/>
          <p:nvPr/>
        </p:nvSpPr>
        <p:spPr>
          <a:xfrm>
            <a:off x="457200" y="4641572"/>
            <a:ext cx="3200400" cy="1015663"/>
          </a:xfrm>
          <a:prstGeom prst="rect">
            <a:avLst/>
          </a:prstGeom>
          <a:noFill/>
        </p:spPr>
        <p:txBody>
          <a:bodyPr wrap="square" rtlCol="0">
            <a:spAutoFit/>
          </a:bodyPr>
          <a:lstStyle/>
          <a:p>
            <a:pPr algn="ctr"/>
            <a:r>
              <a:rPr lang="it-IT" sz="2000" b="1" dirty="0">
                <a:solidFill>
                  <a:srgbClr val="FFFFFF"/>
                </a:solidFill>
              </a:rPr>
              <a:t>La civiltà azteca </a:t>
            </a:r>
          </a:p>
          <a:p>
            <a:pPr algn="ctr"/>
            <a:r>
              <a:rPr lang="it-IT" sz="2000" b="1" dirty="0">
                <a:solidFill>
                  <a:srgbClr val="FFFFFF"/>
                </a:solidFill>
              </a:rPr>
              <a:t>(</a:t>
            </a:r>
            <a:r>
              <a:rPr lang="it-IT" sz="2000" b="1" dirty="0" err="1">
                <a:solidFill>
                  <a:srgbClr val="FFFFFF"/>
                </a:solidFill>
              </a:rPr>
              <a:t>Mexica</a:t>
            </a:r>
            <a:r>
              <a:rPr lang="it-IT" sz="2000" b="1" dirty="0">
                <a:solidFill>
                  <a:srgbClr val="FFFFFF"/>
                </a:solidFill>
              </a:rPr>
              <a:t>, Nahua, </a:t>
            </a:r>
          </a:p>
          <a:p>
            <a:pPr algn="ctr"/>
            <a:r>
              <a:rPr lang="it-IT" sz="2000" b="1" dirty="0">
                <a:solidFill>
                  <a:srgbClr val="FFFFFF"/>
                </a:solidFill>
              </a:rPr>
              <a:t>XV-XVI sec.)</a:t>
            </a:r>
          </a:p>
        </p:txBody>
      </p:sp>
    </p:spTree>
    <p:extLst>
      <p:ext uri="{BB962C8B-B14F-4D97-AF65-F5344CB8AC3E}">
        <p14:creationId xmlns:p14="http://schemas.microsoft.com/office/powerpoint/2010/main" val="4115535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7000" y="2565400"/>
            <a:ext cx="6188034" cy="4749800"/>
          </a:xfrm>
          <a:prstGeom prst="rect">
            <a:avLst/>
          </a:prstGeom>
        </p:spPr>
      </p:pic>
      <p:pic>
        <p:nvPicPr>
          <p:cNvPr id="5" name="Immagine 4"/>
          <p:cNvPicPr>
            <a:picLocks noChangeAspect="1"/>
          </p:cNvPicPr>
          <p:nvPr/>
        </p:nvPicPr>
        <p:blipFill>
          <a:blip r:embed="rId4"/>
          <a:stretch>
            <a:fillRect/>
          </a:stretch>
        </p:blipFill>
        <p:spPr>
          <a:xfrm>
            <a:off x="-119270" y="0"/>
            <a:ext cx="9144000" cy="3130475"/>
          </a:xfrm>
          <a:prstGeom prst="rect">
            <a:avLst/>
          </a:prstGeom>
        </p:spPr>
      </p:pic>
      <p:pic>
        <p:nvPicPr>
          <p:cNvPr id="4" name="Immagin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68764" y="2565622"/>
            <a:ext cx="3075236" cy="4495578"/>
          </a:xfrm>
          <a:prstGeom prst="rect">
            <a:avLst/>
          </a:prstGeom>
        </p:spPr>
      </p:pic>
    </p:spTree>
    <p:extLst>
      <p:ext uri="{BB962C8B-B14F-4D97-AF65-F5344CB8AC3E}">
        <p14:creationId xmlns:p14="http://schemas.microsoft.com/office/powerpoint/2010/main" val="2776299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mmagine 4"/>
          <p:cNvPicPr>
            <a:picLocks noChangeAspect="1"/>
          </p:cNvPicPr>
          <p:nvPr/>
        </p:nvPicPr>
        <p:blipFill>
          <a:blip r:embed="rId3"/>
          <a:stretch>
            <a:fillRect/>
          </a:stretch>
        </p:blipFill>
        <p:spPr>
          <a:xfrm>
            <a:off x="647700" y="597932"/>
            <a:ext cx="7848600" cy="6286500"/>
          </a:xfrm>
          <a:prstGeom prst="rect">
            <a:avLst/>
          </a:prstGeom>
        </p:spPr>
      </p:pic>
      <p:sp>
        <p:nvSpPr>
          <p:cNvPr id="2" name="CasellaDiTesto 1"/>
          <p:cNvSpPr txBox="1"/>
          <p:nvPr/>
        </p:nvSpPr>
        <p:spPr>
          <a:xfrm>
            <a:off x="647700" y="101600"/>
            <a:ext cx="7848600" cy="369332"/>
          </a:xfrm>
          <a:prstGeom prst="rect">
            <a:avLst/>
          </a:prstGeom>
          <a:noFill/>
        </p:spPr>
        <p:txBody>
          <a:bodyPr wrap="square" rtlCol="0">
            <a:spAutoFit/>
          </a:bodyPr>
          <a:lstStyle/>
          <a:p>
            <a:pPr algn="ctr"/>
            <a:r>
              <a:rPr lang="it-IT" dirty="0">
                <a:solidFill>
                  <a:srgbClr val="FFFFFF"/>
                </a:solidFill>
              </a:rPr>
              <a:t>Cortés et La </a:t>
            </a:r>
            <a:r>
              <a:rPr lang="it-IT" dirty="0" err="1">
                <a:solidFill>
                  <a:srgbClr val="FFFFFF"/>
                </a:solidFill>
              </a:rPr>
              <a:t>Malinche</a:t>
            </a:r>
            <a:r>
              <a:rPr lang="it-IT" dirty="0">
                <a:solidFill>
                  <a:srgbClr val="FFFFFF"/>
                </a:solidFill>
              </a:rPr>
              <a:t> incontrano Montezuma (1519)</a:t>
            </a:r>
          </a:p>
        </p:txBody>
      </p:sp>
    </p:spTree>
    <p:extLst>
      <p:ext uri="{BB962C8B-B14F-4D97-AF65-F5344CB8AC3E}">
        <p14:creationId xmlns:p14="http://schemas.microsoft.com/office/powerpoint/2010/main" val="1049978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82600" y="627425"/>
            <a:ext cx="3831904" cy="4093428"/>
          </a:xfrm>
          <a:prstGeom prst="rect">
            <a:avLst/>
          </a:prstGeom>
        </p:spPr>
        <p:txBody>
          <a:bodyPr wrap="square">
            <a:spAutoFit/>
          </a:bodyPr>
          <a:lstStyle/>
          <a:p>
            <a:r>
              <a:rPr lang="it-IT" sz="2000" dirty="0"/>
              <a:t>“Alle </a:t>
            </a:r>
            <a:r>
              <a:rPr lang="it-IT" sz="2000" u="sng" dirty="0"/>
              <a:t>esitazioni di Montezuma </a:t>
            </a:r>
            <a:r>
              <a:rPr lang="it-IT" sz="2000" dirty="0"/>
              <a:t>durante la prima fase della conquista, alle </a:t>
            </a:r>
            <a:r>
              <a:rPr lang="it-IT" sz="2000" u="sng" dirty="0"/>
              <a:t>divisioni interne fra i messicani</a:t>
            </a:r>
            <a:r>
              <a:rPr lang="it-IT" sz="2000" dirty="0"/>
              <a:t> durante la seconda, si aggiunge spesso un terzo fattore: la </a:t>
            </a:r>
            <a:r>
              <a:rPr lang="it-IT" sz="2000" u="sng" dirty="0"/>
              <a:t>superiorità degli spagnoli in materia di armi</a:t>
            </a:r>
            <a:r>
              <a:rPr lang="it-IT" sz="2000" dirty="0"/>
              <a:t>. Gli aztechi non conoscono la lavorazione dei metalli, le loro spade e le loro armature sono meno efficaci; le frecce (non avvelenate) non valgono gli </a:t>
            </a:r>
            <a:r>
              <a:rPr lang="it-IT" sz="2000" u="sng" dirty="0"/>
              <a:t>archibugi e i cannoni </a:t>
            </a:r>
            <a:r>
              <a:rPr lang="it-IT" sz="2000" dirty="0"/>
              <a:t>degli spagnoli. </a:t>
            </a:r>
          </a:p>
        </p:txBody>
      </p:sp>
      <p:sp>
        <p:nvSpPr>
          <p:cNvPr id="5" name="CasellaDiTesto 4"/>
          <p:cNvSpPr txBox="1"/>
          <p:nvPr/>
        </p:nvSpPr>
        <p:spPr>
          <a:xfrm>
            <a:off x="914400" y="73967"/>
            <a:ext cx="7213600" cy="461665"/>
          </a:xfrm>
          <a:prstGeom prst="rect">
            <a:avLst/>
          </a:prstGeom>
          <a:noFill/>
        </p:spPr>
        <p:txBody>
          <a:bodyPr wrap="square" rtlCol="0">
            <a:spAutoFit/>
          </a:bodyPr>
          <a:lstStyle/>
          <a:p>
            <a:pPr algn="ctr"/>
            <a:r>
              <a:rPr lang="it-IT" sz="2400" b="1" dirty="0"/>
              <a:t>Le ragioni della disfatta</a:t>
            </a:r>
          </a:p>
        </p:txBody>
      </p:sp>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55329" y="652825"/>
            <a:ext cx="4583871" cy="3538176"/>
          </a:xfrm>
          <a:prstGeom prst="rect">
            <a:avLst/>
          </a:prstGeom>
        </p:spPr>
      </p:pic>
      <p:sp>
        <p:nvSpPr>
          <p:cNvPr id="2" name="CasellaDiTesto 1"/>
          <p:cNvSpPr txBox="1"/>
          <p:nvPr/>
        </p:nvSpPr>
        <p:spPr>
          <a:xfrm>
            <a:off x="457200" y="4627925"/>
            <a:ext cx="8382000" cy="2215991"/>
          </a:xfrm>
          <a:prstGeom prst="rect">
            <a:avLst/>
          </a:prstGeom>
          <a:noFill/>
        </p:spPr>
        <p:txBody>
          <a:bodyPr wrap="square" rtlCol="0">
            <a:spAutoFit/>
          </a:bodyPr>
          <a:lstStyle/>
          <a:p>
            <a:r>
              <a:rPr lang="it-IT" sz="2000" dirty="0"/>
              <a:t>Nei loro spostamenti questi ultimi sono molto più rapidi: su terra hanno a disposizione </a:t>
            </a:r>
            <a:r>
              <a:rPr lang="it-IT" sz="2000" u="sng" dirty="0"/>
              <a:t>i cavalli</a:t>
            </a:r>
            <a:r>
              <a:rPr lang="it-IT" sz="2000" dirty="0"/>
              <a:t>, mentre gli aztechi sono sempre a piedi; sull’acqua si sono costruiti dei </a:t>
            </a:r>
            <a:r>
              <a:rPr lang="it-IT" sz="2000" u="sng" dirty="0"/>
              <a:t>brigantini</a:t>
            </a:r>
            <a:r>
              <a:rPr lang="it-IT" sz="2000" dirty="0"/>
              <a:t>, la cui superiorità sulle canoe indiane avrà un ruolo decisivo nella fase finale dell’assedio di Città del Messico. Infine gli spagnoli inaugurano, senza saperlo, anche la </a:t>
            </a:r>
            <a:r>
              <a:rPr lang="it-IT" sz="2000" u="sng" dirty="0"/>
              <a:t>guerra batteriologica</a:t>
            </a:r>
            <a:r>
              <a:rPr lang="it-IT" sz="2000" dirty="0"/>
              <a:t>, portandosi dietro il vaiolo che fa strage nelle file nemiche. </a:t>
            </a:r>
          </a:p>
          <a:p>
            <a:endParaRPr lang="it-IT" dirty="0"/>
          </a:p>
        </p:txBody>
      </p:sp>
    </p:spTree>
    <p:extLst>
      <p:ext uri="{BB962C8B-B14F-4D97-AF65-F5344CB8AC3E}">
        <p14:creationId xmlns:p14="http://schemas.microsoft.com/office/powerpoint/2010/main" val="2768494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11200" y="352147"/>
            <a:ext cx="8051800" cy="6247864"/>
          </a:xfrm>
          <a:prstGeom prst="rect">
            <a:avLst/>
          </a:prstGeom>
        </p:spPr>
        <p:txBody>
          <a:bodyPr wrap="square">
            <a:spAutoFit/>
          </a:bodyPr>
          <a:lstStyle/>
          <a:p>
            <a:r>
              <a:rPr lang="it-IT" sz="2000" dirty="0"/>
              <a:t>“Ma questa superiorità, incontestabile nei suoi vari aspetti, non basta a spiegare tutto, se si </a:t>
            </a:r>
            <a:r>
              <a:rPr lang="it-IT" sz="2000" dirty="0" err="1"/>
              <a:t>tien</a:t>
            </a:r>
            <a:r>
              <a:rPr lang="it-IT" sz="2000" dirty="0"/>
              <a:t> conto – nello stesso tempo – del rapporto numerico fra i due campi avversari. E poi gli archibugi sono pochi, i cannoni sono ancor meno numerosi, e la potenza delle loro bombe non è paragonabile a quella delle bombe moderne; inoltre, le polveri sono spesso bagnate. L’effetto delle armi da fuoco e dei cavalli non può essere misurato direttamente in base al numero delle vittime. Non penso certo di negare l’importanza di questi fattori, ma cerco piuttosto di trovare un fondamento comune che permetta di coglierne l’articolazione e di comprenderli, aggiungendone altri ai quali mi sembra si sia prestata minore attenzione. In questo modo, sarò portato a prendere alla lettera una risposta, sulle ragioni della conquista-disfatta, che si trova nelle cronache indigene e che finora è stata trascurata in Occidente, dove la si è scambiata evidentemente per una formula poetica. Infatti la risposta dei racconti indiani (che è più una descrizione che una spiegazione) è la seguente: </a:t>
            </a:r>
            <a:r>
              <a:rPr lang="it-IT" sz="2000" u="sng" dirty="0"/>
              <a:t>tutto è avvenuto perché i maya e gli aztechi hanno perduto il controllo della comunicazione. La parola degli </a:t>
            </a:r>
            <a:r>
              <a:rPr lang="it-IT" sz="2000" u="sng" dirty="0" err="1"/>
              <a:t>dèi</a:t>
            </a:r>
            <a:r>
              <a:rPr lang="it-IT" sz="2000" u="sng" dirty="0"/>
              <a:t> è diventata inintelligibile, oppure gli </a:t>
            </a:r>
            <a:r>
              <a:rPr lang="it-IT" sz="2000" u="sng" dirty="0" err="1"/>
              <a:t>dèi</a:t>
            </a:r>
            <a:r>
              <a:rPr lang="it-IT" sz="2000" u="sng" dirty="0"/>
              <a:t> sono ammutoliti</a:t>
            </a:r>
            <a:r>
              <a:rPr lang="it-IT" sz="2000" dirty="0"/>
              <a:t>. «La comprensione è perduta, la saggezza è perduta» (</a:t>
            </a:r>
            <a:r>
              <a:rPr lang="it-IT" sz="2000" dirty="0" err="1"/>
              <a:t>Chilam</a:t>
            </a:r>
            <a:r>
              <a:rPr lang="it-IT" sz="2000" dirty="0"/>
              <a:t> </a:t>
            </a:r>
            <a:r>
              <a:rPr lang="it-IT" sz="2000" dirty="0" err="1"/>
              <a:t>Balam</a:t>
            </a:r>
            <a:r>
              <a:rPr lang="it-IT" sz="2000" dirty="0"/>
              <a:t>, 22).”</a:t>
            </a:r>
          </a:p>
          <a:p>
            <a:r>
              <a:rPr lang="it-IT" sz="2000" b="1" dirty="0"/>
              <a:t>(T. </a:t>
            </a:r>
            <a:r>
              <a:rPr lang="it-IT" sz="2000" b="1" dirty="0" err="1"/>
              <a:t>Todorov</a:t>
            </a:r>
            <a:r>
              <a:rPr lang="it-IT" sz="2000" b="1" dirty="0"/>
              <a:t>,</a:t>
            </a:r>
            <a:r>
              <a:rPr lang="it-IT" sz="2000" b="1" i="1" dirty="0"/>
              <a:t> La conquista dell’America, il problema dell’«altro»</a:t>
            </a:r>
            <a:r>
              <a:rPr lang="it-IT" sz="2000" b="1" dirty="0"/>
              <a:t>, Einaudi, Torino 1984)</a:t>
            </a:r>
          </a:p>
        </p:txBody>
      </p:sp>
    </p:spTree>
    <p:extLst>
      <p:ext uri="{BB962C8B-B14F-4D97-AF65-F5344CB8AC3E}">
        <p14:creationId xmlns:p14="http://schemas.microsoft.com/office/powerpoint/2010/main" val="2932231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0"/>
            <a:ext cx="4942738" cy="7514468"/>
          </a:xfrm>
          <a:prstGeom prst="rect">
            <a:avLst/>
          </a:prstGeom>
        </p:spPr>
      </p:pic>
      <p:pic>
        <p:nvPicPr>
          <p:cNvPr id="7" name="Immagin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88900"/>
            <a:ext cx="3827742" cy="6946900"/>
          </a:xfrm>
          <a:prstGeom prst="rect">
            <a:avLst/>
          </a:prstGeom>
        </p:spPr>
      </p:pic>
    </p:spTree>
    <p:extLst>
      <p:ext uri="{BB962C8B-B14F-4D97-AF65-F5344CB8AC3E}">
        <p14:creationId xmlns:p14="http://schemas.microsoft.com/office/powerpoint/2010/main" val="508433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43501"/>
          </a:xfrm>
          <a:prstGeom prst="rect">
            <a:avLst/>
          </a:prstGeom>
        </p:spPr>
      </p:pic>
    </p:spTree>
    <p:extLst>
      <p:ext uri="{BB962C8B-B14F-4D97-AF65-F5344CB8AC3E}">
        <p14:creationId xmlns:p14="http://schemas.microsoft.com/office/powerpoint/2010/main" val="3513900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0" y="669639"/>
            <a:ext cx="9144000" cy="4350449"/>
          </a:xfrm>
          <a:prstGeom prst="rect">
            <a:avLst/>
          </a:prstGeom>
        </p:spPr>
      </p:pic>
      <p:pic>
        <p:nvPicPr>
          <p:cNvPr id="6" name="Immagine 5"/>
          <p:cNvPicPr>
            <a:picLocks noChangeAspect="1"/>
          </p:cNvPicPr>
          <p:nvPr/>
        </p:nvPicPr>
        <p:blipFill>
          <a:blip r:embed="rId3"/>
          <a:stretch>
            <a:fillRect/>
          </a:stretch>
        </p:blipFill>
        <p:spPr>
          <a:xfrm>
            <a:off x="1" y="5034227"/>
            <a:ext cx="9144000" cy="1962319"/>
          </a:xfrm>
          <a:prstGeom prst="rect">
            <a:avLst/>
          </a:prstGeom>
        </p:spPr>
      </p:pic>
      <p:sp>
        <p:nvSpPr>
          <p:cNvPr id="7" name="CasellaDiTesto 6"/>
          <p:cNvSpPr txBox="1"/>
          <p:nvPr/>
        </p:nvSpPr>
        <p:spPr>
          <a:xfrm>
            <a:off x="461818" y="23090"/>
            <a:ext cx="8220364" cy="646331"/>
          </a:xfrm>
          <a:prstGeom prst="rect">
            <a:avLst/>
          </a:prstGeom>
          <a:noFill/>
        </p:spPr>
        <p:txBody>
          <a:bodyPr wrap="square" rtlCol="0">
            <a:spAutoFit/>
          </a:bodyPr>
          <a:lstStyle/>
          <a:p>
            <a:r>
              <a:rPr lang="it-IT" dirty="0">
                <a:solidFill>
                  <a:srgbClr val="FFFFFF"/>
                </a:solidFill>
              </a:rPr>
              <a:t>Anonimo, </a:t>
            </a:r>
            <a:r>
              <a:rPr lang="it-IT" i="1" dirty="0" err="1">
                <a:solidFill>
                  <a:srgbClr val="FFFFFF"/>
                </a:solidFill>
              </a:rPr>
              <a:t>Relatione</a:t>
            </a:r>
            <a:r>
              <a:rPr lang="it-IT" i="1" dirty="0">
                <a:solidFill>
                  <a:srgbClr val="FFFFFF"/>
                </a:solidFill>
              </a:rPr>
              <a:t> d'alcune cose della Nuova Spagna e della gran città di </a:t>
            </a:r>
            <a:r>
              <a:rPr lang="it-IT" i="1" dirty="0" err="1">
                <a:solidFill>
                  <a:srgbClr val="FFFFFF"/>
                </a:solidFill>
              </a:rPr>
              <a:t>Temestitan</a:t>
            </a:r>
            <a:r>
              <a:rPr lang="it-IT" i="1" dirty="0">
                <a:solidFill>
                  <a:srgbClr val="FFFFFF"/>
                </a:solidFill>
              </a:rPr>
              <a:t> </a:t>
            </a:r>
            <a:r>
              <a:rPr lang="it-IT" i="1" dirty="0" err="1">
                <a:solidFill>
                  <a:srgbClr val="FFFFFF"/>
                </a:solidFill>
              </a:rPr>
              <a:t>Messicò</a:t>
            </a:r>
            <a:r>
              <a:rPr lang="mr-IN" i="1" dirty="0">
                <a:solidFill>
                  <a:srgbClr val="FFFFFF"/>
                </a:solidFill>
              </a:rPr>
              <a:t>…</a:t>
            </a:r>
            <a:r>
              <a:rPr lang="it-IT" i="1" dirty="0">
                <a:solidFill>
                  <a:srgbClr val="FFFFFF"/>
                </a:solidFill>
              </a:rPr>
              <a:t> </a:t>
            </a:r>
            <a:r>
              <a:rPr lang="it-IT" dirty="0">
                <a:solidFill>
                  <a:srgbClr val="FFFFFF"/>
                </a:solidFill>
              </a:rPr>
              <a:t>[ed. G.B. </a:t>
            </a:r>
            <a:r>
              <a:rPr lang="it-IT" dirty="0" err="1">
                <a:solidFill>
                  <a:srgbClr val="FFFFFF"/>
                </a:solidFill>
              </a:rPr>
              <a:t>Ramusio</a:t>
            </a:r>
            <a:r>
              <a:rPr lang="it-IT" dirty="0">
                <a:solidFill>
                  <a:srgbClr val="FFFFFF"/>
                </a:solidFill>
              </a:rPr>
              <a:t>, </a:t>
            </a:r>
            <a:r>
              <a:rPr lang="it-IT" i="1" dirty="0">
                <a:solidFill>
                  <a:srgbClr val="FFFFFF"/>
                </a:solidFill>
              </a:rPr>
              <a:t>Delle </a:t>
            </a:r>
            <a:r>
              <a:rPr lang="it-IT" i="1" dirty="0" err="1">
                <a:solidFill>
                  <a:srgbClr val="FFFFFF"/>
                </a:solidFill>
              </a:rPr>
              <a:t>Navigationi</a:t>
            </a:r>
            <a:r>
              <a:rPr lang="it-IT" i="1" dirty="0">
                <a:solidFill>
                  <a:srgbClr val="FFFFFF"/>
                </a:solidFill>
              </a:rPr>
              <a:t> et Viaggi</a:t>
            </a:r>
            <a:r>
              <a:rPr lang="it-IT" dirty="0">
                <a:solidFill>
                  <a:srgbClr val="FFFFFF"/>
                </a:solidFill>
              </a:rPr>
              <a:t>, vol. III, Venezia 1606, p. 257]</a:t>
            </a:r>
          </a:p>
        </p:txBody>
      </p:sp>
    </p:spTree>
    <p:extLst>
      <p:ext uri="{BB962C8B-B14F-4D97-AF65-F5344CB8AC3E}">
        <p14:creationId xmlns:p14="http://schemas.microsoft.com/office/powerpoint/2010/main" val="1015886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Immagin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66785" y="3289300"/>
            <a:ext cx="4777215" cy="3568700"/>
          </a:xfrm>
          <a:prstGeom prst="rect">
            <a:avLst/>
          </a:prstGeom>
        </p:spPr>
      </p:pic>
      <p:pic>
        <p:nvPicPr>
          <p:cNvPr id="5" name="Immagin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4366785" cy="6858000"/>
          </a:xfrm>
          <a:prstGeom prst="rect">
            <a:avLst/>
          </a:prstGeom>
        </p:spPr>
      </p:pic>
      <p:pic>
        <p:nvPicPr>
          <p:cNvPr id="6" name="Immagin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66784" y="0"/>
            <a:ext cx="4777215" cy="3162299"/>
          </a:xfrm>
          <a:prstGeom prst="rect">
            <a:avLst/>
          </a:prstGeom>
        </p:spPr>
      </p:pic>
    </p:spTree>
    <p:extLst>
      <p:ext uri="{BB962C8B-B14F-4D97-AF65-F5344CB8AC3E}">
        <p14:creationId xmlns:p14="http://schemas.microsoft.com/office/powerpoint/2010/main" val="1825737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Immagin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67201" y="3344401"/>
            <a:ext cx="4876799" cy="3513600"/>
          </a:xfrm>
          <a:prstGeom prst="rect">
            <a:avLst/>
          </a:prstGeom>
        </p:spPr>
      </p:pic>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
            <a:ext cx="4267200" cy="4572000"/>
          </a:xfrm>
          <a:prstGeom prst="rect">
            <a:avLst/>
          </a:prstGeom>
        </p:spPr>
      </p:pic>
      <p:pic>
        <p:nvPicPr>
          <p:cNvPr id="5" name="Immagin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5636" y="-9237"/>
            <a:ext cx="4918364" cy="3521792"/>
          </a:xfrm>
          <a:prstGeom prst="rect">
            <a:avLst/>
          </a:prstGeom>
        </p:spPr>
      </p:pic>
      <p:sp>
        <p:nvSpPr>
          <p:cNvPr id="2" name="CasellaDiTesto 1"/>
          <p:cNvSpPr txBox="1"/>
          <p:nvPr/>
        </p:nvSpPr>
        <p:spPr>
          <a:xfrm>
            <a:off x="584200" y="4978400"/>
            <a:ext cx="3429000" cy="1200329"/>
          </a:xfrm>
          <a:prstGeom prst="rect">
            <a:avLst/>
          </a:prstGeom>
          <a:noFill/>
        </p:spPr>
        <p:txBody>
          <a:bodyPr wrap="square" rtlCol="0">
            <a:spAutoFit/>
          </a:bodyPr>
          <a:lstStyle/>
          <a:p>
            <a:r>
              <a:rPr lang="it-IT" dirty="0">
                <a:solidFill>
                  <a:srgbClr val="FFFFFF"/>
                </a:solidFill>
              </a:rPr>
              <a:t>Immagini di sacrifici umani, </a:t>
            </a:r>
            <a:r>
              <a:rPr lang="it-IT" dirty="0" err="1">
                <a:solidFill>
                  <a:srgbClr val="FFFFFF"/>
                </a:solidFill>
              </a:rPr>
              <a:t>tzompantli</a:t>
            </a:r>
            <a:r>
              <a:rPr lang="it-IT" dirty="0">
                <a:solidFill>
                  <a:srgbClr val="FFFFFF"/>
                </a:solidFill>
              </a:rPr>
              <a:t>  e cannibalismo rituale tratte dai codici </a:t>
            </a:r>
            <a:r>
              <a:rPr lang="it-IT" dirty="0" err="1">
                <a:solidFill>
                  <a:srgbClr val="FFFFFF"/>
                </a:solidFill>
              </a:rPr>
              <a:t>Tudela</a:t>
            </a:r>
            <a:r>
              <a:rPr lang="it-IT" dirty="0">
                <a:solidFill>
                  <a:srgbClr val="FFFFFF"/>
                </a:solidFill>
              </a:rPr>
              <a:t>, </a:t>
            </a:r>
            <a:r>
              <a:rPr lang="it-IT" dirty="0" err="1">
                <a:solidFill>
                  <a:srgbClr val="FFFFFF"/>
                </a:solidFill>
              </a:rPr>
              <a:t>Tovar</a:t>
            </a:r>
            <a:r>
              <a:rPr lang="it-IT" dirty="0">
                <a:solidFill>
                  <a:srgbClr val="FFFFFF"/>
                </a:solidFill>
              </a:rPr>
              <a:t>, Ramirez</a:t>
            </a:r>
          </a:p>
        </p:txBody>
      </p:sp>
    </p:spTree>
    <p:extLst>
      <p:ext uri="{BB962C8B-B14F-4D97-AF65-F5344CB8AC3E}">
        <p14:creationId xmlns:p14="http://schemas.microsoft.com/office/powerpoint/2010/main" val="1420667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magine 3"/>
          <p:cNvPicPr>
            <a:picLocks noChangeAspect="1"/>
          </p:cNvPicPr>
          <p:nvPr/>
        </p:nvPicPr>
        <p:blipFill>
          <a:blip r:embed="rId3"/>
          <a:stretch>
            <a:fillRect/>
          </a:stretch>
        </p:blipFill>
        <p:spPr>
          <a:xfrm>
            <a:off x="4322910" y="0"/>
            <a:ext cx="4821090" cy="6858000"/>
          </a:xfrm>
          <a:prstGeom prst="rect">
            <a:avLst/>
          </a:prstGeom>
        </p:spPr>
      </p:pic>
      <p:pic>
        <p:nvPicPr>
          <p:cNvPr id="7" name="Immagine 6"/>
          <p:cNvPicPr>
            <a:picLocks noChangeAspect="1"/>
          </p:cNvPicPr>
          <p:nvPr/>
        </p:nvPicPr>
        <p:blipFill>
          <a:blip r:embed="rId4"/>
          <a:stretch>
            <a:fillRect/>
          </a:stretch>
        </p:blipFill>
        <p:spPr>
          <a:xfrm>
            <a:off x="0" y="2573871"/>
            <a:ext cx="4419600" cy="3251200"/>
          </a:xfrm>
          <a:prstGeom prst="rect">
            <a:avLst/>
          </a:prstGeom>
        </p:spPr>
      </p:pic>
      <p:sp>
        <p:nvSpPr>
          <p:cNvPr id="8" name="Cornice 7"/>
          <p:cNvSpPr/>
          <p:nvPr/>
        </p:nvSpPr>
        <p:spPr>
          <a:xfrm>
            <a:off x="1924050" y="4758266"/>
            <a:ext cx="609600" cy="237067"/>
          </a:xfrm>
          <a:prstGeom prst="frame">
            <a:avLst>
              <a:gd name="adj1" fmla="val 0"/>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pic>
        <p:nvPicPr>
          <p:cNvPr id="10" name="Immagin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28809" y="0"/>
            <a:ext cx="4815191" cy="6858000"/>
          </a:xfrm>
          <a:prstGeom prst="rect">
            <a:avLst/>
          </a:prstGeom>
        </p:spPr>
      </p:pic>
      <p:sp>
        <p:nvSpPr>
          <p:cNvPr id="11" name="CasellaDiTesto 10"/>
          <p:cNvSpPr txBox="1"/>
          <p:nvPr/>
        </p:nvSpPr>
        <p:spPr>
          <a:xfrm>
            <a:off x="575733" y="728133"/>
            <a:ext cx="3488267" cy="1200328"/>
          </a:xfrm>
          <a:prstGeom prst="rect">
            <a:avLst/>
          </a:prstGeom>
          <a:noFill/>
        </p:spPr>
        <p:txBody>
          <a:bodyPr wrap="square" rtlCol="0">
            <a:spAutoFit/>
          </a:bodyPr>
          <a:lstStyle/>
          <a:p>
            <a:pPr algn="ctr"/>
            <a:r>
              <a:rPr lang="it-IT" sz="2400" dirty="0">
                <a:solidFill>
                  <a:srgbClr val="FFFFFF"/>
                </a:solidFill>
              </a:rPr>
              <a:t>La conquista </a:t>
            </a:r>
          </a:p>
          <a:p>
            <a:pPr algn="ctr"/>
            <a:r>
              <a:rPr lang="it-IT" sz="2400" dirty="0">
                <a:solidFill>
                  <a:srgbClr val="FFFFFF"/>
                </a:solidFill>
              </a:rPr>
              <a:t>dell’Impero Inca</a:t>
            </a:r>
          </a:p>
          <a:p>
            <a:pPr algn="ctr"/>
            <a:r>
              <a:rPr lang="it-IT" sz="2400" dirty="0">
                <a:solidFill>
                  <a:srgbClr val="FFFFFF"/>
                </a:solidFill>
              </a:rPr>
              <a:t>(1533-1572)</a:t>
            </a:r>
          </a:p>
        </p:txBody>
      </p:sp>
    </p:spTree>
    <p:extLst>
      <p:ext uri="{BB962C8B-B14F-4D97-AF65-F5344CB8AC3E}">
        <p14:creationId xmlns:p14="http://schemas.microsoft.com/office/powerpoint/2010/main" val="149943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000" dirty="0"/>
              <a:t>Le ragioni della disfatta/2</a:t>
            </a:r>
          </a:p>
        </p:txBody>
      </p:sp>
      <p:sp>
        <p:nvSpPr>
          <p:cNvPr id="3" name="Segnaposto contenuto 2"/>
          <p:cNvSpPr>
            <a:spLocks noGrp="1"/>
          </p:cNvSpPr>
          <p:nvPr>
            <p:ph idx="1"/>
          </p:nvPr>
        </p:nvSpPr>
        <p:spPr/>
        <p:txBody>
          <a:bodyPr>
            <a:normAutofit/>
          </a:bodyPr>
          <a:lstStyle/>
          <a:p>
            <a:r>
              <a:rPr lang="it-IT" sz="2400" dirty="0"/>
              <a:t>Pizarro arriva alla fine di una guerra civile di successione tra partigiani di </a:t>
            </a:r>
            <a:r>
              <a:rPr lang="it-IT" sz="2400" dirty="0" err="1"/>
              <a:t>Huascar</a:t>
            </a:r>
            <a:r>
              <a:rPr lang="it-IT" sz="2400" dirty="0"/>
              <a:t> e </a:t>
            </a:r>
            <a:r>
              <a:rPr lang="it-IT" sz="2400" dirty="0" err="1"/>
              <a:t>Atahuallpa</a:t>
            </a:r>
            <a:endParaRPr lang="it-IT" sz="2400" dirty="0"/>
          </a:p>
          <a:p>
            <a:r>
              <a:rPr lang="it-IT" sz="2400" dirty="0"/>
              <a:t>Alleanza con popolazioni locali da poco sottomesse dagli Inca o desiderose di ribellarsi</a:t>
            </a:r>
          </a:p>
          <a:p>
            <a:r>
              <a:rPr lang="it-IT" sz="2400" dirty="0"/>
              <a:t>Superiorità tecnologica (ferro, armi da fuoco, cavalli)</a:t>
            </a:r>
          </a:p>
          <a:p>
            <a:r>
              <a:rPr lang="it-IT" sz="2400" dirty="0"/>
              <a:t>Epidemia di vaiolo</a:t>
            </a:r>
          </a:p>
          <a:p>
            <a:r>
              <a:rPr lang="it-IT" sz="2400" dirty="0"/>
              <a:t>Crisi religiosa-esistenziale (</a:t>
            </a:r>
            <a:r>
              <a:rPr lang="it-IT" sz="2400" dirty="0" err="1"/>
              <a:t>Wachtel</a:t>
            </a:r>
            <a:r>
              <a:rPr lang="it-IT" sz="2400" dirty="0"/>
              <a:t>)</a:t>
            </a:r>
          </a:p>
        </p:txBody>
      </p:sp>
    </p:spTree>
    <p:extLst>
      <p:ext uri="{BB962C8B-B14F-4D97-AF65-F5344CB8AC3E}">
        <p14:creationId xmlns:p14="http://schemas.microsoft.com/office/powerpoint/2010/main" val="25707463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3"/>
          <a:stretch>
            <a:fillRect/>
          </a:stretch>
        </p:blipFill>
        <p:spPr>
          <a:xfrm>
            <a:off x="0" y="63500"/>
            <a:ext cx="5164667" cy="6731000"/>
          </a:xfrm>
          <a:prstGeom prst="rect">
            <a:avLst/>
          </a:prstGeom>
        </p:spPr>
      </p:pic>
      <p:pic>
        <p:nvPicPr>
          <p:cNvPr id="6" name="Immagin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2796" y="-63500"/>
            <a:ext cx="4451204" cy="6858000"/>
          </a:xfrm>
          <a:prstGeom prst="rect">
            <a:avLst/>
          </a:prstGeom>
        </p:spPr>
      </p:pic>
    </p:spTree>
    <p:extLst>
      <p:ext uri="{BB962C8B-B14F-4D97-AF65-F5344CB8AC3E}">
        <p14:creationId xmlns:p14="http://schemas.microsoft.com/office/powerpoint/2010/main" val="508036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5" name="Immagine 4"/>
          <p:cNvPicPr>
            <a:picLocks noChangeAspect="1"/>
          </p:cNvPicPr>
          <p:nvPr/>
        </p:nvPicPr>
        <p:blipFill>
          <a:blip r:embed="rId3"/>
          <a:stretch>
            <a:fillRect/>
          </a:stretch>
        </p:blipFill>
        <p:spPr>
          <a:xfrm>
            <a:off x="4553371" y="-169334"/>
            <a:ext cx="4930084" cy="7179734"/>
          </a:xfrm>
          <a:prstGeom prst="rect">
            <a:avLst/>
          </a:prstGeom>
        </p:spPr>
      </p:pic>
      <p:pic>
        <p:nvPicPr>
          <p:cNvPr id="4" name="Immagine 3"/>
          <p:cNvPicPr>
            <a:picLocks noChangeAspect="1"/>
          </p:cNvPicPr>
          <p:nvPr/>
        </p:nvPicPr>
        <p:blipFill>
          <a:blip r:embed="rId4"/>
          <a:stretch>
            <a:fillRect/>
          </a:stretch>
        </p:blipFill>
        <p:spPr>
          <a:xfrm>
            <a:off x="-101598" y="0"/>
            <a:ext cx="4741461" cy="6858000"/>
          </a:xfrm>
          <a:prstGeom prst="rect">
            <a:avLst/>
          </a:prstGeom>
        </p:spPr>
      </p:pic>
    </p:spTree>
    <p:extLst>
      <p:ext uri="{BB962C8B-B14F-4D97-AF65-F5344CB8AC3E}">
        <p14:creationId xmlns:p14="http://schemas.microsoft.com/office/powerpoint/2010/main" val="3105038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3001"/>
            <a:ext cx="8229600" cy="1143000"/>
          </a:xfrm>
        </p:spPr>
        <p:txBody>
          <a:bodyPr>
            <a:normAutofit/>
          </a:bodyPr>
          <a:lstStyle/>
          <a:p>
            <a:r>
              <a:rPr lang="it-IT" sz="2400" dirty="0"/>
              <a:t>Paolo III, bolla </a:t>
            </a:r>
            <a:r>
              <a:rPr lang="it-IT" sz="2400" i="1" dirty="0" err="1"/>
              <a:t>Sublimis</a:t>
            </a:r>
            <a:r>
              <a:rPr lang="it-IT" sz="2400" i="1" dirty="0"/>
              <a:t> Deus </a:t>
            </a:r>
            <a:r>
              <a:rPr lang="it-IT" sz="2400" dirty="0"/>
              <a:t>[o </a:t>
            </a:r>
            <a:r>
              <a:rPr lang="it-IT" sz="2400" i="1" dirty="0"/>
              <a:t>Veritas </a:t>
            </a:r>
            <a:r>
              <a:rPr lang="it-IT" sz="2400" i="1" dirty="0" err="1"/>
              <a:t>ipsa</a:t>
            </a:r>
            <a:r>
              <a:rPr lang="it-IT" sz="2400" dirty="0"/>
              <a:t>], 2 giugno 1537</a:t>
            </a:r>
          </a:p>
        </p:txBody>
      </p:sp>
      <p:sp>
        <p:nvSpPr>
          <p:cNvPr id="4" name="Rettangolo 3"/>
          <p:cNvSpPr/>
          <p:nvPr/>
        </p:nvSpPr>
        <p:spPr>
          <a:xfrm>
            <a:off x="785091" y="1048182"/>
            <a:ext cx="7901709" cy="5355311"/>
          </a:xfrm>
          <a:prstGeom prst="rect">
            <a:avLst/>
          </a:prstGeom>
        </p:spPr>
        <p:txBody>
          <a:bodyPr wrap="square">
            <a:spAutoFit/>
          </a:bodyPr>
          <a:lstStyle/>
          <a:p>
            <a:r>
              <a:rPr lang="it-IT" sz="1900" dirty="0"/>
              <a:t>A tutti i fedeli cristiani che leggeranno questa lettera salute e benedizione apostolica. [</a:t>
            </a:r>
            <a:r>
              <a:rPr lang="mr-IN" sz="1900" dirty="0"/>
              <a:t>…</a:t>
            </a:r>
            <a:r>
              <a:rPr lang="it-IT" sz="1900" dirty="0"/>
              <a:t>] Noi che, sebbene indegni, esercitiamo sulla terra le veci di Nostro Signore e che con tutte le forse cerchiamo di portare all’ovile del suo gregge quanti ci sono stati affidati e che sono fuori dal riparo affidato alla nostra cura, consideriamo tuttavia che gli stessi </a:t>
            </a:r>
            <a:r>
              <a:rPr lang="it-IT" sz="1900" i="1" dirty="0"/>
              <a:t>indios</a:t>
            </a:r>
            <a:r>
              <a:rPr lang="it-IT" sz="1900" dirty="0"/>
              <a:t>, in quanto uomini veri quali sono, non solo sono capaci di ricevere la fede cristiana, ma, come ci hanno informato, anelano sommamente la stessa; e, desiderando di rimediare a questi mali con metodi opportuni, facendo ricorso all’autorità apostolica </a:t>
            </a:r>
            <a:r>
              <a:rPr lang="it-IT" sz="1900" b="1" dirty="0"/>
              <a:t>determiniamo e dichiariamo con la presente lettera che detti </a:t>
            </a:r>
            <a:r>
              <a:rPr lang="it-IT" sz="1900" b="1" i="1" dirty="0"/>
              <a:t>indios</a:t>
            </a:r>
            <a:r>
              <a:rPr lang="it-IT" sz="1900" b="1" dirty="0"/>
              <a:t> e tutte le genti che in futuro giungeranno alla conoscenza dei cristiani, anche se vivono al di fuori della fede cristiana, possono usare in modo libero e lecito della propria libertà e del dominio delle proprie proprietà; che non devono essere ridotti in servitù e che tutto quello che si è fatto e detto in senso contrario è senza valore</a:t>
            </a:r>
            <a:r>
              <a:rPr lang="it-IT" sz="1900" dirty="0"/>
              <a:t>; [allo stesso modo dichiariamo] che i detti </a:t>
            </a:r>
            <a:r>
              <a:rPr lang="it-IT" sz="1900" i="1" dirty="0"/>
              <a:t>indios</a:t>
            </a:r>
            <a:r>
              <a:rPr lang="it-IT" sz="1900" dirty="0"/>
              <a:t> ed altre genti debbono essere invitati ad abbracciare la fede in Cristo a mezzo della predicazione della parola di Dio e con l’esempio di una vita edificante, senza che alcunché possa essere di ostacolo. </a:t>
            </a:r>
          </a:p>
          <a:p>
            <a:r>
              <a:rPr lang="it-IT" sz="1900" dirty="0"/>
              <a:t>Data in Roma, l’anno 1537, anno III del nostro pontificato</a:t>
            </a:r>
          </a:p>
        </p:txBody>
      </p:sp>
    </p:spTree>
    <p:extLst>
      <p:ext uri="{BB962C8B-B14F-4D97-AF65-F5344CB8AC3E}">
        <p14:creationId xmlns:p14="http://schemas.microsoft.com/office/powerpoint/2010/main" val="314388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73038"/>
            <a:ext cx="8229600" cy="494982"/>
          </a:xfrm>
        </p:spPr>
        <p:txBody>
          <a:bodyPr>
            <a:normAutofit fontScale="90000"/>
          </a:bodyPr>
          <a:lstStyle/>
          <a:p>
            <a:r>
              <a:rPr lang="it-IT" sz="3000" dirty="0"/>
              <a:t>La controversia di Valladolid (1550, 1551)</a:t>
            </a:r>
          </a:p>
        </p:txBody>
      </p:sp>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9620"/>
            <a:ext cx="9144000" cy="6088380"/>
          </a:xfrm>
          <a:prstGeom prst="rect">
            <a:avLst/>
          </a:prstGeom>
        </p:spPr>
      </p:pic>
      <p:sp>
        <p:nvSpPr>
          <p:cNvPr id="6" name="CasellaDiTesto 5"/>
          <p:cNvSpPr txBox="1"/>
          <p:nvPr/>
        </p:nvSpPr>
        <p:spPr>
          <a:xfrm>
            <a:off x="203200" y="820420"/>
            <a:ext cx="3352800" cy="646331"/>
          </a:xfrm>
          <a:prstGeom prst="rect">
            <a:avLst/>
          </a:prstGeom>
          <a:noFill/>
        </p:spPr>
        <p:txBody>
          <a:bodyPr wrap="square" rtlCol="0">
            <a:spAutoFit/>
          </a:bodyPr>
          <a:lstStyle/>
          <a:p>
            <a:r>
              <a:rPr lang="it-IT" dirty="0" err="1">
                <a:solidFill>
                  <a:schemeClr val="bg1"/>
                </a:solidFill>
              </a:rPr>
              <a:t>Bartolomé</a:t>
            </a:r>
            <a:r>
              <a:rPr lang="it-IT" dirty="0">
                <a:solidFill>
                  <a:schemeClr val="bg1"/>
                </a:solidFill>
              </a:rPr>
              <a:t> de </a:t>
            </a:r>
            <a:r>
              <a:rPr lang="it-IT" dirty="0" err="1">
                <a:solidFill>
                  <a:schemeClr val="bg1"/>
                </a:solidFill>
              </a:rPr>
              <a:t>las</a:t>
            </a:r>
            <a:r>
              <a:rPr lang="it-IT" dirty="0">
                <a:solidFill>
                  <a:schemeClr val="bg1"/>
                </a:solidFill>
              </a:rPr>
              <a:t> </a:t>
            </a:r>
            <a:r>
              <a:rPr lang="it-IT" dirty="0" err="1">
                <a:solidFill>
                  <a:schemeClr val="bg1"/>
                </a:solidFill>
              </a:rPr>
              <a:t>Casas</a:t>
            </a:r>
            <a:r>
              <a:rPr lang="it-IT" dirty="0">
                <a:solidFill>
                  <a:schemeClr val="bg1"/>
                </a:solidFill>
              </a:rPr>
              <a:t> (1484-1566) </a:t>
            </a:r>
          </a:p>
        </p:txBody>
      </p:sp>
      <p:sp>
        <p:nvSpPr>
          <p:cNvPr id="7" name="CasellaDiTesto 6"/>
          <p:cNvSpPr txBox="1"/>
          <p:nvPr/>
        </p:nvSpPr>
        <p:spPr>
          <a:xfrm>
            <a:off x="6807200" y="845820"/>
            <a:ext cx="2336800" cy="923330"/>
          </a:xfrm>
          <a:prstGeom prst="rect">
            <a:avLst/>
          </a:prstGeom>
          <a:noFill/>
        </p:spPr>
        <p:txBody>
          <a:bodyPr wrap="square" rtlCol="0">
            <a:spAutoFit/>
          </a:bodyPr>
          <a:lstStyle/>
          <a:p>
            <a:pPr algn="r"/>
            <a:r>
              <a:rPr lang="it-IT" dirty="0">
                <a:solidFill>
                  <a:srgbClr val="FFFFFF"/>
                </a:solidFill>
              </a:rPr>
              <a:t>Juan </a:t>
            </a:r>
            <a:r>
              <a:rPr lang="it-IT" dirty="0" err="1">
                <a:solidFill>
                  <a:srgbClr val="FFFFFF"/>
                </a:solidFill>
              </a:rPr>
              <a:t>Ginés</a:t>
            </a:r>
            <a:r>
              <a:rPr lang="it-IT" dirty="0">
                <a:solidFill>
                  <a:srgbClr val="FFFFFF"/>
                </a:solidFill>
              </a:rPr>
              <a:t> de Sepúlveda (1490-1573)</a:t>
            </a:r>
          </a:p>
          <a:p>
            <a:pPr algn="r"/>
            <a:endParaRPr lang="it-IT" dirty="0"/>
          </a:p>
        </p:txBody>
      </p:sp>
    </p:spTree>
    <p:extLst>
      <p:ext uri="{BB962C8B-B14F-4D97-AF65-F5344CB8AC3E}">
        <p14:creationId xmlns:p14="http://schemas.microsoft.com/office/powerpoint/2010/main" val="1411146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610420" cy="6858000"/>
          </a:xfrm>
          <a:prstGeom prst="rect">
            <a:avLst/>
          </a:prstGeom>
        </p:spPr>
      </p:pic>
      <p:sp>
        <p:nvSpPr>
          <p:cNvPr id="5" name="CasellaDiTesto 4"/>
          <p:cNvSpPr txBox="1"/>
          <p:nvPr/>
        </p:nvSpPr>
        <p:spPr>
          <a:xfrm>
            <a:off x="4788220" y="203200"/>
            <a:ext cx="4228780" cy="6463309"/>
          </a:xfrm>
          <a:prstGeom prst="rect">
            <a:avLst/>
          </a:prstGeom>
          <a:noFill/>
        </p:spPr>
        <p:txBody>
          <a:bodyPr wrap="square" rtlCol="0">
            <a:spAutoFit/>
          </a:bodyPr>
          <a:lstStyle/>
          <a:p>
            <a:r>
              <a:rPr lang="it-IT" dirty="0"/>
              <a:t>“Furono discoperte le Indie l'anno mille </a:t>
            </a:r>
            <a:r>
              <a:rPr lang="it-IT" dirty="0" err="1"/>
              <a:t>quatrocento</a:t>
            </a:r>
            <a:r>
              <a:rPr lang="it-IT" dirty="0"/>
              <a:t> novantadue. L'anno seguente andarono ad </a:t>
            </a:r>
            <a:r>
              <a:rPr lang="it-IT" dirty="0" err="1"/>
              <a:t>habitarle</a:t>
            </a:r>
            <a:r>
              <a:rPr lang="it-IT" dirty="0"/>
              <a:t> </a:t>
            </a:r>
            <a:r>
              <a:rPr lang="it-IT" dirty="0" err="1"/>
              <a:t>Christiani</a:t>
            </a:r>
            <a:r>
              <a:rPr lang="it-IT" dirty="0"/>
              <a:t> </a:t>
            </a:r>
            <a:r>
              <a:rPr lang="it-IT" dirty="0" err="1"/>
              <a:t>Spagnuoli</a:t>
            </a:r>
            <a:r>
              <a:rPr lang="it-IT" dirty="0"/>
              <a:t>, di modo che sono quarantanove anni [</a:t>
            </a:r>
            <a:r>
              <a:rPr lang="mr-IN" dirty="0"/>
              <a:t>…</a:t>
            </a:r>
            <a:r>
              <a:rPr lang="it-IT" dirty="0"/>
              <a:t>] Vi sono altre Isole infinite, e molto grandi all'intorno da tutte le parti, ch'erano tutte, e noi l'</a:t>
            </a:r>
            <a:r>
              <a:rPr lang="it-IT" dirty="0" err="1"/>
              <a:t>habbiamo</a:t>
            </a:r>
            <a:r>
              <a:rPr lang="it-IT" dirty="0"/>
              <a:t> viste, le più </a:t>
            </a:r>
            <a:r>
              <a:rPr lang="it-IT" dirty="0" err="1"/>
              <a:t>habitate</a:t>
            </a:r>
            <a:r>
              <a:rPr lang="it-IT" dirty="0"/>
              <a:t>, e piene di popoli Indiani loro naturali, che possa esser terra popolata nel mondo. […] Tutte queste infinite genti creò Iddio del tutto le più semplici, senza </a:t>
            </a:r>
            <a:r>
              <a:rPr lang="it-IT" dirty="0" err="1"/>
              <a:t>malitie</a:t>
            </a:r>
            <a:r>
              <a:rPr lang="it-IT" dirty="0"/>
              <a:t>, </a:t>
            </a:r>
            <a:r>
              <a:rPr lang="it-IT" dirty="0" err="1"/>
              <a:t>nè</a:t>
            </a:r>
            <a:r>
              <a:rPr lang="it-IT" dirty="0"/>
              <a:t> </a:t>
            </a:r>
            <a:r>
              <a:rPr lang="it-IT" dirty="0" err="1"/>
              <a:t>dupplicità</a:t>
            </a:r>
            <a:r>
              <a:rPr lang="it-IT" dirty="0"/>
              <a:t> [</a:t>
            </a:r>
            <a:r>
              <a:rPr lang="mr-IN" dirty="0"/>
              <a:t>…</a:t>
            </a:r>
            <a:r>
              <a:rPr lang="it-IT" dirty="0"/>
              <a:t>]] </a:t>
            </a:r>
            <a:r>
              <a:rPr lang="it-IT" dirty="0" err="1"/>
              <a:t>Frà</a:t>
            </a:r>
            <a:r>
              <a:rPr lang="it-IT" dirty="0"/>
              <a:t> queste mansuete pecorelle, dotate delle sopradette qualità dal loro Fattor, &amp; Creatore, entrarono gli </a:t>
            </a:r>
            <a:r>
              <a:rPr lang="it-IT" dirty="0" err="1"/>
              <a:t>Spagnuoli</a:t>
            </a:r>
            <a:r>
              <a:rPr lang="it-IT" dirty="0"/>
              <a:t> subito, che le conobbero, come lupi, tigri, &amp; leoni di molti giorni affamati. Et non hanno fatto altro da quaranta anni in </a:t>
            </a:r>
            <a:r>
              <a:rPr lang="it-IT" dirty="0" err="1"/>
              <a:t>quà</a:t>
            </a:r>
            <a:r>
              <a:rPr lang="it-IT" dirty="0"/>
              <a:t>; </a:t>
            </a:r>
            <a:r>
              <a:rPr lang="it-IT" dirty="0" err="1"/>
              <a:t>nè</a:t>
            </a:r>
            <a:r>
              <a:rPr lang="it-IT" dirty="0"/>
              <a:t> altro fanno al giorno presente; che lacerarle, ammazzarle, affliggerle, tormentarle, e distruggerle [...] La causa [</a:t>
            </a:r>
            <a:r>
              <a:rPr lang="mr-IN" dirty="0"/>
              <a:t>…</a:t>
            </a:r>
            <a:r>
              <a:rPr lang="it-IT" dirty="0"/>
              <a:t> ] è stato solamente per </a:t>
            </a:r>
            <a:r>
              <a:rPr lang="it-IT" dirty="0" err="1"/>
              <a:t>haversi</a:t>
            </a:r>
            <a:r>
              <a:rPr lang="it-IT" dirty="0"/>
              <a:t> proposto per loro ultimo fine l'oro, &amp; il colmarsi di ricchezze in brevissimi giorni”</a:t>
            </a:r>
          </a:p>
        </p:txBody>
      </p:sp>
    </p:spTree>
    <p:extLst>
      <p:ext uri="{BB962C8B-B14F-4D97-AF65-F5344CB8AC3E}">
        <p14:creationId xmlns:p14="http://schemas.microsoft.com/office/powerpoint/2010/main" val="125765367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14059</TotalTime>
  <Words>2103</Words>
  <Application>Microsoft Macintosh PowerPoint</Application>
  <PresentationFormat>Presentazione su schermo (4:3)</PresentationFormat>
  <Paragraphs>108</Paragraphs>
  <Slides>40</Slides>
  <Notes>16</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40</vt:i4>
      </vt:variant>
    </vt:vector>
  </HeadingPairs>
  <TitlesOfParts>
    <vt:vector size="45" baseType="lpstr">
      <vt:lpstr>Arial</vt:lpstr>
      <vt:lpstr>Calibri</vt:lpstr>
      <vt:lpstr>Lucida Grande</vt:lpstr>
      <vt:lpstr>Times New Roman</vt:lpstr>
      <vt:lpstr>Tema di Office</vt:lpstr>
      <vt:lpstr>147LE – Storia moderna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Muhammad ibn Abdul Aziz, Fath al-Mubin li al-Samiri alladhi yuhibbu al-Muslimin (“Vittoria manifesta per il Samiri che ama i musulmani”, 1570 ca.)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 ragioni della disfatta/2</vt:lpstr>
      <vt:lpstr>Presentazione standard di PowerPoint</vt:lpstr>
      <vt:lpstr>Presentazione standard di PowerPoint</vt:lpstr>
      <vt:lpstr>Paolo III, bolla Sublimis Deus [o Veritas ipsa], 2 giugno 1537</vt:lpstr>
      <vt:lpstr>La controversia di Valladolid (1550, 1551)</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cesare</dc:creator>
  <cp:lastModifiedBy>SANTUS CESARE</cp:lastModifiedBy>
  <cp:revision>62</cp:revision>
  <dcterms:created xsi:type="dcterms:W3CDTF">2023-02-13T11:06:46Z</dcterms:created>
  <dcterms:modified xsi:type="dcterms:W3CDTF">2024-03-03T18:01:01Z</dcterms:modified>
</cp:coreProperties>
</file>