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8" r:id="rId4"/>
    <p:sldId id="262" r:id="rId5"/>
    <p:sldId id="264" r:id="rId6"/>
    <p:sldId id="259" r:id="rId7"/>
    <p:sldId id="260" r:id="rId8"/>
    <p:sldId id="265" r:id="rId9"/>
    <p:sldId id="261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9"/>
  </p:normalViewPr>
  <p:slideViewPr>
    <p:cSldViewPr snapToGrid="0" snapToObjects="1">
      <p:cViewPr varScale="1">
        <p:scale>
          <a:sx n="105" d="100"/>
          <a:sy n="105" d="100"/>
        </p:scale>
        <p:origin x="18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70659-998A-4244-AFFF-F0640F9261CC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55230-9F91-EF4B-9C33-CA2317B58B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42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BA7DB-BA9E-2F47-9452-93A687675C6E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701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Kaufmann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regards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treatment of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religion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context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paradigm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confessionalization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"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functional-reductionist</a:t>
            </a:r>
            <a:r>
              <a:rPr lang="it-IT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 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functional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concept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looks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religion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society and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reductionist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way the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characteristics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the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early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modern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confessional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churches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 </a:t>
            </a:r>
            <a:r>
              <a:rPr lang="it-IT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levelled</a:t>
            </a: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ABA7DB-BA9E-2F47-9452-93A687675C6E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84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926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993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936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8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2260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470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323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28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52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716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96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DE8B8-117C-334F-8E58-73EB92414E75}" type="datetimeFigureOut">
              <a:rPr lang="it-IT" smtClean="0"/>
              <a:t>18/03/24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0C183-C0CF-234A-B712-591EEF92E0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912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865437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/>
              <a:t>Riforma cattolica e/o Controriforma? Una disputa storiografica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808306"/>
            <a:ext cx="6400800" cy="1752600"/>
          </a:xfrm>
        </p:spPr>
        <p:txBody>
          <a:bodyPr/>
          <a:lstStyle/>
          <a:p>
            <a:r>
              <a:rPr lang="it-IT"/>
              <a:t>147LE - Storia Moderna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984772" y="6048169"/>
            <a:ext cx="2798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Docente: Cesare Santus</a:t>
            </a:r>
          </a:p>
        </p:txBody>
      </p:sp>
    </p:spTree>
    <p:extLst>
      <p:ext uri="{BB962C8B-B14F-4D97-AF65-F5344CB8AC3E}">
        <p14:creationId xmlns:p14="http://schemas.microsoft.com/office/powerpoint/2010/main" val="1993039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L’Italia del Cinquecento e l’età della “Confessionalizzazione”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0"/>
            <a:ext cx="6967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5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90238" y="-66131"/>
            <a:ext cx="4496562" cy="1143000"/>
          </a:xfrm>
        </p:spPr>
        <p:txBody>
          <a:bodyPr>
            <a:normAutofit/>
          </a:bodyPr>
          <a:lstStyle/>
          <a:p>
            <a:r>
              <a:rPr lang="it-IT" sz="3000" dirty="0"/>
              <a:t>Paolo </a:t>
            </a:r>
            <a:r>
              <a:rPr lang="it-IT" sz="3000" dirty="0" err="1"/>
              <a:t>Sarpi</a:t>
            </a:r>
            <a:r>
              <a:rPr lang="it-IT" sz="3000" dirty="0"/>
              <a:t> (1619)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73448" y="918662"/>
            <a:ext cx="495376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100" dirty="0"/>
              <a:t>“</a:t>
            </a:r>
            <a:r>
              <a:rPr lang="mr-IN" sz="2100" dirty="0"/>
              <a:t>…</a:t>
            </a:r>
            <a:r>
              <a:rPr lang="it-IT" sz="1900" dirty="0"/>
              <a:t>questo concilio, desiderato e procurato dagli uomini pii per riunire la Chiesa che principiava a dividersi, per contrario ha così stabilito lo scisma ed ostinate le parti, che ha fatto le discordie irreconciliabili; e maneggiato dai principi per riforma dell'ordine ecclesiastico, ha causato la maggior</a:t>
            </a:r>
            <a:r>
              <a:rPr lang="it-IT" sz="1900" b="1" dirty="0"/>
              <a:t> disformazione </a:t>
            </a:r>
            <a:r>
              <a:rPr lang="it-IT" sz="1900" dirty="0"/>
              <a:t>che sia mai stata dopo che il nome cristiano si ode; e dalli vescovi adoperato per racquistar l'autorità episcopale, passata in gran parte nel solo pontefice romano, gliel'ha fatta perder tutta </a:t>
            </a:r>
            <a:r>
              <a:rPr lang="it-IT" sz="1900" dirty="0" err="1"/>
              <a:t>intieramente</a:t>
            </a:r>
            <a:r>
              <a:rPr lang="it-IT" sz="1900" dirty="0"/>
              <a:t>, ed interessati loro stessi nella propria servitù; ma temuto e sfuggito dalla corte di Roma, come efficace mezzo per moderare l'esorbitante potenza da piccioli princìpi pervenuta con vari progressi ad un eccesso illimitato, gliel'ha talmente stabilita e confermata sopra la parte restatagli soggetta, che mai fu tanta né così ben radicata”</a:t>
            </a:r>
            <a:r>
              <a:rPr lang="it-IT" sz="1900" dirty="0">
                <a:effectLst/>
              </a:rPr>
              <a:t> </a:t>
            </a:r>
            <a:endParaRPr lang="it-IT" sz="19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92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63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94860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594860" y="1829520"/>
            <a:ext cx="431771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“</a:t>
            </a:r>
            <a:r>
              <a:rPr lang="mr-IN" sz="2000" dirty="0"/>
              <a:t>…</a:t>
            </a:r>
            <a:r>
              <a:rPr lang="it-IT" sz="2000" dirty="0"/>
              <a:t>se </a:t>
            </a:r>
            <a:r>
              <a:rPr lang="it-IT" sz="2000" dirty="0" err="1"/>
              <a:t>verun</a:t>
            </a:r>
            <a:r>
              <a:rPr lang="it-IT" sz="2000" dirty="0"/>
              <a:t> successo per queste utilità merita di passare alla contezza </a:t>
            </a:r>
            <a:r>
              <a:rPr lang="it-IT" sz="2000" dirty="0" err="1"/>
              <a:t>de'posteri</a:t>
            </a:r>
            <a:r>
              <a:rPr lang="it-IT" sz="2000" dirty="0"/>
              <a:t>, </a:t>
            </a:r>
            <a:r>
              <a:rPr lang="it-IT" sz="2000" dirty="0" err="1"/>
              <a:t>tal'è</a:t>
            </a:r>
            <a:r>
              <a:rPr lang="it-IT" sz="2000" dirty="0"/>
              <a:t> senza dubbio il Concilio Universale celebratosi in Trento nel secolo preceduto. </a:t>
            </a:r>
            <a:r>
              <a:rPr lang="it-IT" sz="2000" dirty="0" err="1"/>
              <a:t>Niun</a:t>
            </a:r>
            <a:r>
              <a:rPr lang="it-IT" sz="2000" dirty="0"/>
              <a:t> altro Concilio fu per durazione più lungo, per articoli di Fede quivi decisi più ampio, per mutazione di costumi e di leggi più efficace, per ostacoli incontrati più arduo, per diligenza nell'esaminar le materie più accurato: e, ciò che avviene in tutte </a:t>
            </a:r>
            <a:r>
              <a:rPr lang="it-IT" sz="2000" dirty="0" err="1"/>
              <a:t>l'opere</a:t>
            </a:r>
            <a:r>
              <a:rPr lang="it-IT" sz="2000" dirty="0"/>
              <a:t> grandi, più esaltato dagli amici, più biasimato da’ nemici.</a:t>
            </a:r>
            <a:r>
              <a:rPr lang="it-IT" dirty="0"/>
              <a:t>”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465692" y="451998"/>
            <a:ext cx="4317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dirty="0"/>
              <a:t>Pietro Sforza Pallavicino SJ (1656-57)</a:t>
            </a:r>
          </a:p>
        </p:txBody>
      </p:sp>
    </p:spTree>
    <p:extLst>
      <p:ext uri="{BB962C8B-B14F-4D97-AF65-F5344CB8AC3E}">
        <p14:creationId xmlns:p14="http://schemas.microsoft.com/office/powerpoint/2010/main" val="787669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43108" y="2288228"/>
            <a:ext cx="2712522" cy="1143000"/>
          </a:xfrm>
        </p:spPr>
        <p:txBody>
          <a:bodyPr>
            <a:noAutofit/>
          </a:bodyPr>
          <a:lstStyle/>
          <a:p>
            <a:r>
              <a:rPr lang="it-IT" sz="2400" dirty="0"/>
              <a:t>Nel 1770 Johann </a:t>
            </a:r>
            <a:r>
              <a:rPr lang="it-IT" sz="2400" dirty="0" err="1"/>
              <a:t>Stephan</a:t>
            </a:r>
            <a:r>
              <a:rPr lang="it-IT" sz="2400" dirty="0"/>
              <a:t> </a:t>
            </a:r>
            <a:r>
              <a:rPr lang="it-IT" sz="2400" dirty="0" err="1"/>
              <a:t>Pütter</a:t>
            </a:r>
            <a:r>
              <a:rPr lang="it-IT" sz="2400" dirty="0"/>
              <a:t> conia il termine “Controriforma” per intendere però la riconquista di territori tedeschi al Cattolicesimo dopo la Riforma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99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70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22262" y="274638"/>
            <a:ext cx="3541618" cy="1143000"/>
          </a:xfrm>
        </p:spPr>
        <p:txBody>
          <a:bodyPr>
            <a:normAutofit/>
          </a:bodyPr>
          <a:lstStyle/>
          <a:p>
            <a:r>
              <a:rPr lang="it-IT" dirty="0" err="1"/>
              <a:t>Hubert</a:t>
            </a:r>
            <a:r>
              <a:rPr lang="it-IT" dirty="0"/>
              <a:t> </a:t>
            </a:r>
            <a:r>
              <a:rPr lang="it-IT" dirty="0" err="1"/>
              <a:t>Jedin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482" y="0"/>
            <a:ext cx="4591518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321" y="0"/>
            <a:ext cx="4881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03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02" y="-74240"/>
            <a:ext cx="4678213" cy="7211169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511" y="206496"/>
            <a:ext cx="4058289" cy="638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21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5813" cy="68580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4757679" y="345203"/>
            <a:ext cx="3887142" cy="6109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700" dirty="0"/>
              <a:t>“Controriforma è un buon nome, quindi, per molti aspetti della realtà cattolica dopo circa la metà del secolo, in particolare per quelle decisioni, istituzioni e mentalità che le autorità cattoliche, laiche e clericali, hanno deliberatamente messo in moto al fine di opporsi al protestantesimo o di proteggere i cattolici da esso. Tuttavia, non è un sinonimo di cattolicesimo. Tra le sue altre criticità, il termine suggerisce che qualsiasi cosa sia accaduta nel cattolicesimo - o in Europa - sia il risultato diretto di decisioni della "Chiesa". Attribuisce quindi troppo alla causalità dall'alto verso il basso e, inoltre, isola la “Chiesa" dalla cultura [...] La "Controriforma" non è nata dal nulla né è esistita in un vuoto culturale. Né dovrebbe essere individuata come l'unica responsabile di tutto ciò che gli storici potrebbero definire repressivo, artificiale, impersonale, centralizzante o burocratico del cattolicesimo successivo.”</a:t>
            </a:r>
          </a:p>
        </p:txBody>
      </p:sp>
    </p:spTree>
    <p:extLst>
      <p:ext uri="{BB962C8B-B14F-4D97-AF65-F5344CB8AC3E}">
        <p14:creationId xmlns:p14="http://schemas.microsoft.com/office/powerpoint/2010/main" val="27563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72568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381989" y="645712"/>
            <a:ext cx="3304811" cy="590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“Risulta pertanto difficile scorgere nei concetti di Riforma cattolica e Controriforma due facce complementari di una stessa medaglia, secondo l’ipotesi </a:t>
            </a:r>
            <a:r>
              <a:rPr lang="it-IT" sz="1400" dirty="0" err="1"/>
              <a:t>jediniana</a:t>
            </a:r>
            <a:r>
              <a:rPr lang="it-IT" sz="1400" dirty="0"/>
              <a:t> […]. Lungi dall’accogliere i dispersi e sempre più vigorosi «rigagnoli» periferici del riformismo cattolico preconciliare nel fiume sempre più impetuoso di una riforma cattolica guidata dal papato e rinnovata dai decreti tridentini […] la svolta allora vissuta dalla Chiesa di Roma fu tutt’altro che univoca</a:t>
            </a:r>
          </a:p>
          <a:p>
            <a:r>
              <a:rPr lang="it-IT" sz="1400" dirty="0"/>
              <a:t>e concorde […]. Essa fu invece l’esito dello scontro tra orientamenti molto diversi, in competizione e ben presto in urto tra loro, che solo a prezzo di una falsificazione storica possono essere ricondotti nell’alveo di una comune riforma cattolica […]. Di Controriforma dunque si trattò, il cui primo nemico da battere tuttavia non fu la Riforma protestante ma ogni riforma cattolica che intendesse modificare qualcosa del magistero dottrinale e della gerarchia istituzionale della Chiesa, che non si fondasse cioè sul principio che «li </a:t>
            </a:r>
            <a:r>
              <a:rPr lang="it-IT" sz="1400" dirty="0" err="1"/>
              <a:t>heretici</a:t>
            </a:r>
            <a:r>
              <a:rPr lang="it-IT" sz="1400" dirty="0"/>
              <a:t> si </a:t>
            </a:r>
            <a:r>
              <a:rPr lang="it-IT" sz="1400" dirty="0" err="1"/>
              <a:t>voleno</a:t>
            </a:r>
            <a:r>
              <a:rPr lang="it-IT" sz="1400" dirty="0"/>
              <a:t> trattare da </a:t>
            </a:r>
            <a:r>
              <a:rPr lang="it-IT" sz="1400" dirty="0" err="1"/>
              <a:t>heretici</a:t>
            </a:r>
            <a:r>
              <a:rPr lang="it-IT" sz="1400" dirty="0"/>
              <a:t>», già enunciato dal </a:t>
            </a:r>
            <a:r>
              <a:rPr lang="it-IT" sz="1400" dirty="0" err="1"/>
              <a:t>Carafa</a:t>
            </a:r>
            <a:r>
              <a:rPr lang="it-IT" sz="1400" dirty="0"/>
              <a:t>”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2987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98"/>
            <a:ext cx="4004200" cy="680714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092" y="183049"/>
            <a:ext cx="5037908" cy="65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78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0"/>
            <a:ext cx="2597454" cy="6858000"/>
          </a:xfrm>
          <a:prstGeom prst="rect">
            <a:avLst/>
          </a:prstGeom>
          <a:solidFill>
            <a:srgbClr val="1560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4" y="2088309"/>
            <a:ext cx="1896532" cy="250061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04" y="355601"/>
            <a:ext cx="1919160" cy="1941093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35933" y="323829"/>
            <a:ext cx="6434933" cy="6541673"/>
          </a:xfrm>
        </p:spPr>
        <p:txBody>
          <a:bodyPr>
            <a:noAutofit/>
          </a:bodyPr>
          <a:lstStyle/>
          <a:p>
            <a:pPr marL="269875" indent="-269875">
              <a:buNone/>
            </a:pPr>
            <a:r>
              <a:rPr lang="it-IT" sz="2100" dirty="0">
                <a:solidFill>
                  <a:srgbClr val="302C24"/>
                </a:solidFill>
                <a:latin typeface="Gotham Bold"/>
                <a:cs typeface="Gotham Bold"/>
              </a:rPr>
              <a:t>Ernst Walter ZEEDEN, </a:t>
            </a:r>
            <a:r>
              <a:rPr lang="it-IT" sz="2100" dirty="0">
                <a:solidFill>
                  <a:srgbClr val="302C24"/>
                </a:solidFill>
                <a:latin typeface="Gotham Bold"/>
                <a:cs typeface="Gotham Bold"/>
              </a:rPr>
              <a:t>"</a:t>
            </a: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Grundlagen und Wege der Konfessionsbildung im Zeitalter der Glaubenskämpfe", in </a:t>
            </a:r>
            <a:r>
              <a:rPr lang="de-DE" sz="2100" i="1" dirty="0">
                <a:solidFill>
                  <a:srgbClr val="302C24"/>
                </a:solidFill>
                <a:latin typeface="Gotham Bold"/>
                <a:cs typeface="Gotham Bold"/>
              </a:rPr>
              <a:t>Historische Zeitschrift</a:t>
            </a: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, 185, 1958, pp. 249-299</a:t>
            </a:r>
          </a:p>
          <a:p>
            <a:pPr marL="269875" indent="-269875">
              <a:buNone/>
            </a:pP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Wolfgang REINHARD, "Zwang zur Konfessionalisierung? Prolegomena zu einer Theorie des konfessionellen Zeitalters", in </a:t>
            </a:r>
            <a:r>
              <a:rPr lang="de-DE" sz="2100" i="1" dirty="0">
                <a:solidFill>
                  <a:srgbClr val="302C24"/>
                </a:solidFill>
                <a:latin typeface="Gotham Bold"/>
                <a:cs typeface="Gotham Bold"/>
              </a:rPr>
              <a:t>Zeitschrift für historische Forschung</a:t>
            </a: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, 10, 1983, pp. 257-277</a:t>
            </a:r>
          </a:p>
          <a:p>
            <a:pPr marL="269875" indent="-269875">
              <a:buNone/>
            </a:pP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Heinz SCHILLING, "Die Konfessionalisierung im Reich. Religiöser und gesellschaftlicher Wandel in Deutschland zwischen 1555 und 1620", in </a:t>
            </a:r>
            <a:r>
              <a:rPr lang="de-DE" sz="2100" i="1" dirty="0">
                <a:solidFill>
                  <a:srgbClr val="302C24"/>
                </a:solidFill>
                <a:latin typeface="Gotham Bold"/>
                <a:cs typeface="Gotham Bold"/>
              </a:rPr>
              <a:t>Historische Zeitschrift</a:t>
            </a: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, 246, 1988, pp. 1-45</a:t>
            </a:r>
          </a:p>
          <a:p>
            <a:pPr marL="269875" indent="-269875">
              <a:buNone/>
            </a:pP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Wolfgang REINHARD, </a:t>
            </a:r>
            <a:r>
              <a:rPr lang="it-IT" sz="2100" dirty="0">
                <a:latin typeface="Gotham Bold"/>
                <a:cs typeface="Gotham Bold"/>
              </a:rPr>
              <a:t>"</a:t>
            </a:r>
            <a:r>
              <a:rPr lang="it-IT" sz="2100" dirty="0" err="1">
                <a:latin typeface="Gotham Bold"/>
                <a:cs typeface="Gotham Bold"/>
              </a:rPr>
              <a:t>Reformation</a:t>
            </a:r>
            <a:r>
              <a:rPr lang="it-IT" sz="2100" dirty="0">
                <a:latin typeface="Gotham Bold"/>
                <a:cs typeface="Gotham Bold"/>
              </a:rPr>
              <a:t>, </a:t>
            </a:r>
            <a:r>
              <a:rPr lang="it-IT" sz="2100" dirty="0" err="1">
                <a:latin typeface="Gotham Bold"/>
                <a:cs typeface="Gotham Bold"/>
              </a:rPr>
              <a:t>Counter-Reformation</a:t>
            </a:r>
            <a:r>
              <a:rPr lang="it-IT" sz="2100" dirty="0">
                <a:latin typeface="Gotham Bold"/>
                <a:cs typeface="Gotham Bold"/>
              </a:rPr>
              <a:t>, and the </a:t>
            </a:r>
            <a:r>
              <a:rPr lang="it-IT" sz="2100" dirty="0" err="1">
                <a:latin typeface="Gotham Bold"/>
                <a:cs typeface="Gotham Bold"/>
              </a:rPr>
              <a:t>Early</a:t>
            </a:r>
            <a:r>
              <a:rPr lang="it-IT" sz="2100" dirty="0">
                <a:latin typeface="Gotham Bold"/>
                <a:cs typeface="Gotham Bold"/>
              </a:rPr>
              <a:t> </a:t>
            </a:r>
            <a:r>
              <a:rPr lang="it-IT" sz="2100" dirty="0" err="1">
                <a:latin typeface="Gotham Bold"/>
                <a:cs typeface="Gotham Bold"/>
              </a:rPr>
              <a:t>Modern</a:t>
            </a:r>
            <a:r>
              <a:rPr lang="it-IT" sz="2100" dirty="0">
                <a:latin typeface="Gotham Bold"/>
                <a:cs typeface="Gotham Bold"/>
              </a:rPr>
              <a:t> State: A </a:t>
            </a:r>
            <a:r>
              <a:rPr lang="it-IT" sz="2100" dirty="0" err="1">
                <a:latin typeface="Gotham Bold"/>
                <a:cs typeface="Gotham Bold"/>
              </a:rPr>
              <a:t>Reassessment</a:t>
            </a:r>
            <a:r>
              <a:rPr lang="it-IT" sz="2100" dirty="0">
                <a:latin typeface="Gotham Bold"/>
                <a:cs typeface="Gotham Bold"/>
              </a:rPr>
              <a:t>," </a:t>
            </a:r>
            <a:r>
              <a:rPr lang="it-IT" sz="2100" i="1" dirty="0" err="1">
                <a:latin typeface="Gotham Bold"/>
                <a:cs typeface="Gotham Bold"/>
              </a:rPr>
              <a:t>Catholic</a:t>
            </a:r>
            <a:r>
              <a:rPr lang="it-IT" sz="2100" i="1" dirty="0">
                <a:latin typeface="Gotham Bold"/>
                <a:cs typeface="Gotham Bold"/>
              </a:rPr>
              <a:t> </a:t>
            </a:r>
            <a:r>
              <a:rPr lang="it-IT" sz="2100" i="1" dirty="0" err="1">
                <a:latin typeface="Gotham Bold"/>
                <a:cs typeface="Gotham Bold"/>
              </a:rPr>
              <a:t>Historical</a:t>
            </a:r>
            <a:r>
              <a:rPr lang="it-IT" sz="2100" i="1" dirty="0">
                <a:latin typeface="Gotham Bold"/>
                <a:cs typeface="Gotham Bold"/>
              </a:rPr>
              <a:t> </a:t>
            </a:r>
            <a:r>
              <a:rPr lang="it-IT" sz="2100" i="1" dirty="0" err="1">
                <a:latin typeface="Gotham Bold"/>
                <a:cs typeface="Gotham Bold"/>
              </a:rPr>
              <a:t>Review</a:t>
            </a:r>
            <a:r>
              <a:rPr lang="it-IT" sz="2100" dirty="0">
                <a:latin typeface="Gotham Bold"/>
                <a:cs typeface="Gotham Bold"/>
              </a:rPr>
              <a:t> 75 (1989</a:t>
            </a:r>
            <a:r>
              <a:rPr lang="it-IT" sz="2100" dirty="0">
                <a:latin typeface="Gotham Bold"/>
                <a:cs typeface="Gotham Bold"/>
              </a:rPr>
              <a:t>), pp. 383-404</a:t>
            </a:r>
            <a:r>
              <a:rPr lang="de-DE" sz="2100" dirty="0">
                <a:solidFill>
                  <a:srgbClr val="302C24"/>
                </a:solidFill>
                <a:latin typeface="Gotham Bold"/>
                <a:cs typeface="Gotham Bold"/>
              </a:rPr>
              <a:t> </a:t>
            </a:r>
            <a:endParaRPr lang="de-DE" sz="2100" dirty="0">
              <a:solidFill>
                <a:srgbClr val="302C24"/>
              </a:solidFill>
              <a:latin typeface="Gotham Bold"/>
              <a:cs typeface="Gotham Bold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5" y="4419592"/>
            <a:ext cx="1913460" cy="221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96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3330" y="372533"/>
            <a:ext cx="4301067" cy="801337"/>
          </a:xfrm>
          <a:prstGeom prst="rect">
            <a:avLst/>
          </a:prstGeom>
          <a:solidFill>
            <a:srgbClr val="1560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869089" y="372533"/>
            <a:ext cx="3885293" cy="801337"/>
          </a:xfrm>
          <a:prstGeom prst="rect">
            <a:avLst/>
          </a:prstGeom>
          <a:solidFill>
            <a:srgbClr val="1560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4826033" y="338667"/>
            <a:ext cx="4073526" cy="615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FFFF"/>
                </a:solidFill>
                <a:latin typeface="Gotham Bold"/>
                <a:cs typeface="Gotham Bold"/>
              </a:rPr>
              <a:t>Schilling: ‘</a:t>
            </a:r>
            <a:r>
              <a:rPr lang="en-GB" sz="2000" b="1" dirty="0" err="1">
                <a:solidFill>
                  <a:srgbClr val="FFFFFF"/>
                </a:solidFill>
                <a:latin typeface="Gotham Bold"/>
                <a:cs typeface="Gotham Bold"/>
              </a:rPr>
              <a:t>Confessionalizzazion</a:t>
            </a:r>
            <a:r>
              <a:rPr lang="en-GB" sz="2000" b="1" dirty="0">
                <a:solidFill>
                  <a:srgbClr val="FFFFFF"/>
                </a:solidFill>
                <a:latin typeface="Gotham Bold"/>
                <a:cs typeface="Gotham Bold"/>
              </a:rPr>
              <a:t> </a:t>
            </a:r>
            <a:r>
              <a:rPr lang="en-GB" sz="2000" b="1" dirty="0" err="1">
                <a:solidFill>
                  <a:srgbClr val="FFFFFF"/>
                </a:solidFill>
                <a:latin typeface="Gotham Bold"/>
                <a:cs typeface="Gotham Bold"/>
              </a:rPr>
              <a:t>della</a:t>
            </a:r>
            <a:r>
              <a:rPr lang="en-GB" sz="2000" b="1" dirty="0">
                <a:solidFill>
                  <a:srgbClr val="FFFFFF"/>
                </a:solidFill>
                <a:latin typeface="Gotham Bold"/>
                <a:cs typeface="Gotham Bold"/>
              </a:rPr>
              <a:t> </a:t>
            </a:r>
            <a:r>
              <a:rPr lang="en-GB" sz="2000" b="1" dirty="0" err="1">
                <a:solidFill>
                  <a:srgbClr val="FFFFFF"/>
                </a:solidFill>
                <a:latin typeface="Gotham Bold"/>
                <a:cs typeface="Gotham Bold"/>
              </a:rPr>
              <a:t>società</a:t>
            </a:r>
            <a:endParaRPr lang="en-GB" sz="2000" b="1" dirty="0">
              <a:solidFill>
                <a:srgbClr val="FFFFFF"/>
              </a:solidFill>
              <a:latin typeface="Gotham Bold"/>
              <a:cs typeface="Gotham Bold"/>
            </a:endParaRPr>
          </a:p>
          <a:p>
            <a:r>
              <a:rPr lang="en-GB" sz="2000" b="1" dirty="0">
                <a:latin typeface="Gotham Bold"/>
                <a:cs typeface="Gotham Bold"/>
              </a:rPr>
              <a:t> 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GB" sz="1900" dirty="0" err="1">
                <a:latin typeface="Gotham Bold"/>
                <a:cs typeface="Gotham Bold"/>
              </a:rPr>
              <a:t>Omogeneizzazione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confessionale</a:t>
            </a:r>
            <a:r>
              <a:rPr lang="en-GB" sz="1900" dirty="0">
                <a:latin typeface="Gotham Bold"/>
                <a:cs typeface="Gotham Bold"/>
              </a:rPr>
              <a:t> e </a:t>
            </a:r>
            <a:r>
              <a:rPr lang="en-GB" sz="1900" dirty="0" err="1">
                <a:latin typeface="Gotham Bold"/>
                <a:cs typeface="Gotham Bold"/>
              </a:rPr>
              <a:t>soppressione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della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religione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popolare</a:t>
            </a:r>
            <a:r>
              <a:rPr lang="en-GB" sz="1900" dirty="0">
                <a:latin typeface="Gotham Bold"/>
                <a:cs typeface="Gotham Bold"/>
              </a:rPr>
              <a:t>.</a:t>
            </a:r>
            <a:endParaRPr lang="en-GB" sz="1900" dirty="0">
              <a:latin typeface="Gotham Bold"/>
              <a:cs typeface="Gotham Bold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GB" sz="1900" dirty="0" err="1">
                <a:latin typeface="Gotham Bold"/>
                <a:cs typeface="Gotham Bold"/>
              </a:rPr>
              <a:t>Controllo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sociale</a:t>
            </a:r>
            <a:r>
              <a:rPr lang="en-GB" sz="1900" dirty="0">
                <a:latin typeface="Gotham Bold"/>
                <a:cs typeface="Gotham Bold"/>
              </a:rPr>
              <a:t>, </a:t>
            </a:r>
            <a:r>
              <a:rPr lang="en-GB" sz="1900" dirty="0" err="1">
                <a:latin typeface="Gotham Bold"/>
                <a:cs typeface="Gotham Bold"/>
              </a:rPr>
              <a:t>cioè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disciplina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della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popolazione</a:t>
            </a:r>
            <a:r>
              <a:rPr lang="en-GB" sz="1900" dirty="0">
                <a:latin typeface="Gotham Bold"/>
                <a:cs typeface="Gotham Bold"/>
              </a:rPr>
              <a:t> in </a:t>
            </a:r>
            <a:r>
              <a:rPr lang="en-GB" sz="1900" dirty="0" err="1">
                <a:latin typeface="Gotham Bold"/>
                <a:cs typeface="Gotham Bold"/>
              </a:rPr>
              <a:t>tutti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gli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ambiti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della</a:t>
            </a:r>
            <a:r>
              <a:rPr lang="en-GB" sz="1900" dirty="0">
                <a:latin typeface="Gotham Bold"/>
                <a:cs typeface="Gotham Bold"/>
              </a:rPr>
              <a:t> vita e del </a:t>
            </a:r>
            <a:r>
              <a:rPr lang="en-GB" sz="1900" dirty="0" err="1">
                <a:latin typeface="Gotham Bold"/>
                <a:cs typeface="Gotham Bold"/>
              </a:rPr>
              <a:t>comportamento</a:t>
            </a:r>
            <a:endParaRPr lang="en-GB" sz="1900" dirty="0">
              <a:latin typeface="Gotham Bold"/>
              <a:cs typeface="Gotham Bold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GB" sz="1900" dirty="0" err="1">
                <a:latin typeface="Gotham Bold"/>
                <a:cs typeface="Gotham Bold"/>
              </a:rPr>
              <a:t>Formazione</a:t>
            </a:r>
            <a:r>
              <a:rPr lang="en-GB" sz="1900" dirty="0">
                <a:latin typeface="Gotham Bold"/>
                <a:cs typeface="Gotham Bold"/>
              </a:rPr>
              <a:t> di </a:t>
            </a:r>
            <a:r>
              <a:rPr lang="en-GB" sz="1900" dirty="0" err="1">
                <a:latin typeface="Gotham Bold"/>
                <a:cs typeface="Gotham Bold"/>
              </a:rPr>
              <a:t>identità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confessionali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esclusive</a:t>
            </a:r>
            <a:r>
              <a:rPr lang="en-GB" sz="1900" dirty="0">
                <a:latin typeface="Gotham Bold"/>
                <a:cs typeface="Gotham Bold"/>
              </a:rPr>
              <a:t> 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GB" sz="1900" dirty="0" err="1">
                <a:latin typeface="Gotham Bold"/>
                <a:cs typeface="Gotham Bold"/>
              </a:rPr>
              <a:t>Vantaggi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politici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ottenuti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dallo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Stato</a:t>
            </a:r>
            <a:r>
              <a:rPr lang="en-GB" sz="1900" dirty="0">
                <a:latin typeface="Gotham Bold"/>
                <a:cs typeface="Gotham Bold"/>
              </a:rPr>
              <a:t> </a:t>
            </a: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en-GB" sz="1900" dirty="0" err="1">
                <a:latin typeface="Gotham Bold"/>
                <a:cs typeface="Gotham Bold"/>
              </a:rPr>
              <a:t>L'età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della</a:t>
            </a:r>
            <a:r>
              <a:rPr lang="en-GB" sz="1900" dirty="0">
                <a:latin typeface="Gotham Bold"/>
                <a:cs typeface="Gotham Bold"/>
              </a:rPr>
              <a:t> confessionalizzazione vista come </a:t>
            </a:r>
            <a:r>
              <a:rPr lang="en-GB" sz="1900" dirty="0" err="1">
                <a:latin typeface="Gotham Bold"/>
                <a:cs typeface="Gotham Bold"/>
              </a:rPr>
              <a:t>fase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preliminare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della</a:t>
            </a:r>
            <a:r>
              <a:rPr lang="en-GB" sz="1900" dirty="0">
                <a:latin typeface="Gotham Bold"/>
                <a:cs typeface="Gotham Bold"/>
              </a:rPr>
              <a:t> </a:t>
            </a:r>
            <a:r>
              <a:rPr lang="en-GB" sz="1900" dirty="0" err="1">
                <a:latin typeface="Gotham Bold"/>
                <a:cs typeface="Gotham Bold"/>
              </a:rPr>
              <a:t>Modernità</a:t>
            </a:r>
            <a:r>
              <a:rPr lang="en-GB" sz="1900" dirty="0">
                <a:latin typeface="Gotham Bold"/>
                <a:cs typeface="Gotham Bold"/>
              </a:rPr>
              <a:t> (</a:t>
            </a:r>
            <a:r>
              <a:rPr lang="en-GB" sz="1900" i="1" dirty="0" err="1">
                <a:latin typeface="Gotham Bold"/>
                <a:cs typeface="Gotham Bold"/>
              </a:rPr>
              <a:t>Vorsattelzeit</a:t>
            </a:r>
            <a:r>
              <a:rPr lang="en-GB" sz="1900" i="1" dirty="0">
                <a:latin typeface="Gotham Bold"/>
                <a:cs typeface="Gotham Bold"/>
              </a:rPr>
              <a:t> der </a:t>
            </a:r>
            <a:r>
              <a:rPr lang="en-GB" sz="1900" i="1" dirty="0" err="1">
                <a:latin typeface="Gotham Bold"/>
                <a:cs typeface="Gotham Bold"/>
              </a:rPr>
              <a:t>Moderne</a:t>
            </a:r>
            <a:r>
              <a:rPr lang="en-GB" sz="1900" dirty="0">
                <a:latin typeface="Gotham Bold"/>
                <a:cs typeface="Gotham Bold"/>
              </a:rPr>
              <a:t>)</a:t>
            </a:r>
            <a:endParaRPr lang="it-IT" dirty="0">
              <a:latin typeface="Gotham Bold"/>
              <a:cs typeface="Gotham Bold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23330" y="372533"/>
            <a:ext cx="4301067" cy="624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FFFF"/>
                </a:solidFill>
                <a:latin typeface="Gotham Bold"/>
                <a:cs typeface="Gotham Bold"/>
              </a:rPr>
              <a:t>Reinhard: ‘Confessionalizzazione </a:t>
            </a:r>
            <a:r>
              <a:rPr lang="en-GB" sz="2000" b="1" dirty="0" err="1">
                <a:solidFill>
                  <a:srgbClr val="FFFFFF"/>
                </a:solidFill>
                <a:latin typeface="Gotham Bold"/>
                <a:cs typeface="Gotham Bold"/>
              </a:rPr>
              <a:t>delle</a:t>
            </a:r>
            <a:r>
              <a:rPr lang="en-GB" sz="2000" b="1" dirty="0">
                <a:solidFill>
                  <a:srgbClr val="FFFFFF"/>
                </a:solidFill>
                <a:latin typeface="Gotham Bold"/>
                <a:cs typeface="Gotham Bold"/>
              </a:rPr>
              <a:t> </a:t>
            </a:r>
            <a:r>
              <a:rPr lang="en-GB" sz="2000" b="1" dirty="0" err="1">
                <a:solidFill>
                  <a:srgbClr val="FFFFFF"/>
                </a:solidFill>
                <a:latin typeface="Gotham Bold"/>
                <a:cs typeface="Gotham Bold"/>
              </a:rPr>
              <a:t>Chiese</a:t>
            </a:r>
            <a:r>
              <a:rPr lang="en-GB" sz="2000" b="1" dirty="0">
                <a:solidFill>
                  <a:srgbClr val="FFFFFF"/>
                </a:solidFill>
                <a:latin typeface="Gotham Bold"/>
                <a:cs typeface="Gotham Bold"/>
              </a:rPr>
              <a:t>’</a:t>
            </a:r>
          </a:p>
          <a:p>
            <a:endParaRPr lang="en-GB" b="1" dirty="0">
              <a:latin typeface="Gotham Bold"/>
              <a:cs typeface="Gotham Bold"/>
            </a:endParaRPr>
          </a:p>
          <a:p>
            <a:pPr marL="342900" indent="-342900">
              <a:buAutoNum type="arabicPeriod"/>
            </a:pPr>
            <a:r>
              <a:rPr lang="en-GB" dirty="0" err="1">
                <a:latin typeface="Gotham Bold"/>
                <a:cs typeface="Gotham Bold"/>
              </a:rPr>
              <a:t>Formulazione</a:t>
            </a:r>
            <a:r>
              <a:rPr lang="en-GB" dirty="0">
                <a:latin typeface="Gotham Bold"/>
                <a:cs typeface="Gotham Bold"/>
              </a:rPr>
              <a:t> di </a:t>
            </a:r>
            <a:r>
              <a:rPr lang="en-GB" dirty="0" err="1">
                <a:latin typeface="Gotham Bold"/>
                <a:cs typeface="Gotham Bold"/>
              </a:rPr>
              <a:t>una</a:t>
            </a:r>
            <a:r>
              <a:rPr lang="en-GB" dirty="0">
                <a:latin typeface="Gotham Bold"/>
                <a:cs typeface="Gotham Bold"/>
              </a:rPr>
              <a:t> "</a:t>
            </a:r>
            <a:r>
              <a:rPr lang="en-GB" dirty="0" err="1">
                <a:latin typeface="Gotham Bold"/>
                <a:cs typeface="Gotham Bold"/>
              </a:rPr>
              <a:t>Confessione</a:t>
            </a:r>
            <a:r>
              <a:rPr lang="en-GB" dirty="0">
                <a:latin typeface="Gotham Bold"/>
                <a:cs typeface="Gotham Bold"/>
              </a:rPr>
              <a:t> di </a:t>
            </a:r>
            <a:r>
              <a:rPr lang="en-GB" dirty="0" err="1">
                <a:latin typeface="Gotham Bold"/>
                <a:cs typeface="Gotham Bold"/>
              </a:rPr>
              <a:t>fede</a:t>
            </a:r>
            <a:r>
              <a:rPr lang="en-GB" dirty="0">
                <a:latin typeface="Gotham Bold"/>
                <a:cs typeface="Gotham Bold"/>
              </a:rPr>
              <a:t>".</a:t>
            </a:r>
          </a:p>
          <a:p>
            <a:pPr marL="342900" indent="-342900">
              <a:buAutoNum type="arabicPeriod"/>
            </a:pPr>
            <a:r>
              <a:rPr lang="en-GB" dirty="0" err="1">
                <a:latin typeface="Gotham Bold"/>
                <a:cs typeface="Gotham Bold"/>
              </a:rPr>
              <a:t>Applicazione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attraverso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giuramenti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confessionali</a:t>
            </a:r>
            <a:r>
              <a:rPr lang="en-GB" dirty="0">
                <a:latin typeface="Gotham Bold"/>
                <a:cs typeface="Gotham Bold"/>
              </a:rPr>
              <a:t> e </a:t>
            </a:r>
            <a:r>
              <a:rPr lang="en-GB" dirty="0" err="1">
                <a:latin typeface="Gotham Bold"/>
                <a:cs typeface="Gotham Bold"/>
              </a:rPr>
              <a:t>sottoscrizioni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imposte</a:t>
            </a:r>
            <a:r>
              <a:rPr lang="en-GB" dirty="0">
                <a:latin typeface="Gotham Bold"/>
                <a:cs typeface="Gotham Bold"/>
              </a:rPr>
              <a:t> al </a:t>
            </a:r>
            <a:r>
              <a:rPr lang="en-GB" dirty="0" err="1">
                <a:latin typeface="Gotham Bold"/>
                <a:cs typeface="Gotham Bold"/>
              </a:rPr>
              <a:t>clero</a:t>
            </a:r>
            <a:r>
              <a:rPr lang="en-GB" dirty="0">
                <a:latin typeface="Gotham Bold"/>
                <a:cs typeface="Gotham Bold"/>
              </a:rPr>
              <a:t> e </a:t>
            </a:r>
            <a:r>
              <a:rPr lang="en-GB" dirty="0" err="1">
                <a:latin typeface="Gotham Bold"/>
                <a:cs typeface="Gotham Bold"/>
              </a:rPr>
              <a:t>ai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funzionari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statali</a:t>
            </a:r>
            <a:endParaRPr lang="en-GB" dirty="0">
              <a:latin typeface="Gotham Bold"/>
              <a:cs typeface="Gotham Bold"/>
            </a:endParaRPr>
          </a:p>
          <a:p>
            <a:pPr marL="342900" indent="-342900">
              <a:buAutoNum type="arabicPeriod"/>
            </a:pPr>
            <a:r>
              <a:rPr lang="en-GB" dirty="0">
                <a:latin typeface="Gotham Bold"/>
                <a:cs typeface="Gotham Bold"/>
              </a:rPr>
              <a:t>Propaganda e </a:t>
            </a:r>
            <a:r>
              <a:rPr lang="en-GB" dirty="0" err="1">
                <a:latin typeface="Gotham Bold"/>
                <a:cs typeface="Gotham Bold"/>
              </a:rPr>
              <a:t>censura</a:t>
            </a:r>
            <a:r>
              <a:rPr lang="en-GB" dirty="0">
                <a:latin typeface="Gotham Bold"/>
                <a:cs typeface="Gotham Bold"/>
              </a:rPr>
              <a:t>; </a:t>
            </a:r>
            <a:r>
              <a:rPr lang="en-GB" dirty="0" err="1">
                <a:latin typeface="Gotham Bold"/>
                <a:cs typeface="Gotham Bold"/>
              </a:rPr>
              <a:t>controllo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della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stampa</a:t>
            </a:r>
            <a:endParaRPr lang="en-GB" dirty="0">
              <a:latin typeface="Gotham Bold"/>
              <a:cs typeface="Gotham Bold"/>
            </a:endParaRPr>
          </a:p>
          <a:p>
            <a:pPr marL="342900" indent="-342900">
              <a:buAutoNum type="arabicPeriod"/>
            </a:pPr>
            <a:r>
              <a:rPr lang="en-GB" dirty="0" err="1">
                <a:latin typeface="Gotham Bold"/>
                <a:cs typeface="Gotham Bold"/>
              </a:rPr>
              <a:t>Interiorizzazione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delle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nuove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norme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confessionali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attraverso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l'istruzione</a:t>
            </a:r>
            <a:r>
              <a:rPr lang="en-GB" dirty="0">
                <a:latin typeface="Gotham Bold"/>
                <a:cs typeface="Gotham Bold"/>
              </a:rPr>
              <a:t> (</a:t>
            </a:r>
            <a:r>
              <a:rPr lang="en-GB" dirty="0" err="1">
                <a:latin typeface="Gotham Bold"/>
                <a:cs typeface="Gotham Bold"/>
              </a:rPr>
              <a:t>scuole</a:t>
            </a:r>
            <a:r>
              <a:rPr lang="en-GB" dirty="0">
                <a:latin typeface="Gotham Bold"/>
                <a:cs typeface="Gotham Bold"/>
              </a:rPr>
              <a:t> e </a:t>
            </a:r>
            <a:r>
              <a:rPr lang="en-GB" dirty="0" err="1">
                <a:latin typeface="Gotham Bold"/>
                <a:cs typeface="Gotham Bold"/>
              </a:rPr>
              <a:t>università</a:t>
            </a:r>
            <a:r>
              <a:rPr lang="en-GB" dirty="0">
                <a:latin typeface="Gotham Bold"/>
                <a:cs typeface="Gotham Bold"/>
              </a:rPr>
              <a:t>)</a:t>
            </a:r>
          </a:p>
          <a:p>
            <a:pPr marL="342900" indent="-342900">
              <a:buAutoNum type="arabicPeriod"/>
            </a:pPr>
            <a:r>
              <a:rPr lang="en-GB" dirty="0" err="1">
                <a:latin typeface="Gotham Bold"/>
                <a:cs typeface="Gotham Bold"/>
              </a:rPr>
              <a:t>Disciplina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della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popolazione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ed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espulsione</a:t>
            </a:r>
            <a:r>
              <a:rPr lang="en-GB" dirty="0">
                <a:latin typeface="Gotham Bold"/>
                <a:cs typeface="Gotham Bold"/>
              </a:rPr>
              <a:t> o </a:t>
            </a:r>
            <a:r>
              <a:rPr lang="en-GB" dirty="0" err="1">
                <a:latin typeface="Gotham Bold"/>
                <a:cs typeface="Gotham Bold"/>
              </a:rPr>
              <a:t>contenimento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delle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minoranze</a:t>
            </a:r>
            <a:endParaRPr lang="en-GB" dirty="0">
              <a:latin typeface="Gotham Bold"/>
              <a:cs typeface="Gotham Bold"/>
            </a:endParaRPr>
          </a:p>
          <a:p>
            <a:pPr marL="342900" indent="-342900">
              <a:buAutoNum type="arabicPeriod"/>
            </a:pPr>
            <a:r>
              <a:rPr lang="en-GB" dirty="0" err="1">
                <a:latin typeface="Gotham Bold"/>
                <a:cs typeface="Gotham Bold"/>
              </a:rPr>
              <a:t>Controllo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della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partecipazione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alla</a:t>
            </a:r>
            <a:r>
              <a:rPr lang="en-GB" dirty="0">
                <a:latin typeface="Gotham Bold"/>
                <a:cs typeface="Gotham Bold"/>
              </a:rPr>
              <a:t> vita </a:t>
            </a:r>
            <a:r>
              <a:rPr lang="en-GB" dirty="0" err="1">
                <a:latin typeface="Gotham Bold"/>
                <a:cs typeface="Gotham Bold"/>
              </a:rPr>
              <a:t>religiosa</a:t>
            </a:r>
            <a:r>
              <a:rPr lang="en-GB" dirty="0">
                <a:latin typeface="Gotham Bold"/>
                <a:cs typeface="Gotham Bold"/>
              </a:rPr>
              <a:t> (</a:t>
            </a:r>
            <a:r>
              <a:rPr lang="en-GB" dirty="0" err="1">
                <a:latin typeface="Gotham Bold"/>
                <a:cs typeface="Gotham Bold"/>
              </a:rPr>
              <a:t>registri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sacramenti</a:t>
            </a:r>
            <a:r>
              <a:rPr lang="en-GB" dirty="0">
                <a:latin typeface="Gotham Bold"/>
                <a:cs typeface="Gotham Bold"/>
              </a:rPr>
              <a:t>)</a:t>
            </a:r>
          </a:p>
          <a:p>
            <a:pPr marL="342900" indent="-342900">
              <a:buAutoNum type="arabicPeriod"/>
            </a:pPr>
            <a:r>
              <a:rPr lang="en-GB" dirty="0" err="1">
                <a:latin typeface="Gotham Bold"/>
                <a:cs typeface="Gotham Bold"/>
              </a:rPr>
              <a:t>Linguaggio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confessionale</a:t>
            </a:r>
            <a:r>
              <a:rPr lang="en-GB" dirty="0">
                <a:latin typeface="Gotham Bold"/>
                <a:cs typeface="Gotham Bold"/>
              </a:rPr>
              <a:t> (</a:t>
            </a:r>
            <a:r>
              <a:rPr lang="en-GB" dirty="0" err="1">
                <a:latin typeface="Gotham Bold"/>
                <a:cs typeface="Gotham Bold"/>
              </a:rPr>
              <a:t>scelta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dei</a:t>
            </a:r>
            <a:r>
              <a:rPr lang="en-GB" dirty="0">
                <a:latin typeface="Gotham Bold"/>
                <a:cs typeface="Gotham Bold"/>
              </a:rPr>
              <a:t> </a:t>
            </a:r>
            <a:r>
              <a:rPr lang="en-GB" dirty="0" err="1">
                <a:latin typeface="Gotham Bold"/>
                <a:cs typeface="Gotham Bold"/>
              </a:rPr>
              <a:t>nomi</a:t>
            </a:r>
            <a:r>
              <a:rPr lang="en-GB" dirty="0">
                <a:latin typeface="Gotham Bold"/>
                <a:cs typeface="Gotham Bold"/>
              </a:rPr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261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57201" y="541867"/>
            <a:ext cx="8026400" cy="711200"/>
          </a:xfrm>
          <a:prstGeom prst="rect">
            <a:avLst/>
          </a:prstGeom>
          <a:solidFill>
            <a:srgbClr val="1560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100" b="1" dirty="0">
                <a:solidFill>
                  <a:srgbClr val="FFFFFF"/>
                </a:solidFill>
                <a:latin typeface="Gotham Bold"/>
                <a:cs typeface="Gotham Bold"/>
              </a:rPr>
              <a:t>Il paradigma della Confessionalizzazione</a:t>
            </a:r>
            <a:endParaRPr lang="it-IT" sz="3100" b="1" dirty="0">
              <a:solidFill>
                <a:srgbClr val="FFFFFF"/>
              </a:solidFill>
              <a:latin typeface="Gotham Bold"/>
              <a:cs typeface="Gotham Bold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108200"/>
            <a:ext cx="8229600" cy="4525963"/>
          </a:xfrm>
        </p:spPr>
        <p:txBody>
          <a:bodyPr/>
          <a:lstStyle/>
          <a:p>
            <a:r>
              <a:rPr lang="it-IT" dirty="0">
                <a:latin typeface="Gotham Bold"/>
                <a:cs typeface="Gotham Bold"/>
              </a:rPr>
              <a:t>Comparativismo strutturale</a:t>
            </a:r>
          </a:p>
          <a:p>
            <a:endParaRPr lang="it-IT" dirty="0">
              <a:latin typeface="Gotham Bold"/>
              <a:cs typeface="Gotham Bold"/>
            </a:endParaRPr>
          </a:p>
          <a:p>
            <a:r>
              <a:rPr lang="it-IT" dirty="0">
                <a:latin typeface="Gotham Bold"/>
                <a:cs typeface="Gotham Bold"/>
              </a:rPr>
              <a:t>Connessione tra </a:t>
            </a:r>
            <a:r>
              <a:rPr lang="it-IT" dirty="0">
                <a:latin typeface="Gotham Bold"/>
                <a:cs typeface="Gotham Bold"/>
              </a:rPr>
              <a:t>costruzione delle identità confessionali e costruzione dello stato moderno</a:t>
            </a:r>
            <a:endParaRPr lang="it-IT" dirty="0">
              <a:latin typeface="Gotham Bold"/>
              <a:cs typeface="Gotham Bold"/>
            </a:endParaRPr>
          </a:p>
          <a:p>
            <a:endParaRPr lang="it-IT" dirty="0">
              <a:latin typeface="Gotham Bold"/>
              <a:cs typeface="Gotham Bold"/>
            </a:endParaRPr>
          </a:p>
          <a:p>
            <a:r>
              <a:rPr lang="it-IT" dirty="0">
                <a:latin typeface="Gotham Bold"/>
                <a:cs typeface="Gotham Bold"/>
              </a:rPr>
              <a:t>Modernizzazione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29175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98475" y="313424"/>
            <a:ext cx="8147051" cy="581212"/>
          </a:xfrm>
          <a:prstGeom prst="rect">
            <a:avLst/>
          </a:prstGeom>
          <a:solidFill>
            <a:srgbClr val="1560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5" y="313424"/>
            <a:ext cx="8147051" cy="581212"/>
          </a:xfrm>
        </p:spPr>
        <p:txBody>
          <a:bodyPr>
            <a:normAutofit/>
          </a:bodyPr>
          <a:lstStyle/>
          <a:p>
            <a:r>
              <a:rPr lang="en-CA" sz="3200" b="1" dirty="0" err="1">
                <a:solidFill>
                  <a:schemeClr val="bg1"/>
                </a:solidFill>
                <a:latin typeface="Gotham Bold"/>
                <a:cs typeface="Gotham Bold"/>
              </a:rPr>
              <a:t>Critiche</a:t>
            </a:r>
            <a:endParaRPr lang="en-CA" sz="3200" b="1" dirty="0">
              <a:solidFill>
                <a:schemeClr val="bg1"/>
              </a:solidFill>
              <a:latin typeface="Gotham Bold"/>
              <a:cs typeface="Gotham Bold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8475" y="1207357"/>
            <a:ext cx="8147051" cy="565023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2000" dirty="0" err="1">
                <a:latin typeface="Gotham Bold"/>
                <a:cs typeface="Gotham Bold"/>
              </a:rPr>
              <a:t>Critica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dell'approccio</a:t>
            </a:r>
            <a:r>
              <a:rPr lang="en-GB" sz="2000" dirty="0">
                <a:latin typeface="Gotham Bold"/>
                <a:cs typeface="Gotham Bold"/>
              </a:rPr>
              <a:t> "</a:t>
            </a:r>
            <a:r>
              <a:rPr lang="en-GB" sz="2000" dirty="0" err="1">
                <a:latin typeface="Gotham Bold"/>
                <a:cs typeface="Gotham Bold"/>
              </a:rPr>
              <a:t>teleologico</a:t>
            </a:r>
            <a:r>
              <a:rPr lang="en-GB" sz="2000" dirty="0">
                <a:latin typeface="Gotham Bold"/>
                <a:cs typeface="Gotham Bold"/>
              </a:rPr>
              <a:t>" </a:t>
            </a:r>
            <a:r>
              <a:rPr lang="en-GB" sz="2000" dirty="0" err="1">
                <a:latin typeface="Gotham Bold"/>
                <a:cs typeface="Gotham Bold"/>
              </a:rPr>
              <a:t>che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collega</a:t>
            </a:r>
            <a:r>
              <a:rPr lang="en-GB" sz="2000" dirty="0">
                <a:latin typeface="Gotham Bold"/>
                <a:cs typeface="Gotham Bold"/>
              </a:rPr>
              <a:t> confessionalizzazione e </a:t>
            </a:r>
            <a:r>
              <a:rPr lang="en-GB" sz="2000" dirty="0" err="1">
                <a:latin typeface="Gotham Bold"/>
                <a:cs typeface="Gotham Bold"/>
              </a:rPr>
              <a:t>modernizzazione</a:t>
            </a: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r>
              <a:rPr lang="en-GB" sz="2000" dirty="0" err="1">
                <a:latin typeface="Gotham Bold"/>
                <a:cs typeface="Gotham Bold"/>
              </a:rPr>
              <a:t>Visione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funzionale-riduzionista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religione</a:t>
            </a:r>
            <a:r>
              <a:rPr lang="en-GB" sz="2000" dirty="0">
                <a:latin typeface="Gotham Bold"/>
                <a:cs typeface="Gotham Bold"/>
              </a:rPr>
              <a:t>; </a:t>
            </a:r>
            <a:r>
              <a:rPr lang="en-GB" sz="2000" dirty="0" err="1">
                <a:latin typeface="Gotham Bold"/>
                <a:cs typeface="Gotham Bold"/>
              </a:rPr>
              <a:t>sottovalutazione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caratteristiche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specifiche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delle</a:t>
            </a:r>
            <a:r>
              <a:rPr lang="en-GB" sz="2000" dirty="0">
                <a:latin typeface="Gotham Bold"/>
                <a:cs typeface="Gotham Bold"/>
              </a:rPr>
              <a:t> diverse </a:t>
            </a:r>
            <a:r>
              <a:rPr lang="en-GB" sz="2000" dirty="0" err="1">
                <a:latin typeface="Gotham Bold"/>
                <a:cs typeface="Gotham Bold"/>
              </a:rPr>
              <a:t>confessioni</a:t>
            </a: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r>
              <a:rPr lang="en-GB" sz="2000" dirty="0" err="1">
                <a:latin typeface="Gotham Bold"/>
                <a:cs typeface="Gotham Bold"/>
              </a:rPr>
              <a:t>Rapporto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tra</a:t>
            </a:r>
            <a:r>
              <a:rPr lang="en-GB" sz="2000" dirty="0">
                <a:latin typeface="Gotham Bold"/>
                <a:cs typeface="Gotham Bold"/>
              </a:rPr>
              <a:t> confessionalizzazione e </a:t>
            </a:r>
            <a:r>
              <a:rPr lang="en-GB" sz="2000" dirty="0" err="1">
                <a:latin typeface="Gotham Bold"/>
                <a:cs typeface="Gotham Bold"/>
              </a:rPr>
              <a:t>formazione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Stato</a:t>
            </a:r>
            <a:r>
              <a:rPr lang="en-GB" sz="2000" dirty="0">
                <a:latin typeface="Gotham Bold"/>
                <a:cs typeface="Gotham Bold"/>
              </a:rPr>
              <a:t>: </a:t>
            </a:r>
            <a:r>
              <a:rPr lang="en-GB" sz="2000" dirty="0" err="1">
                <a:latin typeface="Gotham Bold"/>
                <a:cs typeface="Gotham Bold"/>
              </a:rPr>
              <a:t>il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ruolo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Stato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nel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processo</a:t>
            </a:r>
            <a:r>
              <a:rPr lang="en-GB" sz="2000" dirty="0">
                <a:latin typeface="Gotham Bold"/>
                <a:cs typeface="Gotham Bold"/>
              </a:rPr>
              <a:t> di confessionalizzazione </a:t>
            </a:r>
            <a:r>
              <a:rPr lang="en-GB" sz="2000" dirty="0" err="1">
                <a:latin typeface="Gotham Bold"/>
                <a:cs typeface="Gotham Bold"/>
              </a:rPr>
              <a:t>è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stato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eccessivamente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enfatizzato</a:t>
            </a:r>
            <a:r>
              <a:rPr lang="en-GB" sz="2000" dirty="0">
                <a:latin typeface="Gotham Bold"/>
                <a:cs typeface="Gotham Bold"/>
              </a:rPr>
              <a:t>, </a:t>
            </a:r>
            <a:r>
              <a:rPr lang="en-GB" sz="2000" dirty="0" err="1">
                <a:latin typeface="Gotham Bold"/>
                <a:cs typeface="Gotham Bold"/>
              </a:rPr>
              <a:t>trascurando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altri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attori</a:t>
            </a:r>
            <a:r>
              <a:rPr lang="en-GB" sz="2000" dirty="0">
                <a:latin typeface="Gotham Bold"/>
                <a:cs typeface="Gotham Bold"/>
              </a:rPr>
              <a:t> 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r>
              <a:rPr lang="en-GB" sz="2000" dirty="0" err="1">
                <a:latin typeface="Gotham Bold"/>
                <a:cs typeface="Gotham Bold"/>
              </a:rPr>
              <a:t>Passaggio</a:t>
            </a:r>
            <a:r>
              <a:rPr lang="en-GB" sz="2000" dirty="0">
                <a:latin typeface="Gotham Bold"/>
                <a:cs typeface="Gotham Bold"/>
              </a:rPr>
              <a:t> da un </a:t>
            </a:r>
            <a:r>
              <a:rPr lang="en-GB" sz="2000" dirty="0" err="1">
                <a:latin typeface="Gotham Bold"/>
                <a:cs typeface="Gotham Bold"/>
              </a:rPr>
              <a:t>approccio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i="1" dirty="0">
                <a:latin typeface="Gotham Bold"/>
                <a:cs typeface="Gotham Bold"/>
              </a:rPr>
              <a:t>top-down </a:t>
            </a:r>
            <a:r>
              <a:rPr lang="en-GB" sz="2000" dirty="0">
                <a:latin typeface="Gotham Bold"/>
                <a:cs typeface="Gotham Bold"/>
              </a:rPr>
              <a:t>a </a:t>
            </a:r>
            <a:r>
              <a:rPr lang="en-GB" sz="2000" dirty="0" err="1">
                <a:latin typeface="Gotham Bold"/>
                <a:cs typeface="Gotham Bold"/>
              </a:rPr>
              <a:t>uno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i="1" dirty="0">
                <a:latin typeface="Gotham Bold"/>
                <a:cs typeface="Gotham Bold"/>
              </a:rPr>
              <a:t>bottom-up</a:t>
            </a:r>
            <a:r>
              <a:rPr lang="en-GB" sz="2000" dirty="0">
                <a:latin typeface="Gotham Bold"/>
                <a:cs typeface="Gotham Bold"/>
              </a:rPr>
              <a:t>, da </a:t>
            </a:r>
            <a:r>
              <a:rPr lang="en-GB" sz="2000" dirty="0" err="1">
                <a:latin typeface="Gotham Bold"/>
                <a:cs typeface="Gotham Bold"/>
              </a:rPr>
              <a:t>una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macroanalisi</a:t>
            </a:r>
            <a:r>
              <a:rPr lang="en-GB" sz="2000" dirty="0">
                <a:latin typeface="Gotham Bold"/>
                <a:cs typeface="Gotham Bold"/>
              </a:rPr>
              <a:t> a </a:t>
            </a:r>
            <a:r>
              <a:rPr lang="en-GB" sz="2000" dirty="0" err="1">
                <a:latin typeface="Gotham Bold"/>
                <a:cs typeface="Gotham Bold"/>
              </a:rPr>
              <a:t>una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microanalisi</a:t>
            </a:r>
            <a:r>
              <a:rPr lang="en-GB" sz="2000" dirty="0">
                <a:latin typeface="Gotham Bold"/>
                <a:cs typeface="Gotham Bold"/>
              </a:rPr>
              <a:t>, da </a:t>
            </a:r>
            <a:r>
              <a:rPr lang="en-GB" sz="2000" dirty="0" err="1">
                <a:latin typeface="Gotham Bold"/>
                <a:cs typeface="Gotham Bold"/>
              </a:rPr>
              <a:t>una</a:t>
            </a:r>
            <a:r>
              <a:rPr lang="en-GB" sz="2000" dirty="0">
                <a:latin typeface="Gotham Bold"/>
                <a:cs typeface="Gotham Bold"/>
              </a:rPr>
              <a:t> "</a:t>
            </a:r>
            <a:r>
              <a:rPr lang="en-GB" sz="2000" dirty="0" err="1">
                <a:latin typeface="Gotham Bold"/>
                <a:cs typeface="Gotham Bold"/>
              </a:rPr>
              <a:t>storia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società</a:t>
            </a:r>
            <a:r>
              <a:rPr lang="en-GB" sz="2000" dirty="0">
                <a:latin typeface="Gotham Bold"/>
                <a:cs typeface="Gotham Bold"/>
              </a:rPr>
              <a:t>" a </a:t>
            </a:r>
            <a:r>
              <a:rPr lang="en-GB" sz="2000" dirty="0" err="1">
                <a:latin typeface="Gotham Bold"/>
                <a:cs typeface="Gotham Bold"/>
              </a:rPr>
              <a:t>una</a:t>
            </a:r>
            <a:r>
              <a:rPr lang="en-GB" sz="2000" dirty="0">
                <a:latin typeface="Gotham Bold"/>
                <a:cs typeface="Gotham Bold"/>
              </a:rPr>
              <a:t> "</a:t>
            </a:r>
            <a:r>
              <a:rPr lang="en-GB" sz="2000" dirty="0" err="1">
                <a:latin typeface="Gotham Bold"/>
                <a:cs typeface="Gotham Bold"/>
              </a:rPr>
              <a:t>storia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culturale</a:t>
            </a:r>
            <a:r>
              <a:rPr lang="en-GB" sz="2000" dirty="0">
                <a:latin typeface="Gotham Bold"/>
                <a:cs typeface="Gotham Bold"/>
              </a:rPr>
              <a:t>".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r>
              <a:rPr lang="en-GB" sz="2000" dirty="0" err="1">
                <a:latin typeface="Gotham Bold"/>
                <a:cs typeface="Gotham Bold"/>
              </a:rPr>
              <a:t>Esistenza</a:t>
            </a:r>
            <a:r>
              <a:rPr lang="en-GB" sz="2000" dirty="0">
                <a:latin typeface="Gotham Bold"/>
                <a:cs typeface="Gotham Bold"/>
              </a:rPr>
              <a:t> di </a:t>
            </a:r>
            <a:r>
              <a:rPr lang="en-GB" sz="2000" dirty="0" err="1">
                <a:latin typeface="Gotham Bold"/>
                <a:cs typeface="Gotham Bold"/>
              </a:rPr>
              <a:t>processi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storici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indipendenti</a:t>
            </a:r>
            <a:r>
              <a:rPr lang="en-GB" sz="2000" dirty="0">
                <a:latin typeface="Gotham Bold"/>
                <a:cs typeface="Gotham Bold"/>
              </a:rPr>
              <a:t> se non </a:t>
            </a:r>
            <a:r>
              <a:rPr lang="en-GB" sz="2000" dirty="0" err="1">
                <a:latin typeface="Gotham Bold"/>
                <a:cs typeface="Gotham Bold"/>
              </a:rPr>
              <a:t>opposti</a:t>
            </a:r>
            <a:r>
              <a:rPr lang="en-GB" sz="2000" dirty="0">
                <a:latin typeface="Gotham Bold"/>
                <a:cs typeface="Gotham Bold"/>
              </a:rPr>
              <a:t>: </a:t>
            </a:r>
            <a:r>
              <a:rPr lang="en-GB" sz="2000" dirty="0" err="1">
                <a:latin typeface="Gotham Bold"/>
                <a:cs typeface="Gotham Bold"/>
              </a:rPr>
              <a:t>carattere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secolarizzante</a:t>
            </a:r>
            <a:r>
              <a:rPr lang="en-GB" sz="2000" dirty="0">
                <a:latin typeface="Gotham Bold"/>
                <a:cs typeface="Gotham Bold"/>
              </a:rPr>
              <a:t> del </a:t>
            </a:r>
            <a:r>
              <a:rPr lang="en-GB" sz="2000" dirty="0" err="1">
                <a:latin typeface="Gotham Bold"/>
                <a:cs typeface="Gotham Bold"/>
              </a:rPr>
              <a:t>diritto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romano</a:t>
            </a:r>
            <a:r>
              <a:rPr lang="en-GB" sz="2000" dirty="0">
                <a:latin typeface="Gotham Bold"/>
                <a:cs typeface="Gotham Bold"/>
              </a:rPr>
              <a:t>, </a:t>
            </a:r>
            <a:r>
              <a:rPr lang="en-GB" sz="2000" dirty="0" err="1">
                <a:latin typeface="Gotham Bold"/>
                <a:cs typeface="Gotham Bold"/>
              </a:rPr>
              <a:t>irenismo</a:t>
            </a:r>
            <a:r>
              <a:rPr lang="en-GB" sz="2000" dirty="0">
                <a:latin typeface="Gotham Bold"/>
                <a:cs typeface="Gotham Bold"/>
              </a:rPr>
              <a:t>, </a:t>
            </a:r>
            <a:r>
              <a:rPr lang="en-GB" sz="2000" dirty="0" err="1">
                <a:latin typeface="Gotham Bold"/>
                <a:cs typeface="Gotham Bold"/>
              </a:rPr>
              <a:t>libertinismo</a:t>
            </a:r>
            <a:r>
              <a:rPr lang="en-GB" sz="2000" dirty="0">
                <a:latin typeface="Gotham Bold"/>
                <a:cs typeface="Gotham Bold"/>
              </a:rPr>
              <a:t>, </a:t>
            </a:r>
            <a:r>
              <a:rPr lang="en-GB" sz="2000" dirty="0" err="1">
                <a:latin typeface="Gotham Bold"/>
                <a:cs typeface="Gotham Bold"/>
              </a:rPr>
              <a:t>Repubblica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Lettere</a:t>
            </a:r>
            <a:r>
              <a:rPr lang="en-GB" sz="2000" dirty="0">
                <a:latin typeface="Gotham Bold"/>
                <a:cs typeface="Gotham Bold"/>
              </a:rPr>
              <a:t>, </a:t>
            </a:r>
            <a:r>
              <a:rPr lang="en-GB" sz="2000" dirty="0" err="1">
                <a:latin typeface="Gotham Bold"/>
                <a:cs typeface="Gotham Bold"/>
              </a:rPr>
              <a:t>ecc</a:t>
            </a:r>
            <a:r>
              <a:rPr lang="en-GB" sz="2000" dirty="0">
                <a:latin typeface="Gotham Bold"/>
                <a:cs typeface="Gotham Bold"/>
              </a:rPr>
              <a:t>.</a:t>
            </a:r>
          </a:p>
          <a:p>
            <a:pPr>
              <a:lnSpc>
                <a:spcPct val="90000"/>
              </a:lnSpc>
            </a:pPr>
            <a:endParaRPr lang="en-GB" sz="2000" dirty="0">
              <a:latin typeface="Gotham Bold"/>
              <a:cs typeface="Gotham Bold"/>
            </a:endParaRPr>
          </a:p>
          <a:p>
            <a:pPr>
              <a:lnSpc>
                <a:spcPct val="90000"/>
              </a:lnSpc>
            </a:pPr>
            <a:r>
              <a:rPr lang="en-GB" sz="2000" dirty="0" err="1">
                <a:latin typeface="Gotham Bold"/>
                <a:cs typeface="Gotham Bold"/>
              </a:rPr>
              <a:t>Periodizzazione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ambigua</a:t>
            </a:r>
            <a:r>
              <a:rPr lang="en-GB" sz="2000" dirty="0">
                <a:latin typeface="Gotham Bold"/>
                <a:cs typeface="Gotham Bold"/>
              </a:rPr>
              <a:t> o non </a:t>
            </a:r>
            <a:r>
              <a:rPr lang="en-GB" sz="2000" dirty="0" err="1">
                <a:latin typeface="Gotham Bold"/>
                <a:cs typeface="Gotham Bold"/>
              </a:rPr>
              <a:t>coerente</a:t>
            </a:r>
            <a:r>
              <a:rPr lang="en-GB" sz="2000" dirty="0">
                <a:latin typeface="Gotham Bold"/>
                <a:cs typeface="Gotham Bold"/>
              </a:rPr>
              <a:t>. </a:t>
            </a:r>
            <a:r>
              <a:rPr lang="en-GB" sz="2000" dirty="0" err="1">
                <a:latin typeface="Gotham Bold"/>
                <a:cs typeface="Gotham Bold"/>
              </a:rPr>
              <a:t>Critica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alla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tesi</a:t>
            </a:r>
            <a:r>
              <a:rPr lang="en-GB" sz="2000" dirty="0">
                <a:latin typeface="Gotham Bold"/>
                <a:cs typeface="Gotham Bold"/>
              </a:rPr>
              <a:t> del </a:t>
            </a:r>
            <a:r>
              <a:rPr lang="en-GB" sz="2000" dirty="0" err="1">
                <a:latin typeface="Gotham Bold"/>
                <a:cs typeface="Gotham Bold"/>
              </a:rPr>
              <a:t>parallelismo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cronologico</a:t>
            </a:r>
            <a:r>
              <a:rPr lang="en-GB" sz="2000" dirty="0">
                <a:latin typeface="Gotham Bold"/>
                <a:cs typeface="Gotham Bold"/>
              </a:rPr>
              <a:t>: </a:t>
            </a:r>
            <a:r>
              <a:rPr lang="en-GB" sz="2000" dirty="0" err="1">
                <a:latin typeface="Gotham Bold"/>
                <a:cs typeface="Gotham Bold"/>
              </a:rPr>
              <a:t>sviluppo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successivo</a:t>
            </a:r>
            <a:r>
              <a:rPr lang="en-GB" sz="2000" dirty="0">
                <a:latin typeface="Gotham Bold"/>
                <a:cs typeface="Gotham Bold"/>
              </a:rPr>
              <a:t> </a:t>
            </a:r>
            <a:r>
              <a:rPr lang="en-GB" sz="2000" dirty="0" err="1">
                <a:latin typeface="Gotham Bold"/>
                <a:cs typeface="Gotham Bold"/>
              </a:rPr>
              <a:t>della</a:t>
            </a:r>
            <a:r>
              <a:rPr lang="en-GB" sz="2000" dirty="0">
                <a:latin typeface="Gotham Bold"/>
                <a:cs typeface="Gotham Bold"/>
              </a:rPr>
              <a:t> confessionalizzazione </a:t>
            </a:r>
            <a:r>
              <a:rPr lang="en-GB" sz="2000" dirty="0" err="1">
                <a:latin typeface="Gotham Bold"/>
                <a:cs typeface="Gotham Bold"/>
              </a:rPr>
              <a:t>cattolica</a:t>
            </a:r>
            <a:r>
              <a:rPr lang="en-GB" sz="2000" dirty="0">
                <a:latin typeface="Gotham Bold"/>
                <a:cs typeface="Gotham Bold"/>
              </a:rPr>
              <a:t>.</a:t>
            </a:r>
            <a:endParaRPr lang="en-GB" sz="2000" dirty="0">
              <a:latin typeface="Gotham Bold"/>
              <a:cs typeface="Gotham Bold"/>
            </a:endParaRPr>
          </a:p>
          <a:p>
            <a:pPr marL="0" indent="0">
              <a:buNone/>
            </a:pPr>
            <a:endParaRPr lang="en-GB" sz="1300" dirty="0"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1825154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57201" y="541867"/>
            <a:ext cx="8026400" cy="711200"/>
          </a:xfrm>
          <a:prstGeom prst="rect">
            <a:avLst/>
          </a:prstGeom>
          <a:solidFill>
            <a:srgbClr val="15609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rgbClr val="FFFFFF"/>
                </a:solidFill>
                <a:latin typeface="Gotham Bold"/>
                <a:cs typeface="Gotham Bold"/>
              </a:rPr>
              <a:t>Diversi versioni del paradigma</a:t>
            </a:r>
            <a:endParaRPr lang="it-IT" sz="3200" b="1" dirty="0">
              <a:solidFill>
                <a:srgbClr val="FFFFFF"/>
              </a:solidFill>
              <a:latin typeface="Gotham Bold"/>
              <a:cs typeface="Gotham Bold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735674"/>
            <a:ext cx="8517467" cy="4525963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latin typeface="Gotham Bold"/>
                <a:cs typeface="Gotham Bold"/>
              </a:rPr>
              <a:t>Versione </a:t>
            </a:r>
            <a:r>
              <a:rPr lang="it-IT" dirty="0">
                <a:latin typeface="Gotham Bold"/>
                <a:cs typeface="Gotham Bold"/>
              </a:rPr>
              <a:t>“dura": la confessionalizzazione come realtà di un sistema </a:t>
            </a:r>
            <a:r>
              <a:rPr lang="it-IT" dirty="0">
                <a:latin typeface="Gotham Bold"/>
                <a:cs typeface="Gotham Bold"/>
              </a:rPr>
              <a:t>onnicomprensivo guidato dallo stato</a:t>
            </a:r>
          </a:p>
          <a:p>
            <a:endParaRPr lang="it-IT" dirty="0">
              <a:latin typeface="Gotham Bold"/>
              <a:cs typeface="Gotham Bold"/>
            </a:endParaRPr>
          </a:p>
          <a:p>
            <a:r>
              <a:rPr lang="it-IT" dirty="0">
                <a:latin typeface="Gotham Bold"/>
                <a:cs typeface="Gotham Bold"/>
              </a:rPr>
              <a:t>Versione </a:t>
            </a:r>
            <a:r>
              <a:rPr lang="it-IT" dirty="0">
                <a:latin typeface="Gotham Bold"/>
                <a:cs typeface="Gotham Bold"/>
              </a:rPr>
              <a:t>“morbida": la confessionalizzazione come concetto euristico e ipotesi di ricerca che tiene insieme consolidamento sociale e religioso (“State- and </a:t>
            </a:r>
            <a:r>
              <a:rPr lang="it-IT" dirty="0" err="1">
                <a:latin typeface="Gotham Bold"/>
                <a:cs typeface="Gotham Bold"/>
              </a:rPr>
              <a:t>Confession</a:t>
            </a:r>
            <a:r>
              <a:rPr lang="it-IT" dirty="0">
                <a:latin typeface="Gotham Bold"/>
                <a:cs typeface="Gotham Bold"/>
              </a:rPr>
              <a:t>- </a:t>
            </a:r>
            <a:r>
              <a:rPr lang="it-IT" dirty="0">
                <a:latin typeface="Gotham Bold"/>
                <a:cs typeface="Gotham Bold"/>
              </a:rPr>
              <a:t>building”) in un'interpretazione completa ma sfaccettata.</a:t>
            </a:r>
          </a:p>
        </p:txBody>
      </p:sp>
    </p:spTree>
    <p:extLst>
      <p:ext uri="{BB962C8B-B14F-4D97-AF65-F5344CB8AC3E}">
        <p14:creationId xmlns:p14="http://schemas.microsoft.com/office/powerpoint/2010/main" val="4139546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79094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8475" r="18454"/>
          <a:stretch/>
        </p:blipFill>
        <p:spPr>
          <a:xfrm>
            <a:off x="4800622" y="274638"/>
            <a:ext cx="4241008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91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1119</Words>
  <Application>Microsoft Macintosh PowerPoint</Application>
  <PresentationFormat>Presentazione su schermo (4:3)</PresentationFormat>
  <Paragraphs>58</Paragraphs>
  <Slides>16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Arial</vt:lpstr>
      <vt:lpstr>Calibri</vt:lpstr>
      <vt:lpstr>Gotham</vt:lpstr>
      <vt:lpstr>Gotham Bold</vt:lpstr>
      <vt:lpstr>Tema di Office</vt:lpstr>
      <vt:lpstr>Riforma cattolica e/o Controriforma? Una disputa storiografica</vt:lpstr>
      <vt:lpstr>L’Italia del Cinquecento e l’età della “Confessionalizzazione”</vt:lpstr>
      <vt:lpstr>Paolo Sarpi (1619)</vt:lpstr>
      <vt:lpstr>Presentazione standard di PowerPoint</vt:lpstr>
      <vt:lpstr>Nel 1770 Johann Stephan Pütter conia il termine “Controriforma” per intendere però la riconquista di territori tedeschi al Cattolicesimo dopo la Riforma</vt:lpstr>
      <vt:lpstr>Hubert Jedin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paradigma della Confessionalizzazione</vt:lpstr>
      <vt:lpstr>Critiche</vt:lpstr>
      <vt:lpstr>Diversi versioni del paradigma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L’Italia del Cinquecento e l’età della “Confessionalizzazione”</dc:title>
  <dc:creator>cesare</dc:creator>
  <cp:lastModifiedBy>SANTUS CESARE</cp:lastModifiedBy>
  <cp:revision>15</cp:revision>
  <dcterms:created xsi:type="dcterms:W3CDTF">2023-03-12T13:13:19Z</dcterms:created>
  <dcterms:modified xsi:type="dcterms:W3CDTF">2024-03-18T12:44:42Z</dcterms:modified>
</cp:coreProperties>
</file>