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3" r:id="rId3"/>
    <p:sldId id="277" r:id="rId4"/>
    <p:sldId id="278" r:id="rId5"/>
    <p:sldId id="270" r:id="rId6"/>
    <p:sldId id="274" r:id="rId7"/>
    <p:sldId id="275" r:id="rId8"/>
    <p:sldId id="257" r:id="rId9"/>
    <p:sldId id="269" r:id="rId10"/>
    <p:sldId id="282" r:id="rId11"/>
    <p:sldId id="258" r:id="rId12"/>
    <p:sldId id="259" r:id="rId13"/>
    <p:sldId id="283" r:id="rId14"/>
    <p:sldId id="260" r:id="rId15"/>
    <p:sldId id="271" r:id="rId16"/>
    <p:sldId id="261" r:id="rId17"/>
    <p:sldId id="262" r:id="rId18"/>
    <p:sldId id="263" r:id="rId19"/>
    <p:sldId id="264" r:id="rId20"/>
    <p:sldId id="266" r:id="rId21"/>
    <p:sldId id="279" r:id="rId22"/>
    <p:sldId id="276" r:id="rId23"/>
    <p:sldId id="280" r:id="rId24"/>
    <p:sldId id="281" r:id="rId2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9164" autoAdjust="0"/>
  </p:normalViewPr>
  <p:slideViewPr>
    <p:cSldViewPr snapToGrid="0" snapToObjects="1">
      <p:cViewPr varScale="1">
        <p:scale>
          <a:sx n="99" d="100"/>
          <a:sy n="99" d="100"/>
        </p:scale>
        <p:origin x="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8C425-FCBC-3E49-BBE5-0AC0E5442A8E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95143-7A73-7A43-8BFD-BB85A9A5DF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4549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Dalle 3 alle 5 settimane per comunicare con le principali capitali europee da Madrid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95143-7A73-7A43-8BFD-BB85A9A5DFC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62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009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96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912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53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83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8878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531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678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167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476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1345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D085785-B510-F740-8149-7FDB4DFC0FC1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30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1A97F-6302-9445-A1B7-BA97BD9A7523}" type="datetimeFigureOut">
              <a:rPr lang="it-IT" smtClean="0"/>
              <a:t>26/03/24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3079D-38BF-6A4A-BC3C-D0D3E19EBEE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9094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7843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sz="3000"/>
              <a:t>Lezione 11: </a:t>
            </a:r>
            <a:br>
              <a:rPr lang="it-IT" dirty="0"/>
            </a:br>
            <a:r>
              <a:rPr lang="it-IT" dirty="0"/>
              <a:t>L’età di Filippo II </a:t>
            </a:r>
            <a:br>
              <a:rPr lang="it-IT" dirty="0"/>
            </a:br>
            <a:r>
              <a:rPr lang="it-IT" dirty="0"/>
              <a:t>(1556-1598)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670035"/>
            <a:ext cx="6400800" cy="1752600"/>
          </a:xfrm>
        </p:spPr>
        <p:txBody>
          <a:bodyPr/>
          <a:lstStyle/>
          <a:p>
            <a:r>
              <a:rPr lang="it-IT" dirty="0">
                <a:solidFill>
                  <a:srgbClr val="000000"/>
                </a:solidFill>
              </a:rPr>
              <a:t>147LE - </a:t>
            </a:r>
            <a:r>
              <a:rPr lang="it-IT">
                <a:solidFill>
                  <a:srgbClr val="000000"/>
                </a:solidFill>
              </a:rPr>
              <a:t>Storia moderna</a:t>
            </a: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702050" y="4963854"/>
            <a:ext cx="340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dirty="0"/>
              <a:t>Docente: Cesare Santus</a:t>
            </a:r>
          </a:p>
        </p:txBody>
      </p:sp>
    </p:spTree>
    <p:extLst>
      <p:ext uri="{BB962C8B-B14F-4D97-AF65-F5344CB8AC3E}">
        <p14:creationId xmlns:p14="http://schemas.microsoft.com/office/powerpoint/2010/main" val="126534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3315" y="0"/>
            <a:ext cx="4913485" cy="1930295"/>
          </a:xfrm>
        </p:spPr>
        <p:txBody>
          <a:bodyPr>
            <a:normAutofit/>
          </a:bodyPr>
          <a:lstStyle/>
          <a:p>
            <a:r>
              <a:rPr lang="it-IT" sz="3000" dirty="0"/>
              <a:t>La giovinezza di Filippo II:</a:t>
            </a:r>
            <a:br>
              <a:rPr lang="it-IT" sz="3000" dirty="0"/>
            </a:br>
            <a:r>
              <a:rPr lang="it-IT" sz="3000" dirty="0"/>
              <a:t> educazione al governo ed alleanze matrimoniali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26468" y="1930295"/>
            <a:ext cx="5046965" cy="4906309"/>
          </a:xfrm>
        </p:spPr>
        <p:txBody>
          <a:bodyPr>
            <a:normAutofit fontScale="55000" lnSpcReduction="20000"/>
          </a:bodyPr>
          <a:lstStyle/>
          <a:p>
            <a:endParaRPr lang="it-IT" dirty="0"/>
          </a:p>
          <a:p>
            <a:r>
              <a:rPr lang="it-IT" dirty="0"/>
              <a:t>1527 – nasce a Valladolid da Carlo V e Isabella di Portogallo</a:t>
            </a:r>
          </a:p>
          <a:p>
            <a:r>
              <a:rPr lang="it-IT" dirty="0"/>
              <a:t>1543 – a sedici anni sposa la cugina </a:t>
            </a:r>
            <a:r>
              <a:rPr lang="it-IT" b="1" dirty="0"/>
              <a:t>Maria Manuela di Portogallo</a:t>
            </a:r>
            <a:r>
              <a:rPr lang="it-IT" dirty="0"/>
              <a:t> (+1545) &gt; Don Carlos</a:t>
            </a:r>
          </a:p>
          <a:p>
            <a:r>
              <a:rPr lang="it-IT" dirty="0"/>
              <a:t>1552 – assume la reggenza della Spagna in nome di Carlo V</a:t>
            </a:r>
          </a:p>
          <a:p>
            <a:r>
              <a:rPr lang="it-IT" dirty="0"/>
              <a:t>1554-59 – assume la reggenza dei Paesi Bassi</a:t>
            </a:r>
          </a:p>
          <a:p>
            <a:r>
              <a:rPr lang="it-IT" dirty="0"/>
              <a:t>1555 – sposa la cugina </a:t>
            </a:r>
            <a:r>
              <a:rPr lang="it-IT" b="1" dirty="0"/>
              <a:t>Maria Tudor</a:t>
            </a:r>
            <a:r>
              <a:rPr lang="it-IT" dirty="0"/>
              <a:t> (figlia di Enrico VIII e di Caterina d’Aragona), regina d’Inghilterra</a:t>
            </a:r>
          </a:p>
          <a:p>
            <a:r>
              <a:rPr lang="it-IT" dirty="0"/>
              <a:t>1556 – Abdicazione di Carlo V: Filippo re di Spagna</a:t>
            </a:r>
          </a:p>
          <a:p>
            <a:r>
              <a:rPr lang="it-IT" dirty="0"/>
              <a:t>1559 – sposa </a:t>
            </a:r>
            <a:r>
              <a:rPr lang="it-IT" b="1" dirty="0"/>
              <a:t>Elisabetta di Valois </a:t>
            </a:r>
            <a:r>
              <a:rPr lang="it-IT" dirty="0"/>
              <a:t>nel quadro degli accordi di Cateau-</a:t>
            </a:r>
            <a:r>
              <a:rPr lang="it-IT" dirty="0" err="1"/>
              <a:t>Cambrésis</a:t>
            </a:r>
            <a:endParaRPr lang="it-IT" dirty="0"/>
          </a:p>
          <a:p>
            <a:r>
              <a:rPr lang="it-IT" dirty="0"/>
              <a:t>1570 – matrimonio con la pronipote </a:t>
            </a:r>
            <a:r>
              <a:rPr lang="it-IT" b="1" dirty="0"/>
              <a:t>Anna d’Austria </a:t>
            </a:r>
            <a:r>
              <a:rPr lang="it-IT" dirty="0"/>
              <a:t>e nascita di diversi figli, tra cui l’erede Filippo III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73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2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85449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Un re “prudente” e </a:t>
            </a:r>
            <a:r>
              <a:rPr lang="it-IT" sz="3000" i="1" dirty="0" err="1"/>
              <a:t>papelero</a:t>
            </a:r>
            <a:endParaRPr lang="it-IT" sz="3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9945" y="1432408"/>
            <a:ext cx="5340009" cy="510802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40516"/>
            <a:ext cx="3477753" cy="480596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999444" y="4702629"/>
            <a:ext cx="1756513" cy="187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it-IT" i="1" dirty="0" err="1"/>
              <a:t>Consultas</a:t>
            </a:r>
            <a:r>
              <a:rPr lang="it-IT" dirty="0"/>
              <a:t> presentate al re per ricevere il suo parere</a:t>
            </a:r>
          </a:p>
          <a:p>
            <a:pPr>
              <a:lnSpc>
                <a:spcPct val="80000"/>
              </a:lnSpc>
            </a:pPr>
            <a:endParaRPr lang="it-IT" dirty="0"/>
          </a:p>
          <a:p>
            <a:pPr>
              <a:lnSpc>
                <a:spcPct val="80000"/>
              </a:lnSpc>
            </a:pPr>
            <a:r>
              <a:rPr lang="it-IT" dirty="0"/>
              <a:t>Petizioni e suppliche al re di sudditi e ufficiali</a:t>
            </a:r>
          </a:p>
        </p:txBody>
      </p:sp>
    </p:spTree>
    <p:extLst>
      <p:ext uri="{BB962C8B-B14F-4D97-AF65-F5344CB8AC3E}">
        <p14:creationId xmlns:p14="http://schemas.microsoft.com/office/powerpoint/2010/main" val="4099682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1395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Le nuove sedi del potere: </a:t>
            </a:r>
            <a:br>
              <a:rPr lang="it-IT" sz="3000" dirty="0"/>
            </a:br>
            <a:r>
              <a:rPr lang="it-IT" sz="3000" dirty="0"/>
              <a:t>Madrid, l’</a:t>
            </a:r>
            <a:r>
              <a:rPr lang="it-IT" sz="3000" dirty="0" err="1"/>
              <a:t>Escorial</a:t>
            </a:r>
            <a:r>
              <a:rPr lang="it-IT" sz="3000" dirty="0"/>
              <a:t>, </a:t>
            </a:r>
            <a:r>
              <a:rPr lang="it-IT" sz="3000" dirty="0" err="1"/>
              <a:t>Simancas</a:t>
            </a:r>
            <a:endParaRPr lang="it-IT" sz="3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062" y="3540798"/>
            <a:ext cx="4422937" cy="331720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7638"/>
            <a:ext cx="4721062" cy="310099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7638"/>
            <a:ext cx="5541239" cy="346816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837722" y="5378294"/>
            <a:ext cx="33779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/>
              <a:t>1588: </a:t>
            </a:r>
            <a:r>
              <a:rPr lang="it-IT" sz="2200" i="1" dirty="0" err="1"/>
              <a:t>Instrucción</a:t>
            </a:r>
            <a:r>
              <a:rPr lang="it-IT" sz="2200" i="1" dirty="0"/>
              <a:t> para </a:t>
            </a:r>
            <a:r>
              <a:rPr lang="it-IT" sz="2200" i="1" dirty="0" err="1"/>
              <a:t>el</a:t>
            </a:r>
            <a:r>
              <a:rPr lang="it-IT" sz="2200" i="1" dirty="0"/>
              <a:t> </a:t>
            </a:r>
            <a:r>
              <a:rPr lang="it-IT" sz="2200" i="1" dirty="0" err="1"/>
              <a:t>Gobierno</a:t>
            </a:r>
            <a:r>
              <a:rPr lang="it-IT" sz="2200" i="1" dirty="0"/>
              <a:t> del </a:t>
            </a:r>
            <a:r>
              <a:rPr lang="it-IT" sz="2200" i="1" dirty="0" err="1"/>
              <a:t>Archivo</a:t>
            </a:r>
            <a:r>
              <a:rPr lang="it-IT" sz="2200" i="1" dirty="0"/>
              <a:t> de </a:t>
            </a:r>
            <a:r>
              <a:rPr lang="it-IT" sz="2200" i="1" dirty="0" err="1"/>
              <a:t>Simancas</a:t>
            </a:r>
            <a:r>
              <a:rPr lang="it-IT" sz="2200" i="1" dirty="0"/>
              <a:t>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769838" y="1336119"/>
            <a:ext cx="314556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 1561: Trasferimento della corte reale da Toledo a Madrid</a:t>
            </a:r>
          </a:p>
          <a:p>
            <a:endParaRPr lang="it-IT" sz="1000" dirty="0"/>
          </a:p>
          <a:p>
            <a:r>
              <a:rPr lang="it-IT" sz="2000" dirty="0"/>
              <a:t>1563-1585: Costruzione del monastero-reggia di San Lorenzo del </a:t>
            </a:r>
            <a:r>
              <a:rPr lang="it-IT" sz="2000" dirty="0" err="1"/>
              <a:t>Escorial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696750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8422"/>
            <a:ext cx="4893408" cy="1143000"/>
          </a:xfrm>
        </p:spPr>
        <p:txBody>
          <a:bodyPr>
            <a:normAutofit/>
          </a:bodyPr>
          <a:lstStyle/>
          <a:p>
            <a:r>
              <a:rPr lang="it-IT" sz="3000" dirty="0"/>
              <a:t>Guerre su più fronti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1" y="1600200"/>
            <a:ext cx="4893408" cy="4525963"/>
          </a:xfrm>
        </p:spPr>
        <p:txBody>
          <a:bodyPr>
            <a:normAutofit/>
          </a:bodyPr>
          <a:lstStyle/>
          <a:p>
            <a:r>
              <a:rPr lang="it-IT" sz="2400" dirty="0"/>
              <a:t>Guerra con la Francia</a:t>
            </a:r>
          </a:p>
          <a:p>
            <a:pPr marL="0" indent="0">
              <a:buNone/>
            </a:pPr>
            <a:endParaRPr lang="it-IT" sz="2400" dirty="0"/>
          </a:p>
          <a:p>
            <a:r>
              <a:rPr lang="it-IT" sz="2400" dirty="0"/>
              <a:t>Rivolta nei Paesi Bassi </a:t>
            </a:r>
          </a:p>
          <a:p>
            <a:endParaRPr lang="it-IT" sz="2400" dirty="0"/>
          </a:p>
          <a:p>
            <a:r>
              <a:rPr lang="it-IT" sz="2400" dirty="0"/>
              <a:t>Rivolta delle </a:t>
            </a:r>
            <a:r>
              <a:rPr lang="it-IT" sz="2400" dirty="0" err="1"/>
              <a:t>Alpujarras</a:t>
            </a:r>
            <a:r>
              <a:rPr lang="it-IT" sz="2400" dirty="0"/>
              <a:t> e conflitto con l’Impero ottomano nel Mediterraneo</a:t>
            </a:r>
          </a:p>
          <a:p>
            <a:endParaRPr lang="it-IT" sz="2400" dirty="0"/>
          </a:p>
          <a:p>
            <a:r>
              <a:rPr lang="it-IT" sz="2400" dirty="0"/>
              <a:t>Guerra con l’Inghilterra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77"/>
          <a:stretch/>
        </p:blipFill>
        <p:spPr>
          <a:xfrm>
            <a:off x="5657998" y="0"/>
            <a:ext cx="3486002" cy="696610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55155" y="6073267"/>
            <a:ext cx="5200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</a:t>
            </a:r>
            <a:r>
              <a:rPr lang="it-IT" i="1" dirty="0" err="1"/>
              <a:t>tercio</a:t>
            </a:r>
            <a:r>
              <a:rPr lang="it-IT" dirty="0"/>
              <a:t>: unità militare mista composta di picchieri, archibugieri e moschettieri professionisti</a:t>
            </a:r>
          </a:p>
        </p:txBody>
      </p:sp>
    </p:spTree>
    <p:extLst>
      <p:ext uri="{BB962C8B-B14F-4D97-AF65-F5344CB8AC3E}">
        <p14:creationId xmlns:p14="http://schemas.microsoft.com/office/powerpoint/2010/main" val="109503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Il fronte francese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1950" indent="-361950">
              <a:lnSpc>
                <a:spcPct val="80000"/>
              </a:lnSpc>
            </a:pPr>
            <a:endParaRPr lang="it-IT" sz="2400" dirty="0"/>
          </a:p>
          <a:p>
            <a:pPr marL="361950" indent="-361950">
              <a:lnSpc>
                <a:spcPct val="80000"/>
              </a:lnSpc>
            </a:pPr>
            <a:r>
              <a:rPr lang="it-IT" sz="2400" dirty="0"/>
              <a:t>1557: l’esercito spagnolo guidato da Emanuele Filiberto di Savoia trionfa sui francesi a San Quintino</a:t>
            </a:r>
          </a:p>
          <a:p>
            <a:pPr marL="361950" indent="-361950">
              <a:lnSpc>
                <a:spcPct val="80000"/>
              </a:lnSpc>
            </a:pPr>
            <a:endParaRPr lang="it-IT" sz="2400" dirty="0"/>
          </a:p>
          <a:p>
            <a:pPr marL="361950" indent="-361950">
              <a:lnSpc>
                <a:spcPct val="80000"/>
              </a:lnSpc>
            </a:pPr>
            <a:r>
              <a:rPr lang="it-IT" sz="2400" b="1" dirty="0">
                <a:solidFill>
                  <a:srgbClr val="000000"/>
                </a:solidFill>
              </a:rPr>
              <a:t>1559</a:t>
            </a:r>
            <a:r>
              <a:rPr lang="it-IT" sz="2400" dirty="0">
                <a:solidFill>
                  <a:srgbClr val="000000"/>
                </a:solidFill>
              </a:rPr>
              <a:t>: Pace di </a:t>
            </a:r>
            <a:r>
              <a:rPr lang="it-IT" sz="2400" b="1" dirty="0" err="1">
                <a:solidFill>
                  <a:srgbClr val="000000"/>
                </a:solidFill>
              </a:rPr>
              <a:t>Cateau-Cambrésis</a:t>
            </a:r>
            <a:r>
              <a:rPr lang="it-IT" sz="2400" b="1" dirty="0">
                <a:solidFill>
                  <a:srgbClr val="000000"/>
                </a:solidFill>
              </a:rPr>
              <a:t> </a:t>
            </a:r>
            <a:r>
              <a:rPr lang="it-IT" sz="2400" dirty="0">
                <a:solidFill>
                  <a:srgbClr val="000000"/>
                </a:solidFill>
              </a:rPr>
              <a:t>tra Filippo e Enrico II</a:t>
            </a:r>
            <a:r>
              <a:rPr lang="it-IT" sz="2400" dirty="0"/>
              <a:t>, suggellata l’anno successivo dal terzo matrimonio con la figlia del re di Francia Elisabetta di </a:t>
            </a:r>
            <a:r>
              <a:rPr lang="it-IT" sz="2400" dirty="0" err="1"/>
              <a:t>Valois</a:t>
            </a:r>
            <a:r>
              <a:rPr lang="it-IT" sz="2400" dirty="0"/>
              <a:t> (+1568): in cambio di Calais, </a:t>
            </a:r>
            <a:r>
              <a:rPr lang="it-IT" sz="2400" dirty="0" err="1"/>
              <a:t>Toul</a:t>
            </a:r>
            <a:r>
              <a:rPr lang="it-IT" sz="2400" dirty="0"/>
              <a:t>, Metz e Verdun, la Francia riconosce l’autorità asburgica (spagnola e imperiale) sulla Penisola</a:t>
            </a:r>
          </a:p>
          <a:p>
            <a:pPr marL="361950" indent="-361950">
              <a:lnSpc>
                <a:spcPct val="80000"/>
              </a:lnSpc>
            </a:pPr>
            <a:endParaRPr lang="it-IT" sz="2400" dirty="0"/>
          </a:p>
          <a:p>
            <a:pPr marL="361950" indent="-361950">
              <a:lnSpc>
                <a:spcPct val="80000"/>
              </a:lnSpc>
            </a:pPr>
            <a:r>
              <a:rPr lang="it-IT" sz="2400" dirty="0"/>
              <a:t>Implicazione nelle guerre di religione</a:t>
            </a:r>
          </a:p>
          <a:p>
            <a:pPr>
              <a:lnSpc>
                <a:spcPct val="80000"/>
              </a:lnSpc>
            </a:pPr>
            <a:endParaRPr lang="it-IT" sz="2400" dirty="0"/>
          </a:p>
          <a:p>
            <a:pPr>
              <a:lnSpc>
                <a:spcPct val="80000"/>
              </a:lnSpc>
            </a:pPr>
            <a:r>
              <a:rPr lang="it-IT" sz="2400" dirty="0"/>
              <a:t>1589-98: Conflitto con la Francia di Enrico IV</a:t>
            </a:r>
          </a:p>
          <a:p>
            <a:pPr>
              <a:lnSpc>
                <a:spcPct val="80000"/>
              </a:lnSpc>
            </a:pPr>
            <a:endParaRPr lang="it-IT" sz="2400" dirty="0"/>
          </a:p>
          <a:p>
            <a:pPr>
              <a:lnSpc>
                <a:spcPct val="80000"/>
              </a:lnSpc>
            </a:pPr>
            <a:r>
              <a:rPr lang="it-IT" sz="2400" dirty="0"/>
              <a:t>1598: Pace di </a:t>
            </a:r>
            <a:r>
              <a:rPr lang="it-IT" sz="2400" dirty="0" err="1"/>
              <a:t>Virvins</a:t>
            </a:r>
            <a:endParaRPr lang="it-IT" sz="24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6333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03740"/>
            <a:ext cx="8229600" cy="1143000"/>
          </a:xfrm>
        </p:spPr>
        <p:txBody>
          <a:bodyPr/>
          <a:lstStyle/>
          <a:p>
            <a:r>
              <a:rPr lang="it-IT" sz="3000" dirty="0"/>
              <a:t>La crociata contro i “Turchi”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0" y="1255476"/>
            <a:ext cx="4648002" cy="309244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900" dirty="0"/>
              <a:t>1565 – Assedio ottomano di Malta, salvata dagli spagnoli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900" dirty="0"/>
              <a:t>1568-69 </a:t>
            </a:r>
            <a:r>
              <a:rPr lang="mr-IN" sz="1900" dirty="0"/>
              <a:t>–</a:t>
            </a:r>
            <a:r>
              <a:rPr lang="it-IT" sz="1900" dirty="0"/>
              <a:t> Rivolta delle </a:t>
            </a:r>
            <a:r>
              <a:rPr lang="it-IT" sz="1900" dirty="0" err="1"/>
              <a:t>Alpujarras</a:t>
            </a:r>
            <a:r>
              <a:rPr lang="it-IT" sz="1900" dirty="0"/>
              <a:t>: in seguito a prolungate vessazioni, i </a:t>
            </a:r>
            <a:r>
              <a:rPr lang="it-IT" sz="1900" i="1" dirty="0"/>
              <a:t>moriscos </a:t>
            </a:r>
            <a:r>
              <a:rPr lang="it-IT" sz="1900" dirty="0"/>
              <a:t> di Granada insorgono sotto la guida di </a:t>
            </a:r>
            <a:r>
              <a:rPr lang="it-IT" sz="1900" dirty="0" err="1"/>
              <a:t>Aben</a:t>
            </a:r>
            <a:r>
              <a:rPr lang="it-IT" sz="1900" dirty="0"/>
              <a:t> </a:t>
            </a:r>
            <a:r>
              <a:rPr lang="it-IT" sz="1900" dirty="0" err="1"/>
              <a:t>Humeya</a:t>
            </a:r>
            <a:r>
              <a:rPr lang="it-IT" sz="1900" dirty="0"/>
              <a:t> [Ibn ’</a:t>
            </a:r>
            <a:r>
              <a:rPr lang="it-IT" sz="1900" dirty="0" err="1"/>
              <a:t>Umayya</a:t>
            </a:r>
            <a:r>
              <a:rPr lang="it-IT" sz="1900" dirty="0"/>
              <a:t>]; sconfitta e deportazione in Castiglia (1570)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900" dirty="0"/>
              <a:t>1570 – Conquista ottomana di Cipro, strappata a Venezia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55476"/>
            <a:ext cx="4350747" cy="263022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003" y="4179721"/>
            <a:ext cx="4495997" cy="267827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21253" y="4210044"/>
            <a:ext cx="4350747" cy="246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1900" dirty="0"/>
              <a:t>1571 – Dopo varie esitazioni, la flotta della Lega (Spagna, Venezia, Papa) guidata da Don Giovanni d’Austria (fratellastro di Filippo) affronta e sconfigge la flotta ottomana al largo (Battaglia di Lepanto)</a:t>
            </a:r>
          </a:p>
          <a:p>
            <a:pPr>
              <a:lnSpc>
                <a:spcPct val="90000"/>
              </a:lnSpc>
            </a:pPr>
            <a:r>
              <a:rPr lang="it-IT" sz="1900" dirty="0"/>
              <a:t>1574: perdita definitiva di Tunisi, riconquistata dagli Ottomani (che l’avevano presa nel 1569 e persa nel 1573</a:t>
            </a:r>
          </a:p>
          <a:p>
            <a:pPr>
              <a:lnSpc>
                <a:spcPct val="90000"/>
              </a:lnSpc>
            </a:pPr>
            <a:endParaRPr lang="it-IT" sz="1900" dirty="0"/>
          </a:p>
        </p:txBody>
      </p:sp>
    </p:spTree>
    <p:extLst>
      <p:ext uri="{BB962C8B-B14F-4D97-AF65-F5344CB8AC3E}">
        <p14:creationId xmlns:p14="http://schemas.microsoft.com/office/powerpoint/2010/main" val="113643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6964" y="0"/>
            <a:ext cx="4624754" cy="6858000"/>
          </a:xfrm>
          <a:prstGeom prst="rect">
            <a:avLst/>
          </a:prstGeom>
          <a:ln w="28575" cmpd="sng">
            <a:solidFill>
              <a:schemeClr val="tx1"/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7052" y="0"/>
            <a:ext cx="5191734" cy="68580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203230" y="29514"/>
            <a:ext cx="3605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La battaglia di Lepanto</a:t>
            </a:r>
          </a:p>
          <a:p>
            <a:pPr algn="ctr"/>
            <a:r>
              <a:rPr lang="it-IT" sz="2400" dirty="0"/>
              <a:t>(1571)</a:t>
            </a:r>
          </a:p>
        </p:txBody>
      </p:sp>
    </p:spTree>
    <p:extLst>
      <p:ext uri="{BB962C8B-B14F-4D97-AF65-F5344CB8AC3E}">
        <p14:creationId xmlns:p14="http://schemas.microsoft.com/office/powerpoint/2010/main" val="3715464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04516" y="243239"/>
            <a:ext cx="2393693" cy="63242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400" dirty="0"/>
              <a:t>“</a:t>
            </a:r>
            <a:r>
              <a:rPr lang="mr-IN" sz="2400" dirty="0"/>
              <a:t>…</a:t>
            </a:r>
            <a:r>
              <a:rPr lang="it-IT" sz="2400" dirty="0"/>
              <a:t>la battaglia di Lepanto ebbe delle conseguenze, o non servì a niente? Sul piano politico e militare, è giusto concludere che ne ebbe ben poche</a:t>
            </a:r>
            <a:r>
              <a:rPr lang="it-IT" sz="2400" dirty="0">
                <a:effectLst/>
              </a:rPr>
              <a:t> [</a:t>
            </a:r>
            <a:r>
              <a:rPr lang="mr-IN" sz="2400" dirty="0">
                <a:effectLst/>
              </a:rPr>
              <a:t>…</a:t>
            </a:r>
            <a:r>
              <a:rPr lang="it-IT" sz="2400" dirty="0"/>
              <a:t>] l’importanza storica di Lepanto sta soprattutto nel suo enorme impatto emotivo e propagandistico”</a:t>
            </a:r>
          </a:p>
          <a:p>
            <a:pPr marL="0" indent="0">
              <a:buNone/>
            </a:pPr>
            <a:r>
              <a:rPr lang="it-IT" sz="2400" dirty="0"/>
              <a:t>(A. Barbero</a:t>
            </a:r>
            <a:r>
              <a:rPr lang="it-IT" sz="2400" i="1" dirty="0"/>
              <a:t>, Lepanto La battaglia dei tre imperi</a:t>
            </a:r>
            <a:r>
              <a:rPr lang="it-IT" sz="2400" dirty="0"/>
              <a:t>, 2010)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556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82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03740"/>
            <a:ext cx="8229600" cy="1143000"/>
          </a:xfrm>
        </p:spPr>
        <p:txBody>
          <a:bodyPr/>
          <a:lstStyle/>
          <a:p>
            <a:r>
              <a:rPr lang="it-IT" sz="3000" dirty="0"/>
              <a:t>La crociata contro i “Turchi”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0" y="1255476"/>
            <a:ext cx="4648002" cy="3092449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900" dirty="0"/>
              <a:t>1565 – Assedio ottomano di Malta, salvata dagli spagnoli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900" dirty="0"/>
              <a:t>1568-69 </a:t>
            </a:r>
            <a:r>
              <a:rPr lang="mr-IN" sz="1900" dirty="0"/>
              <a:t>–</a:t>
            </a:r>
            <a:r>
              <a:rPr lang="it-IT" sz="1900" dirty="0"/>
              <a:t> Rivolta delle </a:t>
            </a:r>
            <a:r>
              <a:rPr lang="it-IT" sz="1900" dirty="0" err="1"/>
              <a:t>Alpujarras</a:t>
            </a:r>
            <a:r>
              <a:rPr lang="it-IT" sz="1900" dirty="0"/>
              <a:t>: in seguito a prolungate vessazioni, i </a:t>
            </a:r>
            <a:r>
              <a:rPr lang="it-IT" sz="1900" i="1" dirty="0"/>
              <a:t>moriscos </a:t>
            </a:r>
            <a:r>
              <a:rPr lang="it-IT" sz="1900" dirty="0"/>
              <a:t> di Granada insorgono sotto la guida di </a:t>
            </a:r>
            <a:r>
              <a:rPr lang="it-IT" sz="1900" dirty="0" err="1"/>
              <a:t>Aben</a:t>
            </a:r>
            <a:r>
              <a:rPr lang="it-IT" sz="1900" dirty="0"/>
              <a:t> </a:t>
            </a:r>
            <a:r>
              <a:rPr lang="it-IT" sz="1900" dirty="0" err="1"/>
              <a:t>Humeya</a:t>
            </a:r>
            <a:r>
              <a:rPr lang="it-IT" sz="1900" dirty="0"/>
              <a:t> [Ibn ’</a:t>
            </a:r>
            <a:r>
              <a:rPr lang="it-IT" sz="1900" dirty="0" err="1"/>
              <a:t>Umayya</a:t>
            </a:r>
            <a:r>
              <a:rPr lang="it-IT" sz="1900" dirty="0"/>
              <a:t>]; sconfitta e deportazione in Castiglia (1570)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it-IT" sz="1900" dirty="0"/>
              <a:t>1570 – Conquista ottomana di Cipro, strappata a Venezia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55476"/>
            <a:ext cx="4350747" cy="263022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003" y="4179721"/>
            <a:ext cx="4495997" cy="267827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2625" y="4101916"/>
            <a:ext cx="4461374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1900" dirty="0"/>
              <a:t>1571 – Dopo varie esitazioni, la flotta della Lega (Spagna, Venezia, Papa) guidata da Don Giovanni d’Austria (fratellastro di Filippo) affronta e sconfigge la flotta ottomana al largo (Battaglia di Lepanto)</a:t>
            </a:r>
          </a:p>
          <a:p>
            <a:pPr>
              <a:lnSpc>
                <a:spcPct val="90000"/>
              </a:lnSpc>
            </a:pPr>
            <a:r>
              <a:rPr lang="it-IT" sz="1900" dirty="0"/>
              <a:t>1574: perdita definitiva di Tunisi, riconquistata dagli Ottomani (che l’avevano presa nel 1569 e persa nel 1573</a:t>
            </a:r>
          </a:p>
          <a:p>
            <a:pPr>
              <a:lnSpc>
                <a:spcPct val="90000"/>
              </a:lnSpc>
            </a:pPr>
            <a:r>
              <a:rPr lang="it-IT" sz="1900" i="1" dirty="0"/>
              <a:t>Finita la «grande guerra», si prosegue in una lunga guerra di corsa nel Mediterraneo</a:t>
            </a:r>
          </a:p>
        </p:txBody>
      </p:sp>
    </p:spTree>
    <p:extLst>
      <p:ext uri="{BB962C8B-B14F-4D97-AF65-F5344CB8AC3E}">
        <p14:creationId xmlns:p14="http://schemas.microsoft.com/office/powerpoint/2010/main" val="328980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51" y="3982764"/>
            <a:ext cx="3382514" cy="290409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5588" y="3656319"/>
            <a:ext cx="2336800" cy="328826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7300" y="3580497"/>
            <a:ext cx="2806700" cy="331701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93" y="67732"/>
            <a:ext cx="9144000" cy="354818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06407" y="2455335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1519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795866" y="3066860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1506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8500530" y="2482522"/>
            <a:ext cx="948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/>
                </a:solidFill>
              </a:rPr>
              <a:t>1516</a:t>
            </a:r>
          </a:p>
        </p:txBody>
      </p:sp>
      <p:cxnSp>
        <p:nvCxnSpPr>
          <p:cNvPr id="11" name="Connettore 2 10"/>
          <p:cNvCxnSpPr/>
          <p:nvPr/>
        </p:nvCxnSpPr>
        <p:spPr>
          <a:xfrm>
            <a:off x="1963037" y="3436192"/>
            <a:ext cx="0" cy="546572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043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900" dirty="0"/>
              <a:t>La dominazione asburgica nei Paesi Bassi e la sua crisi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In seguito all’abdicazione di Carlo V (1556), i Paesi Bassi sono assegnati al figlio Filippo, re di Spagna; la reggenza è affidata alla sorellastra di Filippo, Margherita d’Austria, che era di madre fiamminga  (1559)</a:t>
            </a:r>
          </a:p>
          <a:p>
            <a:r>
              <a:rPr lang="it-IT" sz="2400" dirty="0"/>
              <a:t>Cresce il malcontento per la politica spagnola, esosa, accentratrice e rigidamente cattolica; tentativi di introdurre l’Inquisizione contro gli antichi privilegi e diritti locali (vescovo Antoine de </a:t>
            </a:r>
            <a:r>
              <a:rPr lang="it-IT" sz="2400" dirty="0" err="1"/>
              <a:t>Granvelle</a:t>
            </a:r>
            <a:r>
              <a:rPr lang="it-IT" sz="2400" dirty="0"/>
              <a:t>, presidente degli Stati Generali ma con poteri di inquisitore)</a:t>
            </a:r>
          </a:p>
          <a:p>
            <a:r>
              <a:rPr lang="it-IT" sz="2400" dirty="0"/>
              <a:t>Diffusione del calvinismo in molti strati della società</a:t>
            </a:r>
          </a:p>
          <a:p>
            <a:endParaRPr lang="it-IT" sz="2400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3535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ity and Society in the Low Countries: Urbanisation and Urban ...">
            <a:extLst>
              <a:ext uri="{FF2B5EF4-FFF2-40B4-BE49-F238E27FC236}">
                <a16:creationId xmlns:a16="http://schemas.microsoft.com/office/drawing/2014/main" id="{FE6B6A8C-FB79-2394-952F-1F659E473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377" y="0"/>
            <a:ext cx="47053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25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62246" y="274638"/>
            <a:ext cx="4127948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rivolta dei “pezzenti” e lo scoppio delle ostilità</a:t>
            </a:r>
          </a:p>
        </p:txBody>
      </p:sp>
      <p:pic>
        <p:nvPicPr>
          <p:cNvPr id="4" name="Picture 5" descr="duca d'alb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56083" y="2189890"/>
            <a:ext cx="3548470" cy="472934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38921" y="3406462"/>
            <a:ext cx="55171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5 aprile del </a:t>
            </a:r>
            <a:r>
              <a:rPr lang="it-IT" b="1" dirty="0"/>
              <a:t>1566</a:t>
            </a:r>
            <a:r>
              <a:rPr lang="it-IT" dirty="0"/>
              <a:t> </a:t>
            </a:r>
            <a:r>
              <a:rPr lang="mr-IN" dirty="0"/>
              <a:t>–</a:t>
            </a:r>
            <a:r>
              <a:rPr lang="it-IT" dirty="0"/>
              <a:t> trecento confederati armati presentano le loro rimostranze alla reggente Margherita; sono chiamati </a:t>
            </a:r>
            <a:r>
              <a:rPr lang="it-IT" i="1" dirty="0" err="1"/>
              <a:t>gueux</a:t>
            </a:r>
            <a:r>
              <a:rPr lang="it-IT" dirty="0"/>
              <a:t>, “pezzenti”; scoppiano disordini iconoclasti</a:t>
            </a:r>
            <a:endParaRPr lang="it-IT" sz="1000" dirty="0"/>
          </a:p>
          <a:p>
            <a:r>
              <a:rPr lang="it-IT" b="1" dirty="0">
                <a:solidFill>
                  <a:srgbClr val="000000"/>
                </a:solidFill>
              </a:rPr>
              <a:t>1567</a:t>
            </a:r>
            <a:r>
              <a:rPr lang="it-IT" dirty="0">
                <a:solidFill>
                  <a:srgbClr val="000000"/>
                </a:solidFill>
              </a:rPr>
              <a:t> – Ferdinando Alvarez de Toledo, duca d’Alba è inviato nelle Fiandre per reprimere la rivolta: violenze e repressione (</a:t>
            </a:r>
            <a:r>
              <a:rPr lang="it-IT" i="1" dirty="0">
                <a:solidFill>
                  <a:srgbClr val="000000"/>
                </a:solidFill>
              </a:rPr>
              <a:t>“</a:t>
            </a:r>
            <a:r>
              <a:rPr lang="it-IT" dirty="0">
                <a:solidFill>
                  <a:srgbClr val="000000"/>
                </a:solidFill>
              </a:rPr>
              <a:t>Consiglio dei torbidi”, esecuzione dei notabili)</a:t>
            </a:r>
            <a:endParaRPr lang="it-IT" sz="1000" dirty="0">
              <a:solidFill>
                <a:srgbClr val="000000"/>
              </a:solidFill>
            </a:endParaRPr>
          </a:p>
          <a:p>
            <a:r>
              <a:rPr lang="it-IT" b="1" dirty="0">
                <a:solidFill>
                  <a:srgbClr val="000000"/>
                </a:solidFill>
              </a:rPr>
              <a:t>1568</a:t>
            </a:r>
            <a:r>
              <a:rPr lang="it-IT" dirty="0">
                <a:solidFill>
                  <a:srgbClr val="000000"/>
                </a:solidFill>
              </a:rPr>
              <a:t> </a:t>
            </a:r>
            <a:r>
              <a:rPr lang="mr-IN" dirty="0">
                <a:solidFill>
                  <a:srgbClr val="000000"/>
                </a:solidFill>
              </a:rPr>
              <a:t>–</a:t>
            </a:r>
            <a:r>
              <a:rPr lang="it-IT" dirty="0">
                <a:solidFill>
                  <a:srgbClr val="000000"/>
                </a:solidFill>
              </a:rPr>
              <a:t> scoppia la guerra aperta, ribellioni e incursioni dal mare </a:t>
            </a:r>
          </a:p>
          <a:p>
            <a:r>
              <a:rPr lang="it-IT" b="1" dirty="0">
                <a:solidFill>
                  <a:srgbClr val="000000"/>
                </a:solidFill>
              </a:rPr>
              <a:t>1575-1576</a:t>
            </a:r>
            <a:r>
              <a:rPr lang="it-IT" dirty="0">
                <a:solidFill>
                  <a:srgbClr val="000000"/>
                </a:solidFill>
              </a:rPr>
              <a:t>: Bancarotta spagnola e sacco di Anversa da parte dei </a:t>
            </a:r>
            <a:r>
              <a:rPr lang="it-IT" i="1" dirty="0" err="1">
                <a:solidFill>
                  <a:srgbClr val="000000"/>
                </a:solidFill>
              </a:rPr>
              <a:t>tercios</a:t>
            </a:r>
            <a:r>
              <a:rPr lang="it-IT" dirty="0">
                <a:solidFill>
                  <a:srgbClr val="000000"/>
                </a:solidFill>
              </a:rPr>
              <a:t> non pagati in rivolta </a:t>
            </a:r>
          </a:p>
          <a:p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883"/>
            <a:ext cx="4648938" cy="328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3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89189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Una guerra lunga 80 anni</a:t>
            </a:r>
          </a:p>
        </p:txBody>
      </p:sp>
      <p:pic>
        <p:nvPicPr>
          <p:cNvPr id="4" name="Picture 8" descr="ARMATE DELLE FIANDR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787677"/>
            <a:ext cx="9144000" cy="610973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54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028646"/>
            <a:ext cx="2976141" cy="1143000"/>
          </a:xfrm>
        </p:spPr>
        <p:txBody>
          <a:bodyPr>
            <a:normAutofit fontScale="90000"/>
          </a:bodyPr>
          <a:lstStyle/>
          <a:p>
            <a:r>
              <a:rPr lang="it-IT" sz="3000" dirty="0"/>
              <a:t>L’Unione di Arras e l’Unione di Utrecht</a:t>
            </a:r>
            <a:br>
              <a:rPr lang="it-IT" sz="3000" dirty="0"/>
            </a:br>
            <a:r>
              <a:rPr lang="it-IT" sz="3000" dirty="0"/>
              <a:t>(1579)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157" y="0"/>
            <a:ext cx="4979843" cy="685800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94845" y="4030013"/>
            <a:ext cx="4147556" cy="2497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dirty="0"/>
              <a:t> Unione di  Arras (6 gennaio 1579)</a:t>
            </a:r>
          </a:p>
          <a:p>
            <a:pPr>
              <a:lnSpc>
                <a:spcPct val="150000"/>
              </a:lnSpc>
            </a:pPr>
            <a:r>
              <a:rPr lang="it-IT" sz="1600" dirty="0"/>
              <a:t> Unione di Utrecht (23 gennaio 1579)</a:t>
            </a:r>
          </a:p>
          <a:p>
            <a:pPr>
              <a:lnSpc>
                <a:spcPct val="150000"/>
              </a:lnSpc>
            </a:pPr>
            <a:r>
              <a:rPr lang="it-IT" sz="1600" dirty="0"/>
              <a:t>Più tardi all’Unione di Utrecht</a:t>
            </a:r>
          </a:p>
          <a:p>
            <a:pPr>
              <a:lnSpc>
                <a:spcPct val="150000"/>
              </a:lnSpc>
            </a:pPr>
            <a:endParaRPr lang="it-IT" sz="800" dirty="0"/>
          </a:p>
          <a:p>
            <a:pPr>
              <a:lnSpc>
                <a:spcPct val="80000"/>
              </a:lnSpc>
            </a:pPr>
            <a:r>
              <a:rPr lang="it-IT" sz="1600" dirty="0"/>
              <a:t>Ribelli non allineati (la parte meridionale tornerà sotto controllo spagnolo)</a:t>
            </a:r>
          </a:p>
          <a:p>
            <a:pPr>
              <a:lnSpc>
                <a:spcPct val="150000"/>
              </a:lnSpc>
            </a:pPr>
            <a:r>
              <a:rPr lang="it-IT" sz="1600" dirty="0"/>
              <a:t>Controllati da truppe spagnole</a:t>
            </a:r>
          </a:p>
          <a:p>
            <a:pPr>
              <a:lnSpc>
                <a:spcPct val="150000"/>
              </a:lnSpc>
            </a:pPr>
            <a:r>
              <a:rPr lang="it-IT" sz="1600" dirty="0"/>
              <a:t>Conquistati da truppe spagnole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22" y="3952939"/>
            <a:ext cx="513983" cy="270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91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22556" y="96060"/>
            <a:ext cx="4202368" cy="1143000"/>
          </a:xfrm>
        </p:spPr>
        <p:txBody>
          <a:bodyPr>
            <a:noAutofit/>
          </a:bodyPr>
          <a:lstStyle/>
          <a:p>
            <a:r>
              <a:rPr lang="it-IT" sz="2400" dirty="0"/>
              <a:t>L’indipendenza (1581) e la lotta per il riconoscimento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11676" cy="685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941632" y="1547703"/>
            <a:ext cx="3884090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00"/>
                </a:solidFill>
              </a:rPr>
              <a:t>1581 </a:t>
            </a:r>
            <a:r>
              <a:rPr lang="mr-IN" b="1" dirty="0">
                <a:solidFill>
                  <a:srgbClr val="000000"/>
                </a:solidFill>
              </a:rPr>
              <a:t>–</a:t>
            </a:r>
            <a:r>
              <a:rPr lang="it-IT" b="1" dirty="0">
                <a:solidFill>
                  <a:srgbClr val="000000"/>
                </a:solidFill>
              </a:rPr>
              <a:t> Dichiarazione di indipendenza delle sette province settentrionali (Unione di Utrecht). </a:t>
            </a:r>
            <a:r>
              <a:rPr lang="it-IT" dirty="0"/>
              <a:t>Guglielmo I d</a:t>
            </a:r>
            <a:r>
              <a:rPr lang="it-IT" dirty="0">
                <a:latin typeface="Arial"/>
              </a:rPr>
              <a:t>’O</a:t>
            </a:r>
            <a:r>
              <a:rPr lang="it-IT" dirty="0"/>
              <a:t>range, “il Taciturno” (+1584), è nominato </a:t>
            </a:r>
            <a:r>
              <a:rPr lang="it-IT" i="1" dirty="0" err="1"/>
              <a:t>Stadhouder</a:t>
            </a:r>
            <a:r>
              <a:rPr lang="it-IT" b="1" dirty="0"/>
              <a:t>,</a:t>
            </a:r>
            <a:r>
              <a:rPr lang="it-IT" dirty="0"/>
              <a:t> luogotenente degli Stati Generali delle Province</a:t>
            </a:r>
            <a:endParaRPr lang="it-IT" b="1" dirty="0">
              <a:solidFill>
                <a:srgbClr val="000000"/>
              </a:solidFill>
            </a:endParaRPr>
          </a:p>
          <a:p>
            <a:r>
              <a:rPr lang="it-IT" dirty="0">
                <a:solidFill>
                  <a:srgbClr val="000000"/>
                </a:solidFill>
              </a:rPr>
              <a:t>1588 </a:t>
            </a:r>
            <a:r>
              <a:rPr lang="mr-IN" dirty="0">
                <a:solidFill>
                  <a:srgbClr val="000000"/>
                </a:solidFill>
              </a:rPr>
              <a:t>–</a:t>
            </a:r>
            <a:r>
              <a:rPr lang="it-IT" dirty="0">
                <a:solidFill>
                  <a:srgbClr val="000000"/>
                </a:solidFill>
              </a:rPr>
              <a:t> Proclamazione della Repubblica delle sette province unite</a:t>
            </a:r>
            <a:r>
              <a:rPr lang="it-IT" dirty="0"/>
              <a:t>.</a:t>
            </a:r>
          </a:p>
          <a:p>
            <a:r>
              <a:rPr lang="it-IT" dirty="0"/>
              <a:t>1588 – La Repubblica ottiene il riconoscimento dai paesi protestanti e il sostegno militare di Inghilterra e Francia</a:t>
            </a:r>
          </a:p>
          <a:p>
            <a:r>
              <a:rPr lang="it-IT" b="1" dirty="0"/>
              <a:t>1609 – Trattato di Anversa, tregua di 12 anni con la Spagna</a:t>
            </a:r>
          </a:p>
          <a:p>
            <a:r>
              <a:rPr lang="it-IT" dirty="0"/>
              <a:t>1648 – Pace di </a:t>
            </a:r>
            <a:r>
              <a:rPr lang="it-IT" dirty="0" err="1"/>
              <a:t>Westfalia</a:t>
            </a:r>
            <a:r>
              <a:rPr lang="it-IT" dirty="0"/>
              <a:t>, riconoscimento diplomatico da parte della Spagna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52105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568398"/>
            <a:ext cx="2893054" cy="5582720"/>
          </a:xfrm>
        </p:spPr>
        <p:txBody>
          <a:bodyPr>
            <a:normAutofit lnSpcReduction="10000"/>
          </a:bodyPr>
          <a:lstStyle/>
          <a:p>
            <a:r>
              <a:rPr lang="it-IT" sz="2600" dirty="0"/>
              <a:t>Repubblica delle Province Unite (calvinista, </a:t>
            </a:r>
            <a:r>
              <a:rPr lang="it-IT" sz="2600" dirty="0" err="1"/>
              <a:t>neerlandofona</a:t>
            </a:r>
            <a:r>
              <a:rPr lang="it-IT" sz="2600" dirty="0"/>
              <a:t>, indipendente)</a:t>
            </a:r>
          </a:p>
          <a:p>
            <a:endParaRPr lang="it-IT" sz="2600" dirty="0"/>
          </a:p>
          <a:p>
            <a:endParaRPr lang="it-IT" sz="2600" dirty="0"/>
          </a:p>
          <a:p>
            <a:endParaRPr lang="it-IT" sz="2600" dirty="0"/>
          </a:p>
          <a:p>
            <a:endParaRPr lang="it-IT" sz="2600" dirty="0"/>
          </a:p>
          <a:p>
            <a:endParaRPr lang="it-IT" sz="2600" dirty="0"/>
          </a:p>
          <a:p>
            <a:r>
              <a:rPr lang="it-IT" sz="2600" dirty="0"/>
              <a:t>Paesi Bassi spagnoli (cattolici, fedeli a Filippo II)</a:t>
            </a:r>
          </a:p>
        </p:txBody>
      </p:sp>
      <p:pic>
        <p:nvPicPr>
          <p:cNvPr id="29700" name="Picture 4" descr="filipp_pa_b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72442" y="1"/>
            <a:ext cx="6285911" cy="685559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1531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388" y="28861"/>
            <a:ext cx="4334920" cy="1143000"/>
          </a:xfrm>
        </p:spPr>
        <p:txBody>
          <a:bodyPr>
            <a:normAutofit/>
          </a:bodyPr>
          <a:lstStyle/>
          <a:p>
            <a:r>
              <a:rPr lang="it-IT" sz="3000" dirty="0" err="1"/>
              <a:t>Jan</a:t>
            </a:r>
            <a:r>
              <a:rPr lang="it-IT" sz="3000" dirty="0"/>
              <a:t> </a:t>
            </a:r>
            <a:r>
              <a:rPr lang="it-IT" sz="3000" dirty="0" err="1"/>
              <a:t>Huygen</a:t>
            </a:r>
            <a:r>
              <a:rPr lang="it-IT" sz="3000" dirty="0"/>
              <a:t> van </a:t>
            </a:r>
            <a:r>
              <a:rPr lang="it-IT" sz="3000" dirty="0" err="1"/>
              <a:t>Linschoten</a:t>
            </a:r>
            <a:endParaRPr lang="it-IT" sz="30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107" y="3232388"/>
            <a:ext cx="4644492" cy="368333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7517" y="-1"/>
            <a:ext cx="4690034" cy="6858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4179" y="1385309"/>
            <a:ext cx="45722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1400" dirty="0" err="1"/>
              <a:t>R</a:t>
            </a:r>
            <a:r>
              <a:rPr lang="it-IT" sz="1400" i="1" dirty="0" err="1"/>
              <a:t>eysgheschrift</a:t>
            </a:r>
            <a:r>
              <a:rPr lang="it-IT" sz="1400" i="1" dirty="0"/>
              <a:t> </a:t>
            </a:r>
            <a:r>
              <a:rPr lang="it-IT" sz="1400" i="1" dirty="0" err="1"/>
              <a:t>vande</a:t>
            </a:r>
            <a:r>
              <a:rPr lang="it-IT" sz="1400" i="1" dirty="0"/>
              <a:t> </a:t>
            </a:r>
            <a:r>
              <a:rPr lang="it-IT" sz="1400" i="1" dirty="0" err="1"/>
              <a:t>navigatien</a:t>
            </a:r>
            <a:r>
              <a:rPr lang="it-IT" sz="1400" i="1" dirty="0"/>
              <a:t> </a:t>
            </a:r>
            <a:r>
              <a:rPr lang="it-IT" sz="1400" i="1" dirty="0" err="1"/>
              <a:t>der</a:t>
            </a:r>
            <a:r>
              <a:rPr lang="it-IT" sz="1400" i="1" dirty="0"/>
              <a:t> </a:t>
            </a:r>
            <a:r>
              <a:rPr lang="it-IT" sz="1400" i="1" dirty="0" err="1"/>
              <a:t>Portugaloysers</a:t>
            </a:r>
            <a:r>
              <a:rPr lang="it-IT" sz="1400" i="1" dirty="0"/>
              <a:t> in Oriente </a:t>
            </a:r>
            <a:r>
              <a:rPr lang="it-IT" sz="1400" dirty="0"/>
              <a:t>(1595)</a:t>
            </a:r>
          </a:p>
          <a:p>
            <a:pPr marL="285750" indent="-285750">
              <a:buFont typeface="Arial"/>
              <a:buChar char="•"/>
            </a:pPr>
            <a:r>
              <a:rPr lang="it-IT" sz="1400" i="1" dirty="0"/>
              <a:t>Itinerario, </a:t>
            </a:r>
            <a:r>
              <a:rPr lang="it-IT" sz="1400" i="1" dirty="0" err="1"/>
              <a:t>Voyage</a:t>
            </a:r>
            <a:r>
              <a:rPr lang="it-IT" sz="1400" i="1" dirty="0"/>
              <a:t> </a:t>
            </a:r>
            <a:r>
              <a:rPr lang="it-IT" sz="1400" i="1" dirty="0" err="1"/>
              <a:t>ofte</a:t>
            </a:r>
            <a:r>
              <a:rPr lang="it-IT" sz="1400" i="1" dirty="0"/>
              <a:t> </a:t>
            </a:r>
            <a:r>
              <a:rPr lang="it-IT" sz="1400" i="1" dirty="0" err="1"/>
              <a:t>schipvaert</a:t>
            </a:r>
            <a:r>
              <a:rPr lang="it-IT" sz="1400" i="1" dirty="0"/>
              <a:t> van </a:t>
            </a:r>
            <a:r>
              <a:rPr lang="it-IT" sz="1400" i="1" dirty="0" err="1"/>
              <a:t>Jan</a:t>
            </a:r>
            <a:r>
              <a:rPr lang="it-IT" sz="1400" i="1" dirty="0"/>
              <a:t> </a:t>
            </a:r>
            <a:r>
              <a:rPr lang="it-IT" sz="1400" i="1" dirty="0" err="1"/>
              <a:t>Huygen</a:t>
            </a:r>
            <a:r>
              <a:rPr lang="it-IT" sz="1400" i="1" dirty="0"/>
              <a:t> van </a:t>
            </a:r>
            <a:r>
              <a:rPr lang="it-IT" sz="1400" i="1" dirty="0" err="1"/>
              <a:t>Linschoten</a:t>
            </a:r>
            <a:r>
              <a:rPr lang="it-IT" sz="1400" i="1" dirty="0"/>
              <a:t> </a:t>
            </a:r>
            <a:r>
              <a:rPr lang="it-IT" sz="1400" i="1" dirty="0" err="1"/>
              <a:t>naer</a:t>
            </a:r>
            <a:r>
              <a:rPr lang="it-IT" sz="1400" i="1" dirty="0"/>
              <a:t> </a:t>
            </a:r>
            <a:r>
              <a:rPr lang="it-IT" sz="1400" i="1" dirty="0" err="1"/>
              <a:t>Oost</a:t>
            </a:r>
            <a:r>
              <a:rPr lang="it-IT" sz="1400" i="1" dirty="0"/>
              <a:t> </a:t>
            </a:r>
            <a:r>
              <a:rPr lang="it-IT" sz="1400" i="1" dirty="0" err="1"/>
              <a:t>ofte</a:t>
            </a:r>
            <a:r>
              <a:rPr lang="it-IT" sz="1400" i="1" dirty="0"/>
              <a:t> </a:t>
            </a:r>
            <a:r>
              <a:rPr lang="it-IT" sz="1400" i="1" dirty="0" err="1"/>
              <a:t>Portugaels</a:t>
            </a:r>
            <a:r>
              <a:rPr lang="it-IT" sz="1400" i="1" dirty="0"/>
              <a:t> </a:t>
            </a:r>
            <a:r>
              <a:rPr lang="it-IT" sz="1400" i="1" dirty="0" err="1"/>
              <a:t>Indien</a:t>
            </a:r>
            <a:r>
              <a:rPr lang="it-IT" sz="1400" i="1" dirty="0"/>
              <a:t> </a:t>
            </a:r>
            <a:r>
              <a:rPr lang="it-IT" sz="1400" dirty="0"/>
              <a:t>(1596)</a:t>
            </a:r>
          </a:p>
          <a:p>
            <a:pPr marL="285750" indent="-285750">
              <a:buFont typeface="Arial"/>
              <a:buChar char="•"/>
            </a:pPr>
            <a:r>
              <a:rPr lang="it-IT" sz="1400" i="1" dirty="0" err="1"/>
              <a:t>Beschryvinghe</a:t>
            </a:r>
            <a:r>
              <a:rPr lang="it-IT" sz="1400" i="1" dirty="0"/>
              <a:t> van de </a:t>
            </a:r>
            <a:r>
              <a:rPr lang="it-IT" sz="1400" i="1" dirty="0" err="1"/>
              <a:t>gantsche</a:t>
            </a:r>
            <a:r>
              <a:rPr lang="it-IT" sz="1400" i="1" dirty="0"/>
              <a:t> </a:t>
            </a:r>
            <a:r>
              <a:rPr lang="it-IT" sz="1400" i="1" dirty="0" err="1"/>
              <a:t>custe</a:t>
            </a:r>
            <a:r>
              <a:rPr lang="it-IT" sz="1400" i="1" dirty="0"/>
              <a:t> van Guinea, </a:t>
            </a:r>
            <a:r>
              <a:rPr lang="it-IT" sz="1400" i="1" dirty="0" err="1"/>
              <a:t>Manicongo</a:t>
            </a:r>
            <a:r>
              <a:rPr lang="it-IT" sz="1400" i="1" dirty="0"/>
              <a:t>, Angola </a:t>
            </a:r>
            <a:r>
              <a:rPr lang="it-IT" sz="1400" i="1" dirty="0" err="1"/>
              <a:t>ende</a:t>
            </a:r>
            <a:r>
              <a:rPr lang="it-IT" sz="1400" i="1" dirty="0"/>
              <a:t> </a:t>
            </a:r>
            <a:r>
              <a:rPr lang="it-IT" sz="1400" i="1" dirty="0" err="1"/>
              <a:t>tegen</a:t>
            </a:r>
            <a:r>
              <a:rPr lang="it-IT" sz="1400" i="1" dirty="0"/>
              <a:t> over de </a:t>
            </a:r>
            <a:r>
              <a:rPr lang="it-IT" sz="1400" i="1" dirty="0" err="1"/>
              <a:t>Cabo</a:t>
            </a:r>
            <a:r>
              <a:rPr lang="it-IT" sz="1400" i="1" dirty="0"/>
              <a:t> de S. </a:t>
            </a:r>
            <a:r>
              <a:rPr lang="it-IT" sz="1400" i="1" dirty="0" err="1"/>
              <a:t>Augustijn</a:t>
            </a:r>
            <a:r>
              <a:rPr lang="it-IT" sz="1400" i="1" dirty="0"/>
              <a:t> in </a:t>
            </a:r>
            <a:r>
              <a:rPr lang="it-IT" sz="1400" i="1" dirty="0" err="1"/>
              <a:t>Brasilien</a:t>
            </a:r>
            <a:r>
              <a:rPr lang="it-IT" sz="1400" i="1" dirty="0"/>
              <a:t>, de </a:t>
            </a:r>
            <a:r>
              <a:rPr lang="it-IT" sz="1400" i="1" dirty="0" err="1"/>
              <a:t>eyghenschappen</a:t>
            </a:r>
            <a:r>
              <a:rPr lang="it-IT" sz="1400" i="1" dirty="0"/>
              <a:t> </a:t>
            </a:r>
            <a:r>
              <a:rPr lang="it-IT" sz="1400" i="1" dirty="0" err="1"/>
              <a:t>des</a:t>
            </a:r>
            <a:r>
              <a:rPr lang="it-IT" sz="1400" i="1" dirty="0"/>
              <a:t> </a:t>
            </a:r>
            <a:r>
              <a:rPr lang="it-IT" sz="1400" i="1" dirty="0" err="1"/>
              <a:t>gheheelen</a:t>
            </a:r>
            <a:r>
              <a:rPr lang="it-IT" sz="1400" i="1" dirty="0"/>
              <a:t> </a:t>
            </a:r>
            <a:r>
              <a:rPr lang="it-IT" sz="1400" i="1" dirty="0" err="1"/>
              <a:t>Oceanische</a:t>
            </a:r>
            <a:r>
              <a:rPr lang="it-IT" sz="1400" i="1" dirty="0"/>
              <a:t> </a:t>
            </a:r>
            <a:r>
              <a:rPr lang="it-IT" sz="1400" i="1" dirty="0" err="1"/>
              <a:t>Zees</a:t>
            </a:r>
            <a:r>
              <a:rPr lang="it-IT" sz="1400" i="1" dirty="0"/>
              <a:t> </a:t>
            </a:r>
            <a:r>
              <a:rPr lang="it-IT" sz="1400" dirty="0"/>
              <a:t>(1596)</a:t>
            </a:r>
          </a:p>
        </p:txBody>
      </p:sp>
    </p:spTree>
    <p:extLst>
      <p:ext uri="{BB962C8B-B14F-4D97-AF65-F5344CB8AC3E}">
        <p14:creationId xmlns:p14="http://schemas.microsoft.com/office/powerpoint/2010/main" val="1412815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-158277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/>
              <a:t>La spedizione di </a:t>
            </a:r>
            <a:r>
              <a:rPr lang="it-IT" sz="3000" dirty="0" err="1"/>
              <a:t>Cornelis</a:t>
            </a:r>
            <a:r>
              <a:rPr lang="it-IT" sz="3000" dirty="0"/>
              <a:t> de </a:t>
            </a:r>
            <a:r>
              <a:rPr lang="it-IT" sz="3000" dirty="0" err="1"/>
              <a:t>Houtman</a:t>
            </a:r>
            <a:r>
              <a:rPr lang="it-IT" sz="3000" dirty="0"/>
              <a:t>, 1595-1597 e la nascita della VOC (1602)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016" y="955677"/>
            <a:ext cx="8686800" cy="603551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0373" y="984723"/>
            <a:ext cx="2420741" cy="230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88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>
                <a:solidFill>
                  <a:srgbClr val="000000"/>
                </a:solidFill>
              </a:rPr>
              <a:t>L’invasione del Portogallo e l’Unione delle Corone (1580)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24525"/>
            <a:ext cx="8229600" cy="3480811"/>
          </a:xfrm>
        </p:spPr>
        <p:txBody>
          <a:bodyPr>
            <a:normAutofit lnSpcReduction="10000"/>
          </a:bodyPr>
          <a:lstStyle/>
          <a:p>
            <a:endParaRPr lang="it-IT" sz="2300" dirty="0"/>
          </a:p>
          <a:p>
            <a:r>
              <a:rPr lang="it-IT" sz="2300" dirty="0"/>
              <a:t>1578: Battaglia di </a:t>
            </a:r>
            <a:r>
              <a:rPr lang="it-IT" sz="2300" dirty="0" err="1"/>
              <a:t>Alcazarquivir</a:t>
            </a:r>
            <a:r>
              <a:rPr lang="it-IT" sz="2300" dirty="0"/>
              <a:t> (</a:t>
            </a:r>
            <a:r>
              <a:rPr lang="it-IT" sz="2300" dirty="0" err="1"/>
              <a:t>Kasr</a:t>
            </a:r>
            <a:r>
              <a:rPr lang="it-IT" sz="2300" dirty="0"/>
              <a:t> al-Kabir) e morte del re Sebastiano. </a:t>
            </a:r>
          </a:p>
          <a:p>
            <a:r>
              <a:rPr lang="it-IT" sz="2300" dirty="0"/>
              <a:t>1580: Morte del successore, il cardinale Enrico del Portogallo. Crisi dinastia </a:t>
            </a:r>
            <a:r>
              <a:rPr lang="it-IT" sz="2300" dirty="0" err="1"/>
              <a:t>Aviz</a:t>
            </a:r>
            <a:endParaRPr lang="it-IT" sz="2300" dirty="0"/>
          </a:p>
          <a:p>
            <a:r>
              <a:rPr lang="it-IT" sz="2300" dirty="0"/>
              <a:t>1580: Conflitto tra i pretendenti, Antonio, priore di </a:t>
            </a:r>
            <a:r>
              <a:rPr lang="it-IT" sz="2300" dirty="0" err="1"/>
              <a:t>Crato</a:t>
            </a:r>
            <a:r>
              <a:rPr lang="it-IT" sz="2300" dirty="0"/>
              <a:t> e Filippo II; invasione spagnola</a:t>
            </a:r>
          </a:p>
          <a:p>
            <a:r>
              <a:rPr lang="it-IT" sz="2300" dirty="0"/>
              <a:t>1581: Filippo II riconosciuto ufficialmente re del Portogallo (e colonie)  in unione personale con i regni di Castiglia e Aragona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363" y="4324258"/>
            <a:ext cx="2637447" cy="264185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4575" y="4351285"/>
            <a:ext cx="2650657" cy="26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7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000" dirty="0"/>
              <a:t>Speranze frustrate: l’Inghilterra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45700"/>
          </a:xfrm>
        </p:spPr>
        <p:txBody>
          <a:bodyPr>
            <a:normAutofit/>
          </a:bodyPr>
          <a:lstStyle/>
          <a:p>
            <a:pPr marL="361950" indent="-361950">
              <a:lnSpc>
                <a:spcPct val="80000"/>
              </a:lnSpc>
            </a:pPr>
            <a:r>
              <a:rPr lang="it-IT" sz="2400" dirty="0"/>
              <a:t>1558: Morte di Maria Tudor, Elisabetta regina</a:t>
            </a:r>
          </a:p>
          <a:p>
            <a:pPr>
              <a:lnSpc>
                <a:spcPct val="80000"/>
              </a:lnSpc>
            </a:pPr>
            <a:r>
              <a:rPr lang="it-IT" sz="2400" dirty="0"/>
              <a:t>1585-88 – conflitto navale e commerciale con l’Inghilterra di Elisabetta I che sostiene i Paesi Bassi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388" y="2972927"/>
            <a:ext cx="5000820" cy="3912100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5152660" y="2702644"/>
            <a:ext cx="3831393" cy="3945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it-IT" sz="2400" dirty="0"/>
          </a:p>
          <a:p>
            <a:pPr>
              <a:lnSpc>
                <a:spcPct val="80000"/>
              </a:lnSpc>
            </a:pPr>
            <a:r>
              <a:rPr lang="it-IT" sz="2400" dirty="0"/>
              <a:t>1587 – esecuzione di Maria Stuart, cugina di Elisabetta ed ex regina di Scozia</a:t>
            </a:r>
          </a:p>
          <a:p>
            <a:pPr>
              <a:lnSpc>
                <a:spcPct val="80000"/>
              </a:lnSpc>
            </a:pPr>
            <a:endParaRPr lang="it-IT" sz="2400" dirty="0"/>
          </a:p>
          <a:p>
            <a:pPr>
              <a:lnSpc>
                <a:spcPct val="80000"/>
              </a:lnSpc>
            </a:pPr>
            <a:r>
              <a:rPr lang="it-IT" sz="2400" dirty="0"/>
              <a:t>1588 –  L’</a:t>
            </a:r>
            <a:r>
              <a:rPr lang="it-IT" sz="2400" i="1" dirty="0" err="1"/>
              <a:t>Invincible</a:t>
            </a:r>
            <a:r>
              <a:rPr lang="it-IT" sz="2400" i="1" dirty="0"/>
              <a:t> </a:t>
            </a:r>
            <a:r>
              <a:rPr lang="it-IT" sz="2400" i="1" dirty="0" err="1"/>
              <a:t>Armada</a:t>
            </a:r>
            <a:r>
              <a:rPr lang="it-IT" sz="2400" dirty="0"/>
              <a:t>, che avrebbe dovuto conquistare l’Inghilterra, è distrutta al largo delle coste britanniche</a:t>
            </a:r>
          </a:p>
          <a:p>
            <a:pPr>
              <a:lnSpc>
                <a:spcPct val="80000"/>
              </a:lnSpc>
            </a:pPr>
            <a:endParaRPr lang="it-IT" sz="2400" dirty="0"/>
          </a:p>
          <a:p>
            <a:pPr>
              <a:lnSpc>
                <a:spcPct val="80000"/>
              </a:lnSpc>
            </a:pPr>
            <a:r>
              <a:rPr lang="it-IT" sz="2400" dirty="0"/>
              <a:t>1596: Attacco inglese a Cadice</a:t>
            </a:r>
          </a:p>
        </p:txBody>
      </p:sp>
    </p:spTree>
    <p:extLst>
      <p:ext uri="{BB962C8B-B14F-4D97-AF65-F5344CB8AC3E}">
        <p14:creationId xmlns:p14="http://schemas.microsoft.com/office/powerpoint/2010/main" val="4290452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0454" y="0"/>
            <a:ext cx="5403546" cy="6858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300925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9338" y="-211848"/>
            <a:ext cx="8229600" cy="1143000"/>
          </a:xfrm>
        </p:spPr>
        <p:txBody>
          <a:bodyPr>
            <a:normAutofit/>
          </a:bodyPr>
          <a:lstStyle/>
          <a:p>
            <a:r>
              <a:rPr lang="it-IT" sz="3000" dirty="0">
                <a:solidFill>
                  <a:srgbClr val="FFFFFF"/>
                </a:solidFill>
              </a:rPr>
              <a:t>La </a:t>
            </a:r>
            <a:r>
              <a:rPr lang="it-IT" sz="3000" i="1" dirty="0" err="1">
                <a:solidFill>
                  <a:srgbClr val="FFFFFF"/>
                </a:solidFill>
              </a:rPr>
              <a:t>leyenda</a:t>
            </a:r>
            <a:r>
              <a:rPr lang="it-IT" sz="3000" i="1" dirty="0">
                <a:solidFill>
                  <a:srgbClr val="FFFFFF"/>
                </a:solidFill>
              </a:rPr>
              <a:t> negra </a:t>
            </a:r>
            <a:r>
              <a:rPr lang="it-IT" sz="3000" dirty="0">
                <a:solidFill>
                  <a:srgbClr val="FFFFFF"/>
                </a:solidFill>
              </a:rPr>
              <a:t>di Filippo II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782843" y="5806199"/>
            <a:ext cx="2361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Antonio </a:t>
            </a:r>
            <a:r>
              <a:rPr lang="it-IT" dirty="0" err="1">
                <a:solidFill>
                  <a:srgbClr val="FFFFFF"/>
                </a:solidFill>
              </a:rPr>
              <a:t>Perez</a:t>
            </a:r>
            <a:endParaRPr lang="it-IT" dirty="0">
              <a:solidFill>
                <a:srgbClr val="FFFFFF"/>
              </a:solidFill>
            </a:endParaRPr>
          </a:p>
          <a:p>
            <a:r>
              <a:rPr lang="it-IT" dirty="0">
                <a:solidFill>
                  <a:srgbClr val="FFFFFF"/>
                </a:solidFill>
              </a:rPr>
              <a:t>(omicidio </a:t>
            </a:r>
            <a:r>
              <a:rPr lang="it-IT" dirty="0" err="1">
                <a:solidFill>
                  <a:srgbClr val="FFFFFF"/>
                </a:solidFill>
              </a:rPr>
              <a:t>Escobedo</a:t>
            </a:r>
            <a:r>
              <a:rPr lang="it-IT" dirty="0">
                <a:solidFill>
                  <a:srgbClr val="FFFFFF"/>
                </a:solidFill>
              </a:rPr>
              <a:t>, 1578;)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41012" y="5806199"/>
            <a:ext cx="1488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FFFFFF"/>
                </a:solidFill>
              </a:rPr>
              <a:t>Don Carlos</a:t>
            </a:r>
          </a:p>
          <a:p>
            <a:r>
              <a:rPr lang="it-IT" dirty="0">
                <a:solidFill>
                  <a:srgbClr val="FFFFFF"/>
                </a:solidFill>
              </a:rPr>
              <a:t>(+1568)</a:t>
            </a:r>
          </a:p>
        </p:txBody>
      </p:sp>
    </p:spTree>
    <p:extLst>
      <p:ext uri="{BB962C8B-B14F-4D97-AF65-F5344CB8AC3E}">
        <p14:creationId xmlns:p14="http://schemas.microsoft.com/office/powerpoint/2010/main" val="66107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Picture 3" descr="spagna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6982"/>
            <a:ext cx="9144001" cy="680873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5473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1313</Words>
  <Application>Microsoft Macintosh PowerPoint</Application>
  <PresentationFormat>Presentazione su schermo (4:3)</PresentationFormat>
  <Paragraphs>121</Paragraphs>
  <Slides>24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7" baseType="lpstr">
      <vt:lpstr>Arial</vt:lpstr>
      <vt:lpstr>Calibri</vt:lpstr>
      <vt:lpstr>Tema di Office</vt:lpstr>
      <vt:lpstr>Lezione 11:  L’età di Filippo II  (1556-1598)</vt:lpstr>
      <vt:lpstr>La giovinezza di Filippo II:  educazione al governo ed alleanze matrimoniali</vt:lpstr>
      <vt:lpstr>Un re “prudente” e papelero</vt:lpstr>
      <vt:lpstr>Le nuove sedi del potere:  Madrid, l’Escorial, Simancas</vt:lpstr>
      <vt:lpstr>Guerre su più fronti</vt:lpstr>
      <vt:lpstr>Il fronte francese</vt:lpstr>
      <vt:lpstr>La crociata contro i “Turchi”</vt:lpstr>
      <vt:lpstr>Presentazione standard di PowerPoint</vt:lpstr>
      <vt:lpstr>Presentazione standard di PowerPoint</vt:lpstr>
      <vt:lpstr>La crociata contro i “Turchi”</vt:lpstr>
      <vt:lpstr>Presentazione standard di PowerPoint</vt:lpstr>
      <vt:lpstr>La dominazione asburgica nei Paesi Bassi e la sua crisi</vt:lpstr>
      <vt:lpstr>Presentazione standard di PowerPoint</vt:lpstr>
      <vt:lpstr>La rivolta dei “pezzenti” e lo scoppio delle ostilità</vt:lpstr>
      <vt:lpstr>Una guerra lunga 80 anni</vt:lpstr>
      <vt:lpstr>L’Unione di Arras e l’Unione di Utrecht (1579)</vt:lpstr>
      <vt:lpstr>L’indipendenza (1581) e la lotta per il riconoscimento</vt:lpstr>
      <vt:lpstr>Presentazione standard di PowerPoint</vt:lpstr>
      <vt:lpstr>Jan Huygen van Linschoten</vt:lpstr>
      <vt:lpstr>La spedizione di Cornelis de Houtman, 1595-1597 e la nascita della VOC (1602)</vt:lpstr>
      <vt:lpstr>L’invasione del Portogallo e l’Unione delle Corone (1580)</vt:lpstr>
      <vt:lpstr>Speranze frustrate: l’Inghilterra</vt:lpstr>
      <vt:lpstr>La leyenda negra di Filippo II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cesare</dc:creator>
  <cp:lastModifiedBy>SANTUS CESARE</cp:lastModifiedBy>
  <cp:revision>41</cp:revision>
  <dcterms:created xsi:type="dcterms:W3CDTF">2023-03-17T09:11:48Z</dcterms:created>
  <dcterms:modified xsi:type="dcterms:W3CDTF">2024-03-26T15:42:07Z</dcterms:modified>
</cp:coreProperties>
</file>