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77" r:id="rId3"/>
    <p:sldId id="258" r:id="rId4"/>
    <p:sldId id="265" r:id="rId5"/>
    <p:sldId id="257" r:id="rId6"/>
    <p:sldId id="271" r:id="rId7"/>
    <p:sldId id="272" r:id="rId8"/>
    <p:sldId id="276" r:id="rId9"/>
    <p:sldId id="275" r:id="rId10"/>
    <p:sldId id="266" r:id="rId11"/>
    <p:sldId id="264" r:id="rId12"/>
    <p:sldId id="262" r:id="rId13"/>
    <p:sldId id="261" r:id="rId14"/>
    <p:sldId id="259" r:id="rId15"/>
    <p:sldId id="263" r:id="rId16"/>
    <p:sldId id="269" r:id="rId17"/>
    <p:sldId id="270" r:id="rId18"/>
    <p:sldId id="268" r:id="rId19"/>
  </p:sldIdLst>
  <p:sldSz cx="9144000" cy="6858000" type="screen4x3"/>
  <p:notesSz cx="6858000" cy="9144000"/>
  <p:defaultText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0"/>
    <p:restoredTop sz="94659"/>
  </p:normalViewPr>
  <p:slideViewPr>
    <p:cSldViewPr snapToGrid="0" snapToObjects="1">
      <p:cViewPr varScale="1">
        <p:scale>
          <a:sx n="105" d="100"/>
          <a:sy n="105" d="100"/>
        </p:scale>
        <p:origin x="1840" y="19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a:t>Fare clic per modificare stile</a:t>
            </a:r>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p>
        </p:txBody>
      </p:sp>
      <p:sp>
        <p:nvSpPr>
          <p:cNvPr id="4" name="Segnaposto data 3"/>
          <p:cNvSpPr>
            <a:spLocks noGrp="1"/>
          </p:cNvSpPr>
          <p:nvPr>
            <p:ph type="dt" sz="half" idx="10"/>
          </p:nvPr>
        </p:nvSpPr>
        <p:spPr/>
        <p:txBody>
          <a:bodyPr/>
          <a:lstStyle/>
          <a:p>
            <a:fld id="{5E786AB8-689B-FF4B-B68C-56943FC59ACB}" type="datetimeFigureOut">
              <a:rPr lang="it-IT" smtClean="0"/>
              <a:t>24/03/24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16832260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E786AB8-689B-FF4B-B68C-56943FC59ACB}" type="datetimeFigureOut">
              <a:rPr lang="it-IT" smtClean="0"/>
              <a:t>24/03/24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3881495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a:t>Fare clic per modificare stile</a:t>
            </a:r>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gli stili del testo dello schema</a:t>
            </a:r>
          </a:p>
        </p:txBody>
      </p:sp>
      <p:sp>
        <p:nvSpPr>
          <p:cNvPr id="4" name="Segnaposto data 3"/>
          <p:cNvSpPr>
            <a:spLocks noGrp="1"/>
          </p:cNvSpPr>
          <p:nvPr>
            <p:ph type="dt" sz="half" idx="10"/>
          </p:nvPr>
        </p:nvSpPr>
        <p:spPr/>
        <p:txBody>
          <a:bodyPr/>
          <a:lstStyle/>
          <a:p>
            <a:fld id="{5E786AB8-689B-FF4B-B68C-56943FC59ACB}" type="datetimeFigureOut">
              <a:rPr lang="it-IT" smtClean="0"/>
              <a:t>24/03/24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12440176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nuto 2">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p:cNvSpPr>
            <a:spLocks noGrp="1"/>
          </p:cNvSpPr>
          <p:nvPr>
            <p:ph type="dt" sz="half" idx="10"/>
          </p:nvPr>
        </p:nvSpPr>
        <p:spPr/>
        <p:txBody>
          <a:bodyPr/>
          <a:lstStyle/>
          <a:p>
            <a:fld id="{5E786AB8-689B-FF4B-B68C-56943FC59ACB}" type="datetimeFigureOut">
              <a:rPr lang="it-IT" smtClean="0"/>
              <a:t>24/03/24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2908369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a:t>Fare clic per modificare stile</a:t>
            </a:r>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p:cNvSpPr>
            <a:spLocks noGrp="1"/>
          </p:cNvSpPr>
          <p:nvPr>
            <p:ph type="dt" sz="half" idx="10"/>
          </p:nvPr>
        </p:nvSpPr>
        <p:spPr/>
        <p:txBody>
          <a:bodyPr/>
          <a:lstStyle/>
          <a:p>
            <a:fld id="{5E786AB8-689B-FF4B-B68C-56943FC59ACB}" type="datetimeFigureOut">
              <a:rPr lang="it-IT" smtClean="0"/>
              <a:t>24/03/24</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22537750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data 2"/>
          <p:cNvSpPr>
            <a:spLocks noGrp="1"/>
          </p:cNvSpPr>
          <p:nvPr>
            <p:ph type="dt" sz="half" idx="10"/>
          </p:nvPr>
        </p:nvSpPr>
        <p:spPr/>
        <p:txBody>
          <a:bodyPr/>
          <a:lstStyle/>
          <a:p>
            <a:fld id="{5E786AB8-689B-FF4B-B68C-56943FC59ACB}" type="datetimeFigureOut">
              <a:rPr lang="it-IT" smtClean="0"/>
              <a:t>24/03/24</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5483834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o">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E786AB8-689B-FF4B-B68C-56943FC59ACB}" type="datetimeFigureOut">
              <a:rPr lang="it-IT" smtClean="0"/>
              <a:t>24/03/24</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16438537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a:t>Fare clic per modificare stile</a:t>
            </a:r>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E786AB8-689B-FF4B-B68C-56943FC59ACB}" type="datetimeFigureOut">
              <a:rPr lang="it-IT" smtClean="0"/>
              <a:t>24/03/24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2312819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a:t>Fare clic per modificare stile</a:t>
            </a:r>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gli stili del testo dello schema</a:t>
            </a:r>
          </a:p>
        </p:txBody>
      </p:sp>
      <p:sp>
        <p:nvSpPr>
          <p:cNvPr id="5" name="Segnaposto data 4"/>
          <p:cNvSpPr>
            <a:spLocks noGrp="1"/>
          </p:cNvSpPr>
          <p:nvPr>
            <p:ph type="dt" sz="half" idx="10"/>
          </p:nvPr>
        </p:nvSpPr>
        <p:spPr/>
        <p:txBody>
          <a:bodyPr/>
          <a:lstStyle/>
          <a:p>
            <a:fld id="{5E786AB8-689B-FF4B-B68C-56943FC59ACB}" type="datetimeFigureOut">
              <a:rPr lang="it-IT" smtClean="0"/>
              <a:t>24/03/24</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561740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a:t>Fare clic per modificare stile</a:t>
            </a:r>
          </a:p>
        </p:txBody>
      </p:sp>
      <p:sp>
        <p:nvSpPr>
          <p:cNvPr id="3" name="Segnaposto testo verticale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E786AB8-689B-FF4B-B68C-56943FC59ACB}" type="datetimeFigureOut">
              <a:rPr lang="it-IT" smtClean="0"/>
              <a:t>24/03/24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4235127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a:t>Fare clic per modificare stile</a:t>
            </a:r>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10"/>
          </p:nvPr>
        </p:nvSpPr>
        <p:spPr/>
        <p:txBody>
          <a:bodyPr/>
          <a:lstStyle/>
          <a:p>
            <a:fld id="{5E786AB8-689B-FF4B-B68C-56943FC59ACB}" type="datetimeFigureOut">
              <a:rPr lang="it-IT" smtClean="0"/>
              <a:t>24/03/24</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25A20885-31F0-1347-B18C-AC446C6BE1B4}" type="slidenum">
              <a:rPr lang="it-IT" smtClean="0"/>
              <a:t>‹N›</a:t>
            </a:fld>
            <a:endParaRPr lang="it-IT"/>
          </a:p>
        </p:txBody>
      </p:sp>
    </p:spTree>
    <p:extLst>
      <p:ext uri="{BB962C8B-B14F-4D97-AF65-F5344CB8AC3E}">
        <p14:creationId xmlns:p14="http://schemas.microsoft.com/office/powerpoint/2010/main" val="1488060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a:t>Fare clic per modificare stile</a:t>
            </a:r>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86AB8-689B-FF4B-B68C-56943FC59ACB}" type="datetimeFigureOut">
              <a:rPr lang="it-IT" smtClean="0"/>
              <a:t>24/03/24</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A20885-31F0-1347-B18C-AC446C6BE1B4}" type="slidenum">
              <a:rPr lang="it-IT" smtClean="0"/>
              <a:t>‹N›</a:t>
            </a:fld>
            <a:endParaRPr lang="it-IT"/>
          </a:p>
        </p:txBody>
      </p:sp>
    </p:spTree>
    <p:extLst>
      <p:ext uri="{BB962C8B-B14F-4D97-AF65-F5344CB8AC3E}">
        <p14:creationId xmlns:p14="http://schemas.microsoft.com/office/powerpoint/2010/main" val="1247415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it-IT"/>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a:t>L’Inghilterra di Elisabetta I</a:t>
            </a:r>
          </a:p>
        </p:txBody>
      </p:sp>
      <p:sp>
        <p:nvSpPr>
          <p:cNvPr id="3" name="Sottotitolo 2"/>
          <p:cNvSpPr>
            <a:spLocks noGrp="1"/>
          </p:cNvSpPr>
          <p:nvPr>
            <p:ph type="subTitle" idx="1"/>
          </p:nvPr>
        </p:nvSpPr>
        <p:spPr>
          <a:xfrm>
            <a:off x="1371600" y="377825"/>
            <a:ext cx="6400800" cy="1752600"/>
          </a:xfrm>
        </p:spPr>
        <p:txBody>
          <a:bodyPr/>
          <a:lstStyle/>
          <a:p>
            <a:r>
              <a:rPr lang="it-IT" dirty="0">
                <a:solidFill>
                  <a:srgbClr val="000000"/>
                </a:solidFill>
              </a:rPr>
              <a:t>Storia Moderna</a:t>
            </a:r>
          </a:p>
          <a:p>
            <a:r>
              <a:rPr lang="it-IT" dirty="0">
                <a:solidFill>
                  <a:srgbClr val="000000"/>
                </a:solidFill>
              </a:rPr>
              <a:t>2022-2023</a:t>
            </a:r>
          </a:p>
        </p:txBody>
      </p:sp>
      <p:sp>
        <p:nvSpPr>
          <p:cNvPr id="4" name="CasellaDiTesto 3"/>
          <p:cNvSpPr txBox="1"/>
          <p:nvPr/>
        </p:nvSpPr>
        <p:spPr>
          <a:xfrm>
            <a:off x="5486999" y="5246819"/>
            <a:ext cx="2539834" cy="369332"/>
          </a:xfrm>
          <a:prstGeom prst="rect">
            <a:avLst/>
          </a:prstGeom>
          <a:noFill/>
        </p:spPr>
        <p:txBody>
          <a:bodyPr wrap="square" rtlCol="0">
            <a:spAutoFit/>
          </a:bodyPr>
          <a:lstStyle/>
          <a:p>
            <a:r>
              <a:rPr lang="it-IT" dirty="0"/>
              <a:t>Docente: Cesare Santus</a:t>
            </a:r>
          </a:p>
        </p:txBody>
      </p:sp>
    </p:spTree>
    <p:extLst>
      <p:ext uri="{BB962C8B-B14F-4D97-AF65-F5344CB8AC3E}">
        <p14:creationId xmlns:p14="http://schemas.microsoft.com/office/powerpoint/2010/main" val="19249853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082244" y="233656"/>
            <a:ext cx="4601633" cy="1143000"/>
          </a:xfrm>
        </p:spPr>
        <p:txBody>
          <a:bodyPr>
            <a:normAutofit fontScale="90000"/>
          </a:bodyPr>
          <a:lstStyle/>
          <a:p>
            <a:r>
              <a:rPr lang="it-IT" sz="2400" dirty="0"/>
              <a:t>Retroterra:</a:t>
            </a:r>
            <a:br>
              <a:rPr lang="it-IT" sz="2400" dirty="0"/>
            </a:br>
            <a:br>
              <a:rPr lang="it-IT" sz="1100" dirty="0"/>
            </a:br>
            <a:r>
              <a:rPr lang="it-IT" sz="3000" dirty="0"/>
              <a:t>La Chiesa anglicana, </a:t>
            </a:r>
            <a:br>
              <a:rPr lang="it-IT" sz="3000" dirty="0"/>
            </a:br>
            <a:r>
              <a:rPr lang="it-IT" sz="3000" dirty="0"/>
              <a:t>uno scisma “politico”</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3900022" cy="6858000"/>
          </a:xfrm>
          <a:prstGeom prst="rect">
            <a:avLst/>
          </a:prstGeom>
        </p:spPr>
      </p:pic>
      <p:sp>
        <p:nvSpPr>
          <p:cNvPr id="5" name="CasellaDiTesto 4"/>
          <p:cNvSpPr txBox="1"/>
          <p:nvPr/>
        </p:nvSpPr>
        <p:spPr>
          <a:xfrm>
            <a:off x="4243915" y="1640835"/>
            <a:ext cx="4278293" cy="4680512"/>
          </a:xfrm>
          <a:prstGeom prst="rect">
            <a:avLst/>
          </a:prstGeom>
          <a:noFill/>
        </p:spPr>
        <p:txBody>
          <a:bodyPr wrap="square" rtlCol="0">
            <a:spAutoFit/>
          </a:bodyPr>
          <a:lstStyle/>
          <a:p>
            <a:pPr marL="342900" indent="-342900">
              <a:lnSpc>
                <a:spcPts val="3000"/>
              </a:lnSpc>
              <a:buFont typeface="Arial" panose="020B0604020202020204" pitchFamily="34" charset="0"/>
              <a:buChar char="•"/>
            </a:pPr>
            <a:r>
              <a:rPr lang="it-IT" sz="2000" dirty="0"/>
              <a:t>1533: Nomina di Thomas </a:t>
            </a:r>
            <a:r>
              <a:rPr lang="it-IT" sz="2000" dirty="0" err="1"/>
              <a:t>Cranmer</a:t>
            </a:r>
            <a:r>
              <a:rPr lang="it-IT" sz="2000" dirty="0"/>
              <a:t> ad Arcivescovo di Canterbury</a:t>
            </a:r>
          </a:p>
          <a:p>
            <a:pPr marL="342900" indent="-342900">
              <a:lnSpc>
                <a:spcPts val="3000"/>
              </a:lnSpc>
              <a:buFont typeface="Arial" panose="020B0604020202020204" pitchFamily="34" charset="0"/>
              <a:buChar char="•"/>
            </a:pPr>
            <a:r>
              <a:rPr lang="it-IT" sz="2000" dirty="0"/>
              <a:t>1534: </a:t>
            </a:r>
            <a:r>
              <a:rPr lang="it-IT" sz="2000" i="1" dirty="0"/>
              <a:t>Act of </a:t>
            </a:r>
            <a:r>
              <a:rPr lang="it-IT" sz="2000" i="1" dirty="0" err="1"/>
              <a:t>Succession</a:t>
            </a:r>
            <a:r>
              <a:rPr lang="it-IT" sz="2000" i="1" dirty="0"/>
              <a:t>; Act of </a:t>
            </a:r>
            <a:r>
              <a:rPr lang="it-IT" sz="2000" i="1" dirty="0" err="1"/>
              <a:t>Supremacy</a:t>
            </a:r>
            <a:r>
              <a:rPr lang="it-IT" sz="2000" i="1" dirty="0"/>
              <a:t>; </a:t>
            </a:r>
            <a:endParaRPr lang="it-IT" sz="2000" dirty="0"/>
          </a:p>
          <a:p>
            <a:pPr marL="342900" indent="-342900">
              <a:lnSpc>
                <a:spcPts val="3000"/>
              </a:lnSpc>
              <a:buFont typeface="Arial" panose="020B0604020202020204" pitchFamily="34" charset="0"/>
              <a:buChar char="•"/>
            </a:pPr>
            <a:r>
              <a:rPr lang="it-IT" sz="2000" dirty="0"/>
              <a:t>1542: Dissoluzione degli ordini religiosi e incameramento dei loro beni</a:t>
            </a:r>
          </a:p>
          <a:p>
            <a:pPr marL="342900" indent="-342900">
              <a:lnSpc>
                <a:spcPts val="3000"/>
              </a:lnSpc>
              <a:buFont typeface="Arial" panose="020B0604020202020204" pitchFamily="34" charset="0"/>
              <a:buChar char="•"/>
            </a:pPr>
            <a:r>
              <a:rPr lang="it-IT" sz="2000" dirty="0"/>
              <a:t>1549, 1552: </a:t>
            </a:r>
            <a:r>
              <a:rPr lang="it-IT" sz="2000" i="1" dirty="0"/>
              <a:t>Book of Common </a:t>
            </a:r>
            <a:r>
              <a:rPr lang="it-IT" sz="2000" i="1" dirty="0" err="1"/>
              <a:t>Prayer</a:t>
            </a:r>
            <a:endParaRPr lang="it-IT" sz="2000" i="1" dirty="0"/>
          </a:p>
          <a:p>
            <a:pPr marL="342900" indent="-342900">
              <a:lnSpc>
                <a:spcPts val="3000"/>
              </a:lnSpc>
              <a:buFont typeface="Arial" panose="020B0604020202020204" pitchFamily="34" charset="0"/>
              <a:buChar char="•"/>
            </a:pPr>
            <a:r>
              <a:rPr lang="it-IT" sz="2000" dirty="0"/>
              <a:t>1547: morte di Enrico; re Edoardo VI</a:t>
            </a:r>
          </a:p>
          <a:p>
            <a:pPr marL="342900" indent="-342900">
              <a:lnSpc>
                <a:spcPts val="3000"/>
              </a:lnSpc>
              <a:buFont typeface="Arial" panose="020B0604020202020204" pitchFamily="34" charset="0"/>
              <a:buChar char="•"/>
            </a:pPr>
            <a:r>
              <a:rPr lang="it-IT" sz="2000" dirty="0"/>
              <a:t>1553-1558: Maria I “la Sanguinaria”</a:t>
            </a:r>
          </a:p>
          <a:p>
            <a:pPr marL="342900" indent="-342900">
              <a:lnSpc>
                <a:spcPts val="3000"/>
              </a:lnSpc>
              <a:buFont typeface="Arial" panose="020B0604020202020204" pitchFamily="34" charset="0"/>
              <a:buChar char="•"/>
            </a:pPr>
            <a:r>
              <a:rPr lang="it-IT" sz="2000" dirty="0"/>
              <a:t>1558: Ascesa al trono di Elisabetta</a:t>
            </a:r>
          </a:p>
        </p:txBody>
      </p:sp>
    </p:spTree>
    <p:extLst>
      <p:ext uri="{BB962C8B-B14F-4D97-AF65-F5344CB8AC3E}">
        <p14:creationId xmlns:p14="http://schemas.microsoft.com/office/powerpoint/2010/main" val="30337304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3240" y="0"/>
            <a:ext cx="3520271" cy="1143000"/>
          </a:xfrm>
        </p:spPr>
        <p:txBody>
          <a:bodyPr>
            <a:normAutofit/>
          </a:bodyPr>
          <a:lstStyle/>
          <a:p>
            <a:r>
              <a:rPr lang="it-IT" sz="3000" dirty="0"/>
              <a:t>Un regno in difficoltà</a:t>
            </a:r>
          </a:p>
        </p:txBody>
      </p:sp>
      <p:sp>
        <p:nvSpPr>
          <p:cNvPr id="3" name="Segnaposto contenuto 2"/>
          <p:cNvSpPr>
            <a:spLocks noGrp="1"/>
          </p:cNvSpPr>
          <p:nvPr>
            <p:ph idx="1"/>
          </p:nvPr>
        </p:nvSpPr>
        <p:spPr>
          <a:xfrm>
            <a:off x="97785" y="1143000"/>
            <a:ext cx="4047411" cy="5493388"/>
          </a:xfrm>
        </p:spPr>
        <p:txBody>
          <a:bodyPr>
            <a:normAutofit fontScale="92500" lnSpcReduction="20000"/>
          </a:bodyPr>
          <a:lstStyle/>
          <a:p>
            <a:r>
              <a:rPr lang="it-IT" sz="2400" dirty="0"/>
              <a:t>Enrico VII aveva fatto uscire il paese dalla guerra civile, Enrico VIII aveva accresciuto il potere regio e preso il controllo della Chiesa, ma l’Inghilterra alla metà del Cinquecento era ancora un regno “piccolo”, sia demograficamente che economicamente</a:t>
            </a:r>
          </a:p>
          <a:p>
            <a:r>
              <a:rPr lang="it-IT" sz="2400" dirty="0"/>
              <a:t>Un paese fragile, insidiato da nemici potenti (la Spagna), con una popolazione divisa per fede, una politica religiosa oscillante e diffusa povertà tra le classi più basse (effetto delle crescenti </a:t>
            </a:r>
            <a:r>
              <a:rPr lang="it-IT" sz="2400" i="1" dirty="0"/>
              <a:t>enclosures </a:t>
            </a:r>
            <a:r>
              <a:rPr lang="it-IT" sz="2400" dirty="0"/>
              <a:t>e alla riduzione degli </a:t>
            </a:r>
            <a:r>
              <a:rPr lang="it-IT" sz="2400" i="1" dirty="0"/>
              <a:t>open </a:t>
            </a:r>
            <a:r>
              <a:rPr lang="it-IT" sz="2400" i="1" dirty="0" err="1"/>
              <a:t>fields</a:t>
            </a:r>
            <a:r>
              <a:rPr lang="it-IT" sz="2400" dirty="0"/>
              <a:t>)</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54065" y="0"/>
            <a:ext cx="4889935" cy="6858000"/>
          </a:xfrm>
          <a:prstGeom prst="rect">
            <a:avLst/>
          </a:prstGeom>
        </p:spPr>
      </p:pic>
    </p:spTree>
    <p:extLst>
      <p:ext uri="{BB962C8B-B14F-4D97-AF65-F5344CB8AC3E}">
        <p14:creationId xmlns:p14="http://schemas.microsoft.com/office/powerpoint/2010/main" val="24734405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457200" y="1168956"/>
            <a:ext cx="4574546" cy="4868481"/>
          </a:xfrm>
        </p:spPr>
        <p:txBody>
          <a:bodyPr>
            <a:noAutofit/>
          </a:bodyPr>
          <a:lstStyle/>
          <a:p>
            <a:r>
              <a:rPr lang="it-IT" sz="2300" dirty="0"/>
              <a:t>Il regno di Elisabetta non si contraddistingue per decreti o interventi clamorosi, ma assicura all’Inghilterra un lungo periodo di pace, appiana i conflitti religiosi, risana i conti (enorme debito pubblico) e rinsalda il legame del popolo con la monarchia</a:t>
            </a:r>
          </a:p>
          <a:p>
            <a:r>
              <a:rPr lang="it-IT" sz="2300" dirty="0"/>
              <a:t>La lunga durata del suo regno (1558-1603) e la sua intelligenza nell’accompagnare le trasformazioni sociali e la grande esplosione culturale che lo contraddistinguono danno il nome all’”epoca elisabettiana”</a:t>
            </a:r>
          </a:p>
        </p:txBody>
      </p:sp>
      <p:pic>
        <p:nvPicPr>
          <p:cNvPr id="4" name="Immagine 3"/>
          <p:cNvPicPr>
            <a:picLocks noChangeAspect="1"/>
          </p:cNvPicPr>
          <p:nvPr/>
        </p:nvPicPr>
        <p:blipFill>
          <a:blip r:embed="rId2"/>
          <a:stretch>
            <a:fillRect/>
          </a:stretch>
        </p:blipFill>
        <p:spPr>
          <a:xfrm>
            <a:off x="5175512" y="393700"/>
            <a:ext cx="3810000" cy="6070600"/>
          </a:xfrm>
          <a:prstGeom prst="rect">
            <a:avLst/>
          </a:prstGeom>
        </p:spPr>
      </p:pic>
      <p:sp>
        <p:nvSpPr>
          <p:cNvPr id="5" name="CasellaDiTesto 4"/>
          <p:cNvSpPr txBox="1"/>
          <p:nvPr/>
        </p:nvSpPr>
        <p:spPr>
          <a:xfrm>
            <a:off x="934467" y="393700"/>
            <a:ext cx="3809750" cy="553998"/>
          </a:xfrm>
          <a:prstGeom prst="rect">
            <a:avLst/>
          </a:prstGeom>
          <a:noFill/>
        </p:spPr>
        <p:txBody>
          <a:bodyPr wrap="square" rtlCol="0">
            <a:spAutoFit/>
          </a:bodyPr>
          <a:lstStyle/>
          <a:p>
            <a:r>
              <a:rPr lang="it-IT" sz="3000" dirty="0"/>
              <a:t>L’eredità di Elisabetta</a:t>
            </a:r>
          </a:p>
        </p:txBody>
      </p:sp>
    </p:spTree>
    <p:extLst>
      <p:ext uri="{BB962C8B-B14F-4D97-AF65-F5344CB8AC3E}">
        <p14:creationId xmlns:p14="http://schemas.microsoft.com/office/powerpoint/2010/main" val="330812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2"/>
          <a:stretch>
            <a:fillRect/>
          </a:stretch>
        </p:blipFill>
        <p:spPr>
          <a:xfrm>
            <a:off x="0" y="2222500"/>
            <a:ext cx="9144000" cy="2400300"/>
          </a:xfrm>
          <a:prstGeom prst="rect">
            <a:avLst/>
          </a:prstGeom>
        </p:spPr>
      </p:pic>
    </p:spTree>
    <p:extLst>
      <p:ext uri="{BB962C8B-B14F-4D97-AF65-F5344CB8AC3E}">
        <p14:creationId xmlns:p14="http://schemas.microsoft.com/office/powerpoint/2010/main" val="12666809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dirty="0"/>
              <a:t>La questione religiosa: </a:t>
            </a:r>
            <a:br>
              <a:rPr lang="it-IT" sz="3000" dirty="0"/>
            </a:br>
            <a:r>
              <a:rPr lang="it-IT" sz="3000" dirty="0"/>
              <a:t>il compromesso elisabettiano</a:t>
            </a:r>
          </a:p>
        </p:txBody>
      </p:sp>
      <p:sp>
        <p:nvSpPr>
          <p:cNvPr id="3" name="Segnaposto contenuto 2"/>
          <p:cNvSpPr>
            <a:spLocks noGrp="1"/>
          </p:cNvSpPr>
          <p:nvPr>
            <p:ph idx="1"/>
          </p:nvPr>
        </p:nvSpPr>
        <p:spPr>
          <a:xfrm>
            <a:off x="313434" y="1600200"/>
            <a:ext cx="8504100" cy="4940355"/>
          </a:xfrm>
        </p:spPr>
        <p:txBody>
          <a:bodyPr>
            <a:noAutofit/>
          </a:bodyPr>
          <a:lstStyle/>
          <a:p>
            <a:r>
              <a:rPr lang="it-IT" sz="2200" dirty="0"/>
              <a:t>Atto di Uniformità (1559): la frequenza agli uffici religiosi e l’uso del </a:t>
            </a:r>
            <a:r>
              <a:rPr lang="it-IT" sz="2200" i="1" dirty="0"/>
              <a:t>Book of Common </a:t>
            </a:r>
            <a:r>
              <a:rPr lang="it-IT" sz="2200" i="1" dirty="0" err="1"/>
              <a:t>Prayer</a:t>
            </a:r>
            <a:r>
              <a:rPr lang="it-IT" sz="2200" dirty="0"/>
              <a:t> (con modifiche) sono resi obbligatori (multe); compromesso tra membri tradizionalisti (</a:t>
            </a:r>
            <a:r>
              <a:rPr lang="it-IT" sz="2200" dirty="0" err="1"/>
              <a:t>Lords</a:t>
            </a:r>
            <a:r>
              <a:rPr lang="it-IT" sz="2200" dirty="0"/>
              <a:t>) e radicali (</a:t>
            </a:r>
            <a:r>
              <a:rPr lang="it-IT" sz="2200" dirty="0" err="1"/>
              <a:t>Commons</a:t>
            </a:r>
            <a:r>
              <a:rPr lang="it-IT" sz="2200" dirty="0"/>
              <a:t>) del Parlamento</a:t>
            </a:r>
          </a:p>
          <a:p>
            <a:r>
              <a:rPr lang="it-IT" sz="2200" dirty="0"/>
              <a:t>Atto di Supremazia (1559): il monarca è Supremo Governatore (non più “Capo”) della Chiesa d’Inghilterra e gli ufficiali devono prestargli giuramento</a:t>
            </a:r>
          </a:p>
          <a:p>
            <a:r>
              <a:rPr lang="it-IT" sz="2200" dirty="0"/>
              <a:t>In un clima di sostanziale tolleranza, gli unici gruppi religiosi non accettati sono gli estremisti (puritani calvinisti, presbiteriani) e quanti rischiano di mettere in pericolo la monarchia (cattolici filo-spagnoli)</a:t>
            </a:r>
          </a:p>
          <a:p>
            <a:r>
              <a:rPr lang="it-IT" sz="2200" dirty="0"/>
              <a:t>La dottrina ufficiale della Chiesa Anglicana è il protestantesimo riformato, ma l’organizzazione ecclesiastica, i paramenti e alcune cerimonie rimangono legate alla tradizione cattolica</a:t>
            </a:r>
          </a:p>
          <a:p>
            <a:endParaRPr lang="it-IT" sz="2200" dirty="0"/>
          </a:p>
          <a:p>
            <a:endParaRPr lang="it-IT" sz="2200" dirty="0"/>
          </a:p>
        </p:txBody>
      </p:sp>
    </p:spTree>
    <p:extLst>
      <p:ext uri="{BB962C8B-B14F-4D97-AF65-F5344CB8AC3E}">
        <p14:creationId xmlns:p14="http://schemas.microsoft.com/office/powerpoint/2010/main" val="2146187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3136904" cy="1143000"/>
          </a:xfrm>
        </p:spPr>
        <p:txBody>
          <a:bodyPr>
            <a:normAutofit/>
          </a:bodyPr>
          <a:lstStyle/>
          <a:p>
            <a:r>
              <a:rPr lang="it-IT" sz="3000" dirty="0"/>
              <a:t>Il governo e i poteri</a:t>
            </a:r>
          </a:p>
        </p:txBody>
      </p:sp>
      <p:sp>
        <p:nvSpPr>
          <p:cNvPr id="3" name="Segnaposto contenuto 2"/>
          <p:cNvSpPr>
            <a:spLocks noGrp="1"/>
          </p:cNvSpPr>
          <p:nvPr>
            <p:ph idx="1"/>
          </p:nvPr>
        </p:nvSpPr>
        <p:spPr>
          <a:xfrm>
            <a:off x="289475" y="1417638"/>
            <a:ext cx="3136904" cy="5012230"/>
          </a:xfrm>
        </p:spPr>
        <p:txBody>
          <a:bodyPr>
            <a:normAutofit fontScale="77500" lnSpcReduction="20000"/>
          </a:bodyPr>
          <a:lstStyle/>
          <a:p>
            <a:pPr>
              <a:lnSpc>
                <a:spcPct val="120000"/>
              </a:lnSpc>
            </a:pPr>
            <a:r>
              <a:rPr lang="it-IT" sz="2400" dirty="0"/>
              <a:t>Consiglio privato: William Cecil, Francis </a:t>
            </a:r>
            <a:r>
              <a:rPr lang="it-IT" sz="2400" dirty="0" err="1"/>
              <a:t>Walsingham</a:t>
            </a:r>
            <a:r>
              <a:rPr lang="it-IT" sz="2400" dirty="0"/>
              <a:t>, Robert </a:t>
            </a:r>
            <a:r>
              <a:rPr lang="it-IT" sz="2400" dirty="0" err="1"/>
              <a:t>Deveraux</a:t>
            </a:r>
            <a:r>
              <a:rPr lang="it-IT" sz="2400" dirty="0"/>
              <a:t> (</a:t>
            </a:r>
            <a:r>
              <a:rPr lang="it-IT" sz="2400" dirty="0" err="1"/>
              <a:t>Essex</a:t>
            </a:r>
            <a:r>
              <a:rPr lang="it-IT" sz="2400" dirty="0"/>
              <a:t>)</a:t>
            </a:r>
          </a:p>
          <a:p>
            <a:pPr>
              <a:lnSpc>
                <a:spcPct val="120000"/>
              </a:lnSpc>
            </a:pPr>
            <a:r>
              <a:rPr lang="it-IT" sz="2400" dirty="0"/>
              <a:t>Favoriti: Robert Dudley, Walter Raleigh</a:t>
            </a:r>
          </a:p>
          <a:p>
            <a:pPr>
              <a:lnSpc>
                <a:spcPct val="120000"/>
              </a:lnSpc>
            </a:pPr>
            <a:r>
              <a:rPr lang="it-IT" sz="2400" dirty="0"/>
              <a:t>Parlamento (Camera dei Lord, riduzione membri spirituali; Camera dei Comuni, aumento numero)</a:t>
            </a:r>
          </a:p>
          <a:p>
            <a:pPr>
              <a:lnSpc>
                <a:spcPct val="120000"/>
              </a:lnSpc>
            </a:pPr>
            <a:r>
              <a:rPr lang="it-IT" sz="2400" dirty="0"/>
              <a:t>Grande aristocrazia (</a:t>
            </a:r>
            <a:r>
              <a:rPr lang="it-IT" sz="2400" i="1" dirty="0" err="1"/>
              <a:t>peers</a:t>
            </a:r>
            <a:r>
              <a:rPr lang="it-IT" sz="2400" dirty="0"/>
              <a:t>)</a:t>
            </a:r>
          </a:p>
          <a:p>
            <a:pPr>
              <a:lnSpc>
                <a:spcPct val="120000"/>
              </a:lnSpc>
            </a:pPr>
            <a:r>
              <a:rPr lang="it-IT" sz="2400" i="1" dirty="0" err="1"/>
              <a:t>Gentry</a:t>
            </a:r>
            <a:r>
              <a:rPr lang="it-IT" sz="2400" dirty="0"/>
              <a:t>, proprietari terrieri e piccola nobiltà di campagna</a:t>
            </a:r>
          </a:p>
          <a:p>
            <a:pPr>
              <a:lnSpc>
                <a:spcPct val="120000"/>
              </a:lnSpc>
            </a:pPr>
            <a:endParaRPr lang="it-IT" sz="2400" dirty="0"/>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594104" y="0"/>
            <a:ext cx="5723384" cy="6858000"/>
          </a:xfrm>
          <a:prstGeom prst="rect">
            <a:avLst/>
          </a:prstGeom>
        </p:spPr>
      </p:pic>
    </p:spTree>
    <p:extLst>
      <p:ext uri="{BB962C8B-B14F-4D97-AF65-F5344CB8AC3E}">
        <p14:creationId xmlns:p14="http://schemas.microsoft.com/office/powerpoint/2010/main" val="973747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4071371" cy="1143000"/>
          </a:xfrm>
        </p:spPr>
        <p:txBody>
          <a:bodyPr/>
          <a:lstStyle/>
          <a:p>
            <a:r>
              <a:rPr lang="it-IT" dirty="0" err="1"/>
              <a:t>L’irlanda</a:t>
            </a:r>
            <a:endParaRPr lang="it-IT" dirty="0"/>
          </a:p>
        </p:txBody>
      </p:sp>
      <p:sp>
        <p:nvSpPr>
          <p:cNvPr id="3" name="Segnaposto contenuto 2"/>
          <p:cNvSpPr>
            <a:spLocks noGrp="1"/>
          </p:cNvSpPr>
          <p:nvPr>
            <p:ph idx="1"/>
          </p:nvPr>
        </p:nvSpPr>
        <p:spPr>
          <a:xfrm>
            <a:off x="457200" y="1600200"/>
            <a:ext cx="4071371" cy="4764024"/>
          </a:xfrm>
        </p:spPr>
        <p:txBody>
          <a:bodyPr>
            <a:normAutofit fontScale="62500" lnSpcReduction="20000"/>
          </a:bodyPr>
          <a:lstStyle/>
          <a:p>
            <a:pPr>
              <a:lnSpc>
                <a:spcPct val="120000"/>
              </a:lnSpc>
            </a:pPr>
            <a:endParaRPr lang="it-IT" dirty="0"/>
          </a:p>
          <a:p>
            <a:pPr>
              <a:lnSpc>
                <a:spcPct val="120000"/>
              </a:lnSpc>
            </a:pPr>
            <a:r>
              <a:rPr lang="en-US" dirty="0"/>
              <a:t>1569–1573: prima </a:t>
            </a:r>
            <a:r>
              <a:rPr lang="en-US" dirty="0" err="1"/>
              <a:t>ribellione</a:t>
            </a:r>
            <a:r>
              <a:rPr lang="en-US" dirty="0"/>
              <a:t> </a:t>
            </a:r>
            <a:r>
              <a:rPr lang="en-US" dirty="0" err="1"/>
              <a:t>dei</a:t>
            </a:r>
            <a:r>
              <a:rPr lang="en-US" dirty="0"/>
              <a:t> </a:t>
            </a:r>
            <a:r>
              <a:rPr lang="en-US" dirty="0" err="1"/>
              <a:t>conti</a:t>
            </a:r>
            <a:r>
              <a:rPr lang="en-US" dirty="0"/>
              <a:t> di Desmond (FitzGerald) </a:t>
            </a:r>
            <a:r>
              <a:rPr lang="en-US" dirty="0" err="1"/>
              <a:t>contro</a:t>
            </a:r>
            <a:r>
              <a:rPr lang="en-US" dirty="0"/>
              <a:t> </a:t>
            </a:r>
            <a:r>
              <a:rPr lang="en-US" dirty="0" err="1"/>
              <a:t>il</a:t>
            </a:r>
            <a:r>
              <a:rPr lang="en-US" dirty="0"/>
              <a:t> </a:t>
            </a:r>
            <a:r>
              <a:rPr lang="en-US" dirty="0" err="1"/>
              <a:t>centralismo</a:t>
            </a:r>
            <a:r>
              <a:rPr lang="en-US" dirty="0"/>
              <a:t> </a:t>
            </a:r>
            <a:r>
              <a:rPr lang="en-US" dirty="0" err="1"/>
              <a:t>inglese</a:t>
            </a:r>
            <a:r>
              <a:rPr lang="en-US" dirty="0"/>
              <a:t> e la </a:t>
            </a:r>
            <a:r>
              <a:rPr lang="en-US" dirty="0" err="1"/>
              <a:t>RIforma</a:t>
            </a:r>
            <a:endParaRPr lang="en-US" dirty="0"/>
          </a:p>
          <a:p>
            <a:pPr>
              <a:lnSpc>
                <a:spcPct val="120000"/>
              </a:lnSpc>
            </a:pPr>
            <a:r>
              <a:rPr lang="en-US" dirty="0"/>
              <a:t>1579–1583: </a:t>
            </a:r>
            <a:r>
              <a:rPr lang="en-US" dirty="0" err="1"/>
              <a:t>seconda</a:t>
            </a:r>
            <a:r>
              <a:rPr lang="en-US" dirty="0"/>
              <a:t> </a:t>
            </a:r>
            <a:r>
              <a:rPr lang="en-US" dirty="0" err="1"/>
              <a:t>ribellione</a:t>
            </a:r>
            <a:r>
              <a:rPr lang="en-US" dirty="0"/>
              <a:t> </a:t>
            </a:r>
            <a:r>
              <a:rPr lang="en-US" dirty="0" err="1"/>
              <a:t>nel</a:t>
            </a:r>
            <a:r>
              <a:rPr lang="en-US" dirty="0"/>
              <a:t> Munster</a:t>
            </a:r>
            <a:endParaRPr lang="it-IT" dirty="0"/>
          </a:p>
          <a:p>
            <a:pPr>
              <a:lnSpc>
                <a:spcPct val="120000"/>
              </a:lnSpc>
            </a:pPr>
            <a:r>
              <a:rPr lang="it-IT" dirty="0"/>
              <a:t>1594-1603: Guerra dei nove anni  o Rivolta di Hugh </a:t>
            </a:r>
            <a:r>
              <a:rPr lang="it-IT" dirty="0" err="1"/>
              <a:t>O’Neill</a:t>
            </a:r>
            <a:r>
              <a:rPr lang="it-IT" dirty="0"/>
              <a:t>, conte di Tyrone (Ulster)</a:t>
            </a:r>
          </a:p>
          <a:p>
            <a:pPr>
              <a:lnSpc>
                <a:spcPct val="120000"/>
              </a:lnSpc>
            </a:pPr>
            <a:r>
              <a:rPr lang="it-IT" dirty="0"/>
              <a:t>Confisca delle terre e colonizzazione inglese dell’isola (</a:t>
            </a:r>
            <a:r>
              <a:rPr lang="it-IT" i="1" dirty="0" err="1"/>
              <a:t>plantation</a:t>
            </a:r>
            <a:r>
              <a:rPr lang="it-IT" dirty="0"/>
              <a:t>)</a:t>
            </a:r>
          </a:p>
        </p:txBody>
      </p:sp>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84043" y="0"/>
            <a:ext cx="4359957" cy="6858000"/>
          </a:xfrm>
          <a:prstGeom prst="rect">
            <a:avLst/>
          </a:prstGeom>
        </p:spPr>
      </p:pic>
    </p:spTree>
    <p:extLst>
      <p:ext uri="{BB962C8B-B14F-4D97-AF65-F5344CB8AC3E}">
        <p14:creationId xmlns:p14="http://schemas.microsoft.com/office/powerpoint/2010/main" val="13399614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sz="3000" dirty="0"/>
              <a:t>Crescita demografica ed esplosione delle città</a:t>
            </a:r>
            <a:br>
              <a:rPr lang="it-IT" sz="3000" dirty="0"/>
            </a:br>
            <a:r>
              <a:rPr lang="it-IT" sz="2400" dirty="0" err="1"/>
              <a:t>inurbazione</a:t>
            </a:r>
            <a:r>
              <a:rPr lang="it-IT" sz="2400" dirty="0"/>
              <a:t> dei contadini in seguito alle </a:t>
            </a:r>
            <a:r>
              <a:rPr lang="it-IT" sz="2400" i="1" dirty="0"/>
              <a:t>enclosures</a:t>
            </a:r>
          </a:p>
        </p:txBody>
      </p:sp>
      <p:pic>
        <p:nvPicPr>
          <p:cNvPr id="5" name="Immagin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91688" y="1709343"/>
            <a:ext cx="9144000" cy="4876005"/>
          </a:xfrm>
          <a:prstGeom prst="rect">
            <a:avLst/>
          </a:prstGeom>
        </p:spPr>
      </p:pic>
    </p:spTree>
    <p:extLst>
      <p:ext uri="{BB962C8B-B14F-4D97-AF65-F5344CB8AC3E}">
        <p14:creationId xmlns:p14="http://schemas.microsoft.com/office/powerpoint/2010/main" val="1068378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909185" y="0"/>
            <a:ext cx="4234815" cy="6858000"/>
          </a:xfrm>
          <a:prstGeom prst="rect">
            <a:avLst/>
          </a:prstGeom>
        </p:spPr>
      </p:pic>
      <p:pic>
        <p:nvPicPr>
          <p:cNvPr id="5" name="Immagin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241" y="4072873"/>
            <a:ext cx="4801944" cy="2785127"/>
          </a:xfrm>
          <a:prstGeom prst="rect">
            <a:avLst/>
          </a:prstGeom>
        </p:spPr>
      </p:pic>
      <p:sp>
        <p:nvSpPr>
          <p:cNvPr id="3" name="Segnaposto contenuto 2"/>
          <p:cNvSpPr>
            <a:spLocks noGrp="1"/>
          </p:cNvSpPr>
          <p:nvPr>
            <p:ph idx="1"/>
          </p:nvPr>
        </p:nvSpPr>
        <p:spPr>
          <a:xfrm>
            <a:off x="313433" y="47916"/>
            <a:ext cx="4451985" cy="5119923"/>
          </a:xfrm>
        </p:spPr>
        <p:txBody>
          <a:bodyPr>
            <a:normAutofit/>
          </a:bodyPr>
          <a:lstStyle/>
          <a:p>
            <a:pPr marL="0" indent="0" algn="ctr">
              <a:buNone/>
            </a:pPr>
            <a:r>
              <a:rPr lang="it-IT" sz="2700" dirty="0"/>
              <a:t>“</a:t>
            </a:r>
            <a:r>
              <a:rPr lang="it-IT" sz="2700" i="1" dirty="0"/>
              <a:t>The World </a:t>
            </a:r>
            <a:r>
              <a:rPr lang="it-IT" sz="2700" i="1" dirty="0" err="1"/>
              <a:t>Encompassed</a:t>
            </a:r>
            <a:r>
              <a:rPr lang="it-IT" sz="2700" dirty="0"/>
              <a:t>”: </a:t>
            </a:r>
          </a:p>
          <a:p>
            <a:pPr marL="0" indent="0" algn="ctr">
              <a:buNone/>
            </a:pPr>
            <a:r>
              <a:rPr lang="it-IT" sz="2700" dirty="0"/>
              <a:t>Sir Francis Drake</a:t>
            </a:r>
          </a:p>
          <a:p>
            <a:pPr marL="0" indent="0" algn="ctr">
              <a:buNone/>
            </a:pPr>
            <a:endParaRPr lang="it-IT" sz="1000" dirty="0"/>
          </a:p>
          <a:p>
            <a:r>
              <a:rPr lang="it-IT" sz="2200" dirty="0"/>
              <a:t>1560s: commercio degli schiavi</a:t>
            </a:r>
          </a:p>
          <a:p>
            <a:r>
              <a:rPr lang="it-IT" sz="2200" dirty="0"/>
              <a:t>1572-73: razzie nell’America centrale spagnola</a:t>
            </a:r>
          </a:p>
          <a:p>
            <a:r>
              <a:rPr lang="it-IT" sz="2200" dirty="0"/>
              <a:t>1577-1580: Circumnavigazione del globo sulla</a:t>
            </a:r>
            <a:r>
              <a:rPr lang="it-IT" sz="2200" i="1" dirty="0"/>
              <a:t> Cerva d’oro</a:t>
            </a:r>
          </a:p>
          <a:p>
            <a:r>
              <a:rPr lang="it-IT" sz="2200" dirty="0"/>
              <a:t>1585-1588: attività corsara in nome della Regina contro la Spagna</a:t>
            </a:r>
          </a:p>
          <a:p>
            <a:endParaRPr lang="it-IT" sz="2000" i="1" dirty="0"/>
          </a:p>
        </p:txBody>
      </p:sp>
    </p:spTree>
    <p:extLst>
      <p:ext uri="{BB962C8B-B14F-4D97-AF65-F5344CB8AC3E}">
        <p14:creationId xmlns:p14="http://schemas.microsoft.com/office/powerpoint/2010/main" val="35775796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magine 4"/>
          <p:cNvPicPr>
            <a:picLocks noChangeAspect="1"/>
          </p:cNvPicPr>
          <p:nvPr/>
        </p:nvPicPr>
        <p:blipFill>
          <a:blip r:embed="rId2"/>
          <a:stretch>
            <a:fillRect/>
          </a:stretch>
        </p:blipFill>
        <p:spPr>
          <a:xfrm>
            <a:off x="0" y="0"/>
            <a:ext cx="5567380" cy="6858000"/>
          </a:xfrm>
          <a:prstGeom prst="rect">
            <a:avLst/>
          </a:prstGeom>
        </p:spPr>
      </p:pic>
      <p:sp>
        <p:nvSpPr>
          <p:cNvPr id="2" name="Titolo 1"/>
          <p:cNvSpPr>
            <a:spLocks noGrp="1"/>
          </p:cNvSpPr>
          <p:nvPr>
            <p:ph type="title"/>
          </p:nvPr>
        </p:nvSpPr>
        <p:spPr>
          <a:xfrm>
            <a:off x="3977474" y="274638"/>
            <a:ext cx="4709325" cy="1143000"/>
          </a:xfrm>
        </p:spPr>
        <p:txBody>
          <a:bodyPr/>
          <a:lstStyle/>
          <a:p>
            <a:r>
              <a:rPr lang="it-IT" dirty="0" err="1"/>
              <a:t>Hakluyt</a:t>
            </a:r>
            <a:endParaRPr lang="it-IT" dirty="0"/>
          </a:p>
        </p:txBody>
      </p:sp>
      <p:pic>
        <p:nvPicPr>
          <p:cNvPr id="4" name="Immagine 3"/>
          <p:cNvPicPr>
            <a:picLocks noChangeAspect="1"/>
          </p:cNvPicPr>
          <p:nvPr/>
        </p:nvPicPr>
        <p:blipFill>
          <a:blip r:embed="rId3"/>
          <a:stretch>
            <a:fillRect/>
          </a:stretch>
        </p:blipFill>
        <p:spPr>
          <a:xfrm>
            <a:off x="4885521" y="0"/>
            <a:ext cx="4430268" cy="6858000"/>
          </a:xfrm>
          <a:prstGeom prst="rect">
            <a:avLst/>
          </a:prstGeom>
        </p:spPr>
      </p:pic>
      <p:sp>
        <p:nvSpPr>
          <p:cNvPr id="6" name="CasellaDiTesto 5"/>
          <p:cNvSpPr txBox="1"/>
          <p:nvPr/>
        </p:nvSpPr>
        <p:spPr>
          <a:xfrm>
            <a:off x="527135" y="646868"/>
            <a:ext cx="1605367" cy="646331"/>
          </a:xfrm>
          <a:prstGeom prst="rect">
            <a:avLst/>
          </a:prstGeom>
          <a:noFill/>
        </p:spPr>
        <p:txBody>
          <a:bodyPr wrap="square" rtlCol="0">
            <a:spAutoFit/>
          </a:bodyPr>
          <a:lstStyle/>
          <a:p>
            <a:r>
              <a:rPr lang="it-IT" b="1" dirty="0">
                <a:solidFill>
                  <a:schemeClr val="bg1"/>
                </a:solidFill>
              </a:rPr>
              <a:t>Sir Walter Raleigh</a:t>
            </a:r>
          </a:p>
        </p:txBody>
      </p:sp>
      <p:sp>
        <p:nvSpPr>
          <p:cNvPr id="7" name="CasellaDiTesto 6"/>
          <p:cNvSpPr txBox="1"/>
          <p:nvPr/>
        </p:nvSpPr>
        <p:spPr>
          <a:xfrm>
            <a:off x="5175510" y="5031197"/>
            <a:ext cx="1629327" cy="707886"/>
          </a:xfrm>
          <a:prstGeom prst="rect">
            <a:avLst/>
          </a:prstGeom>
          <a:noFill/>
        </p:spPr>
        <p:txBody>
          <a:bodyPr wrap="square" rtlCol="0">
            <a:spAutoFit/>
          </a:bodyPr>
          <a:lstStyle/>
          <a:p>
            <a:r>
              <a:rPr lang="it-IT" sz="2000" b="1" dirty="0"/>
              <a:t>Richard </a:t>
            </a:r>
            <a:r>
              <a:rPr lang="it-IT" sz="2000" b="1" dirty="0" err="1"/>
              <a:t>Hakluyt</a:t>
            </a:r>
            <a:endParaRPr lang="it-IT" sz="2000" b="1" dirty="0"/>
          </a:p>
        </p:txBody>
      </p:sp>
      <p:sp>
        <p:nvSpPr>
          <p:cNvPr id="8" name="Rettangolo 7"/>
          <p:cNvSpPr/>
          <p:nvPr/>
        </p:nvSpPr>
        <p:spPr>
          <a:xfrm>
            <a:off x="2995087" y="6109310"/>
            <a:ext cx="3043008" cy="74869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p>
        </p:txBody>
      </p:sp>
      <p:sp>
        <p:nvSpPr>
          <p:cNvPr id="9" name="CasellaDiTesto 8"/>
          <p:cNvSpPr txBox="1"/>
          <p:nvPr/>
        </p:nvSpPr>
        <p:spPr>
          <a:xfrm>
            <a:off x="2803401" y="6139795"/>
            <a:ext cx="3234694" cy="707886"/>
          </a:xfrm>
          <a:prstGeom prst="rect">
            <a:avLst/>
          </a:prstGeom>
          <a:noFill/>
        </p:spPr>
        <p:txBody>
          <a:bodyPr wrap="square" rtlCol="0">
            <a:spAutoFit/>
          </a:bodyPr>
          <a:lstStyle/>
          <a:p>
            <a:pPr algn="ctr"/>
            <a:r>
              <a:rPr lang="it-IT" sz="2000" b="1" dirty="0"/>
              <a:t>31 dicembre 1600: </a:t>
            </a:r>
          </a:p>
          <a:p>
            <a:pPr algn="ctr"/>
            <a:r>
              <a:rPr lang="it-IT" sz="2000" b="1" dirty="0"/>
              <a:t>East India Company</a:t>
            </a:r>
          </a:p>
        </p:txBody>
      </p:sp>
    </p:spTree>
    <p:extLst>
      <p:ext uri="{BB962C8B-B14F-4D97-AF65-F5344CB8AC3E}">
        <p14:creationId xmlns:p14="http://schemas.microsoft.com/office/powerpoint/2010/main" val="2284437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7090" r="7213"/>
          <a:stretch/>
        </p:blipFill>
        <p:spPr>
          <a:xfrm>
            <a:off x="195072" y="1000584"/>
            <a:ext cx="8948928" cy="5743016"/>
          </a:xfrm>
        </p:spPr>
      </p:pic>
      <p:sp>
        <p:nvSpPr>
          <p:cNvPr id="5" name="CasellaDiTesto 4"/>
          <p:cNvSpPr txBox="1"/>
          <p:nvPr/>
        </p:nvSpPr>
        <p:spPr>
          <a:xfrm>
            <a:off x="1398901" y="237025"/>
            <a:ext cx="6541269" cy="553998"/>
          </a:xfrm>
          <a:prstGeom prst="rect">
            <a:avLst/>
          </a:prstGeom>
          <a:noFill/>
        </p:spPr>
        <p:txBody>
          <a:bodyPr wrap="square" rtlCol="0">
            <a:spAutoFit/>
          </a:bodyPr>
          <a:lstStyle/>
          <a:p>
            <a:pPr algn="ctr"/>
            <a:r>
              <a:rPr lang="it-IT" sz="3000" dirty="0"/>
              <a:t>Problemi di famiglia</a:t>
            </a:r>
          </a:p>
        </p:txBody>
      </p:sp>
      <p:sp>
        <p:nvSpPr>
          <p:cNvPr id="2" name="Anello 1">
            <a:extLst>
              <a:ext uri="{FF2B5EF4-FFF2-40B4-BE49-F238E27FC236}">
                <a16:creationId xmlns:a16="http://schemas.microsoft.com/office/drawing/2014/main" id="{F3A2C3A8-F472-FA3E-B119-BB138A7ADF66}"/>
              </a:ext>
            </a:extLst>
          </p:cNvPr>
          <p:cNvSpPr/>
          <p:nvPr/>
        </p:nvSpPr>
        <p:spPr>
          <a:xfrm>
            <a:off x="6282058" y="5278431"/>
            <a:ext cx="1801238" cy="1579569"/>
          </a:xfrm>
          <a:prstGeom prst="donut">
            <a:avLst>
              <a:gd name="adj" fmla="val 212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
        <p:nvSpPr>
          <p:cNvPr id="3" name="Anello 2">
            <a:extLst>
              <a:ext uri="{FF2B5EF4-FFF2-40B4-BE49-F238E27FC236}">
                <a16:creationId xmlns:a16="http://schemas.microsoft.com/office/drawing/2014/main" id="{328F3E0B-D8EC-9C17-45FD-EFE0288D3E3D}"/>
              </a:ext>
            </a:extLst>
          </p:cNvPr>
          <p:cNvSpPr/>
          <p:nvPr/>
        </p:nvSpPr>
        <p:spPr>
          <a:xfrm>
            <a:off x="1277242" y="3890380"/>
            <a:ext cx="1801238" cy="1579569"/>
          </a:xfrm>
          <a:prstGeom prst="donut">
            <a:avLst>
              <a:gd name="adj" fmla="val 2120"/>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it-IT">
              <a:solidFill>
                <a:schemeClr val="tx1"/>
              </a:solidFill>
            </a:endParaRPr>
          </a:p>
        </p:txBody>
      </p:sp>
    </p:spTree>
    <p:extLst>
      <p:ext uri="{BB962C8B-B14F-4D97-AF65-F5344CB8AC3E}">
        <p14:creationId xmlns:p14="http://schemas.microsoft.com/office/powerpoint/2010/main" val="131024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magine 3"/>
          <p:cNvPicPr>
            <a:picLocks noChangeAspect="1"/>
          </p:cNvPicPr>
          <p:nvPr/>
        </p:nvPicPr>
        <p:blipFill>
          <a:blip r:embed="rId2"/>
          <a:stretch>
            <a:fillRect/>
          </a:stretch>
        </p:blipFill>
        <p:spPr>
          <a:xfrm>
            <a:off x="3651844" y="1758363"/>
            <a:ext cx="5358210" cy="3982124"/>
          </a:xfrm>
          <a:prstGeom prst="rect">
            <a:avLst/>
          </a:prstGeom>
        </p:spPr>
      </p:pic>
      <p:sp>
        <p:nvSpPr>
          <p:cNvPr id="7" name="CasellaDiTesto 6"/>
          <p:cNvSpPr txBox="1"/>
          <p:nvPr/>
        </p:nvSpPr>
        <p:spPr>
          <a:xfrm>
            <a:off x="239607" y="287497"/>
            <a:ext cx="3316393" cy="6186310"/>
          </a:xfrm>
          <a:prstGeom prst="rect">
            <a:avLst/>
          </a:prstGeom>
          <a:noFill/>
        </p:spPr>
        <p:txBody>
          <a:bodyPr wrap="square" rtlCol="0">
            <a:spAutoFit/>
          </a:bodyPr>
          <a:lstStyle/>
          <a:p>
            <a:r>
              <a:rPr lang="it-IT" dirty="0"/>
              <a:t>1547: Regina di Scozia dalla nascita</a:t>
            </a:r>
          </a:p>
          <a:p>
            <a:endParaRPr lang="it-IT" dirty="0"/>
          </a:p>
          <a:p>
            <a:r>
              <a:rPr lang="it-IT" dirty="0"/>
              <a:t>1559-1560: Regina consorte di Francia (Francesco II)</a:t>
            </a:r>
          </a:p>
          <a:p>
            <a:endParaRPr lang="it-IT" dirty="0"/>
          </a:p>
          <a:p>
            <a:r>
              <a:rPr lang="it-IT" dirty="0"/>
              <a:t>1560-1567: in Scozia</a:t>
            </a:r>
          </a:p>
          <a:p>
            <a:endParaRPr lang="it-IT" dirty="0"/>
          </a:p>
          <a:p>
            <a:r>
              <a:rPr lang="it-IT" dirty="0"/>
              <a:t>1567: morte del marito Lord </a:t>
            </a:r>
            <a:r>
              <a:rPr lang="it-IT" dirty="0" err="1"/>
              <a:t>Darnley</a:t>
            </a:r>
            <a:r>
              <a:rPr lang="it-IT" dirty="0"/>
              <a:t>; Maria è sospettata dell’omicidio in combutta con l’amante </a:t>
            </a:r>
            <a:r>
              <a:rPr lang="it-IT" dirty="0" err="1"/>
              <a:t>Borthwell</a:t>
            </a:r>
            <a:r>
              <a:rPr lang="it-IT" dirty="0"/>
              <a:t>, con cui poi contrarrà matrimonio (forzato?)</a:t>
            </a:r>
          </a:p>
          <a:p>
            <a:endParaRPr lang="it-IT" dirty="0"/>
          </a:p>
          <a:p>
            <a:r>
              <a:rPr lang="it-IT" dirty="0"/>
              <a:t>1568: Maria è costretta ad abdicare a favore del fratellastro Giacomo; fugge e si rifugia in Inghilterra</a:t>
            </a:r>
          </a:p>
          <a:p>
            <a:endParaRPr lang="it-IT" dirty="0"/>
          </a:p>
          <a:p>
            <a:r>
              <a:rPr lang="it-IT" dirty="0"/>
              <a:t>Prigionia nel castello e rapporto con Thomas Howard, Duca di Norfolk</a:t>
            </a:r>
          </a:p>
        </p:txBody>
      </p:sp>
      <p:sp>
        <p:nvSpPr>
          <p:cNvPr id="9" name="CasellaDiTesto 8"/>
          <p:cNvSpPr txBox="1"/>
          <p:nvPr/>
        </p:nvSpPr>
        <p:spPr>
          <a:xfrm>
            <a:off x="3785790" y="574994"/>
            <a:ext cx="4648374" cy="1015663"/>
          </a:xfrm>
          <a:prstGeom prst="rect">
            <a:avLst/>
          </a:prstGeom>
          <a:noFill/>
        </p:spPr>
        <p:txBody>
          <a:bodyPr wrap="square" rtlCol="0">
            <a:spAutoFit/>
          </a:bodyPr>
          <a:lstStyle/>
          <a:p>
            <a:pPr algn="ctr"/>
            <a:r>
              <a:rPr lang="it-IT" sz="3000" dirty="0"/>
              <a:t>Maria Stuarda (Stuart) </a:t>
            </a:r>
          </a:p>
          <a:p>
            <a:pPr algn="ctr"/>
            <a:r>
              <a:rPr lang="it-IT" sz="3000" dirty="0"/>
              <a:t>1542-1587, </a:t>
            </a:r>
          </a:p>
        </p:txBody>
      </p:sp>
    </p:spTree>
    <p:extLst>
      <p:ext uri="{BB962C8B-B14F-4D97-AF65-F5344CB8AC3E}">
        <p14:creationId xmlns:p14="http://schemas.microsoft.com/office/powerpoint/2010/main" val="11875593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15808"/>
            <a:ext cx="8229600" cy="1143000"/>
          </a:xfrm>
        </p:spPr>
        <p:txBody>
          <a:bodyPr>
            <a:normAutofit/>
          </a:bodyPr>
          <a:lstStyle/>
          <a:p>
            <a:r>
              <a:rPr lang="it-IT" sz="2700" i="1" dirty="0" err="1"/>
              <a:t>Regnans</a:t>
            </a:r>
            <a:r>
              <a:rPr lang="it-IT" sz="2700" i="1" dirty="0"/>
              <a:t> in </a:t>
            </a:r>
            <a:r>
              <a:rPr lang="it-IT" sz="2700" i="1" dirty="0" err="1"/>
              <a:t>Excelsis</a:t>
            </a:r>
            <a:r>
              <a:rPr lang="it-IT" sz="2700" dirty="0"/>
              <a:t>, bolla di scomunica di Pio V </a:t>
            </a:r>
            <a:br>
              <a:rPr lang="it-IT" sz="2700" dirty="0"/>
            </a:br>
            <a:r>
              <a:rPr lang="it-IT" sz="2700" dirty="0"/>
              <a:t>(25 febbraio 1570)</a:t>
            </a:r>
          </a:p>
        </p:txBody>
      </p:sp>
      <p:sp>
        <p:nvSpPr>
          <p:cNvPr id="4" name="Rettangolo 3"/>
          <p:cNvSpPr/>
          <p:nvPr/>
        </p:nvSpPr>
        <p:spPr>
          <a:xfrm>
            <a:off x="457200" y="1009882"/>
            <a:ext cx="8397325" cy="5632310"/>
          </a:xfrm>
          <a:prstGeom prst="rect">
            <a:avLst/>
          </a:prstGeom>
        </p:spPr>
        <p:txBody>
          <a:bodyPr wrap="square">
            <a:spAutoFit/>
          </a:bodyPr>
          <a:lstStyle/>
          <a:p>
            <a:endParaRPr lang="it-IT" dirty="0"/>
          </a:p>
          <a:p>
            <a:r>
              <a:rPr lang="it-IT" dirty="0"/>
              <a:t>E</a:t>
            </a:r>
            <a:r>
              <a:rPr lang="it-IT" sz="1900" dirty="0"/>
              <a:t>lisabetta, serva di persone ignobili, che si pretende regina d’Inghilterra […] sta usurpando con atti mostruosi a suo favore il luogo del supremo comando della Chiesa in tutta l’Inghilterra […] riconducendo lo stesso regno, che era stato da poco riportato alla fede cattolica e alla retta via, ad una misera condizione. Proibendo con mano violenta la professione della vera religione, già una volta destituita da quell'apostata di Enrico VIII ma poi ripristinata dalla regina legittima di chiara memoria Maria, seguendo ed abbracciando gli errori degli eretici […] ha abolito il sacrificio della Messa, le preghiere, le feste religiose, la selezione dei cibi, il celibato ed i riti cattolici. Ha disposto che in tutto il regno venissero distribuiti libri contenenti manifeste eresie, stregonerie e che quei riti empi e prescrizioni di Calvino, da lei stessa accettati ed osservati, venissero seguiti anche dai suoi sudditi. Ha vietato ai prelati, al clero e al popolo di riconoscere la Chiesa romana […] </a:t>
            </a:r>
            <a:r>
              <a:rPr lang="it-IT" sz="1900" b="1" dirty="0"/>
              <a:t>dichiariamo tale Elisabetta eretica, nonché generatrice di eretici, assieme ai suoi seguaci suddetti per essere incorsi nella sentenza di scomunica </a:t>
            </a:r>
            <a:r>
              <a:rPr lang="it-IT" sz="1900" dirty="0"/>
              <a:t>venir così distaccati dall’unità del corpo di Cristo. In aggiunta, dichiariamo la medesima Elisabetta […] </a:t>
            </a:r>
            <a:r>
              <a:rPr lang="it-IT" sz="1900" b="1" dirty="0"/>
              <a:t>privata del regno, così come di ogni dominio, dignità e privilegio</a:t>
            </a:r>
            <a:r>
              <a:rPr lang="it-IT" sz="1900" dirty="0"/>
              <a:t>; nonché solleviamo i nobili, i sudditi ed i popoli di questo regno […] dal rispettare ogni altro suo potere, fedeltà e debito, ora e per sempre.</a:t>
            </a:r>
          </a:p>
        </p:txBody>
      </p:sp>
    </p:spTree>
    <p:extLst>
      <p:ext uri="{BB962C8B-B14F-4D97-AF65-F5344CB8AC3E}">
        <p14:creationId xmlns:p14="http://schemas.microsoft.com/office/powerpoint/2010/main" val="10167343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1100"/>
            <a:ext cx="5360588" cy="1143000"/>
          </a:xfrm>
        </p:spPr>
        <p:txBody>
          <a:bodyPr>
            <a:normAutofit/>
          </a:bodyPr>
          <a:lstStyle/>
          <a:p>
            <a:r>
              <a:rPr lang="it-IT" sz="3000" dirty="0"/>
              <a:t>Complotti sventati</a:t>
            </a:r>
          </a:p>
        </p:txBody>
      </p:sp>
      <p:sp>
        <p:nvSpPr>
          <p:cNvPr id="4" name="Rettangolo 3"/>
          <p:cNvSpPr/>
          <p:nvPr/>
        </p:nvSpPr>
        <p:spPr>
          <a:xfrm>
            <a:off x="816610" y="1767007"/>
            <a:ext cx="4572000" cy="4524315"/>
          </a:xfrm>
          <a:prstGeom prst="rect">
            <a:avLst/>
          </a:prstGeom>
        </p:spPr>
        <p:txBody>
          <a:bodyPr>
            <a:spAutoFit/>
          </a:bodyPr>
          <a:lstStyle/>
          <a:p>
            <a:r>
              <a:rPr lang="it-IT" sz="2400" dirty="0"/>
              <a:t>1570: Complotto di </a:t>
            </a:r>
            <a:r>
              <a:rPr lang="it-IT" sz="2400" dirty="0" err="1"/>
              <a:t>Ridolfi</a:t>
            </a:r>
            <a:r>
              <a:rPr lang="it-IT" sz="2400" dirty="0"/>
              <a:t> e Norfolk</a:t>
            </a:r>
          </a:p>
          <a:p>
            <a:endParaRPr lang="it-IT" sz="2400" dirty="0"/>
          </a:p>
          <a:p>
            <a:r>
              <a:rPr lang="it-IT" sz="2400" dirty="0"/>
              <a:t>1584: Complotto di Francis </a:t>
            </a:r>
            <a:r>
              <a:rPr lang="it-IT" sz="2400" dirty="0" err="1"/>
              <a:t>Throckmorton</a:t>
            </a:r>
            <a:endParaRPr lang="it-IT" sz="2400" dirty="0"/>
          </a:p>
          <a:p>
            <a:endParaRPr lang="it-IT" sz="2400" dirty="0"/>
          </a:p>
          <a:p>
            <a:r>
              <a:rPr lang="it-IT" sz="2400" dirty="0"/>
              <a:t>1586: «Trama di Babington»</a:t>
            </a:r>
          </a:p>
          <a:p>
            <a:endParaRPr lang="it-IT" sz="2400" dirty="0"/>
          </a:p>
          <a:p>
            <a:r>
              <a:rPr lang="it-IT" sz="2400" dirty="0"/>
              <a:t>Processo a Maria Stuart</a:t>
            </a:r>
          </a:p>
          <a:p>
            <a:endParaRPr lang="it-IT" sz="2400" dirty="0"/>
          </a:p>
          <a:p>
            <a:r>
              <a:rPr lang="it-IT" sz="2400" dirty="0"/>
              <a:t>5 febbraio 1587: Esecuzione di Maria</a:t>
            </a:r>
          </a:p>
        </p:txBody>
      </p:sp>
      <p:pic>
        <p:nvPicPr>
          <p:cNvPr id="5" name="Immagine 4"/>
          <p:cNvPicPr>
            <a:picLocks noChangeAspect="1"/>
          </p:cNvPicPr>
          <p:nvPr/>
        </p:nvPicPr>
        <p:blipFill>
          <a:blip r:embed="rId2"/>
          <a:stretch>
            <a:fillRect/>
          </a:stretch>
        </p:blipFill>
        <p:spPr>
          <a:xfrm>
            <a:off x="5626100" y="-72935"/>
            <a:ext cx="3517900" cy="4102100"/>
          </a:xfrm>
          <a:prstGeom prst="rect">
            <a:avLst/>
          </a:prstGeom>
        </p:spPr>
      </p:pic>
      <p:sp>
        <p:nvSpPr>
          <p:cNvPr id="6" name="CasellaDiTesto 5"/>
          <p:cNvSpPr txBox="1"/>
          <p:nvPr/>
        </p:nvSpPr>
        <p:spPr>
          <a:xfrm>
            <a:off x="5817788" y="4312454"/>
            <a:ext cx="3263318" cy="1938992"/>
          </a:xfrm>
          <a:prstGeom prst="rect">
            <a:avLst/>
          </a:prstGeom>
          <a:noFill/>
        </p:spPr>
        <p:txBody>
          <a:bodyPr wrap="square" rtlCol="0">
            <a:spAutoFit/>
          </a:bodyPr>
          <a:lstStyle/>
          <a:p>
            <a:r>
              <a:rPr lang="it-IT" sz="2000" dirty="0"/>
              <a:t>Sir Francis </a:t>
            </a:r>
            <a:r>
              <a:rPr lang="it-IT" sz="2000" dirty="0" err="1"/>
              <a:t>Walsingham</a:t>
            </a:r>
            <a:r>
              <a:rPr lang="it-IT" sz="2000" dirty="0"/>
              <a:t>, segretario di stato e capo del “controspionaggio” inglese, ossessionato dal rischio di una “San Bartolomeo” inglese</a:t>
            </a:r>
          </a:p>
        </p:txBody>
      </p:sp>
    </p:spTree>
    <p:extLst>
      <p:ext uri="{BB962C8B-B14F-4D97-AF65-F5344CB8AC3E}">
        <p14:creationId xmlns:p14="http://schemas.microsoft.com/office/powerpoint/2010/main" val="6608988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07785" y="418387"/>
            <a:ext cx="3846740" cy="1143000"/>
          </a:xfrm>
        </p:spPr>
        <p:txBody>
          <a:bodyPr>
            <a:normAutofit/>
          </a:bodyPr>
          <a:lstStyle/>
          <a:p>
            <a:r>
              <a:rPr lang="it-IT" sz="3000" dirty="0"/>
              <a:t>Il mito di Astrea e la Regina Vergine</a:t>
            </a:r>
          </a:p>
        </p:txBody>
      </p:sp>
      <p:pic>
        <p:nvPicPr>
          <p:cNvPr id="4" name="Immagine 3"/>
          <p:cNvPicPr>
            <a:picLocks noChangeAspect="1"/>
          </p:cNvPicPr>
          <p:nvPr/>
        </p:nvPicPr>
        <p:blipFill>
          <a:blip r:embed="rId2"/>
          <a:stretch>
            <a:fillRect/>
          </a:stretch>
        </p:blipFill>
        <p:spPr>
          <a:xfrm>
            <a:off x="0" y="31450"/>
            <a:ext cx="4840060" cy="6851514"/>
          </a:xfrm>
          <a:prstGeom prst="rect">
            <a:avLst/>
          </a:prstGeom>
        </p:spPr>
      </p:pic>
      <p:sp>
        <p:nvSpPr>
          <p:cNvPr id="5" name="CasellaDiTesto 4"/>
          <p:cNvSpPr txBox="1"/>
          <p:nvPr/>
        </p:nvSpPr>
        <p:spPr>
          <a:xfrm>
            <a:off x="5486999" y="2736333"/>
            <a:ext cx="2779441" cy="2585323"/>
          </a:xfrm>
          <a:prstGeom prst="rect">
            <a:avLst/>
          </a:prstGeom>
          <a:noFill/>
        </p:spPr>
        <p:txBody>
          <a:bodyPr wrap="square" rtlCol="0">
            <a:spAutoFit/>
          </a:bodyPr>
          <a:lstStyle/>
          <a:p>
            <a:r>
              <a:rPr lang="it-IT" i="1" dirty="0" err="1"/>
              <a:t>Iam</a:t>
            </a:r>
            <a:r>
              <a:rPr lang="it-IT" i="1" dirty="0"/>
              <a:t> </a:t>
            </a:r>
            <a:r>
              <a:rPr lang="it-IT" i="1" dirty="0" err="1"/>
              <a:t>redit</a:t>
            </a:r>
            <a:r>
              <a:rPr lang="it-IT" i="1" dirty="0"/>
              <a:t> et Virgo, </a:t>
            </a:r>
            <a:r>
              <a:rPr lang="it-IT" i="1" dirty="0" err="1"/>
              <a:t>redeunt</a:t>
            </a:r>
            <a:r>
              <a:rPr lang="it-IT" i="1" dirty="0"/>
              <a:t> Saturnia regna</a:t>
            </a:r>
          </a:p>
          <a:p>
            <a:endParaRPr lang="it-IT" dirty="0"/>
          </a:p>
          <a:p>
            <a:r>
              <a:rPr lang="it-IT" dirty="0"/>
              <a:t>Già ritorna la Vergine [Astrea], ritornano i regni di Saturno [l’età d’oro]</a:t>
            </a:r>
          </a:p>
          <a:p>
            <a:endParaRPr lang="it-IT" dirty="0"/>
          </a:p>
          <a:p>
            <a:r>
              <a:rPr lang="it-IT" dirty="0"/>
              <a:t>Virgilio, </a:t>
            </a:r>
            <a:r>
              <a:rPr lang="it-IT" i="1" dirty="0"/>
              <a:t>Bucoliche</a:t>
            </a:r>
            <a:r>
              <a:rPr lang="it-IT" dirty="0"/>
              <a:t> IV, 6</a:t>
            </a:r>
          </a:p>
          <a:p>
            <a:endParaRPr lang="it-IT" dirty="0"/>
          </a:p>
        </p:txBody>
      </p:sp>
    </p:spTree>
    <p:extLst>
      <p:ext uri="{BB962C8B-B14F-4D97-AF65-F5344CB8AC3E}">
        <p14:creationId xmlns:p14="http://schemas.microsoft.com/office/powerpoint/2010/main" val="28614692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9" name="Immagine 8"/>
          <p:cNvPicPr>
            <a:picLocks noChangeAspect="1"/>
          </p:cNvPicPr>
          <p:nvPr/>
        </p:nvPicPr>
        <p:blipFill>
          <a:blip r:embed="rId2"/>
          <a:stretch>
            <a:fillRect/>
          </a:stretch>
        </p:blipFill>
        <p:spPr>
          <a:xfrm>
            <a:off x="0" y="0"/>
            <a:ext cx="9144000" cy="6858000"/>
          </a:xfrm>
          <a:prstGeom prst="rect">
            <a:avLst/>
          </a:prstGeom>
        </p:spPr>
      </p:pic>
      <p:pic>
        <p:nvPicPr>
          <p:cNvPr id="6" name="Immagin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00336" y="-18048"/>
            <a:ext cx="2251329" cy="2773228"/>
          </a:xfrm>
          <a:prstGeom prst="rect">
            <a:avLst/>
          </a:prstGeom>
        </p:spPr>
      </p:pic>
      <p:pic>
        <p:nvPicPr>
          <p:cNvPr id="8" name="Immagine 7"/>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2149431" cy="2755179"/>
          </a:xfrm>
          <a:prstGeom prst="rect">
            <a:avLst/>
          </a:prstGeom>
        </p:spPr>
      </p:pic>
    </p:spTree>
    <p:extLst>
      <p:ext uri="{BB962C8B-B14F-4D97-AF65-F5344CB8AC3E}">
        <p14:creationId xmlns:p14="http://schemas.microsoft.com/office/powerpoint/2010/main" val="3802863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endParaRPr lang="it-IT"/>
          </a:p>
        </p:txBody>
      </p:sp>
      <p:pic>
        <p:nvPicPr>
          <p:cNvPr id="4" name="Immagine 3"/>
          <p:cNvPicPr>
            <a:picLocks noChangeAspect="1"/>
          </p:cNvPicPr>
          <p:nvPr/>
        </p:nvPicPr>
        <p:blipFill>
          <a:blip r:embed="rId2"/>
          <a:stretch>
            <a:fillRect/>
          </a:stretch>
        </p:blipFill>
        <p:spPr>
          <a:xfrm>
            <a:off x="2870200" y="761667"/>
            <a:ext cx="6043969" cy="5318693"/>
          </a:xfrm>
          <a:prstGeom prst="rect">
            <a:avLst/>
          </a:prstGeom>
        </p:spPr>
      </p:pic>
      <p:pic>
        <p:nvPicPr>
          <p:cNvPr id="5" name="Immagine 4"/>
          <p:cNvPicPr>
            <a:picLocks noChangeAspect="1"/>
          </p:cNvPicPr>
          <p:nvPr/>
        </p:nvPicPr>
        <p:blipFill>
          <a:blip r:embed="rId3"/>
          <a:stretch>
            <a:fillRect/>
          </a:stretch>
        </p:blipFill>
        <p:spPr>
          <a:xfrm>
            <a:off x="0" y="833541"/>
            <a:ext cx="2870200" cy="5257800"/>
          </a:xfrm>
          <a:prstGeom prst="rect">
            <a:avLst/>
          </a:prstGeom>
        </p:spPr>
      </p:pic>
    </p:spTree>
    <p:extLst>
      <p:ext uri="{BB962C8B-B14F-4D97-AF65-F5344CB8AC3E}">
        <p14:creationId xmlns:p14="http://schemas.microsoft.com/office/powerpoint/2010/main" val="4022963919"/>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2396</TotalTime>
  <Words>1026</Words>
  <Application>Microsoft Macintosh PowerPoint</Application>
  <PresentationFormat>Presentazione su schermo (4:3)</PresentationFormat>
  <Paragraphs>82</Paragraphs>
  <Slides>18</Slides>
  <Notes>0</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18</vt:i4>
      </vt:variant>
    </vt:vector>
  </HeadingPairs>
  <TitlesOfParts>
    <vt:vector size="21" baseType="lpstr">
      <vt:lpstr>Arial</vt:lpstr>
      <vt:lpstr>Calibri</vt:lpstr>
      <vt:lpstr>Tema di Office</vt:lpstr>
      <vt:lpstr>L’Inghilterra di Elisabetta I</vt:lpstr>
      <vt:lpstr>Retroterra:  La Chiesa anglicana,  uno scisma “politico”</vt:lpstr>
      <vt:lpstr>Un regno in difficoltà</vt:lpstr>
      <vt:lpstr>Presentazione standard di PowerPoint</vt:lpstr>
      <vt:lpstr>Presentazione standard di PowerPoint</vt:lpstr>
      <vt:lpstr>La questione religiosa:  il compromesso elisabettiano</vt:lpstr>
      <vt:lpstr>Il governo e i poteri</vt:lpstr>
      <vt:lpstr>L’irlanda</vt:lpstr>
      <vt:lpstr>Crescita demografica ed esplosione delle città inurbazione dei contadini in seguito alle enclosures</vt:lpstr>
      <vt:lpstr>Presentazione standard di PowerPoint</vt:lpstr>
      <vt:lpstr>Hakluyt</vt:lpstr>
      <vt:lpstr>Presentazione standard di PowerPoint</vt:lpstr>
      <vt:lpstr>Presentazione standard di PowerPoint</vt:lpstr>
      <vt:lpstr>Regnans in Excelsis, bolla di scomunica di Pio V  (25 febbraio 1570)</vt:lpstr>
      <vt:lpstr>Complotti sventati</vt:lpstr>
      <vt:lpstr>Il mito di Astrea e la Regina Vergine</vt:lpstr>
      <vt:lpstr>Presentazione standard di PowerPoint</vt:lpstr>
      <vt:lpstr>Presentazione standard di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di PowerPoint</dc:title>
  <dc:creator>cesare</dc:creator>
  <cp:lastModifiedBy>SANTUS CESARE</cp:lastModifiedBy>
  <cp:revision>14</cp:revision>
  <dcterms:created xsi:type="dcterms:W3CDTF">2023-03-17T21:55:12Z</dcterms:created>
  <dcterms:modified xsi:type="dcterms:W3CDTF">2024-03-24T20:10:25Z</dcterms:modified>
</cp:coreProperties>
</file>