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74" r:id="rId3"/>
    <p:sldId id="275" r:id="rId4"/>
    <p:sldId id="276" r:id="rId5"/>
    <p:sldId id="277" r:id="rId6"/>
    <p:sldId id="278" r:id="rId7"/>
    <p:sldId id="259" r:id="rId8"/>
    <p:sldId id="260" r:id="rId9"/>
    <p:sldId id="261" r:id="rId10"/>
    <p:sldId id="263" r:id="rId11"/>
    <p:sldId id="264" r:id="rId12"/>
    <p:sldId id="262" r:id="rId13"/>
    <p:sldId id="265" r:id="rId14"/>
    <p:sldId id="267" r:id="rId15"/>
    <p:sldId id="272" r:id="rId16"/>
    <p:sldId id="270" r:id="rId17"/>
    <p:sldId id="266" r:id="rId18"/>
    <p:sldId id="271" r:id="rId19"/>
    <p:sldId id="279" r:id="rId20"/>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3344" autoAdjust="0"/>
  </p:normalViewPr>
  <p:slideViewPr>
    <p:cSldViewPr snapToGrid="0" snapToObjects="1">
      <p:cViewPr varScale="1">
        <p:scale>
          <a:sx n="104" d="100"/>
          <a:sy n="104" d="100"/>
        </p:scale>
        <p:origin x="1880"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CBD2CC1-3CA1-8D45-A841-E58FAEC6E06F}" type="datetimeFigureOut">
              <a:rPr lang="it-IT" smtClean="0"/>
              <a:t>08/04/24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E2C888-B2F7-1643-BFB0-ADED0EBE6046}" type="slidenum">
              <a:rPr lang="it-IT" smtClean="0"/>
              <a:t>‹N›</a:t>
            </a:fld>
            <a:endParaRPr lang="it-IT"/>
          </a:p>
        </p:txBody>
      </p:sp>
    </p:spTree>
    <p:extLst>
      <p:ext uri="{BB962C8B-B14F-4D97-AF65-F5344CB8AC3E}">
        <p14:creationId xmlns:p14="http://schemas.microsoft.com/office/powerpoint/2010/main" val="39256999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5ABA7DB-BA9E-2F47-9452-93A687675C6E}" type="slidenum">
              <a:rPr lang="it-IT" smtClean="0"/>
              <a:t>2</a:t>
            </a:fld>
            <a:endParaRPr lang="it-IT"/>
          </a:p>
        </p:txBody>
      </p:sp>
    </p:spTree>
    <p:extLst>
      <p:ext uri="{BB962C8B-B14F-4D97-AF65-F5344CB8AC3E}">
        <p14:creationId xmlns:p14="http://schemas.microsoft.com/office/powerpoint/2010/main" val="1801701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u="none" strike="noStrike" kern="1200" baseline="0" dirty="0">
                <a:solidFill>
                  <a:schemeClr val="tx1"/>
                </a:solidFill>
                <a:latin typeface="+mn-lt"/>
                <a:ea typeface="+mn-ea"/>
                <a:cs typeface="+mn-cs"/>
              </a:rPr>
              <a:t> Kaufmann </a:t>
            </a:r>
            <a:r>
              <a:rPr lang="it-IT" sz="1200" b="0" i="0" u="none" strike="noStrike" kern="1200" baseline="0" dirty="0" err="1">
                <a:solidFill>
                  <a:schemeClr val="tx1"/>
                </a:solidFill>
                <a:latin typeface="+mn-lt"/>
                <a:ea typeface="+mn-ea"/>
                <a:cs typeface="+mn-cs"/>
              </a:rPr>
              <a:t>regards</a:t>
            </a:r>
            <a:r>
              <a:rPr lang="it-IT" sz="1200" b="0" i="0" u="none" strike="noStrike" kern="1200" baseline="0" dirty="0">
                <a:solidFill>
                  <a:schemeClr val="tx1"/>
                </a:solidFill>
                <a:latin typeface="+mn-lt"/>
                <a:ea typeface="+mn-ea"/>
                <a:cs typeface="+mn-cs"/>
              </a:rPr>
              <a:t> the treatment of </a:t>
            </a:r>
            <a:r>
              <a:rPr lang="it-IT" sz="1200" b="0" i="0" u="none" strike="noStrike" kern="1200" baseline="0" dirty="0" err="1">
                <a:solidFill>
                  <a:schemeClr val="tx1"/>
                </a:solidFill>
                <a:latin typeface="+mn-lt"/>
                <a:ea typeface="+mn-ea"/>
                <a:cs typeface="+mn-cs"/>
              </a:rPr>
              <a:t>religion</a:t>
            </a:r>
            <a:r>
              <a:rPr lang="it-IT" sz="1200" b="0" i="0" u="none" strike="noStrike" kern="1200" baseline="0" dirty="0">
                <a:solidFill>
                  <a:schemeClr val="tx1"/>
                </a:solidFill>
                <a:latin typeface="+mn-lt"/>
                <a:ea typeface="+mn-ea"/>
                <a:cs typeface="+mn-cs"/>
              </a:rPr>
              <a:t> in the </a:t>
            </a:r>
            <a:r>
              <a:rPr lang="it-IT" sz="1200" b="0" i="0" u="none" strike="noStrike" kern="1200" baseline="0" dirty="0" err="1">
                <a:solidFill>
                  <a:schemeClr val="tx1"/>
                </a:solidFill>
                <a:latin typeface="+mn-lt"/>
                <a:ea typeface="+mn-ea"/>
                <a:cs typeface="+mn-cs"/>
              </a:rPr>
              <a:t>context</a:t>
            </a:r>
            <a:r>
              <a:rPr lang="it-IT" sz="1200" b="0" i="0" u="none" strike="noStrike" kern="1200" baseline="0" dirty="0">
                <a:solidFill>
                  <a:schemeClr val="tx1"/>
                </a:solidFill>
                <a:latin typeface="+mn-lt"/>
                <a:ea typeface="+mn-ea"/>
                <a:cs typeface="+mn-cs"/>
              </a:rPr>
              <a:t> of the </a:t>
            </a:r>
            <a:r>
              <a:rPr lang="it-IT" sz="1200" b="0" i="0" u="none" strike="noStrike" kern="1200" baseline="0" dirty="0" err="1">
                <a:solidFill>
                  <a:schemeClr val="tx1"/>
                </a:solidFill>
                <a:latin typeface="+mn-lt"/>
                <a:ea typeface="+mn-ea"/>
                <a:cs typeface="+mn-cs"/>
              </a:rPr>
              <a:t>paradigm</a:t>
            </a:r>
            <a:r>
              <a:rPr lang="it-IT" sz="1200" b="0" i="0" u="none" strike="noStrike" kern="1200" baseline="0" dirty="0">
                <a:solidFill>
                  <a:schemeClr val="tx1"/>
                </a:solidFill>
                <a:latin typeface="+mn-lt"/>
                <a:ea typeface="+mn-ea"/>
                <a:cs typeface="+mn-cs"/>
              </a:rPr>
              <a:t> of </a:t>
            </a:r>
            <a:r>
              <a:rPr lang="it-IT" sz="1200" b="0" i="0" u="none" strike="noStrike" kern="1200" baseline="0" dirty="0" err="1">
                <a:solidFill>
                  <a:schemeClr val="tx1"/>
                </a:solidFill>
                <a:latin typeface="+mn-lt"/>
                <a:ea typeface="+mn-ea"/>
                <a:cs typeface="+mn-cs"/>
              </a:rPr>
              <a:t>confessionalization</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as</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functional-reductionist</a:t>
            </a:r>
            <a:r>
              <a:rPr lang="it-IT" sz="1200" b="0" i="0" u="none" strike="noStrike" kern="1200" baseline="0">
                <a:solidFill>
                  <a:schemeClr val="tx1"/>
                </a:solidFill>
                <a:latin typeface="+mn-lt"/>
                <a:ea typeface="+mn-ea"/>
                <a:cs typeface="+mn-cs"/>
              </a:rPr>
              <a:t>”  </a:t>
            </a:r>
            <a:r>
              <a:rPr lang="it-IT" sz="1200" b="0" i="0" u="none" strike="noStrike" kern="1200" baseline="0" dirty="0">
                <a:solidFill>
                  <a:schemeClr val="tx1"/>
                </a:solidFill>
                <a:latin typeface="+mn-lt"/>
                <a:ea typeface="+mn-ea"/>
                <a:cs typeface="+mn-cs"/>
              </a:rPr>
              <a:t>—</a:t>
            </a:r>
            <a:r>
              <a:rPr lang="it-IT" sz="1200" b="0" i="0" u="none" strike="noStrike" kern="1200" baseline="0" dirty="0" err="1">
                <a:solidFill>
                  <a:schemeClr val="tx1"/>
                </a:solidFill>
                <a:latin typeface="+mn-lt"/>
                <a:ea typeface="+mn-ea"/>
                <a:cs typeface="+mn-cs"/>
              </a:rPr>
              <a:t>functional</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because</a:t>
            </a:r>
            <a:r>
              <a:rPr lang="it-IT" sz="1200" b="0" i="0" u="none" strike="noStrike" kern="1200" baseline="0" dirty="0">
                <a:solidFill>
                  <a:schemeClr val="tx1"/>
                </a:solidFill>
                <a:latin typeface="+mn-lt"/>
                <a:ea typeface="+mn-ea"/>
                <a:cs typeface="+mn-cs"/>
              </a:rPr>
              <a:t> the </a:t>
            </a:r>
            <a:r>
              <a:rPr lang="it-IT" sz="1200" b="0" i="0" u="none" strike="noStrike" kern="1200" baseline="0" dirty="0" err="1">
                <a:solidFill>
                  <a:schemeClr val="tx1"/>
                </a:solidFill>
                <a:latin typeface="+mn-lt"/>
                <a:ea typeface="+mn-ea"/>
                <a:cs typeface="+mn-cs"/>
              </a:rPr>
              <a:t>concept</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only</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looks</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at</a:t>
            </a:r>
            <a:r>
              <a:rPr lang="it-IT" sz="1200" b="0" i="0" u="none" strike="noStrike" kern="1200" baseline="0" dirty="0">
                <a:solidFill>
                  <a:schemeClr val="tx1"/>
                </a:solidFill>
                <a:latin typeface="+mn-lt"/>
                <a:ea typeface="+mn-ea"/>
                <a:cs typeface="+mn-cs"/>
              </a:rPr>
              <a:t> the </a:t>
            </a:r>
            <a:r>
              <a:rPr lang="it-IT" sz="1200" b="0" i="0" u="none" strike="noStrike" kern="1200" baseline="0" dirty="0" err="1">
                <a:solidFill>
                  <a:schemeClr val="tx1"/>
                </a:solidFill>
                <a:latin typeface="+mn-lt"/>
                <a:ea typeface="+mn-ea"/>
                <a:cs typeface="+mn-cs"/>
              </a:rPr>
              <a:t>function</a:t>
            </a:r>
            <a:r>
              <a:rPr lang="it-IT" sz="1200" b="0" i="0" u="none" strike="noStrike" kern="1200" baseline="0" dirty="0">
                <a:solidFill>
                  <a:schemeClr val="tx1"/>
                </a:solidFill>
                <a:latin typeface="+mn-lt"/>
                <a:ea typeface="+mn-ea"/>
                <a:cs typeface="+mn-cs"/>
              </a:rPr>
              <a:t> of </a:t>
            </a:r>
            <a:r>
              <a:rPr lang="it-IT" sz="1200" b="0" i="0" u="none" strike="noStrike" kern="1200" baseline="0" dirty="0" err="1">
                <a:solidFill>
                  <a:schemeClr val="tx1"/>
                </a:solidFill>
                <a:latin typeface="+mn-lt"/>
                <a:ea typeface="+mn-ea"/>
                <a:cs typeface="+mn-cs"/>
              </a:rPr>
              <a:t>religion</a:t>
            </a:r>
            <a:r>
              <a:rPr lang="it-IT" sz="1200" b="0" i="0" u="none" strike="noStrike" kern="1200" baseline="0" dirty="0">
                <a:solidFill>
                  <a:schemeClr val="tx1"/>
                </a:solidFill>
                <a:latin typeface="+mn-lt"/>
                <a:ea typeface="+mn-ea"/>
                <a:cs typeface="+mn-cs"/>
              </a:rPr>
              <a:t> in society and </a:t>
            </a:r>
            <a:r>
              <a:rPr lang="it-IT" sz="1200" b="0" i="0" u="none" strike="noStrike" kern="1200" baseline="0" dirty="0" err="1">
                <a:solidFill>
                  <a:schemeClr val="tx1"/>
                </a:solidFill>
                <a:latin typeface="+mn-lt"/>
                <a:ea typeface="+mn-ea"/>
                <a:cs typeface="+mn-cs"/>
              </a:rPr>
              <a:t>reductionist</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because</a:t>
            </a:r>
            <a:r>
              <a:rPr lang="it-IT" sz="1200" b="0" i="0" u="none" strike="noStrike" kern="1200" baseline="0" dirty="0">
                <a:solidFill>
                  <a:schemeClr val="tx1"/>
                </a:solidFill>
                <a:latin typeface="+mn-lt"/>
                <a:ea typeface="+mn-ea"/>
                <a:cs typeface="+mn-cs"/>
              </a:rPr>
              <a:t> in </a:t>
            </a:r>
            <a:r>
              <a:rPr lang="it-IT" sz="1200" b="0" i="0" u="none" strike="noStrike" kern="1200" baseline="0" dirty="0" err="1">
                <a:solidFill>
                  <a:schemeClr val="tx1"/>
                </a:solidFill>
                <a:latin typeface="+mn-lt"/>
                <a:ea typeface="+mn-ea"/>
                <a:cs typeface="+mn-cs"/>
              </a:rPr>
              <a:t>this</a:t>
            </a:r>
            <a:r>
              <a:rPr lang="it-IT" sz="1200" b="0" i="0" u="none" strike="noStrike" kern="1200" baseline="0" dirty="0">
                <a:solidFill>
                  <a:schemeClr val="tx1"/>
                </a:solidFill>
                <a:latin typeface="+mn-lt"/>
                <a:ea typeface="+mn-ea"/>
                <a:cs typeface="+mn-cs"/>
              </a:rPr>
              <a:t> way the </a:t>
            </a:r>
            <a:r>
              <a:rPr lang="it-IT" sz="1200" b="0" i="0" u="none" strike="noStrike" kern="1200" baseline="0" dirty="0" err="1">
                <a:solidFill>
                  <a:schemeClr val="tx1"/>
                </a:solidFill>
                <a:latin typeface="+mn-lt"/>
                <a:ea typeface="+mn-ea"/>
                <a:cs typeface="+mn-cs"/>
              </a:rPr>
              <a:t>characteristics</a:t>
            </a:r>
            <a:r>
              <a:rPr lang="it-IT" sz="1200" b="0" i="0" u="none" strike="noStrike" kern="1200" baseline="0" dirty="0">
                <a:solidFill>
                  <a:schemeClr val="tx1"/>
                </a:solidFill>
                <a:latin typeface="+mn-lt"/>
                <a:ea typeface="+mn-ea"/>
                <a:cs typeface="+mn-cs"/>
              </a:rPr>
              <a:t> of the </a:t>
            </a:r>
            <a:r>
              <a:rPr lang="it-IT" sz="1200" b="0" i="0" u="none" strike="noStrike" kern="1200" baseline="0" dirty="0" err="1">
                <a:solidFill>
                  <a:schemeClr val="tx1"/>
                </a:solidFill>
                <a:latin typeface="+mn-lt"/>
                <a:ea typeface="+mn-ea"/>
                <a:cs typeface="+mn-cs"/>
              </a:rPr>
              <a:t>early</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modern</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confessional</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churches</a:t>
            </a:r>
            <a:r>
              <a:rPr lang="it-IT" sz="1200" b="0" i="0" u="none" strike="noStrike" kern="1200" baseline="0" dirty="0">
                <a:solidFill>
                  <a:schemeClr val="tx1"/>
                </a:solidFill>
                <a:latin typeface="+mn-lt"/>
                <a:ea typeface="+mn-ea"/>
                <a:cs typeface="+mn-cs"/>
              </a:rPr>
              <a:t> are </a:t>
            </a:r>
            <a:r>
              <a:rPr lang="it-IT" sz="1200" b="0" i="0" u="none" strike="noStrike" kern="1200" baseline="0" dirty="0" err="1">
                <a:solidFill>
                  <a:schemeClr val="tx1"/>
                </a:solidFill>
                <a:latin typeface="+mn-lt"/>
                <a:ea typeface="+mn-ea"/>
                <a:cs typeface="+mn-cs"/>
              </a:rPr>
              <a:t>levelled</a:t>
            </a:r>
            <a:r>
              <a:rPr lang="it-IT" sz="1200" b="0" i="0" u="none" strike="noStrike" kern="1200" baseline="0" dirty="0">
                <a:solidFill>
                  <a:schemeClr val="tx1"/>
                </a:solidFill>
                <a:latin typeface="+mn-lt"/>
                <a:ea typeface="+mn-ea"/>
                <a:cs typeface="+mn-cs"/>
              </a:rPr>
              <a:t> . </a:t>
            </a:r>
            <a:endParaRPr lang="it-IT" dirty="0"/>
          </a:p>
        </p:txBody>
      </p:sp>
      <p:sp>
        <p:nvSpPr>
          <p:cNvPr id="4" name="Segnaposto numero diapositiva 3"/>
          <p:cNvSpPr>
            <a:spLocks noGrp="1"/>
          </p:cNvSpPr>
          <p:nvPr>
            <p:ph type="sldNum" sz="quarter" idx="10"/>
          </p:nvPr>
        </p:nvSpPr>
        <p:spPr/>
        <p:txBody>
          <a:bodyPr/>
          <a:lstStyle/>
          <a:p>
            <a:fld id="{F5ABA7DB-BA9E-2F47-9452-93A687675C6E}" type="slidenum">
              <a:rPr lang="it-IT" smtClean="0"/>
              <a:t>5</a:t>
            </a:fld>
            <a:endParaRPr lang="it-IT"/>
          </a:p>
        </p:txBody>
      </p:sp>
    </p:spTree>
    <p:extLst>
      <p:ext uri="{BB962C8B-B14F-4D97-AF65-F5344CB8AC3E}">
        <p14:creationId xmlns:p14="http://schemas.microsoft.com/office/powerpoint/2010/main" val="3075847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u="none" strike="noStrike" kern="1200" baseline="0" dirty="0">
                <a:solidFill>
                  <a:schemeClr val="tx1"/>
                </a:solidFill>
                <a:latin typeface="+mn-lt"/>
                <a:ea typeface="+mn-ea"/>
                <a:cs typeface="+mn-cs"/>
              </a:rPr>
              <a:t> Kaufmann </a:t>
            </a:r>
            <a:r>
              <a:rPr lang="it-IT" sz="1200" b="0" i="0" u="none" strike="noStrike" kern="1200" baseline="0" dirty="0" err="1">
                <a:solidFill>
                  <a:schemeClr val="tx1"/>
                </a:solidFill>
                <a:latin typeface="+mn-lt"/>
                <a:ea typeface="+mn-ea"/>
                <a:cs typeface="+mn-cs"/>
              </a:rPr>
              <a:t>regards</a:t>
            </a:r>
            <a:r>
              <a:rPr lang="it-IT" sz="1200" b="0" i="0" u="none" strike="noStrike" kern="1200" baseline="0" dirty="0">
                <a:solidFill>
                  <a:schemeClr val="tx1"/>
                </a:solidFill>
                <a:latin typeface="+mn-lt"/>
                <a:ea typeface="+mn-ea"/>
                <a:cs typeface="+mn-cs"/>
              </a:rPr>
              <a:t> the treatment of </a:t>
            </a:r>
            <a:r>
              <a:rPr lang="it-IT" sz="1200" b="0" i="0" u="none" strike="noStrike" kern="1200" baseline="0" dirty="0" err="1">
                <a:solidFill>
                  <a:schemeClr val="tx1"/>
                </a:solidFill>
                <a:latin typeface="+mn-lt"/>
                <a:ea typeface="+mn-ea"/>
                <a:cs typeface="+mn-cs"/>
              </a:rPr>
              <a:t>religion</a:t>
            </a:r>
            <a:r>
              <a:rPr lang="it-IT" sz="1200" b="0" i="0" u="none" strike="noStrike" kern="1200" baseline="0" dirty="0">
                <a:solidFill>
                  <a:schemeClr val="tx1"/>
                </a:solidFill>
                <a:latin typeface="+mn-lt"/>
                <a:ea typeface="+mn-ea"/>
                <a:cs typeface="+mn-cs"/>
              </a:rPr>
              <a:t> in the </a:t>
            </a:r>
            <a:r>
              <a:rPr lang="it-IT" sz="1200" b="0" i="0" u="none" strike="noStrike" kern="1200" baseline="0" dirty="0" err="1">
                <a:solidFill>
                  <a:schemeClr val="tx1"/>
                </a:solidFill>
                <a:latin typeface="+mn-lt"/>
                <a:ea typeface="+mn-ea"/>
                <a:cs typeface="+mn-cs"/>
              </a:rPr>
              <a:t>context</a:t>
            </a:r>
            <a:r>
              <a:rPr lang="it-IT" sz="1200" b="0" i="0" u="none" strike="noStrike" kern="1200" baseline="0" dirty="0">
                <a:solidFill>
                  <a:schemeClr val="tx1"/>
                </a:solidFill>
                <a:latin typeface="+mn-lt"/>
                <a:ea typeface="+mn-ea"/>
                <a:cs typeface="+mn-cs"/>
              </a:rPr>
              <a:t> of the </a:t>
            </a:r>
            <a:r>
              <a:rPr lang="it-IT" sz="1200" b="0" i="0" u="none" strike="noStrike" kern="1200" baseline="0" dirty="0" err="1">
                <a:solidFill>
                  <a:schemeClr val="tx1"/>
                </a:solidFill>
                <a:latin typeface="+mn-lt"/>
                <a:ea typeface="+mn-ea"/>
                <a:cs typeface="+mn-cs"/>
              </a:rPr>
              <a:t>paradigm</a:t>
            </a:r>
            <a:r>
              <a:rPr lang="it-IT" sz="1200" b="0" i="0" u="none" strike="noStrike" kern="1200" baseline="0" dirty="0">
                <a:solidFill>
                  <a:schemeClr val="tx1"/>
                </a:solidFill>
                <a:latin typeface="+mn-lt"/>
                <a:ea typeface="+mn-ea"/>
                <a:cs typeface="+mn-cs"/>
              </a:rPr>
              <a:t> of </a:t>
            </a:r>
            <a:r>
              <a:rPr lang="it-IT" sz="1200" b="0" i="0" u="none" strike="noStrike" kern="1200" baseline="0" dirty="0" err="1">
                <a:solidFill>
                  <a:schemeClr val="tx1"/>
                </a:solidFill>
                <a:latin typeface="+mn-lt"/>
                <a:ea typeface="+mn-ea"/>
                <a:cs typeface="+mn-cs"/>
              </a:rPr>
              <a:t>confessionalization</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as</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functional-reductionist</a:t>
            </a:r>
            <a:r>
              <a:rPr lang="it-IT" sz="1200" b="0" i="0" u="none" strike="noStrike" kern="1200" baseline="0">
                <a:solidFill>
                  <a:schemeClr val="tx1"/>
                </a:solidFill>
                <a:latin typeface="+mn-lt"/>
                <a:ea typeface="+mn-ea"/>
                <a:cs typeface="+mn-cs"/>
              </a:rPr>
              <a:t>”  </a:t>
            </a:r>
            <a:r>
              <a:rPr lang="it-IT" sz="1200" b="0" i="0" u="none" strike="noStrike" kern="1200" baseline="0" dirty="0">
                <a:solidFill>
                  <a:schemeClr val="tx1"/>
                </a:solidFill>
                <a:latin typeface="+mn-lt"/>
                <a:ea typeface="+mn-ea"/>
                <a:cs typeface="+mn-cs"/>
              </a:rPr>
              <a:t>—</a:t>
            </a:r>
            <a:r>
              <a:rPr lang="it-IT" sz="1200" b="0" i="0" u="none" strike="noStrike" kern="1200" baseline="0" dirty="0" err="1">
                <a:solidFill>
                  <a:schemeClr val="tx1"/>
                </a:solidFill>
                <a:latin typeface="+mn-lt"/>
                <a:ea typeface="+mn-ea"/>
                <a:cs typeface="+mn-cs"/>
              </a:rPr>
              <a:t>functional</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because</a:t>
            </a:r>
            <a:r>
              <a:rPr lang="it-IT" sz="1200" b="0" i="0" u="none" strike="noStrike" kern="1200" baseline="0" dirty="0">
                <a:solidFill>
                  <a:schemeClr val="tx1"/>
                </a:solidFill>
                <a:latin typeface="+mn-lt"/>
                <a:ea typeface="+mn-ea"/>
                <a:cs typeface="+mn-cs"/>
              </a:rPr>
              <a:t> the </a:t>
            </a:r>
            <a:r>
              <a:rPr lang="it-IT" sz="1200" b="0" i="0" u="none" strike="noStrike" kern="1200" baseline="0" dirty="0" err="1">
                <a:solidFill>
                  <a:schemeClr val="tx1"/>
                </a:solidFill>
                <a:latin typeface="+mn-lt"/>
                <a:ea typeface="+mn-ea"/>
                <a:cs typeface="+mn-cs"/>
              </a:rPr>
              <a:t>concept</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only</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looks</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at</a:t>
            </a:r>
            <a:r>
              <a:rPr lang="it-IT" sz="1200" b="0" i="0" u="none" strike="noStrike" kern="1200" baseline="0" dirty="0">
                <a:solidFill>
                  <a:schemeClr val="tx1"/>
                </a:solidFill>
                <a:latin typeface="+mn-lt"/>
                <a:ea typeface="+mn-ea"/>
                <a:cs typeface="+mn-cs"/>
              </a:rPr>
              <a:t> the </a:t>
            </a:r>
            <a:r>
              <a:rPr lang="it-IT" sz="1200" b="0" i="0" u="none" strike="noStrike" kern="1200" baseline="0" dirty="0" err="1">
                <a:solidFill>
                  <a:schemeClr val="tx1"/>
                </a:solidFill>
                <a:latin typeface="+mn-lt"/>
                <a:ea typeface="+mn-ea"/>
                <a:cs typeface="+mn-cs"/>
              </a:rPr>
              <a:t>function</a:t>
            </a:r>
            <a:r>
              <a:rPr lang="it-IT" sz="1200" b="0" i="0" u="none" strike="noStrike" kern="1200" baseline="0" dirty="0">
                <a:solidFill>
                  <a:schemeClr val="tx1"/>
                </a:solidFill>
                <a:latin typeface="+mn-lt"/>
                <a:ea typeface="+mn-ea"/>
                <a:cs typeface="+mn-cs"/>
              </a:rPr>
              <a:t> of </a:t>
            </a:r>
            <a:r>
              <a:rPr lang="it-IT" sz="1200" b="0" i="0" u="none" strike="noStrike" kern="1200" baseline="0" dirty="0" err="1">
                <a:solidFill>
                  <a:schemeClr val="tx1"/>
                </a:solidFill>
                <a:latin typeface="+mn-lt"/>
                <a:ea typeface="+mn-ea"/>
                <a:cs typeface="+mn-cs"/>
              </a:rPr>
              <a:t>religion</a:t>
            </a:r>
            <a:r>
              <a:rPr lang="it-IT" sz="1200" b="0" i="0" u="none" strike="noStrike" kern="1200" baseline="0" dirty="0">
                <a:solidFill>
                  <a:schemeClr val="tx1"/>
                </a:solidFill>
                <a:latin typeface="+mn-lt"/>
                <a:ea typeface="+mn-ea"/>
                <a:cs typeface="+mn-cs"/>
              </a:rPr>
              <a:t> in society and </a:t>
            </a:r>
            <a:r>
              <a:rPr lang="it-IT" sz="1200" b="0" i="0" u="none" strike="noStrike" kern="1200" baseline="0" dirty="0" err="1">
                <a:solidFill>
                  <a:schemeClr val="tx1"/>
                </a:solidFill>
                <a:latin typeface="+mn-lt"/>
                <a:ea typeface="+mn-ea"/>
                <a:cs typeface="+mn-cs"/>
              </a:rPr>
              <a:t>reductionist</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because</a:t>
            </a:r>
            <a:r>
              <a:rPr lang="it-IT" sz="1200" b="0" i="0" u="none" strike="noStrike" kern="1200" baseline="0" dirty="0">
                <a:solidFill>
                  <a:schemeClr val="tx1"/>
                </a:solidFill>
                <a:latin typeface="+mn-lt"/>
                <a:ea typeface="+mn-ea"/>
                <a:cs typeface="+mn-cs"/>
              </a:rPr>
              <a:t> in </a:t>
            </a:r>
            <a:r>
              <a:rPr lang="it-IT" sz="1200" b="0" i="0" u="none" strike="noStrike" kern="1200" baseline="0" dirty="0" err="1">
                <a:solidFill>
                  <a:schemeClr val="tx1"/>
                </a:solidFill>
                <a:latin typeface="+mn-lt"/>
                <a:ea typeface="+mn-ea"/>
                <a:cs typeface="+mn-cs"/>
              </a:rPr>
              <a:t>this</a:t>
            </a:r>
            <a:r>
              <a:rPr lang="it-IT" sz="1200" b="0" i="0" u="none" strike="noStrike" kern="1200" baseline="0" dirty="0">
                <a:solidFill>
                  <a:schemeClr val="tx1"/>
                </a:solidFill>
                <a:latin typeface="+mn-lt"/>
                <a:ea typeface="+mn-ea"/>
                <a:cs typeface="+mn-cs"/>
              </a:rPr>
              <a:t> way the </a:t>
            </a:r>
            <a:r>
              <a:rPr lang="it-IT" sz="1200" b="0" i="0" u="none" strike="noStrike" kern="1200" baseline="0" dirty="0" err="1">
                <a:solidFill>
                  <a:schemeClr val="tx1"/>
                </a:solidFill>
                <a:latin typeface="+mn-lt"/>
                <a:ea typeface="+mn-ea"/>
                <a:cs typeface="+mn-cs"/>
              </a:rPr>
              <a:t>characteristics</a:t>
            </a:r>
            <a:r>
              <a:rPr lang="it-IT" sz="1200" b="0" i="0" u="none" strike="noStrike" kern="1200" baseline="0" dirty="0">
                <a:solidFill>
                  <a:schemeClr val="tx1"/>
                </a:solidFill>
                <a:latin typeface="+mn-lt"/>
                <a:ea typeface="+mn-ea"/>
                <a:cs typeface="+mn-cs"/>
              </a:rPr>
              <a:t> of the </a:t>
            </a:r>
            <a:r>
              <a:rPr lang="it-IT" sz="1200" b="0" i="0" u="none" strike="noStrike" kern="1200" baseline="0" dirty="0" err="1">
                <a:solidFill>
                  <a:schemeClr val="tx1"/>
                </a:solidFill>
                <a:latin typeface="+mn-lt"/>
                <a:ea typeface="+mn-ea"/>
                <a:cs typeface="+mn-cs"/>
              </a:rPr>
              <a:t>early</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modern</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confessional</a:t>
            </a:r>
            <a:r>
              <a:rPr lang="it-IT" sz="1200" b="0" i="0" u="none" strike="noStrike" kern="1200" baseline="0" dirty="0">
                <a:solidFill>
                  <a:schemeClr val="tx1"/>
                </a:solidFill>
                <a:latin typeface="+mn-lt"/>
                <a:ea typeface="+mn-ea"/>
                <a:cs typeface="+mn-cs"/>
              </a:rPr>
              <a:t> </a:t>
            </a:r>
            <a:r>
              <a:rPr lang="it-IT" sz="1200" b="0" i="0" u="none" strike="noStrike" kern="1200" baseline="0" dirty="0" err="1">
                <a:solidFill>
                  <a:schemeClr val="tx1"/>
                </a:solidFill>
                <a:latin typeface="+mn-lt"/>
                <a:ea typeface="+mn-ea"/>
                <a:cs typeface="+mn-cs"/>
              </a:rPr>
              <a:t>churches</a:t>
            </a:r>
            <a:r>
              <a:rPr lang="it-IT" sz="1200" b="0" i="0" u="none" strike="noStrike" kern="1200" baseline="0" dirty="0">
                <a:solidFill>
                  <a:schemeClr val="tx1"/>
                </a:solidFill>
                <a:latin typeface="+mn-lt"/>
                <a:ea typeface="+mn-ea"/>
                <a:cs typeface="+mn-cs"/>
              </a:rPr>
              <a:t> are </a:t>
            </a:r>
            <a:r>
              <a:rPr lang="it-IT" sz="1200" b="0" i="0" u="none" strike="noStrike" kern="1200" baseline="0" dirty="0" err="1">
                <a:solidFill>
                  <a:schemeClr val="tx1"/>
                </a:solidFill>
                <a:latin typeface="+mn-lt"/>
                <a:ea typeface="+mn-ea"/>
                <a:cs typeface="+mn-cs"/>
              </a:rPr>
              <a:t>levelled</a:t>
            </a:r>
            <a:r>
              <a:rPr lang="it-IT" sz="1200" b="0" i="0" u="none" strike="noStrike" kern="1200" baseline="0" dirty="0">
                <a:solidFill>
                  <a:schemeClr val="tx1"/>
                </a:solidFill>
                <a:latin typeface="+mn-lt"/>
                <a:ea typeface="+mn-ea"/>
                <a:cs typeface="+mn-cs"/>
              </a:rPr>
              <a:t> . </a:t>
            </a:r>
            <a:endParaRPr lang="it-IT" dirty="0"/>
          </a:p>
        </p:txBody>
      </p:sp>
      <p:sp>
        <p:nvSpPr>
          <p:cNvPr id="4" name="Segnaposto numero diapositiva 3"/>
          <p:cNvSpPr>
            <a:spLocks noGrp="1"/>
          </p:cNvSpPr>
          <p:nvPr>
            <p:ph type="sldNum" sz="quarter" idx="10"/>
          </p:nvPr>
        </p:nvSpPr>
        <p:spPr/>
        <p:txBody>
          <a:bodyPr/>
          <a:lstStyle/>
          <a:p>
            <a:fld id="{F5ABA7DB-BA9E-2F47-9452-93A687675C6E}" type="slidenum">
              <a:rPr lang="it-IT" smtClean="0"/>
              <a:t>8</a:t>
            </a:fld>
            <a:endParaRPr lang="it-IT"/>
          </a:p>
        </p:txBody>
      </p:sp>
    </p:spTree>
    <p:extLst>
      <p:ext uri="{BB962C8B-B14F-4D97-AF65-F5344CB8AC3E}">
        <p14:creationId xmlns:p14="http://schemas.microsoft.com/office/powerpoint/2010/main" val="3075847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5ABA7DB-BA9E-2F47-9452-93A687675C6E}" type="slidenum">
              <a:rPr lang="it-IT" smtClean="0"/>
              <a:t>10</a:t>
            </a:fld>
            <a:endParaRPr lang="it-IT"/>
          </a:p>
        </p:txBody>
      </p:sp>
    </p:spTree>
    <p:extLst>
      <p:ext uri="{BB962C8B-B14F-4D97-AF65-F5344CB8AC3E}">
        <p14:creationId xmlns:p14="http://schemas.microsoft.com/office/powerpoint/2010/main" val="3158438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Schema</a:t>
            </a:r>
            <a:r>
              <a:rPr lang="it-IT" baseline="0" dirty="0"/>
              <a:t> tratto dal Manuale a cura di L. Caracciolo (Mondadori)</a:t>
            </a:r>
            <a:endParaRPr lang="it-IT" dirty="0"/>
          </a:p>
        </p:txBody>
      </p:sp>
      <p:sp>
        <p:nvSpPr>
          <p:cNvPr id="4" name="Segnaposto numero diapositiva 3"/>
          <p:cNvSpPr>
            <a:spLocks noGrp="1"/>
          </p:cNvSpPr>
          <p:nvPr>
            <p:ph type="sldNum" sz="quarter" idx="10"/>
          </p:nvPr>
        </p:nvSpPr>
        <p:spPr/>
        <p:txBody>
          <a:bodyPr/>
          <a:lstStyle/>
          <a:p>
            <a:fld id="{D1E2C888-B2F7-1643-BFB0-ADED0EBE6046}" type="slidenum">
              <a:rPr lang="it-IT" smtClean="0"/>
              <a:t>15</a:t>
            </a:fld>
            <a:endParaRPr lang="it-IT"/>
          </a:p>
        </p:txBody>
      </p:sp>
    </p:spTree>
    <p:extLst>
      <p:ext uri="{BB962C8B-B14F-4D97-AF65-F5344CB8AC3E}">
        <p14:creationId xmlns:p14="http://schemas.microsoft.com/office/powerpoint/2010/main" val="711220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CA8CB681-28B9-C34A-A7D6-980326948708}" type="datetimeFigureOut">
              <a:rPr lang="it-IT" smtClean="0"/>
              <a:t>08/04/24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CAA8C4-B95E-6047-A2C9-F794985DBD39}" type="slidenum">
              <a:rPr lang="it-IT" smtClean="0"/>
              <a:t>‹N›</a:t>
            </a:fld>
            <a:endParaRPr lang="it-IT"/>
          </a:p>
        </p:txBody>
      </p:sp>
    </p:spTree>
    <p:extLst>
      <p:ext uri="{BB962C8B-B14F-4D97-AF65-F5344CB8AC3E}">
        <p14:creationId xmlns:p14="http://schemas.microsoft.com/office/powerpoint/2010/main" val="1198893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A8CB681-28B9-C34A-A7D6-980326948708}" type="datetimeFigureOut">
              <a:rPr lang="it-IT" smtClean="0"/>
              <a:t>08/04/24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CAA8C4-B95E-6047-A2C9-F794985DBD39}" type="slidenum">
              <a:rPr lang="it-IT" smtClean="0"/>
              <a:t>‹N›</a:t>
            </a:fld>
            <a:endParaRPr lang="it-IT"/>
          </a:p>
        </p:txBody>
      </p:sp>
    </p:spTree>
    <p:extLst>
      <p:ext uri="{BB962C8B-B14F-4D97-AF65-F5344CB8AC3E}">
        <p14:creationId xmlns:p14="http://schemas.microsoft.com/office/powerpoint/2010/main" val="1442163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CA8CB681-28B9-C34A-A7D6-980326948708}" type="datetimeFigureOut">
              <a:rPr lang="it-IT" smtClean="0"/>
              <a:t>08/04/24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CAA8C4-B95E-6047-A2C9-F794985DBD39}" type="slidenum">
              <a:rPr lang="it-IT" smtClean="0"/>
              <a:t>‹N›</a:t>
            </a:fld>
            <a:endParaRPr lang="it-IT"/>
          </a:p>
        </p:txBody>
      </p:sp>
    </p:spTree>
    <p:extLst>
      <p:ext uri="{BB962C8B-B14F-4D97-AF65-F5344CB8AC3E}">
        <p14:creationId xmlns:p14="http://schemas.microsoft.com/office/powerpoint/2010/main" val="2738655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CA8CB681-28B9-C34A-A7D6-980326948708}" type="datetimeFigureOut">
              <a:rPr lang="it-IT" smtClean="0"/>
              <a:t>08/04/24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5CAA8C4-B95E-6047-A2C9-F794985DBD39}" type="slidenum">
              <a:rPr lang="it-IT" smtClean="0"/>
              <a:t>‹N›</a:t>
            </a:fld>
            <a:endParaRPr lang="it-IT"/>
          </a:p>
        </p:txBody>
      </p:sp>
    </p:spTree>
    <p:extLst>
      <p:ext uri="{BB962C8B-B14F-4D97-AF65-F5344CB8AC3E}">
        <p14:creationId xmlns:p14="http://schemas.microsoft.com/office/powerpoint/2010/main" val="383735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CA8CB681-28B9-C34A-A7D6-980326948708}" type="datetimeFigureOut">
              <a:rPr lang="it-IT" smtClean="0"/>
              <a:t>08/04/24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5CAA8C4-B95E-6047-A2C9-F794985DBD39}" type="slidenum">
              <a:rPr lang="it-IT" smtClean="0"/>
              <a:t>‹N›</a:t>
            </a:fld>
            <a:endParaRPr lang="it-IT"/>
          </a:p>
        </p:txBody>
      </p:sp>
    </p:spTree>
    <p:extLst>
      <p:ext uri="{BB962C8B-B14F-4D97-AF65-F5344CB8AC3E}">
        <p14:creationId xmlns:p14="http://schemas.microsoft.com/office/powerpoint/2010/main" val="3726087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CA8CB681-28B9-C34A-A7D6-980326948708}" type="datetimeFigureOut">
              <a:rPr lang="it-IT" smtClean="0"/>
              <a:t>08/04/24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5CAA8C4-B95E-6047-A2C9-F794985DBD39}" type="slidenum">
              <a:rPr lang="it-IT" smtClean="0"/>
              <a:t>‹N›</a:t>
            </a:fld>
            <a:endParaRPr lang="it-IT"/>
          </a:p>
        </p:txBody>
      </p:sp>
    </p:spTree>
    <p:extLst>
      <p:ext uri="{BB962C8B-B14F-4D97-AF65-F5344CB8AC3E}">
        <p14:creationId xmlns:p14="http://schemas.microsoft.com/office/powerpoint/2010/main" val="2900884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A8CB681-28B9-C34A-A7D6-980326948708}" type="datetimeFigureOut">
              <a:rPr lang="it-IT" smtClean="0"/>
              <a:t>08/04/24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5CAA8C4-B95E-6047-A2C9-F794985DBD39}" type="slidenum">
              <a:rPr lang="it-IT" smtClean="0"/>
              <a:t>‹N›</a:t>
            </a:fld>
            <a:endParaRPr lang="it-IT"/>
          </a:p>
        </p:txBody>
      </p:sp>
    </p:spTree>
    <p:extLst>
      <p:ext uri="{BB962C8B-B14F-4D97-AF65-F5344CB8AC3E}">
        <p14:creationId xmlns:p14="http://schemas.microsoft.com/office/powerpoint/2010/main" val="2236492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CA8CB681-28B9-C34A-A7D6-980326948708}" type="datetimeFigureOut">
              <a:rPr lang="it-IT" smtClean="0"/>
              <a:t>08/04/24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5CAA8C4-B95E-6047-A2C9-F794985DBD39}" type="slidenum">
              <a:rPr lang="it-IT" smtClean="0"/>
              <a:t>‹N›</a:t>
            </a:fld>
            <a:endParaRPr lang="it-IT"/>
          </a:p>
        </p:txBody>
      </p:sp>
    </p:spTree>
    <p:extLst>
      <p:ext uri="{BB962C8B-B14F-4D97-AF65-F5344CB8AC3E}">
        <p14:creationId xmlns:p14="http://schemas.microsoft.com/office/powerpoint/2010/main" val="3478646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CA8CB681-28B9-C34A-A7D6-980326948708}" type="datetimeFigureOut">
              <a:rPr lang="it-IT" smtClean="0"/>
              <a:t>08/04/24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5CAA8C4-B95E-6047-A2C9-F794985DBD39}" type="slidenum">
              <a:rPr lang="it-IT" smtClean="0"/>
              <a:t>‹N›</a:t>
            </a:fld>
            <a:endParaRPr lang="it-IT"/>
          </a:p>
        </p:txBody>
      </p:sp>
    </p:spTree>
    <p:extLst>
      <p:ext uri="{BB962C8B-B14F-4D97-AF65-F5344CB8AC3E}">
        <p14:creationId xmlns:p14="http://schemas.microsoft.com/office/powerpoint/2010/main" val="1158603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A8CB681-28B9-C34A-A7D6-980326948708}" type="datetimeFigureOut">
              <a:rPr lang="it-IT" smtClean="0"/>
              <a:t>08/04/24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CAA8C4-B95E-6047-A2C9-F794985DBD39}" type="slidenum">
              <a:rPr lang="it-IT" smtClean="0"/>
              <a:t>‹N›</a:t>
            </a:fld>
            <a:endParaRPr lang="it-IT"/>
          </a:p>
        </p:txBody>
      </p:sp>
    </p:spTree>
    <p:extLst>
      <p:ext uri="{BB962C8B-B14F-4D97-AF65-F5344CB8AC3E}">
        <p14:creationId xmlns:p14="http://schemas.microsoft.com/office/powerpoint/2010/main" val="2730709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CA8CB681-28B9-C34A-A7D6-980326948708}" type="datetimeFigureOut">
              <a:rPr lang="it-IT" smtClean="0"/>
              <a:t>08/04/24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5CAA8C4-B95E-6047-A2C9-F794985DBD39}" type="slidenum">
              <a:rPr lang="it-IT" smtClean="0"/>
              <a:t>‹N›</a:t>
            </a:fld>
            <a:endParaRPr lang="it-IT"/>
          </a:p>
        </p:txBody>
      </p:sp>
    </p:spTree>
    <p:extLst>
      <p:ext uri="{BB962C8B-B14F-4D97-AF65-F5344CB8AC3E}">
        <p14:creationId xmlns:p14="http://schemas.microsoft.com/office/powerpoint/2010/main" val="1581033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8CB681-28B9-C34A-A7D6-980326948708}" type="datetimeFigureOut">
              <a:rPr lang="it-IT" smtClean="0"/>
              <a:t>08/04/24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CAA8C4-B95E-6047-A2C9-F794985DBD39}" type="slidenum">
              <a:rPr lang="it-IT" smtClean="0"/>
              <a:t>‹N›</a:t>
            </a:fld>
            <a:endParaRPr lang="it-IT"/>
          </a:p>
        </p:txBody>
      </p:sp>
    </p:spTree>
    <p:extLst>
      <p:ext uri="{BB962C8B-B14F-4D97-AF65-F5344CB8AC3E}">
        <p14:creationId xmlns:p14="http://schemas.microsoft.com/office/powerpoint/2010/main" val="3904680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427335"/>
            <a:ext cx="7772400" cy="1470025"/>
          </a:xfrm>
        </p:spPr>
        <p:txBody>
          <a:bodyPr>
            <a:normAutofit fontScale="90000"/>
          </a:bodyPr>
          <a:lstStyle/>
          <a:p>
            <a:r>
              <a:rPr lang="it-IT" dirty="0"/>
              <a:t>L’età confessionale, il rafforzamento dello stato e il governo dei ministri</a:t>
            </a:r>
          </a:p>
        </p:txBody>
      </p:sp>
      <p:sp>
        <p:nvSpPr>
          <p:cNvPr id="3" name="Sottotitolo 2"/>
          <p:cNvSpPr>
            <a:spLocks noGrp="1"/>
          </p:cNvSpPr>
          <p:nvPr>
            <p:ph type="subTitle" idx="1"/>
          </p:nvPr>
        </p:nvSpPr>
        <p:spPr>
          <a:xfrm>
            <a:off x="1503554" y="371089"/>
            <a:ext cx="6400800" cy="1752600"/>
          </a:xfrm>
        </p:spPr>
        <p:txBody>
          <a:bodyPr/>
          <a:lstStyle/>
          <a:p>
            <a:r>
              <a:rPr lang="it-IT" dirty="0">
                <a:solidFill>
                  <a:schemeClr val="tx1"/>
                </a:solidFill>
              </a:rPr>
              <a:t>147LE Storia Moderna</a:t>
            </a:r>
          </a:p>
        </p:txBody>
      </p:sp>
      <p:sp>
        <p:nvSpPr>
          <p:cNvPr id="4" name="CasellaDiTesto 3"/>
          <p:cNvSpPr txBox="1"/>
          <p:nvPr/>
        </p:nvSpPr>
        <p:spPr>
          <a:xfrm>
            <a:off x="5344137" y="5509494"/>
            <a:ext cx="3114063" cy="369332"/>
          </a:xfrm>
          <a:prstGeom prst="rect">
            <a:avLst/>
          </a:prstGeom>
          <a:noFill/>
        </p:spPr>
        <p:txBody>
          <a:bodyPr wrap="square" rtlCol="0">
            <a:spAutoFit/>
          </a:bodyPr>
          <a:lstStyle/>
          <a:p>
            <a:r>
              <a:rPr lang="it-IT" dirty="0"/>
              <a:t>Docente: Cesare Santus</a:t>
            </a:r>
          </a:p>
        </p:txBody>
      </p:sp>
    </p:spTree>
    <p:extLst>
      <p:ext uri="{BB962C8B-B14F-4D97-AF65-F5344CB8AC3E}">
        <p14:creationId xmlns:p14="http://schemas.microsoft.com/office/powerpoint/2010/main" val="1137532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2597454" cy="6858000"/>
          </a:xfrm>
          <a:prstGeom prst="rect">
            <a:avLst/>
          </a:prstGeom>
          <a:solidFill>
            <a:srgbClr val="15609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6" name="Immagin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4804" y="2088309"/>
            <a:ext cx="1896532" cy="2500613"/>
          </a:xfrm>
          <a:prstGeom prst="rect">
            <a:avLst/>
          </a:prstGeom>
        </p:spPr>
      </p:pic>
      <p:pic>
        <p:nvPicPr>
          <p:cNvPr id="4" name="Immagin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9104" y="355601"/>
            <a:ext cx="1919160" cy="1941093"/>
          </a:xfrm>
          <a:prstGeom prst="rect">
            <a:avLst/>
          </a:prstGeom>
        </p:spPr>
      </p:pic>
      <p:sp>
        <p:nvSpPr>
          <p:cNvPr id="3" name="Segnaposto contenuto 2"/>
          <p:cNvSpPr>
            <a:spLocks noGrp="1"/>
          </p:cNvSpPr>
          <p:nvPr>
            <p:ph idx="1"/>
          </p:nvPr>
        </p:nvSpPr>
        <p:spPr>
          <a:xfrm>
            <a:off x="2709067" y="306168"/>
            <a:ext cx="6434933" cy="6541673"/>
          </a:xfrm>
        </p:spPr>
        <p:txBody>
          <a:bodyPr>
            <a:noAutofit/>
          </a:bodyPr>
          <a:lstStyle/>
          <a:p>
            <a:pPr marL="269875" indent="-269875">
              <a:buNone/>
            </a:pPr>
            <a:r>
              <a:rPr lang="it-IT" sz="2100" dirty="0">
                <a:solidFill>
                  <a:srgbClr val="302C24"/>
                </a:solidFill>
                <a:latin typeface="Calibri" panose="020F0502020204030204" pitchFamily="34" charset="0"/>
                <a:cs typeface="Calibri" panose="020F0502020204030204" pitchFamily="34" charset="0"/>
              </a:rPr>
              <a:t>Ernst Walter ZEEDEN, "</a:t>
            </a:r>
            <a:r>
              <a:rPr lang="de-DE" sz="2100" dirty="0">
                <a:solidFill>
                  <a:srgbClr val="302C24"/>
                </a:solidFill>
                <a:latin typeface="Calibri" panose="020F0502020204030204" pitchFamily="34" charset="0"/>
                <a:cs typeface="Calibri" panose="020F0502020204030204" pitchFamily="34" charset="0"/>
              </a:rPr>
              <a:t>Grundlagen und Wege der Konfessionsbildung im Zeitalter der Glaubenskämpfe", in </a:t>
            </a:r>
            <a:r>
              <a:rPr lang="de-DE" sz="2100" i="1" dirty="0">
                <a:solidFill>
                  <a:srgbClr val="302C24"/>
                </a:solidFill>
                <a:latin typeface="Calibri" panose="020F0502020204030204" pitchFamily="34" charset="0"/>
                <a:cs typeface="Calibri" panose="020F0502020204030204" pitchFamily="34" charset="0"/>
              </a:rPr>
              <a:t>Historische Zeitschrift</a:t>
            </a:r>
            <a:r>
              <a:rPr lang="de-DE" sz="2100" dirty="0">
                <a:solidFill>
                  <a:srgbClr val="302C24"/>
                </a:solidFill>
                <a:latin typeface="Calibri" panose="020F0502020204030204" pitchFamily="34" charset="0"/>
                <a:cs typeface="Calibri" panose="020F0502020204030204" pitchFamily="34" charset="0"/>
              </a:rPr>
              <a:t>, 185, 1958, pp. 249-299</a:t>
            </a:r>
          </a:p>
          <a:p>
            <a:pPr marL="269875" indent="-269875">
              <a:buNone/>
            </a:pPr>
            <a:endParaRPr lang="de-DE" sz="2100" dirty="0">
              <a:solidFill>
                <a:srgbClr val="302C24"/>
              </a:solidFill>
              <a:latin typeface="Calibri" panose="020F0502020204030204" pitchFamily="34" charset="0"/>
              <a:cs typeface="Calibri" panose="020F0502020204030204" pitchFamily="34" charset="0"/>
            </a:endParaRPr>
          </a:p>
          <a:p>
            <a:pPr marL="269875" indent="-269875">
              <a:buNone/>
            </a:pPr>
            <a:r>
              <a:rPr lang="de-DE" sz="2100" dirty="0">
                <a:solidFill>
                  <a:srgbClr val="302C24"/>
                </a:solidFill>
                <a:latin typeface="Calibri" panose="020F0502020204030204" pitchFamily="34" charset="0"/>
                <a:cs typeface="Calibri" panose="020F0502020204030204" pitchFamily="34" charset="0"/>
              </a:rPr>
              <a:t>Wolfgang REINHARD, "Zwang zur Konfessionalisierung? Prolegomena zu einer Theorie des konfessionellen Zeitalters", in </a:t>
            </a:r>
            <a:r>
              <a:rPr lang="de-DE" sz="2100" i="1" dirty="0">
                <a:solidFill>
                  <a:srgbClr val="302C24"/>
                </a:solidFill>
                <a:latin typeface="Calibri" panose="020F0502020204030204" pitchFamily="34" charset="0"/>
                <a:cs typeface="Calibri" panose="020F0502020204030204" pitchFamily="34" charset="0"/>
              </a:rPr>
              <a:t>Zeitschrift für historische Forschung</a:t>
            </a:r>
            <a:r>
              <a:rPr lang="de-DE" sz="2100" dirty="0">
                <a:solidFill>
                  <a:srgbClr val="302C24"/>
                </a:solidFill>
                <a:latin typeface="Calibri" panose="020F0502020204030204" pitchFamily="34" charset="0"/>
                <a:cs typeface="Calibri" panose="020F0502020204030204" pitchFamily="34" charset="0"/>
              </a:rPr>
              <a:t>, 10, 1983, pp. 257-277</a:t>
            </a:r>
          </a:p>
          <a:p>
            <a:pPr marL="269875" indent="-269875">
              <a:buNone/>
            </a:pPr>
            <a:endParaRPr lang="de-DE" sz="2100" dirty="0">
              <a:solidFill>
                <a:srgbClr val="302C24"/>
              </a:solidFill>
              <a:latin typeface="Calibri" panose="020F0502020204030204" pitchFamily="34" charset="0"/>
              <a:cs typeface="Calibri" panose="020F0502020204030204" pitchFamily="34" charset="0"/>
            </a:endParaRPr>
          </a:p>
          <a:p>
            <a:pPr marL="269875" indent="-269875">
              <a:buNone/>
            </a:pPr>
            <a:r>
              <a:rPr lang="de-DE" sz="2100" dirty="0">
                <a:solidFill>
                  <a:srgbClr val="302C24"/>
                </a:solidFill>
                <a:latin typeface="Calibri" panose="020F0502020204030204" pitchFamily="34" charset="0"/>
                <a:cs typeface="Calibri" panose="020F0502020204030204" pitchFamily="34" charset="0"/>
              </a:rPr>
              <a:t>Heinz SCHILLING, "Die Konfessionalisierung im Reich. Religiöser und gesellschaftlicher Wandel in Deutschland zwischen 1555 und 1620", in </a:t>
            </a:r>
            <a:r>
              <a:rPr lang="de-DE" sz="2100" i="1" dirty="0">
                <a:solidFill>
                  <a:srgbClr val="302C24"/>
                </a:solidFill>
                <a:latin typeface="Calibri" panose="020F0502020204030204" pitchFamily="34" charset="0"/>
                <a:cs typeface="Calibri" panose="020F0502020204030204" pitchFamily="34" charset="0"/>
              </a:rPr>
              <a:t>Historische Zeitschrift</a:t>
            </a:r>
            <a:r>
              <a:rPr lang="de-DE" sz="2100" dirty="0">
                <a:solidFill>
                  <a:srgbClr val="302C24"/>
                </a:solidFill>
                <a:latin typeface="Calibri" panose="020F0502020204030204" pitchFamily="34" charset="0"/>
                <a:cs typeface="Calibri" panose="020F0502020204030204" pitchFamily="34" charset="0"/>
              </a:rPr>
              <a:t>, 246, 1988, pp. 1-45</a:t>
            </a:r>
          </a:p>
          <a:p>
            <a:pPr marL="269875" indent="-269875">
              <a:buNone/>
            </a:pPr>
            <a:endParaRPr lang="de-DE" sz="2100" dirty="0">
              <a:solidFill>
                <a:srgbClr val="302C24"/>
              </a:solidFill>
              <a:latin typeface="Calibri" panose="020F0502020204030204" pitchFamily="34" charset="0"/>
              <a:cs typeface="Calibri" panose="020F0502020204030204" pitchFamily="34" charset="0"/>
            </a:endParaRPr>
          </a:p>
          <a:p>
            <a:pPr marL="269875" indent="-269875">
              <a:buNone/>
            </a:pPr>
            <a:r>
              <a:rPr lang="de-DE" sz="2100" dirty="0">
                <a:solidFill>
                  <a:srgbClr val="302C24"/>
                </a:solidFill>
                <a:latin typeface="Calibri" panose="020F0502020204030204" pitchFamily="34" charset="0"/>
                <a:cs typeface="Calibri" panose="020F0502020204030204" pitchFamily="34" charset="0"/>
              </a:rPr>
              <a:t>Wolfgang REINHARD, </a:t>
            </a:r>
            <a:r>
              <a:rPr lang="it-IT" sz="2100" dirty="0">
                <a:latin typeface="Calibri" panose="020F0502020204030204" pitchFamily="34" charset="0"/>
                <a:cs typeface="Calibri" panose="020F0502020204030204" pitchFamily="34" charset="0"/>
              </a:rPr>
              <a:t>"</a:t>
            </a:r>
            <a:r>
              <a:rPr lang="it-IT" sz="2100" dirty="0" err="1">
                <a:latin typeface="Calibri" panose="020F0502020204030204" pitchFamily="34" charset="0"/>
                <a:cs typeface="Calibri" panose="020F0502020204030204" pitchFamily="34" charset="0"/>
              </a:rPr>
              <a:t>Reformation</a:t>
            </a:r>
            <a:r>
              <a:rPr lang="it-IT" sz="2100" dirty="0">
                <a:latin typeface="Calibri" panose="020F0502020204030204" pitchFamily="34" charset="0"/>
                <a:cs typeface="Calibri" panose="020F0502020204030204" pitchFamily="34" charset="0"/>
              </a:rPr>
              <a:t>, </a:t>
            </a:r>
            <a:r>
              <a:rPr lang="it-IT" sz="2100" dirty="0" err="1">
                <a:latin typeface="Calibri" panose="020F0502020204030204" pitchFamily="34" charset="0"/>
                <a:cs typeface="Calibri" panose="020F0502020204030204" pitchFamily="34" charset="0"/>
              </a:rPr>
              <a:t>Counter-Reformation</a:t>
            </a:r>
            <a:r>
              <a:rPr lang="it-IT" sz="2100" dirty="0">
                <a:latin typeface="Calibri" panose="020F0502020204030204" pitchFamily="34" charset="0"/>
                <a:cs typeface="Calibri" panose="020F0502020204030204" pitchFamily="34" charset="0"/>
              </a:rPr>
              <a:t>, and the </a:t>
            </a:r>
            <a:r>
              <a:rPr lang="it-IT" sz="2100" dirty="0" err="1">
                <a:latin typeface="Calibri" panose="020F0502020204030204" pitchFamily="34" charset="0"/>
                <a:cs typeface="Calibri" panose="020F0502020204030204" pitchFamily="34" charset="0"/>
              </a:rPr>
              <a:t>Early</a:t>
            </a:r>
            <a:r>
              <a:rPr lang="it-IT" sz="2100" dirty="0">
                <a:latin typeface="Calibri" panose="020F0502020204030204" pitchFamily="34" charset="0"/>
                <a:cs typeface="Calibri" panose="020F0502020204030204" pitchFamily="34" charset="0"/>
              </a:rPr>
              <a:t> </a:t>
            </a:r>
            <a:r>
              <a:rPr lang="it-IT" sz="2100" dirty="0" err="1">
                <a:latin typeface="Calibri" panose="020F0502020204030204" pitchFamily="34" charset="0"/>
                <a:cs typeface="Calibri" panose="020F0502020204030204" pitchFamily="34" charset="0"/>
              </a:rPr>
              <a:t>Modern</a:t>
            </a:r>
            <a:r>
              <a:rPr lang="it-IT" sz="2100" dirty="0">
                <a:latin typeface="Calibri" panose="020F0502020204030204" pitchFamily="34" charset="0"/>
                <a:cs typeface="Calibri" panose="020F0502020204030204" pitchFamily="34" charset="0"/>
              </a:rPr>
              <a:t> State: A </a:t>
            </a:r>
            <a:r>
              <a:rPr lang="it-IT" sz="2100" dirty="0" err="1">
                <a:latin typeface="Calibri" panose="020F0502020204030204" pitchFamily="34" charset="0"/>
                <a:cs typeface="Calibri" panose="020F0502020204030204" pitchFamily="34" charset="0"/>
              </a:rPr>
              <a:t>Reassessment</a:t>
            </a:r>
            <a:r>
              <a:rPr lang="it-IT" sz="2100" dirty="0">
                <a:latin typeface="Calibri" panose="020F0502020204030204" pitchFamily="34" charset="0"/>
                <a:cs typeface="Calibri" panose="020F0502020204030204" pitchFamily="34" charset="0"/>
              </a:rPr>
              <a:t>," </a:t>
            </a:r>
            <a:r>
              <a:rPr lang="it-IT" sz="2100" i="1" dirty="0" err="1">
                <a:latin typeface="Calibri" panose="020F0502020204030204" pitchFamily="34" charset="0"/>
                <a:cs typeface="Calibri" panose="020F0502020204030204" pitchFamily="34" charset="0"/>
              </a:rPr>
              <a:t>Catholic</a:t>
            </a:r>
            <a:r>
              <a:rPr lang="it-IT" sz="2100" i="1" dirty="0">
                <a:latin typeface="Calibri" panose="020F0502020204030204" pitchFamily="34" charset="0"/>
                <a:cs typeface="Calibri" panose="020F0502020204030204" pitchFamily="34" charset="0"/>
              </a:rPr>
              <a:t> </a:t>
            </a:r>
            <a:r>
              <a:rPr lang="it-IT" sz="2100" i="1" dirty="0" err="1">
                <a:latin typeface="Calibri" panose="020F0502020204030204" pitchFamily="34" charset="0"/>
                <a:cs typeface="Calibri" panose="020F0502020204030204" pitchFamily="34" charset="0"/>
              </a:rPr>
              <a:t>Historical</a:t>
            </a:r>
            <a:r>
              <a:rPr lang="it-IT" sz="2100" i="1" dirty="0">
                <a:latin typeface="Calibri" panose="020F0502020204030204" pitchFamily="34" charset="0"/>
                <a:cs typeface="Calibri" panose="020F0502020204030204" pitchFamily="34" charset="0"/>
              </a:rPr>
              <a:t> </a:t>
            </a:r>
            <a:r>
              <a:rPr lang="it-IT" sz="2100" i="1" dirty="0" err="1">
                <a:latin typeface="Calibri" panose="020F0502020204030204" pitchFamily="34" charset="0"/>
                <a:cs typeface="Calibri" panose="020F0502020204030204" pitchFamily="34" charset="0"/>
              </a:rPr>
              <a:t>Review</a:t>
            </a:r>
            <a:r>
              <a:rPr lang="it-IT" sz="2100" dirty="0">
                <a:latin typeface="Calibri" panose="020F0502020204030204" pitchFamily="34" charset="0"/>
                <a:cs typeface="Calibri" panose="020F0502020204030204" pitchFamily="34" charset="0"/>
              </a:rPr>
              <a:t> 75 (1989), pp. 383-404</a:t>
            </a:r>
            <a:r>
              <a:rPr lang="de-DE" sz="2100" dirty="0">
                <a:solidFill>
                  <a:srgbClr val="302C24"/>
                </a:solidFill>
                <a:latin typeface="Calibri" panose="020F0502020204030204" pitchFamily="34" charset="0"/>
                <a:cs typeface="Calibri" panose="020F0502020204030204" pitchFamily="34" charset="0"/>
              </a:rPr>
              <a:t> </a:t>
            </a:r>
          </a:p>
        </p:txBody>
      </p:sp>
      <p:pic>
        <p:nvPicPr>
          <p:cNvPr id="5" name="Immagine 4"/>
          <p:cNvPicPr>
            <a:picLocks noChangeAspect="1"/>
          </p:cNvPicPr>
          <p:nvPr/>
        </p:nvPicPr>
        <p:blipFill>
          <a:blip r:embed="rId5"/>
          <a:stretch>
            <a:fillRect/>
          </a:stretch>
        </p:blipFill>
        <p:spPr>
          <a:xfrm>
            <a:off x="304805" y="4419592"/>
            <a:ext cx="1913460" cy="2218266"/>
          </a:xfrm>
          <a:prstGeom prst="rect">
            <a:avLst/>
          </a:prstGeom>
        </p:spPr>
      </p:pic>
    </p:spTree>
    <p:extLst>
      <p:ext uri="{BB962C8B-B14F-4D97-AF65-F5344CB8AC3E}">
        <p14:creationId xmlns:p14="http://schemas.microsoft.com/office/powerpoint/2010/main" val="124979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423330" y="372533"/>
            <a:ext cx="4301067" cy="801337"/>
          </a:xfrm>
          <a:prstGeom prst="rect">
            <a:avLst/>
          </a:prstGeom>
          <a:solidFill>
            <a:srgbClr val="15609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 name="Rettangolo 2"/>
          <p:cNvSpPr/>
          <p:nvPr/>
        </p:nvSpPr>
        <p:spPr>
          <a:xfrm>
            <a:off x="4869089" y="372533"/>
            <a:ext cx="3885293" cy="801337"/>
          </a:xfrm>
          <a:prstGeom prst="rect">
            <a:avLst/>
          </a:prstGeom>
          <a:solidFill>
            <a:srgbClr val="15609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CasellaDiTesto 4"/>
          <p:cNvSpPr txBox="1"/>
          <p:nvPr/>
        </p:nvSpPr>
        <p:spPr>
          <a:xfrm>
            <a:off x="4826033" y="338667"/>
            <a:ext cx="4073526" cy="5488490"/>
          </a:xfrm>
          <a:prstGeom prst="rect">
            <a:avLst/>
          </a:prstGeom>
          <a:noFill/>
        </p:spPr>
        <p:txBody>
          <a:bodyPr wrap="square" rtlCol="0">
            <a:spAutoFit/>
          </a:bodyPr>
          <a:lstStyle/>
          <a:p>
            <a:pPr algn="ctr"/>
            <a:r>
              <a:rPr lang="en-GB" sz="2000" b="1" dirty="0">
                <a:solidFill>
                  <a:srgbClr val="FFFFFF"/>
                </a:solidFill>
                <a:latin typeface="Calibri" panose="020F0502020204030204" pitchFamily="34" charset="0"/>
                <a:cs typeface="Calibri" panose="020F0502020204030204" pitchFamily="34" charset="0"/>
              </a:rPr>
              <a:t>Schilling: ‘</a:t>
            </a:r>
            <a:r>
              <a:rPr lang="en-GB" sz="2000" b="1" dirty="0" err="1">
                <a:solidFill>
                  <a:srgbClr val="FFFFFF"/>
                </a:solidFill>
                <a:latin typeface="Calibri" panose="020F0502020204030204" pitchFamily="34" charset="0"/>
                <a:cs typeface="Calibri" panose="020F0502020204030204" pitchFamily="34" charset="0"/>
              </a:rPr>
              <a:t>Confessionalizzazione</a:t>
            </a:r>
            <a:r>
              <a:rPr lang="en-GB" sz="2000" b="1" dirty="0">
                <a:solidFill>
                  <a:srgbClr val="FFFFFF"/>
                </a:solidFill>
                <a:latin typeface="Calibri" panose="020F0502020204030204" pitchFamily="34" charset="0"/>
                <a:cs typeface="Calibri" panose="020F0502020204030204" pitchFamily="34" charset="0"/>
              </a:rPr>
              <a:t> </a:t>
            </a:r>
            <a:r>
              <a:rPr lang="en-GB" sz="2000" b="1" dirty="0" err="1">
                <a:solidFill>
                  <a:srgbClr val="FFFFFF"/>
                </a:solidFill>
                <a:latin typeface="Calibri" panose="020F0502020204030204" pitchFamily="34" charset="0"/>
                <a:cs typeface="Calibri" panose="020F0502020204030204" pitchFamily="34" charset="0"/>
              </a:rPr>
              <a:t>della</a:t>
            </a:r>
            <a:r>
              <a:rPr lang="en-GB" sz="2000" b="1" dirty="0">
                <a:solidFill>
                  <a:srgbClr val="FFFFFF"/>
                </a:solidFill>
                <a:latin typeface="Calibri" panose="020F0502020204030204" pitchFamily="34" charset="0"/>
                <a:cs typeface="Calibri" panose="020F0502020204030204" pitchFamily="34" charset="0"/>
              </a:rPr>
              <a:t> </a:t>
            </a:r>
            <a:r>
              <a:rPr lang="en-GB" sz="2000" b="1" dirty="0" err="1">
                <a:solidFill>
                  <a:srgbClr val="FFFFFF"/>
                </a:solidFill>
                <a:latin typeface="Calibri" panose="020F0502020204030204" pitchFamily="34" charset="0"/>
                <a:cs typeface="Calibri" panose="020F0502020204030204" pitchFamily="34" charset="0"/>
              </a:rPr>
              <a:t>società</a:t>
            </a:r>
            <a:endParaRPr lang="en-GB" sz="2000" b="1" dirty="0">
              <a:solidFill>
                <a:srgbClr val="FFFFFF"/>
              </a:solidFill>
              <a:latin typeface="Calibri" panose="020F0502020204030204" pitchFamily="34" charset="0"/>
              <a:cs typeface="Calibri" panose="020F0502020204030204" pitchFamily="34" charset="0"/>
            </a:endParaRPr>
          </a:p>
          <a:p>
            <a:pPr algn="ctr"/>
            <a:endParaRPr lang="en-GB" sz="2000" b="1" dirty="0">
              <a:solidFill>
                <a:srgbClr val="FFFFFF"/>
              </a:solidFill>
              <a:latin typeface="Calibri" panose="020F0502020204030204" pitchFamily="34" charset="0"/>
              <a:cs typeface="Calibri" panose="020F0502020204030204" pitchFamily="34" charset="0"/>
            </a:endParaRPr>
          </a:p>
          <a:p>
            <a:r>
              <a:rPr lang="en-GB" sz="2000" b="1" dirty="0">
                <a:latin typeface="Calibri" panose="020F0502020204030204" pitchFamily="34" charset="0"/>
                <a:cs typeface="Calibri" panose="020F0502020204030204" pitchFamily="34" charset="0"/>
              </a:rPr>
              <a:t> </a:t>
            </a:r>
          </a:p>
          <a:p>
            <a:pPr marL="342900" indent="-342900">
              <a:lnSpc>
                <a:spcPct val="110000"/>
              </a:lnSpc>
              <a:buFont typeface="+mj-lt"/>
              <a:buAutoNum type="arabicPeriod"/>
            </a:pPr>
            <a:r>
              <a:rPr lang="en-GB" sz="1900" dirty="0" err="1">
                <a:latin typeface="Calibri" panose="020F0502020204030204" pitchFamily="34" charset="0"/>
                <a:cs typeface="Calibri" panose="020F0502020204030204" pitchFamily="34" charset="0"/>
              </a:rPr>
              <a:t>Omogeneizzazione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confessionale</a:t>
            </a:r>
            <a:r>
              <a:rPr lang="en-GB" sz="1900" dirty="0">
                <a:latin typeface="Calibri" panose="020F0502020204030204" pitchFamily="34" charset="0"/>
                <a:cs typeface="Calibri" panose="020F0502020204030204" pitchFamily="34" charset="0"/>
              </a:rPr>
              <a:t> e </a:t>
            </a:r>
            <a:r>
              <a:rPr lang="en-GB" sz="1900" dirty="0" err="1">
                <a:latin typeface="Calibri" panose="020F0502020204030204" pitchFamily="34" charset="0"/>
                <a:cs typeface="Calibri" panose="020F0502020204030204" pitchFamily="34" charset="0"/>
              </a:rPr>
              <a:t>soppressione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della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religione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popolare</a:t>
            </a:r>
            <a:r>
              <a:rPr lang="en-GB" sz="1900" dirty="0">
                <a:latin typeface="Calibri" panose="020F0502020204030204" pitchFamily="34" charset="0"/>
                <a:cs typeface="Calibri" panose="020F0502020204030204" pitchFamily="34" charset="0"/>
              </a:rPr>
              <a:t>.</a:t>
            </a:r>
          </a:p>
          <a:p>
            <a:pPr marL="342900" indent="-342900">
              <a:lnSpc>
                <a:spcPct val="110000"/>
              </a:lnSpc>
              <a:buFont typeface="+mj-lt"/>
              <a:buAutoNum type="arabicPeriod"/>
            </a:pPr>
            <a:r>
              <a:rPr lang="en-GB" sz="1900" dirty="0" err="1">
                <a:latin typeface="Calibri" panose="020F0502020204030204" pitchFamily="34" charset="0"/>
                <a:cs typeface="Calibri" panose="020F0502020204030204" pitchFamily="34" charset="0"/>
              </a:rPr>
              <a:t>Controllo</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sociale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cioè</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disciplina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della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popolazione</a:t>
            </a:r>
            <a:r>
              <a:rPr lang="en-GB" sz="1900" dirty="0">
                <a:latin typeface="Calibri" panose="020F0502020204030204" pitchFamily="34" charset="0"/>
                <a:cs typeface="Calibri" panose="020F0502020204030204" pitchFamily="34" charset="0"/>
              </a:rPr>
              <a:t> in </a:t>
            </a:r>
            <a:r>
              <a:rPr lang="en-GB" sz="1900" dirty="0" err="1">
                <a:latin typeface="Calibri" panose="020F0502020204030204" pitchFamily="34" charset="0"/>
                <a:cs typeface="Calibri" panose="020F0502020204030204" pitchFamily="34" charset="0"/>
              </a:rPr>
              <a:t>tutti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gli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ambiti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della</a:t>
            </a:r>
            <a:r>
              <a:rPr lang="en-GB" sz="1900" dirty="0">
                <a:latin typeface="Calibri" panose="020F0502020204030204" pitchFamily="34" charset="0"/>
                <a:cs typeface="Calibri" panose="020F0502020204030204" pitchFamily="34" charset="0"/>
              </a:rPr>
              <a:t> vita e del </a:t>
            </a:r>
            <a:r>
              <a:rPr lang="en-GB" sz="1900" dirty="0" err="1">
                <a:latin typeface="Calibri" panose="020F0502020204030204" pitchFamily="34" charset="0"/>
                <a:cs typeface="Calibri" panose="020F0502020204030204" pitchFamily="34" charset="0"/>
              </a:rPr>
              <a:t>comportamento</a:t>
            </a:r>
            <a:endParaRPr lang="en-GB" sz="1900" dirty="0">
              <a:latin typeface="Calibri" panose="020F0502020204030204" pitchFamily="34" charset="0"/>
              <a:cs typeface="Calibri" panose="020F0502020204030204" pitchFamily="34" charset="0"/>
            </a:endParaRPr>
          </a:p>
          <a:p>
            <a:pPr marL="342900" indent="-342900">
              <a:lnSpc>
                <a:spcPct val="110000"/>
              </a:lnSpc>
              <a:buFont typeface="+mj-lt"/>
              <a:buAutoNum type="arabicPeriod"/>
            </a:pPr>
            <a:r>
              <a:rPr lang="en-GB" sz="1900" dirty="0" err="1">
                <a:latin typeface="Calibri" panose="020F0502020204030204" pitchFamily="34" charset="0"/>
                <a:cs typeface="Calibri" panose="020F0502020204030204" pitchFamily="34" charset="0"/>
              </a:rPr>
              <a:t>Formazione</a:t>
            </a:r>
            <a:r>
              <a:rPr lang="en-GB" sz="1900" dirty="0">
                <a:latin typeface="Calibri" panose="020F0502020204030204" pitchFamily="34" charset="0"/>
                <a:cs typeface="Calibri" panose="020F0502020204030204" pitchFamily="34" charset="0"/>
              </a:rPr>
              <a:t> di </a:t>
            </a:r>
            <a:r>
              <a:rPr lang="en-GB" sz="1900" dirty="0" err="1">
                <a:latin typeface="Calibri" panose="020F0502020204030204" pitchFamily="34" charset="0"/>
                <a:cs typeface="Calibri" panose="020F0502020204030204" pitchFamily="34" charset="0"/>
              </a:rPr>
              <a:t>identità</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confessionali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esclusive</a:t>
            </a:r>
            <a:r>
              <a:rPr lang="en-GB" sz="1900" dirty="0">
                <a:latin typeface="Calibri" panose="020F0502020204030204" pitchFamily="34" charset="0"/>
                <a:cs typeface="Calibri" panose="020F0502020204030204" pitchFamily="34" charset="0"/>
              </a:rPr>
              <a:t> </a:t>
            </a:r>
          </a:p>
          <a:p>
            <a:pPr marL="342900" indent="-342900">
              <a:lnSpc>
                <a:spcPct val="110000"/>
              </a:lnSpc>
              <a:buFont typeface="+mj-lt"/>
              <a:buAutoNum type="arabicPeriod"/>
            </a:pPr>
            <a:r>
              <a:rPr lang="en-GB" sz="1900" dirty="0" err="1">
                <a:latin typeface="Calibri" panose="020F0502020204030204" pitchFamily="34" charset="0"/>
                <a:cs typeface="Calibri" panose="020F0502020204030204" pitchFamily="34" charset="0"/>
              </a:rPr>
              <a:t>Vantaggi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politici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ottenuti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dallo</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Stato</a:t>
            </a:r>
            <a:r>
              <a:rPr lang="en-GB" sz="1900" dirty="0">
                <a:latin typeface="Calibri" panose="020F0502020204030204" pitchFamily="34" charset="0"/>
                <a:cs typeface="Calibri" panose="020F0502020204030204" pitchFamily="34" charset="0"/>
              </a:rPr>
              <a:t> </a:t>
            </a:r>
          </a:p>
          <a:p>
            <a:pPr marL="342900" indent="-342900">
              <a:lnSpc>
                <a:spcPct val="110000"/>
              </a:lnSpc>
              <a:buFont typeface="+mj-lt"/>
              <a:buAutoNum type="arabicPeriod"/>
            </a:pPr>
            <a:r>
              <a:rPr lang="en-GB" sz="1900" dirty="0" err="1">
                <a:latin typeface="Calibri" panose="020F0502020204030204" pitchFamily="34" charset="0"/>
                <a:cs typeface="Calibri" panose="020F0502020204030204" pitchFamily="34" charset="0"/>
              </a:rPr>
              <a:t>L'età</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della</a:t>
            </a:r>
            <a:r>
              <a:rPr lang="en-GB" sz="1900" dirty="0">
                <a:latin typeface="Calibri" panose="020F0502020204030204" pitchFamily="34" charset="0"/>
                <a:cs typeface="Calibri" panose="020F0502020204030204" pitchFamily="34" charset="0"/>
              </a:rPr>
              <a:t> confessionalizzazione vista come </a:t>
            </a:r>
            <a:r>
              <a:rPr lang="en-GB" sz="1900" dirty="0" err="1">
                <a:latin typeface="Calibri" panose="020F0502020204030204" pitchFamily="34" charset="0"/>
                <a:cs typeface="Calibri" panose="020F0502020204030204" pitchFamily="34" charset="0"/>
              </a:rPr>
              <a:t>fase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preliminare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della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Modernità</a:t>
            </a:r>
            <a:r>
              <a:rPr lang="en-GB" sz="1900" dirty="0">
                <a:latin typeface="Calibri" panose="020F0502020204030204" pitchFamily="34" charset="0"/>
                <a:cs typeface="Calibri" panose="020F0502020204030204" pitchFamily="34" charset="0"/>
              </a:rPr>
              <a:t> (</a:t>
            </a:r>
            <a:r>
              <a:rPr lang="en-GB" sz="1900" i="1" dirty="0" err="1">
                <a:latin typeface="Calibri" panose="020F0502020204030204" pitchFamily="34" charset="0"/>
                <a:cs typeface="Calibri" panose="020F0502020204030204" pitchFamily="34" charset="0"/>
              </a:rPr>
              <a:t>Vorsattelzeit</a:t>
            </a:r>
            <a:r>
              <a:rPr lang="en-GB" sz="1900" i="1" dirty="0">
                <a:latin typeface="Calibri" panose="020F0502020204030204" pitchFamily="34" charset="0"/>
                <a:cs typeface="Calibri" panose="020F0502020204030204" pitchFamily="34" charset="0"/>
              </a:rPr>
              <a:t> der </a:t>
            </a:r>
            <a:r>
              <a:rPr lang="en-GB" sz="1900" i="1" dirty="0" err="1">
                <a:latin typeface="Calibri" panose="020F0502020204030204" pitchFamily="34" charset="0"/>
                <a:cs typeface="Calibri" panose="020F0502020204030204" pitchFamily="34" charset="0"/>
              </a:rPr>
              <a:t>Moderne</a:t>
            </a:r>
            <a:r>
              <a:rPr lang="en-GB" sz="1900" dirty="0">
                <a:latin typeface="Calibri" panose="020F0502020204030204" pitchFamily="34" charset="0"/>
                <a:cs typeface="Calibri" panose="020F0502020204030204" pitchFamily="34" charset="0"/>
              </a:rPr>
              <a:t>)</a:t>
            </a:r>
            <a:endParaRPr lang="it-IT" dirty="0">
              <a:latin typeface="Calibri" panose="020F0502020204030204" pitchFamily="34" charset="0"/>
              <a:cs typeface="Calibri" panose="020F0502020204030204" pitchFamily="34" charset="0"/>
            </a:endParaRPr>
          </a:p>
        </p:txBody>
      </p:sp>
      <p:sp>
        <p:nvSpPr>
          <p:cNvPr id="4" name="CasellaDiTesto 3"/>
          <p:cNvSpPr txBox="1"/>
          <p:nvPr/>
        </p:nvSpPr>
        <p:spPr>
          <a:xfrm>
            <a:off x="423330" y="372533"/>
            <a:ext cx="4301067" cy="6432530"/>
          </a:xfrm>
          <a:prstGeom prst="rect">
            <a:avLst/>
          </a:prstGeom>
          <a:noFill/>
        </p:spPr>
        <p:txBody>
          <a:bodyPr wrap="square" rtlCol="0">
            <a:spAutoFit/>
          </a:bodyPr>
          <a:lstStyle/>
          <a:p>
            <a:pPr algn="ctr"/>
            <a:r>
              <a:rPr lang="en-GB" sz="2000" b="1" dirty="0">
                <a:solidFill>
                  <a:srgbClr val="FFFFFF"/>
                </a:solidFill>
                <a:latin typeface="Calibri" panose="020F0502020204030204" pitchFamily="34" charset="0"/>
                <a:cs typeface="Calibri" panose="020F0502020204030204" pitchFamily="34" charset="0"/>
              </a:rPr>
              <a:t>Reinhard: ‘</a:t>
            </a:r>
            <a:r>
              <a:rPr lang="en-GB" sz="2000" b="1" dirty="0" err="1">
                <a:solidFill>
                  <a:srgbClr val="FFFFFF"/>
                </a:solidFill>
                <a:latin typeface="Calibri" panose="020F0502020204030204" pitchFamily="34" charset="0"/>
                <a:cs typeface="Calibri" panose="020F0502020204030204" pitchFamily="34" charset="0"/>
              </a:rPr>
              <a:t>Confessionalizzazione</a:t>
            </a:r>
            <a:r>
              <a:rPr lang="en-GB" sz="2000" b="1" dirty="0">
                <a:solidFill>
                  <a:srgbClr val="FFFFFF"/>
                </a:solidFill>
                <a:latin typeface="Calibri" panose="020F0502020204030204" pitchFamily="34" charset="0"/>
                <a:cs typeface="Calibri" panose="020F0502020204030204" pitchFamily="34" charset="0"/>
              </a:rPr>
              <a:t> </a:t>
            </a:r>
            <a:r>
              <a:rPr lang="en-GB" sz="2000" b="1" dirty="0" err="1">
                <a:solidFill>
                  <a:srgbClr val="FFFFFF"/>
                </a:solidFill>
                <a:latin typeface="Calibri" panose="020F0502020204030204" pitchFamily="34" charset="0"/>
                <a:cs typeface="Calibri" panose="020F0502020204030204" pitchFamily="34" charset="0"/>
              </a:rPr>
              <a:t>delle</a:t>
            </a:r>
            <a:r>
              <a:rPr lang="en-GB" sz="2000" b="1" dirty="0">
                <a:solidFill>
                  <a:srgbClr val="FFFFFF"/>
                </a:solidFill>
                <a:latin typeface="Calibri" panose="020F0502020204030204" pitchFamily="34" charset="0"/>
                <a:cs typeface="Calibri" panose="020F0502020204030204" pitchFamily="34" charset="0"/>
              </a:rPr>
              <a:t> </a:t>
            </a:r>
            <a:r>
              <a:rPr lang="en-GB" sz="2000" b="1" dirty="0" err="1">
                <a:solidFill>
                  <a:srgbClr val="FFFFFF"/>
                </a:solidFill>
                <a:latin typeface="Calibri" panose="020F0502020204030204" pitchFamily="34" charset="0"/>
                <a:cs typeface="Calibri" panose="020F0502020204030204" pitchFamily="34" charset="0"/>
              </a:rPr>
              <a:t>Chiese</a:t>
            </a:r>
            <a:r>
              <a:rPr lang="en-GB" sz="2000" b="1" dirty="0">
                <a:solidFill>
                  <a:srgbClr val="FFFFFF"/>
                </a:solidFill>
                <a:latin typeface="Calibri" panose="020F0502020204030204" pitchFamily="34" charset="0"/>
                <a:cs typeface="Calibri" panose="020F0502020204030204" pitchFamily="34" charset="0"/>
              </a:rPr>
              <a:t>’</a:t>
            </a:r>
          </a:p>
          <a:p>
            <a:pPr algn="ctr"/>
            <a:endParaRPr lang="en-GB" sz="2000" b="1" dirty="0">
              <a:solidFill>
                <a:srgbClr val="FFFFFF"/>
              </a:solidFill>
              <a:latin typeface="Calibri" panose="020F0502020204030204" pitchFamily="34" charset="0"/>
              <a:cs typeface="Calibri" panose="020F0502020204030204" pitchFamily="34" charset="0"/>
            </a:endParaRPr>
          </a:p>
          <a:p>
            <a:endParaRPr lang="en-GB" sz="1000" b="1" dirty="0">
              <a:latin typeface="Calibri" panose="020F0502020204030204" pitchFamily="34" charset="0"/>
              <a:cs typeface="Calibri" panose="020F0502020204030204" pitchFamily="34" charset="0"/>
            </a:endParaRPr>
          </a:p>
          <a:p>
            <a:pPr marL="342900" indent="-342900">
              <a:buAutoNum type="arabicPeriod"/>
            </a:pPr>
            <a:r>
              <a:rPr lang="en-GB" sz="1900" dirty="0" err="1">
                <a:latin typeface="Calibri" panose="020F0502020204030204" pitchFamily="34" charset="0"/>
                <a:cs typeface="Calibri" panose="020F0502020204030204" pitchFamily="34" charset="0"/>
              </a:rPr>
              <a:t>Formulazione</a:t>
            </a:r>
            <a:r>
              <a:rPr lang="en-GB" sz="1900" dirty="0">
                <a:latin typeface="Calibri" panose="020F0502020204030204" pitchFamily="34" charset="0"/>
                <a:cs typeface="Calibri" panose="020F0502020204030204" pitchFamily="34" charset="0"/>
              </a:rPr>
              <a:t> di </a:t>
            </a:r>
            <a:r>
              <a:rPr lang="en-GB" sz="1900" dirty="0" err="1">
                <a:latin typeface="Calibri" panose="020F0502020204030204" pitchFamily="34" charset="0"/>
                <a:cs typeface="Calibri" panose="020F0502020204030204" pitchFamily="34" charset="0"/>
              </a:rPr>
              <a:t>una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Confessione</a:t>
            </a:r>
            <a:r>
              <a:rPr lang="en-GB" sz="1900" dirty="0">
                <a:latin typeface="Calibri" panose="020F0502020204030204" pitchFamily="34" charset="0"/>
                <a:cs typeface="Calibri" panose="020F0502020204030204" pitchFamily="34" charset="0"/>
              </a:rPr>
              <a:t> di </a:t>
            </a:r>
            <a:r>
              <a:rPr lang="en-GB" sz="1900" dirty="0" err="1">
                <a:latin typeface="Calibri" panose="020F0502020204030204" pitchFamily="34" charset="0"/>
                <a:cs typeface="Calibri" panose="020F0502020204030204" pitchFamily="34" charset="0"/>
              </a:rPr>
              <a:t>fede</a:t>
            </a:r>
            <a:r>
              <a:rPr lang="en-GB" sz="1900" dirty="0">
                <a:latin typeface="Calibri" panose="020F0502020204030204" pitchFamily="34" charset="0"/>
                <a:cs typeface="Calibri" panose="020F0502020204030204" pitchFamily="34" charset="0"/>
              </a:rPr>
              <a:t>".</a:t>
            </a:r>
          </a:p>
          <a:p>
            <a:pPr marL="342900" indent="-342900">
              <a:buAutoNum type="arabicPeriod"/>
            </a:pPr>
            <a:r>
              <a:rPr lang="en-GB" sz="1900" dirty="0" err="1">
                <a:latin typeface="Calibri" panose="020F0502020204030204" pitchFamily="34" charset="0"/>
                <a:cs typeface="Calibri" panose="020F0502020204030204" pitchFamily="34" charset="0"/>
              </a:rPr>
              <a:t>Sua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applicazione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attraverso</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giuramenti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confessionali</a:t>
            </a:r>
            <a:r>
              <a:rPr lang="en-GB" sz="1900" dirty="0">
                <a:latin typeface="Calibri" panose="020F0502020204030204" pitchFamily="34" charset="0"/>
                <a:cs typeface="Calibri" panose="020F0502020204030204" pitchFamily="34" charset="0"/>
              </a:rPr>
              <a:t> e </a:t>
            </a:r>
            <a:r>
              <a:rPr lang="en-GB" sz="1900" dirty="0" err="1">
                <a:latin typeface="Calibri" panose="020F0502020204030204" pitchFamily="34" charset="0"/>
                <a:cs typeface="Calibri" panose="020F0502020204030204" pitchFamily="34" charset="0"/>
              </a:rPr>
              <a:t>sottoscrizioni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imposte</a:t>
            </a:r>
            <a:r>
              <a:rPr lang="en-GB" sz="1900" dirty="0">
                <a:latin typeface="Calibri" panose="020F0502020204030204" pitchFamily="34" charset="0"/>
                <a:cs typeface="Calibri" panose="020F0502020204030204" pitchFamily="34" charset="0"/>
              </a:rPr>
              <a:t> al </a:t>
            </a:r>
            <a:r>
              <a:rPr lang="en-GB" sz="1900" dirty="0" err="1">
                <a:latin typeface="Calibri" panose="020F0502020204030204" pitchFamily="34" charset="0"/>
                <a:cs typeface="Calibri" panose="020F0502020204030204" pitchFamily="34" charset="0"/>
              </a:rPr>
              <a:t>clero</a:t>
            </a:r>
            <a:r>
              <a:rPr lang="en-GB" sz="1900" dirty="0">
                <a:latin typeface="Calibri" panose="020F0502020204030204" pitchFamily="34" charset="0"/>
                <a:cs typeface="Calibri" panose="020F0502020204030204" pitchFamily="34" charset="0"/>
              </a:rPr>
              <a:t> e ai </a:t>
            </a:r>
            <a:r>
              <a:rPr lang="en-GB" sz="1900" dirty="0" err="1">
                <a:latin typeface="Calibri" panose="020F0502020204030204" pitchFamily="34" charset="0"/>
                <a:cs typeface="Calibri" panose="020F0502020204030204" pitchFamily="34" charset="0"/>
              </a:rPr>
              <a:t>funzionari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statali</a:t>
            </a:r>
            <a:endParaRPr lang="en-GB" sz="1900" dirty="0">
              <a:latin typeface="Calibri" panose="020F0502020204030204" pitchFamily="34" charset="0"/>
              <a:cs typeface="Calibri" panose="020F0502020204030204" pitchFamily="34" charset="0"/>
            </a:endParaRPr>
          </a:p>
          <a:p>
            <a:pPr marL="342900" indent="-342900">
              <a:buAutoNum type="arabicPeriod"/>
            </a:pPr>
            <a:r>
              <a:rPr lang="en-GB" sz="1900" dirty="0">
                <a:latin typeface="Calibri" panose="020F0502020204030204" pitchFamily="34" charset="0"/>
                <a:cs typeface="Calibri" panose="020F0502020204030204" pitchFamily="34" charset="0"/>
              </a:rPr>
              <a:t>Propaganda e </a:t>
            </a:r>
            <a:r>
              <a:rPr lang="en-GB" sz="1900" dirty="0" err="1">
                <a:latin typeface="Calibri" panose="020F0502020204030204" pitchFamily="34" charset="0"/>
                <a:cs typeface="Calibri" panose="020F0502020204030204" pitchFamily="34" charset="0"/>
              </a:rPr>
              <a:t>censura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controllo</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della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stampa</a:t>
            </a:r>
            <a:endParaRPr lang="en-GB" sz="1900" dirty="0">
              <a:latin typeface="Calibri" panose="020F0502020204030204" pitchFamily="34" charset="0"/>
              <a:cs typeface="Calibri" panose="020F0502020204030204" pitchFamily="34" charset="0"/>
            </a:endParaRPr>
          </a:p>
          <a:p>
            <a:pPr marL="342900" indent="-342900">
              <a:buAutoNum type="arabicPeriod"/>
            </a:pPr>
            <a:r>
              <a:rPr lang="en-GB" sz="1900" dirty="0" err="1">
                <a:latin typeface="Calibri" panose="020F0502020204030204" pitchFamily="34" charset="0"/>
                <a:cs typeface="Calibri" panose="020F0502020204030204" pitchFamily="34" charset="0"/>
              </a:rPr>
              <a:t>Interiorizzazione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delle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nuove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norme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confessionali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attraverso</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l'istruzione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scuole</a:t>
            </a:r>
            <a:r>
              <a:rPr lang="en-GB" sz="1900" dirty="0">
                <a:latin typeface="Calibri" panose="020F0502020204030204" pitchFamily="34" charset="0"/>
                <a:cs typeface="Calibri" panose="020F0502020204030204" pitchFamily="34" charset="0"/>
              </a:rPr>
              <a:t> e </a:t>
            </a:r>
            <a:r>
              <a:rPr lang="en-GB" sz="1900" dirty="0" err="1">
                <a:latin typeface="Calibri" panose="020F0502020204030204" pitchFamily="34" charset="0"/>
                <a:cs typeface="Calibri" panose="020F0502020204030204" pitchFamily="34" charset="0"/>
              </a:rPr>
              <a:t>università</a:t>
            </a:r>
            <a:r>
              <a:rPr lang="en-GB" sz="1900" dirty="0">
                <a:latin typeface="Calibri" panose="020F0502020204030204" pitchFamily="34" charset="0"/>
                <a:cs typeface="Calibri" panose="020F0502020204030204" pitchFamily="34" charset="0"/>
              </a:rPr>
              <a:t>)</a:t>
            </a:r>
          </a:p>
          <a:p>
            <a:pPr marL="342900" indent="-342900">
              <a:buAutoNum type="arabicPeriod"/>
            </a:pPr>
            <a:r>
              <a:rPr lang="en-GB" sz="1900" dirty="0" err="1">
                <a:latin typeface="Calibri" panose="020F0502020204030204" pitchFamily="34" charset="0"/>
                <a:cs typeface="Calibri" panose="020F0502020204030204" pitchFamily="34" charset="0"/>
              </a:rPr>
              <a:t>Disciplina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della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popolazione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ed</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espulsione</a:t>
            </a:r>
            <a:r>
              <a:rPr lang="en-GB" sz="1900" dirty="0">
                <a:latin typeface="Calibri" panose="020F0502020204030204" pitchFamily="34" charset="0"/>
                <a:cs typeface="Calibri" panose="020F0502020204030204" pitchFamily="34" charset="0"/>
              </a:rPr>
              <a:t> o </a:t>
            </a:r>
            <a:r>
              <a:rPr lang="en-GB" sz="1900" dirty="0" err="1">
                <a:latin typeface="Calibri" panose="020F0502020204030204" pitchFamily="34" charset="0"/>
                <a:cs typeface="Calibri" panose="020F0502020204030204" pitchFamily="34" charset="0"/>
              </a:rPr>
              <a:t>contenimento</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delle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minoranze</a:t>
            </a:r>
            <a:endParaRPr lang="en-GB" sz="1900" dirty="0">
              <a:latin typeface="Calibri" panose="020F0502020204030204" pitchFamily="34" charset="0"/>
              <a:cs typeface="Calibri" panose="020F0502020204030204" pitchFamily="34" charset="0"/>
            </a:endParaRPr>
          </a:p>
          <a:p>
            <a:pPr marL="342900" indent="-342900">
              <a:buAutoNum type="arabicPeriod"/>
            </a:pPr>
            <a:r>
              <a:rPr lang="en-GB" sz="1900" dirty="0" err="1">
                <a:latin typeface="Calibri" panose="020F0502020204030204" pitchFamily="34" charset="0"/>
                <a:cs typeface="Calibri" panose="020F0502020204030204" pitchFamily="34" charset="0"/>
              </a:rPr>
              <a:t>Controllo</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della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partecipazione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alla</a:t>
            </a:r>
            <a:r>
              <a:rPr lang="en-GB" sz="1900" dirty="0">
                <a:latin typeface="Calibri" panose="020F0502020204030204" pitchFamily="34" charset="0"/>
                <a:cs typeface="Calibri" panose="020F0502020204030204" pitchFamily="34" charset="0"/>
              </a:rPr>
              <a:t> vita </a:t>
            </a:r>
            <a:r>
              <a:rPr lang="en-GB" sz="1900" dirty="0" err="1">
                <a:latin typeface="Calibri" panose="020F0502020204030204" pitchFamily="34" charset="0"/>
                <a:cs typeface="Calibri" panose="020F0502020204030204" pitchFamily="34" charset="0"/>
              </a:rPr>
              <a:t>religiosa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registri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sacramenti</a:t>
            </a:r>
            <a:r>
              <a:rPr lang="en-GB" sz="1900" dirty="0">
                <a:latin typeface="Calibri" panose="020F0502020204030204" pitchFamily="34" charset="0"/>
                <a:cs typeface="Calibri" panose="020F0502020204030204" pitchFamily="34" charset="0"/>
              </a:rPr>
              <a:t>)</a:t>
            </a:r>
          </a:p>
          <a:p>
            <a:pPr marL="342900" indent="-342900">
              <a:buAutoNum type="arabicPeriod"/>
            </a:pPr>
            <a:r>
              <a:rPr lang="en-GB" sz="1900" dirty="0" err="1">
                <a:latin typeface="Calibri" panose="020F0502020204030204" pitchFamily="34" charset="0"/>
                <a:cs typeface="Calibri" panose="020F0502020204030204" pitchFamily="34" charset="0"/>
              </a:rPr>
              <a:t>Linguaggio</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confessionale</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scelta</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dei</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nomi</a:t>
            </a:r>
            <a:r>
              <a:rPr lang="en-GB" sz="19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887261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457201" y="541867"/>
            <a:ext cx="8026400" cy="711200"/>
          </a:xfrm>
          <a:prstGeom prst="rect">
            <a:avLst/>
          </a:prstGeom>
          <a:solidFill>
            <a:srgbClr val="15609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p:txBody>
          <a:bodyPr>
            <a:normAutofit/>
          </a:bodyPr>
          <a:lstStyle/>
          <a:p>
            <a:r>
              <a:rPr lang="it-IT" sz="3100" b="1" dirty="0">
                <a:solidFill>
                  <a:srgbClr val="FFFFFF"/>
                </a:solidFill>
                <a:latin typeface="Calibri" panose="020F0502020204030204" pitchFamily="34" charset="0"/>
                <a:cs typeface="Calibri" panose="020F0502020204030204" pitchFamily="34" charset="0"/>
              </a:rPr>
              <a:t>Il paradigma della Confessionalizzazione</a:t>
            </a:r>
          </a:p>
        </p:txBody>
      </p:sp>
      <p:sp>
        <p:nvSpPr>
          <p:cNvPr id="3" name="Segnaposto contenuto 2"/>
          <p:cNvSpPr>
            <a:spLocks noGrp="1"/>
          </p:cNvSpPr>
          <p:nvPr>
            <p:ph idx="1"/>
          </p:nvPr>
        </p:nvSpPr>
        <p:spPr>
          <a:xfrm>
            <a:off x="457200" y="2108200"/>
            <a:ext cx="8229600" cy="4525963"/>
          </a:xfrm>
        </p:spPr>
        <p:txBody>
          <a:bodyPr/>
          <a:lstStyle/>
          <a:p>
            <a:r>
              <a:rPr lang="it-IT" dirty="0">
                <a:latin typeface="Calibri" panose="020F0502020204030204" pitchFamily="34" charset="0"/>
                <a:cs typeface="Calibri" panose="020F0502020204030204" pitchFamily="34" charset="0"/>
              </a:rPr>
              <a:t>Comparativismo strutturale</a:t>
            </a:r>
          </a:p>
          <a:p>
            <a:endParaRPr lang="it-IT" dirty="0">
              <a:latin typeface="Calibri" panose="020F0502020204030204" pitchFamily="34" charset="0"/>
              <a:cs typeface="Calibri" panose="020F0502020204030204" pitchFamily="34" charset="0"/>
            </a:endParaRPr>
          </a:p>
          <a:p>
            <a:r>
              <a:rPr lang="it-IT" dirty="0">
                <a:latin typeface="Calibri" panose="020F0502020204030204" pitchFamily="34" charset="0"/>
                <a:cs typeface="Calibri" panose="020F0502020204030204" pitchFamily="34" charset="0"/>
              </a:rPr>
              <a:t>Connessione tra costruzione delle identità confessionali e costruzione dello stato moderno</a:t>
            </a:r>
          </a:p>
          <a:p>
            <a:endParaRPr lang="it-IT" dirty="0">
              <a:latin typeface="Calibri" panose="020F0502020204030204" pitchFamily="34" charset="0"/>
              <a:cs typeface="Calibri" panose="020F0502020204030204" pitchFamily="34" charset="0"/>
            </a:endParaRPr>
          </a:p>
          <a:p>
            <a:r>
              <a:rPr lang="it-IT" dirty="0">
                <a:latin typeface="Calibri" panose="020F0502020204030204" pitchFamily="34" charset="0"/>
                <a:cs typeface="Calibri" panose="020F0502020204030204" pitchFamily="34" charset="0"/>
              </a:rPr>
              <a:t>Modernizzazione</a:t>
            </a:r>
          </a:p>
        </p:txBody>
      </p:sp>
    </p:spTree>
    <p:extLst>
      <p:ext uri="{BB962C8B-B14F-4D97-AF65-F5344CB8AC3E}">
        <p14:creationId xmlns:p14="http://schemas.microsoft.com/office/powerpoint/2010/main" val="729175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498475" y="313424"/>
            <a:ext cx="8147051" cy="581212"/>
          </a:xfrm>
          <a:prstGeom prst="rect">
            <a:avLst/>
          </a:prstGeom>
          <a:solidFill>
            <a:srgbClr val="15609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a:xfrm>
            <a:off x="498475" y="313424"/>
            <a:ext cx="8147051" cy="581212"/>
          </a:xfrm>
        </p:spPr>
        <p:txBody>
          <a:bodyPr>
            <a:normAutofit/>
          </a:bodyPr>
          <a:lstStyle/>
          <a:p>
            <a:r>
              <a:rPr lang="en-CA" sz="3200" b="1" dirty="0" err="1">
                <a:solidFill>
                  <a:schemeClr val="bg1"/>
                </a:solidFill>
                <a:latin typeface="Calibri" panose="020F0502020204030204" pitchFamily="34" charset="0"/>
                <a:cs typeface="Calibri" panose="020F0502020204030204" pitchFamily="34" charset="0"/>
              </a:rPr>
              <a:t>Critiche</a:t>
            </a:r>
            <a:endParaRPr lang="en-CA" sz="3200" b="1" dirty="0">
              <a:solidFill>
                <a:schemeClr val="bg1"/>
              </a:solidFill>
              <a:latin typeface="Calibri" panose="020F0502020204030204" pitchFamily="34" charset="0"/>
              <a:cs typeface="Calibri" panose="020F0502020204030204" pitchFamily="34" charset="0"/>
            </a:endParaRPr>
          </a:p>
        </p:txBody>
      </p:sp>
      <p:sp>
        <p:nvSpPr>
          <p:cNvPr id="3" name="Segnaposto contenuto 2"/>
          <p:cNvSpPr>
            <a:spLocks noGrp="1"/>
          </p:cNvSpPr>
          <p:nvPr>
            <p:ph idx="1"/>
          </p:nvPr>
        </p:nvSpPr>
        <p:spPr>
          <a:xfrm>
            <a:off x="596011" y="1194815"/>
            <a:ext cx="8147051" cy="5443319"/>
          </a:xfrm>
        </p:spPr>
        <p:txBody>
          <a:bodyPr>
            <a:normAutofit fontScale="92500" lnSpcReduction="10000"/>
          </a:bodyPr>
          <a:lstStyle/>
          <a:p>
            <a:pPr>
              <a:lnSpc>
                <a:spcPct val="90000"/>
              </a:lnSpc>
            </a:pPr>
            <a:r>
              <a:rPr lang="en-GB" sz="2000" dirty="0" err="1">
                <a:latin typeface="Calibri" panose="020F0502020204030204" pitchFamily="34" charset="0"/>
                <a:cs typeface="Calibri" panose="020F0502020204030204" pitchFamily="34" charset="0"/>
              </a:rPr>
              <a:t>Critica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dell'approccio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teleologico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che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collega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confessionalizzazione</a:t>
            </a:r>
            <a:r>
              <a:rPr lang="en-GB" sz="2000" dirty="0">
                <a:latin typeface="Calibri" panose="020F0502020204030204" pitchFamily="34" charset="0"/>
                <a:cs typeface="Calibri" panose="020F0502020204030204" pitchFamily="34" charset="0"/>
              </a:rPr>
              <a:t> e </a:t>
            </a:r>
            <a:r>
              <a:rPr lang="en-GB" sz="2000" dirty="0" err="1">
                <a:latin typeface="Calibri" panose="020F0502020204030204" pitchFamily="34" charset="0"/>
                <a:cs typeface="Calibri" panose="020F0502020204030204" pitchFamily="34" charset="0"/>
              </a:rPr>
              <a:t>modernizzazione</a:t>
            </a:r>
            <a:endParaRPr lang="en-GB" sz="2000" dirty="0">
              <a:latin typeface="Calibri" panose="020F0502020204030204" pitchFamily="34" charset="0"/>
              <a:cs typeface="Calibri" panose="020F0502020204030204" pitchFamily="34" charset="0"/>
            </a:endParaRPr>
          </a:p>
          <a:p>
            <a:pPr>
              <a:lnSpc>
                <a:spcPct val="90000"/>
              </a:lnSpc>
            </a:pPr>
            <a:endParaRPr lang="en-GB" sz="2000" dirty="0">
              <a:latin typeface="Calibri" panose="020F0502020204030204" pitchFamily="34" charset="0"/>
              <a:cs typeface="Calibri" panose="020F0502020204030204" pitchFamily="34" charset="0"/>
            </a:endParaRPr>
          </a:p>
          <a:p>
            <a:pPr>
              <a:lnSpc>
                <a:spcPct val="90000"/>
              </a:lnSpc>
            </a:pPr>
            <a:r>
              <a:rPr lang="en-GB" sz="2000" dirty="0" err="1">
                <a:latin typeface="Calibri" panose="020F0502020204030204" pitchFamily="34" charset="0"/>
                <a:cs typeface="Calibri" panose="020F0502020204030204" pitchFamily="34" charset="0"/>
              </a:rPr>
              <a:t>Visione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funzionale-riduzionista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della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religione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sottovalutazione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delle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caratteristiche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specifiche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delle</a:t>
            </a:r>
            <a:r>
              <a:rPr lang="en-GB" sz="2000" dirty="0">
                <a:latin typeface="Calibri" panose="020F0502020204030204" pitchFamily="34" charset="0"/>
                <a:cs typeface="Calibri" panose="020F0502020204030204" pitchFamily="34" charset="0"/>
              </a:rPr>
              <a:t> diverse </a:t>
            </a:r>
            <a:r>
              <a:rPr lang="en-GB" sz="2000" dirty="0" err="1">
                <a:latin typeface="Calibri" panose="020F0502020204030204" pitchFamily="34" charset="0"/>
                <a:cs typeface="Calibri" panose="020F0502020204030204" pitchFamily="34" charset="0"/>
              </a:rPr>
              <a:t>confessioni</a:t>
            </a:r>
            <a:endParaRPr lang="en-GB" sz="2000" dirty="0">
              <a:latin typeface="Calibri" panose="020F0502020204030204" pitchFamily="34" charset="0"/>
              <a:cs typeface="Calibri" panose="020F0502020204030204" pitchFamily="34" charset="0"/>
            </a:endParaRPr>
          </a:p>
          <a:p>
            <a:pPr>
              <a:lnSpc>
                <a:spcPct val="90000"/>
              </a:lnSpc>
            </a:pPr>
            <a:endParaRPr lang="en-GB" sz="2000" dirty="0">
              <a:latin typeface="Calibri" panose="020F0502020204030204" pitchFamily="34" charset="0"/>
              <a:cs typeface="Calibri" panose="020F0502020204030204" pitchFamily="34" charset="0"/>
            </a:endParaRPr>
          </a:p>
          <a:p>
            <a:pPr>
              <a:lnSpc>
                <a:spcPct val="90000"/>
              </a:lnSpc>
            </a:pPr>
            <a:r>
              <a:rPr lang="en-GB" sz="2000" dirty="0" err="1">
                <a:latin typeface="Calibri" panose="020F0502020204030204" pitchFamily="34" charset="0"/>
                <a:cs typeface="Calibri" panose="020F0502020204030204" pitchFamily="34" charset="0"/>
              </a:rPr>
              <a:t>Rapporto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tra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confessionalizzazione</a:t>
            </a:r>
            <a:r>
              <a:rPr lang="en-GB" sz="2000" dirty="0">
                <a:latin typeface="Calibri" panose="020F0502020204030204" pitchFamily="34" charset="0"/>
                <a:cs typeface="Calibri" panose="020F0502020204030204" pitchFamily="34" charset="0"/>
              </a:rPr>
              <a:t> e </a:t>
            </a:r>
            <a:r>
              <a:rPr lang="en-GB" sz="2000" dirty="0" err="1">
                <a:latin typeface="Calibri" panose="020F0502020204030204" pitchFamily="34" charset="0"/>
                <a:cs typeface="Calibri" panose="020F0502020204030204" pitchFamily="34" charset="0"/>
              </a:rPr>
              <a:t>formazione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dello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Stato</a:t>
            </a:r>
            <a:r>
              <a:rPr lang="en-GB" sz="2000" dirty="0">
                <a:latin typeface="Calibri" panose="020F0502020204030204" pitchFamily="34" charset="0"/>
                <a:cs typeface="Calibri" panose="020F0502020204030204" pitchFamily="34" charset="0"/>
              </a:rPr>
              <a:t>: il </a:t>
            </a:r>
            <a:r>
              <a:rPr lang="en-GB" sz="2000" dirty="0" err="1">
                <a:latin typeface="Calibri" panose="020F0502020204030204" pitchFamily="34" charset="0"/>
                <a:cs typeface="Calibri" panose="020F0502020204030204" pitchFamily="34" charset="0"/>
              </a:rPr>
              <a:t>ruolo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dello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Stato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nel</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processo</a:t>
            </a:r>
            <a:r>
              <a:rPr lang="en-GB" sz="2000" dirty="0">
                <a:latin typeface="Calibri" panose="020F0502020204030204" pitchFamily="34" charset="0"/>
                <a:cs typeface="Calibri" panose="020F0502020204030204" pitchFamily="34" charset="0"/>
              </a:rPr>
              <a:t> di </a:t>
            </a:r>
            <a:r>
              <a:rPr lang="en-GB" sz="2000" dirty="0" err="1">
                <a:latin typeface="Calibri" panose="020F0502020204030204" pitchFamily="34" charset="0"/>
                <a:cs typeface="Calibri" panose="020F0502020204030204" pitchFamily="34" charset="0"/>
              </a:rPr>
              <a:t>confessionalizzazione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è</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stato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eccessivamente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enfatizzato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trascurando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altri</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attori</a:t>
            </a:r>
            <a:r>
              <a:rPr lang="en-GB" sz="2000" dirty="0">
                <a:latin typeface="Calibri" panose="020F0502020204030204" pitchFamily="34" charset="0"/>
                <a:cs typeface="Calibri" panose="020F0502020204030204" pitchFamily="34" charset="0"/>
              </a:rPr>
              <a:t> </a:t>
            </a:r>
          </a:p>
          <a:p>
            <a:pPr>
              <a:lnSpc>
                <a:spcPct val="90000"/>
              </a:lnSpc>
            </a:pPr>
            <a:endParaRPr lang="en-GB" sz="2000" dirty="0">
              <a:latin typeface="Calibri" panose="020F0502020204030204" pitchFamily="34" charset="0"/>
              <a:cs typeface="Calibri" panose="020F0502020204030204" pitchFamily="34" charset="0"/>
            </a:endParaRPr>
          </a:p>
          <a:p>
            <a:pPr>
              <a:lnSpc>
                <a:spcPct val="90000"/>
              </a:lnSpc>
            </a:pPr>
            <a:r>
              <a:rPr lang="en-GB" sz="2000" dirty="0">
                <a:latin typeface="Calibri" panose="020F0502020204030204" pitchFamily="34" charset="0"/>
                <a:cs typeface="Calibri" panose="020F0502020204030204" pitchFamily="34" charset="0"/>
              </a:rPr>
              <a:t>Passaggio da un </a:t>
            </a:r>
            <a:r>
              <a:rPr lang="en-GB" sz="2000" dirty="0" err="1">
                <a:latin typeface="Calibri" panose="020F0502020204030204" pitchFamily="34" charset="0"/>
                <a:cs typeface="Calibri" panose="020F0502020204030204" pitchFamily="34" charset="0"/>
              </a:rPr>
              <a:t>approccio</a:t>
            </a:r>
            <a:r>
              <a:rPr lang="en-GB" sz="2000" dirty="0">
                <a:latin typeface="Calibri" panose="020F0502020204030204" pitchFamily="34" charset="0"/>
                <a:cs typeface="Calibri" panose="020F0502020204030204" pitchFamily="34" charset="0"/>
              </a:rPr>
              <a:t> </a:t>
            </a:r>
            <a:r>
              <a:rPr lang="en-GB" sz="2000" i="1" dirty="0">
                <a:latin typeface="Calibri" panose="020F0502020204030204" pitchFamily="34" charset="0"/>
                <a:cs typeface="Calibri" panose="020F0502020204030204" pitchFamily="34" charset="0"/>
              </a:rPr>
              <a:t>top-down </a:t>
            </a:r>
            <a:r>
              <a:rPr lang="en-GB" sz="2000" dirty="0">
                <a:latin typeface="Calibri" panose="020F0502020204030204" pitchFamily="34" charset="0"/>
                <a:cs typeface="Calibri" panose="020F0502020204030204" pitchFamily="34" charset="0"/>
              </a:rPr>
              <a:t>a uno </a:t>
            </a:r>
            <a:r>
              <a:rPr lang="en-GB" sz="2000" i="1" dirty="0">
                <a:latin typeface="Calibri" panose="020F0502020204030204" pitchFamily="34" charset="0"/>
                <a:cs typeface="Calibri" panose="020F0502020204030204" pitchFamily="34" charset="0"/>
              </a:rPr>
              <a:t>bottom-up</a:t>
            </a:r>
            <a:r>
              <a:rPr lang="en-GB" sz="2000" dirty="0">
                <a:latin typeface="Calibri" panose="020F0502020204030204" pitchFamily="34" charset="0"/>
                <a:cs typeface="Calibri" panose="020F0502020204030204" pitchFamily="34" charset="0"/>
              </a:rPr>
              <a:t>, da </a:t>
            </a:r>
            <a:r>
              <a:rPr lang="en-GB" sz="2000" dirty="0" err="1">
                <a:latin typeface="Calibri" panose="020F0502020204030204" pitchFamily="34" charset="0"/>
                <a:cs typeface="Calibri" panose="020F0502020204030204" pitchFamily="34" charset="0"/>
              </a:rPr>
              <a:t>una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macroanalisi</a:t>
            </a:r>
            <a:r>
              <a:rPr lang="en-GB" sz="2000" dirty="0">
                <a:latin typeface="Calibri" panose="020F0502020204030204" pitchFamily="34" charset="0"/>
                <a:cs typeface="Calibri" panose="020F0502020204030204" pitchFamily="34" charset="0"/>
              </a:rPr>
              <a:t> a </a:t>
            </a:r>
            <a:r>
              <a:rPr lang="en-GB" sz="2000" dirty="0" err="1">
                <a:latin typeface="Calibri" panose="020F0502020204030204" pitchFamily="34" charset="0"/>
                <a:cs typeface="Calibri" panose="020F0502020204030204" pitchFamily="34" charset="0"/>
              </a:rPr>
              <a:t>una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microanalisi</a:t>
            </a:r>
            <a:r>
              <a:rPr lang="en-GB" sz="2000" dirty="0">
                <a:latin typeface="Calibri" panose="020F0502020204030204" pitchFamily="34" charset="0"/>
                <a:cs typeface="Calibri" panose="020F0502020204030204" pitchFamily="34" charset="0"/>
              </a:rPr>
              <a:t>, da </a:t>
            </a:r>
            <a:r>
              <a:rPr lang="en-GB" sz="2000" dirty="0" err="1">
                <a:latin typeface="Calibri" panose="020F0502020204030204" pitchFamily="34" charset="0"/>
                <a:cs typeface="Calibri" panose="020F0502020204030204" pitchFamily="34" charset="0"/>
              </a:rPr>
              <a:t>una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storia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della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società</a:t>
            </a:r>
            <a:r>
              <a:rPr lang="en-GB" sz="2000" dirty="0">
                <a:latin typeface="Calibri" panose="020F0502020204030204" pitchFamily="34" charset="0"/>
                <a:cs typeface="Calibri" panose="020F0502020204030204" pitchFamily="34" charset="0"/>
              </a:rPr>
              <a:t>" a </a:t>
            </a:r>
            <a:r>
              <a:rPr lang="en-GB" sz="2000" dirty="0" err="1">
                <a:latin typeface="Calibri" panose="020F0502020204030204" pitchFamily="34" charset="0"/>
                <a:cs typeface="Calibri" panose="020F0502020204030204" pitchFamily="34" charset="0"/>
              </a:rPr>
              <a:t>una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storia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culturale</a:t>
            </a:r>
            <a:r>
              <a:rPr lang="en-GB" sz="2000" dirty="0">
                <a:latin typeface="Calibri" panose="020F0502020204030204" pitchFamily="34" charset="0"/>
                <a:cs typeface="Calibri" panose="020F0502020204030204" pitchFamily="34" charset="0"/>
              </a:rPr>
              <a:t>".</a:t>
            </a:r>
          </a:p>
          <a:p>
            <a:pPr>
              <a:lnSpc>
                <a:spcPct val="90000"/>
              </a:lnSpc>
            </a:pPr>
            <a:endParaRPr lang="en-GB" sz="2000" dirty="0">
              <a:latin typeface="Calibri" panose="020F0502020204030204" pitchFamily="34" charset="0"/>
              <a:cs typeface="Calibri" panose="020F0502020204030204" pitchFamily="34" charset="0"/>
            </a:endParaRPr>
          </a:p>
          <a:p>
            <a:pPr>
              <a:lnSpc>
                <a:spcPct val="90000"/>
              </a:lnSpc>
            </a:pPr>
            <a:r>
              <a:rPr lang="en-GB" sz="2000" dirty="0" err="1">
                <a:latin typeface="Calibri" panose="020F0502020204030204" pitchFamily="34" charset="0"/>
                <a:cs typeface="Calibri" panose="020F0502020204030204" pitchFamily="34" charset="0"/>
              </a:rPr>
              <a:t>Esistenza</a:t>
            </a:r>
            <a:r>
              <a:rPr lang="en-GB" sz="2000" dirty="0">
                <a:latin typeface="Calibri" panose="020F0502020204030204" pitchFamily="34" charset="0"/>
                <a:cs typeface="Calibri" panose="020F0502020204030204" pitchFamily="34" charset="0"/>
              </a:rPr>
              <a:t> di </a:t>
            </a:r>
            <a:r>
              <a:rPr lang="en-GB" sz="2000" dirty="0" err="1">
                <a:latin typeface="Calibri" panose="020F0502020204030204" pitchFamily="34" charset="0"/>
                <a:cs typeface="Calibri" panose="020F0502020204030204" pitchFamily="34" charset="0"/>
              </a:rPr>
              <a:t>processi</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storici</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indipendenti</a:t>
            </a:r>
            <a:r>
              <a:rPr lang="en-GB" sz="2000" dirty="0">
                <a:latin typeface="Calibri" panose="020F0502020204030204" pitchFamily="34" charset="0"/>
                <a:cs typeface="Calibri" panose="020F0502020204030204" pitchFamily="34" charset="0"/>
              </a:rPr>
              <a:t> se non </a:t>
            </a:r>
            <a:r>
              <a:rPr lang="en-GB" sz="2000" dirty="0" err="1">
                <a:latin typeface="Calibri" panose="020F0502020204030204" pitchFamily="34" charset="0"/>
                <a:cs typeface="Calibri" panose="020F0502020204030204" pitchFamily="34" charset="0"/>
              </a:rPr>
              <a:t>opposti</a:t>
            </a:r>
            <a:r>
              <a:rPr lang="en-GB" sz="2000" dirty="0">
                <a:latin typeface="Calibri" panose="020F0502020204030204" pitchFamily="34" charset="0"/>
                <a:cs typeface="Calibri" panose="020F0502020204030204" pitchFamily="34" charset="0"/>
              </a:rPr>
              <a:t>: carattere </a:t>
            </a:r>
            <a:r>
              <a:rPr lang="en-GB" sz="2000" dirty="0" err="1">
                <a:latin typeface="Calibri" panose="020F0502020204030204" pitchFamily="34" charset="0"/>
                <a:cs typeface="Calibri" panose="020F0502020204030204" pitchFamily="34" charset="0"/>
              </a:rPr>
              <a:t>secolarizzante</a:t>
            </a:r>
            <a:r>
              <a:rPr lang="en-GB" sz="2000" dirty="0">
                <a:latin typeface="Calibri" panose="020F0502020204030204" pitchFamily="34" charset="0"/>
                <a:cs typeface="Calibri" panose="020F0502020204030204" pitchFamily="34" charset="0"/>
              </a:rPr>
              <a:t> del </a:t>
            </a:r>
            <a:r>
              <a:rPr lang="en-GB" sz="2000" dirty="0" err="1">
                <a:latin typeface="Calibri" panose="020F0502020204030204" pitchFamily="34" charset="0"/>
                <a:cs typeface="Calibri" panose="020F0502020204030204" pitchFamily="34" charset="0"/>
              </a:rPr>
              <a:t>diritto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romano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irenismo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libertinismo</a:t>
            </a:r>
            <a:r>
              <a:rPr lang="en-GB" sz="2000" dirty="0">
                <a:latin typeface="Calibri" panose="020F0502020204030204" pitchFamily="34" charset="0"/>
                <a:cs typeface="Calibri" panose="020F0502020204030204" pitchFamily="34" charset="0"/>
              </a:rPr>
              <a:t>, Repubblica </a:t>
            </a:r>
            <a:r>
              <a:rPr lang="en-GB" sz="2000" dirty="0" err="1">
                <a:latin typeface="Calibri" panose="020F0502020204030204" pitchFamily="34" charset="0"/>
                <a:cs typeface="Calibri" panose="020F0502020204030204" pitchFamily="34" charset="0"/>
              </a:rPr>
              <a:t>delle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Lettere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ecc</a:t>
            </a:r>
            <a:r>
              <a:rPr lang="en-GB" sz="2000" dirty="0">
                <a:latin typeface="Calibri" panose="020F0502020204030204" pitchFamily="34" charset="0"/>
                <a:cs typeface="Calibri" panose="020F0502020204030204" pitchFamily="34" charset="0"/>
              </a:rPr>
              <a:t>.</a:t>
            </a:r>
          </a:p>
          <a:p>
            <a:pPr>
              <a:lnSpc>
                <a:spcPct val="90000"/>
              </a:lnSpc>
            </a:pPr>
            <a:endParaRPr lang="en-GB" sz="2000" dirty="0">
              <a:latin typeface="Calibri" panose="020F0502020204030204" pitchFamily="34" charset="0"/>
              <a:cs typeface="Calibri" panose="020F0502020204030204" pitchFamily="34" charset="0"/>
            </a:endParaRPr>
          </a:p>
          <a:p>
            <a:pPr>
              <a:lnSpc>
                <a:spcPct val="90000"/>
              </a:lnSpc>
            </a:pPr>
            <a:r>
              <a:rPr lang="en-GB" sz="2000" dirty="0" err="1">
                <a:latin typeface="Calibri" panose="020F0502020204030204" pitchFamily="34" charset="0"/>
                <a:cs typeface="Calibri" panose="020F0502020204030204" pitchFamily="34" charset="0"/>
              </a:rPr>
              <a:t>Periodizzazione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ambigua</a:t>
            </a:r>
            <a:r>
              <a:rPr lang="en-GB" sz="2000" dirty="0">
                <a:latin typeface="Calibri" panose="020F0502020204030204" pitchFamily="34" charset="0"/>
                <a:cs typeface="Calibri" panose="020F0502020204030204" pitchFamily="34" charset="0"/>
              </a:rPr>
              <a:t> o non </a:t>
            </a:r>
            <a:r>
              <a:rPr lang="en-GB" sz="2000" dirty="0" err="1">
                <a:latin typeface="Calibri" panose="020F0502020204030204" pitchFamily="34" charset="0"/>
                <a:cs typeface="Calibri" panose="020F0502020204030204" pitchFamily="34" charset="0"/>
              </a:rPr>
              <a:t>coerente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Critica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alla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tesi</a:t>
            </a:r>
            <a:r>
              <a:rPr lang="en-GB" sz="2000" dirty="0">
                <a:latin typeface="Calibri" panose="020F0502020204030204" pitchFamily="34" charset="0"/>
                <a:cs typeface="Calibri" panose="020F0502020204030204" pitchFamily="34" charset="0"/>
              </a:rPr>
              <a:t> del </a:t>
            </a:r>
            <a:r>
              <a:rPr lang="en-GB" sz="2000" dirty="0" err="1">
                <a:latin typeface="Calibri" panose="020F0502020204030204" pitchFamily="34" charset="0"/>
                <a:cs typeface="Calibri" panose="020F0502020204030204" pitchFamily="34" charset="0"/>
              </a:rPr>
              <a:t>parallelismo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cronologico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sviluppo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successivo</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della</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confessionalizzazione</a:t>
            </a:r>
            <a:r>
              <a:rPr lang="en-GB" sz="2000" dirty="0">
                <a:latin typeface="Calibri" panose="020F0502020204030204" pitchFamily="34" charset="0"/>
                <a:cs typeface="Calibri" panose="020F0502020204030204" pitchFamily="34" charset="0"/>
              </a:rPr>
              <a:t> </a:t>
            </a:r>
            <a:r>
              <a:rPr lang="en-GB" sz="2000" dirty="0" err="1">
                <a:latin typeface="Calibri" panose="020F0502020204030204" pitchFamily="34" charset="0"/>
                <a:cs typeface="Calibri" panose="020F0502020204030204" pitchFamily="34" charset="0"/>
              </a:rPr>
              <a:t>cattolica</a:t>
            </a:r>
            <a:r>
              <a:rPr lang="en-GB" sz="2000" dirty="0">
                <a:latin typeface="Calibri" panose="020F0502020204030204" pitchFamily="34" charset="0"/>
                <a:cs typeface="Calibri" panose="020F0502020204030204" pitchFamily="34" charset="0"/>
              </a:rPr>
              <a:t>.</a:t>
            </a:r>
          </a:p>
          <a:p>
            <a:pPr marL="0" indent="0">
              <a:buNone/>
            </a:pPr>
            <a:endParaRPr lang="en-GB" sz="13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5154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457201" y="541867"/>
            <a:ext cx="8026400" cy="711200"/>
          </a:xfrm>
          <a:prstGeom prst="rect">
            <a:avLst/>
          </a:prstGeom>
          <a:solidFill>
            <a:srgbClr val="15609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p:txBody>
          <a:bodyPr>
            <a:normAutofit/>
          </a:bodyPr>
          <a:lstStyle/>
          <a:p>
            <a:r>
              <a:rPr lang="it-IT" sz="3200" b="1" dirty="0">
                <a:solidFill>
                  <a:srgbClr val="FFFFFF"/>
                </a:solidFill>
                <a:latin typeface="Calibri" panose="020F0502020204030204" pitchFamily="34" charset="0"/>
                <a:cs typeface="Calibri" panose="020F0502020204030204" pitchFamily="34" charset="0"/>
              </a:rPr>
              <a:t>Diverse versioni del paradigma</a:t>
            </a:r>
          </a:p>
        </p:txBody>
      </p:sp>
      <p:sp>
        <p:nvSpPr>
          <p:cNvPr id="3" name="Segnaposto contenuto 2"/>
          <p:cNvSpPr>
            <a:spLocks noGrp="1"/>
          </p:cNvSpPr>
          <p:nvPr>
            <p:ph idx="1"/>
          </p:nvPr>
        </p:nvSpPr>
        <p:spPr>
          <a:xfrm>
            <a:off x="457199" y="1735674"/>
            <a:ext cx="8517467" cy="4525963"/>
          </a:xfrm>
        </p:spPr>
        <p:txBody>
          <a:bodyPr>
            <a:normAutofit/>
          </a:bodyPr>
          <a:lstStyle/>
          <a:p>
            <a:r>
              <a:rPr lang="it-IT" sz="3000" dirty="0">
                <a:latin typeface="Calibri" panose="020F0502020204030204" pitchFamily="34" charset="0"/>
                <a:cs typeface="Calibri" panose="020F0502020204030204" pitchFamily="34" charset="0"/>
              </a:rPr>
              <a:t>Versione “dura": la confessionalizzazione come realtà di un sistema onnicomprensivo guidato dallo stato</a:t>
            </a:r>
          </a:p>
          <a:p>
            <a:endParaRPr lang="it-IT" sz="3000" dirty="0">
              <a:latin typeface="Calibri" panose="020F0502020204030204" pitchFamily="34" charset="0"/>
              <a:cs typeface="Calibri" panose="020F0502020204030204" pitchFamily="34" charset="0"/>
            </a:endParaRPr>
          </a:p>
          <a:p>
            <a:r>
              <a:rPr lang="it-IT" sz="3000" dirty="0">
                <a:latin typeface="Calibri" panose="020F0502020204030204" pitchFamily="34" charset="0"/>
                <a:cs typeface="Calibri" panose="020F0502020204030204" pitchFamily="34" charset="0"/>
              </a:rPr>
              <a:t>Versione “morbida": la confessionalizzazione come concetto euristico e ipotesi di ricerca che tiene insieme consolidamento sociale e religioso (“</a:t>
            </a:r>
            <a:r>
              <a:rPr lang="it-IT" sz="3000" i="1" dirty="0">
                <a:latin typeface="Calibri" panose="020F0502020204030204" pitchFamily="34" charset="0"/>
                <a:cs typeface="Calibri" panose="020F0502020204030204" pitchFamily="34" charset="0"/>
              </a:rPr>
              <a:t>State- and </a:t>
            </a:r>
            <a:r>
              <a:rPr lang="it-IT" sz="3000" i="1" dirty="0" err="1">
                <a:latin typeface="Calibri" panose="020F0502020204030204" pitchFamily="34" charset="0"/>
                <a:cs typeface="Calibri" panose="020F0502020204030204" pitchFamily="34" charset="0"/>
              </a:rPr>
              <a:t>Confession</a:t>
            </a:r>
            <a:r>
              <a:rPr lang="it-IT" sz="3000" i="1" dirty="0">
                <a:latin typeface="Calibri" panose="020F0502020204030204" pitchFamily="34" charset="0"/>
                <a:cs typeface="Calibri" panose="020F0502020204030204" pitchFamily="34" charset="0"/>
              </a:rPr>
              <a:t>- building</a:t>
            </a:r>
            <a:r>
              <a:rPr lang="it-IT" sz="3000" dirty="0">
                <a:latin typeface="Calibri" panose="020F0502020204030204" pitchFamily="34" charset="0"/>
                <a:cs typeface="Calibri" panose="020F0502020204030204" pitchFamily="34" charset="0"/>
              </a:rPr>
              <a:t>”) in un'interpretazione completa ma sfaccettata.</a:t>
            </a:r>
          </a:p>
        </p:txBody>
      </p:sp>
    </p:spTree>
    <p:extLst>
      <p:ext uri="{BB962C8B-B14F-4D97-AF65-F5344CB8AC3E}">
        <p14:creationId xmlns:p14="http://schemas.microsoft.com/office/powerpoint/2010/main" val="4139546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457200" y="274638"/>
            <a:ext cx="8229599" cy="1232886"/>
          </a:xfrm>
          <a:prstGeom prst="rect">
            <a:avLst/>
          </a:prstGeom>
          <a:solidFill>
            <a:srgbClr val="15609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p:txBody>
          <a:bodyPr>
            <a:normAutofit/>
          </a:bodyPr>
          <a:lstStyle/>
          <a:p>
            <a:r>
              <a:rPr lang="it-IT" sz="3100" b="1" dirty="0">
                <a:solidFill>
                  <a:srgbClr val="FFFFFF"/>
                </a:solidFill>
                <a:latin typeface="Gotham Bold"/>
                <a:cs typeface="Gotham Bold"/>
              </a:rPr>
              <a:t>Il paradigma della Confessionalizzazione</a:t>
            </a:r>
          </a:p>
        </p:txBody>
      </p:sp>
      <p:sp>
        <p:nvSpPr>
          <p:cNvPr id="3" name="Segnaposto contenuto 2"/>
          <p:cNvSpPr>
            <a:spLocks noGrp="1"/>
          </p:cNvSpPr>
          <p:nvPr>
            <p:ph idx="1"/>
          </p:nvPr>
        </p:nvSpPr>
        <p:spPr>
          <a:xfrm>
            <a:off x="457200" y="2108200"/>
            <a:ext cx="8229600" cy="4525963"/>
          </a:xfrm>
        </p:spPr>
        <p:txBody>
          <a:bodyPr>
            <a:normAutofit/>
          </a:bodyPr>
          <a:lstStyle/>
          <a:p>
            <a:r>
              <a:rPr lang="it-IT" sz="2600" dirty="0">
                <a:latin typeface="Gotham Bold"/>
                <a:cs typeface="Gotham Bold"/>
              </a:rPr>
              <a:t>Comparativismo strutturale tra realtà cattoliche, luterane, calviniste</a:t>
            </a:r>
          </a:p>
          <a:p>
            <a:endParaRPr lang="it-IT" sz="2600" dirty="0">
              <a:latin typeface="Gotham Bold"/>
              <a:cs typeface="Gotham Bold"/>
            </a:endParaRPr>
          </a:p>
          <a:p>
            <a:r>
              <a:rPr lang="it-IT" sz="2600" dirty="0">
                <a:latin typeface="Gotham Bold"/>
                <a:cs typeface="Gotham Bold"/>
              </a:rPr>
              <a:t>Connessione tra costruzione delle identità confessionali e costruzione dello stato moderno</a:t>
            </a:r>
          </a:p>
          <a:p>
            <a:endParaRPr lang="it-IT" sz="2600" dirty="0">
              <a:latin typeface="Gotham Bold"/>
              <a:cs typeface="Gotham Bold"/>
            </a:endParaRPr>
          </a:p>
          <a:p>
            <a:r>
              <a:rPr lang="it-IT" sz="2600" dirty="0">
                <a:latin typeface="Gotham Bold"/>
                <a:cs typeface="Gotham Bold"/>
              </a:rPr>
              <a:t>Modernizzazione</a:t>
            </a:r>
            <a:endParaRPr lang="it-IT" sz="2600" dirty="0"/>
          </a:p>
        </p:txBody>
      </p:sp>
    </p:spTree>
    <p:extLst>
      <p:ext uri="{BB962C8B-B14F-4D97-AF65-F5344CB8AC3E}">
        <p14:creationId xmlns:p14="http://schemas.microsoft.com/office/powerpoint/2010/main" val="3353555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498475" y="313424"/>
            <a:ext cx="8147051" cy="581212"/>
          </a:xfrm>
          <a:prstGeom prst="rect">
            <a:avLst/>
          </a:prstGeom>
          <a:solidFill>
            <a:srgbClr val="15609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a:xfrm>
            <a:off x="498475" y="313424"/>
            <a:ext cx="8147051" cy="581212"/>
          </a:xfrm>
        </p:spPr>
        <p:txBody>
          <a:bodyPr>
            <a:normAutofit/>
          </a:bodyPr>
          <a:lstStyle/>
          <a:p>
            <a:r>
              <a:rPr lang="en-CA" sz="3200" b="1" dirty="0" err="1">
                <a:solidFill>
                  <a:schemeClr val="bg1"/>
                </a:solidFill>
                <a:latin typeface="Gotham Bold"/>
                <a:cs typeface="Gotham Bold"/>
              </a:rPr>
              <a:t>Critiche</a:t>
            </a:r>
            <a:endParaRPr lang="en-CA" sz="3200" b="1" dirty="0">
              <a:solidFill>
                <a:schemeClr val="bg1"/>
              </a:solidFill>
              <a:latin typeface="Gotham Bold"/>
              <a:cs typeface="Gotham Bold"/>
            </a:endParaRPr>
          </a:p>
        </p:txBody>
      </p:sp>
      <p:sp>
        <p:nvSpPr>
          <p:cNvPr id="3" name="Segnaposto contenuto 2"/>
          <p:cNvSpPr>
            <a:spLocks noGrp="1"/>
          </p:cNvSpPr>
          <p:nvPr>
            <p:ph idx="1"/>
          </p:nvPr>
        </p:nvSpPr>
        <p:spPr>
          <a:xfrm>
            <a:off x="498475" y="1207357"/>
            <a:ext cx="8147051" cy="5650234"/>
          </a:xfrm>
        </p:spPr>
        <p:txBody>
          <a:bodyPr>
            <a:normAutofit fontScale="92500" lnSpcReduction="10000"/>
          </a:bodyPr>
          <a:lstStyle/>
          <a:p>
            <a:pPr>
              <a:lnSpc>
                <a:spcPct val="90000"/>
              </a:lnSpc>
            </a:pPr>
            <a:r>
              <a:rPr lang="en-GB" sz="1900" dirty="0" err="1">
                <a:latin typeface="Gotham Bold"/>
                <a:cs typeface="Gotham Bold"/>
              </a:rPr>
              <a:t>Critica</a:t>
            </a:r>
            <a:r>
              <a:rPr lang="en-GB" sz="1900" dirty="0">
                <a:latin typeface="Gotham Bold"/>
                <a:cs typeface="Gotham Bold"/>
              </a:rPr>
              <a:t> </a:t>
            </a:r>
            <a:r>
              <a:rPr lang="en-GB" sz="1900" dirty="0" err="1">
                <a:latin typeface="Gotham Bold"/>
                <a:cs typeface="Gotham Bold"/>
              </a:rPr>
              <a:t>dell'approccio</a:t>
            </a:r>
            <a:r>
              <a:rPr lang="en-GB" sz="1900" dirty="0">
                <a:latin typeface="Gotham Bold"/>
                <a:cs typeface="Gotham Bold"/>
              </a:rPr>
              <a:t> "</a:t>
            </a:r>
            <a:r>
              <a:rPr lang="en-GB" sz="1900" dirty="0" err="1">
                <a:latin typeface="Gotham Bold"/>
                <a:cs typeface="Gotham Bold"/>
              </a:rPr>
              <a:t>teleologico</a:t>
            </a:r>
            <a:r>
              <a:rPr lang="en-GB" sz="1900" dirty="0">
                <a:latin typeface="Gotham Bold"/>
                <a:cs typeface="Gotham Bold"/>
              </a:rPr>
              <a:t>" </a:t>
            </a:r>
            <a:r>
              <a:rPr lang="en-GB" sz="1900" dirty="0" err="1">
                <a:latin typeface="Gotham Bold"/>
                <a:cs typeface="Gotham Bold"/>
              </a:rPr>
              <a:t>che</a:t>
            </a:r>
            <a:r>
              <a:rPr lang="en-GB" sz="1900" dirty="0">
                <a:latin typeface="Gotham Bold"/>
                <a:cs typeface="Gotham Bold"/>
              </a:rPr>
              <a:t> </a:t>
            </a:r>
            <a:r>
              <a:rPr lang="en-GB" sz="1900" dirty="0" err="1">
                <a:latin typeface="Gotham Bold"/>
                <a:cs typeface="Gotham Bold"/>
              </a:rPr>
              <a:t>collega</a:t>
            </a:r>
            <a:r>
              <a:rPr lang="en-GB" sz="1900" dirty="0">
                <a:latin typeface="Gotham Bold"/>
                <a:cs typeface="Gotham Bold"/>
              </a:rPr>
              <a:t> confessionalizzazione e </a:t>
            </a:r>
            <a:r>
              <a:rPr lang="en-GB" sz="1900" dirty="0" err="1">
                <a:latin typeface="Gotham Bold"/>
                <a:cs typeface="Gotham Bold"/>
              </a:rPr>
              <a:t>modernizzazione</a:t>
            </a:r>
            <a:endParaRPr lang="en-GB" sz="1900" dirty="0">
              <a:latin typeface="Gotham Bold"/>
              <a:cs typeface="Gotham Bold"/>
            </a:endParaRPr>
          </a:p>
          <a:p>
            <a:pPr>
              <a:lnSpc>
                <a:spcPct val="90000"/>
              </a:lnSpc>
            </a:pPr>
            <a:endParaRPr lang="en-GB" sz="1900" dirty="0">
              <a:latin typeface="Gotham Bold"/>
              <a:cs typeface="Gotham Bold"/>
            </a:endParaRPr>
          </a:p>
          <a:p>
            <a:pPr>
              <a:lnSpc>
                <a:spcPct val="90000"/>
              </a:lnSpc>
            </a:pPr>
            <a:r>
              <a:rPr lang="en-GB" sz="1900" dirty="0" err="1">
                <a:latin typeface="Gotham Bold"/>
                <a:cs typeface="Gotham Bold"/>
              </a:rPr>
              <a:t>Visione</a:t>
            </a:r>
            <a:r>
              <a:rPr lang="en-GB" sz="1900" dirty="0">
                <a:latin typeface="Gotham Bold"/>
                <a:cs typeface="Gotham Bold"/>
              </a:rPr>
              <a:t> </a:t>
            </a:r>
            <a:r>
              <a:rPr lang="en-GB" sz="1900" dirty="0" err="1">
                <a:latin typeface="Gotham Bold"/>
                <a:cs typeface="Gotham Bold"/>
              </a:rPr>
              <a:t>funzionale-riduzionista</a:t>
            </a:r>
            <a:r>
              <a:rPr lang="en-GB" sz="1900" dirty="0">
                <a:latin typeface="Gotham Bold"/>
                <a:cs typeface="Gotham Bold"/>
              </a:rPr>
              <a:t> </a:t>
            </a:r>
            <a:r>
              <a:rPr lang="en-GB" sz="1900" dirty="0" err="1">
                <a:latin typeface="Gotham Bold"/>
                <a:cs typeface="Gotham Bold"/>
              </a:rPr>
              <a:t>della</a:t>
            </a:r>
            <a:r>
              <a:rPr lang="en-GB" sz="1900" dirty="0">
                <a:latin typeface="Gotham Bold"/>
                <a:cs typeface="Gotham Bold"/>
              </a:rPr>
              <a:t> </a:t>
            </a:r>
            <a:r>
              <a:rPr lang="en-GB" sz="1900" dirty="0" err="1">
                <a:latin typeface="Gotham Bold"/>
                <a:cs typeface="Gotham Bold"/>
              </a:rPr>
              <a:t>religione</a:t>
            </a:r>
            <a:r>
              <a:rPr lang="en-GB" sz="1900" dirty="0">
                <a:latin typeface="Gotham Bold"/>
                <a:cs typeface="Gotham Bold"/>
              </a:rPr>
              <a:t>; </a:t>
            </a:r>
            <a:r>
              <a:rPr lang="en-GB" sz="1900" dirty="0" err="1">
                <a:latin typeface="Gotham Bold"/>
                <a:cs typeface="Gotham Bold"/>
              </a:rPr>
              <a:t>sottovalutazione</a:t>
            </a:r>
            <a:r>
              <a:rPr lang="en-GB" sz="1900" dirty="0">
                <a:latin typeface="Gotham Bold"/>
                <a:cs typeface="Gotham Bold"/>
              </a:rPr>
              <a:t> </a:t>
            </a:r>
            <a:r>
              <a:rPr lang="en-GB" sz="1900" dirty="0" err="1">
                <a:latin typeface="Gotham Bold"/>
                <a:cs typeface="Gotham Bold"/>
              </a:rPr>
              <a:t>delle</a:t>
            </a:r>
            <a:r>
              <a:rPr lang="en-GB" sz="1900" dirty="0">
                <a:latin typeface="Gotham Bold"/>
                <a:cs typeface="Gotham Bold"/>
              </a:rPr>
              <a:t> </a:t>
            </a:r>
            <a:r>
              <a:rPr lang="en-GB" sz="1900" dirty="0" err="1">
                <a:latin typeface="Gotham Bold"/>
                <a:cs typeface="Gotham Bold"/>
              </a:rPr>
              <a:t>caratteristiche</a:t>
            </a:r>
            <a:r>
              <a:rPr lang="en-GB" sz="1900" dirty="0">
                <a:latin typeface="Gotham Bold"/>
                <a:cs typeface="Gotham Bold"/>
              </a:rPr>
              <a:t> </a:t>
            </a:r>
            <a:r>
              <a:rPr lang="en-GB" sz="1900" dirty="0" err="1">
                <a:latin typeface="Gotham Bold"/>
                <a:cs typeface="Gotham Bold"/>
              </a:rPr>
              <a:t>specifiche</a:t>
            </a:r>
            <a:r>
              <a:rPr lang="en-GB" sz="1900" dirty="0">
                <a:latin typeface="Gotham Bold"/>
                <a:cs typeface="Gotham Bold"/>
              </a:rPr>
              <a:t> </a:t>
            </a:r>
            <a:r>
              <a:rPr lang="en-GB" sz="1900" dirty="0" err="1">
                <a:latin typeface="Gotham Bold"/>
                <a:cs typeface="Gotham Bold"/>
              </a:rPr>
              <a:t>delle</a:t>
            </a:r>
            <a:r>
              <a:rPr lang="en-GB" sz="1900" dirty="0">
                <a:latin typeface="Gotham Bold"/>
                <a:cs typeface="Gotham Bold"/>
              </a:rPr>
              <a:t> diverse </a:t>
            </a:r>
            <a:r>
              <a:rPr lang="en-GB" sz="1900" dirty="0" err="1">
                <a:latin typeface="Gotham Bold"/>
                <a:cs typeface="Gotham Bold"/>
              </a:rPr>
              <a:t>confessioni</a:t>
            </a:r>
            <a:endParaRPr lang="en-GB" sz="1900" dirty="0">
              <a:latin typeface="Gotham Bold"/>
              <a:cs typeface="Gotham Bold"/>
            </a:endParaRPr>
          </a:p>
          <a:p>
            <a:pPr>
              <a:lnSpc>
                <a:spcPct val="90000"/>
              </a:lnSpc>
            </a:pPr>
            <a:endParaRPr lang="en-GB" sz="1900" dirty="0">
              <a:latin typeface="Gotham Bold"/>
              <a:cs typeface="Gotham Bold"/>
            </a:endParaRPr>
          </a:p>
          <a:p>
            <a:pPr>
              <a:lnSpc>
                <a:spcPct val="90000"/>
              </a:lnSpc>
            </a:pPr>
            <a:r>
              <a:rPr lang="en-GB" sz="1900" dirty="0" err="1">
                <a:latin typeface="Gotham Bold"/>
                <a:cs typeface="Gotham Bold"/>
              </a:rPr>
              <a:t>Rapporto</a:t>
            </a:r>
            <a:r>
              <a:rPr lang="en-GB" sz="1900" dirty="0">
                <a:latin typeface="Gotham Bold"/>
                <a:cs typeface="Gotham Bold"/>
              </a:rPr>
              <a:t> </a:t>
            </a:r>
            <a:r>
              <a:rPr lang="en-GB" sz="1900" dirty="0" err="1">
                <a:latin typeface="Gotham Bold"/>
                <a:cs typeface="Gotham Bold"/>
              </a:rPr>
              <a:t>tra</a:t>
            </a:r>
            <a:r>
              <a:rPr lang="en-GB" sz="1900" dirty="0">
                <a:latin typeface="Gotham Bold"/>
                <a:cs typeface="Gotham Bold"/>
              </a:rPr>
              <a:t> confessionalizzazione e </a:t>
            </a:r>
            <a:r>
              <a:rPr lang="en-GB" sz="1900" dirty="0" err="1">
                <a:latin typeface="Gotham Bold"/>
                <a:cs typeface="Gotham Bold"/>
              </a:rPr>
              <a:t>formazione</a:t>
            </a:r>
            <a:r>
              <a:rPr lang="en-GB" sz="1900" dirty="0">
                <a:latin typeface="Gotham Bold"/>
                <a:cs typeface="Gotham Bold"/>
              </a:rPr>
              <a:t> </a:t>
            </a:r>
            <a:r>
              <a:rPr lang="en-GB" sz="1900" dirty="0" err="1">
                <a:latin typeface="Gotham Bold"/>
                <a:cs typeface="Gotham Bold"/>
              </a:rPr>
              <a:t>dello</a:t>
            </a:r>
            <a:r>
              <a:rPr lang="en-GB" sz="1900" dirty="0">
                <a:latin typeface="Gotham Bold"/>
                <a:cs typeface="Gotham Bold"/>
              </a:rPr>
              <a:t> </a:t>
            </a:r>
            <a:r>
              <a:rPr lang="en-GB" sz="1900" dirty="0" err="1">
                <a:latin typeface="Gotham Bold"/>
                <a:cs typeface="Gotham Bold"/>
              </a:rPr>
              <a:t>Stato</a:t>
            </a:r>
            <a:r>
              <a:rPr lang="en-GB" sz="1900" dirty="0">
                <a:latin typeface="Gotham Bold"/>
                <a:cs typeface="Gotham Bold"/>
              </a:rPr>
              <a:t>: </a:t>
            </a:r>
            <a:r>
              <a:rPr lang="en-GB" sz="1900" dirty="0" err="1">
                <a:latin typeface="Gotham Bold"/>
                <a:cs typeface="Gotham Bold"/>
              </a:rPr>
              <a:t>il</a:t>
            </a:r>
            <a:r>
              <a:rPr lang="en-GB" sz="1900" dirty="0">
                <a:latin typeface="Gotham Bold"/>
                <a:cs typeface="Gotham Bold"/>
              </a:rPr>
              <a:t> </a:t>
            </a:r>
            <a:r>
              <a:rPr lang="en-GB" sz="1900" dirty="0" err="1">
                <a:latin typeface="Gotham Bold"/>
                <a:cs typeface="Gotham Bold"/>
              </a:rPr>
              <a:t>ruolo</a:t>
            </a:r>
            <a:r>
              <a:rPr lang="en-GB" sz="1900" dirty="0">
                <a:latin typeface="Gotham Bold"/>
                <a:cs typeface="Gotham Bold"/>
              </a:rPr>
              <a:t> </a:t>
            </a:r>
            <a:r>
              <a:rPr lang="en-GB" sz="1900" dirty="0" err="1">
                <a:latin typeface="Gotham Bold"/>
                <a:cs typeface="Gotham Bold"/>
              </a:rPr>
              <a:t>dello</a:t>
            </a:r>
            <a:r>
              <a:rPr lang="en-GB" sz="1900" dirty="0">
                <a:latin typeface="Gotham Bold"/>
                <a:cs typeface="Gotham Bold"/>
              </a:rPr>
              <a:t> </a:t>
            </a:r>
            <a:r>
              <a:rPr lang="en-GB" sz="1900" dirty="0" err="1">
                <a:latin typeface="Gotham Bold"/>
                <a:cs typeface="Gotham Bold"/>
              </a:rPr>
              <a:t>Stato</a:t>
            </a:r>
            <a:r>
              <a:rPr lang="en-GB" sz="1900" dirty="0">
                <a:latin typeface="Gotham Bold"/>
                <a:cs typeface="Gotham Bold"/>
              </a:rPr>
              <a:t> </a:t>
            </a:r>
            <a:r>
              <a:rPr lang="en-GB" sz="1900" dirty="0" err="1">
                <a:latin typeface="Gotham Bold"/>
                <a:cs typeface="Gotham Bold"/>
              </a:rPr>
              <a:t>nel</a:t>
            </a:r>
            <a:r>
              <a:rPr lang="en-GB" sz="1900" dirty="0">
                <a:latin typeface="Gotham Bold"/>
                <a:cs typeface="Gotham Bold"/>
              </a:rPr>
              <a:t> </a:t>
            </a:r>
            <a:r>
              <a:rPr lang="en-GB" sz="1900" dirty="0" err="1">
                <a:latin typeface="Gotham Bold"/>
                <a:cs typeface="Gotham Bold"/>
              </a:rPr>
              <a:t>processo</a:t>
            </a:r>
            <a:r>
              <a:rPr lang="en-GB" sz="1900" dirty="0">
                <a:latin typeface="Gotham Bold"/>
                <a:cs typeface="Gotham Bold"/>
              </a:rPr>
              <a:t> di confessionalizzazione </a:t>
            </a:r>
            <a:r>
              <a:rPr lang="en-GB" sz="1900" dirty="0" err="1">
                <a:latin typeface="Gotham Bold"/>
                <a:cs typeface="Gotham Bold"/>
              </a:rPr>
              <a:t>è</a:t>
            </a:r>
            <a:r>
              <a:rPr lang="en-GB" sz="1900" dirty="0">
                <a:latin typeface="Gotham Bold"/>
                <a:cs typeface="Gotham Bold"/>
              </a:rPr>
              <a:t> </a:t>
            </a:r>
            <a:r>
              <a:rPr lang="en-GB" sz="1900" dirty="0" err="1">
                <a:latin typeface="Gotham Bold"/>
                <a:cs typeface="Gotham Bold"/>
              </a:rPr>
              <a:t>stato</a:t>
            </a:r>
            <a:r>
              <a:rPr lang="en-GB" sz="1900" dirty="0">
                <a:latin typeface="Gotham Bold"/>
                <a:cs typeface="Gotham Bold"/>
              </a:rPr>
              <a:t> </a:t>
            </a:r>
            <a:r>
              <a:rPr lang="en-GB" sz="1900" dirty="0" err="1">
                <a:latin typeface="Gotham Bold"/>
                <a:cs typeface="Gotham Bold"/>
              </a:rPr>
              <a:t>eccessivamente</a:t>
            </a:r>
            <a:r>
              <a:rPr lang="en-GB" sz="1900" dirty="0">
                <a:latin typeface="Gotham Bold"/>
                <a:cs typeface="Gotham Bold"/>
              </a:rPr>
              <a:t> </a:t>
            </a:r>
            <a:r>
              <a:rPr lang="en-GB" sz="1900" dirty="0" err="1">
                <a:latin typeface="Gotham Bold"/>
                <a:cs typeface="Gotham Bold"/>
              </a:rPr>
              <a:t>enfatizzato</a:t>
            </a:r>
            <a:r>
              <a:rPr lang="en-GB" sz="1900" dirty="0">
                <a:latin typeface="Gotham Bold"/>
                <a:cs typeface="Gotham Bold"/>
              </a:rPr>
              <a:t>, </a:t>
            </a:r>
            <a:r>
              <a:rPr lang="en-GB" sz="1900" dirty="0" err="1">
                <a:latin typeface="Gotham Bold"/>
                <a:cs typeface="Gotham Bold"/>
              </a:rPr>
              <a:t>trascurando</a:t>
            </a:r>
            <a:r>
              <a:rPr lang="en-GB" sz="1900" dirty="0">
                <a:latin typeface="Gotham Bold"/>
                <a:cs typeface="Gotham Bold"/>
              </a:rPr>
              <a:t> </a:t>
            </a:r>
            <a:r>
              <a:rPr lang="en-GB" sz="1900" dirty="0" err="1">
                <a:latin typeface="Gotham Bold"/>
                <a:cs typeface="Gotham Bold"/>
              </a:rPr>
              <a:t>altri</a:t>
            </a:r>
            <a:r>
              <a:rPr lang="en-GB" sz="1900" dirty="0">
                <a:latin typeface="Gotham Bold"/>
                <a:cs typeface="Gotham Bold"/>
              </a:rPr>
              <a:t> </a:t>
            </a:r>
            <a:r>
              <a:rPr lang="en-GB" sz="1900" dirty="0" err="1">
                <a:latin typeface="Gotham Bold"/>
                <a:cs typeface="Gotham Bold"/>
              </a:rPr>
              <a:t>attori</a:t>
            </a:r>
            <a:r>
              <a:rPr lang="en-GB" sz="1900" dirty="0">
                <a:latin typeface="Gotham Bold"/>
                <a:cs typeface="Gotham Bold"/>
              </a:rPr>
              <a:t> </a:t>
            </a:r>
          </a:p>
          <a:p>
            <a:pPr>
              <a:lnSpc>
                <a:spcPct val="90000"/>
              </a:lnSpc>
            </a:pPr>
            <a:endParaRPr lang="en-GB" sz="1900" dirty="0">
              <a:latin typeface="Gotham Bold"/>
              <a:cs typeface="Gotham Bold"/>
            </a:endParaRPr>
          </a:p>
          <a:p>
            <a:pPr>
              <a:lnSpc>
                <a:spcPct val="90000"/>
              </a:lnSpc>
            </a:pPr>
            <a:r>
              <a:rPr lang="en-GB" sz="1900" dirty="0" err="1">
                <a:latin typeface="Gotham Bold"/>
                <a:cs typeface="Gotham Bold"/>
              </a:rPr>
              <a:t>Passaggio</a:t>
            </a:r>
            <a:r>
              <a:rPr lang="en-GB" sz="1900" dirty="0">
                <a:latin typeface="Gotham Bold"/>
                <a:cs typeface="Gotham Bold"/>
              </a:rPr>
              <a:t> da un </a:t>
            </a:r>
            <a:r>
              <a:rPr lang="en-GB" sz="1900" dirty="0" err="1">
                <a:latin typeface="Gotham Bold"/>
                <a:cs typeface="Gotham Bold"/>
              </a:rPr>
              <a:t>approccio</a:t>
            </a:r>
            <a:r>
              <a:rPr lang="en-GB" sz="1900" dirty="0">
                <a:latin typeface="Gotham Bold"/>
                <a:cs typeface="Gotham Bold"/>
              </a:rPr>
              <a:t> </a:t>
            </a:r>
            <a:r>
              <a:rPr lang="en-GB" sz="1900" i="1" dirty="0">
                <a:latin typeface="Gotham Bold"/>
                <a:cs typeface="Gotham Bold"/>
              </a:rPr>
              <a:t>top-down </a:t>
            </a:r>
            <a:r>
              <a:rPr lang="en-GB" sz="1900" dirty="0">
                <a:latin typeface="Gotham Bold"/>
                <a:cs typeface="Gotham Bold"/>
              </a:rPr>
              <a:t>a </a:t>
            </a:r>
            <a:r>
              <a:rPr lang="en-GB" sz="1900" dirty="0" err="1">
                <a:latin typeface="Gotham Bold"/>
                <a:cs typeface="Gotham Bold"/>
              </a:rPr>
              <a:t>uno</a:t>
            </a:r>
            <a:r>
              <a:rPr lang="en-GB" sz="1900" dirty="0">
                <a:latin typeface="Gotham Bold"/>
                <a:cs typeface="Gotham Bold"/>
              </a:rPr>
              <a:t> </a:t>
            </a:r>
            <a:r>
              <a:rPr lang="en-GB" sz="1900" i="1" dirty="0">
                <a:latin typeface="Gotham Bold"/>
                <a:cs typeface="Gotham Bold"/>
              </a:rPr>
              <a:t>bottom-up</a:t>
            </a:r>
            <a:r>
              <a:rPr lang="en-GB" sz="1900" dirty="0">
                <a:latin typeface="Gotham Bold"/>
                <a:cs typeface="Gotham Bold"/>
              </a:rPr>
              <a:t>, da </a:t>
            </a:r>
            <a:r>
              <a:rPr lang="en-GB" sz="1900" dirty="0" err="1">
                <a:latin typeface="Gotham Bold"/>
                <a:cs typeface="Gotham Bold"/>
              </a:rPr>
              <a:t>una</a:t>
            </a:r>
            <a:r>
              <a:rPr lang="en-GB" sz="1900" dirty="0">
                <a:latin typeface="Gotham Bold"/>
                <a:cs typeface="Gotham Bold"/>
              </a:rPr>
              <a:t> </a:t>
            </a:r>
            <a:r>
              <a:rPr lang="en-GB" sz="1900" dirty="0" err="1">
                <a:latin typeface="Gotham Bold"/>
                <a:cs typeface="Gotham Bold"/>
              </a:rPr>
              <a:t>macroanalisi</a:t>
            </a:r>
            <a:r>
              <a:rPr lang="en-GB" sz="1900" dirty="0">
                <a:latin typeface="Gotham Bold"/>
                <a:cs typeface="Gotham Bold"/>
              </a:rPr>
              <a:t> a </a:t>
            </a:r>
            <a:r>
              <a:rPr lang="en-GB" sz="1900" dirty="0" err="1">
                <a:latin typeface="Gotham Bold"/>
                <a:cs typeface="Gotham Bold"/>
              </a:rPr>
              <a:t>una</a:t>
            </a:r>
            <a:r>
              <a:rPr lang="en-GB" sz="1900" dirty="0">
                <a:latin typeface="Gotham Bold"/>
                <a:cs typeface="Gotham Bold"/>
              </a:rPr>
              <a:t> </a:t>
            </a:r>
            <a:r>
              <a:rPr lang="en-GB" sz="1900" dirty="0" err="1">
                <a:latin typeface="Gotham Bold"/>
                <a:cs typeface="Gotham Bold"/>
              </a:rPr>
              <a:t>microanalisi</a:t>
            </a:r>
            <a:r>
              <a:rPr lang="en-GB" sz="1900" dirty="0">
                <a:latin typeface="Gotham Bold"/>
                <a:cs typeface="Gotham Bold"/>
              </a:rPr>
              <a:t>, da </a:t>
            </a:r>
            <a:r>
              <a:rPr lang="en-GB" sz="1900" dirty="0" err="1">
                <a:latin typeface="Gotham Bold"/>
                <a:cs typeface="Gotham Bold"/>
              </a:rPr>
              <a:t>una</a:t>
            </a:r>
            <a:r>
              <a:rPr lang="en-GB" sz="1900" dirty="0">
                <a:latin typeface="Gotham Bold"/>
                <a:cs typeface="Gotham Bold"/>
              </a:rPr>
              <a:t> "</a:t>
            </a:r>
            <a:r>
              <a:rPr lang="en-GB" sz="1900" dirty="0" err="1">
                <a:latin typeface="Gotham Bold"/>
                <a:cs typeface="Gotham Bold"/>
              </a:rPr>
              <a:t>storia</a:t>
            </a:r>
            <a:r>
              <a:rPr lang="en-GB" sz="1900" dirty="0">
                <a:latin typeface="Gotham Bold"/>
                <a:cs typeface="Gotham Bold"/>
              </a:rPr>
              <a:t> </a:t>
            </a:r>
            <a:r>
              <a:rPr lang="en-GB" sz="1900" dirty="0" err="1">
                <a:latin typeface="Gotham Bold"/>
                <a:cs typeface="Gotham Bold"/>
              </a:rPr>
              <a:t>della</a:t>
            </a:r>
            <a:r>
              <a:rPr lang="en-GB" sz="1900" dirty="0">
                <a:latin typeface="Gotham Bold"/>
                <a:cs typeface="Gotham Bold"/>
              </a:rPr>
              <a:t> </a:t>
            </a:r>
            <a:r>
              <a:rPr lang="en-GB" sz="1900" dirty="0" err="1">
                <a:latin typeface="Gotham Bold"/>
                <a:cs typeface="Gotham Bold"/>
              </a:rPr>
              <a:t>società</a:t>
            </a:r>
            <a:r>
              <a:rPr lang="en-GB" sz="1900" dirty="0">
                <a:latin typeface="Gotham Bold"/>
                <a:cs typeface="Gotham Bold"/>
              </a:rPr>
              <a:t>" a </a:t>
            </a:r>
            <a:r>
              <a:rPr lang="en-GB" sz="1900" dirty="0" err="1">
                <a:latin typeface="Gotham Bold"/>
                <a:cs typeface="Gotham Bold"/>
              </a:rPr>
              <a:t>una</a:t>
            </a:r>
            <a:r>
              <a:rPr lang="en-GB" sz="1900" dirty="0">
                <a:latin typeface="Gotham Bold"/>
                <a:cs typeface="Gotham Bold"/>
              </a:rPr>
              <a:t> "</a:t>
            </a:r>
            <a:r>
              <a:rPr lang="en-GB" sz="1900" dirty="0" err="1">
                <a:latin typeface="Gotham Bold"/>
                <a:cs typeface="Gotham Bold"/>
              </a:rPr>
              <a:t>storia</a:t>
            </a:r>
            <a:r>
              <a:rPr lang="en-GB" sz="1900" dirty="0">
                <a:latin typeface="Gotham Bold"/>
                <a:cs typeface="Gotham Bold"/>
              </a:rPr>
              <a:t> </a:t>
            </a:r>
            <a:r>
              <a:rPr lang="en-GB" sz="1900" dirty="0" err="1">
                <a:latin typeface="Gotham Bold"/>
                <a:cs typeface="Gotham Bold"/>
              </a:rPr>
              <a:t>culturale</a:t>
            </a:r>
            <a:r>
              <a:rPr lang="en-GB" sz="1900" dirty="0">
                <a:latin typeface="Gotham Bold"/>
                <a:cs typeface="Gotham Bold"/>
              </a:rPr>
              <a:t>".</a:t>
            </a:r>
          </a:p>
          <a:p>
            <a:pPr>
              <a:lnSpc>
                <a:spcPct val="90000"/>
              </a:lnSpc>
            </a:pPr>
            <a:endParaRPr lang="en-GB" sz="1900" dirty="0">
              <a:latin typeface="Gotham Bold"/>
              <a:cs typeface="Gotham Bold"/>
            </a:endParaRPr>
          </a:p>
          <a:p>
            <a:pPr>
              <a:lnSpc>
                <a:spcPct val="90000"/>
              </a:lnSpc>
            </a:pPr>
            <a:r>
              <a:rPr lang="en-GB" sz="1900" dirty="0" err="1">
                <a:latin typeface="Gotham Bold"/>
                <a:cs typeface="Gotham Bold"/>
              </a:rPr>
              <a:t>Esistenza</a:t>
            </a:r>
            <a:r>
              <a:rPr lang="en-GB" sz="1900" dirty="0">
                <a:latin typeface="Gotham Bold"/>
                <a:cs typeface="Gotham Bold"/>
              </a:rPr>
              <a:t> di </a:t>
            </a:r>
            <a:r>
              <a:rPr lang="en-GB" sz="1900" dirty="0" err="1">
                <a:latin typeface="Gotham Bold"/>
                <a:cs typeface="Gotham Bold"/>
              </a:rPr>
              <a:t>processi</a:t>
            </a:r>
            <a:r>
              <a:rPr lang="en-GB" sz="1900" dirty="0">
                <a:latin typeface="Gotham Bold"/>
                <a:cs typeface="Gotham Bold"/>
              </a:rPr>
              <a:t> </a:t>
            </a:r>
            <a:r>
              <a:rPr lang="en-GB" sz="1900" dirty="0" err="1">
                <a:latin typeface="Gotham Bold"/>
                <a:cs typeface="Gotham Bold"/>
              </a:rPr>
              <a:t>storici</a:t>
            </a:r>
            <a:r>
              <a:rPr lang="en-GB" sz="1900" dirty="0">
                <a:latin typeface="Gotham Bold"/>
                <a:cs typeface="Gotham Bold"/>
              </a:rPr>
              <a:t> </a:t>
            </a:r>
            <a:r>
              <a:rPr lang="en-GB" sz="1900" dirty="0" err="1">
                <a:latin typeface="Gotham Bold"/>
                <a:cs typeface="Gotham Bold"/>
              </a:rPr>
              <a:t>indipendenti</a:t>
            </a:r>
            <a:r>
              <a:rPr lang="en-GB" sz="1900" dirty="0">
                <a:latin typeface="Gotham Bold"/>
                <a:cs typeface="Gotham Bold"/>
              </a:rPr>
              <a:t> se non </a:t>
            </a:r>
            <a:r>
              <a:rPr lang="en-GB" sz="1900" dirty="0" err="1">
                <a:latin typeface="Gotham Bold"/>
                <a:cs typeface="Gotham Bold"/>
              </a:rPr>
              <a:t>opposti</a:t>
            </a:r>
            <a:r>
              <a:rPr lang="en-GB" sz="1900" dirty="0">
                <a:latin typeface="Gotham Bold"/>
                <a:cs typeface="Gotham Bold"/>
              </a:rPr>
              <a:t>: </a:t>
            </a:r>
            <a:r>
              <a:rPr lang="en-GB" sz="1900" dirty="0" err="1">
                <a:latin typeface="Gotham Bold"/>
                <a:cs typeface="Gotham Bold"/>
              </a:rPr>
              <a:t>carattere</a:t>
            </a:r>
            <a:r>
              <a:rPr lang="en-GB" sz="1900" dirty="0">
                <a:latin typeface="Gotham Bold"/>
                <a:cs typeface="Gotham Bold"/>
              </a:rPr>
              <a:t> </a:t>
            </a:r>
            <a:r>
              <a:rPr lang="en-GB" sz="1900" dirty="0" err="1">
                <a:latin typeface="Gotham Bold"/>
                <a:cs typeface="Gotham Bold"/>
              </a:rPr>
              <a:t>secolarizzante</a:t>
            </a:r>
            <a:r>
              <a:rPr lang="en-GB" sz="1900" dirty="0">
                <a:latin typeface="Gotham Bold"/>
                <a:cs typeface="Gotham Bold"/>
              </a:rPr>
              <a:t> del </a:t>
            </a:r>
            <a:r>
              <a:rPr lang="en-GB" sz="1900" dirty="0" err="1">
                <a:latin typeface="Gotham Bold"/>
                <a:cs typeface="Gotham Bold"/>
              </a:rPr>
              <a:t>diritto</a:t>
            </a:r>
            <a:r>
              <a:rPr lang="en-GB" sz="1900" dirty="0">
                <a:latin typeface="Gotham Bold"/>
                <a:cs typeface="Gotham Bold"/>
              </a:rPr>
              <a:t> </a:t>
            </a:r>
            <a:r>
              <a:rPr lang="en-GB" sz="1900" dirty="0" err="1">
                <a:latin typeface="Gotham Bold"/>
                <a:cs typeface="Gotham Bold"/>
              </a:rPr>
              <a:t>romano</a:t>
            </a:r>
            <a:r>
              <a:rPr lang="en-GB" sz="1900" dirty="0">
                <a:latin typeface="Gotham Bold"/>
                <a:cs typeface="Gotham Bold"/>
              </a:rPr>
              <a:t>, </a:t>
            </a:r>
            <a:r>
              <a:rPr lang="en-GB" sz="1900" dirty="0" err="1">
                <a:latin typeface="Gotham Bold"/>
                <a:cs typeface="Gotham Bold"/>
              </a:rPr>
              <a:t>irenismo</a:t>
            </a:r>
            <a:r>
              <a:rPr lang="en-GB" sz="1900" dirty="0">
                <a:latin typeface="Gotham Bold"/>
                <a:cs typeface="Gotham Bold"/>
              </a:rPr>
              <a:t>, </a:t>
            </a:r>
            <a:r>
              <a:rPr lang="en-GB" sz="1900" dirty="0" err="1">
                <a:latin typeface="Gotham Bold"/>
                <a:cs typeface="Gotham Bold"/>
              </a:rPr>
              <a:t>libertinismo</a:t>
            </a:r>
            <a:r>
              <a:rPr lang="en-GB" sz="1900" dirty="0">
                <a:latin typeface="Gotham Bold"/>
                <a:cs typeface="Gotham Bold"/>
              </a:rPr>
              <a:t>, </a:t>
            </a:r>
            <a:r>
              <a:rPr lang="en-GB" sz="1900" dirty="0" err="1">
                <a:latin typeface="Gotham Bold"/>
                <a:cs typeface="Gotham Bold"/>
              </a:rPr>
              <a:t>Repubblica</a:t>
            </a:r>
            <a:r>
              <a:rPr lang="en-GB" sz="1900" dirty="0">
                <a:latin typeface="Gotham Bold"/>
                <a:cs typeface="Gotham Bold"/>
              </a:rPr>
              <a:t> </a:t>
            </a:r>
            <a:r>
              <a:rPr lang="en-GB" sz="1900" dirty="0" err="1">
                <a:latin typeface="Gotham Bold"/>
                <a:cs typeface="Gotham Bold"/>
              </a:rPr>
              <a:t>delle</a:t>
            </a:r>
            <a:r>
              <a:rPr lang="en-GB" sz="1900" dirty="0">
                <a:latin typeface="Gotham Bold"/>
                <a:cs typeface="Gotham Bold"/>
              </a:rPr>
              <a:t> </a:t>
            </a:r>
            <a:r>
              <a:rPr lang="en-GB" sz="1900" dirty="0" err="1">
                <a:latin typeface="Gotham Bold"/>
                <a:cs typeface="Gotham Bold"/>
              </a:rPr>
              <a:t>Lettere</a:t>
            </a:r>
            <a:r>
              <a:rPr lang="en-GB" sz="1900" dirty="0">
                <a:latin typeface="Gotham Bold"/>
                <a:cs typeface="Gotham Bold"/>
              </a:rPr>
              <a:t>, </a:t>
            </a:r>
            <a:r>
              <a:rPr lang="en-GB" sz="1900" dirty="0" err="1">
                <a:latin typeface="Gotham Bold"/>
                <a:cs typeface="Gotham Bold"/>
              </a:rPr>
              <a:t>ecc</a:t>
            </a:r>
            <a:r>
              <a:rPr lang="en-GB" sz="1900" dirty="0">
                <a:latin typeface="Gotham Bold"/>
                <a:cs typeface="Gotham Bold"/>
              </a:rPr>
              <a:t>.</a:t>
            </a:r>
          </a:p>
          <a:p>
            <a:pPr>
              <a:lnSpc>
                <a:spcPct val="90000"/>
              </a:lnSpc>
            </a:pPr>
            <a:endParaRPr lang="en-GB" sz="1900" dirty="0">
              <a:latin typeface="Gotham Bold"/>
              <a:cs typeface="Gotham Bold"/>
            </a:endParaRPr>
          </a:p>
          <a:p>
            <a:pPr>
              <a:lnSpc>
                <a:spcPct val="90000"/>
              </a:lnSpc>
            </a:pPr>
            <a:r>
              <a:rPr lang="en-GB" sz="1900" dirty="0" err="1">
                <a:latin typeface="Gotham Bold"/>
                <a:cs typeface="Gotham Bold"/>
              </a:rPr>
              <a:t>Periodizzazione</a:t>
            </a:r>
            <a:r>
              <a:rPr lang="en-GB" sz="1900" dirty="0">
                <a:latin typeface="Gotham Bold"/>
                <a:cs typeface="Gotham Bold"/>
              </a:rPr>
              <a:t> </a:t>
            </a:r>
            <a:r>
              <a:rPr lang="en-GB" sz="1900" dirty="0" err="1">
                <a:latin typeface="Gotham Bold"/>
                <a:cs typeface="Gotham Bold"/>
              </a:rPr>
              <a:t>ambigua</a:t>
            </a:r>
            <a:r>
              <a:rPr lang="en-GB" sz="1900" dirty="0">
                <a:latin typeface="Gotham Bold"/>
                <a:cs typeface="Gotham Bold"/>
              </a:rPr>
              <a:t> o non </a:t>
            </a:r>
            <a:r>
              <a:rPr lang="en-GB" sz="1900" dirty="0" err="1">
                <a:latin typeface="Gotham Bold"/>
                <a:cs typeface="Gotham Bold"/>
              </a:rPr>
              <a:t>coerente</a:t>
            </a:r>
            <a:r>
              <a:rPr lang="en-GB" sz="1900" dirty="0">
                <a:latin typeface="Gotham Bold"/>
                <a:cs typeface="Gotham Bold"/>
              </a:rPr>
              <a:t>. </a:t>
            </a:r>
            <a:r>
              <a:rPr lang="en-GB" sz="1900" dirty="0" err="1">
                <a:latin typeface="Gotham Bold"/>
                <a:cs typeface="Gotham Bold"/>
              </a:rPr>
              <a:t>Critica</a:t>
            </a:r>
            <a:r>
              <a:rPr lang="en-GB" sz="1900" dirty="0">
                <a:latin typeface="Gotham Bold"/>
                <a:cs typeface="Gotham Bold"/>
              </a:rPr>
              <a:t> </a:t>
            </a:r>
            <a:r>
              <a:rPr lang="en-GB" sz="1900" dirty="0" err="1">
                <a:latin typeface="Gotham Bold"/>
                <a:cs typeface="Gotham Bold"/>
              </a:rPr>
              <a:t>alla</a:t>
            </a:r>
            <a:r>
              <a:rPr lang="en-GB" sz="1900" dirty="0">
                <a:latin typeface="Gotham Bold"/>
                <a:cs typeface="Gotham Bold"/>
              </a:rPr>
              <a:t> </a:t>
            </a:r>
            <a:r>
              <a:rPr lang="en-GB" sz="1900" dirty="0" err="1">
                <a:latin typeface="Gotham Bold"/>
                <a:cs typeface="Gotham Bold"/>
              </a:rPr>
              <a:t>tesi</a:t>
            </a:r>
            <a:r>
              <a:rPr lang="en-GB" sz="1900" dirty="0">
                <a:latin typeface="Gotham Bold"/>
                <a:cs typeface="Gotham Bold"/>
              </a:rPr>
              <a:t> del </a:t>
            </a:r>
            <a:r>
              <a:rPr lang="en-GB" sz="1900" dirty="0" err="1">
                <a:latin typeface="Gotham Bold"/>
                <a:cs typeface="Gotham Bold"/>
              </a:rPr>
              <a:t>parallelismo</a:t>
            </a:r>
            <a:r>
              <a:rPr lang="en-GB" sz="1900" dirty="0">
                <a:latin typeface="Gotham Bold"/>
                <a:cs typeface="Gotham Bold"/>
              </a:rPr>
              <a:t> </a:t>
            </a:r>
            <a:r>
              <a:rPr lang="en-GB" sz="1900" dirty="0" err="1">
                <a:latin typeface="Gotham Bold"/>
                <a:cs typeface="Gotham Bold"/>
              </a:rPr>
              <a:t>cronologico</a:t>
            </a:r>
            <a:r>
              <a:rPr lang="en-GB" sz="1900" dirty="0">
                <a:latin typeface="Gotham Bold"/>
                <a:cs typeface="Gotham Bold"/>
              </a:rPr>
              <a:t>: </a:t>
            </a:r>
            <a:r>
              <a:rPr lang="en-GB" sz="1900" dirty="0" err="1">
                <a:latin typeface="Gotham Bold"/>
                <a:cs typeface="Gotham Bold"/>
              </a:rPr>
              <a:t>sviluppo</a:t>
            </a:r>
            <a:r>
              <a:rPr lang="en-GB" sz="1900" dirty="0">
                <a:latin typeface="Gotham Bold"/>
                <a:cs typeface="Gotham Bold"/>
              </a:rPr>
              <a:t> </a:t>
            </a:r>
            <a:r>
              <a:rPr lang="en-GB" sz="1900" dirty="0" err="1">
                <a:latin typeface="Gotham Bold"/>
                <a:cs typeface="Gotham Bold"/>
              </a:rPr>
              <a:t>successivo</a:t>
            </a:r>
            <a:r>
              <a:rPr lang="en-GB" sz="1900" dirty="0">
                <a:latin typeface="Gotham Bold"/>
                <a:cs typeface="Gotham Bold"/>
              </a:rPr>
              <a:t> </a:t>
            </a:r>
            <a:r>
              <a:rPr lang="en-GB" sz="1900" dirty="0" err="1">
                <a:latin typeface="Gotham Bold"/>
                <a:cs typeface="Gotham Bold"/>
              </a:rPr>
              <a:t>della</a:t>
            </a:r>
            <a:r>
              <a:rPr lang="en-GB" sz="1900" dirty="0">
                <a:latin typeface="Gotham Bold"/>
                <a:cs typeface="Gotham Bold"/>
              </a:rPr>
              <a:t> confessionalizzazione </a:t>
            </a:r>
            <a:r>
              <a:rPr lang="en-GB" sz="1900" dirty="0" err="1">
                <a:latin typeface="Gotham Bold"/>
                <a:cs typeface="Gotham Bold"/>
              </a:rPr>
              <a:t>cattolica</a:t>
            </a:r>
            <a:r>
              <a:rPr lang="en-GB" sz="1900" dirty="0">
                <a:latin typeface="Gotham Bold"/>
                <a:cs typeface="Gotham Bold"/>
              </a:rPr>
              <a:t>.</a:t>
            </a:r>
          </a:p>
          <a:p>
            <a:pPr marL="0" indent="0">
              <a:buNone/>
            </a:pPr>
            <a:endParaRPr lang="en-GB" sz="1300" dirty="0">
              <a:latin typeface="Gotham Bold"/>
              <a:cs typeface="Gotham Bold"/>
            </a:endParaRPr>
          </a:p>
        </p:txBody>
      </p:sp>
    </p:spTree>
    <p:extLst>
      <p:ext uri="{BB962C8B-B14F-4D97-AF65-F5344CB8AC3E}">
        <p14:creationId xmlns:p14="http://schemas.microsoft.com/office/powerpoint/2010/main" val="1381989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457201" y="541867"/>
            <a:ext cx="8026400" cy="711200"/>
          </a:xfrm>
          <a:prstGeom prst="rect">
            <a:avLst/>
          </a:prstGeom>
          <a:solidFill>
            <a:srgbClr val="15609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p:txBody>
          <a:bodyPr>
            <a:normAutofit/>
          </a:bodyPr>
          <a:lstStyle/>
          <a:p>
            <a:r>
              <a:rPr lang="it-IT" sz="3200" b="1" dirty="0">
                <a:solidFill>
                  <a:srgbClr val="FFFFFF"/>
                </a:solidFill>
                <a:latin typeface="Gotham Bold"/>
                <a:cs typeface="Gotham Bold"/>
              </a:rPr>
              <a:t>Diverse versioni del paradigma</a:t>
            </a:r>
          </a:p>
        </p:txBody>
      </p:sp>
      <p:sp>
        <p:nvSpPr>
          <p:cNvPr id="3" name="Segnaposto contenuto 2"/>
          <p:cNvSpPr>
            <a:spLocks noGrp="1"/>
          </p:cNvSpPr>
          <p:nvPr>
            <p:ph idx="1"/>
          </p:nvPr>
        </p:nvSpPr>
        <p:spPr>
          <a:xfrm>
            <a:off x="457200" y="1735674"/>
            <a:ext cx="8026402" cy="4525963"/>
          </a:xfrm>
        </p:spPr>
        <p:txBody>
          <a:bodyPr>
            <a:normAutofit/>
          </a:bodyPr>
          <a:lstStyle/>
          <a:p>
            <a:r>
              <a:rPr lang="it-IT" sz="2400" b="1" dirty="0">
                <a:latin typeface="Gotham Bold"/>
                <a:cs typeface="Gotham Bold"/>
              </a:rPr>
              <a:t>Versione “dura": la confessionalizzazione come realtà di un sistema onnicomprensivo guidato dallo stato</a:t>
            </a:r>
          </a:p>
          <a:p>
            <a:endParaRPr lang="it-IT" sz="2400" b="1" dirty="0">
              <a:latin typeface="Gotham Bold"/>
              <a:cs typeface="Gotham Bold"/>
            </a:endParaRPr>
          </a:p>
          <a:p>
            <a:r>
              <a:rPr lang="it-IT" sz="2400" b="1" dirty="0">
                <a:latin typeface="Gotham Bold"/>
                <a:cs typeface="Gotham Bold"/>
              </a:rPr>
              <a:t>Versione “morbida": la confessionalizzazione come concetto euristico e ipotesi di ricerca che tiene insieme consolidamento sociale e religioso (“State- and </a:t>
            </a:r>
            <a:r>
              <a:rPr lang="it-IT" sz="2400" b="1" dirty="0" err="1">
                <a:latin typeface="Gotham Bold"/>
                <a:cs typeface="Gotham Bold"/>
              </a:rPr>
              <a:t>Confession</a:t>
            </a:r>
            <a:r>
              <a:rPr lang="it-IT" sz="2400" b="1" dirty="0">
                <a:latin typeface="Gotham Bold"/>
                <a:cs typeface="Gotham Bold"/>
              </a:rPr>
              <a:t>- building”) in un'interpretazione completa ma sfaccettata.</a:t>
            </a:r>
          </a:p>
        </p:txBody>
      </p:sp>
    </p:spTree>
    <p:extLst>
      <p:ext uri="{BB962C8B-B14F-4D97-AF65-F5344CB8AC3E}">
        <p14:creationId xmlns:p14="http://schemas.microsoft.com/office/powerpoint/2010/main" val="258590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344301" y="316254"/>
            <a:ext cx="8301226" cy="615079"/>
          </a:xfrm>
          <a:prstGeom prst="rect">
            <a:avLst/>
          </a:prstGeom>
          <a:solidFill>
            <a:srgbClr val="15609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a:xfrm>
            <a:off x="498475" y="316254"/>
            <a:ext cx="8147051" cy="615079"/>
          </a:xfrm>
        </p:spPr>
        <p:txBody>
          <a:bodyPr>
            <a:normAutofit/>
          </a:bodyPr>
          <a:lstStyle/>
          <a:p>
            <a:r>
              <a:rPr lang="it-IT" sz="2900" b="1" dirty="0">
                <a:solidFill>
                  <a:srgbClr val="FFFFFF"/>
                </a:solidFill>
                <a:latin typeface="Gotham Bold"/>
                <a:cs typeface="Gotham Bold"/>
              </a:rPr>
              <a:t>Una Confessionalizzazione </a:t>
            </a:r>
            <a:r>
              <a:rPr lang="en-GB" sz="2900" b="1" dirty="0" err="1">
                <a:solidFill>
                  <a:srgbClr val="FFFFFF"/>
                </a:solidFill>
                <a:latin typeface="Gotham Bold"/>
                <a:cs typeface="Gotham Bold"/>
              </a:rPr>
              <a:t>ottomana</a:t>
            </a:r>
            <a:r>
              <a:rPr lang="en-GB" sz="2900" b="1" dirty="0">
                <a:solidFill>
                  <a:srgbClr val="FFFFFF"/>
                </a:solidFill>
                <a:latin typeface="Gotham Bold"/>
                <a:cs typeface="Gotham Bold"/>
              </a:rPr>
              <a:t> </a:t>
            </a:r>
            <a:r>
              <a:rPr lang="it-IT" sz="2900" b="1" dirty="0">
                <a:solidFill>
                  <a:srgbClr val="FFFFFF"/>
                </a:solidFill>
                <a:latin typeface="Gotham Bold"/>
                <a:cs typeface="Gotham Bold"/>
              </a:rPr>
              <a:t>?</a:t>
            </a:r>
          </a:p>
        </p:txBody>
      </p:sp>
      <p:sp>
        <p:nvSpPr>
          <p:cNvPr id="3" name="Segnaposto contenuto 2"/>
          <p:cNvSpPr>
            <a:spLocks noGrp="1"/>
          </p:cNvSpPr>
          <p:nvPr>
            <p:ph idx="1"/>
          </p:nvPr>
        </p:nvSpPr>
        <p:spPr>
          <a:xfrm>
            <a:off x="355601" y="1185332"/>
            <a:ext cx="8289925" cy="5655734"/>
          </a:xfrm>
        </p:spPr>
        <p:txBody>
          <a:bodyPr>
            <a:noAutofit/>
          </a:bodyPr>
          <a:lstStyle/>
          <a:p>
            <a:pPr marL="3136900" indent="-269875"/>
            <a:r>
              <a:rPr lang="en-US" sz="1800" dirty="0" err="1"/>
              <a:t>Tijana</a:t>
            </a:r>
            <a:r>
              <a:rPr lang="en-US" sz="1800" dirty="0"/>
              <a:t> KRSTIĆ, “Illuminated by the Light of Islam and the </a:t>
            </a:r>
            <a:r>
              <a:rPr lang="en-US" sz="1800" dirty="0">
                <a:latin typeface="Calibri" panose="020F0502020204030204" pitchFamily="34" charset="0"/>
                <a:cs typeface="Calibri" panose="020F0502020204030204" pitchFamily="34" charset="0"/>
              </a:rPr>
              <a:t>Glory of the Ottoman Sultanate: Self-Narratives of Conversion to Islam in the Age of Confessionalization”, Comparative Studies in Society and History, 51 (2009), p. 35–63 ;</a:t>
            </a:r>
          </a:p>
          <a:p>
            <a:pPr marL="3136900" indent="-269875"/>
            <a:r>
              <a:rPr lang="en-US" sz="1800" dirty="0" err="1">
                <a:latin typeface="Calibri" panose="020F0502020204030204" pitchFamily="34" charset="0"/>
                <a:cs typeface="Calibri" panose="020F0502020204030204" pitchFamily="34" charset="0"/>
              </a:rPr>
              <a:t>Derin</a:t>
            </a:r>
            <a:r>
              <a:rPr lang="en-US" sz="1800" dirty="0">
                <a:latin typeface="Calibri" panose="020F0502020204030204" pitchFamily="34" charset="0"/>
                <a:cs typeface="Calibri" panose="020F0502020204030204" pitchFamily="34" charset="0"/>
              </a:rPr>
              <a:t> TERZIOGLU, “How to Conceptualize Ottoman Sunnitization: A Historiographical Discussion”, Turcica, 44 (2012-2013), p. 301-338 (p. 305)</a:t>
            </a:r>
          </a:p>
          <a:p>
            <a:pPr marL="3136900" indent="-269875"/>
            <a:r>
              <a:rPr lang="it-IT" sz="1800" dirty="0" err="1">
                <a:latin typeface="Calibri" panose="020F0502020204030204" pitchFamily="34" charset="0"/>
                <a:cs typeface="Calibri" panose="020F0502020204030204" pitchFamily="34" charset="0"/>
              </a:rPr>
              <a:t>Tijana</a:t>
            </a:r>
            <a:r>
              <a:rPr lang="it-IT" sz="1800" dirty="0">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KRSTIĆ</a:t>
            </a:r>
            <a:r>
              <a:rPr lang="it-IT" sz="1800" dirty="0">
                <a:latin typeface="Calibri" panose="020F0502020204030204" pitchFamily="34" charset="0"/>
                <a:cs typeface="Calibri" panose="020F0502020204030204" pitchFamily="34" charset="0"/>
              </a:rPr>
              <a:t>, </a:t>
            </a:r>
            <a:r>
              <a:rPr lang="it-IT" sz="1800" dirty="0" err="1">
                <a:latin typeface="Calibri" panose="020F0502020204030204" pitchFamily="34" charset="0"/>
                <a:cs typeface="Calibri" panose="020F0502020204030204" pitchFamily="34" charset="0"/>
              </a:rPr>
              <a:t>Derin</a:t>
            </a:r>
            <a:r>
              <a:rPr lang="it-IT" sz="1800" dirty="0">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TERZIOGLU (a </a:t>
            </a:r>
            <a:r>
              <a:rPr lang="en-US" sz="1800" dirty="0" err="1">
                <a:latin typeface="Calibri" panose="020F0502020204030204" pitchFamily="34" charset="0"/>
                <a:cs typeface="Calibri" panose="020F0502020204030204" pitchFamily="34" charset="0"/>
              </a:rPr>
              <a:t>cura</a:t>
            </a:r>
            <a:r>
              <a:rPr lang="en-US" sz="1800" dirty="0">
                <a:latin typeface="Calibri" panose="020F0502020204030204" pitchFamily="34" charset="0"/>
                <a:cs typeface="Calibri" panose="020F0502020204030204" pitchFamily="34" charset="0"/>
              </a:rPr>
              <a:t> di</a:t>
            </a:r>
            <a:r>
              <a:rPr lang="it-IT" sz="1800" dirty="0">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Historicizing Sunni Islam in the Ottoman Empire, c. 1450-c. 1750, Leiden 2020.</a:t>
            </a:r>
          </a:p>
          <a:p>
            <a:pPr marL="3136900" indent="-269875"/>
            <a:r>
              <a:rPr lang="it-IT" sz="1800" dirty="0" err="1">
                <a:latin typeface="Calibri" panose="020F0502020204030204" pitchFamily="34" charset="0"/>
                <a:cs typeface="Calibri" panose="020F0502020204030204" pitchFamily="34" charset="0"/>
              </a:rPr>
              <a:t>Tijana</a:t>
            </a:r>
            <a:r>
              <a:rPr lang="it-IT" sz="1800" dirty="0">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KRSTIĆ</a:t>
            </a:r>
            <a:r>
              <a:rPr lang="it-IT" sz="1800" dirty="0">
                <a:latin typeface="Calibri" panose="020F0502020204030204" pitchFamily="34" charset="0"/>
                <a:cs typeface="Calibri" panose="020F0502020204030204" pitchFamily="34" charset="0"/>
              </a:rPr>
              <a:t>, </a:t>
            </a:r>
            <a:r>
              <a:rPr lang="it-IT" sz="1800" dirty="0" err="1">
                <a:latin typeface="Calibri" panose="020F0502020204030204" pitchFamily="34" charset="0"/>
                <a:cs typeface="Calibri" panose="020F0502020204030204" pitchFamily="34" charset="0"/>
              </a:rPr>
              <a:t>Derin</a:t>
            </a:r>
            <a:r>
              <a:rPr lang="it-IT" sz="1800" dirty="0">
                <a:latin typeface="Calibri" panose="020F0502020204030204" pitchFamily="34" charset="0"/>
                <a:cs typeface="Calibri" panose="020F0502020204030204" pitchFamily="34" charset="0"/>
              </a:rPr>
              <a:t> </a:t>
            </a:r>
            <a:r>
              <a:rPr lang="en-US" sz="1800" dirty="0">
                <a:latin typeface="Calibri" panose="020F0502020204030204" pitchFamily="34" charset="0"/>
                <a:cs typeface="Calibri" panose="020F0502020204030204" pitchFamily="34" charset="0"/>
              </a:rPr>
              <a:t>TERZIOGLU (a </a:t>
            </a:r>
            <a:r>
              <a:rPr lang="en-US" sz="1800" dirty="0" err="1">
                <a:latin typeface="Calibri" panose="020F0502020204030204" pitchFamily="34" charset="0"/>
                <a:cs typeface="Calibri" panose="020F0502020204030204" pitchFamily="34" charset="0"/>
              </a:rPr>
              <a:t>cura</a:t>
            </a:r>
            <a:r>
              <a:rPr lang="en-US" sz="1800" dirty="0">
                <a:latin typeface="Calibri" panose="020F0502020204030204" pitchFamily="34" charset="0"/>
                <a:cs typeface="Calibri" panose="020F0502020204030204" pitchFamily="34" charset="0"/>
              </a:rPr>
              <a:t> di</a:t>
            </a:r>
            <a:r>
              <a:rPr lang="it-IT" sz="1800" dirty="0">
                <a:latin typeface="Calibri" panose="020F0502020204030204" pitchFamily="34" charset="0"/>
                <a:cs typeface="Calibri" panose="020F0502020204030204" pitchFamily="34" charset="0"/>
              </a:rPr>
              <a:t>), </a:t>
            </a:r>
            <a:r>
              <a:rPr lang="it-IT" sz="1800" i="1" dirty="0" err="1">
                <a:latin typeface="Calibri" panose="020F0502020204030204" pitchFamily="34" charset="0"/>
                <a:cs typeface="Calibri" panose="020F0502020204030204" pitchFamily="34" charset="0"/>
              </a:rPr>
              <a:t>Entangled</a:t>
            </a:r>
            <a:r>
              <a:rPr lang="it-IT" sz="1800" i="1" dirty="0">
                <a:latin typeface="Calibri" panose="020F0502020204030204" pitchFamily="34" charset="0"/>
                <a:cs typeface="Calibri" panose="020F0502020204030204" pitchFamily="34" charset="0"/>
              </a:rPr>
              <a:t> </a:t>
            </a:r>
            <a:r>
              <a:rPr lang="it-IT" sz="1800" i="1" dirty="0" err="1">
                <a:latin typeface="Calibri" panose="020F0502020204030204" pitchFamily="34" charset="0"/>
                <a:cs typeface="Calibri" panose="020F0502020204030204" pitchFamily="34" charset="0"/>
              </a:rPr>
              <a:t>Confessionalizations</a:t>
            </a:r>
            <a:r>
              <a:rPr lang="it-IT" sz="1800" i="1" dirty="0">
                <a:latin typeface="Calibri" panose="020F0502020204030204" pitchFamily="34" charset="0"/>
                <a:cs typeface="Calibri" panose="020F0502020204030204" pitchFamily="34" charset="0"/>
              </a:rPr>
              <a:t>? Dialogic </a:t>
            </a:r>
            <a:r>
              <a:rPr lang="it-IT" sz="1800" i="1" dirty="0" err="1">
                <a:latin typeface="Calibri" panose="020F0502020204030204" pitchFamily="34" charset="0"/>
                <a:cs typeface="Calibri" panose="020F0502020204030204" pitchFamily="34" charset="0"/>
              </a:rPr>
              <a:t>Perspectives</a:t>
            </a:r>
            <a:r>
              <a:rPr lang="it-IT" sz="1800" i="1" dirty="0">
                <a:latin typeface="Calibri" panose="020F0502020204030204" pitchFamily="34" charset="0"/>
                <a:cs typeface="Calibri" panose="020F0502020204030204" pitchFamily="34" charset="0"/>
              </a:rPr>
              <a:t> on the </a:t>
            </a:r>
            <a:r>
              <a:rPr lang="it-IT" sz="1800" i="1" dirty="0" err="1">
                <a:latin typeface="Calibri" panose="020F0502020204030204" pitchFamily="34" charset="0"/>
                <a:cs typeface="Calibri" panose="020F0502020204030204" pitchFamily="34" charset="0"/>
              </a:rPr>
              <a:t>Politics</a:t>
            </a:r>
            <a:r>
              <a:rPr lang="it-IT" sz="1800" i="1" dirty="0">
                <a:latin typeface="Calibri" panose="020F0502020204030204" pitchFamily="34" charset="0"/>
                <a:cs typeface="Calibri" panose="020F0502020204030204" pitchFamily="34" charset="0"/>
              </a:rPr>
              <a:t> of </a:t>
            </a:r>
            <a:r>
              <a:rPr lang="it-IT" sz="1800" i="1" dirty="0" err="1">
                <a:latin typeface="Calibri" panose="020F0502020204030204" pitchFamily="34" charset="0"/>
                <a:cs typeface="Calibri" panose="020F0502020204030204" pitchFamily="34" charset="0"/>
              </a:rPr>
              <a:t>Piety</a:t>
            </a:r>
            <a:r>
              <a:rPr lang="it-IT" sz="1800" i="1" dirty="0">
                <a:latin typeface="Calibri" panose="020F0502020204030204" pitchFamily="34" charset="0"/>
                <a:cs typeface="Calibri" panose="020F0502020204030204" pitchFamily="34" charset="0"/>
              </a:rPr>
              <a:t> and Community Building in the </a:t>
            </a:r>
            <a:r>
              <a:rPr lang="it-IT" sz="1800" i="1" dirty="0" err="1">
                <a:latin typeface="Calibri" panose="020F0502020204030204" pitchFamily="34" charset="0"/>
                <a:cs typeface="Calibri" panose="020F0502020204030204" pitchFamily="34" charset="0"/>
              </a:rPr>
              <a:t>Ottoman</a:t>
            </a:r>
            <a:r>
              <a:rPr lang="it-IT" sz="1800" i="1" dirty="0">
                <a:latin typeface="Calibri" panose="020F0502020204030204" pitchFamily="34" charset="0"/>
                <a:cs typeface="Calibri" panose="020F0502020204030204" pitchFamily="34" charset="0"/>
              </a:rPr>
              <a:t> Empire, 15th18th </a:t>
            </a:r>
            <a:r>
              <a:rPr lang="it-IT" sz="1800" i="1" dirty="0" err="1">
                <a:latin typeface="Calibri" panose="020F0502020204030204" pitchFamily="34" charset="0"/>
                <a:cs typeface="Calibri" panose="020F0502020204030204" pitchFamily="34" charset="0"/>
              </a:rPr>
              <a:t>Centuries</a:t>
            </a:r>
            <a:r>
              <a:rPr lang="it-IT" sz="1800" i="1" dirty="0">
                <a:latin typeface="Calibri" panose="020F0502020204030204" pitchFamily="34" charset="0"/>
                <a:cs typeface="Calibri" panose="020F0502020204030204" pitchFamily="34" charset="0"/>
              </a:rPr>
              <a:t> </a:t>
            </a:r>
            <a:r>
              <a:rPr lang="it-IT" sz="1800" dirty="0">
                <a:latin typeface="Calibri" panose="020F0502020204030204" pitchFamily="34" charset="0"/>
                <a:cs typeface="Calibri" panose="020F0502020204030204" pitchFamily="34" charset="0"/>
              </a:rPr>
              <a:t>(</a:t>
            </a:r>
            <a:r>
              <a:rPr lang="it-IT" sz="1800" dirty="0" err="1">
                <a:latin typeface="Calibri" panose="020F0502020204030204" pitchFamily="34" charset="0"/>
                <a:cs typeface="Calibri" panose="020F0502020204030204" pitchFamily="34" charset="0"/>
              </a:rPr>
              <a:t>Piscataway</a:t>
            </a:r>
            <a:r>
              <a:rPr lang="it-IT" sz="1800" dirty="0">
                <a:latin typeface="Calibri" panose="020F0502020204030204" pitchFamily="34" charset="0"/>
                <a:cs typeface="Calibri" panose="020F0502020204030204" pitchFamily="34" charset="0"/>
              </a:rPr>
              <a:t>, NJ, 2022)</a:t>
            </a:r>
          </a:p>
          <a:p>
            <a:endParaRPr lang="en-US" sz="2000" dirty="0">
              <a:latin typeface="Gotham Bold"/>
              <a:cs typeface="Gotham Bold"/>
            </a:endParaRPr>
          </a:p>
          <a:p>
            <a:endParaRPr lang="it-IT" sz="2000" dirty="0"/>
          </a:p>
          <a:p>
            <a:endParaRPr lang="it-IT" sz="2000" dirty="0"/>
          </a:p>
        </p:txBody>
      </p:sp>
      <p:pic>
        <p:nvPicPr>
          <p:cNvPr id="6" name="Immagin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4300" y="1185332"/>
            <a:ext cx="2890526" cy="5068895"/>
          </a:xfrm>
          <a:prstGeom prst="rect">
            <a:avLst/>
          </a:prstGeom>
        </p:spPr>
      </p:pic>
    </p:spTree>
    <p:extLst>
      <p:ext uri="{BB962C8B-B14F-4D97-AF65-F5344CB8AC3E}">
        <p14:creationId xmlns:p14="http://schemas.microsoft.com/office/powerpoint/2010/main" val="2871753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38448" y="1355458"/>
            <a:ext cx="4350931" cy="5341712"/>
          </a:xfrm>
        </p:spPr>
        <p:txBody>
          <a:bodyPr>
            <a:normAutofit/>
          </a:bodyPr>
          <a:lstStyle/>
          <a:p>
            <a:r>
              <a:rPr lang="en-GB" sz="1800" dirty="0">
                <a:latin typeface="Calibri" panose="020F0502020204030204" pitchFamily="34" charset="0"/>
                <a:cs typeface="Calibri" panose="020F0502020204030204" pitchFamily="34" charset="0"/>
              </a:rPr>
              <a:t>Bernard </a:t>
            </a:r>
            <a:r>
              <a:rPr lang="en-GB" sz="1800" cap="small" dirty="0">
                <a:latin typeface="Calibri" panose="020F0502020204030204" pitchFamily="34" charset="0"/>
                <a:cs typeface="Calibri" panose="020F0502020204030204" pitchFamily="34" charset="0"/>
              </a:rPr>
              <a:t>HEYBERGER</a:t>
            </a:r>
            <a:r>
              <a:rPr lang="en-GB" sz="1800" dirty="0">
                <a:latin typeface="Calibri" panose="020F0502020204030204" pitchFamily="34" charset="0"/>
                <a:cs typeface="Calibri" panose="020F0502020204030204" pitchFamily="34" charset="0"/>
              </a:rPr>
              <a:t>, </a:t>
            </a:r>
            <a:r>
              <a:rPr lang="en-GB" sz="1800" i="1" dirty="0">
                <a:latin typeface="Calibri" panose="020F0502020204030204" pitchFamily="34" charset="0"/>
                <a:cs typeface="Calibri" panose="020F0502020204030204" pitchFamily="34" charset="0"/>
              </a:rPr>
              <a:t>Les </a:t>
            </a:r>
            <a:r>
              <a:rPr lang="en-GB" sz="1800" i="1" dirty="0" err="1">
                <a:latin typeface="Calibri" panose="020F0502020204030204" pitchFamily="34" charset="0"/>
                <a:cs typeface="Calibri" panose="020F0502020204030204" pitchFamily="34" charset="0"/>
              </a:rPr>
              <a:t>Chrétiens</a:t>
            </a:r>
            <a:r>
              <a:rPr lang="en-GB" sz="1800" i="1" dirty="0">
                <a:latin typeface="Calibri" panose="020F0502020204030204" pitchFamily="34" charset="0"/>
                <a:cs typeface="Calibri" panose="020F0502020204030204" pitchFamily="34" charset="0"/>
              </a:rPr>
              <a:t> du </a:t>
            </a:r>
            <a:r>
              <a:rPr lang="en-GB" sz="1800" i="1" dirty="0" err="1">
                <a:latin typeface="Calibri" panose="020F0502020204030204" pitchFamily="34" charset="0"/>
                <a:cs typeface="Calibri" panose="020F0502020204030204" pitchFamily="34" charset="0"/>
              </a:rPr>
              <a:t>Proche</a:t>
            </a:r>
            <a:r>
              <a:rPr lang="en-GB" sz="1800" i="1" dirty="0">
                <a:latin typeface="Calibri" panose="020F0502020204030204" pitchFamily="34" charset="0"/>
                <a:cs typeface="Calibri" panose="020F0502020204030204" pitchFamily="34" charset="0"/>
              </a:rPr>
              <a:t>-Orient au temps de la </a:t>
            </a:r>
            <a:r>
              <a:rPr lang="en-GB" sz="1800" i="1" dirty="0" err="1">
                <a:latin typeface="Calibri" panose="020F0502020204030204" pitchFamily="34" charset="0"/>
                <a:cs typeface="Calibri" panose="020F0502020204030204" pitchFamily="34" charset="0"/>
              </a:rPr>
              <a:t>Réforme</a:t>
            </a:r>
            <a:r>
              <a:rPr lang="en-GB" sz="1800" i="1" dirty="0">
                <a:latin typeface="Calibri" panose="020F0502020204030204" pitchFamily="34" charset="0"/>
                <a:cs typeface="Calibri" panose="020F0502020204030204" pitchFamily="34" charset="0"/>
              </a:rPr>
              <a:t> </a:t>
            </a:r>
            <a:r>
              <a:rPr lang="en-GB" sz="1800" i="1" dirty="0" err="1">
                <a:latin typeface="Calibri" panose="020F0502020204030204" pitchFamily="34" charset="0"/>
                <a:cs typeface="Calibri" panose="020F0502020204030204" pitchFamily="34" charset="0"/>
              </a:rPr>
              <a:t>catholique</a:t>
            </a:r>
            <a:r>
              <a:rPr lang="en-GB" sz="1800" dirty="0">
                <a:latin typeface="Calibri" panose="020F0502020204030204" pitchFamily="34" charset="0"/>
                <a:cs typeface="Calibri" panose="020F0502020204030204" pitchFamily="34" charset="0"/>
              </a:rPr>
              <a:t>, Roma 1994 </a:t>
            </a:r>
          </a:p>
          <a:p>
            <a:endParaRPr lang="en-GB" sz="1800" dirty="0">
              <a:latin typeface="Calibri" panose="020F0502020204030204" pitchFamily="34" charset="0"/>
              <a:cs typeface="Calibri" panose="020F0502020204030204" pitchFamily="34" charset="0"/>
            </a:endParaRPr>
          </a:p>
          <a:p>
            <a:r>
              <a:rPr lang="en-GB" sz="1800" dirty="0" err="1">
                <a:latin typeface="Calibri" panose="020F0502020204030204" pitchFamily="34" charset="0"/>
                <a:cs typeface="Calibri" panose="020F0502020204030204" pitchFamily="34" charset="0"/>
              </a:rPr>
              <a:t>Aurélien</a:t>
            </a:r>
            <a:r>
              <a:rPr lang="en-GB" sz="1800" dirty="0">
                <a:latin typeface="Calibri" panose="020F0502020204030204" pitchFamily="34" charset="0"/>
                <a:cs typeface="Calibri" panose="020F0502020204030204" pitchFamily="34" charset="0"/>
              </a:rPr>
              <a:t> </a:t>
            </a:r>
            <a:r>
              <a:rPr lang="en-GB" sz="1800" cap="small" dirty="0">
                <a:latin typeface="Calibri" panose="020F0502020204030204" pitchFamily="34" charset="0"/>
                <a:cs typeface="Calibri" panose="020F0502020204030204" pitchFamily="34" charset="0"/>
              </a:rPr>
              <a:t>GIRARD</a:t>
            </a:r>
            <a:r>
              <a:rPr lang="en-GB" sz="1800" dirty="0">
                <a:latin typeface="Calibri" panose="020F0502020204030204" pitchFamily="34" charset="0"/>
                <a:cs typeface="Calibri" panose="020F0502020204030204" pitchFamily="34" charset="0"/>
              </a:rPr>
              <a:t>, </a:t>
            </a:r>
            <a:r>
              <a:rPr lang="en-GB" sz="1800" i="1" dirty="0">
                <a:latin typeface="Calibri" panose="020F0502020204030204" pitchFamily="34" charset="0"/>
                <a:cs typeface="Calibri" panose="020F0502020204030204" pitchFamily="34" charset="0"/>
              </a:rPr>
              <a:t>Le </a:t>
            </a:r>
            <a:r>
              <a:rPr lang="en-GB" sz="1800" i="1" dirty="0" err="1">
                <a:latin typeface="Calibri" panose="020F0502020204030204" pitchFamily="34" charset="0"/>
                <a:cs typeface="Calibri" panose="020F0502020204030204" pitchFamily="34" charset="0"/>
              </a:rPr>
              <a:t>christianisme</a:t>
            </a:r>
            <a:r>
              <a:rPr lang="en-GB" sz="1800" i="1" dirty="0">
                <a:latin typeface="Calibri" panose="020F0502020204030204" pitchFamily="34" charset="0"/>
                <a:cs typeface="Calibri" panose="020F0502020204030204" pitchFamily="34" charset="0"/>
              </a:rPr>
              <a:t> oriental (</a:t>
            </a:r>
            <a:r>
              <a:rPr lang="en-GB" sz="1800" i="1" dirty="0" err="1">
                <a:latin typeface="Calibri" panose="020F0502020204030204" pitchFamily="34" charset="0"/>
                <a:cs typeface="Calibri" panose="020F0502020204030204" pitchFamily="34" charset="0"/>
              </a:rPr>
              <a:t>XVIIe-XVIIIe</a:t>
            </a:r>
            <a:r>
              <a:rPr lang="en-GB" sz="1800" i="1" dirty="0">
                <a:latin typeface="Calibri" panose="020F0502020204030204" pitchFamily="34" charset="0"/>
                <a:cs typeface="Calibri" panose="020F0502020204030204" pitchFamily="34" charset="0"/>
              </a:rPr>
              <a:t> siècles). </a:t>
            </a:r>
            <a:r>
              <a:rPr lang="en-GB" sz="1800" i="1" dirty="0" err="1">
                <a:latin typeface="Calibri" panose="020F0502020204030204" pitchFamily="34" charset="0"/>
                <a:cs typeface="Calibri" panose="020F0502020204030204" pitchFamily="34" charset="0"/>
              </a:rPr>
              <a:t>Essor</a:t>
            </a:r>
            <a:r>
              <a:rPr lang="en-GB" sz="1800" i="1" dirty="0">
                <a:latin typeface="Calibri" panose="020F0502020204030204" pitchFamily="34" charset="0"/>
                <a:cs typeface="Calibri" panose="020F0502020204030204" pitchFamily="34" charset="0"/>
              </a:rPr>
              <a:t> de </a:t>
            </a:r>
            <a:r>
              <a:rPr lang="en-GB" sz="1800" i="1" dirty="0" err="1">
                <a:latin typeface="Calibri" panose="020F0502020204030204" pitchFamily="34" charset="0"/>
                <a:cs typeface="Calibri" panose="020F0502020204030204" pitchFamily="34" charset="0"/>
              </a:rPr>
              <a:t>l’orientalisme</a:t>
            </a:r>
            <a:r>
              <a:rPr lang="en-GB" sz="1800" i="1" dirty="0">
                <a:latin typeface="Calibri" panose="020F0502020204030204" pitchFamily="34" charset="0"/>
                <a:cs typeface="Calibri" panose="020F0502020204030204" pitchFamily="34" charset="0"/>
              </a:rPr>
              <a:t> </a:t>
            </a:r>
            <a:r>
              <a:rPr lang="en-GB" sz="1800" i="1" dirty="0" err="1">
                <a:latin typeface="Calibri" panose="020F0502020204030204" pitchFamily="34" charset="0"/>
                <a:cs typeface="Calibri" panose="020F0502020204030204" pitchFamily="34" charset="0"/>
              </a:rPr>
              <a:t>catholique</a:t>
            </a:r>
            <a:r>
              <a:rPr lang="en-GB" sz="1800" i="1" dirty="0">
                <a:latin typeface="Calibri" panose="020F0502020204030204" pitchFamily="34" charset="0"/>
                <a:cs typeface="Calibri" panose="020F0502020204030204" pitchFamily="34" charset="0"/>
              </a:rPr>
              <a:t> en Europe et construction des </a:t>
            </a:r>
            <a:r>
              <a:rPr lang="en-GB" sz="1800" i="1" dirty="0" err="1">
                <a:latin typeface="Calibri" panose="020F0502020204030204" pitchFamily="34" charset="0"/>
                <a:cs typeface="Calibri" panose="020F0502020204030204" pitchFamily="34" charset="0"/>
              </a:rPr>
              <a:t>identités</a:t>
            </a:r>
            <a:r>
              <a:rPr lang="en-GB" sz="1800" i="1" dirty="0">
                <a:latin typeface="Calibri" panose="020F0502020204030204" pitchFamily="34" charset="0"/>
                <a:cs typeface="Calibri" panose="020F0502020204030204" pitchFamily="34" charset="0"/>
              </a:rPr>
              <a:t> </a:t>
            </a:r>
            <a:r>
              <a:rPr lang="en-GB" sz="1800" i="1" dirty="0" err="1">
                <a:latin typeface="Calibri" panose="020F0502020204030204" pitchFamily="34" charset="0"/>
                <a:cs typeface="Calibri" panose="020F0502020204030204" pitchFamily="34" charset="0"/>
              </a:rPr>
              <a:t>confessionnelles</a:t>
            </a:r>
            <a:r>
              <a:rPr lang="en-GB" sz="1800" i="1" dirty="0">
                <a:latin typeface="Calibri" panose="020F0502020204030204" pitchFamily="34" charset="0"/>
                <a:cs typeface="Calibri" panose="020F0502020204030204" pitchFamily="34" charset="0"/>
              </a:rPr>
              <a:t> au </a:t>
            </a:r>
            <a:r>
              <a:rPr lang="en-GB" sz="1800" i="1" dirty="0" err="1">
                <a:latin typeface="Calibri" panose="020F0502020204030204" pitchFamily="34" charset="0"/>
                <a:cs typeface="Calibri" panose="020F0502020204030204" pitchFamily="34" charset="0"/>
              </a:rPr>
              <a:t>Proche</a:t>
            </a:r>
            <a:r>
              <a:rPr lang="en-GB" sz="1800" i="1" dirty="0">
                <a:latin typeface="Calibri" panose="020F0502020204030204" pitchFamily="34" charset="0"/>
                <a:cs typeface="Calibri" panose="020F0502020204030204" pitchFamily="34" charset="0"/>
              </a:rPr>
              <a:t>-Orient</a:t>
            </a:r>
            <a:r>
              <a:rPr lang="en-GB" sz="1800" dirty="0">
                <a:latin typeface="Calibri" panose="020F0502020204030204" pitchFamily="34" charset="0"/>
                <a:cs typeface="Calibri" panose="020F0502020204030204" pitchFamily="34" charset="0"/>
              </a:rPr>
              <a:t>, EPHE Paris 2011 (PhD)</a:t>
            </a:r>
          </a:p>
          <a:p>
            <a:endParaRPr lang="en-GB" sz="1800" dirty="0">
              <a:latin typeface="Calibri" panose="020F0502020204030204" pitchFamily="34" charset="0"/>
              <a:cs typeface="Calibri" panose="020F0502020204030204" pitchFamily="34" charset="0"/>
            </a:endParaRPr>
          </a:p>
          <a:p>
            <a:r>
              <a:rPr lang="it-IT" sz="1800" dirty="0">
                <a:latin typeface="Calibri" panose="020F0502020204030204" pitchFamily="34" charset="0"/>
                <a:cs typeface="Calibri" panose="020F0502020204030204" pitchFamily="34" charset="0"/>
              </a:rPr>
              <a:t>Cesare Santus, </a:t>
            </a:r>
            <a:r>
              <a:rPr lang="it-IT" sz="1800" i="1" dirty="0">
                <a:latin typeface="Calibri" panose="020F0502020204030204" pitchFamily="34" charset="0"/>
                <a:cs typeface="Calibri" panose="020F0502020204030204" pitchFamily="34" charset="0"/>
              </a:rPr>
              <a:t>Trasgressioni necessarie. Communicatio in sacris, coesistenza e conflitti tra le comunità cristiane orientali (Levante e Impero ottomano, XVII-XVIII secolo)</a:t>
            </a:r>
            <a:r>
              <a:rPr lang="it-IT" sz="1800" dirty="0">
                <a:latin typeface="Calibri" panose="020F0502020204030204" pitchFamily="34" charset="0"/>
                <a:cs typeface="Calibri" panose="020F0502020204030204" pitchFamily="34" charset="0"/>
              </a:rPr>
              <a:t>, Roma 2019 </a:t>
            </a:r>
          </a:p>
        </p:txBody>
      </p:sp>
      <p:sp>
        <p:nvSpPr>
          <p:cNvPr id="4" name="Rettangolo 3"/>
          <p:cNvSpPr/>
          <p:nvPr/>
        </p:nvSpPr>
        <p:spPr>
          <a:xfrm>
            <a:off x="498475" y="316254"/>
            <a:ext cx="8147051" cy="615079"/>
          </a:xfrm>
          <a:prstGeom prst="rect">
            <a:avLst/>
          </a:prstGeom>
          <a:solidFill>
            <a:srgbClr val="15609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3000" b="1" dirty="0">
                <a:latin typeface="Gotham Bold"/>
                <a:cs typeface="Gotham Bold"/>
              </a:rPr>
              <a:t>Identità confessionali nel Mediterraneo</a:t>
            </a:r>
          </a:p>
        </p:txBody>
      </p:sp>
      <p:pic>
        <p:nvPicPr>
          <p:cNvPr id="5"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937126" y="1001343"/>
            <a:ext cx="3708400" cy="5837413"/>
          </a:xfrm>
          <a:prstGeom prst="rect">
            <a:avLst/>
          </a:prstGeom>
          <a:noFill/>
          <a:ln w="9525">
            <a:noFill/>
            <a:miter lim="800000"/>
            <a:headEnd/>
            <a:tailEnd/>
          </a:ln>
        </p:spPr>
      </p:pic>
    </p:spTree>
    <p:extLst>
      <p:ext uri="{BB962C8B-B14F-4D97-AF65-F5344CB8AC3E}">
        <p14:creationId xmlns:p14="http://schemas.microsoft.com/office/powerpoint/2010/main" val="735948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0203"/>
            <a:ext cx="8229600" cy="1143000"/>
          </a:xfrm>
        </p:spPr>
        <p:txBody>
          <a:bodyPr>
            <a:normAutofit/>
          </a:bodyPr>
          <a:lstStyle/>
          <a:p>
            <a:r>
              <a:rPr lang="it-IT" sz="3000" dirty="0"/>
              <a:t>La costruzione dello stato moderno</a:t>
            </a:r>
          </a:p>
        </p:txBody>
      </p:sp>
      <p:sp>
        <p:nvSpPr>
          <p:cNvPr id="3" name="Segnaposto contenuto 2"/>
          <p:cNvSpPr>
            <a:spLocks noGrp="1"/>
          </p:cNvSpPr>
          <p:nvPr>
            <p:ph idx="1"/>
          </p:nvPr>
        </p:nvSpPr>
        <p:spPr>
          <a:xfrm>
            <a:off x="457200" y="1187825"/>
            <a:ext cx="8229600" cy="5327899"/>
          </a:xfrm>
        </p:spPr>
        <p:txBody>
          <a:bodyPr>
            <a:normAutofit fontScale="92500"/>
          </a:bodyPr>
          <a:lstStyle/>
          <a:p>
            <a:r>
              <a:rPr lang="it-IT" sz="2400" dirty="0"/>
              <a:t>Processo di lungo periodo (XV-XIX sec.) che consiste nella formazione di entità politiche territoriali, dotate del monopolio della forza (grandi eserciti permanenti) e dell’esercizio della giustizia, attraverso un accresciuto ruolo della fiscalità. Tendenza all’uniformizzazione e razionalizzazione, ma anche alla repressione della dissidenza politico-religiosa.</a:t>
            </a:r>
          </a:p>
          <a:p>
            <a:r>
              <a:rPr lang="it-IT" sz="2400" dirty="0"/>
              <a:t>Nel Seicento i sovrani tendono ad accentrare nelle loro mani le prerogative prima affidate ai rappresentanti dei vari ceti della società, contenendo i privilegi del clero e dell’aristocrazia e depotenziando le prerogative delle varie assemblee che regolavano la raccolta dei tributi e l’amministrazione della giustizia. A seconda del successo o meno di tale tentativo si assiste alla nascita di monarchie assolute o costituzionali.</a:t>
            </a:r>
          </a:p>
          <a:p>
            <a:r>
              <a:rPr lang="it-IT" sz="2400" dirty="0"/>
              <a:t>Le resistenze a questo processo partecipano pienamente, insieme ad altri fattori, alla cosiddetta “Crisi del Seicento”</a:t>
            </a:r>
          </a:p>
          <a:p>
            <a:endParaRPr lang="it-IT" sz="2400" dirty="0"/>
          </a:p>
        </p:txBody>
      </p:sp>
    </p:spTree>
    <p:extLst>
      <p:ext uri="{BB962C8B-B14F-4D97-AF65-F5344CB8AC3E}">
        <p14:creationId xmlns:p14="http://schemas.microsoft.com/office/powerpoint/2010/main" val="635687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9482" y="-203724"/>
            <a:ext cx="5245172" cy="1143000"/>
          </a:xfrm>
        </p:spPr>
        <p:txBody>
          <a:bodyPr>
            <a:normAutofit/>
          </a:bodyPr>
          <a:lstStyle/>
          <a:p>
            <a:r>
              <a:rPr lang="it-IT" sz="2800" dirty="0"/>
              <a:t>La Francia all’inizio del Seicento</a:t>
            </a:r>
          </a:p>
        </p:txBody>
      </p:sp>
      <p:pic>
        <p:nvPicPr>
          <p:cNvPr id="7" name="Immagine 6"/>
          <p:cNvPicPr>
            <a:picLocks noChangeAspect="1"/>
          </p:cNvPicPr>
          <p:nvPr/>
        </p:nvPicPr>
        <p:blipFill rotWithShape="1">
          <a:blip r:embed="rId2"/>
          <a:srcRect l="7855" r="9794"/>
          <a:stretch/>
        </p:blipFill>
        <p:spPr>
          <a:xfrm>
            <a:off x="5069920" y="0"/>
            <a:ext cx="4074080" cy="6858000"/>
          </a:xfrm>
          <a:prstGeom prst="rect">
            <a:avLst/>
          </a:prstGeom>
        </p:spPr>
      </p:pic>
      <p:sp>
        <p:nvSpPr>
          <p:cNvPr id="8" name="CasellaDiTesto 7"/>
          <p:cNvSpPr txBox="1"/>
          <p:nvPr/>
        </p:nvSpPr>
        <p:spPr>
          <a:xfrm>
            <a:off x="303081" y="939276"/>
            <a:ext cx="4766839" cy="6186309"/>
          </a:xfrm>
          <a:prstGeom prst="rect">
            <a:avLst/>
          </a:prstGeom>
          <a:noFill/>
        </p:spPr>
        <p:txBody>
          <a:bodyPr wrap="square" rtlCol="0">
            <a:spAutoFit/>
          </a:bodyPr>
          <a:lstStyle/>
          <a:p>
            <a:r>
              <a:rPr lang="it-IT" dirty="0" err="1"/>
              <a:t>Maximilien</a:t>
            </a:r>
            <a:r>
              <a:rPr lang="it-IT" dirty="0"/>
              <a:t> de </a:t>
            </a:r>
            <a:r>
              <a:rPr lang="it-IT" dirty="0" err="1"/>
              <a:t>Béthune</a:t>
            </a:r>
            <a:r>
              <a:rPr lang="it-IT" dirty="0"/>
              <a:t> duca di </a:t>
            </a:r>
            <a:r>
              <a:rPr lang="it-IT" b="1" dirty="0" err="1"/>
              <a:t>Sully</a:t>
            </a:r>
            <a:r>
              <a:rPr lang="it-IT" dirty="0"/>
              <a:t> (1560-1641), sovrintendente delle finanze sotto Enrico IV : riforme amministrative e fiscali, ripianamento dei debiti e riscossione crediti, aumento produzione agricola in vista dell’esportazione, diminuzione della “taglia” (altrimenti sempre in crescita), grazie anche alla </a:t>
            </a:r>
          </a:p>
          <a:p>
            <a:r>
              <a:rPr lang="it-IT" dirty="0"/>
              <a:t>trasmissibilità degli uffici (“</a:t>
            </a:r>
            <a:r>
              <a:rPr lang="it-IT" i="1" dirty="0" err="1"/>
              <a:t>paulette</a:t>
            </a:r>
            <a:r>
              <a:rPr lang="it-IT" dirty="0"/>
              <a:t>”, 1604)</a:t>
            </a:r>
          </a:p>
          <a:p>
            <a:endParaRPr lang="it-IT" dirty="0"/>
          </a:p>
          <a:p>
            <a:r>
              <a:rPr lang="it-IT" i="1" dirty="0" err="1"/>
              <a:t>Officiers</a:t>
            </a:r>
            <a:r>
              <a:rPr lang="it-IT" dirty="0"/>
              <a:t>, </a:t>
            </a:r>
            <a:r>
              <a:rPr lang="it-IT" i="1" dirty="0" err="1"/>
              <a:t>Noblesse</a:t>
            </a:r>
            <a:r>
              <a:rPr lang="it-IT" i="1" dirty="0"/>
              <a:t> de robe</a:t>
            </a:r>
            <a:r>
              <a:rPr lang="it-IT" dirty="0"/>
              <a:t>, </a:t>
            </a:r>
            <a:r>
              <a:rPr lang="it-IT" i="1" dirty="0" err="1"/>
              <a:t>commissaires</a:t>
            </a:r>
            <a:endParaRPr lang="it-IT" i="1" dirty="0"/>
          </a:p>
          <a:p>
            <a:endParaRPr lang="it-IT" dirty="0"/>
          </a:p>
          <a:p>
            <a:r>
              <a:rPr lang="it-IT" dirty="0"/>
              <a:t>1610: Assassinio di Enrico IV</a:t>
            </a:r>
          </a:p>
          <a:p>
            <a:endParaRPr lang="it-IT" dirty="0"/>
          </a:p>
          <a:p>
            <a:r>
              <a:rPr lang="it-IT" dirty="0"/>
              <a:t>Reggenza di Maria de Medici (1610-17) in nome del giovane Luigi XIII; politica filospagnola</a:t>
            </a:r>
          </a:p>
          <a:p>
            <a:endParaRPr lang="it-IT" dirty="0"/>
          </a:p>
          <a:p>
            <a:r>
              <a:rPr lang="it-IT" dirty="0"/>
              <a:t>Irrequietezza dell’aristocrazia e convocazione degli Stati generali nel 1614 (ultima riunione prima del 1789)</a:t>
            </a:r>
          </a:p>
          <a:p>
            <a:endParaRPr lang="it-IT" dirty="0"/>
          </a:p>
          <a:p>
            <a:endParaRPr lang="it-IT" dirty="0"/>
          </a:p>
          <a:p>
            <a:endParaRPr lang="it-IT" dirty="0"/>
          </a:p>
        </p:txBody>
      </p:sp>
    </p:spTree>
    <p:extLst>
      <p:ext uri="{BB962C8B-B14F-4D97-AF65-F5344CB8AC3E}">
        <p14:creationId xmlns:p14="http://schemas.microsoft.com/office/powerpoint/2010/main" val="1803714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4843" y="318298"/>
            <a:ext cx="5315788" cy="1143000"/>
          </a:xfrm>
        </p:spPr>
        <p:txBody>
          <a:bodyPr>
            <a:normAutofit/>
          </a:bodyPr>
          <a:lstStyle/>
          <a:p>
            <a:r>
              <a:rPr lang="it-IT" sz="3000" dirty="0"/>
              <a:t>Richelieu e il rafforzamento</a:t>
            </a:r>
            <a:br>
              <a:rPr lang="it-IT" sz="3000" dirty="0"/>
            </a:br>
            <a:r>
              <a:rPr lang="it-IT" sz="3000" dirty="0"/>
              <a:t> dell’autorità regia</a:t>
            </a:r>
          </a:p>
        </p:txBody>
      </p:sp>
      <p:pic>
        <p:nvPicPr>
          <p:cNvPr id="5" name="Immagine 4"/>
          <p:cNvPicPr>
            <a:picLocks noChangeAspect="1"/>
          </p:cNvPicPr>
          <p:nvPr/>
        </p:nvPicPr>
        <p:blipFill>
          <a:blip r:embed="rId2"/>
          <a:stretch>
            <a:fillRect/>
          </a:stretch>
        </p:blipFill>
        <p:spPr>
          <a:xfrm>
            <a:off x="0" y="1699035"/>
            <a:ext cx="4974081" cy="4597139"/>
          </a:xfrm>
          <a:prstGeom prst="rect">
            <a:avLst/>
          </a:prstGeom>
        </p:spPr>
      </p:pic>
      <p:sp>
        <p:nvSpPr>
          <p:cNvPr id="6" name="CasellaDiTesto 5"/>
          <p:cNvSpPr txBox="1"/>
          <p:nvPr/>
        </p:nvSpPr>
        <p:spPr>
          <a:xfrm>
            <a:off x="5189838" y="448204"/>
            <a:ext cx="3803666" cy="6478697"/>
          </a:xfrm>
          <a:prstGeom prst="rect">
            <a:avLst/>
          </a:prstGeom>
          <a:noFill/>
        </p:spPr>
        <p:txBody>
          <a:bodyPr wrap="square" rtlCol="0">
            <a:spAutoFit/>
          </a:bodyPr>
          <a:lstStyle/>
          <a:p>
            <a:r>
              <a:rPr lang="it-IT" sz="1700" dirty="0"/>
              <a:t>1617: Luigi XIII fa assassinare il favorito della madre, Concino </a:t>
            </a:r>
            <a:r>
              <a:rPr lang="it-IT" sz="1700" dirty="0" err="1"/>
              <a:t>Concini</a:t>
            </a:r>
            <a:r>
              <a:rPr lang="it-IT" sz="1700" dirty="0"/>
              <a:t>; il vescovo di </a:t>
            </a:r>
            <a:r>
              <a:rPr lang="it-IT" sz="1700" dirty="0" err="1"/>
              <a:t>Luçon</a:t>
            </a:r>
            <a:r>
              <a:rPr lang="it-IT" sz="1700" dirty="0"/>
              <a:t> </a:t>
            </a:r>
            <a:r>
              <a:rPr lang="it-IT" sz="1700" b="1" dirty="0"/>
              <a:t>Armand-Jean </a:t>
            </a:r>
            <a:r>
              <a:rPr lang="it-IT" sz="1700" b="1" dirty="0" err="1"/>
              <a:t>du</a:t>
            </a:r>
            <a:r>
              <a:rPr lang="it-IT" sz="1700" b="1" dirty="0"/>
              <a:t> </a:t>
            </a:r>
            <a:r>
              <a:rPr lang="it-IT" sz="1700" b="1" dirty="0" err="1"/>
              <a:t>Plessis</a:t>
            </a:r>
            <a:r>
              <a:rPr lang="it-IT" sz="1700" b="1" dirty="0"/>
              <a:t> de Richelieu </a:t>
            </a:r>
            <a:r>
              <a:rPr lang="it-IT" sz="1700" dirty="0"/>
              <a:t>media tra madre e figlio e viene creato cardinale (1622)</a:t>
            </a:r>
          </a:p>
          <a:p>
            <a:endParaRPr lang="it-IT" sz="1000" dirty="0"/>
          </a:p>
          <a:p>
            <a:r>
              <a:rPr lang="it-IT" sz="1700" dirty="0"/>
              <a:t>1624-1642: Principale ministro di Stato di Luigi XIII</a:t>
            </a:r>
          </a:p>
          <a:p>
            <a:endParaRPr lang="it-IT" sz="1000" dirty="0"/>
          </a:p>
          <a:p>
            <a:r>
              <a:rPr lang="it-IT" sz="1700" dirty="0"/>
              <a:t>Contrariamente al partito “devoto” sostenuto da Maria, Richelieu conduce una politica chiaramente anti-asburgica; politica estera aggressiva che ha come contraltare il rafforzamento dell’autorità regia all’interno del paese. Eliminazione ostacoli (aristocratici riottosi, ugonotti)</a:t>
            </a:r>
          </a:p>
          <a:p>
            <a:endParaRPr lang="it-IT" sz="1000" dirty="0"/>
          </a:p>
          <a:p>
            <a:r>
              <a:rPr lang="it-IT" sz="1700" dirty="0"/>
              <a:t>1620: sollevazioni ugonotte</a:t>
            </a:r>
          </a:p>
          <a:p>
            <a:endParaRPr lang="it-IT" sz="1000" dirty="0"/>
          </a:p>
          <a:p>
            <a:r>
              <a:rPr lang="it-IT" sz="1700" dirty="0"/>
              <a:t>1627-28: Assedio di La </a:t>
            </a:r>
            <a:r>
              <a:rPr lang="it-IT" sz="1700" dirty="0" err="1"/>
              <a:t>Rochelle</a:t>
            </a:r>
            <a:r>
              <a:rPr lang="it-IT" sz="1700" dirty="0"/>
              <a:t>, scontri con ugonotti (</a:t>
            </a:r>
            <a:r>
              <a:rPr lang="it-IT" sz="1700" dirty="0" err="1"/>
              <a:t>Rohan-Soubise</a:t>
            </a:r>
            <a:r>
              <a:rPr lang="it-IT" sz="1700" dirty="0"/>
              <a:t>) e inglesi (Buckingham)</a:t>
            </a:r>
          </a:p>
          <a:p>
            <a:endParaRPr lang="it-IT" sz="1000" dirty="0"/>
          </a:p>
          <a:p>
            <a:r>
              <a:rPr lang="it-IT" sz="1700" dirty="0"/>
              <a:t>Aumento pressione fiscale, </a:t>
            </a:r>
            <a:r>
              <a:rPr lang="it-IT" sz="1700" i="1" dirty="0"/>
              <a:t>intendenti</a:t>
            </a:r>
            <a:r>
              <a:rPr lang="it-IT" sz="1700" dirty="0"/>
              <a:t> e rivolte popolari</a:t>
            </a:r>
          </a:p>
          <a:p>
            <a:endParaRPr lang="it-IT" dirty="0"/>
          </a:p>
        </p:txBody>
      </p:sp>
    </p:spTree>
    <p:extLst>
      <p:ext uri="{BB962C8B-B14F-4D97-AF65-F5344CB8AC3E}">
        <p14:creationId xmlns:p14="http://schemas.microsoft.com/office/powerpoint/2010/main" val="3877653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a:stretch>
            <a:fillRect/>
          </a:stretch>
        </p:blipFill>
        <p:spPr>
          <a:xfrm>
            <a:off x="0" y="736600"/>
            <a:ext cx="9144000" cy="5361709"/>
          </a:xfrm>
          <a:prstGeom prst="rect">
            <a:avLst/>
          </a:prstGeom>
        </p:spPr>
      </p:pic>
    </p:spTree>
    <p:extLst>
      <p:ext uri="{BB962C8B-B14F-4D97-AF65-F5344CB8AC3E}">
        <p14:creationId xmlns:p14="http://schemas.microsoft.com/office/powerpoint/2010/main" val="4137866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0" y="431800"/>
            <a:ext cx="9144000" cy="5981700"/>
          </a:xfrm>
          <a:prstGeom prst="rect">
            <a:avLst/>
          </a:prstGeom>
        </p:spPr>
      </p:pic>
    </p:spTree>
    <p:extLst>
      <p:ext uri="{BB962C8B-B14F-4D97-AF65-F5344CB8AC3E}">
        <p14:creationId xmlns:p14="http://schemas.microsoft.com/office/powerpoint/2010/main" val="1355598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24129"/>
            <a:ext cx="8229600" cy="1143000"/>
          </a:xfrm>
        </p:spPr>
        <p:txBody>
          <a:bodyPr>
            <a:normAutofit/>
          </a:bodyPr>
          <a:lstStyle/>
          <a:p>
            <a:r>
              <a:rPr lang="it-IT" sz="3000" dirty="0"/>
              <a:t>La Spagna di Filippo III (1598-1621) </a:t>
            </a:r>
            <a:br>
              <a:rPr lang="it-IT" sz="3000" dirty="0"/>
            </a:br>
            <a:endParaRPr lang="it-IT" sz="3000" dirty="0"/>
          </a:p>
        </p:txBody>
      </p:sp>
      <p:pic>
        <p:nvPicPr>
          <p:cNvPr id="5" name="Immagine 4"/>
          <p:cNvPicPr>
            <a:picLocks noChangeAspect="1"/>
          </p:cNvPicPr>
          <p:nvPr/>
        </p:nvPicPr>
        <p:blipFill rotWithShape="1">
          <a:blip r:embed="rId2"/>
          <a:srcRect l="11364"/>
          <a:stretch/>
        </p:blipFill>
        <p:spPr>
          <a:xfrm>
            <a:off x="-1" y="1778000"/>
            <a:ext cx="4502701" cy="5080000"/>
          </a:xfrm>
          <a:prstGeom prst="rect">
            <a:avLst/>
          </a:prstGeom>
        </p:spPr>
      </p:pic>
      <p:sp>
        <p:nvSpPr>
          <p:cNvPr id="6" name="CasellaDiTesto 5"/>
          <p:cNvSpPr txBox="1"/>
          <p:nvPr/>
        </p:nvSpPr>
        <p:spPr>
          <a:xfrm>
            <a:off x="4799828" y="1517597"/>
            <a:ext cx="4140056" cy="5632312"/>
          </a:xfrm>
          <a:prstGeom prst="rect">
            <a:avLst/>
          </a:prstGeom>
          <a:noFill/>
        </p:spPr>
        <p:txBody>
          <a:bodyPr wrap="square" rtlCol="0">
            <a:spAutoFit/>
          </a:bodyPr>
          <a:lstStyle/>
          <a:p>
            <a:r>
              <a:rPr lang="it-IT" dirty="0"/>
              <a:t>Emerge il sistema del </a:t>
            </a:r>
            <a:r>
              <a:rPr lang="it-IT" i="1" dirty="0" err="1"/>
              <a:t>valimiento</a:t>
            </a:r>
            <a:r>
              <a:rPr lang="it-IT" dirty="0"/>
              <a:t>, o governo dei favoriti (</a:t>
            </a:r>
            <a:r>
              <a:rPr lang="it-IT" i="1" dirty="0" err="1"/>
              <a:t>validos</a:t>
            </a:r>
            <a:r>
              <a:rPr lang="it-IT" dirty="0"/>
              <a:t>)</a:t>
            </a:r>
            <a:endParaRPr lang="it-IT" i="1" dirty="0"/>
          </a:p>
          <a:p>
            <a:endParaRPr lang="it-IT" dirty="0"/>
          </a:p>
          <a:p>
            <a:r>
              <a:rPr lang="it-IT" dirty="0"/>
              <a:t>1598-1618: Francisco </a:t>
            </a:r>
            <a:r>
              <a:rPr lang="it-IT" dirty="0" err="1"/>
              <a:t>Gómez</a:t>
            </a:r>
            <a:r>
              <a:rPr lang="it-IT" dirty="0"/>
              <a:t> de </a:t>
            </a:r>
            <a:r>
              <a:rPr lang="it-IT" dirty="0" err="1"/>
              <a:t>Sandoval</a:t>
            </a:r>
            <a:r>
              <a:rPr lang="it-IT" dirty="0"/>
              <a:t>, </a:t>
            </a:r>
            <a:r>
              <a:rPr lang="it-IT" b="1" dirty="0"/>
              <a:t>duca di Lerma</a:t>
            </a:r>
          </a:p>
          <a:p>
            <a:endParaRPr lang="it-IT" dirty="0"/>
          </a:p>
          <a:p>
            <a:r>
              <a:rPr lang="it-IT" dirty="0"/>
              <a:t>Corruzione e arricchimento personale, ripiegamento internazionale</a:t>
            </a:r>
          </a:p>
          <a:p>
            <a:endParaRPr lang="it-IT" dirty="0"/>
          </a:p>
          <a:p>
            <a:r>
              <a:rPr lang="it-IT" dirty="0"/>
              <a:t>1598: Pace di </a:t>
            </a:r>
            <a:r>
              <a:rPr lang="it-IT" dirty="0" err="1"/>
              <a:t>Vervins</a:t>
            </a:r>
            <a:r>
              <a:rPr lang="it-IT" dirty="0"/>
              <a:t> con la Francia</a:t>
            </a:r>
          </a:p>
          <a:p>
            <a:endParaRPr lang="it-IT" dirty="0"/>
          </a:p>
          <a:p>
            <a:r>
              <a:rPr lang="it-IT" dirty="0"/>
              <a:t>1604: Pace con l’Inghilterra</a:t>
            </a:r>
          </a:p>
          <a:p>
            <a:endParaRPr lang="it-IT" dirty="0"/>
          </a:p>
          <a:p>
            <a:r>
              <a:rPr lang="it-IT" dirty="0"/>
              <a:t>1609: Tregua dei 12 anni con l’Olanda</a:t>
            </a:r>
          </a:p>
          <a:p>
            <a:endParaRPr lang="it-IT" dirty="0"/>
          </a:p>
          <a:p>
            <a:r>
              <a:rPr lang="it-IT" dirty="0"/>
              <a:t>1609-13: Espulsione di 300.000 </a:t>
            </a:r>
            <a:r>
              <a:rPr lang="it-IT" i="1" dirty="0" err="1"/>
              <a:t>moriscos</a:t>
            </a:r>
            <a:endParaRPr lang="it-IT" i="1" dirty="0"/>
          </a:p>
          <a:p>
            <a:endParaRPr lang="it-IT" i="1" dirty="0"/>
          </a:p>
          <a:p>
            <a:r>
              <a:rPr lang="it-IT" dirty="0"/>
              <a:t>1618: Allontanamento e cardinalato</a:t>
            </a:r>
          </a:p>
          <a:p>
            <a:endParaRPr lang="it-IT" dirty="0"/>
          </a:p>
          <a:p>
            <a:endParaRPr lang="it-IT" dirty="0"/>
          </a:p>
        </p:txBody>
      </p:sp>
    </p:spTree>
    <p:extLst>
      <p:ext uri="{BB962C8B-B14F-4D97-AF65-F5344CB8AC3E}">
        <p14:creationId xmlns:p14="http://schemas.microsoft.com/office/powerpoint/2010/main" val="34782410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srcRect l="8467" r="7356"/>
          <a:stretch/>
        </p:blipFill>
        <p:spPr>
          <a:xfrm>
            <a:off x="5954424" y="0"/>
            <a:ext cx="3189576" cy="5004400"/>
          </a:xfrm>
          <a:prstGeom prst="rect">
            <a:avLst/>
          </a:prstGeom>
        </p:spPr>
      </p:pic>
      <p:sp>
        <p:nvSpPr>
          <p:cNvPr id="5" name="CasellaDiTesto 4"/>
          <p:cNvSpPr txBox="1"/>
          <p:nvPr/>
        </p:nvSpPr>
        <p:spPr>
          <a:xfrm>
            <a:off x="237104" y="32999"/>
            <a:ext cx="4272010" cy="1015663"/>
          </a:xfrm>
          <a:prstGeom prst="rect">
            <a:avLst/>
          </a:prstGeom>
          <a:noFill/>
        </p:spPr>
        <p:txBody>
          <a:bodyPr wrap="square" rtlCol="0">
            <a:spAutoFit/>
          </a:bodyPr>
          <a:lstStyle/>
          <a:p>
            <a:pPr algn="ctr"/>
            <a:r>
              <a:rPr lang="it-IT" sz="3000" dirty="0"/>
              <a:t>Filippo IV (1621-1665) </a:t>
            </a:r>
          </a:p>
          <a:p>
            <a:pPr algn="ctr"/>
            <a:r>
              <a:rPr lang="it-IT" sz="3000" dirty="0"/>
              <a:t>e il conte-duca di </a:t>
            </a:r>
            <a:r>
              <a:rPr lang="it-IT" sz="3000" dirty="0" err="1"/>
              <a:t>Olivares</a:t>
            </a:r>
            <a:endParaRPr lang="it-IT" sz="3000" dirty="0"/>
          </a:p>
        </p:txBody>
      </p:sp>
      <p:sp>
        <p:nvSpPr>
          <p:cNvPr id="6" name="CasellaDiTesto 5"/>
          <p:cNvSpPr txBox="1"/>
          <p:nvPr/>
        </p:nvSpPr>
        <p:spPr>
          <a:xfrm>
            <a:off x="138140" y="1197117"/>
            <a:ext cx="5519388" cy="5539978"/>
          </a:xfrm>
          <a:prstGeom prst="rect">
            <a:avLst/>
          </a:prstGeom>
          <a:noFill/>
        </p:spPr>
        <p:txBody>
          <a:bodyPr wrap="square" rtlCol="0">
            <a:spAutoFit/>
          </a:bodyPr>
          <a:lstStyle/>
          <a:p>
            <a:r>
              <a:rPr lang="it-IT" sz="1700" dirty="0"/>
              <a:t>Cambio di segno in politica interna ed estera: volontà di riscatto e di affermazione internazionale del </a:t>
            </a:r>
            <a:r>
              <a:rPr lang="it-IT" sz="1700" i="1" dirty="0" err="1"/>
              <a:t>rey</a:t>
            </a:r>
            <a:r>
              <a:rPr lang="it-IT" sz="1700" i="1" dirty="0"/>
              <a:t> </a:t>
            </a:r>
            <a:r>
              <a:rPr lang="it-IT" sz="1700" i="1" dirty="0" err="1"/>
              <a:t>planeta</a:t>
            </a:r>
            <a:endParaRPr lang="it-IT" sz="1700" i="1" dirty="0"/>
          </a:p>
          <a:p>
            <a:endParaRPr lang="it-IT" sz="1700" dirty="0"/>
          </a:p>
          <a:p>
            <a:r>
              <a:rPr lang="it-IT" sz="1700" dirty="0"/>
              <a:t>Tra il 1621 e il 1643 il governo è affidato alle mani di </a:t>
            </a:r>
            <a:r>
              <a:rPr lang="it-IT" sz="1700" dirty="0" err="1"/>
              <a:t>Gaspar</a:t>
            </a:r>
            <a:r>
              <a:rPr lang="it-IT" sz="1700" dirty="0"/>
              <a:t> de </a:t>
            </a:r>
            <a:r>
              <a:rPr lang="it-IT" sz="1700" dirty="0" err="1"/>
              <a:t>Guzmán</a:t>
            </a:r>
            <a:r>
              <a:rPr lang="it-IT" sz="1700" dirty="0"/>
              <a:t>, conte di </a:t>
            </a:r>
            <a:r>
              <a:rPr lang="it-IT" sz="1700" dirty="0" err="1"/>
              <a:t>Olivares</a:t>
            </a:r>
            <a:r>
              <a:rPr lang="it-IT" sz="1700" dirty="0"/>
              <a:t> e duca di </a:t>
            </a:r>
            <a:r>
              <a:rPr lang="it-IT" sz="1700" dirty="0" err="1"/>
              <a:t>Sanlucár</a:t>
            </a:r>
            <a:r>
              <a:rPr lang="it-IT" sz="1700" dirty="0"/>
              <a:t>, che promuove un’agenda riformista e aggressiva, al prezzo di una fiscalità sempre più gravosa (specie sulla Castiglia e su Napoli)</a:t>
            </a:r>
          </a:p>
          <a:p>
            <a:endParaRPr lang="it-IT" sz="1000" dirty="0"/>
          </a:p>
          <a:p>
            <a:pPr algn="just"/>
            <a:r>
              <a:rPr lang="it-IT" sz="1400" dirty="0"/>
              <a:t>“Vostra Maestà consideri che la questione più importante della sua monarchia è che egli divenga Re di Spagna: con questo voglio dire, Sire, che Vostra Maestà non deve contentarsi di essere Re di Portogallo, d’Aragona, di Valenza, conte di Barcellona, ma si adoperi, conservando questo disegno nel segreto della sua anima, a ridurre questi regni, di cui si compone la Spagna, al costume e alle leggi della Castiglia, senza che vi sia d’ora in avanti alcuna differenza; solo raggiungendo questo risultato, Vostra Maestà sarà il principe più potente del mondo.” (1624)</a:t>
            </a:r>
          </a:p>
          <a:p>
            <a:endParaRPr lang="it-IT" sz="1000" dirty="0"/>
          </a:p>
          <a:p>
            <a:r>
              <a:rPr lang="it-IT" sz="1700" dirty="0"/>
              <a:t>1621: Ripresa della guerra con l’Olanda e</a:t>
            </a:r>
          </a:p>
          <a:p>
            <a:r>
              <a:rPr lang="it-IT" sz="1700" dirty="0"/>
              <a:t>riconquista di Breda (1624)</a:t>
            </a:r>
          </a:p>
          <a:p>
            <a:r>
              <a:rPr lang="it-IT" sz="1700" dirty="0"/>
              <a:t>1626: </a:t>
            </a:r>
            <a:r>
              <a:rPr lang="it-IT" sz="1700" i="1" dirty="0" err="1"/>
              <a:t>Unión</a:t>
            </a:r>
            <a:r>
              <a:rPr lang="it-IT" sz="1700" i="1" dirty="0"/>
              <a:t> de </a:t>
            </a:r>
            <a:r>
              <a:rPr lang="it-IT" sz="1700" i="1" dirty="0" err="1"/>
              <a:t>Armas</a:t>
            </a:r>
            <a:endParaRPr lang="it-IT" sz="1700" i="1" dirty="0"/>
          </a:p>
          <a:p>
            <a:r>
              <a:rPr lang="it-IT" sz="1700" dirty="0"/>
              <a:t>1635: guerra con la Francia, sconfitta di </a:t>
            </a:r>
            <a:r>
              <a:rPr lang="it-IT" sz="1700" dirty="0" err="1"/>
              <a:t>Rocroi</a:t>
            </a:r>
            <a:r>
              <a:rPr lang="it-IT" sz="1700" dirty="0"/>
              <a:t>  (1643)</a:t>
            </a:r>
          </a:p>
          <a:p>
            <a:endParaRPr lang="it-IT" dirty="0"/>
          </a:p>
        </p:txBody>
      </p:sp>
      <p:sp>
        <p:nvSpPr>
          <p:cNvPr id="8" name="Rettangolo 7"/>
          <p:cNvSpPr/>
          <p:nvPr/>
        </p:nvSpPr>
        <p:spPr>
          <a:xfrm>
            <a:off x="4892092" y="5121268"/>
            <a:ext cx="4572000" cy="276999"/>
          </a:xfrm>
          <a:prstGeom prst="rect">
            <a:avLst/>
          </a:prstGeom>
        </p:spPr>
        <p:txBody>
          <a:bodyPr>
            <a:spAutoFit/>
          </a:bodyPr>
          <a:lstStyle/>
          <a:p>
            <a:endParaRPr lang="it-IT" sz="1200" dirty="0"/>
          </a:p>
        </p:txBody>
      </p:sp>
      <p:sp>
        <p:nvSpPr>
          <p:cNvPr id="9" name="CasellaDiTesto 8"/>
          <p:cNvSpPr txBox="1"/>
          <p:nvPr/>
        </p:nvSpPr>
        <p:spPr>
          <a:xfrm>
            <a:off x="5292336" y="5442228"/>
            <a:ext cx="3851664" cy="1415772"/>
          </a:xfrm>
          <a:prstGeom prst="rect">
            <a:avLst/>
          </a:prstGeom>
          <a:noFill/>
        </p:spPr>
        <p:txBody>
          <a:bodyPr wrap="square" rtlCol="0">
            <a:spAutoFit/>
          </a:bodyPr>
          <a:lstStyle/>
          <a:p>
            <a:r>
              <a:rPr lang="it-IT" sz="1700" dirty="0"/>
              <a:t>Rivolta della Catalogna appoggiata dalla Francia (1640-1652); rivolta e separazione del Portogallo (1640-1668); insurrezione di Napoli (1647)</a:t>
            </a:r>
          </a:p>
          <a:p>
            <a:endParaRPr lang="it-IT" dirty="0"/>
          </a:p>
        </p:txBody>
      </p:sp>
    </p:spTree>
    <p:extLst>
      <p:ext uri="{BB962C8B-B14F-4D97-AF65-F5344CB8AC3E}">
        <p14:creationId xmlns:p14="http://schemas.microsoft.com/office/powerpoint/2010/main" val="2284692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46640A-5D7E-6A69-3D85-B932D55895F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3C977C8-34C8-CDFF-0A48-CC0EF7300979}"/>
              </a:ext>
            </a:extLst>
          </p:cNvPr>
          <p:cNvSpPr>
            <a:spLocks noGrp="1"/>
          </p:cNvSpPr>
          <p:nvPr>
            <p:ph idx="1"/>
          </p:nvPr>
        </p:nvSpPr>
        <p:spPr/>
        <p:txBody>
          <a:bodyPr/>
          <a:lstStyle/>
          <a:p>
            <a:endParaRPr lang="it-IT"/>
          </a:p>
        </p:txBody>
      </p:sp>
      <p:pic>
        <p:nvPicPr>
          <p:cNvPr id="1026" name="Picture 2" descr="undefined">
            <a:extLst>
              <a:ext uri="{FF2B5EF4-FFF2-40B4-BE49-F238E27FC236}">
                <a16:creationId xmlns:a16="http://schemas.microsoft.com/office/drawing/2014/main" id="{F4135611-7503-C9A4-1319-56706AC595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3063"/>
            <a:ext cx="9144000" cy="611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33495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896</TotalTime>
  <Words>1669</Words>
  <Application>Microsoft Macintosh PowerPoint</Application>
  <PresentationFormat>Presentazione su schermo (4:3)</PresentationFormat>
  <Paragraphs>149</Paragraphs>
  <Slides>19</Slides>
  <Notes>5</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19</vt:i4>
      </vt:variant>
    </vt:vector>
  </HeadingPairs>
  <TitlesOfParts>
    <vt:vector size="23" baseType="lpstr">
      <vt:lpstr>Arial</vt:lpstr>
      <vt:lpstr>Calibri</vt:lpstr>
      <vt:lpstr>Gotham Bold</vt:lpstr>
      <vt:lpstr>Tema di Office</vt:lpstr>
      <vt:lpstr>L’età confessionale, il rafforzamento dello stato e il governo dei ministri</vt:lpstr>
      <vt:lpstr>Presentazione standard di PowerPoint</vt:lpstr>
      <vt:lpstr>Presentazione standard di PowerPoint</vt:lpstr>
      <vt:lpstr>Il paradigma della Confessionalizzazione</vt:lpstr>
      <vt:lpstr>Critiche</vt:lpstr>
      <vt:lpstr>Diverse versioni del paradigma</vt:lpstr>
      <vt:lpstr>Il paradigma della Confessionalizzazione</vt:lpstr>
      <vt:lpstr>Critiche</vt:lpstr>
      <vt:lpstr>Diverse versioni del paradigma</vt:lpstr>
      <vt:lpstr>Una Confessionalizzazione ottomana ?</vt:lpstr>
      <vt:lpstr>Presentazione standard di PowerPoint</vt:lpstr>
      <vt:lpstr>La costruzione dello stato moderno</vt:lpstr>
      <vt:lpstr>La Francia all’inizio del Seicento</vt:lpstr>
      <vt:lpstr>Richelieu e il rafforzamento  dell’autorità regia</vt:lpstr>
      <vt:lpstr>Presentazione standard di PowerPoint</vt:lpstr>
      <vt:lpstr>Presentazione standard di PowerPoint</vt:lpstr>
      <vt:lpstr>La Spagna di Filippo III (1598-1621)  </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Dall’età confessionale alla guerra dei Trent’Anni</dc:title>
  <dc:creator>cesare</dc:creator>
  <cp:lastModifiedBy>SANTUS CESARE</cp:lastModifiedBy>
  <cp:revision>36</cp:revision>
  <dcterms:created xsi:type="dcterms:W3CDTF">2023-03-25T10:48:34Z</dcterms:created>
  <dcterms:modified xsi:type="dcterms:W3CDTF">2024-04-08T16:42:33Z</dcterms:modified>
</cp:coreProperties>
</file>