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69" r:id="rId3"/>
    <p:sldId id="273" r:id="rId4"/>
    <p:sldId id="278" r:id="rId5"/>
    <p:sldId id="258" r:id="rId6"/>
    <p:sldId id="279" r:id="rId7"/>
    <p:sldId id="281" r:id="rId8"/>
    <p:sldId id="282" r:id="rId9"/>
    <p:sldId id="284" r:id="rId10"/>
    <p:sldId id="283" r:id="rId11"/>
    <p:sldId id="287" r:id="rId12"/>
    <p:sldId id="285" r:id="rId13"/>
    <p:sldId id="288" r:id="rId14"/>
    <p:sldId id="289" r:id="rId15"/>
    <p:sldId id="290" r:id="rId16"/>
    <p:sldId id="292" r:id="rId17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6197" autoAdjust="0"/>
  </p:normalViewPr>
  <p:slideViewPr>
    <p:cSldViewPr snapToGrid="0" snapToObjects="1">
      <p:cViewPr varScale="1">
        <p:scale>
          <a:sx n="119" d="100"/>
          <a:sy n="119" d="100"/>
        </p:scale>
        <p:origin x="144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932196-0A94-2844-ACFF-D0BB1AE660D4}" type="datetimeFigureOut">
              <a:rPr lang="it-IT" smtClean="0"/>
              <a:t>08/04/24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EEDFD8-4F9A-F042-A07E-E73A5D32B00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0025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CF98BFD-8C4B-9843-8D47-9D1A11BA0B2F}" type="slidenum">
              <a:rPr lang="it-IT"/>
              <a:pPr/>
              <a:t>8</a:t>
            </a:fld>
            <a:endParaRPr lang="it-IT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EEDFD8-4F9A-F042-A07E-E73A5D32B004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8428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C6CDE-E662-C74F-9252-DEDF835588B0}" type="datetimeFigureOut">
              <a:rPr lang="it-IT" smtClean="0"/>
              <a:t>08/04/24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CDDDB-6D14-D346-B822-6C75C80DE0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0077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C6CDE-E662-C74F-9252-DEDF835588B0}" type="datetimeFigureOut">
              <a:rPr lang="it-IT" smtClean="0"/>
              <a:t>08/04/24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CDDDB-6D14-D346-B822-6C75C80DE0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0671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C6CDE-E662-C74F-9252-DEDF835588B0}" type="datetimeFigureOut">
              <a:rPr lang="it-IT" smtClean="0"/>
              <a:t>08/04/24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CDDDB-6D14-D346-B822-6C75C80DE0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1857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C6CDE-E662-C74F-9252-DEDF835588B0}" type="datetimeFigureOut">
              <a:rPr lang="it-IT" smtClean="0"/>
              <a:t>08/04/24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CDDDB-6D14-D346-B822-6C75C80DE0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0089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C6CDE-E662-C74F-9252-DEDF835588B0}" type="datetimeFigureOut">
              <a:rPr lang="it-IT" smtClean="0"/>
              <a:t>08/04/24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CDDDB-6D14-D346-B822-6C75C80DE0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5832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C6CDE-E662-C74F-9252-DEDF835588B0}" type="datetimeFigureOut">
              <a:rPr lang="it-IT" smtClean="0"/>
              <a:t>08/04/24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CDDDB-6D14-D346-B822-6C75C80DE0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1775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C6CDE-E662-C74F-9252-DEDF835588B0}" type="datetimeFigureOut">
              <a:rPr lang="it-IT" smtClean="0"/>
              <a:t>08/04/24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CDDDB-6D14-D346-B822-6C75C80DE0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76506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C6CDE-E662-C74F-9252-DEDF835588B0}" type="datetimeFigureOut">
              <a:rPr lang="it-IT" smtClean="0"/>
              <a:t>08/04/24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CDDDB-6D14-D346-B822-6C75C80DE0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0210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C6CDE-E662-C74F-9252-DEDF835588B0}" type="datetimeFigureOut">
              <a:rPr lang="it-IT" smtClean="0"/>
              <a:t>08/04/24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CDDDB-6D14-D346-B822-6C75C80DE0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77208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C6CDE-E662-C74F-9252-DEDF835588B0}" type="datetimeFigureOut">
              <a:rPr lang="it-IT" smtClean="0"/>
              <a:t>08/04/24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CDDDB-6D14-D346-B822-6C75C80DE0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1553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C6CDE-E662-C74F-9252-DEDF835588B0}" type="datetimeFigureOut">
              <a:rPr lang="it-IT" smtClean="0"/>
              <a:t>08/04/24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CDDDB-6D14-D346-B822-6C75C80DE0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5755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EC6CDE-E662-C74F-9252-DEDF835588B0}" type="datetimeFigureOut">
              <a:rPr lang="it-IT" smtClean="0"/>
              <a:t>08/04/24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CDDDB-6D14-D346-B822-6C75C80DE0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05731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sz="3000" dirty="0"/>
              <a:t>Lezione 14:</a:t>
            </a:r>
            <a:br>
              <a:rPr lang="it-IT" dirty="0"/>
            </a:br>
            <a:r>
              <a:rPr lang="it-IT" dirty="0"/>
              <a:t>La guerra dei Trent’Anni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77825"/>
            <a:ext cx="6400800" cy="1752600"/>
          </a:xfrm>
        </p:spPr>
        <p:txBody>
          <a:bodyPr/>
          <a:lstStyle/>
          <a:p>
            <a:r>
              <a:rPr lang="it-IT" dirty="0">
                <a:solidFill>
                  <a:schemeClr val="tx1"/>
                </a:solidFill>
              </a:rPr>
              <a:t>147LE - Storia moderna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5080000" y="5524500"/>
            <a:ext cx="337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dirty="0"/>
              <a:t>Docente: Cesare Santus</a:t>
            </a:r>
          </a:p>
        </p:txBody>
      </p:sp>
    </p:spTree>
    <p:extLst>
      <p:ext uri="{BB962C8B-B14F-4D97-AF65-F5344CB8AC3E}">
        <p14:creationId xmlns:p14="http://schemas.microsoft.com/office/powerpoint/2010/main" val="3132294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43708"/>
            <a:ext cx="8229600" cy="1143000"/>
          </a:xfrm>
        </p:spPr>
        <p:txBody>
          <a:bodyPr>
            <a:normAutofit/>
          </a:bodyPr>
          <a:lstStyle/>
          <a:p>
            <a:r>
              <a:rPr lang="it-IT" sz="3000" dirty="0"/>
              <a:t>L’Impero dopo Carlo V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188776"/>
            <a:ext cx="8229600" cy="4525963"/>
          </a:xfrm>
        </p:spPr>
        <p:txBody>
          <a:bodyPr>
            <a:noAutofit/>
          </a:bodyPr>
          <a:lstStyle/>
          <a:p>
            <a:r>
              <a:rPr lang="it-IT" sz="2200" dirty="0"/>
              <a:t>La Pace di Augusta ha assicurato pace al territorio tedesco al prezzo del riconoscimento della frattura religiosa e dell’indebolimento dell’autorità imperiale.</a:t>
            </a:r>
          </a:p>
          <a:p>
            <a:endParaRPr lang="it-IT" sz="1000" dirty="0"/>
          </a:p>
          <a:p>
            <a:r>
              <a:rPr lang="it-IT" sz="2200" dirty="0"/>
              <a:t>Molte questioni rimangono aperte: le uniche confessioni legalmente riconosciute sono quella cattolica e luterana, ma progressivamente il calvinismo si diffonde, conquistando ad esempio i principi elettori del Palatinato. E cosa fare nei casi in cui i principi vescovi cattolici si convertano al protestantesimo </a:t>
            </a:r>
            <a:r>
              <a:rPr lang="mr-IN" sz="2200" dirty="0"/>
              <a:t>–</a:t>
            </a:r>
            <a:r>
              <a:rPr lang="it-IT" sz="2200" dirty="0"/>
              <a:t> a chi spettano i benefici ecclesiastici del loro territorio?</a:t>
            </a:r>
          </a:p>
          <a:p>
            <a:endParaRPr lang="it-IT" sz="1000" dirty="0"/>
          </a:p>
          <a:p>
            <a:r>
              <a:rPr lang="it-IT" sz="2200" dirty="0"/>
              <a:t>Tensioni crescenti e organizzazione di alleanze confessionali: “Unione evangelica” sotto la guida di Federico V del Palatinato (1608); “Lega Santa” guidata dal duca di Baviera Massimiliano I (1609)</a:t>
            </a:r>
          </a:p>
        </p:txBody>
      </p:sp>
    </p:spTree>
    <p:extLst>
      <p:ext uri="{BB962C8B-B14F-4D97-AF65-F5344CB8AC3E}">
        <p14:creationId xmlns:p14="http://schemas.microsoft.com/office/powerpoint/2010/main" val="795797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-47346"/>
            <a:ext cx="8229600" cy="1143000"/>
          </a:xfrm>
        </p:spPr>
        <p:txBody>
          <a:bodyPr>
            <a:normAutofit/>
          </a:bodyPr>
          <a:lstStyle/>
          <a:p>
            <a:r>
              <a:rPr lang="it-IT" sz="3000" dirty="0"/>
              <a:t>Rodolfo II (1576-1612) e Mattia (1612-1619)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1309" y="1663635"/>
            <a:ext cx="2632691" cy="4282057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357713" y="1091219"/>
            <a:ext cx="6030730" cy="5632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1583: trasferisce la corte imperiale da Vienna a Praga, circondandosi di astrologi, astronomi (</a:t>
            </a:r>
            <a:r>
              <a:rPr lang="it-IT" dirty="0" err="1"/>
              <a:t>Tycho</a:t>
            </a:r>
            <a:r>
              <a:rPr lang="it-IT" dirty="0"/>
              <a:t> Brahe), occultisti e opere d’arte</a:t>
            </a:r>
          </a:p>
          <a:p>
            <a:endParaRPr lang="it-IT" dirty="0"/>
          </a:p>
          <a:p>
            <a:r>
              <a:rPr lang="it-IT" dirty="0"/>
              <a:t>1593-1606: Lunga guerra con gli Ottomani </a:t>
            </a:r>
          </a:p>
          <a:p>
            <a:endParaRPr lang="it-IT" dirty="0"/>
          </a:p>
          <a:p>
            <a:r>
              <a:rPr lang="it-IT" dirty="0"/>
              <a:t>Sempre più isolato dal mondo e avversato per le conseguenze nefaste della guerra con i Turchi, Rodolfo è costretto a cedere al fratello Mattia il governo effettivo dell’Ungheria (1605) </a:t>
            </a:r>
          </a:p>
          <a:p>
            <a:endParaRPr lang="it-IT" dirty="0"/>
          </a:p>
          <a:p>
            <a:r>
              <a:rPr lang="it-IT" dirty="0"/>
              <a:t>Seppur forte sostenitore da sempre della Controriforma nei territori asburgici, soprattutto grazie all’operato dei gesuiti, di fronte alla minaccia </a:t>
            </a:r>
            <a:r>
              <a:rPr lang="it-IT"/>
              <a:t>del fratello, </a:t>
            </a:r>
            <a:r>
              <a:rPr lang="it-IT" dirty="0"/>
              <a:t>Rodolfo cerca di ingraziarsi i sudditi locali concedendo la tolleranza religiosa e il riconoscimento ufficiale della Confessione Boema, in cui si riconoscevano tutti i non cattolici (hussiti, luterani, fratelli boemi &gt; “utraquisti”): </a:t>
            </a:r>
            <a:r>
              <a:rPr lang="it-IT" i="1" dirty="0"/>
              <a:t>Lettera di Maestà</a:t>
            </a:r>
          </a:p>
          <a:p>
            <a:endParaRPr lang="it-IT" dirty="0"/>
          </a:p>
          <a:p>
            <a:r>
              <a:rPr lang="it-IT" dirty="0"/>
              <a:t>1611: Mattia esautora Rodolfo e regna come imperatore alla sua morte (1612-19)</a:t>
            </a:r>
          </a:p>
        </p:txBody>
      </p:sp>
    </p:spTree>
    <p:extLst>
      <p:ext uri="{BB962C8B-B14F-4D97-AF65-F5344CB8AC3E}">
        <p14:creationId xmlns:p14="http://schemas.microsoft.com/office/powerpoint/2010/main" val="3046731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it-IT" sz="3000" dirty="0"/>
              <a:t>La defenestrazione di Praga (23 maggio 1618)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/>
          <a:srcRect l="56190"/>
          <a:stretch/>
        </p:blipFill>
        <p:spPr>
          <a:xfrm>
            <a:off x="5313289" y="1784944"/>
            <a:ext cx="3830711" cy="5073056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300557" y="1351428"/>
            <a:ext cx="4760916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1617: il vecchio imperatore Mattia, senza eredi, designa il cugino Ferdinando come successore; Ferdinando, assume intanto la corona di Boemia e Ungheria. </a:t>
            </a:r>
          </a:p>
          <a:p>
            <a:endParaRPr lang="it-IT" sz="1000" dirty="0"/>
          </a:p>
          <a:p>
            <a:r>
              <a:rPr lang="it-IT" dirty="0"/>
              <a:t>Ferdinando non nasconde la volontà di </a:t>
            </a:r>
            <a:r>
              <a:rPr lang="it-IT" dirty="0" err="1"/>
              <a:t>ricattolicizzare</a:t>
            </a:r>
            <a:r>
              <a:rPr lang="it-IT" dirty="0"/>
              <a:t> il paese e comincia ad opporre difficoltà alla costruzione di cappelle protestanti su terreni appartenenti alla Corona</a:t>
            </a:r>
          </a:p>
          <a:p>
            <a:endParaRPr lang="it-IT" sz="1000" dirty="0"/>
          </a:p>
          <a:p>
            <a:r>
              <a:rPr lang="it-IT" dirty="0"/>
              <a:t>Nel castello di Praga, alcuni rappresentanti della nobiltà boema mettono le mani addosso ai rappresentanti imperiali (</a:t>
            </a:r>
            <a:r>
              <a:rPr lang="it-IT" dirty="0" err="1"/>
              <a:t>Martinic</a:t>
            </a:r>
            <a:r>
              <a:rPr lang="it-IT" dirty="0"/>
              <a:t>, Slavata e il loro segretario </a:t>
            </a:r>
            <a:r>
              <a:rPr lang="it-IT" dirty="0" err="1"/>
              <a:t>Fabricius</a:t>
            </a:r>
            <a:r>
              <a:rPr lang="it-IT" dirty="0"/>
              <a:t>) e li scaraventano fuori dalla finestra, secondo un costume tipico delle rivolte hussite. Sopravvivono e si parla di intervento miracoloso della Vergine</a:t>
            </a:r>
          </a:p>
          <a:p>
            <a:endParaRPr lang="it-IT" sz="1000" dirty="0"/>
          </a:p>
          <a:p>
            <a:r>
              <a:rPr lang="it-IT" dirty="0"/>
              <a:t>I Boemi insorgono e proclamano re il calvinista Federico del Palatinato: ci si prepara alla guerra</a:t>
            </a:r>
          </a:p>
          <a:p>
            <a:r>
              <a:rPr lang="it-IT" dirty="0"/>
              <a:t>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50575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000" dirty="0"/>
              <a:t>La guerra dei Trent’Anni (1618-1648)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29360" y="2038725"/>
            <a:ext cx="8686800" cy="4525963"/>
          </a:xfrm>
        </p:spPr>
        <p:txBody>
          <a:bodyPr/>
          <a:lstStyle/>
          <a:p>
            <a:r>
              <a:rPr lang="it-IT" sz="2400" dirty="0">
                <a:latin typeface="Calibri"/>
                <a:cs typeface="Calibri"/>
              </a:rPr>
              <a:t>I. La fase boemo-palatina (1618-1625)</a:t>
            </a:r>
          </a:p>
          <a:p>
            <a:endParaRPr lang="it-IT" sz="2400" i="1" dirty="0">
              <a:latin typeface="Calibri"/>
              <a:cs typeface="Calibri"/>
            </a:endParaRPr>
          </a:p>
          <a:p>
            <a:r>
              <a:rPr lang="it-IT" sz="2400" dirty="0">
                <a:latin typeface="Calibri"/>
                <a:cs typeface="Calibri"/>
              </a:rPr>
              <a:t>II. La fase danese (1625-1629) </a:t>
            </a:r>
          </a:p>
          <a:p>
            <a:endParaRPr lang="it-IT" sz="2400" dirty="0">
              <a:latin typeface="Calibri"/>
              <a:cs typeface="Calibri"/>
            </a:endParaRPr>
          </a:p>
          <a:p>
            <a:r>
              <a:rPr lang="it-IT" sz="2400" dirty="0">
                <a:latin typeface="Calibri"/>
                <a:cs typeface="Calibri"/>
              </a:rPr>
              <a:t>III. La fase svedese (1629-1635)</a:t>
            </a:r>
          </a:p>
          <a:p>
            <a:endParaRPr lang="it-IT" sz="2400" dirty="0">
              <a:latin typeface="Calibri"/>
              <a:cs typeface="Calibri"/>
            </a:endParaRPr>
          </a:p>
          <a:p>
            <a:r>
              <a:rPr lang="it-IT" sz="2400" dirty="0">
                <a:latin typeface="Calibri"/>
                <a:cs typeface="Calibri"/>
              </a:rPr>
              <a:t>IV. La fase francese (1635-1648) </a:t>
            </a:r>
          </a:p>
        </p:txBody>
      </p:sp>
    </p:spTree>
    <p:extLst>
      <p:ext uri="{BB962C8B-B14F-4D97-AF65-F5344CB8AC3E}">
        <p14:creationId xmlns:p14="http://schemas.microsoft.com/office/powerpoint/2010/main" val="1918355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04870"/>
            <a:ext cx="3671809" cy="1143000"/>
          </a:xfrm>
        </p:spPr>
        <p:txBody>
          <a:bodyPr>
            <a:normAutofit/>
          </a:bodyPr>
          <a:lstStyle/>
          <a:p>
            <a:r>
              <a:rPr lang="it-IT" sz="3000" dirty="0">
                <a:cs typeface="Calibri"/>
              </a:rPr>
              <a:t>I. La fase boemo-palatina (1618-25)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9009" y="0"/>
            <a:ext cx="5014991" cy="6858000"/>
          </a:xfrm>
          <a:prstGeom prst="rect">
            <a:avLst/>
          </a:prstGeom>
        </p:spPr>
      </p:pic>
      <p:sp>
        <p:nvSpPr>
          <p:cNvPr id="5" name="Anello 4"/>
          <p:cNvSpPr/>
          <p:nvPr/>
        </p:nvSpPr>
        <p:spPr>
          <a:xfrm>
            <a:off x="6290040" y="1663007"/>
            <a:ext cx="801376" cy="816383"/>
          </a:xfrm>
          <a:prstGeom prst="donut">
            <a:avLst>
              <a:gd name="adj" fmla="val 684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326581" y="1478239"/>
            <a:ext cx="3671809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Importanza del piccolo principato del Palatinato (Heidelberg), controllato dal principe calvinista Federico V: antica nobiltà, diritto elettorale nell’Impero, posizione strategica</a:t>
            </a:r>
          </a:p>
          <a:p>
            <a:endParaRPr lang="it-IT" sz="1000" dirty="0"/>
          </a:p>
          <a:p>
            <a:r>
              <a:rPr lang="it-IT" dirty="0"/>
              <a:t>Per il Palatinato passa il Cammino di Fiandra (o “Strada spagnola”), il percorso che permette alle truppe spagnole di raggiungere il teatro di guerra dei Paesi Bassi a causa dell’ostilità di Inghilterra e Francia al permettere spedizioni attraverso il loro territorio o le loro acque</a:t>
            </a:r>
          </a:p>
          <a:p>
            <a:endParaRPr lang="it-IT" sz="1000" dirty="0"/>
          </a:p>
          <a:p>
            <a:r>
              <a:rPr lang="it-IT" dirty="0"/>
              <a:t>Alleanze internazionali protestanti e ambizioni: Federico V sposa la figlia di Giacomo I d’Inghilterra (dalla figlia Sofia &gt; dinastia Hannover)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80463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48224"/>
            <a:ext cx="3939029" cy="1143000"/>
          </a:xfrm>
        </p:spPr>
        <p:txBody>
          <a:bodyPr>
            <a:normAutofit/>
          </a:bodyPr>
          <a:lstStyle/>
          <a:p>
            <a:r>
              <a:rPr lang="it-IT" sz="3000" dirty="0">
                <a:cs typeface="Calibri"/>
              </a:rPr>
              <a:t>I. La fase boemo-palatina (1618-25)</a:t>
            </a:r>
          </a:p>
        </p:txBody>
      </p:sp>
      <p:sp>
        <p:nvSpPr>
          <p:cNvPr id="3" name="Rettangolo 2"/>
          <p:cNvSpPr/>
          <p:nvPr/>
        </p:nvSpPr>
        <p:spPr>
          <a:xfrm>
            <a:off x="99984" y="1303347"/>
            <a:ext cx="4653459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1463" indent="-271463"/>
            <a:r>
              <a:rPr lang="it-IT" dirty="0"/>
              <a:t>1618: I ribelli boemi proclamano Federico V del Palatinato re di Boemia (incoronato novembre 1619, “re d’inverno”); ostilità dell’Unione evangelica</a:t>
            </a:r>
          </a:p>
          <a:p>
            <a:pPr marL="271463" indent="-271463"/>
            <a:r>
              <a:rPr lang="it-IT" dirty="0"/>
              <a:t> 1619: Alla morte di Mattia, Ferdinando II d’Asburgo è eletto imperatore </a:t>
            </a:r>
            <a:r>
              <a:rPr lang="it-IT" dirty="0" err="1"/>
              <a:t>snche</a:t>
            </a:r>
            <a:r>
              <a:rPr lang="it-IT" dirty="0"/>
              <a:t> con il voto degli elettori luterani; il principe di Transilvania </a:t>
            </a:r>
            <a:r>
              <a:rPr lang="it-IT" dirty="0" err="1"/>
              <a:t>Bethlen</a:t>
            </a:r>
            <a:r>
              <a:rPr lang="it-IT" dirty="0"/>
              <a:t> </a:t>
            </a:r>
            <a:r>
              <a:rPr lang="it-IT" dirty="0" err="1"/>
              <a:t>Gábor</a:t>
            </a:r>
            <a:r>
              <a:rPr lang="it-IT" dirty="0"/>
              <a:t> attacca l’Ungheria asburgica</a:t>
            </a:r>
          </a:p>
          <a:p>
            <a:pPr marL="271463" indent="-271463"/>
            <a:r>
              <a:rPr lang="it-IT" dirty="0"/>
              <a:t>1620: </a:t>
            </a:r>
            <a:r>
              <a:rPr lang="it-IT" b="1" dirty="0"/>
              <a:t>Battaglia della Montagna Bianca</a:t>
            </a:r>
            <a:r>
              <a:rPr lang="it-IT" dirty="0"/>
              <a:t>: vittoria cattolica guidata dal generale conte di Tilly</a:t>
            </a:r>
          </a:p>
          <a:p>
            <a:pPr marL="271463" indent="-271463"/>
            <a:r>
              <a:rPr lang="it-IT" dirty="0"/>
              <a:t>1621: Invasione del Palatinato ed esilio di Federico (rimpiazzato dal duca di Baviera)</a:t>
            </a:r>
          </a:p>
          <a:p>
            <a:pPr marL="271463" indent="-271463"/>
            <a:r>
              <a:rPr lang="it-IT" dirty="0"/>
              <a:t>Annessione della Boemia ai domini diretti asburgici e </a:t>
            </a:r>
            <a:r>
              <a:rPr lang="it-IT" dirty="0" err="1"/>
              <a:t>ricattolicizzazione</a:t>
            </a:r>
            <a:endParaRPr lang="it-IT" dirty="0"/>
          </a:p>
          <a:p>
            <a:pPr marL="271463" indent="-271463"/>
            <a:r>
              <a:rPr lang="it-IT" sz="1600" dirty="0"/>
              <a:t>&gt; Chiesa di S. Maria della Vittoria a Roma (Estasi di S. Teresa, Bernini)</a:t>
            </a:r>
          </a:p>
          <a:p>
            <a:r>
              <a:rPr lang="it-IT" dirty="0"/>
              <a:t>Scontri nei Paesi Bassi e presa di Breda da parte 	del generale Spinola (1625)</a:t>
            </a: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3714" y="0"/>
            <a:ext cx="4444345" cy="3479494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7773" y="3502315"/>
            <a:ext cx="4396228" cy="3391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315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99662" y="1412875"/>
            <a:ext cx="5793514" cy="4530725"/>
          </a:xfrm>
        </p:spPr>
        <p:txBody>
          <a:bodyPr>
            <a:noAutofit/>
          </a:bodyPr>
          <a:lstStyle/>
          <a:p>
            <a:pPr eaLnBrk="1" hangingPunct="1">
              <a:buFont typeface="Wingdings" charset="0"/>
              <a:buNone/>
            </a:pPr>
            <a:r>
              <a:rPr lang="it-IT" sz="1800" dirty="0">
                <a:latin typeface="Calibri"/>
                <a:cs typeface="Calibri"/>
              </a:rPr>
              <a:t>Minaccia di un eccessivo rafforzamento cattolico nell’Impero (quattro elettori contro due dopo la sconfitta del Palatinato)</a:t>
            </a:r>
          </a:p>
          <a:p>
            <a:pPr eaLnBrk="1" hangingPunct="1">
              <a:buFont typeface="Wingdings" charset="0"/>
              <a:buNone/>
            </a:pPr>
            <a:r>
              <a:rPr lang="it-IT" sz="1800" b="1" dirty="0">
                <a:latin typeface="Calibri"/>
                <a:cs typeface="Calibri"/>
              </a:rPr>
              <a:t>Cristiano IV, </a:t>
            </a:r>
            <a:r>
              <a:rPr lang="it-IT" sz="1800" dirty="0">
                <a:latin typeface="Calibri"/>
                <a:cs typeface="Calibri"/>
              </a:rPr>
              <a:t>re luterano di Danimarca e feudatario tedesco (</a:t>
            </a:r>
            <a:r>
              <a:rPr lang="it-IT" sz="1800" dirty="0" err="1">
                <a:latin typeface="Calibri"/>
                <a:cs typeface="Calibri"/>
              </a:rPr>
              <a:t>Holstein</a:t>
            </a:r>
            <a:r>
              <a:rPr lang="it-IT" sz="1800" dirty="0">
                <a:latin typeface="Calibri"/>
                <a:cs typeface="Calibri"/>
              </a:rPr>
              <a:t>) punta ad espandere il suo potere sulla Germania settentrionale; invasione della Bassa Sassonia con l’appoggio inglese, olandese e francese</a:t>
            </a:r>
          </a:p>
          <a:p>
            <a:pPr eaLnBrk="1" hangingPunct="1">
              <a:buFont typeface="Wingdings" charset="0"/>
              <a:buNone/>
            </a:pPr>
            <a:r>
              <a:rPr lang="it-IT" sz="1800" dirty="0">
                <a:latin typeface="Calibri"/>
                <a:cs typeface="Calibri"/>
              </a:rPr>
              <a:t>1626 – il generale vallone Tilly sconfigge le forze danesi presso L</a:t>
            </a:r>
            <a:r>
              <a:rPr lang="en-US" sz="1800" dirty="0" err="1">
                <a:latin typeface="Calibri"/>
                <a:cs typeface="Calibri"/>
              </a:rPr>
              <a:t>ü</a:t>
            </a:r>
            <a:r>
              <a:rPr lang="it-IT" sz="1800" dirty="0" err="1">
                <a:latin typeface="Calibri"/>
                <a:cs typeface="Calibri"/>
              </a:rPr>
              <a:t>tter</a:t>
            </a:r>
            <a:r>
              <a:rPr lang="it-IT" sz="1800" dirty="0">
                <a:latin typeface="Calibri"/>
                <a:cs typeface="Calibri"/>
              </a:rPr>
              <a:t>; occupazione tedesca dello Jutland</a:t>
            </a:r>
          </a:p>
          <a:p>
            <a:pPr eaLnBrk="1" hangingPunct="1">
              <a:buFont typeface="Wingdings" charset="0"/>
              <a:buNone/>
            </a:pPr>
            <a:r>
              <a:rPr lang="it-IT" sz="1800" dirty="0">
                <a:latin typeface="Calibri"/>
                <a:cs typeface="Calibri"/>
              </a:rPr>
              <a:t>Il generale boemo cattolico</a:t>
            </a:r>
            <a:r>
              <a:rPr lang="it-IT" sz="1800" dirty="0">
                <a:solidFill>
                  <a:srgbClr val="FF3300"/>
                </a:solidFill>
                <a:latin typeface="Calibri"/>
                <a:cs typeface="Calibri"/>
              </a:rPr>
              <a:t> </a:t>
            </a:r>
            <a:r>
              <a:rPr lang="it-IT" sz="1800" b="1" dirty="0" err="1">
                <a:solidFill>
                  <a:srgbClr val="000000"/>
                </a:solidFill>
                <a:latin typeface="Calibri"/>
                <a:cs typeface="Calibri"/>
              </a:rPr>
              <a:t>Albrecht</a:t>
            </a:r>
            <a:r>
              <a:rPr lang="it-IT" sz="1800" b="1" dirty="0">
                <a:solidFill>
                  <a:srgbClr val="000000"/>
                </a:solidFill>
                <a:latin typeface="Calibri"/>
                <a:cs typeface="Calibri"/>
              </a:rPr>
              <a:t> von </a:t>
            </a:r>
            <a:r>
              <a:rPr lang="it-IT" sz="1800" b="1" dirty="0" err="1">
                <a:solidFill>
                  <a:srgbClr val="000000"/>
                </a:solidFill>
                <a:latin typeface="Calibri"/>
                <a:cs typeface="Calibri"/>
              </a:rPr>
              <a:t>Wallenstein</a:t>
            </a:r>
            <a:r>
              <a:rPr lang="it-IT" sz="1800" b="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it-IT" sz="1800" dirty="0">
                <a:latin typeface="Calibri"/>
                <a:cs typeface="Calibri"/>
              </a:rPr>
              <a:t>assedia il porto danese di </a:t>
            </a:r>
            <a:r>
              <a:rPr lang="it-IT" sz="1800" dirty="0" err="1">
                <a:latin typeface="Calibri"/>
                <a:cs typeface="Calibri"/>
              </a:rPr>
              <a:t>Stralsunda</a:t>
            </a:r>
            <a:r>
              <a:rPr lang="it-IT" sz="1800" dirty="0">
                <a:latin typeface="Calibri"/>
                <a:cs typeface="Calibri"/>
              </a:rPr>
              <a:t> (</a:t>
            </a:r>
            <a:r>
              <a:rPr lang="it-IT" sz="1800" dirty="0" err="1">
                <a:latin typeface="Calibri"/>
                <a:cs typeface="Calibri"/>
              </a:rPr>
              <a:t>Pomerania</a:t>
            </a:r>
            <a:r>
              <a:rPr lang="it-IT" sz="1800" dirty="0">
                <a:latin typeface="Calibri"/>
                <a:cs typeface="Calibri"/>
              </a:rPr>
              <a:t>)</a:t>
            </a:r>
          </a:p>
          <a:p>
            <a:pPr>
              <a:buNone/>
            </a:pPr>
            <a:r>
              <a:rPr lang="it-IT" sz="1800" dirty="0">
                <a:latin typeface="Calibri"/>
                <a:cs typeface="Calibri"/>
              </a:rPr>
              <a:t>1629 – </a:t>
            </a:r>
            <a:r>
              <a:rPr lang="it-IT" sz="1800" dirty="0">
                <a:solidFill>
                  <a:srgbClr val="000000"/>
                </a:solidFill>
                <a:latin typeface="Calibri"/>
                <a:cs typeface="Calibri"/>
              </a:rPr>
              <a:t>Pace di Lubecca: </a:t>
            </a:r>
            <a:r>
              <a:rPr lang="it-IT" sz="1800" dirty="0">
                <a:cs typeface="Calibri"/>
              </a:rPr>
              <a:t>Cristiano IV mantiene il controllo della Danimarca in cambio della rinuncia a sostenere la causa dei protestanti tedeschi </a:t>
            </a:r>
            <a:endParaRPr lang="it-IT" sz="1800" dirty="0">
              <a:latin typeface="Calibri"/>
              <a:cs typeface="Calibri"/>
            </a:endParaRPr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>
            <a:off x="3417188" y="104870"/>
            <a:ext cx="475021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000" dirty="0">
                <a:cs typeface="Calibri"/>
              </a:rPr>
              <a:t>II. La fase danese (1625-1629)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/>
          <a:srcRect b="6075"/>
          <a:stretch/>
        </p:blipFill>
        <p:spPr>
          <a:xfrm>
            <a:off x="0" y="3586021"/>
            <a:ext cx="2789084" cy="3271979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789084" cy="3794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7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34789"/>
            <a:ext cx="8229600" cy="1143000"/>
          </a:xfrm>
        </p:spPr>
        <p:txBody>
          <a:bodyPr>
            <a:normAutofit/>
          </a:bodyPr>
          <a:lstStyle/>
          <a:p>
            <a:r>
              <a:rPr lang="it-IT" sz="2600" dirty="0"/>
              <a:t>L’Editto di restituzione dei beni ecclesiastici </a:t>
            </a:r>
            <a:br>
              <a:rPr lang="it-IT" sz="2600" dirty="0"/>
            </a:br>
            <a:r>
              <a:rPr lang="it-IT" sz="2600" dirty="0"/>
              <a:t>secolarizzati dai protestanti</a:t>
            </a:r>
            <a:r>
              <a:rPr lang="it-IT" sz="2600" i="1" dirty="0"/>
              <a:t> </a:t>
            </a:r>
            <a:r>
              <a:rPr lang="it-IT" sz="2600" dirty="0"/>
              <a:t>(1629)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600200"/>
            <a:ext cx="4084687" cy="5277415"/>
          </a:xfrm>
          <a:prstGeom prst="rect">
            <a:avLst/>
          </a:prstGeom>
        </p:spPr>
      </p:pic>
      <p:sp>
        <p:nvSpPr>
          <p:cNvPr id="6" name="Segnaposto contenuto 5"/>
          <p:cNvSpPr>
            <a:spLocks noGrp="1"/>
          </p:cNvSpPr>
          <p:nvPr>
            <p:ph idx="1"/>
          </p:nvPr>
        </p:nvSpPr>
        <p:spPr>
          <a:xfrm>
            <a:off x="4300436" y="1511064"/>
            <a:ext cx="4590105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1400" i="1" dirty="0"/>
              <a:t>“Per attuare tanto la pace di religione quanto la pace civile siamo ora decisi a mandare i nostri commissari imperiali nell'impero, perché essi chiedano agli illegittimi detentori la restituzione degli arcivescovadi e vescovadi, prelature, monasteri e conventi, nonché dei beni ecclesiastici, degli ospedali e delle fondazioni che erano stati in possesso dei cattolici ancora prima o sin dai tempi del patto di </a:t>
            </a:r>
            <a:r>
              <a:rPr lang="it-IT" sz="1400" i="1" dirty="0" err="1"/>
              <a:t>Passau</a:t>
            </a:r>
            <a:r>
              <a:rPr lang="it-IT" sz="1400" i="1" dirty="0"/>
              <a:t> [1552] e che se li sono visti sottrarre contrariamente a quanto previsto dalle leggi […] Chiediamo allora ai presenti che ci ascoltano attentamente, di volere rispettare le leggi della pace di religione e della tranquillità pubblica, e di non violare questo nostro ordinamento, bensì fare in modo di attuarlo nelle rispettive terre, dove i nostri commissari saranno a loro disposizione. Coloro che attualmente posseggono i suddetti arcivescovadi, vescovadi, prelature, monasteri, ospedali, prebende, fondazioni e altri beni ecclesiastici, seguano lo spirito di questo nostro editto imperiale, preparandosi a rinunciare e restituire questi vescovadi, prelature e altri beni ecclesiastici, e mettendo il tutto senza riserva a disposizione dei nostri commissari imperiali senza opporre resistenze; altrimenti essi andranno anche soltanto per eventuali ritardi nella restituzione, incontro alle pene previste dalla pace di religione e dalle leggi di tranquillità pubblica”</a:t>
            </a: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2070165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9340" y="248739"/>
            <a:ext cx="3819005" cy="1143000"/>
          </a:xfrm>
        </p:spPr>
        <p:txBody>
          <a:bodyPr>
            <a:normAutofit fontScale="90000"/>
          </a:bodyPr>
          <a:lstStyle/>
          <a:p>
            <a:r>
              <a:rPr lang="it-IT" sz="3000" dirty="0"/>
              <a:t>Intermezzo: la guerra di</a:t>
            </a:r>
            <a:br>
              <a:rPr lang="it-IT" sz="3000" dirty="0"/>
            </a:br>
            <a:r>
              <a:rPr lang="it-IT" sz="3000" dirty="0"/>
              <a:t> Mantova e del Monferrato (1628-1631)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55974" y="1640478"/>
            <a:ext cx="4120231" cy="5044815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10000"/>
              </a:lnSpc>
            </a:pPr>
            <a:r>
              <a:rPr lang="it-IT" sz="2400" dirty="0"/>
              <a:t>La dinastia dei Gonzaga governa Mantova e il Monferrato, feudi del Sacro Romano Impero. Il Monferrato è in una posizione strategica per la Spagna perché collega Milano e Genova, lungo il “Cammino di Fiandra”. Prima guerra del Monferrato (1613-1617), senza conseguenze.</a:t>
            </a:r>
          </a:p>
          <a:p>
            <a:pPr>
              <a:lnSpc>
                <a:spcPct val="110000"/>
              </a:lnSpc>
            </a:pPr>
            <a:r>
              <a:rPr lang="it-IT" sz="2400" dirty="0"/>
              <a:t>1627: il duca Vincenzo II Gonzaga muore senza eredi diretti. Rivendicano il titolo due membri di rami collaterali della famiglia: Carlo I di Gonzaga-Nevers, sostenuto dalla Francia e successore designato, e Ferrante Gonzaga, duca di Guastalla, sostenuto dagli Asburgo e dal duca di Savoia</a:t>
            </a:r>
          </a:p>
          <a:p>
            <a:pPr>
              <a:lnSpc>
                <a:spcPct val="110000"/>
              </a:lnSpc>
            </a:pPr>
            <a:r>
              <a:rPr lang="it-IT" sz="2400" dirty="0"/>
              <a:t>Dopo iniziali vittorie asburgiche, l’assedio della fortezza strategica di Casale Monferrato, difesa dai francesi, si risolve in uno scacco (1629) 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2"/>
          <a:srcRect r="18925" b="49634"/>
          <a:stretch/>
        </p:blipFill>
        <p:spPr>
          <a:xfrm>
            <a:off x="4276205" y="0"/>
            <a:ext cx="4904003" cy="3454070"/>
          </a:xfrm>
          <a:prstGeom prst="rect">
            <a:avLst/>
          </a:prstGeom>
        </p:spPr>
      </p:pic>
      <p:cxnSp>
        <p:nvCxnSpPr>
          <p:cNvPr id="7" name="Connettore 2 6"/>
          <p:cNvCxnSpPr/>
          <p:nvPr/>
        </p:nvCxnSpPr>
        <p:spPr>
          <a:xfrm>
            <a:off x="5414540" y="401118"/>
            <a:ext cx="311949" cy="971952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ttangolo 7"/>
          <p:cNvSpPr/>
          <p:nvPr/>
        </p:nvSpPr>
        <p:spPr>
          <a:xfrm>
            <a:off x="5147156" y="0"/>
            <a:ext cx="1403769" cy="40111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/>
          <p:cNvSpPr txBox="1"/>
          <p:nvPr/>
        </p:nvSpPr>
        <p:spPr>
          <a:xfrm>
            <a:off x="5191720" y="-15054"/>
            <a:ext cx="16934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/>
              <a:t>Monferrato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4432179" y="3834144"/>
            <a:ext cx="4711821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700" dirty="0"/>
              <a:t>1630: La guerra passa nel Mantovano, con la capitale che viene saccheggiata. Al seguito dei lanzichenecchi, in Lombardia si diffonde la peste (Promessi Sposi)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700" dirty="0"/>
              <a:t>1631: Con la pace di </a:t>
            </a:r>
            <a:r>
              <a:rPr lang="it-IT" sz="1700" b="1" dirty="0"/>
              <a:t>Cherasco</a:t>
            </a:r>
            <a:r>
              <a:rPr lang="it-IT" sz="1700" dirty="0"/>
              <a:t> gli Asburgo riconoscono la legittimità del duca Carlo di Gonzaga-Nevers. La Francia ottiene dal ducato di Savoia la fortezza di Pinerolo e riacquisisce influenza nell’Italia nordoccidentale, da cui era stata espulsa alla fine delle guerre d’Italia</a:t>
            </a:r>
          </a:p>
        </p:txBody>
      </p:sp>
    </p:spTree>
    <p:extLst>
      <p:ext uri="{BB962C8B-B14F-4D97-AF65-F5344CB8AC3E}">
        <p14:creationId xmlns:p14="http://schemas.microsoft.com/office/powerpoint/2010/main" val="41546217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0"/>
            <a:ext cx="86087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1694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4893789" y="1069656"/>
            <a:ext cx="4250211" cy="5663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Il re di Svezia Gustavo II Adolfo </a:t>
            </a:r>
            <a:r>
              <a:rPr lang="it-IT" dirty="0" err="1"/>
              <a:t>Vasa</a:t>
            </a:r>
            <a:r>
              <a:rPr lang="it-IT" dirty="0"/>
              <a:t> consolida e espande il proprio regno sconfiggendo danesi (1613) e russi (1617) e imponendo una tregua (1629) alla Polonia-Lituania, governata da Sigismondo III </a:t>
            </a:r>
            <a:r>
              <a:rPr lang="it-IT" dirty="0" err="1"/>
              <a:t>Vasa</a:t>
            </a:r>
            <a:r>
              <a:rPr lang="it-IT" dirty="0"/>
              <a:t>, ex re di Svezia che continuava a reclamare il trono.</a:t>
            </a:r>
          </a:p>
          <a:p>
            <a:endParaRPr lang="it-IT" sz="1000" dirty="0"/>
          </a:p>
          <a:p>
            <a:r>
              <a:rPr lang="it-IT" dirty="0"/>
              <a:t>Riforme militari importanti: codice di onore e disciplina rigida; professionalizzazione e meritocrazia; divieto di saccheggi e violenze sulla popolazione civile; miglioramento della logistica e del ruolo dei genieri; accresciuto ruolo dei moschettieri e del fuoco di fila</a:t>
            </a:r>
          </a:p>
          <a:p>
            <a:endParaRPr lang="it-IT" sz="1000" dirty="0"/>
          </a:p>
          <a:p>
            <a:r>
              <a:rPr lang="it-IT" dirty="0"/>
              <a:t>Il luterano Gustavo II Adolfo assume progressivamente la leadership del campo protestante dopo le successive sconfitte di Federico del Palatinato e Cristiano di Danimarca.</a:t>
            </a:r>
          </a:p>
        </p:txBody>
      </p:sp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5214002" y="-126474"/>
            <a:ext cx="3316824" cy="1143000"/>
          </a:xfrm>
        </p:spPr>
        <p:txBody>
          <a:bodyPr>
            <a:normAutofit fontScale="90000"/>
          </a:bodyPr>
          <a:lstStyle/>
          <a:p>
            <a:r>
              <a:rPr lang="it-IT" sz="3000" dirty="0"/>
              <a:t>La Svezia di Gustavo II Adolfo (1611-1632)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9622"/>
            <a:ext cx="2428744" cy="3634741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5884" y="3240859"/>
            <a:ext cx="2449514" cy="3582622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3630" y="-15054"/>
            <a:ext cx="2383630" cy="3668424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1348" y="3218574"/>
            <a:ext cx="2532441" cy="370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7970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054"/>
            <a:ext cx="5258772" cy="3535977"/>
          </a:xfrm>
          <a:prstGeom prst="rect">
            <a:avLst/>
          </a:prstGeom>
        </p:spPr>
      </p:pic>
      <p:sp>
        <p:nvSpPr>
          <p:cNvPr id="6" name="Titolo 1"/>
          <p:cNvSpPr txBox="1">
            <a:spLocks/>
          </p:cNvSpPr>
          <p:nvPr/>
        </p:nvSpPr>
        <p:spPr>
          <a:xfrm>
            <a:off x="5258772" y="-342075"/>
            <a:ext cx="3885228" cy="23771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000" dirty="0">
                <a:cs typeface="Calibri"/>
              </a:rPr>
              <a:t>III. La fase svedese (1630-35)</a:t>
            </a:r>
          </a:p>
        </p:txBody>
      </p:sp>
      <p:sp>
        <p:nvSpPr>
          <p:cNvPr id="7" name="Rettangolo 6"/>
          <p:cNvSpPr/>
          <p:nvPr/>
        </p:nvSpPr>
        <p:spPr>
          <a:xfrm>
            <a:off x="457200" y="3299562"/>
            <a:ext cx="86868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dirty="0"/>
          </a:p>
          <a:p>
            <a:r>
              <a:rPr lang="it-IT" dirty="0"/>
              <a:t>1631: sacco di </a:t>
            </a:r>
            <a:r>
              <a:rPr lang="it-IT" dirty="0" err="1"/>
              <a:t>Meclemburgo</a:t>
            </a:r>
            <a:r>
              <a:rPr lang="it-IT" dirty="0"/>
              <a:t> da parte dell’esercito di Tilly e discesa in campo di altri principati protestanti tedeschi (Brandeburgo, Sassonia)</a:t>
            </a:r>
          </a:p>
          <a:p>
            <a:r>
              <a:rPr lang="it-IT" dirty="0"/>
              <a:t>1631: schiacciante vittoria svedese a </a:t>
            </a:r>
            <a:r>
              <a:rPr lang="it-IT" b="1" dirty="0" err="1"/>
              <a:t>Breitenfeld</a:t>
            </a:r>
            <a:r>
              <a:rPr lang="it-IT" dirty="0"/>
              <a:t> (Gustavo Adolfo “leone del Nord”)</a:t>
            </a:r>
          </a:p>
          <a:p>
            <a:r>
              <a:rPr lang="it-IT" dirty="0"/>
              <a:t>1631: vittoria svedese a </a:t>
            </a:r>
            <a:r>
              <a:rPr lang="it-IT" dirty="0" err="1"/>
              <a:t>Rain</a:t>
            </a:r>
            <a:r>
              <a:rPr lang="it-IT" dirty="0"/>
              <a:t> e morte del generale Tilly; occupazione di Monaco</a:t>
            </a:r>
          </a:p>
          <a:p>
            <a:r>
              <a:rPr lang="it-IT" dirty="0"/>
              <a:t>1632: vittoria a </a:t>
            </a:r>
            <a:r>
              <a:rPr lang="it-IT" b="1" dirty="0" err="1"/>
              <a:t>Lützen</a:t>
            </a:r>
            <a:r>
              <a:rPr lang="it-IT" dirty="0"/>
              <a:t>, ma morte di Gustavo Adolfo. L’avanzata svedese continua sotto la regina Cristina (6 anni) e il cancelliere </a:t>
            </a:r>
            <a:r>
              <a:rPr lang="it-IT" dirty="0" err="1"/>
              <a:t>Axel</a:t>
            </a:r>
            <a:r>
              <a:rPr lang="it-IT" dirty="0"/>
              <a:t> </a:t>
            </a:r>
            <a:r>
              <a:rPr lang="it-IT" dirty="0" err="1"/>
              <a:t>Oxenstierna</a:t>
            </a:r>
            <a:r>
              <a:rPr lang="it-IT" dirty="0"/>
              <a:t>.</a:t>
            </a:r>
          </a:p>
          <a:p>
            <a:r>
              <a:rPr lang="it-IT" dirty="0"/>
              <a:t>1634: </a:t>
            </a:r>
            <a:r>
              <a:rPr lang="it-IT" dirty="0" err="1"/>
              <a:t>Wallenstein</a:t>
            </a:r>
            <a:r>
              <a:rPr lang="it-IT" dirty="0"/>
              <a:t>, rimasto solo comandante imperiale, avvia trattative segrete con i protestanti e viene assassinato. I </a:t>
            </a:r>
            <a:r>
              <a:rPr lang="it-IT" i="1" dirty="0" err="1"/>
              <a:t>tercios</a:t>
            </a:r>
            <a:r>
              <a:rPr lang="it-IT" dirty="0"/>
              <a:t> spagnoli sconfiggono gli svedesi a </a:t>
            </a:r>
            <a:r>
              <a:rPr lang="it-IT" b="1" dirty="0" err="1"/>
              <a:t>Nordlingen</a:t>
            </a:r>
            <a:endParaRPr lang="it-IT" b="1" dirty="0"/>
          </a:p>
          <a:p>
            <a:r>
              <a:rPr lang="it-IT" b="1" dirty="0"/>
              <a:t>1635: Pace di Praga</a:t>
            </a:r>
            <a:r>
              <a:rPr lang="it-IT" dirty="0"/>
              <a:t>: sospensione dell’Editto di restituzione in cambio del divieto di alleanze internazionali dei principi tedeschi. Finita la “guerra di religione tedesca”, continua la guerra internazionale e si allarga alla Francia</a:t>
            </a:r>
          </a:p>
        </p:txBody>
      </p:sp>
      <p:sp>
        <p:nvSpPr>
          <p:cNvPr id="10" name="Rettangolo 9"/>
          <p:cNvSpPr/>
          <p:nvPr/>
        </p:nvSpPr>
        <p:spPr>
          <a:xfrm>
            <a:off x="5369977" y="1350613"/>
            <a:ext cx="368489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1630: Malcontento tra i principi tedeschi per via dell’Editto di Restituzione. </a:t>
            </a:r>
            <a:endParaRPr lang="it-IT" sz="1000" dirty="0"/>
          </a:p>
          <a:p>
            <a:r>
              <a:rPr lang="it-IT" dirty="0"/>
              <a:t>Gustavo Adolfo sbarca in </a:t>
            </a:r>
            <a:r>
              <a:rPr lang="it-IT" dirty="0" err="1"/>
              <a:t>Pomerania</a:t>
            </a:r>
            <a:r>
              <a:rPr lang="it-IT" dirty="0"/>
              <a:t> e comincia a penetrare verso l’interno della Germania,  aiutato da forze francesi e protestanti tedesche. Obiettivo il controllo del Baltico.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314759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34379" y="1217082"/>
            <a:ext cx="8229601" cy="81884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1800" dirty="0"/>
              <a:t>La Francia di Richelieu entra in guerra per aiutare la Svezia contro l’Impero, ma ne approfitta per colpire la Spagna</a:t>
            </a:r>
          </a:p>
          <a:p>
            <a:pPr marL="0" indent="0">
              <a:buNone/>
            </a:pPr>
            <a:r>
              <a:rPr lang="it-IT" sz="1800" dirty="0"/>
              <a:t>Progetto francese: sconfiggere la potenza asburgica rafforzando ed ampliando i confini nazionali (Rossiglione, Fiandre, Alsazia). I mezzi fiscali si rivelano all’altezza delle ambizioni, quelli militari inizialmente meno (1636, avanzata imperiale nel territorio francese)</a:t>
            </a:r>
          </a:p>
        </p:txBody>
      </p:sp>
      <p:sp>
        <p:nvSpPr>
          <p:cNvPr id="4" name="Titolo 1"/>
          <p:cNvSpPr txBox="1">
            <a:spLocks noGrp="1"/>
          </p:cNvSpPr>
          <p:nvPr>
            <p:ph type="title"/>
          </p:nvPr>
        </p:nvSpPr>
        <p:spPr>
          <a:xfrm>
            <a:off x="457200" y="7408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000" dirty="0">
                <a:cs typeface="Calibri"/>
              </a:rPr>
              <a:t>IV. La fase francese (1635-1648)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3"/>
          <a:srcRect r="18975"/>
          <a:stretch/>
        </p:blipFill>
        <p:spPr>
          <a:xfrm>
            <a:off x="3910713" y="2899314"/>
            <a:ext cx="5233288" cy="3980970"/>
          </a:xfrm>
          <a:prstGeom prst="rect">
            <a:avLst/>
          </a:prstGeom>
        </p:spPr>
      </p:pic>
      <p:sp>
        <p:nvSpPr>
          <p:cNvPr id="7" name="Rettangolo 6"/>
          <p:cNvSpPr/>
          <p:nvPr/>
        </p:nvSpPr>
        <p:spPr>
          <a:xfrm>
            <a:off x="243225" y="2966166"/>
            <a:ext cx="3622923" cy="4524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La situazione evolve ne 1640: la Francia sfonda ad Arras e blocca in Alsazia il Cammino di Fiandra, la Catalogna e il Portogallo insorgono</a:t>
            </a:r>
          </a:p>
          <a:p>
            <a:r>
              <a:rPr lang="it-IT" dirty="0"/>
              <a:t>1643: Battaglia di </a:t>
            </a:r>
            <a:r>
              <a:rPr lang="it-IT" b="1" dirty="0" err="1"/>
              <a:t>Rocroi</a:t>
            </a:r>
            <a:r>
              <a:rPr lang="it-IT" dirty="0"/>
              <a:t>, il principe di </a:t>
            </a:r>
            <a:r>
              <a:rPr lang="it-IT" dirty="0" err="1"/>
              <a:t>Condé</a:t>
            </a:r>
            <a:r>
              <a:rPr lang="it-IT" dirty="0"/>
              <a:t> sconfigge i </a:t>
            </a:r>
            <a:r>
              <a:rPr lang="it-IT" i="1" dirty="0" err="1"/>
              <a:t>tercios</a:t>
            </a:r>
            <a:r>
              <a:rPr lang="it-IT" i="1" dirty="0"/>
              <a:t> </a:t>
            </a:r>
            <a:r>
              <a:rPr lang="it-IT" i="1" dirty="0" err="1"/>
              <a:t>viejos</a:t>
            </a:r>
            <a:r>
              <a:rPr lang="it-IT" i="1" dirty="0"/>
              <a:t>. </a:t>
            </a:r>
            <a:r>
              <a:rPr lang="it-IT" dirty="0" err="1"/>
              <a:t>Olivares</a:t>
            </a:r>
            <a:r>
              <a:rPr lang="it-IT" dirty="0"/>
              <a:t> è costretto a lasciare il governo. Morte di Richelieu (1642) e Luigi XIII (1643).</a:t>
            </a:r>
          </a:p>
          <a:p>
            <a:r>
              <a:rPr lang="it-IT" dirty="0"/>
              <a:t>Mentre si aprono trattative di pace, la Svezia penetra nel territorio asburgico e attacca la Boemia, finché è sconfitta (1645)</a:t>
            </a:r>
          </a:p>
          <a:p>
            <a:endParaRPr lang="it-IT" dirty="0"/>
          </a:p>
          <a:p>
            <a:endParaRPr lang="it-IT" dirty="0"/>
          </a:p>
          <a:p>
            <a:endParaRPr lang="it-IT" i="1" dirty="0"/>
          </a:p>
        </p:txBody>
      </p:sp>
    </p:spTree>
    <p:extLst>
      <p:ext uri="{BB962C8B-B14F-4D97-AF65-F5344CB8AC3E}">
        <p14:creationId xmlns:p14="http://schemas.microsoft.com/office/powerpoint/2010/main" val="19499608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230"/>
            <a:ext cx="8229600" cy="1143000"/>
          </a:xfrm>
        </p:spPr>
        <p:txBody>
          <a:bodyPr>
            <a:normAutofit/>
          </a:bodyPr>
          <a:lstStyle/>
          <a:p>
            <a:r>
              <a:rPr lang="it-IT" sz="3000" dirty="0"/>
              <a:t>La pace di </a:t>
            </a:r>
            <a:r>
              <a:rPr lang="it-IT" sz="3000" dirty="0" err="1"/>
              <a:t>Westfalia</a:t>
            </a:r>
            <a:r>
              <a:rPr lang="it-IT" sz="3000" dirty="0"/>
              <a:t> (1648)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90744" y="1212812"/>
            <a:ext cx="7996055" cy="523101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1900" dirty="0"/>
              <a:t>Tutte le forze in campo sono vicine al collasso economico e demografico e devono fare i conti con insurrezioni e ribellioni al proprio interno. Anche la Francia, dominatrice delle ultime fasi, deve fare i conti con la Fronda.</a:t>
            </a:r>
          </a:p>
          <a:p>
            <a:pPr marL="0" indent="0">
              <a:buNone/>
            </a:pPr>
            <a:r>
              <a:rPr lang="it-IT" sz="1900" dirty="0"/>
              <a:t>Nel maggio e ottobre 1648 vengono firmati due trattati di pace separati a </a:t>
            </a:r>
            <a:r>
              <a:rPr lang="it-IT" sz="1900" b="1" dirty="0"/>
              <a:t>Osnabrück</a:t>
            </a:r>
            <a:r>
              <a:rPr lang="it-IT" sz="1900" dirty="0"/>
              <a:t> (Asburgo e Svezia) e </a:t>
            </a:r>
            <a:r>
              <a:rPr lang="it-IT" sz="1900" b="1" dirty="0"/>
              <a:t>Münster</a:t>
            </a:r>
            <a:r>
              <a:rPr lang="it-IT" sz="1900" dirty="0"/>
              <a:t> (Francia e Impero, Spagna e Province Unite). Francia e Spagna si accorderanno solo nel 1659 (</a:t>
            </a:r>
            <a:r>
              <a:rPr lang="it-IT" sz="1900" b="1" dirty="0"/>
              <a:t>Pace dei Pirenei</a:t>
            </a:r>
            <a:r>
              <a:rPr lang="it-IT" sz="1900" dirty="0"/>
              <a:t>).</a:t>
            </a:r>
          </a:p>
          <a:p>
            <a:pPr marL="0" indent="0">
              <a:buNone/>
            </a:pPr>
            <a:r>
              <a:rPr lang="it-IT" sz="1900" dirty="0"/>
              <a:t>Decisioni per l’Impero: tutti i culti esistenti e i beni ecclesiastici secolarizzati alla data del 1624 sono riconosciuti ufficialmente (calvinismo). L’imperatore, </a:t>
            </a:r>
            <a:r>
              <a:rPr lang="it-IT" sz="1900" i="1" dirty="0" err="1"/>
              <a:t>primus</a:t>
            </a:r>
            <a:r>
              <a:rPr lang="it-IT" sz="1900" i="1" dirty="0"/>
              <a:t> inter </a:t>
            </a:r>
            <a:r>
              <a:rPr lang="it-IT" sz="1900" i="1" dirty="0" err="1"/>
              <a:t>pares</a:t>
            </a:r>
            <a:r>
              <a:rPr lang="it-IT" sz="1900" dirty="0"/>
              <a:t>, cessa di avere reale potere di intervento nella vita politica dei vari stati tedeschi ma conserva il suo valore simbolico; depone i progetti aggressivi e si presenta come arbitro internazionale. La Francia ottiene l’Alsazia, Metz, </a:t>
            </a:r>
            <a:r>
              <a:rPr lang="it-IT" sz="1900" dirty="0" err="1"/>
              <a:t>Toul</a:t>
            </a:r>
            <a:r>
              <a:rPr lang="it-IT" sz="1900" dirty="0"/>
              <a:t> e Verdun; la </a:t>
            </a:r>
            <a:r>
              <a:rPr lang="it-IT" sz="1900" dirty="0" err="1"/>
              <a:t>Pomerania</a:t>
            </a:r>
            <a:r>
              <a:rPr lang="it-IT" sz="1900" dirty="0"/>
              <a:t> orientale va all’elettore di Brandeburgo, che diventerà una grande potenza regionale (&gt;Prussia)</a:t>
            </a:r>
          </a:p>
          <a:p>
            <a:pPr marL="0" indent="0">
              <a:buNone/>
            </a:pPr>
            <a:r>
              <a:rPr lang="it-IT" sz="1900" dirty="0"/>
              <a:t>Costituzione di un </a:t>
            </a:r>
            <a:r>
              <a:rPr lang="it-IT" sz="1900" b="1" dirty="0"/>
              <a:t>nuovo ordine internazionale fondato sul riconoscimento reciproco degli stati come realtà sovrane e indipendenti</a:t>
            </a:r>
            <a:r>
              <a:rPr lang="it-IT" sz="1900" dirty="0"/>
              <a:t>; ridimensionamento del ruolo della religione dei principi nel determinate i conflitti, le alleanze e la fede dei sudditi (abolizione dello </a:t>
            </a:r>
            <a:r>
              <a:rPr lang="it-IT" sz="1900" i="1" dirty="0"/>
              <a:t>ius </a:t>
            </a:r>
            <a:r>
              <a:rPr lang="it-IT" sz="1900" i="1" dirty="0" err="1"/>
              <a:t>reformandi</a:t>
            </a:r>
            <a:r>
              <a:rPr lang="it-IT" sz="19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25624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3994063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457199" y="4386987"/>
            <a:ext cx="84556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dirty="0"/>
              <a:t>A seguito degli scontri militari, ma molto più per i saccheggi sistematici, le pestilenze e carestie che seguivano il passaggio dei soldati, e la depressione economica collaterale, nei territori tedeschi la popolazione si riduce di quasi la metà.</a:t>
            </a:r>
          </a:p>
        </p:txBody>
      </p:sp>
    </p:spTree>
    <p:extLst>
      <p:ext uri="{BB962C8B-B14F-4D97-AF65-F5344CB8AC3E}">
        <p14:creationId xmlns:p14="http://schemas.microsoft.com/office/powerpoint/2010/main" val="24845318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1697</TotalTime>
  <Words>2025</Words>
  <Application>Microsoft Macintosh PowerPoint</Application>
  <PresentationFormat>Presentazione su schermo (4:3)</PresentationFormat>
  <Paragraphs>96</Paragraphs>
  <Slides>16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0" baseType="lpstr">
      <vt:lpstr>Arial</vt:lpstr>
      <vt:lpstr>Calibri</vt:lpstr>
      <vt:lpstr>Wingdings</vt:lpstr>
      <vt:lpstr>Tema di Office</vt:lpstr>
      <vt:lpstr>Lezione 14: La guerra dei Trent’Anni</vt:lpstr>
      <vt:lpstr>L’Impero dopo Carlo V</vt:lpstr>
      <vt:lpstr>Rodolfo II (1576-1612) e Mattia (1612-1619)</vt:lpstr>
      <vt:lpstr>La defenestrazione di Praga (23 maggio 1618)</vt:lpstr>
      <vt:lpstr>La guerra dei Trent’Anni (1618-1648)</vt:lpstr>
      <vt:lpstr>I. La fase boemo-palatina (1618-25)</vt:lpstr>
      <vt:lpstr>I. La fase boemo-palatina (1618-25)</vt:lpstr>
      <vt:lpstr>Presentazione standard di PowerPoint</vt:lpstr>
      <vt:lpstr>L’Editto di restituzione dei beni ecclesiastici  secolarizzati dai protestanti (1629)</vt:lpstr>
      <vt:lpstr>Intermezzo: la guerra di  Mantova e del Monferrato (1628-1631)</vt:lpstr>
      <vt:lpstr>Presentazione standard di PowerPoint</vt:lpstr>
      <vt:lpstr>La Svezia di Gustavo II Adolfo (1611-1632)</vt:lpstr>
      <vt:lpstr>Presentazione standard di PowerPoint</vt:lpstr>
      <vt:lpstr>IV. La fase francese (1635-1648)</vt:lpstr>
      <vt:lpstr>La pace di Westfalia (1648)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cesare</dc:creator>
  <cp:lastModifiedBy>SANTUS CESARE</cp:lastModifiedBy>
  <cp:revision>41</cp:revision>
  <dcterms:created xsi:type="dcterms:W3CDTF">2023-03-25T22:51:53Z</dcterms:created>
  <dcterms:modified xsi:type="dcterms:W3CDTF">2024-04-08T16:42:40Z</dcterms:modified>
</cp:coreProperties>
</file>