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57" r:id="rId6"/>
    <p:sldId id="258" r:id="rId7"/>
    <p:sldId id="259" r:id="rId8"/>
    <p:sldId id="260" r:id="rId9"/>
    <p:sldId id="261" r:id="rId10"/>
    <p:sldId id="265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 snapToObjects="1">
      <p:cViewPr varScale="1">
        <p:scale>
          <a:sx n="104" d="100"/>
          <a:sy n="104" d="100"/>
        </p:scale>
        <p:origin x="1880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841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4285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0161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225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8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193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571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41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684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19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404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01D22-756D-D146-85FF-49B0E334202A}" type="datetimeFigureOut">
              <a:rPr lang="it-IT" smtClean="0"/>
              <a:t>10/04/24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5F95C-23D7-374D-880A-69AC35FE32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724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763837"/>
            <a:ext cx="7772400" cy="1470025"/>
          </a:xfrm>
        </p:spPr>
        <p:txBody>
          <a:bodyPr/>
          <a:lstStyle/>
          <a:p>
            <a:r>
              <a:rPr lang="it-IT" sz="3000" dirty="0"/>
              <a:t>Lezione 15:</a:t>
            </a:r>
            <a:br>
              <a:rPr lang="it-IT" sz="3000" dirty="0"/>
            </a:br>
            <a:r>
              <a:rPr lang="it-IT" dirty="0"/>
              <a:t>La “crisi del Seicento”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77825"/>
            <a:ext cx="6400800" cy="1752600"/>
          </a:xfrm>
        </p:spPr>
        <p:txBody>
          <a:bodyPr/>
          <a:lstStyle/>
          <a:p>
            <a:r>
              <a:rPr lang="it-IT" dirty="0">
                <a:solidFill>
                  <a:srgbClr val="000000"/>
                </a:solidFill>
              </a:rPr>
              <a:t>156LE - </a:t>
            </a:r>
            <a:r>
              <a:rPr lang="it-IT">
                <a:solidFill>
                  <a:srgbClr val="000000"/>
                </a:solidFill>
              </a:rPr>
              <a:t>Storia moderna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156200" y="5615464"/>
            <a:ext cx="398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Docente: Cesare Santus</a:t>
            </a:r>
          </a:p>
        </p:txBody>
      </p:sp>
    </p:spTree>
    <p:extLst>
      <p:ext uri="{BB962C8B-B14F-4D97-AF65-F5344CB8AC3E}">
        <p14:creationId xmlns:p14="http://schemas.microsoft.com/office/powerpoint/2010/main" val="58335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6757"/>
          </a:xfrm>
        </p:spPr>
        <p:txBody>
          <a:bodyPr>
            <a:normAutofit/>
          </a:bodyPr>
          <a:lstStyle/>
          <a:p>
            <a:r>
              <a:rPr lang="it-IT" sz="3000" dirty="0"/>
              <a:t>Crisi economico-sociale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8919" y="926757"/>
            <a:ext cx="8526162" cy="593124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it-IT" b="1" dirty="0"/>
              <a:t>Eric </a:t>
            </a:r>
            <a:r>
              <a:rPr lang="it-IT" b="1" dirty="0" err="1"/>
              <a:t>J</a:t>
            </a:r>
            <a:r>
              <a:rPr lang="it-IT" b="1" dirty="0"/>
              <a:t>. </a:t>
            </a:r>
            <a:r>
              <a:rPr lang="it-IT" b="1" dirty="0" err="1"/>
              <a:t>Hobsbawm</a:t>
            </a:r>
            <a:r>
              <a:rPr lang="it-IT" b="1" dirty="0"/>
              <a:t>, </a:t>
            </a:r>
            <a:r>
              <a:rPr lang="it-IT" b="1" i="1" dirty="0" err="1"/>
              <a:t>Past</a:t>
            </a:r>
            <a:r>
              <a:rPr lang="it-IT" b="1" i="1" dirty="0"/>
              <a:t> &amp; </a:t>
            </a:r>
            <a:r>
              <a:rPr lang="it-IT" b="1" i="1" dirty="0" err="1"/>
              <a:t>Present</a:t>
            </a:r>
            <a:r>
              <a:rPr lang="it-IT" b="1" dirty="0"/>
              <a:t>, 1954 - </a:t>
            </a:r>
            <a:r>
              <a:rPr lang="it-IT" dirty="0"/>
              <a:t>L’Europa attraversa nel Seicento una crisi perché da un lato la sua economia si è espansa nel Cinquecento fino a raggiungere potenzialità capitaliste, ma dall’altro </a:t>
            </a:r>
            <a:r>
              <a:rPr lang="it-IT" b="1" dirty="0"/>
              <a:t>la forza lavoro è ancor allocata essenzialmente nel settore agricolo e la società è ancora sostanzialmente feudale</a:t>
            </a:r>
            <a:r>
              <a:rPr lang="it-IT" dirty="0"/>
              <a:t>, bloccando l’accumulo di capitale da parte della nascente borghesia, gli investimenti e la crescita della domanda di beni</a:t>
            </a:r>
          </a:p>
          <a:p>
            <a:pPr>
              <a:lnSpc>
                <a:spcPct val="120000"/>
              </a:lnSpc>
            </a:pPr>
            <a:r>
              <a:rPr lang="it-IT" b="1" dirty="0"/>
              <a:t>Ruggiero Romano e il “tradimento della borghesia</a:t>
            </a:r>
            <a:r>
              <a:rPr lang="it-IT" dirty="0"/>
              <a:t>”: nel XVII secolo molti mercanti-capitalisti investono il loro capitale nell’acquisto di terre e titoli nobiliari (venduti sempre più dai sovrani per fare cassa), rifugiandosi sotto sistemi di protezione giuridica che assicurano privilegi e monopolio (mercantilismo)  - ciò provoca un blocco della mobilità sociale, e una svolta in senso aristocratico, “</a:t>
            </a:r>
            <a:r>
              <a:rPr lang="it-IT" dirty="0" err="1"/>
              <a:t>rifeudalizzazione</a:t>
            </a:r>
            <a:r>
              <a:rPr lang="it-IT" dirty="0"/>
              <a:t>” (peggioramento condizione dei contadini, tentativo di recuperare i livelli di rendita di cui avevano beneficiato prima che l’inflazione ne erodesse il valore)</a:t>
            </a:r>
          </a:p>
          <a:p>
            <a:pPr>
              <a:lnSpc>
                <a:spcPct val="120000"/>
              </a:lnSpc>
            </a:pPr>
            <a:r>
              <a:rPr lang="it-IT" dirty="0"/>
              <a:t>L</a:t>
            </a:r>
            <a:r>
              <a:rPr lang="it-IT" dirty="0">
                <a:effectLst/>
              </a:rPr>
              <a:t>’accrescimento dei commerci ha provocato un aumento della velocità di circolazione della moneta e un aument</a:t>
            </a:r>
            <a:r>
              <a:rPr lang="it-IT" dirty="0"/>
              <a:t>o della sua domanda: necessità di non dipendere dai metalli ma da mezzi di pagamento immateriali; strumenti di credito e monete fiduciarie; debito pubblico e titoli di stato (in Italia, «luoghi di monte»). Banchieri portoghesi, olandesi e genovesi. La finanza dà luogo anche a </a:t>
            </a:r>
            <a:r>
              <a:rPr lang="it-IT" b="1" dirty="0"/>
              <a:t>speculazioni</a:t>
            </a:r>
            <a:r>
              <a:rPr lang="it-IT" dirty="0"/>
              <a:t> («bolla» dei bulbi di tulipano, trattati come </a:t>
            </a:r>
            <a:r>
              <a:rPr lang="it-IT" i="1" dirty="0"/>
              <a:t>futures,</a:t>
            </a:r>
            <a:r>
              <a:rPr lang="it-IT" dirty="0"/>
              <a:t> scollamento tra valore di scambio ed economia reale).</a:t>
            </a:r>
          </a:p>
          <a:p>
            <a:pPr>
              <a:lnSpc>
                <a:spcPct val="120000"/>
              </a:lnSpc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146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Crisi politica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it-IT" b="1" dirty="0"/>
              <a:t>Hugh Trevor Roper: </a:t>
            </a:r>
            <a:r>
              <a:rPr lang="it-IT" dirty="0"/>
              <a:t>«crisi generale del Seicento» come crisi del rapporto complessivo tra Stato e società, con la popolazione (</a:t>
            </a:r>
            <a:r>
              <a:rPr lang="it-IT" i="1" dirty="0"/>
              <a:t>country</a:t>
            </a:r>
            <a:r>
              <a:rPr lang="it-IT" dirty="0"/>
              <a:t>, paese) che reagisce al peso della burocrazia parassitaria del governo (</a:t>
            </a:r>
            <a:r>
              <a:rPr lang="it-IT" i="1" dirty="0"/>
              <a:t>court</a:t>
            </a:r>
            <a:r>
              <a:rPr lang="it-IT" dirty="0"/>
              <a:t>, corte)</a:t>
            </a:r>
          </a:p>
          <a:p>
            <a:pPr>
              <a:lnSpc>
                <a:spcPct val="120000"/>
              </a:lnSpc>
            </a:pPr>
            <a:r>
              <a:rPr lang="it-IT" b="1" dirty="0"/>
              <a:t>John H. Elliott</a:t>
            </a:r>
            <a:r>
              <a:rPr lang="it-IT" dirty="0"/>
              <a:t>: il peso della corte è relativo, ciò che suscita rivolte ovunque è il tentativo degli stati moderni, spinti soprattutto da esigenze belliche, di esercitare una maggiore autorità e controllo senza avere gli strumenti effettivi (amministrativi, fiscali) per farlo</a:t>
            </a:r>
          </a:p>
          <a:p>
            <a:pPr>
              <a:lnSpc>
                <a:spcPct val="120000"/>
              </a:lnSpc>
            </a:pPr>
            <a:r>
              <a:rPr lang="it-IT" b="1" dirty="0"/>
              <a:t>Francesco Benigno</a:t>
            </a:r>
            <a:r>
              <a:rPr lang="it-IT" dirty="0"/>
              <a:t>: età dei “</a:t>
            </a:r>
            <a:r>
              <a:rPr lang="it-IT" i="1" dirty="0" err="1"/>
              <a:t>validos</a:t>
            </a:r>
            <a:r>
              <a:rPr lang="it-IT" dirty="0"/>
              <a:t>”/favoriti/ministri onnipotenti, contro cui si coalizza il senso di risentimento per il “governo </a:t>
            </a:r>
            <a:r>
              <a:rPr lang="it-IT" dirty="0" err="1"/>
              <a:t>straordinaro</a:t>
            </a:r>
            <a:r>
              <a:rPr lang="it-IT" dirty="0"/>
              <a:t> e di guerra” che cerca di superare i limiti e le rappresentanze politiche che fino ad allora avevano limitato il potere del monarca</a:t>
            </a:r>
          </a:p>
          <a:p>
            <a:pPr marL="0" indent="0">
              <a:lnSpc>
                <a:spcPct val="120000"/>
              </a:lnSpc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720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Crisi demografica e ambientale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endParaRPr lang="it-IT" dirty="0"/>
          </a:p>
          <a:p>
            <a:pPr>
              <a:lnSpc>
                <a:spcPct val="110000"/>
              </a:lnSpc>
            </a:pPr>
            <a:r>
              <a:rPr lang="it-IT" dirty="0"/>
              <a:t>Forbice crescente tra area nordeuropea (accelerazione della crescita demografica) e sudeuropea (rallentamento e in alcuni casi addirittura stagnazione), aggravata dalle pestilenze e dall’aumento dell’età media matrimoniale (diminuzione del tasso di riproduzione)</a:t>
            </a:r>
          </a:p>
          <a:p>
            <a:pPr>
              <a:lnSpc>
                <a:spcPct val="110000"/>
              </a:lnSpc>
            </a:pPr>
            <a:r>
              <a:rPr lang="it-IT" dirty="0"/>
              <a:t>Riduzione popolazione urbana nelle aree mediterranee</a:t>
            </a:r>
          </a:p>
          <a:p>
            <a:pPr>
              <a:lnSpc>
                <a:spcPct val="110000"/>
              </a:lnSpc>
            </a:pPr>
            <a:r>
              <a:rPr lang="it-IT" dirty="0"/>
              <a:t>Ciclo malthusiano </a:t>
            </a:r>
          </a:p>
          <a:p>
            <a:pPr>
              <a:lnSpc>
                <a:spcPct val="110000"/>
              </a:lnSpc>
            </a:pPr>
            <a:r>
              <a:rPr lang="it-IT" dirty="0"/>
              <a:t>Congiunture climatiche avverse</a:t>
            </a:r>
          </a:p>
        </p:txBody>
      </p:sp>
    </p:spTree>
    <p:extLst>
      <p:ext uri="{BB962C8B-B14F-4D97-AF65-F5344CB8AC3E}">
        <p14:creationId xmlns:p14="http://schemas.microsoft.com/office/powerpoint/2010/main" val="254229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400"/>
            <a:ext cx="6824438" cy="44196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94201"/>
            <a:ext cx="4238142" cy="24638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142" y="731838"/>
            <a:ext cx="3096051" cy="104139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8300" y="4470400"/>
            <a:ext cx="4403100" cy="20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6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4200"/>
            <a:ext cx="9144000" cy="567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4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269313" y="1705901"/>
            <a:ext cx="6960287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700" dirty="0"/>
              <a:t>“Tre cose agiscono sullo spirito degli uomini: </a:t>
            </a:r>
          </a:p>
          <a:p>
            <a:pPr algn="ctr"/>
            <a:r>
              <a:rPr lang="it-IT" sz="2700" b="1" dirty="0"/>
              <a:t>il clima, il governo e la religione</a:t>
            </a:r>
            <a:r>
              <a:rPr lang="it-IT" sz="2700" dirty="0"/>
              <a:t>: sono queste le uniche chiavi per spiegare l'enigma del mondo”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Voltaire, </a:t>
            </a:r>
            <a:r>
              <a:rPr lang="it-IT" sz="2400" i="1" dirty="0"/>
              <a:t>Essai </a:t>
            </a:r>
            <a:r>
              <a:rPr lang="it-IT" sz="2400" i="1" dirty="0" err="1"/>
              <a:t>sur</a:t>
            </a:r>
            <a:r>
              <a:rPr lang="it-IT" sz="2400" i="1" dirty="0"/>
              <a:t> </a:t>
            </a:r>
            <a:r>
              <a:rPr lang="it-IT" sz="2400" i="1" dirty="0" err="1"/>
              <a:t>les</a:t>
            </a:r>
            <a:r>
              <a:rPr lang="it-IT" sz="2400" i="1" dirty="0"/>
              <a:t> </a:t>
            </a:r>
            <a:r>
              <a:rPr lang="it-IT" sz="2400" i="1" dirty="0" err="1"/>
              <a:t>moeurs</a:t>
            </a:r>
            <a:r>
              <a:rPr lang="it-IT" sz="2400" dirty="0"/>
              <a:t>, 1756</a:t>
            </a:r>
          </a:p>
        </p:txBody>
      </p:sp>
    </p:spTree>
    <p:extLst>
      <p:ext uri="{BB962C8B-B14F-4D97-AF65-F5344CB8AC3E}">
        <p14:creationId xmlns:p14="http://schemas.microsoft.com/office/powerpoint/2010/main" val="375655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242" y="0"/>
            <a:ext cx="4573758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72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1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7893" y="0"/>
            <a:ext cx="4676107" cy="2921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7893" y="2875481"/>
            <a:ext cx="4676107" cy="377931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93" y="0"/>
            <a:ext cx="4625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8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86244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8400" y="0"/>
            <a:ext cx="4165600" cy="25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16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66261"/>
            <a:ext cx="4686300" cy="67917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000" y="254000"/>
            <a:ext cx="4191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825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508</Words>
  <Application>Microsoft Macintosh PowerPoint</Application>
  <PresentationFormat>Presentazione su schermo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di Office</vt:lpstr>
      <vt:lpstr>Lezione 15: La “crisi del Seicento”</vt:lpstr>
      <vt:lpstr>Crisi economico-sociale</vt:lpstr>
      <vt:lpstr>Crisi politica</vt:lpstr>
      <vt:lpstr>Crisi demografica e ambientale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SANTUS CESARE</cp:lastModifiedBy>
  <cp:revision>15</cp:revision>
  <dcterms:created xsi:type="dcterms:W3CDTF">2023-03-28T19:15:46Z</dcterms:created>
  <dcterms:modified xsi:type="dcterms:W3CDTF">2024-04-10T09:08:18Z</dcterms:modified>
</cp:coreProperties>
</file>