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90" r:id="rId3"/>
    <p:sldId id="278" r:id="rId4"/>
    <p:sldId id="280" r:id="rId5"/>
    <p:sldId id="277" r:id="rId6"/>
    <p:sldId id="279" r:id="rId7"/>
    <p:sldId id="283" r:id="rId8"/>
    <p:sldId id="276" r:id="rId9"/>
    <p:sldId id="274" r:id="rId10"/>
    <p:sldId id="284" r:id="rId11"/>
    <p:sldId id="285" r:id="rId12"/>
    <p:sldId id="286" r:id="rId13"/>
    <p:sldId id="287" r:id="rId14"/>
    <p:sldId id="288" r:id="rId15"/>
    <p:sldId id="289" r:id="rId16"/>
    <p:sldId id="281" r:id="rId17"/>
    <p:sldId id="266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5781" autoAdjust="0"/>
  </p:normalViewPr>
  <p:slideViewPr>
    <p:cSldViewPr snapToGrid="0" snapToObjects="1">
      <p:cViewPr varScale="1">
        <p:scale>
          <a:sx n="106" d="100"/>
          <a:sy n="106" d="100"/>
        </p:scale>
        <p:origin x="180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90A7A-ECDD-9044-B636-E589ABEDD69D}" type="datetimeFigureOut">
              <a:rPr lang="it-IT" smtClean="0"/>
              <a:t>18/04/24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E0025-A3C1-BC4F-BFE5-A3AEF1FDAC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4962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E0025-A3C1-BC4F-BFE5-A3AEF1FDAC4E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0813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E0025-A3C1-BC4F-BFE5-A3AEF1FDAC4E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6813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0207-E34E-F44F-9F4A-89542EBFFD25}" type="datetimeFigureOut">
              <a:rPr lang="it-IT" smtClean="0"/>
              <a:t>18/04/24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94745-5182-4244-AB6A-CDCF269797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9066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0207-E34E-F44F-9F4A-89542EBFFD25}" type="datetimeFigureOut">
              <a:rPr lang="it-IT" smtClean="0"/>
              <a:t>18/04/24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94745-5182-4244-AB6A-CDCF269797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3891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0207-E34E-F44F-9F4A-89542EBFFD25}" type="datetimeFigureOut">
              <a:rPr lang="it-IT" smtClean="0"/>
              <a:t>18/04/24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94745-5182-4244-AB6A-CDCF269797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8426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0207-E34E-F44F-9F4A-89542EBFFD25}" type="datetimeFigureOut">
              <a:rPr lang="it-IT" smtClean="0"/>
              <a:t>18/04/24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94745-5182-4244-AB6A-CDCF269797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784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0207-E34E-F44F-9F4A-89542EBFFD25}" type="datetimeFigureOut">
              <a:rPr lang="it-IT" smtClean="0"/>
              <a:t>18/04/24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94745-5182-4244-AB6A-CDCF269797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7155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0207-E34E-F44F-9F4A-89542EBFFD25}" type="datetimeFigureOut">
              <a:rPr lang="it-IT" smtClean="0"/>
              <a:t>18/04/24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94745-5182-4244-AB6A-CDCF269797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6405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0207-E34E-F44F-9F4A-89542EBFFD25}" type="datetimeFigureOut">
              <a:rPr lang="it-IT" smtClean="0"/>
              <a:t>18/04/24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94745-5182-4244-AB6A-CDCF269797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9388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0207-E34E-F44F-9F4A-89542EBFFD25}" type="datetimeFigureOut">
              <a:rPr lang="it-IT" smtClean="0"/>
              <a:t>18/04/24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94745-5182-4244-AB6A-CDCF269797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7238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0207-E34E-F44F-9F4A-89542EBFFD25}" type="datetimeFigureOut">
              <a:rPr lang="it-IT" smtClean="0"/>
              <a:t>18/04/24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94745-5182-4244-AB6A-CDCF269797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0205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0207-E34E-F44F-9F4A-89542EBFFD25}" type="datetimeFigureOut">
              <a:rPr lang="it-IT" smtClean="0"/>
              <a:t>18/04/24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94745-5182-4244-AB6A-CDCF269797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8295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0207-E34E-F44F-9F4A-89542EBFFD25}" type="datetimeFigureOut">
              <a:rPr lang="it-IT" smtClean="0"/>
              <a:t>18/04/24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94745-5182-4244-AB6A-CDCF269797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98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F0207-E34E-F44F-9F4A-89542EBFFD25}" type="datetimeFigureOut">
              <a:rPr lang="it-IT" smtClean="0"/>
              <a:t>18/04/24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94745-5182-4244-AB6A-CDCF269797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689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3300" dirty="0"/>
              <a:t>Lezione 18:</a:t>
            </a:r>
            <a:br>
              <a:rPr lang="it-IT" dirty="0"/>
            </a:br>
            <a:r>
              <a:rPr lang="it-IT" dirty="0"/>
              <a:t>Il regno di Luigi XIV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453274"/>
            <a:ext cx="6400800" cy="1752600"/>
          </a:xfrm>
        </p:spPr>
        <p:txBody>
          <a:bodyPr/>
          <a:lstStyle/>
          <a:p>
            <a:r>
              <a:rPr lang="it-IT" dirty="0">
                <a:solidFill>
                  <a:schemeClr val="tx1"/>
                </a:solidFill>
              </a:rPr>
              <a:t>147LE - Storia moderna</a:t>
            </a:r>
          </a:p>
          <a:p>
            <a:r>
              <a:rPr lang="it-IT" dirty="0" err="1">
                <a:solidFill>
                  <a:schemeClr val="tx1"/>
                </a:solidFill>
              </a:rPr>
              <a:t>a.a</a:t>
            </a:r>
            <a:r>
              <a:rPr lang="it-IT" dirty="0">
                <a:solidFill>
                  <a:schemeClr val="tx1"/>
                </a:solidFill>
              </a:rPr>
              <a:t>. 2022-2023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934817" y="5531413"/>
            <a:ext cx="240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Docente: Cesare Santus</a:t>
            </a:r>
          </a:p>
        </p:txBody>
      </p:sp>
    </p:spTree>
    <p:extLst>
      <p:ext uri="{BB962C8B-B14F-4D97-AF65-F5344CB8AC3E}">
        <p14:creationId xmlns:p14="http://schemas.microsoft.com/office/powerpoint/2010/main" val="361936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56665" y="122241"/>
            <a:ext cx="4114800" cy="1143000"/>
          </a:xfrm>
        </p:spPr>
        <p:txBody>
          <a:bodyPr>
            <a:normAutofit/>
          </a:bodyPr>
          <a:lstStyle/>
          <a:p>
            <a:r>
              <a:rPr lang="it-IT" sz="3000" dirty="0"/>
              <a:t>Luigi XIV (</a:t>
            </a:r>
            <a:r>
              <a:rPr lang="it-IT" sz="3000" dirty="0" err="1"/>
              <a:t>r</a:t>
            </a:r>
            <a:r>
              <a:rPr lang="it-IT" sz="3000" dirty="0"/>
              <a:t>. 1643, 1661-1715)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3598" y="1705508"/>
            <a:ext cx="4301068" cy="4987920"/>
          </a:xfrm>
        </p:spPr>
        <p:txBody>
          <a:bodyPr>
            <a:normAutofit fontScale="70000" lnSpcReduction="20000"/>
          </a:bodyPr>
          <a:lstStyle/>
          <a:p>
            <a:r>
              <a:rPr lang="it-IT" dirty="0"/>
              <a:t>Luigi XIV passa la sua infanzia e prima giovinezza in un clima di continui intrighi di corte e ribellioni, nel clima della guerra dei trent’anni e della rivoluzione inglese. </a:t>
            </a:r>
          </a:p>
          <a:p>
            <a:r>
              <a:rPr lang="it-IT" dirty="0"/>
              <a:t>L’obiettivo del nuovo re diventa quello di sopprimere sia l’insubordinazione popolare che quella aristocratica, riaffermando il potere centrale e assoluto della monarchia come incarnazione dello Stato.</a:t>
            </a:r>
          </a:p>
          <a:p>
            <a:r>
              <a:rPr lang="it-IT" dirty="0"/>
              <a:t>Costruzione attenta di un’immagine fastosa e solenne, anche “mitologica”, censura di ogni critica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66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7867" y="1337733"/>
            <a:ext cx="8686800" cy="452596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it-IT" sz="2400" dirty="0"/>
              <a:t>L’aristocrazia viene convocata e stipendiata per stare a corte: l’illusione della vicinanza al sovrano li depaupera in realtà di ogni contropotere effettivo, li trasforma da signori potenzialmente rivali in cortigiani. 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La corte viene trasferita lontano dalle tensioni sociali, politiche ed economiche di Parigi, spezzando il legame tra aristocrazia e popolo e stimolando la competizione tra i nobili per il lusso e lo sfarzo.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A Versailles si crea un universo a parte (castello, parco, spettacoli e divertimenti), al cui centro c’è il sovrano. Promozione delle arti e della cultura (Lulli, Molière, pittori e architetti). 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Gli aristocratici che non sono a Versailles sono inviati in ambasciate o impegnati nelle guerre all’esterno. Corte, diplomazia, esercito: i nobili non vivono più sulle loro terre e ne perdono il controllo effettivo.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2201333" y="389467"/>
            <a:ext cx="5638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dirty="0"/>
              <a:t>La società di corte</a:t>
            </a:r>
          </a:p>
        </p:txBody>
      </p:sp>
    </p:spTree>
    <p:extLst>
      <p:ext uri="{BB962C8B-B14F-4D97-AF65-F5344CB8AC3E}">
        <p14:creationId xmlns:p14="http://schemas.microsoft.com/office/powerpoint/2010/main" val="2402867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1600"/>
            <a:ext cx="9144000" cy="664083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2861734" y="189973"/>
            <a:ext cx="3843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1682: la corte si </a:t>
            </a:r>
          </a:p>
          <a:p>
            <a:pPr algn="ctr"/>
            <a:r>
              <a:rPr lang="it-IT" sz="2400" dirty="0"/>
              <a:t>trasferisce a Versailles </a:t>
            </a:r>
          </a:p>
        </p:txBody>
      </p:sp>
    </p:spTree>
    <p:extLst>
      <p:ext uri="{BB962C8B-B14F-4D97-AF65-F5344CB8AC3E}">
        <p14:creationId xmlns:p14="http://schemas.microsoft.com/office/powerpoint/2010/main" val="1022619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89973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dirty="0"/>
              <a:t>L’esercizio del potere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/>
              <a:t>Scelta degli uomini giusti di cui circondarsi nel “</a:t>
            </a:r>
            <a:r>
              <a:rPr lang="it-IT" b="1" dirty="0"/>
              <a:t>Consiglio superiore</a:t>
            </a:r>
            <a:r>
              <a:rPr lang="it-IT" dirty="0"/>
              <a:t>”, senza mai delegare loro il potere decisionale ultimo, ma senza neanche limitarne l’efficacia con organi di controllo popolare o di rappresentanza. </a:t>
            </a:r>
            <a:r>
              <a:rPr lang="it-IT" b="1" dirty="0"/>
              <a:t>Segretari e ministri di stato</a:t>
            </a:r>
            <a:r>
              <a:rPr lang="it-IT" dirty="0"/>
              <a:t>, figure esperte e professionali, non esponenti dell’alta aristocrazia che possano mettere in ombra il sovrano: </a:t>
            </a:r>
            <a:r>
              <a:rPr lang="it-IT" i="1" dirty="0" err="1"/>
              <a:t>officiers</a:t>
            </a:r>
            <a:r>
              <a:rPr lang="it-IT" dirty="0"/>
              <a:t> o </a:t>
            </a:r>
            <a:r>
              <a:rPr lang="it-IT" i="1" dirty="0" err="1"/>
              <a:t>noblesse</a:t>
            </a:r>
            <a:r>
              <a:rPr lang="it-IT" i="1" dirty="0"/>
              <a:t> de robe. </a:t>
            </a:r>
          </a:p>
          <a:p>
            <a:r>
              <a:rPr lang="it-IT" dirty="0"/>
              <a:t>Ai loro ordini, un ceto di funzionari temporanei e revocabili a piacere del sovrano: governatori di provincia, commissari e </a:t>
            </a:r>
            <a:r>
              <a:rPr lang="it-IT" b="1" dirty="0"/>
              <a:t>intendenti</a:t>
            </a:r>
            <a:r>
              <a:rPr lang="it-IT" dirty="0"/>
              <a:t> («di giustizia, polizia e finanze»: tutela dell’ordine pubblico, riscossione delle imposte, amministrazione della giustizia : gli “occhi” e le “mani” del re a livello locale). Sotto-delegati. Le redini sono tenute attraverso il </a:t>
            </a:r>
            <a:r>
              <a:rPr lang="it-IT" b="1" dirty="0"/>
              <a:t>Consiglio dei dispacci</a:t>
            </a:r>
            <a:r>
              <a:rPr lang="it-IT" dirty="0"/>
              <a:t>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67094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2241"/>
            <a:ext cx="8229600" cy="1143000"/>
          </a:xfrm>
        </p:spPr>
        <p:txBody>
          <a:bodyPr>
            <a:normAutofit/>
          </a:bodyPr>
          <a:lstStyle/>
          <a:p>
            <a:r>
              <a:rPr lang="it-IT" sz="2400" dirty="0"/>
              <a:t>L’accentramento amministrativo della Francia di Antico regime secondo Alexis de Tocqueville (1856)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7867" y="1166018"/>
            <a:ext cx="8568266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1800" dirty="0"/>
              <a:t>“Al centro del regno e presso il trono si è costituito un corpo amministrativo di singolare potenza, nel cui seno tutti i poteri si riuniscono in modo affatto nuovo: è il </a:t>
            </a:r>
            <a:r>
              <a:rPr lang="it-IT" sz="1800" b="1" i="1" dirty="0"/>
              <a:t>Consiglio del Re.</a:t>
            </a:r>
            <a:r>
              <a:rPr lang="it-IT" sz="1800" dirty="0"/>
              <a:t> La sua origine è antica, ma la maggior parte delle sue funzioni è di data recente. Esso è, in pari tempo, corte suprema di giustizia, poiché ha la facoltà di cassare le sentenze di tutti i tribunali ordinari, e tribunale supremo amministrativo, poiché ad esso fanno capo, in ultima istanza, tutte le giurisdizioni speciali. Come consiglio di governo detiene inoltre, per beneplacito del Re, il potere legislativo, propone e discute quasi tutte le leggi, fissa e ripartisce le imposte. Come consiglio superiore amministrativo gli spetta di fissare le norme generali, cui debbono conformarsi gli agenti del governo. Esso pure decide tutti gli affari importanti e vigila sui poteri in sottordine. Tutto finisce per farvi capo, e da esso parte l'impulso che si trasmette all'intero meccanismo del governo. Con tutto ciò, non ha facoltà giurisdizionali sue proprie: </a:t>
            </a:r>
            <a:r>
              <a:rPr lang="it-IT" sz="1800" b="1" dirty="0"/>
              <a:t>è il Re che decide solo, ancor quando pare che statuisca il Consiglio. Sebbene sembri che renda giustizia, questo non si compone d'altro che di </a:t>
            </a:r>
            <a:r>
              <a:rPr lang="it-IT" sz="1800" b="1" i="1" dirty="0"/>
              <a:t>formulatori di pareri</a:t>
            </a:r>
            <a:r>
              <a:rPr lang="it-IT" sz="1800" i="1" dirty="0"/>
              <a:t>,</a:t>
            </a:r>
            <a:r>
              <a:rPr lang="it-IT" sz="1800" b="1" i="1" dirty="0"/>
              <a:t> </a:t>
            </a:r>
            <a:r>
              <a:rPr lang="it-IT" sz="1800" dirty="0"/>
              <a:t>come dice il Parlamento in una delle sue rimostranze. Il Consiglio non è per nulla composto di gran signori, ma consta d’uomini di media o bassa estrazione, di ex-intendenti o d'altre persone esperte nella pratica degli affari, tutti revocabili. Esso opera, di solito, con discrezione e senza far chiasso, più ricco di potere che di pretese, cosicché non s'ammanta di un suo proprio splendore, o meglio si perde nella splendore del trono cui sta vicino; è così potente, che pone mano a tutto, e in un tempo cosi oscuro, che appena la storia riesce a notarlo.”</a:t>
            </a:r>
          </a:p>
          <a:p>
            <a:pPr marL="0" indent="0">
              <a:buNone/>
            </a:pPr>
            <a:endParaRPr lang="it-IT" sz="1800" dirty="0"/>
          </a:p>
          <a:p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2479212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37067"/>
            <a:ext cx="8229600" cy="643466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it-IT" dirty="0"/>
              <a:t>“Al modo stesso che tutta l'amministrazione del paese è diretta da un solo corpo, così quasi tutta la condotta degli affari interni è affidata alle cure di un solo agente, il </a:t>
            </a:r>
            <a:r>
              <a:rPr lang="it-IT" b="1" i="1" dirty="0"/>
              <a:t>controllore generale</a:t>
            </a:r>
            <a:r>
              <a:rPr lang="it-IT" i="1" dirty="0"/>
              <a:t>.</a:t>
            </a:r>
          </a:p>
          <a:p>
            <a:pPr marL="0" indent="0">
              <a:buNone/>
            </a:pPr>
            <a:r>
              <a:rPr lang="it-IT" dirty="0"/>
              <a:t>Al modo stesso che l'amministrazione centrale non ha, a dir vero, che un solo agente a Parigi, essa non ha che un solo agente in ciascuna provincia. S'incontrano ancora, net Settecento, dei gran signori che portano il titolo di </a:t>
            </a:r>
            <a:r>
              <a:rPr lang="it-IT" b="1" i="1" dirty="0"/>
              <a:t>governatori di provincia</a:t>
            </a:r>
            <a:r>
              <a:rPr lang="it-IT" i="1" dirty="0"/>
              <a:t>: </a:t>
            </a:r>
            <a:r>
              <a:rPr lang="it-IT" dirty="0"/>
              <a:t>sono gli</a:t>
            </a:r>
            <a:r>
              <a:rPr lang="it-IT" i="1" dirty="0"/>
              <a:t> </a:t>
            </a:r>
            <a:r>
              <a:rPr lang="it-IT" dirty="0"/>
              <a:t>antichi rappresentanti, spesso creditori, della monarchia feudale: carica onorifica, ma priva d'ogni potere effettivo; questo e ormai tutto nelle mani dell'intendente.</a:t>
            </a:r>
          </a:p>
          <a:p>
            <a:pPr marL="0" indent="0">
              <a:buNone/>
            </a:pPr>
            <a:r>
              <a:rPr lang="it-IT" b="1" dirty="0"/>
              <a:t>L'</a:t>
            </a:r>
            <a:r>
              <a:rPr lang="it-IT" b="1" i="1" dirty="0"/>
              <a:t>intendente</a:t>
            </a:r>
            <a:r>
              <a:rPr lang="it-IT" dirty="0"/>
              <a:t> non è di nascita nobile, è sempre estraneo alla provincia, è un giovane che ha la sua strada da fare. Non esercita i suoi poteri per nomina elettiva, né per diritto di nascita, né per acquisto della carica; è scelto dal governo tra i membri inferiori del Consiglio</a:t>
            </a:r>
            <a:r>
              <a:rPr lang="it-IT" i="1" dirty="0"/>
              <a:t> </a:t>
            </a:r>
            <a:r>
              <a:rPr lang="it-IT" dirty="0"/>
              <a:t>di Stato, ed è sempre revocabile. Avulso da quel corpo, lo rappresenta tuttavia, ed è perciò che, nel linguaggio amministrativo del tempo, è detto </a:t>
            </a:r>
            <a:r>
              <a:rPr lang="it-IT" i="1" dirty="0"/>
              <a:t>commissario staccato. </a:t>
            </a:r>
            <a:r>
              <a:rPr lang="it-IT" dirty="0"/>
              <a:t>Accentra nelle sue mani quasi tutti i poteri del Consiglio, e li esercita tutti in primo grado. Come il Consiglio, egli è allo stesso tempo amministratore e giudice. L’intendente corrisponde con tutti i ministri; è l’agente esclusivo, nella provincia, d'ogni volere del governo.</a:t>
            </a:r>
          </a:p>
          <a:p>
            <a:pPr marL="0" indent="0">
              <a:buNone/>
            </a:pPr>
            <a:r>
              <a:rPr lang="it-IT" dirty="0"/>
              <a:t>Al di sotto di lui, e da lui nominato, risiede in ogni cantone un funzionario revocabile </a:t>
            </a:r>
            <a:r>
              <a:rPr lang="it-IT" i="1" dirty="0"/>
              <a:t>ad </a:t>
            </a:r>
            <a:r>
              <a:rPr lang="it-IT" i="1" dirty="0" err="1"/>
              <a:t>nutum</a:t>
            </a:r>
            <a:r>
              <a:rPr lang="it-IT" dirty="0"/>
              <a:t>, </a:t>
            </a:r>
            <a:r>
              <a:rPr lang="it-IT" b="1" dirty="0"/>
              <a:t>il </a:t>
            </a:r>
            <a:r>
              <a:rPr lang="it-IT" b="1" i="1" dirty="0"/>
              <a:t>sub-delegato</a:t>
            </a:r>
            <a:r>
              <a:rPr lang="it-IT" dirty="0"/>
              <a:t>. L'intendente è per solito un nobile di nuova creazione; il sub-delegato è sempre un plebeo. Tuttavia egli rappresenta l'intero governo nella piccola circoscrizione che gli è assegnata, come l'intendente nell’intera provincia. È sottoposto all'intendente, come questi lo è al ministro.“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68817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8137" y="12177"/>
            <a:ext cx="5063067" cy="1143000"/>
          </a:xfrm>
        </p:spPr>
        <p:txBody>
          <a:bodyPr>
            <a:normAutofit/>
          </a:bodyPr>
          <a:lstStyle/>
          <a:p>
            <a:r>
              <a:rPr lang="it-IT" sz="3000" dirty="0"/>
              <a:t>La politica economica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310466" y="2929464"/>
            <a:ext cx="5875867" cy="4080932"/>
          </a:xfrm>
        </p:spPr>
        <p:txBody>
          <a:bodyPr>
            <a:normAutofit fontScale="92500"/>
          </a:bodyPr>
          <a:lstStyle/>
          <a:p>
            <a:r>
              <a:rPr lang="it-IT" sz="2200" dirty="0"/>
              <a:t>Risanamento dei conti e degli sprechi: nel giro di soli sei anni, le entrate effettive del fisco raddoppiano</a:t>
            </a:r>
          </a:p>
          <a:p>
            <a:r>
              <a:rPr lang="it-IT" sz="2200" dirty="0"/>
              <a:t>Politica mercantilista (aumento esportazioni e afflusso metalli preziosi, protezionismo, dazi e dogane) e costituzione di compagnie commerciali privilegiate (Compagnie delle Indie orientali e occidentali, 1664). Sviluppo della marina mercantile e da guerra e delle infrastrutture</a:t>
            </a:r>
          </a:p>
          <a:p>
            <a:r>
              <a:rPr lang="it-IT" sz="2200" dirty="0"/>
              <a:t>Incentivo alle manifatture nazionali, beni di lusso per l’esportazione (arazzi di </a:t>
            </a:r>
            <a:r>
              <a:rPr lang="it-IT" sz="2200" dirty="0" err="1"/>
              <a:t>gobelins</a:t>
            </a:r>
            <a:r>
              <a:rPr lang="it-IT" sz="2200" dirty="0"/>
              <a:t>, porcellane di </a:t>
            </a:r>
            <a:r>
              <a:rPr lang="it-IT" sz="2200" dirty="0" err="1"/>
              <a:t>Sèvres</a:t>
            </a:r>
            <a:r>
              <a:rPr lang="it-IT" sz="2200" dirty="0"/>
              <a:t>, etc.)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77067"/>
            <a:ext cx="3219671" cy="4080932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9866" y="-30156"/>
            <a:ext cx="3014133" cy="2856325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254000" y="1078982"/>
            <a:ext cx="58758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2000" dirty="0"/>
              <a:t>Arresto del sovrintendente delle finanze </a:t>
            </a:r>
            <a:r>
              <a:rPr lang="it-IT" sz="2000" dirty="0" err="1"/>
              <a:t>Fouquet</a:t>
            </a:r>
            <a:r>
              <a:rPr lang="it-IT" sz="2000" dirty="0"/>
              <a:t> per peculato (castello di </a:t>
            </a:r>
            <a:r>
              <a:rPr lang="it-IT" sz="2000" dirty="0" err="1"/>
              <a:t>Vaux</a:t>
            </a:r>
            <a:r>
              <a:rPr lang="it-IT" sz="2000" dirty="0"/>
              <a:t>-le-</a:t>
            </a:r>
            <a:r>
              <a:rPr lang="it-IT" sz="2000" dirty="0" err="1"/>
              <a:t>Vicomte</a:t>
            </a:r>
            <a:r>
              <a:rPr lang="it-IT" sz="2000" dirty="0"/>
              <a:t>), 1661</a:t>
            </a:r>
          </a:p>
          <a:p>
            <a:pPr marL="285750" indent="-285750">
              <a:buFont typeface="Arial"/>
              <a:buChar char="•"/>
            </a:pPr>
            <a:r>
              <a:rPr lang="it-IT" sz="2000" dirty="0"/>
              <a:t>Nomina di Jean-</a:t>
            </a:r>
            <a:r>
              <a:rPr lang="it-IT" sz="2000" dirty="0" err="1"/>
              <a:t>Baptiste</a:t>
            </a:r>
            <a:r>
              <a:rPr lang="it-IT" sz="2000" dirty="0"/>
              <a:t> </a:t>
            </a:r>
            <a:r>
              <a:rPr lang="it-IT" sz="2000" b="1" dirty="0" err="1"/>
              <a:t>Colbert</a:t>
            </a:r>
            <a:r>
              <a:rPr lang="it-IT" sz="2000" dirty="0"/>
              <a:t> a controllore generale delle finanze (1661) e ministro della Marina (1669) fino al 1683</a:t>
            </a:r>
          </a:p>
          <a:p>
            <a:pPr marL="285750" indent="-285750">
              <a:buFont typeface="Arial"/>
              <a:buChar char="•"/>
            </a:pP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78693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La politica religiosa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400" i="1" dirty="0"/>
              <a:t>Un </a:t>
            </a:r>
            <a:r>
              <a:rPr lang="it-IT" sz="2400" i="1" dirty="0" err="1"/>
              <a:t>roi</a:t>
            </a:r>
            <a:r>
              <a:rPr lang="it-IT" sz="2400" i="1" dirty="0"/>
              <a:t>, une </a:t>
            </a:r>
            <a:r>
              <a:rPr lang="it-IT" sz="2400" i="1" dirty="0" err="1"/>
              <a:t>foi</a:t>
            </a:r>
            <a:r>
              <a:rPr lang="it-IT" sz="2400" i="1" dirty="0"/>
              <a:t>, une </a:t>
            </a:r>
            <a:r>
              <a:rPr lang="it-IT" sz="2400" i="1" dirty="0" err="1"/>
              <a:t>loi</a:t>
            </a:r>
            <a:endParaRPr lang="it-IT" sz="2400" i="1" dirty="0"/>
          </a:p>
          <a:p>
            <a:endParaRPr lang="it-IT" sz="2400" dirty="0"/>
          </a:p>
          <a:p>
            <a:r>
              <a:rPr lang="it-IT" sz="2400" dirty="0"/>
              <a:t>La querelle giansenista</a:t>
            </a:r>
          </a:p>
          <a:p>
            <a:endParaRPr lang="it-IT" sz="2400" dirty="0"/>
          </a:p>
          <a:p>
            <a:r>
              <a:rPr lang="it-IT" sz="2400" dirty="0"/>
              <a:t>Il gallicanesimo e il conflitto sulla </a:t>
            </a:r>
            <a:r>
              <a:rPr lang="it-IT" sz="2400" dirty="0" err="1"/>
              <a:t>régale</a:t>
            </a:r>
            <a:endParaRPr lang="it-IT" sz="2400" dirty="0"/>
          </a:p>
          <a:p>
            <a:endParaRPr lang="it-IT" sz="2400" dirty="0"/>
          </a:p>
          <a:p>
            <a:r>
              <a:rPr lang="it-IT" sz="2400" dirty="0"/>
              <a:t>Uniformità religiosa, revoca dell’editto Nantes</a:t>
            </a:r>
          </a:p>
        </p:txBody>
      </p:sp>
    </p:spTree>
    <p:extLst>
      <p:ext uri="{BB962C8B-B14F-4D97-AF65-F5344CB8AC3E}">
        <p14:creationId xmlns:p14="http://schemas.microsoft.com/office/powerpoint/2010/main" val="980284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710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dirty="0"/>
              <a:t>La controversia sul giansenismo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95911"/>
            <a:ext cx="8229600" cy="523715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it-IT" sz="1500" dirty="0"/>
              <a:t>1640: pubblicazione postuma dell’</a:t>
            </a:r>
            <a:r>
              <a:rPr lang="it-IT" sz="1500" i="1" dirty="0"/>
              <a:t> Augustinus </a:t>
            </a:r>
            <a:r>
              <a:rPr lang="it-IT" sz="1500" dirty="0"/>
              <a:t>del vescovo belga di </a:t>
            </a:r>
            <a:r>
              <a:rPr lang="it-IT" sz="1500" dirty="0" err="1"/>
              <a:t>Ypres</a:t>
            </a:r>
            <a:r>
              <a:rPr lang="it-IT" sz="1500" dirty="0"/>
              <a:t> </a:t>
            </a:r>
            <a:r>
              <a:rPr lang="it-IT" sz="1500" dirty="0" err="1"/>
              <a:t>Cornelis</a:t>
            </a:r>
            <a:r>
              <a:rPr lang="it-IT" sz="1500" dirty="0"/>
              <a:t> Jansen (1885-1638), sottolineatura del pensiero agostiniano in merito alla centralità della grazia divina per la salvezza rispetto al libero arbitrio dell’uomo, inevitabilmente corrotto (ma critiche alla Riforma e fedeltà alla Chiesa cattolica). Si diffonde una spiritualità rigorosa, contraria al lassismo e alla casuistica promosse dai gesuiti, oltre che al molinismo (Luis de Molina SJ, conciliazione libertà umana ed efficacia della grazia tramite la “previsione” divina del futuro consenso umano)</a:t>
            </a:r>
          </a:p>
          <a:p>
            <a:pPr>
              <a:lnSpc>
                <a:spcPct val="90000"/>
              </a:lnSpc>
            </a:pPr>
            <a:r>
              <a:rPr lang="it-IT" sz="1500" dirty="0"/>
              <a:t>I gesuiti montano una campagna per discreditare le posizioni di </a:t>
            </a:r>
            <a:r>
              <a:rPr lang="it-IT" sz="1500" dirty="0" err="1"/>
              <a:t>Giansenio</a:t>
            </a:r>
            <a:r>
              <a:rPr lang="it-IT" sz="1500" dirty="0"/>
              <a:t> come cripto-protestanti; condanna dell’opera con la bolla </a:t>
            </a:r>
            <a:r>
              <a:rPr lang="it-IT" sz="1500" i="1" dirty="0"/>
              <a:t>In eminenti</a:t>
            </a:r>
            <a:r>
              <a:rPr lang="it-IT" sz="1500" dirty="0"/>
              <a:t> (1642)</a:t>
            </a:r>
          </a:p>
          <a:p>
            <a:pPr>
              <a:lnSpc>
                <a:spcPct val="90000"/>
              </a:lnSpc>
            </a:pPr>
            <a:r>
              <a:rPr lang="it-IT" sz="1500" dirty="0"/>
              <a:t>Le idee gianseniste attecchiscono nell’abbazia femminile cistercense di Port-</a:t>
            </a:r>
            <a:r>
              <a:rPr lang="it-IT" sz="1500" dirty="0" err="1"/>
              <a:t>Royal</a:t>
            </a:r>
            <a:r>
              <a:rPr lang="it-IT" sz="1500" dirty="0"/>
              <a:t>, diretta dalla sorella di Antoine </a:t>
            </a:r>
            <a:r>
              <a:rPr lang="it-IT" sz="1500" dirty="0" err="1"/>
              <a:t>Arnaud</a:t>
            </a:r>
            <a:r>
              <a:rPr lang="it-IT" sz="1500" dirty="0"/>
              <a:t> (critico, tra le altre cose, dell’eccessiva frequenza all’eucaristia promossa dai gesuiti). Port-</a:t>
            </a:r>
            <a:r>
              <a:rPr lang="it-IT" sz="1500" dirty="0" err="1"/>
              <a:t>Royal</a:t>
            </a:r>
            <a:r>
              <a:rPr lang="it-IT" sz="1500" dirty="0"/>
              <a:t> diventa centro di aggregazione e riflessione spirituale di alcune tra le migliori menti dell’epoca (</a:t>
            </a:r>
            <a:r>
              <a:rPr lang="it-IT" sz="1500" dirty="0" err="1"/>
              <a:t>Blaise</a:t>
            </a:r>
            <a:r>
              <a:rPr lang="it-IT" sz="1500" dirty="0"/>
              <a:t> Pascal).</a:t>
            </a:r>
          </a:p>
          <a:p>
            <a:pPr>
              <a:lnSpc>
                <a:spcPct val="90000"/>
              </a:lnSpc>
            </a:pPr>
            <a:r>
              <a:rPr lang="it-IT" sz="1500" dirty="0">
                <a:latin typeface="Arial" charset="0"/>
              </a:rPr>
              <a:t>1653: bolla </a:t>
            </a:r>
            <a:r>
              <a:rPr lang="it-IT" sz="1500" i="1" dirty="0" err="1">
                <a:latin typeface="Arial" charset="0"/>
              </a:rPr>
              <a:t>Cum</a:t>
            </a:r>
            <a:r>
              <a:rPr lang="it-IT" sz="1500" i="1" dirty="0">
                <a:latin typeface="Arial" charset="0"/>
              </a:rPr>
              <a:t> occasione</a:t>
            </a:r>
            <a:r>
              <a:rPr lang="it-IT" sz="1500" dirty="0">
                <a:latin typeface="Arial" charset="0"/>
              </a:rPr>
              <a:t>, Innocenzo X condanna cinque proposizioni dell’</a:t>
            </a:r>
            <a:r>
              <a:rPr lang="it-IT" sz="1500" i="1" dirty="0">
                <a:latin typeface="Arial" charset="0"/>
              </a:rPr>
              <a:t>Augustinus</a:t>
            </a:r>
            <a:r>
              <a:rPr lang="it-IT" sz="1500" dirty="0">
                <a:latin typeface="Arial" charset="0"/>
              </a:rPr>
              <a:t>1656-57: </a:t>
            </a:r>
            <a:r>
              <a:rPr lang="it-IT" sz="1500" b="1" dirty="0">
                <a:latin typeface="Arial" charset="0"/>
              </a:rPr>
              <a:t>Pascal</a:t>
            </a:r>
            <a:r>
              <a:rPr lang="it-IT" sz="1500" dirty="0">
                <a:latin typeface="Arial" charset="0"/>
              </a:rPr>
              <a:t> pubblica </a:t>
            </a:r>
            <a:r>
              <a:rPr lang="it-IT" sz="1500" i="1" dirty="0">
                <a:latin typeface="Arial" charset="0"/>
              </a:rPr>
              <a:t>Le </a:t>
            </a:r>
            <a:r>
              <a:rPr lang="it-IT" sz="1500" i="1" dirty="0" err="1">
                <a:latin typeface="Arial" charset="0"/>
              </a:rPr>
              <a:t>Provinciales</a:t>
            </a:r>
            <a:r>
              <a:rPr lang="it-IT" sz="1500" dirty="0">
                <a:latin typeface="Arial" charset="0"/>
              </a:rPr>
              <a:t>, diciotto lettere in difesa di </a:t>
            </a:r>
            <a:r>
              <a:rPr lang="it-IT" sz="1500" dirty="0" err="1">
                <a:latin typeface="Arial" charset="0"/>
              </a:rPr>
              <a:t>Arnault</a:t>
            </a:r>
            <a:r>
              <a:rPr lang="it-IT" sz="1500" dirty="0">
                <a:latin typeface="Arial" charset="0"/>
              </a:rPr>
              <a:t> e del giansenismo e critica dei gesuiti; grande successo di pubblico</a:t>
            </a:r>
            <a:endParaRPr lang="it-IT" sz="1500" dirty="0"/>
          </a:p>
          <a:p>
            <a:pPr>
              <a:lnSpc>
                <a:spcPct val="90000"/>
              </a:lnSpc>
            </a:pPr>
            <a:r>
              <a:rPr lang="it-IT" sz="1500" dirty="0">
                <a:latin typeface="Arial" charset="0"/>
              </a:rPr>
              <a:t>1664: Luigi XIV impone a tutti i religiosi un </a:t>
            </a:r>
            <a:r>
              <a:rPr lang="it-IT" sz="1500" i="1" dirty="0">
                <a:latin typeface="Arial" charset="0"/>
              </a:rPr>
              <a:t>formulario</a:t>
            </a:r>
            <a:r>
              <a:rPr lang="it-IT" sz="1500" dirty="0">
                <a:latin typeface="Arial" charset="0"/>
              </a:rPr>
              <a:t> di condanna del giansenismo. Alcuni giansenisti firmano, poiché le proposizioni condannate non si ritrovano come tali nell’Augustinus (questione di diritto e questione di fatto, compromesso che acquieta temporaneamente la questione).</a:t>
            </a:r>
          </a:p>
          <a:p>
            <a:pPr>
              <a:lnSpc>
                <a:spcPct val="90000"/>
              </a:lnSpc>
            </a:pPr>
            <a:r>
              <a:rPr lang="it-IT" sz="1500" dirty="0"/>
              <a:t>Conflitti giurisdizionali tra Parigi e Roma sull’organizzazione della Chiesa francese e i limiti al potere papale (&gt;gallicanesimo)</a:t>
            </a:r>
            <a:endParaRPr lang="it-IT" sz="1500" dirty="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it-IT" sz="1500" dirty="0">
                <a:latin typeface="Arial" charset="0"/>
              </a:rPr>
              <a:t>Riaccendersi delle polemiche e distruzione di Port-</a:t>
            </a:r>
            <a:r>
              <a:rPr lang="it-IT" sz="1500" dirty="0" err="1">
                <a:latin typeface="Arial" charset="0"/>
              </a:rPr>
              <a:t>Royal</a:t>
            </a:r>
            <a:r>
              <a:rPr lang="it-IT" sz="1500" dirty="0">
                <a:latin typeface="Arial" charset="0"/>
              </a:rPr>
              <a:t> per ordine del re</a:t>
            </a:r>
          </a:p>
          <a:p>
            <a:pPr>
              <a:lnSpc>
                <a:spcPct val="90000"/>
              </a:lnSpc>
            </a:pPr>
            <a:r>
              <a:rPr lang="it-IT" sz="1500" dirty="0">
                <a:latin typeface="Arial" charset="0"/>
              </a:rPr>
              <a:t>1713: con la bolla </a:t>
            </a:r>
            <a:r>
              <a:rPr lang="it-IT" sz="1500" i="1" dirty="0" err="1">
                <a:latin typeface="Arial" charset="0"/>
              </a:rPr>
              <a:t>Unigenitus</a:t>
            </a:r>
            <a:r>
              <a:rPr lang="it-IT" sz="1500" dirty="0">
                <a:latin typeface="Arial" charset="0"/>
              </a:rPr>
              <a:t> papa Clemente XI condanna definitivamente come eretiche le dottrine di Jansen e di </a:t>
            </a:r>
            <a:r>
              <a:rPr lang="it-IT" sz="1500" dirty="0" err="1">
                <a:latin typeface="Arial" charset="0"/>
              </a:rPr>
              <a:t>Pasquier</a:t>
            </a:r>
            <a:r>
              <a:rPr lang="it-IT" sz="1500" dirty="0">
                <a:latin typeface="Arial" charset="0"/>
              </a:rPr>
              <a:t> </a:t>
            </a:r>
            <a:r>
              <a:rPr lang="it-IT" sz="1500" dirty="0" err="1">
                <a:latin typeface="Arial" charset="0"/>
              </a:rPr>
              <a:t>Quesnel</a:t>
            </a:r>
            <a:r>
              <a:rPr lang="it-IT" sz="1500" dirty="0">
                <a:latin typeface="Arial" charset="0"/>
              </a:rPr>
              <a:t>, pensatore gallicano che aveva rimesso in circolazione le idee gianseniste.</a:t>
            </a:r>
          </a:p>
          <a:p>
            <a:pPr>
              <a:lnSpc>
                <a:spcPct val="90000"/>
              </a:lnSpc>
            </a:pPr>
            <a:endParaRPr lang="it-IT" sz="1500" dirty="0"/>
          </a:p>
        </p:txBody>
      </p:sp>
    </p:spTree>
    <p:extLst>
      <p:ext uri="{BB962C8B-B14F-4D97-AF65-F5344CB8AC3E}">
        <p14:creationId xmlns:p14="http://schemas.microsoft.com/office/powerpoint/2010/main" val="1178910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dirty="0"/>
              <a:t>Il gallicanesimo e il conflitto sulla </a:t>
            </a:r>
            <a:r>
              <a:rPr lang="it-IT" sz="3000" i="1" dirty="0" err="1"/>
              <a:t>régale</a:t>
            </a:r>
            <a:endParaRPr lang="it-IT" sz="3000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99067"/>
            <a:ext cx="8432800" cy="585893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it-IT" sz="1600" dirty="0"/>
              <a:t>Tradizioni gallicane di autonomia da Roma, episcopali e politiche (controllo del sovrano) </a:t>
            </a:r>
          </a:p>
          <a:p>
            <a:pPr>
              <a:lnSpc>
                <a:spcPct val="80000"/>
              </a:lnSpc>
            </a:pPr>
            <a:r>
              <a:rPr lang="it-IT" sz="1600" dirty="0"/>
              <a:t>Concordato di Bologna, 1516: il sovrano ha il diritto di scegliere e presentare al papa per la conferma i candidati ai ruoli di vescovo, abate e priore</a:t>
            </a:r>
          </a:p>
          <a:p>
            <a:pPr>
              <a:lnSpc>
                <a:spcPct val="80000"/>
              </a:lnSpc>
            </a:pPr>
            <a:r>
              <a:rPr lang="it-IT" sz="1600" dirty="0"/>
              <a:t>Le bolle papali non sono pubblicate nel regno se non dopo l’approvazione del Parlamento, l’inquisizione non è attiva, il supremo tribunale di fede rimane la Sorbona</a:t>
            </a:r>
          </a:p>
          <a:p>
            <a:pPr>
              <a:lnSpc>
                <a:spcPct val="80000"/>
              </a:lnSpc>
            </a:pPr>
            <a:r>
              <a:rPr lang="it-IT" sz="1600" dirty="0"/>
              <a:t>1594, pubblicazione dell’opera </a:t>
            </a:r>
            <a:r>
              <a:rPr lang="it-IT" sz="1600" i="1" dirty="0"/>
              <a:t>“Les </a:t>
            </a:r>
            <a:r>
              <a:rPr lang="it-IT" sz="1600" i="1" dirty="0" err="1"/>
              <a:t>libertés</a:t>
            </a:r>
            <a:r>
              <a:rPr lang="it-IT" sz="1600" i="1" dirty="0"/>
              <a:t> de l’</a:t>
            </a:r>
            <a:r>
              <a:rPr lang="it-IT" sz="1600" i="1" dirty="0" err="1"/>
              <a:t>Èglise</a:t>
            </a:r>
            <a:r>
              <a:rPr lang="it-IT" sz="1600" i="1" dirty="0"/>
              <a:t> gallicane” </a:t>
            </a:r>
            <a:r>
              <a:rPr lang="it-IT" sz="1600" dirty="0"/>
              <a:t>di Pierre </a:t>
            </a:r>
            <a:r>
              <a:rPr lang="it-IT" sz="1600" dirty="0" err="1"/>
              <a:t>Pithou</a:t>
            </a:r>
            <a:r>
              <a:rPr lang="it-IT" sz="1600" dirty="0"/>
              <a:t>, dedicata a Enrico IV, messa all’Indice da Roma</a:t>
            </a:r>
          </a:p>
          <a:p>
            <a:pPr>
              <a:lnSpc>
                <a:spcPct val="80000"/>
              </a:lnSpc>
            </a:pPr>
            <a:r>
              <a:rPr lang="it-IT" sz="1600" dirty="0"/>
              <a:t>Conflitto sulla “</a:t>
            </a:r>
            <a:r>
              <a:rPr lang="it-IT" sz="1600" i="1" dirty="0" err="1"/>
              <a:t>régale</a:t>
            </a:r>
            <a:r>
              <a:rPr lang="it-IT" sz="1600" dirty="0"/>
              <a:t>”, il diritto regio sancito dal concordato del 1516 di percepire le rendite dei seggi vescovili vacanti e di conferire i benefici ecclesiastici da essi dipendenti fino alla presa di possesso del successore. Nel 1673 Luigi XIV estende questo privilegio dalle sole diocesi del nord a tutte quelle sul territorio controllato dalla Corona. Alcuni vescovi si appellano a Innocenzo XI, che critica l’estensione del diritto regio alle diocesi precedentemente esenti.</a:t>
            </a:r>
          </a:p>
          <a:p>
            <a:pPr>
              <a:lnSpc>
                <a:spcPct val="80000"/>
              </a:lnSpc>
            </a:pPr>
            <a:r>
              <a:rPr lang="it-IT" sz="1600" dirty="0"/>
              <a:t>1682, L’assemblea generale del clero francese approva una </a:t>
            </a:r>
            <a:r>
              <a:rPr lang="it-IT" sz="1600" i="1" dirty="0"/>
              <a:t>Dichiarazione</a:t>
            </a:r>
            <a:r>
              <a:rPr lang="it-IT" sz="1600" dirty="0"/>
              <a:t> in quattro articoli (promossi dai vescovi Le </a:t>
            </a:r>
            <a:r>
              <a:rPr lang="it-IT" sz="1600" dirty="0" err="1"/>
              <a:t>Tellier</a:t>
            </a:r>
            <a:r>
              <a:rPr lang="it-IT" sz="1600" dirty="0"/>
              <a:t> e </a:t>
            </a:r>
            <a:r>
              <a:rPr lang="it-IT" sz="1600" dirty="0" err="1"/>
              <a:t>Bossuet</a:t>
            </a:r>
            <a:r>
              <a:rPr lang="it-IT" sz="1600" dirty="0"/>
              <a:t>): 1) l’autorità del papa si limita al piano spirituale, non a quello temporale, dove il sovrano ha un potere ricevuto direttamente da Dio ; 2) secondo i decreti del Concilio di Costanza, l’autorità del concilio universale è superiore al papa; 3) la Sede Apostolica deve rispettare i canoni da lei stessa approvati in passato in merito al diritto della chiesa di Francia di regolarsi secondo le proprie tradizioni; il giudizio del papa in materia di fede non è irrevocabile o </a:t>
            </a:r>
            <a:r>
              <a:rPr lang="it-IT" sz="1600" dirty="0" err="1"/>
              <a:t>irreformabile</a:t>
            </a:r>
            <a:r>
              <a:rPr lang="it-IT" sz="1600" dirty="0"/>
              <a:t> ma necessita del consenso di tutta la Chiesa (nel caso specifico, la Chiesa di Francia deve dare il proprio assenso). Il sovrano ordina che i quattro articoli siano insegnati in tutte le facoltà di teologia del regno, il papa reagisce negando la bolla di istituzione canonica a tutti i candidati vescovi che avessero sottoscritto la Dichiarazione.</a:t>
            </a:r>
          </a:p>
          <a:p>
            <a:pPr>
              <a:lnSpc>
                <a:spcPct val="80000"/>
              </a:lnSpc>
            </a:pPr>
            <a:r>
              <a:rPr lang="it-IT" sz="1600" dirty="0"/>
              <a:t>1687-1688: occupazione militare del contado </a:t>
            </a:r>
            <a:r>
              <a:rPr lang="it-IT" sz="1600" dirty="0" err="1"/>
              <a:t>venassino</a:t>
            </a:r>
            <a:r>
              <a:rPr lang="it-IT" sz="1600" dirty="0"/>
              <a:t> (Avignone), proprietà della Santa Sede</a:t>
            </a:r>
          </a:p>
          <a:p>
            <a:pPr>
              <a:lnSpc>
                <a:spcPct val="80000"/>
              </a:lnSpc>
            </a:pPr>
            <a:r>
              <a:rPr lang="it-IT" sz="1600" dirty="0"/>
              <a:t>1693: ritrattazione di Luigi XIV e riappacificazione, ma i quattro articoli continuano a venire insegnati in molti luoghi e il re continua ad esercitare il diritto di </a:t>
            </a:r>
            <a:r>
              <a:rPr lang="it-IT" sz="1600" i="1" dirty="0" err="1"/>
              <a:t>régale</a:t>
            </a:r>
            <a:endParaRPr lang="it-IT" sz="1600" i="1" dirty="0"/>
          </a:p>
          <a:p>
            <a:pPr>
              <a:lnSpc>
                <a:spcPct val="80000"/>
              </a:lnSpc>
            </a:pPr>
            <a:endParaRPr lang="it-IT" sz="1600" dirty="0"/>
          </a:p>
          <a:p>
            <a:pPr>
              <a:lnSpc>
                <a:spcPct val="80000"/>
              </a:lnSpc>
            </a:pP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193792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6769" y="0"/>
            <a:ext cx="4182533" cy="1143000"/>
          </a:xfrm>
        </p:spPr>
        <p:txBody>
          <a:bodyPr>
            <a:normAutofit/>
          </a:bodyPr>
          <a:lstStyle/>
          <a:p>
            <a:r>
              <a:rPr lang="it-IT" sz="3000" dirty="0"/>
              <a:t>La repressione degli Ugonotti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35469" y="1083735"/>
            <a:ext cx="4013200" cy="5774265"/>
          </a:xfrm>
        </p:spPr>
        <p:txBody>
          <a:bodyPr>
            <a:noAutofit/>
          </a:bodyPr>
          <a:lstStyle/>
          <a:p>
            <a:r>
              <a:rPr lang="it-IT" sz="1700" dirty="0"/>
              <a:t>Timore di un contropotere, quinta colonna (conflitto con l’olanda)</a:t>
            </a:r>
          </a:p>
          <a:p>
            <a:r>
              <a:rPr lang="it-IT" sz="1700" dirty="0"/>
              <a:t>Interpretazione sempre più restrittiva delle clausole di Nantes, incentivi economici alla conversione, vessazioni, </a:t>
            </a:r>
            <a:r>
              <a:rPr lang="it-IT" sz="1700" i="1" dirty="0" err="1"/>
              <a:t>dragonnades</a:t>
            </a:r>
            <a:endParaRPr lang="it-IT" sz="1700" i="1" dirty="0"/>
          </a:p>
          <a:p>
            <a:r>
              <a:rPr lang="it-IT" sz="1700" dirty="0"/>
              <a:t>17 ottobre 1685: Editto di Fontainebleau, revoca dell’Editto di Nantes. Tutti gli ugonotti francesi sono costretti ad abiurare e farsi cattolici o a lasciare la Francia entro due settimane.</a:t>
            </a:r>
          </a:p>
          <a:p>
            <a:r>
              <a:rPr lang="it-IT" sz="1700" dirty="0"/>
              <a:t>Emigrazione di 200.000 persone (artigiani specializzati, mercanti, intellettuali) in Germania, Inghilterra, Svizzera e Olanda. Esportazione di capitali, forze produttive ed idee nel resto di Europa.</a:t>
            </a:r>
          </a:p>
          <a:p>
            <a:r>
              <a:rPr lang="it-IT" sz="1700" dirty="0"/>
              <a:t>1702-1705, insurrezione dei </a:t>
            </a:r>
            <a:r>
              <a:rPr lang="it-IT" sz="1700" i="1" dirty="0" err="1"/>
              <a:t>camisards</a:t>
            </a:r>
            <a:r>
              <a:rPr lang="it-IT" sz="1700" dirty="0"/>
              <a:t> delle </a:t>
            </a:r>
            <a:r>
              <a:rPr lang="it-IT" sz="1700" dirty="0" err="1"/>
              <a:t>Cevenne</a:t>
            </a:r>
            <a:r>
              <a:rPr lang="it-IT" sz="1700" dirty="0"/>
              <a:t> (Linguadoca)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2498" y="0"/>
            <a:ext cx="46415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976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La politica estera e la guerra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/>
              <a:t>Michel Le </a:t>
            </a:r>
            <a:r>
              <a:rPr lang="it-IT" dirty="0" err="1"/>
              <a:t>Tellier</a:t>
            </a:r>
            <a:r>
              <a:rPr lang="it-IT" dirty="0"/>
              <a:t>, marchese di </a:t>
            </a:r>
            <a:r>
              <a:rPr lang="it-IT" dirty="0" err="1"/>
              <a:t>Louvois</a:t>
            </a:r>
            <a:r>
              <a:rPr lang="it-IT" dirty="0"/>
              <a:t> ministro guerra</a:t>
            </a:r>
          </a:p>
          <a:p>
            <a:r>
              <a:rPr lang="it-IT" dirty="0"/>
              <a:t>Espansione e consolidamento dell’esercito (nel giro di 40 anni passa da 65.000 a 400.000 uomini), anche grazie ad una prima forma di coscrizione. Disciplina militare e sistema di gradi con meccanismi di avanzamento. Passaggio da armate temporanee, fedeli a comandanti, a reparti territoriali permanenti. Sviluppo dell’artiglieria e delle fortificazioni (</a:t>
            </a:r>
            <a:r>
              <a:rPr lang="it-IT" dirty="0" err="1"/>
              <a:t>Vauban</a:t>
            </a:r>
            <a:r>
              <a:rPr lang="it-IT" dirty="0"/>
              <a:t>) </a:t>
            </a:r>
          </a:p>
          <a:p>
            <a:r>
              <a:rPr lang="it-IT" dirty="0"/>
              <a:t>Il costo delle ambizioni: le spese militari ammontano a metà del bilancio e spesso arrivano fino ai due terzi delle entrate del Regno</a:t>
            </a:r>
          </a:p>
        </p:txBody>
      </p:sp>
    </p:spTree>
    <p:extLst>
      <p:ext uri="{BB962C8B-B14F-4D97-AF65-F5344CB8AC3E}">
        <p14:creationId xmlns:p14="http://schemas.microsoft.com/office/powerpoint/2010/main" val="187640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66680"/>
            <a:ext cx="8229600" cy="1143000"/>
          </a:xfrm>
        </p:spPr>
        <p:txBody>
          <a:bodyPr/>
          <a:lstStyle/>
          <a:p>
            <a:r>
              <a:rPr lang="it-IT" sz="3000" dirty="0"/>
              <a:t>Le guerre di Luigi XIV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86267" y="1083738"/>
            <a:ext cx="8686800" cy="5604932"/>
          </a:xfrm>
        </p:spPr>
        <p:txBody>
          <a:bodyPr>
            <a:normAutofit fontScale="47500" lnSpcReduction="20000"/>
          </a:bodyPr>
          <a:lstStyle/>
          <a:p>
            <a:r>
              <a:rPr lang="it-IT" sz="4200" b="1" dirty="0"/>
              <a:t>1667-1668</a:t>
            </a:r>
            <a:r>
              <a:rPr lang="it-IT" sz="4200" dirty="0"/>
              <a:t>: </a:t>
            </a:r>
            <a:r>
              <a:rPr lang="it-IT" sz="4200" i="1" dirty="0"/>
              <a:t>Guerra di “devoluzione</a:t>
            </a:r>
            <a:r>
              <a:rPr lang="it-IT" sz="4200" dirty="0"/>
              <a:t>”: in nome della moglie, Maria Teresa, figlia di Filippo IV, Luigi XIV rivendica parte dei Paesi Bassi spagnoli. Occupazione della Fiandra e della Franca Contea. Il Gran Pensionario olandese </a:t>
            </a:r>
            <a:r>
              <a:rPr lang="it-IT" sz="4200" dirty="0" err="1"/>
              <a:t>Jan</a:t>
            </a:r>
            <a:r>
              <a:rPr lang="it-IT" sz="4200" dirty="0"/>
              <a:t> de </a:t>
            </a:r>
            <a:r>
              <a:rPr lang="it-IT" sz="4200" dirty="0" err="1"/>
              <a:t>Witt</a:t>
            </a:r>
            <a:r>
              <a:rPr lang="it-IT" sz="4200" dirty="0"/>
              <a:t> si preoccupa e orchestra un’alleanza antifrancese con Inghilterra e Svezia. Pace di Aquisgrana, la Francia ottiene </a:t>
            </a:r>
            <a:r>
              <a:rPr lang="it-IT" sz="4200" u="sng" dirty="0"/>
              <a:t>Dunkerque e Lille</a:t>
            </a:r>
            <a:r>
              <a:rPr lang="it-IT" sz="4200" dirty="0"/>
              <a:t>.</a:t>
            </a:r>
          </a:p>
          <a:p>
            <a:r>
              <a:rPr lang="it-IT" sz="4200" b="1" dirty="0"/>
              <a:t>1672-1678</a:t>
            </a:r>
            <a:r>
              <a:rPr lang="it-IT" sz="4200" dirty="0"/>
              <a:t>: Mire espansioniste sull’Olanda e rivalità commerciale. Con il supporto dell’Inghilterra, le forze francesi invadono le Province Unite. Gli olandesi aprono le dighe e si riuniscono sotto la leadership dello </a:t>
            </a:r>
            <a:r>
              <a:rPr lang="it-IT" sz="4200" dirty="0" err="1"/>
              <a:t>stadtholder</a:t>
            </a:r>
            <a:r>
              <a:rPr lang="it-IT" sz="4200" dirty="0"/>
              <a:t> Guglielmo III d’Orange. Intervento spagnolo contro la Francia  e pace separata dell’Inghilterra (che ottiene le colonie americane olandesi, 1674): trattato di </a:t>
            </a:r>
            <a:r>
              <a:rPr lang="it-IT" sz="4200" dirty="0" err="1"/>
              <a:t>Nimega</a:t>
            </a:r>
            <a:r>
              <a:rPr lang="it-IT" sz="4200" dirty="0"/>
              <a:t> (1679), la Francia ottiene altri territori a scapito degli Asburgo (</a:t>
            </a:r>
            <a:r>
              <a:rPr lang="it-IT" sz="4200" u="sng" dirty="0"/>
              <a:t>Franca Contea</a:t>
            </a:r>
            <a:r>
              <a:rPr lang="it-IT" sz="4200" dirty="0"/>
              <a:t>). </a:t>
            </a:r>
          </a:p>
          <a:p>
            <a:r>
              <a:rPr lang="it-IT" sz="4200" b="1" dirty="0"/>
              <a:t>1681</a:t>
            </a:r>
            <a:r>
              <a:rPr lang="it-IT" sz="4200" dirty="0"/>
              <a:t>: occupazione </a:t>
            </a:r>
            <a:r>
              <a:rPr lang="it-IT" sz="4200" u="sng" dirty="0"/>
              <a:t>di Strasburgo</a:t>
            </a:r>
            <a:r>
              <a:rPr lang="it-IT" sz="4200" dirty="0"/>
              <a:t>; 1684: bombardamento di Genova, alleata della Spagna; 1688 : invasione del Palatinato</a:t>
            </a:r>
          </a:p>
          <a:p>
            <a:r>
              <a:rPr lang="it-IT" sz="4200" b="1" dirty="0"/>
              <a:t>1689</a:t>
            </a:r>
            <a:r>
              <a:rPr lang="it-IT" sz="4200" dirty="0"/>
              <a:t>: all’alleanza antifrancese promossa da Olanda con Austria, Spagna e stati tedeschi (</a:t>
            </a:r>
            <a:r>
              <a:rPr lang="it-IT" sz="4200" i="1" dirty="0"/>
              <a:t>Lega di Augusta</a:t>
            </a:r>
            <a:r>
              <a:rPr lang="it-IT" sz="4200" dirty="0"/>
              <a:t>) si uniscono anche l’Inghilterra dopo la Gloriosa Rivoluzione e il duca di Savoia per emanciparsi dalla tutela francese. Guerra lunga e difficile per Luigi XIV, che dopo iniziali conquiste deve accettare il ritorno alla situazione precedente al conflitto (pace di </a:t>
            </a:r>
            <a:r>
              <a:rPr lang="it-IT" sz="4200" dirty="0" err="1"/>
              <a:t>Rijswik</a:t>
            </a:r>
            <a:r>
              <a:rPr lang="it-IT" sz="4200" dirty="0"/>
              <a:t>, </a:t>
            </a:r>
            <a:r>
              <a:rPr lang="it-IT" sz="4200" b="1" dirty="0"/>
              <a:t>1697, </a:t>
            </a:r>
            <a:r>
              <a:rPr lang="it-IT" sz="4200" dirty="0"/>
              <a:t>ratifica dell’occupazione francese di Strasburgo ma cessione ai Savoia di Pinerolo).</a:t>
            </a:r>
          </a:p>
          <a:p>
            <a:r>
              <a:rPr lang="it-IT" sz="4200" b="1" dirty="0"/>
              <a:t>1700-1714</a:t>
            </a:r>
            <a:r>
              <a:rPr lang="it-IT" sz="4200" dirty="0"/>
              <a:t>: guerra di Successione spagnola</a:t>
            </a:r>
          </a:p>
          <a:p>
            <a:endParaRPr lang="hy-AM" dirty="0"/>
          </a:p>
        </p:txBody>
      </p:sp>
    </p:spTree>
    <p:extLst>
      <p:ext uri="{BB962C8B-B14F-4D97-AF65-F5344CB8AC3E}">
        <p14:creationId xmlns:p14="http://schemas.microsoft.com/office/powerpoint/2010/main" val="90627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700" y="0"/>
            <a:ext cx="7084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268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limiti dell’assolutismo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Gli intendenti sono anche espressioni di reti di potere locale</a:t>
            </a:r>
          </a:p>
          <a:p>
            <a:r>
              <a:rPr lang="it-IT" dirty="0"/>
              <a:t>40-50.000 </a:t>
            </a:r>
            <a:r>
              <a:rPr lang="it-IT" i="1" dirty="0" err="1"/>
              <a:t>officiers</a:t>
            </a:r>
            <a:r>
              <a:rPr lang="it-IT" dirty="0"/>
              <a:t> non controllabili direttamente</a:t>
            </a:r>
          </a:p>
          <a:p>
            <a:r>
              <a:rPr lang="it-IT" dirty="0"/>
              <a:t>Equilibri di corte a cui badare (Versailles più luogo di mediazione che “gabbia dorata” della nobiltà)</a:t>
            </a:r>
          </a:p>
          <a:p>
            <a:r>
              <a:rPr lang="it-IT" dirty="0"/>
              <a:t>Differenze tra </a:t>
            </a:r>
            <a:r>
              <a:rPr lang="it-IT" i="1" dirty="0" err="1"/>
              <a:t>pays</a:t>
            </a:r>
            <a:r>
              <a:rPr lang="it-IT" i="1" dirty="0"/>
              <a:t> d’</a:t>
            </a:r>
            <a:r>
              <a:rPr lang="it-IT" i="1" dirty="0" err="1"/>
              <a:t>état</a:t>
            </a:r>
            <a:r>
              <a:rPr lang="it-IT" i="1" dirty="0"/>
              <a:t> </a:t>
            </a:r>
            <a:r>
              <a:rPr lang="it-IT" dirty="0"/>
              <a:t>e </a:t>
            </a:r>
            <a:r>
              <a:rPr lang="it-IT" i="1" dirty="0"/>
              <a:t>d’</a:t>
            </a:r>
            <a:r>
              <a:rPr lang="it-IT" i="1" dirty="0" err="1"/>
              <a:t>éléction</a:t>
            </a:r>
            <a:r>
              <a:rPr lang="it-IT" dirty="0"/>
              <a:t> e nel campo giudiziario tra diritto consuetudinario (al nord) e romano (al sud)</a:t>
            </a:r>
          </a:p>
          <a:p>
            <a:r>
              <a:rPr lang="it-IT" dirty="0"/>
              <a:t>Le leggi fondamentali del regno (inalienabilità della corona e del demanio regio, legge salica e trasmissibilità in linea maschile)</a:t>
            </a:r>
          </a:p>
        </p:txBody>
      </p:sp>
    </p:spTree>
    <p:extLst>
      <p:ext uri="{BB962C8B-B14F-4D97-AF65-F5344CB8AC3E}">
        <p14:creationId xmlns:p14="http://schemas.microsoft.com/office/powerpoint/2010/main" val="3610679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peso delle tasse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it-IT" dirty="0"/>
              <a:t>“Non verrà a sproposito una stima particolareggiata dei guadagni di un bracciante di campagna. Suppongo che, dei 365 giorni dell’anno, egli ne possa utilizzare proficuamente 180 e che possa guadagnare 9 soldi il giorno […] si avrebbe dunque un totale di 85 lire e dieci soldi; ammettiamo 90 lire; da queste dobbiamo togliere quel che deve pagare (imposte e sale per una famiglia di quattro persone, cioè 14 lire e 16 soldi). Resteranno 75 lire e 4 soldi. Siccome suppongo che questa famiglia sia composta da quattro persone, non ci vogliono, per la loro alimentazione, meno di 10 </a:t>
            </a:r>
            <a:r>
              <a:rPr lang="it-IT" dirty="0" err="1"/>
              <a:t>serpieri</a:t>
            </a:r>
            <a:r>
              <a:rPr lang="it-IT" dirty="0"/>
              <a:t> di grano, misura di Parigi. Questo grano, metà frumento e metà segale, che va comunemente al prezzo di 6 lire al </a:t>
            </a:r>
            <a:r>
              <a:rPr lang="it-IT" dirty="0" err="1"/>
              <a:t>serpiere</a:t>
            </a:r>
            <a:r>
              <a:rPr lang="it-IT" dirty="0"/>
              <a:t> costerà 60 lire; le 75 lire e quattro soldi, una volta ridotte di questa cifra, diverranno 15 lire e 4 soldi, con le quali questo bracciante dovrà pagare l’affitto o le riparazioni alla propria abitazione, l’acquisto di qualche mobile (quand’anche si trattasse di qualche recipiente di terra) abiti e biancheria, e tutti i restanti bisogni della propria famiglia per un anno intero. Ma queste quindici lire e quattro soldi non lo porteranno molto lontano a meno che la sua industria (attività manuale: tessitura ad esempio) o un qualche commercio particolare non riempiano i vuoti del tempo in cui non lavorerà e che sua moglie non contribuisca in qualche misura alle spese tramite il lavoro della sua conocchia […] in qualunque modo si consideri la cosa è sicuro che costui farà sempre molta fatica ad arrivare alla fine dell’anno.”</a:t>
            </a:r>
          </a:p>
        </p:txBody>
      </p:sp>
    </p:spTree>
    <p:extLst>
      <p:ext uri="{BB962C8B-B14F-4D97-AF65-F5344CB8AC3E}">
        <p14:creationId xmlns:p14="http://schemas.microsoft.com/office/powerpoint/2010/main" val="35521253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La politica religiosa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400" i="1" dirty="0"/>
              <a:t>Un </a:t>
            </a:r>
            <a:r>
              <a:rPr lang="it-IT" sz="2400" i="1" dirty="0" err="1"/>
              <a:t>roi</a:t>
            </a:r>
            <a:r>
              <a:rPr lang="it-IT" sz="2400" i="1" dirty="0"/>
              <a:t>, une </a:t>
            </a:r>
            <a:r>
              <a:rPr lang="it-IT" sz="2400" i="1" dirty="0" err="1"/>
              <a:t>foi</a:t>
            </a:r>
            <a:r>
              <a:rPr lang="it-IT" sz="2400" i="1" dirty="0"/>
              <a:t>, une </a:t>
            </a:r>
            <a:r>
              <a:rPr lang="it-IT" sz="2400" i="1" dirty="0" err="1"/>
              <a:t>loi</a:t>
            </a:r>
            <a:endParaRPr lang="it-IT" sz="2400" i="1" dirty="0"/>
          </a:p>
          <a:p>
            <a:endParaRPr lang="it-IT" sz="2400" dirty="0"/>
          </a:p>
          <a:p>
            <a:r>
              <a:rPr lang="it-IT" sz="2400" dirty="0"/>
              <a:t>La querelle giansenista</a:t>
            </a:r>
          </a:p>
          <a:p>
            <a:endParaRPr lang="it-IT" sz="2400" dirty="0"/>
          </a:p>
          <a:p>
            <a:r>
              <a:rPr lang="it-IT" sz="2400" dirty="0"/>
              <a:t>Il gallicanesimo e il conflitto sulla </a:t>
            </a:r>
            <a:r>
              <a:rPr lang="it-IT" sz="2400" dirty="0" err="1"/>
              <a:t>régale</a:t>
            </a:r>
            <a:endParaRPr lang="it-IT" sz="2400" dirty="0"/>
          </a:p>
          <a:p>
            <a:endParaRPr lang="it-IT" sz="2400" dirty="0"/>
          </a:p>
          <a:p>
            <a:r>
              <a:rPr lang="it-IT" sz="2400" dirty="0"/>
              <a:t>Uniformità religiosa, revoca dell’editto Nantes</a:t>
            </a:r>
          </a:p>
        </p:txBody>
      </p:sp>
    </p:spTree>
    <p:extLst>
      <p:ext uri="{BB962C8B-B14F-4D97-AF65-F5344CB8AC3E}">
        <p14:creationId xmlns:p14="http://schemas.microsoft.com/office/powerpoint/2010/main" val="43411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710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dirty="0"/>
              <a:t>La controversia sul giansenismo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45775"/>
            <a:ext cx="8229600" cy="523715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it-IT" sz="1500" dirty="0">
                <a:latin typeface="Calibri"/>
                <a:cs typeface="Calibri"/>
              </a:rPr>
              <a:t>1640: pubblicazione postuma dell’</a:t>
            </a:r>
            <a:r>
              <a:rPr lang="it-IT" sz="1500" i="1" dirty="0">
                <a:latin typeface="Calibri"/>
                <a:cs typeface="Calibri"/>
              </a:rPr>
              <a:t> Augustinus </a:t>
            </a:r>
            <a:r>
              <a:rPr lang="it-IT" sz="1500" dirty="0">
                <a:latin typeface="Calibri"/>
                <a:cs typeface="Calibri"/>
              </a:rPr>
              <a:t>del vescovo belga di </a:t>
            </a:r>
            <a:r>
              <a:rPr lang="it-IT" sz="1500" dirty="0" err="1">
                <a:latin typeface="Calibri"/>
                <a:cs typeface="Calibri"/>
              </a:rPr>
              <a:t>Ypres</a:t>
            </a:r>
            <a:r>
              <a:rPr lang="it-IT" sz="1500" dirty="0">
                <a:latin typeface="Calibri"/>
                <a:cs typeface="Calibri"/>
              </a:rPr>
              <a:t> </a:t>
            </a:r>
            <a:r>
              <a:rPr lang="it-IT" sz="1500" dirty="0" err="1">
                <a:latin typeface="Calibri"/>
                <a:cs typeface="Calibri"/>
              </a:rPr>
              <a:t>Cornelis</a:t>
            </a:r>
            <a:r>
              <a:rPr lang="it-IT" sz="1500" dirty="0">
                <a:latin typeface="Calibri"/>
                <a:cs typeface="Calibri"/>
              </a:rPr>
              <a:t> Jansen (1885-1638), sottolineatura del pensiero agostiniano in merito alla centralità della grazia divina per la salvezza rispetto al libero arbitrio dell’uomo, inevitabilmente corrotto (ma critiche alla Riforma e fedeltà alla Chiesa cattolica). Si diffonde una spiritualità rigorosa, contraria al lassismo e alla casuistica promosse dai gesuiti, oltre che al molinismo (Luis de Molina SJ, conciliazione libertà umana ed efficacia della grazia tramite la “previsione” divina del futuro consenso umano)</a:t>
            </a:r>
          </a:p>
          <a:p>
            <a:pPr>
              <a:lnSpc>
                <a:spcPct val="90000"/>
              </a:lnSpc>
            </a:pPr>
            <a:r>
              <a:rPr lang="it-IT" sz="1500" dirty="0">
                <a:latin typeface="Calibri"/>
                <a:cs typeface="Calibri"/>
              </a:rPr>
              <a:t>I gesuiti montano una campagna per discreditare le posizioni di </a:t>
            </a:r>
            <a:r>
              <a:rPr lang="it-IT" sz="1500" dirty="0" err="1">
                <a:latin typeface="Calibri"/>
                <a:cs typeface="Calibri"/>
              </a:rPr>
              <a:t>Giansenio</a:t>
            </a:r>
            <a:r>
              <a:rPr lang="it-IT" sz="1500" dirty="0">
                <a:latin typeface="Calibri"/>
                <a:cs typeface="Calibri"/>
              </a:rPr>
              <a:t> come cripto-protestanti; condanna dell’opera con la bolla </a:t>
            </a:r>
            <a:r>
              <a:rPr lang="it-IT" sz="1500" i="1" dirty="0">
                <a:latin typeface="Calibri"/>
                <a:cs typeface="Calibri"/>
              </a:rPr>
              <a:t>In eminenti</a:t>
            </a:r>
            <a:r>
              <a:rPr lang="it-IT" sz="1500" dirty="0">
                <a:latin typeface="Calibri"/>
                <a:cs typeface="Calibri"/>
              </a:rPr>
              <a:t> (1642)</a:t>
            </a:r>
          </a:p>
          <a:p>
            <a:pPr>
              <a:lnSpc>
                <a:spcPct val="90000"/>
              </a:lnSpc>
            </a:pPr>
            <a:r>
              <a:rPr lang="it-IT" sz="1500" dirty="0">
                <a:latin typeface="Calibri"/>
                <a:cs typeface="Calibri"/>
              </a:rPr>
              <a:t>Le idee gianseniste attecchiscono nell’abbazia femminile cistercense di Port-</a:t>
            </a:r>
            <a:r>
              <a:rPr lang="it-IT" sz="1500" dirty="0" err="1">
                <a:latin typeface="Calibri"/>
                <a:cs typeface="Calibri"/>
              </a:rPr>
              <a:t>Royal</a:t>
            </a:r>
            <a:r>
              <a:rPr lang="it-IT" sz="1500" dirty="0">
                <a:latin typeface="Calibri"/>
                <a:cs typeface="Calibri"/>
              </a:rPr>
              <a:t>, diretta dalla sorella di </a:t>
            </a:r>
            <a:r>
              <a:rPr lang="it-IT" sz="1500">
                <a:latin typeface="Calibri"/>
                <a:cs typeface="Calibri"/>
              </a:rPr>
              <a:t>Antoine Arnauld </a:t>
            </a:r>
            <a:r>
              <a:rPr lang="it-IT" sz="1500" dirty="0">
                <a:latin typeface="Calibri"/>
                <a:cs typeface="Calibri"/>
              </a:rPr>
              <a:t>(critico, tra le altre cose, dell’eccessiva frequenza all’eucaristia promossa dai gesuiti). Port-</a:t>
            </a:r>
            <a:r>
              <a:rPr lang="it-IT" sz="1500" dirty="0" err="1">
                <a:latin typeface="Calibri"/>
                <a:cs typeface="Calibri"/>
              </a:rPr>
              <a:t>Royal</a:t>
            </a:r>
            <a:r>
              <a:rPr lang="it-IT" sz="1500" dirty="0">
                <a:latin typeface="Calibri"/>
                <a:cs typeface="Calibri"/>
              </a:rPr>
              <a:t> diventa centro di aggregazione e riflessione spirituale di alcune tra le migliori menti dell’epoca (</a:t>
            </a:r>
            <a:r>
              <a:rPr lang="it-IT" sz="1500" dirty="0" err="1">
                <a:latin typeface="Calibri"/>
                <a:cs typeface="Calibri"/>
              </a:rPr>
              <a:t>Blaise</a:t>
            </a:r>
            <a:r>
              <a:rPr lang="it-IT" sz="1500" dirty="0">
                <a:latin typeface="Calibri"/>
                <a:cs typeface="Calibri"/>
              </a:rPr>
              <a:t> Pascal).</a:t>
            </a:r>
          </a:p>
          <a:p>
            <a:pPr>
              <a:lnSpc>
                <a:spcPct val="90000"/>
              </a:lnSpc>
            </a:pPr>
            <a:r>
              <a:rPr lang="it-IT" sz="1500" dirty="0">
                <a:latin typeface="Calibri"/>
                <a:cs typeface="Calibri"/>
              </a:rPr>
              <a:t>1653: bolla </a:t>
            </a:r>
            <a:r>
              <a:rPr lang="it-IT" sz="1500" i="1" dirty="0" err="1">
                <a:latin typeface="Calibri"/>
                <a:cs typeface="Calibri"/>
              </a:rPr>
              <a:t>Cum</a:t>
            </a:r>
            <a:r>
              <a:rPr lang="it-IT" sz="1500" i="1" dirty="0">
                <a:latin typeface="Calibri"/>
                <a:cs typeface="Calibri"/>
              </a:rPr>
              <a:t> occasione</a:t>
            </a:r>
            <a:r>
              <a:rPr lang="it-IT" sz="1500" dirty="0">
                <a:latin typeface="Calibri"/>
                <a:cs typeface="Calibri"/>
              </a:rPr>
              <a:t>, Innocenzo X condanna cinque proposizioni dell’</a:t>
            </a:r>
            <a:r>
              <a:rPr lang="it-IT" sz="1500" i="1" dirty="0">
                <a:latin typeface="Calibri"/>
                <a:cs typeface="Calibri"/>
              </a:rPr>
              <a:t>Augustinus</a:t>
            </a:r>
          </a:p>
          <a:p>
            <a:pPr>
              <a:lnSpc>
                <a:spcPct val="90000"/>
              </a:lnSpc>
            </a:pPr>
            <a:r>
              <a:rPr lang="it-IT" sz="1500" dirty="0">
                <a:latin typeface="Calibri"/>
                <a:cs typeface="Calibri"/>
              </a:rPr>
              <a:t>1656-57: Pascal pubblica </a:t>
            </a:r>
            <a:r>
              <a:rPr lang="it-IT" sz="1500" i="1" dirty="0">
                <a:latin typeface="Calibri"/>
                <a:cs typeface="Calibri"/>
              </a:rPr>
              <a:t>Les </a:t>
            </a:r>
            <a:r>
              <a:rPr lang="it-IT" sz="1500" i="1" dirty="0" err="1">
                <a:latin typeface="Calibri"/>
                <a:cs typeface="Calibri"/>
              </a:rPr>
              <a:t>Provinciales</a:t>
            </a:r>
            <a:r>
              <a:rPr lang="it-IT" sz="1500" dirty="0">
                <a:latin typeface="Calibri"/>
                <a:cs typeface="Calibri"/>
              </a:rPr>
              <a:t>, diciotto lettere in difesa di Arnauld e del giansenismo e critica dei gesuiti; grande successo di pubblico</a:t>
            </a:r>
          </a:p>
          <a:p>
            <a:pPr>
              <a:lnSpc>
                <a:spcPct val="90000"/>
              </a:lnSpc>
            </a:pPr>
            <a:r>
              <a:rPr lang="it-IT" sz="1500" dirty="0">
                <a:latin typeface="Calibri"/>
                <a:cs typeface="Calibri"/>
              </a:rPr>
              <a:t>1664: Luigi XIV impone a tutti i religiosi un </a:t>
            </a:r>
            <a:r>
              <a:rPr lang="it-IT" sz="1500" i="1" dirty="0">
                <a:latin typeface="Calibri"/>
                <a:cs typeface="Calibri"/>
              </a:rPr>
              <a:t>formulario</a:t>
            </a:r>
            <a:r>
              <a:rPr lang="it-IT" sz="1500" dirty="0">
                <a:latin typeface="Calibri"/>
                <a:cs typeface="Calibri"/>
              </a:rPr>
              <a:t> di condanna del giansenismo. Alcuni giansenisti firmano, poiché le proposizioni condannate non si ritrovano come tali nell</a:t>
            </a:r>
            <a:r>
              <a:rPr lang="it-IT" sz="1500" i="1" dirty="0">
                <a:latin typeface="Calibri"/>
                <a:cs typeface="Calibri"/>
              </a:rPr>
              <a:t>’Augustinus</a:t>
            </a:r>
            <a:r>
              <a:rPr lang="it-IT" sz="1500" dirty="0">
                <a:latin typeface="Calibri"/>
                <a:cs typeface="Calibri"/>
              </a:rPr>
              <a:t> (questione di diritto e questione di fatto, compromesso che acquieta temporaneamente la questione).</a:t>
            </a:r>
          </a:p>
          <a:p>
            <a:pPr>
              <a:lnSpc>
                <a:spcPct val="90000"/>
              </a:lnSpc>
            </a:pPr>
            <a:r>
              <a:rPr lang="it-IT" sz="1500" dirty="0">
                <a:latin typeface="Calibri"/>
                <a:cs typeface="Calibri"/>
              </a:rPr>
              <a:t>Conflitti giurisdizionali tra Parigi e Roma sull’organizzazione della Chiesa francese e i limiti al potere papale (&gt;gallicanesimo)</a:t>
            </a:r>
          </a:p>
          <a:p>
            <a:pPr>
              <a:lnSpc>
                <a:spcPct val="90000"/>
              </a:lnSpc>
            </a:pPr>
            <a:r>
              <a:rPr lang="it-IT" sz="1500" dirty="0">
                <a:latin typeface="Calibri"/>
                <a:cs typeface="Calibri"/>
              </a:rPr>
              <a:t>Riaccendersi delle polemiche e distruzione di Port-</a:t>
            </a:r>
            <a:r>
              <a:rPr lang="it-IT" sz="1500" dirty="0" err="1">
                <a:latin typeface="Calibri"/>
                <a:cs typeface="Calibri"/>
              </a:rPr>
              <a:t>Royal</a:t>
            </a:r>
            <a:r>
              <a:rPr lang="it-IT" sz="1500" dirty="0">
                <a:latin typeface="Calibri"/>
                <a:cs typeface="Calibri"/>
              </a:rPr>
              <a:t> per ordine del re</a:t>
            </a:r>
          </a:p>
          <a:p>
            <a:pPr>
              <a:lnSpc>
                <a:spcPct val="90000"/>
              </a:lnSpc>
            </a:pPr>
            <a:r>
              <a:rPr lang="it-IT" sz="1500" dirty="0">
                <a:latin typeface="Calibri"/>
                <a:cs typeface="Calibri"/>
              </a:rPr>
              <a:t>1713: con la bolla </a:t>
            </a:r>
            <a:r>
              <a:rPr lang="it-IT" sz="1500" i="1" dirty="0" err="1">
                <a:latin typeface="Calibri"/>
                <a:cs typeface="Calibri"/>
              </a:rPr>
              <a:t>Unigenitus</a:t>
            </a:r>
            <a:r>
              <a:rPr lang="it-IT" sz="1500" dirty="0">
                <a:latin typeface="Calibri"/>
                <a:cs typeface="Calibri"/>
              </a:rPr>
              <a:t> papa Clemente XI condanna definitivamente come eretiche le dottrine di Jansen e di </a:t>
            </a:r>
            <a:r>
              <a:rPr lang="it-IT" sz="1500" dirty="0" err="1">
                <a:latin typeface="Calibri"/>
                <a:cs typeface="Calibri"/>
              </a:rPr>
              <a:t>Pasquier</a:t>
            </a:r>
            <a:r>
              <a:rPr lang="it-IT" sz="1500" dirty="0">
                <a:latin typeface="Calibri"/>
                <a:cs typeface="Calibri"/>
              </a:rPr>
              <a:t> </a:t>
            </a:r>
            <a:r>
              <a:rPr lang="it-IT" sz="1500" dirty="0" err="1">
                <a:latin typeface="Calibri"/>
                <a:cs typeface="Calibri"/>
              </a:rPr>
              <a:t>Quesnel</a:t>
            </a:r>
            <a:r>
              <a:rPr lang="it-IT" sz="1500" dirty="0">
                <a:latin typeface="Calibri"/>
                <a:cs typeface="Calibri"/>
              </a:rPr>
              <a:t>, pensatore gallicano che aveva rimesso in circolazione le idee gianseniste.</a:t>
            </a:r>
          </a:p>
          <a:p>
            <a:pPr>
              <a:lnSpc>
                <a:spcPct val="90000"/>
              </a:lnSpc>
            </a:pPr>
            <a:endParaRPr lang="it-IT" sz="15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9304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dirty="0"/>
              <a:t>Il gallicanesimo e il conflitto sulla </a:t>
            </a:r>
            <a:r>
              <a:rPr lang="it-IT" sz="3000" i="1" dirty="0" err="1"/>
              <a:t>régale</a:t>
            </a:r>
            <a:endParaRPr lang="it-IT" sz="3000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99067"/>
            <a:ext cx="8432800" cy="585893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it-IT" sz="1600" dirty="0"/>
              <a:t>Tradizioni gallicane di autonomia da Roma, episcopali e politiche (controllo del sovrano) </a:t>
            </a:r>
          </a:p>
          <a:p>
            <a:pPr>
              <a:lnSpc>
                <a:spcPct val="80000"/>
              </a:lnSpc>
            </a:pPr>
            <a:r>
              <a:rPr lang="it-IT" sz="1600" dirty="0"/>
              <a:t>Concordato di Bologna, 1516: il sovrano ha il diritto di scegliere e presentare al papa per la conferma i candidati ai ruoli di vescovo, abate e priore</a:t>
            </a:r>
          </a:p>
          <a:p>
            <a:pPr>
              <a:lnSpc>
                <a:spcPct val="80000"/>
              </a:lnSpc>
            </a:pPr>
            <a:r>
              <a:rPr lang="it-IT" sz="1600" dirty="0"/>
              <a:t>Le bolle papali non sono pubblicate nel regno se non dopo l’approvazione del Parlamento, l’inquisizione non è attiva, il supremo tribunale di fede rimane la Sorbona</a:t>
            </a:r>
          </a:p>
          <a:p>
            <a:pPr>
              <a:lnSpc>
                <a:spcPct val="80000"/>
              </a:lnSpc>
            </a:pPr>
            <a:r>
              <a:rPr lang="it-IT" sz="1600" dirty="0"/>
              <a:t>1594, pubblicazione dell’opera </a:t>
            </a:r>
            <a:r>
              <a:rPr lang="it-IT" sz="1600" i="1" dirty="0"/>
              <a:t>“Les </a:t>
            </a:r>
            <a:r>
              <a:rPr lang="it-IT" sz="1600" i="1" dirty="0" err="1"/>
              <a:t>libertés</a:t>
            </a:r>
            <a:r>
              <a:rPr lang="it-IT" sz="1600" i="1" dirty="0"/>
              <a:t> de l’</a:t>
            </a:r>
            <a:r>
              <a:rPr lang="it-IT" sz="1600" i="1" dirty="0" err="1"/>
              <a:t>Èglise</a:t>
            </a:r>
            <a:r>
              <a:rPr lang="it-IT" sz="1600" i="1" dirty="0"/>
              <a:t> gallicane” </a:t>
            </a:r>
            <a:r>
              <a:rPr lang="it-IT" sz="1600" dirty="0"/>
              <a:t>di Pierre </a:t>
            </a:r>
            <a:r>
              <a:rPr lang="it-IT" sz="1600" dirty="0" err="1"/>
              <a:t>Pithou</a:t>
            </a:r>
            <a:r>
              <a:rPr lang="it-IT" sz="1600" dirty="0"/>
              <a:t>, dedicata a Enrico IV, messa all’Indice da Roma</a:t>
            </a:r>
          </a:p>
          <a:p>
            <a:pPr>
              <a:lnSpc>
                <a:spcPct val="80000"/>
              </a:lnSpc>
            </a:pPr>
            <a:r>
              <a:rPr lang="it-IT" sz="1600" dirty="0"/>
              <a:t>Conflitto sulla “</a:t>
            </a:r>
            <a:r>
              <a:rPr lang="it-IT" sz="1600" i="1" dirty="0" err="1"/>
              <a:t>régale</a:t>
            </a:r>
            <a:r>
              <a:rPr lang="it-IT" sz="1600" dirty="0"/>
              <a:t>”, il diritto regio sancito dal concordato del 1516 di percepire le rendite dei seggi vescovili vacanti e di conferire i benefici ecclesiastici da essi dipendenti fino alla presa di possesso del successore. Nel 1673 Luigi XIV estende questo privilegio dalle sole diocesi del nord a tutte quelle sul territorio controllato dalla Corona. Alcuni vescovi si appellano a Innocenzo XI, che critica l’estensione del diritto regio alle diocesi precedentemente esenti.</a:t>
            </a:r>
          </a:p>
          <a:p>
            <a:pPr>
              <a:lnSpc>
                <a:spcPct val="80000"/>
              </a:lnSpc>
            </a:pPr>
            <a:r>
              <a:rPr lang="it-IT" sz="1600" dirty="0"/>
              <a:t>1682, L’assemblea generale del clero francese approva una </a:t>
            </a:r>
            <a:r>
              <a:rPr lang="it-IT" sz="1600" i="1" dirty="0"/>
              <a:t>Dichiarazione</a:t>
            </a:r>
            <a:r>
              <a:rPr lang="it-IT" sz="1600" dirty="0"/>
              <a:t> in quattro articoli (promossi dai vescovi Le </a:t>
            </a:r>
            <a:r>
              <a:rPr lang="it-IT" sz="1600" dirty="0" err="1"/>
              <a:t>Tellier</a:t>
            </a:r>
            <a:r>
              <a:rPr lang="it-IT" sz="1600" dirty="0"/>
              <a:t> e </a:t>
            </a:r>
            <a:r>
              <a:rPr lang="it-IT" sz="1600" dirty="0" err="1"/>
              <a:t>Bossuet</a:t>
            </a:r>
            <a:r>
              <a:rPr lang="it-IT" sz="1600" dirty="0"/>
              <a:t>): 1) l’autorità del papa si limita al piano spirituale, non a quello temporale, dove il sovrano ha un potere ricevuto direttamente da Dio ; 2) secondo i decreti del Concilio di Costanza, l’autorità del concilio universale è superiore al papa; 3) la Sede Apostolica deve rispettare i canoni da lei stessa approvati in passato in merito al diritto della chiesa di Francia di regolarsi secondo le proprie tradizioni; 4) il giudizio del papa in materia di fede non è irrevocabile o </a:t>
            </a:r>
            <a:r>
              <a:rPr lang="it-IT" sz="1600" dirty="0" err="1"/>
              <a:t>irreformabile</a:t>
            </a:r>
            <a:r>
              <a:rPr lang="it-IT" sz="1600" dirty="0"/>
              <a:t> ma necessita del consenso di tutta la Chiesa (nel caso specifico, la Chiesa di Francia deve dare il proprio assenso). Il sovrano ordina che i quattro articoli siano insegnati in tutte le facoltà di teologia del regno, il papa reagisce negando la bolla di istituzione canonica a tutti i candidati vescovi che avessero sottoscritto la Dichiarazione.</a:t>
            </a:r>
          </a:p>
          <a:p>
            <a:pPr>
              <a:lnSpc>
                <a:spcPct val="80000"/>
              </a:lnSpc>
            </a:pPr>
            <a:r>
              <a:rPr lang="it-IT" sz="1600" dirty="0"/>
              <a:t>1687-1688: occupazione militare del contado </a:t>
            </a:r>
            <a:r>
              <a:rPr lang="it-IT" sz="1600" dirty="0" err="1"/>
              <a:t>venassino</a:t>
            </a:r>
            <a:r>
              <a:rPr lang="it-IT" sz="1600" dirty="0"/>
              <a:t> (Avignone), proprietà della Santa Sede</a:t>
            </a:r>
          </a:p>
          <a:p>
            <a:pPr>
              <a:lnSpc>
                <a:spcPct val="80000"/>
              </a:lnSpc>
            </a:pPr>
            <a:r>
              <a:rPr lang="it-IT" sz="1600" dirty="0"/>
              <a:t>1693: ritrattazione di Luigi XIV e riappacificazione, ma i quattro articoli continuano a venire insegnati in molti luoghi e il re continua ad esercitare il diritto di </a:t>
            </a:r>
            <a:r>
              <a:rPr lang="it-IT" sz="1600" i="1" dirty="0" err="1"/>
              <a:t>régale</a:t>
            </a:r>
            <a:endParaRPr lang="it-IT" sz="1600" i="1" dirty="0"/>
          </a:p>
          <a:p>
            <a:pPr>
              <a:lnSpc>
                <a:spcPct val="80000"/>
              </a:lnSpc>
            </a:pPr>
            <a:endParaRPr lang="it-IT" sz="1600" dirty="0"/>
          </a:p>
          <a:p>
            <a:pPr>
              <a:lnSpc>
                <a:spcPct val="80000"/>
              </a:lnSpc>
            </a:pP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16335620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6769" y="0"/>
            <a:ext cx="4182533" cy="1143000"/>
          </a:xfrm>
        </p:spPr>
        <p:txBody>
          <a:bodyPr>
            <a:normAutofit/>
          </a:bodyPr>
          <a:lstStyle/>
          <a:p>
            <a:r>
              <a:rPr lang="it-IT" sz="3000" dirty="0"/>
              <a:t>La repressione degli Ugonotti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35469" y="1083735"/>
            <a:ext cx="4013200" cy="5774265"/>
          </a:xfrm>
        </p:spPr>
        <p:txBody>
          <a:bodyPr>
            <a:noAutofit/>
          </a:bodyPr>
          <a:lstStyle/>
          <a:p>
            <a:r>
              <a:rPr lang="it-IT" sz="1700" dirty="0"/>
              <a:t>Timore di un contropotere, quinta colonna (conflitto con l’olanda)</a:t>
            </a:r>
          </a:p>
          <a:p>
            <a:r>
              <a:rPr lang="it-IT" sz="1700" dirty="0"/>
              <a:t>Interpretazione sempre più restrittiva delle clausole di Nantes, incentivi economici alla conversione, vessazioni, </a:t>
            </a:r>
            <a:r>
              <a:rPr lang="it-IT" sz="1700" i="1" dirty="0" err="1"/>
              <a:t>dragonnades</a:t>
            </a:r>
            <a:endParaRPr lang="it-IT" sz="1700" i="1" dirty="0"/>
          </a:p>
          <a:p>
            <a:r>
              <a:rPr lang="it-IT" sz="1700" dirty="0"/>
              <a:t>17 ottobre 1685: Editto di Fontainebleau, revoca dell’Editto di Nantes. Tutti gli ugonotti francesi sono costretti ad abiurare e farsi cattolici o a lasciare la Francia entro due settimane.</a:t>
            </a:r>
          </a:p>
          <a:p>
            <a:r>
              <a:rPr lang="it-IT" sz="1700" dirty="0"/>
              <a:t>Emigrazione di 200.000 persone (artigiani specializzati, mercanti, intellettuali) in Germania, Inghilterra, Svizzera e Olanda. Esportazione di capitali, forze produttive ed idee nel resto di Europa.</a:t>
            </a:r>
          </a:p>
          <a:p>
            <a:r>
              <a:rPr lang="it-IT" sz="1700" dirty="0"/>
              <a:t>1702-1705, insurrezione dei </a:t>
            </a:r>
            <a:r>
              <a:rPr lang="it-IT" sz="1700" i="1" dirty="0" err="1"/>
              <a:t>camisards</a:t>
            </a:r>
            <a:r>
              <a:rPr lang="it-IT" sz="1700" dirty="0"/>
              <a:t> delle </a:t>
            </a:r>
            <a:r>
              <a:rPr lang="it-IT" sz="1700" dirty="0" err="1"/>
              <a:t>Cevenne</a:t>
            </a:r>
            <a:r>
              <a:rPr lang="it-IT" sz="1700" dirty="0"/>
              <a:t> (Linguadoca)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2498" y="0"/>
            <a:ext cx="46415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033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La politica estera e la guerra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/>
              <a:t>Michel Le </a:t>
            </a:r>
            <a:r>
              <a:rPr lang="it-IT" dirty="0" err="1"/>
              <a:t>Tellier</a:t>
            </a:r>
            <a:r>
              <a:rPr lang="it-IT" dirty="0"/>
              <a:t>, marchese di </a:t>
            </a:r>
            <a:r>
              <a:rPr lang="it-IT" dirty="0" err="1"/>
              <a:t>Louvois</a:t>
            </a:r>
            <a:r>
              <a:rPr lang="it-IT" dirty="0"/>
              <a:t> ministro guerra</a:t>
            </a:r>
          </a:p>
          <a:p>
            <a:r>
              <a:rPr lang="it-IT" dirty="0"/>
              <a:t>Espansione e consolidamento dell’esercito (nel giro di 40 anni passa da 65.000 a 400.000 uomini), anche grazie ad una prima forma di coscrizione. Disciplina militare e sistema di gradi con meccanismi di avanzamento. Passaggio da armate temporanee, fedeli a comandanti, a reparti territoriali permanenti. Sviluppo dell’artiglieria e delle fortificazioni (</a:t>
            </a:r>
            <a:r>
              <a:rPr lang="it-IT" dirty="0" err="1"/>
              <a:t>Vauban</a:t>
            </a:r>
            <a:r>
              <a:rPr lang="it-IT" dirty="0"/>
              <a:t>) </a:t>
            </a:r>
          </a:p>
          <a:p>
            <a:r>
              <a:rPr lang="it-IT" dirty="0"/>
              <a:t>Il costo delle ambizioni: le spese militari ammontano a metà del bilancio e spesso arrivano fino ai due terzi delle entrate del Regno</a:t>
            </a:r>
          </a:p>
        </p:txBody>
      </p:sp>
    </p:spTree>
    <p:extLst>
      <p:ext uri="{BB962C8B-B14F-4D97-AF65-F5344CB8AC3E}">
        <p14:creationId xmlns:p14="http://schemas.microsoft.com/office/powerpoint/2010/main" val="7952322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66680"/>
            <a:ext cx="8229600" cy="1143000"/>
          </a:xfrm>
        </p:spPr>
        <p:txBody>
          <a:bodyPr/>
          <a:lstStyle/>
          <a:p>
            <a:r>
              <a:rPr lang="it-IT" sz="3000" dirty="0"/>
              <a:t>Le guerre di Luigi XIV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86267" y="1083738"/>
            <a:ext cx="8686800" cy="5604932"/>
          </a:xfrm>
        </p:spPr>
        <p:txBody>
          <a:bodyPr>
            <a:normAutofit fontScale="47500" lnSpcReduction="20000"/>
          </a:bodyPr>
          <a:lstStyle/>
          <a:p>
            <a:r>
              <a:rPr lang="it-IT" sz="4200" b="1" dirty="0"/>
              <a:t>1667-1668</a:t>
            </a:r>
            <a:r>
              <a:rPr lang="it-IT" sz="4200" dirty="0"/>
              <a:t>: </a:t>
            </a:r>
            <a:r>
              <a:rPr lang="it-IT" sz="4200" i="1" dirty="0"/>
              <a:t>Guerra di “devoluzione</a:t>
            </a:r>
            <a:r>
              <a:rPr lang="it-IT" sz="4200" dirty="0"/>
              <a:t>”: in nome della moglie, Maria Teresa, figlia di Filippo IV, Luigi XIV rivendica parte dei Paesi Bassi spagnoli. Occupazione della Fiandra e della Franca Contea. Il Gran Pensionario olandese </a:t>
            </a:r>
            <a:r>
              <a:rPr lang="it-IT" sz="4200" dirty="0" err="1"/>
              <a:t>Jan</a:t>
            </a:r>
            <a:r>
              <a:rPr lang="it-IT" sz="4200" dirty="0"/>
              <a:t> de </a:t>
            </a:r>
            <a:r>
              <a:rPr lang="it-IT" sz="4200" dirty="0" err="1"/>
              <a:t>Witt</a:t>
            </a:r>
            <a:r>
              <a:rPr lang="it-IT" sz="4200" dirty="0"/>
              <a:t> si preoccupa e orchestra un’alleanza antifrancese con Inghilterra e Svezia. Pace di Aquisgrana, la Francia ottiene </a:t>
            </a:r>
            <a:r>
              <a:rPr lang="it-IT" sz="4200" u="sng" dirty="0"/>
              <a:t>Dunkerque e Lille</a:t>
            </a:r>
            <a:r>
              <a:rPr lang="it-IT" sz="4200" dirty="0"/>
              <a:t>.</a:t>
            </a:r>
          </a:p>
          <a:p>
            <a:r>
              <a:rPr lang="it-IT" sz="4200" b="1" dirty="0"/>
              <a:t>1672-1678</a:t>
            </a:r>
            <a:r>
              <a:rPr lang="it-IT" sz="4200" dirty="0"/>
              <a:t>: Mire espansioniste sull’Olanda e rivalità commerciale. Con il supporto dell’Inghilterra, le forze francesi invadono le Province Unite. Gli olandesi aprono le dighe e si riuniscono sotto la leadership dello </a:t>
            </a:r>
            <a:r>
              <a:rPr lang="it-IT" sz="4200" dirty="0" err="1"/>
              <a:t>stadtholder</a:t>
            </a:r>
            <a:r>
              <a:rPr lang="it-IT" sz="4200" dirty="0"/>
              <a:t> Guglielmo III d’Orange. Intervento spagnolo contro la Francia  e pace separata dell’Inghilterra (che ottiene le colonie americane olandesi, 1674): trattato di </a:t>
            </a:r>
            <a:r>
              <a:rPr lang="it-IT" sz="4200" dirty="0" err="1"/>
              <a:t>Nimega</a:t>
            </a:r>
            <a:r>
              <a:rPr lang="it-IT" sz="4200" dirty="0"/>
              <a:t> (1679), la Francia ottiene altri territori a scapito degli Asburgo (</a:t>
            </a:r>
            <a:r>
              <a:rPr lang="it-IT" sz="4200" u="sng" dirty="0"/>
              <a:t>Franca Contea</a:t>
            </a:r>
            <a:r>
              <a:rPr lang="it-IT" sz="4200" dirty="0"/>
              <a:t>). </a:t>
            </a:r>
          </a:p>
          <a:p>
            <a:r>
              <a:rPr lang="it-IT" sz="4200" b="1" dirty="0"/>
              <a:t>1681</a:t>
            </a:r>
            <a:r>
              <a:rPr lang="it-IT" sz="4200" dirty="0"/>
              <a:t>: occupazione </a:t>
            </a:r>
            <a:r>
              <a:rPr lang="it-IT" sz="4200" u="sng" dirty="0"/>
              <a:t>di Strasburgo</a:t>
            </a:r>
            <a:r>
              <a:rPr lang="it-IT" sz="4200" dirty="0"/>
              <a:t>; 1684: bombardamento di Genova, alleata della Spagna; 1688 : invasione del Palatinato</a:t>
            </a:r>
          </a:p>
          <a:p>
            <a:r>
              <a:rPr lang="it-IT" sz="4200" b="1" dirty="0"/>
              <a:t>1689</a:t>
            </a:r>
            <a:r>
              <a:rPr lang="it-IT" sz="4200" dirty="0"/>
              <a:t>: all’alleanza antifrancese promossa da Olanda con Austria, Spagna e stati tedeschi (</a:t>
            </a:r>
            <a:r>
              <a:rPr lang="it-IT" sz="4200" i="1" dirty="0"/>
              <a:t>Lega di Augusta</a:t>
            </a:r>
            <a:r>
              <a:rPr lang="it-IT" sz="4200" dirty="0"/>
              <a:t>) si uniscono anche l’Inghilterra dopo la Gloriosa Rivoluzione e il duca di Savoia per emanciparsi dalla tutela francese. Guerra lunga e difficile per Luigi XIV, che dopo iniziali conquiste deve accettare il ritorno alla situazione precedente al conflitto (pace di </a:t>
            </a:r>
            <a:r>
              <a:rPr lang="it-IT" sz="4200" dirty="0" err="1"/>
              <a:t>Rijswik</a:t>
            </a:r>
            <a:r>
              <a:rPr lang="it-IT" sz="4200" dirty="0"/>
              <a:t>, </a:t>
            </a:r>
            <a:r>
              <a:rPr lang="it-IT" sz="4200" b="1" dirty="0"/>
              <a:t>1697, </a:t>
            </a:r>
            <a:r>
              <a:rPr lang="it-IT" sz="4200" dirty="0"/>
              <a:t>ratifica dell’occupazione francese di Strasburgo ma cessione ai Savoia di Pinerolo).</a:t>
            </a:r>
          </a:p>
          <a:p>
            <a:r>
              <a:rPr lang="it-IT" sz="4200" b="1" dirty="0"/>
              <a:t>1700-1714</a:t>
            </a:r>
            <a:r>
              <a:rPr lang="it-IT" sz="4200" dirty="0"/>
              <a:t>: guerra di Successione spagnola</a:t>
            </a:r>
          </a:p>
          <a:p>
            <a:endParaRPr lang="hy-AM" dirty="0"/>
          </a:p>
        </p:txBody>
      </p:sp>
    </p:spTree>
    <p:extLst>
      <p:ext uri="{BB962C8B-B14F-4D97-AF65-F5344CB8AC3E}">
        <p14:creationId xmlns:p14="http://schemas.microsoft.com/office/powerpoint/2010/main" val="18027474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700" y="0"/>
            <a:ext cx="7084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8767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limiti dell’assolutismo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Gli intendenti sono anche espressioni di reti di potere locale</a:t>
            </a:r>
          </a:p>
          <a:p>
            <a:r>
              <a:rPr lang="it-IT" dirty="0"/>
              <a:t>40-50.000 </a:t>
            </a:r>
            <a:r>
              <a:rPr lang="it-IT" i="1" dirty="0" err="1"/>
              <a:t>officiers</a:t>
            </a:r>
            <a:r>
              <a:rPr lang="it-IT" dirty="0"/>
              <a:t> non controllabili direttamente</a:t>
            </a:r>
          </a:p>
          <a:p>
            <a:r>
              <a:rPr lang="it-IT" dirty="0"/>
              <a:t>Equilibri di corte a cui badare (Versailles più luogo di mediazione che “gabbia dorata” della nobiltà)</a:t>
            </a:r>
          </a:p>
          <a:p>
            <a:r>
              <a:rPr lang="it-IT" dirty="0"/>
              <a:t>Differenze tra </a:t>
            </a:r>
            <a:r>
              <a:rPr lang="it-IT" i="1" dirty="0" err="1"/>
              <a:t>pays</a:t>
            </a:r>
            <a:r>
              <a:rPr lang="it-IT" i="1" dirty="0"/>
              <a:t> d’</a:t>
            </a:r>
            <a:r>
              <a:rPr lang="it-IT" i="1" dirty="0" err="1"/>
              <a:t>état</a:t>
            </a:r>
            <a:r>
              <a:rPr lang="it-IT" i="1" dirty="0"/>
              <a:t> </a:t>
            </a:r>
            <a:r>
              <a:rPr lang="it-IT" dirty="0"/>
              <a:t>e </a:t>
            </a:r>
            <a:r>
              <a:rPr lang="it-IT" i="1" dirty="0"/>
              <a:t>d’</a:t>
            </a:r>
            <a:r>
              <a:rPr lang="it-IT" i="1" dirty="0" err="1"/>
              <a:t>éléction</a:t>
            </a:r>
            <a:r>
              <a:rPr lang="it-IT" dirty="0"/>
              <a:t> e nel campo giudiziario tra diritto consuetudinario (al nord) e romano (al sud)</a:t>
            </a:r>
          </a:p>
          <a:p>
            <a:r>
              <a:rPr lang="it-IT" dirty="0"/>
              <a:t>Le leggi fondamentali del regno (inalienabilità della corona e del demanio regio, legge salica e trasmissibilità in linea maschile)</a:t>
            </a:r>
          </a:p>
        </p:txBody>
      </p:sp>
    </p:spTree>
    <p:extLst>
      <p:ext uri="{BB962C8B-B14F-4D97-AF65-F5344CB8AC3E}">
        <p14:creationId xmlns:p14="http://schemas.microsoft.com/office/powerpoint/2010/main" val="817196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0670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dirty="0"/>
              <a:t>Il peso delle tasse e la proposta di una riforma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02965"/>
            <a:ext cx="8365152" cy="5855307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it-IT" dirty="0"/>
              <a:t>“Non verrà a sproposito una stima particolareggiata dei guadagni di un bracciante di campagna. Suppongo che, dei 365 giorni dell’anno, egli ne possa utilizzare proficuamente 180 e che possa guadagnare 9 soldi il giorno […] si avrebbe dunque un totale di 85 lire e dieci soldi; ammettiamo </a:t>
            </a:r>
            <a:r>
              <a:rPr lang="it-IT" b="1" dirty="0"/>
              <a:t>90 lire</a:t>
            </a:r>
            <a:r>
              <a:rPr lang="it-IT" dirty="0"/>
              <a:t>; da queste dobbiamo togliere quel che deve pagare (imposte e sale per una famiglia di quattro persone, cioè 14 lire e 16 soldi). Resteranno 75 lire e 4 soldi. Siccome suppongo che questa famiglia sia composta da quattro persone, non ci vogliono, per la loro alimentazione, meno di 10 </a:t>
            </a:r>
            <a:r>
              <a:rPr lang="it-IT" dirty="0" err="1"/>
              <a:t>serpieri</a:t>
            </a:r>
            <a:r>
              <a:rPr lang="it-IT" dirty="0"/>
              <a:t> di grano, misura di Parigi. Questo grano, metà frumento e metà segale, che va comunemente al prezzo di 6 lire al </a:t>
            </a:r>
            <a:r>
              <a:rPr lang="it-IT" dirty="0" err="1"/>
              <a:t>serpiere</a:t>
            </a:r>
            <a:r>
              <a:rPr lang="it-IT" dirty="0"/>
              <a:t> costerà 60 lire; le 75 lire e quattro soldi, una volta ridotte di questa cifra, diverranno 15 lire e 4 soldi, con le quali questo bracciante dovrà pagare l’affitto o le riparazioni alla propria abitazione, l’acquisto di qualche mobile (quand’anche si trattasse di qualche recipiente di terra) abiti e biancheria, e tutti i restanti bisogni della propria famiglia per un anno intero. Ma queste quindici lire e quattro soldi non lo porteranno molto lontano a meno che la sua industria (attività manuale: tessitura ad esempio) o un qualche commercio particolare non riempiano i vuoti del tempo in cui non lavorerà e che sua moglie non contribuisca in qualche misura alle spese tramite il lavoro della sua conocchia […] in qualunque modo si consideri la cosa è sicuro che costui farà sempre molta fatica ad arrivare alla fine dell’anno.”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sz="2500" dirty="0"/>
              <a:t>(</a:t>
            </a:r>
            <a:r>
              <a:rPr lang="it-IT" sz="2500" dirty="0" err="1"/>
              <a:t>Vauban</a:t>
            </a:r>
            <a:r>
              <a:rPr lang="it-IT" sz="2500" dirty="0"/>
              <a:t> , </a:t>
            </a:r>
            <a:r>
              <a:rPr lang="it-IT" sz="2500" i="1" dirty="0" err="1"/>
              <a:t>Projet</a:t>
            </a:r>
            <a:r>
              <a:rPr lang="it-IT" sz="2500" i="1" dirty="0"/>
              <a:t> d'une </a:t>
            </a:r>
            <a:r>
              <a:rPr lang="it-IT" sz="2500" i="1" dirty="0" err="1"/>
              <a:t>dixme</a:t>
            </a:r>
            <a:r>
              <a:rPr lang="it-IT" sz="2500" i="1" dirty="0"/>
              <a:t> </a:t>
            </a:r>
            <a:r>
              <a:rPr lang="it-IT" sz="2500" i="1" dirty="0" err="1"/>
              <a:t>royale</a:t>
            </a:r>
            <a:r>
              <a:rPr lang="it-IT" sz="2500" i="1" dirty="0"/>
              <a:t> qui, </a:t>
            </a:r>
            <a:r>
              <a:rPr lang="it-IT" sz="2500" i="1" dirty="0" err="1"/>
              <a:t>supprimant</a:t>
            </a:r>
            <a:r>
              <a:rPr lang="it-IT" sz="2500" i="1" dirty="0"/>
              <a:t> la </a:t>
            </a:r>
            <a:r>
              <a:rPr lang="it-IT" sz="2500" i="1" dirty="0" err="1"/>
              <a:t>taille</a:t>
            </a:r>
            <a:r>
              <a:rPr lang="it-IT" sz="2500" i="1" dirty="0"/>
              <a:t>, </a:t>
            </a:r>
            <a:r>
              <a:rPr lang="it-IT" sz="2500" i="1" dirty="0" err="1"/>
              <a:t>les</a:t>
            </a:r>
            <a:r>
              <a:rPr lang="it-IT" sz="2500" i="1" dirty="0"/>
              <a:t> </a:t>
            </a:r>
            <a:r>
              <a:rPr lang="it-IT" sz="2500" i="1" dirty="0" err="1"/>
              <a:t>aydes</a:t>
            </a:r>
            <a:r>
              <a:rPr lang="it-IT" sz="2500" i="1" dirty="0"/>
              <a:t>, </a:t>
            </a:r>
            <a:r>
              <a:rPr lang="it-IT" sz="2500" i="1" dirty="0" err="1"/>
              <a:t>les</a:t>
            </a:r>
            <a:r>
              <a:rPr lang="it-IT" sz="2500" i="1" dirty="0"/>
              <a:t> </a:t>
            </a:r>
            <a:r>
              <a:rPr lang="it-IT" sz="2500" i="1" dirty="0" err="1"/>
              <a:t>doüanes</a:t>
            </a:r>
            <a:r>
              <a:rPr lang="it-IT" sz="2500" i="1" dirty="0"/>
              <a:t> d'une province à l'</a:t>
            </a:r>
            <a:r>
              <a:rPr lang="it-IT" sz="2500" i="1" dirty="0" err="1"/>
              <a:t>autre</a:t>
            </a:r>
            <a:r>
              <a:rPr lang="it-IT" sz="2500" i="1" dirty="0"/>
              <a:t>, </a:t>
            </a:r>
            <a:r>
              <a:rPr lang="it-IT" sz="2500" i="1" dirty="0" err="1"/>
              <a:t>les</a:t>
            </a:r>
            <a:r>
              <a:rPr lang="it-IT" sz="2500" i="1" dirty="0"/>
              <a:t> </a:t>
            </a:r>
            <a:r>
              <a:rPr lang="it-IT" sz="2500" i="1" dirty="0" err="1"/>
              <a:t>décimes</a:t>
            </a:r>
            <a:r>
              <a:rPr lang="it-IT" sz="2500" i="1" dirty="0"/>
              <a:t> </a:t>
            </a:r>
            <a:r>
              <a:rPr lang="it-IT" sz="2500" i="1" dirty="0" err="1"/>
              <a:t>du</a:t>
            </a:r>
            <a:r>
              <a:rPr lang="it-IT" sz="2500" i="1" dirty="0"/>
              <a:t> </a:t>
            </a:r>
            <a:r>
              <a:rPr lang="it-IT" sz="2500" i="1" dirty="0" err="1"/>
              <a:t>Clergé</a:t>
            </a:r>
            <a:r>
              <a:rPr lang="it-IT" sz="2500" i="1" dirty="0"/>
              <a:t>, </a:t>
            </a:r>
            <a:r>
              <a:rPr lang="it-IT" sz="2500" i="1" dirty="0" err="1"/>
              <a:t>les</a:t>
            </a:r>
            <a:r>
              <a:rPr lang="it-IT" sz="2500" i="1" dirty="0"/>
              <a:t> </a:t>
            </a:r>
            <a:r>
              <a:rPr lang="it-IT" sz="2500" i="1" dirty="0" err="1"/>
              <a:t>affaires</a:t>
            </a:r>
            <a:r>
              <a:rPr lang="it-IT" sz="2500" i="1" dirty="0"/>
              <a:t> </a:t>
            </a:r>
            <a:r>
              <a:rPr lang="it-IT" sz="2500" i="1" dirty="0" err="1"/>
              <a:t>extraordinaires</a:t>
            </a:r>
            <a:r>
              <a:rPr lang="it-IT" sz="2500" i="1" dirty="0"/>
              <a:t> et </a:t>
            </a:r>
            <a:r>
              <a:rPr lang="it-IT" sz="2500" i="1" dirty="0" err="1"/>
              <a:t>tous</a:t>
            </a:r>
            <a:r>
              <a:rPr lang="it-IT" sz="2500" i="1" dirty="0"/>
              <a:t> </a:t>
            </a:r>
            <a:r>
              <a:rPr lang="it-IT" sz="2500" i="1" dirty="0" err="1"/>
              <a:t>autres</a:t>
            </a:r>
            <a:r>
              <a:rPr lang="it-IT" sz="2500" i="1" dirty="0"/>
              <a:t> </a:t>
            </a:r>
            <a:r>
              <a:rPr lang="it-IT" sz="2500" i="1" dirty="0" err="1"/>
              <a:t>impôts</a:t>
            </a:r>
            <a:r>
              <a:rPr lang="it-IT" sz="2500" i="1" dirty="0"/>
              <a:t> </a:t>
            </a:r>
            <a:r>
              <a:rPr lang="it-IT" sz="2500" i="1" dirty="0" err="1"/>
              <a:t>onéreux</a:t>
            </a:r>
            <a:r>
              <a:rPr lang="it-IT" sz="2500" i="1" dirty="0"/>
              <a:t> et non </a:t>
            </a:r>
            <a:r>
              <a:rPr lang="it-IT" sz="2500" i="1" dirty="0" err="1"/>
              <a:t>volontaires</a:t>
            </a:r>
            <a:r>
              <a:rPr lang="it-IT" sz="2500" i="1" dirty="0"/>
              <a:t> et </a:t>
            </a:r>
            <a:r>
              <a:rPr lang="it-IT" sz="2500" i="1" dirty="0" err="1"/>
              <a:t>diminuant</a:t>
            </a:r>
            <a:r>
              <a:rPr lang="it-IT" sz="2500" i="1" dirty="0"/>
              <a:t> le </a:t>
            </a:r>
            <a:r>
              <a:rPr lang="it-IT" sz="2500" i="1" dirty="0" err="1"/>
              <a:t>prix</a:t>
            </a:r>
            <a:r>
              <a:rPr lang="it-IT" sz="2500" i="1" dirty="0"/>
              <a:t> </a:t>
            </a:r>
            <a:r>
              <a:rPr lang="it-IT" sz="2500" i="1" dirty="0" err="1"/>
              <a:t>du</a:t>
            </a:r>
            <a:r>
              <a:rPr lang="it-IT" sz="2500" i="1" dirty="0"/>
              <a:t> </a:t>
            </a:r>
            <a:r>
              <a:rPr lang="it-IT" sz="2500" i="1" dirty="0" err="1"/>
              <a:t>sel</a:t>
            </a:r>
            <a:r>
              <a:rPr lang="it-IT" sz="2500" i="1" dirty="0"/>
              <a:t> de </a:t>
            </a:r>
            <a:r>
              <a:rPr lang="it-IT" sz="2500" i="1" dirty="0" err="1"/>
              <a:t>moitié</a:t>
            </a:r>
            <a:r>
              <a:rPr lang="it-IT" sz="2500" i="1" dirty="0"/>
              <a:t> et plus, </a:t>
            </a:r>
            <a:r>
              <a:rPr lang="it-IT" sz="2500" i="1" dirty="0" err="1"/>
              <a:t>produiroit</a:t>
            </a:r>
            <a:r>
              <a:rPr lang="it-IT" sz="2500" i="1" dirty="0"/>
              <a:t> </a:t>
            </a:r>
            <a:r>
              <a:rPr lang="it-IT" sz="2500" i="1" dirty="0" err="1"/>
              <a:t>au</a:t>
            </a:r>
            <a:r>
              <a:rPr lang="it-IT" sz="2500" i="1" dirty="0"/>
              <a:t> </a:t>
            </a:r>
            <a:r>
              <a:rPr lang="it-IT" sz="2500" i="1" dirty="0" err="1"/>
              <a:t>Roy</a:t>
            </a:r>
            <a:r>
              <a:rPr lang="it-IT" sz="2500" i="1" dirty="0"/>
              <a:t> un </a:t>
            </a:r>
            <a:r>
              <a:rPr lang="it-IT" sz="2500" i="1" dirty="0" err="1"/>
              <a:t>revenu</a:t>
            </a:r>
            <a:r>
              <a:rPr lang="it-IT" sz="2500" i="1" dirty="0"/>
              <a:t> </a:t>
            </a:r>
            <a:r>
              <a:rPr lang="it-IT" sz="2500" i="1" dirty="0" err="1"/>
              <a:t>certain</a:t>
            </a:r>
            <a:r>
              <a:rPr lang="it-IT" sz="2500" i="1" dirty="0"/>
              <a:t> et </a:t>
            </a:r>
            <a:r>
              <a:rPr lang="it-IT" sz="2500" i="1" dirty="0" err="1"/>
              <a:t>suffisant</a:t>
            </a:r>
            <a:r>
              <a:rPr lang="it-IT" sz="2500" i="1" dirty="0"/>
              <a:t>, sans </a:t>
            </a:r>
            <a:r>
              <a:rPr lang="it-IT" sz="2500" i="1" dirty="0" err="1"/>
              <a:t>frais</a:t>
            </a:r>
            <a:r>
              <a:rPr lang="it-IT" sz="2500" dirty="0"/>
              <a:t>, Paris 1707)</a:t>
            </a:r>
          </a:p>
        </p:txBody>
      </p:sp>
    </p:spTree>
    <p:extLst>
      <p:ext uri="{BB962C8B-B14F-4D97-AF65-F5344CB8AC3E}">
        <p14:creationId xmlns:p14="http://schemas.microsoft.com/office/powerpoint/2010/main" val="3026767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1866</TotalTime>
  <Words>4434</Words>
  <Application>Microsoft Macintosh PowerPoint</Application>
  <PresentationFormat>Presentazione su schermo (4:3)</PresentationFormat>
  <Paragraphs>135</Paragraphs>
  <Slides>26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29" baseType="lpstr">
      <vt:lpstr>Arial</vt:lpstr>
      <vt:lpstr>Calibri</vt:lpstr>
      <vt:lpstr>Tema di Office</vt:lpstr>
      <vt:lpstr>Lezione 18: Il regno di Luigi XIV</vt:lpstr>
      <vt:lpstr>Luigi XIV (r. 1643, 1661-1715) </vt:lpstr>
      <vt:lpstr>Presentazione standard di PowerPoint</vt:lpstr>
      <vt:lpstr>Presentazione standard di PowerPoint</vt:lpstr>
      <vt:lpstr>L’esercizio del potere</vt:lpstr>
      <vt:lpstr>L’accentramento amministrativo della Francia di Antico regime secondo Alexis de Tocqueville (1856)</vt:lpstr>
      <vt:lpstr>Presentazione standard di PowerPoint</vt:lpstr>
      <vt:lpstr>La politica economica</vt:lpstr>
      <vt:lpstr>La politica religiosa</vt:lpstr>
      <vt:lpstr>La controversia sul giansenismo</vt:lpstr>
      <vt:lpstr>Il gallicanesimo e il conflitto sulla régale</vt:lpstr>
      <vt:lpstr>La repressione degli Ugonotti</vt:lpstr>
      <vt:lpstr>La politica estera e la guerra</vt:lpstr>
      <vt:lpstr>Le guerre di Luigi XIV</vt:lpstr>
      <vt:lpstr>Presentazione standard di PowerPoint</vt:lpstr>
      <vt:lpstr>I limiti dell’assolutismo</vt:lpstr>
      <vt:lpstr>Il peso delle tasse</vt:lpstr>
      <vt:lpstr>La politica religiosa</vt:lpstr>
      <vt:lpstr>La controversia sul giansenismo</vt:lpstr>
      <vt:lpstr>Il gallicanesimo e il conflitto sulla régale</vt:lpstr>
      <vt:lpstr>La repressione degli Ugonotti</vt:lpstr>
      <vt:lpstr>La politica estera e la guerra</vt:lpstr>
      <vt:lpstr>Le guerre di Luigi XIV</vt:lpstr>
      <vt:lpstr>Presentazione standard di PowerPoint</vt:lpstr>
      <vt:lpstr>I limiti dell’assolutismo</vt:lpstr>
      <vt:lpstr>Il peso delle tasse e la proposta di una riforma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Lezione 17-18: Dalla Fronda alla  monarchia assoluta in Francia</dc:title>
  <dc:creator>cesare</dc:creator>
  <cp:lastModifiedBy>SANTUS CESARE</cp:lastModifiedBy>
  <cp:revision>60</cp:revision>
  <dcterms:created xsi:type="dcterms:W3CDTF">2023-04-02T08:24:19Z</dcterms:created>
  <dcterms:modified xsi:type="dcterms:W3CDTF">2024-04-18T10:59:17Z</dcterms:modified>
</cp:coreProperties>
</file>