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4" r:id="rId5"/>
    <p:sldId id="263" r:id="rId6"/>
    <p:sldId id="258" r:id="rId7"/>
    <p:sldId id="259" r:id="rId8"/>
    <p:sldId id="260" r:id="rId9"/>
    <p:sldId id="269" r:id="rId10"/>
    <p:sldId id="270" r:id="rId11"/>
    <p:sldId id="265" r:id="rId12"/>
    <p:sldId id="267" r:id="rId13"/>
    <p:sldId id="271" r:id="rId1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-12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840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590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114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351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851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1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593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0448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8269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604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779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88889-ED2F-3242-BB51-329FEB915303}" type="datetimeFigureOut">
              <a:rPr lang="it-IT" smtClean="0"/>
              <a:t>19/04/23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37229-03AB-424D-8D42-6C54E6EDD3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063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sz="3300" dirty="0" smtClean="0"/>
              <a:t>Lezione 21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L’ascesa di una nuova potenza tra Asia ed Europa: la Russia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8192"/>
            <a:ext cx="6400800" cy="1752600"/>
          </a:xfrm>
        </p:spPr>
        <p:txBody>
          <a:bodyPr/>
          <a:lstStyle/>
          <a:p>
            <a:r>
              <a:rPr lang="it-IT" dirty="0" smtClean="0">
                <a:solidFill>
                  <a:srgbClr val="000000"/>
                </a:solidFill>
              </a:rPr>
              <a:t>147LE - Storia moderna</a:t>
            </a:r>
          </a:p>
          <a:p>
            <a:r>
              <a:rPr lang="it-IT" dirty="0" err="1" smtClean="0">
                <a:solidFill>
                  <a:srgbClr val="000000"/>
                </a:solidFill>
              </a:rPr>
              <a:t>a.a</a:t>
            </a:r>
            <a:r>
              <a:rPr lang="it-IT" dirty="0" smtClean="0">
                <a:solidFill>
                  <a:srgbClr val="000000"/>
                </a:solidFill>
              </a:rPr>
              <a:t>. 2023-2024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757334" y="5482167"/>
            <a:ext cx="251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Docente: Cesare Santus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4447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2672"/>
            <a:ext cx="9144000" cy="634417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206500" y="0"/>
            <a:ext cx="68368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dirty="0" smtClean="0"/>
              <a:t>La via variaga e la </a:t>
            </a:r>
            <a:r>
              <a:rPr lang="it-IT" sz="3000" dirty="0" err="1" smtClean="0"/>
              <a:t>Rus</a:t>
            </a:r>
            <a:r>
              <a:rPr lang="it-IT" sz="3000" dirty="0" smtClean="0"/>
              <a:t>’ di Kiev</a:t>
            </a:r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3984927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5674" y="2"/>
            <a:ext cx="5136829" cy="685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319" y="0"/>
            <a:ext cx="5624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24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19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59498" y="2412472"/>
            <a:ext cx="2857501" cy="1143000"/>
          </a:xfrm>
        </p:spPr>
        <p:txBody>
          <a:bodyPr>
            <a:noAutofit/>
          </a:bodyPr>
          <a:lstStyle/>
          <a:p>
            <a:r>
              <a:rPr lang="it-IT" sz="2400" dirty="0" smtClean="0"/>
              <a:t>Il Granducato di Mosca, fondato sotto Ivan I nel 1325, si espande sotto </a:t>
            </a:r>
            <a:br>
              <a:rPr lang="it-IT" sz="2400" dirty="0" smtClean="0"/>
            </a:br>
            <a:r>
              <a:rPr lang="it-IT" sz="2400" dirty="0" smtClean="0"/>
              <a:t>Ivan III (1462-1505)</a:t>
            </a:r>
            <a:br>
              <a:rPr lang="it-IT" sz="2400" dirty="0" smtClean="0"/>
            </a:br>
            <a:endParaRPr lang="it-IT" sz="24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15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11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047976"/>
            <a:ext cx="4797658" cy="1143000"/>
          </a:xfrm>
        </p:spPr>
        <p:txBody>
          <a:bodyPr>
            <a:normAutofit/>
          </a:bodyPr>
          <a:lstStyle/>
          <a:p>
            <a:r>
              <a:rPr lang="it-IT" sz="3000" dirty="0" smtClean="0"/>
              <a:t>Ivan IV “il Terribile” </a:t>
            </a:r>
            <a:br>
              <a:rPr lang="it-IT" sz="3000" dirty="0" smtClean="0"/>
            </a:br>
            <a:r>
              <a:rPr lang="it-IT" sz="3000" dirty="0" smtClean="0"/>
              <a:t>(1533-1584; zar dal 1547)</a:t>
            </a:r>
            <a:endParaRPr lang="it-IT" sz="3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1517" y="0"/>
            <a:ext cx="3662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04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 smtClean="0"/>
              <a:t>Il “periodo dei torbidi” (1598-1613)</a:t>
            </a:r>
            <a:endParaRPr lang="it-IT" sz="3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152550" y="1430164"/>
            <a:ext cx="5788417" cy="542783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it-IT" dirty="0" smtClean="0"/>
              <a:t>Aumento della pressione fiscale, rivolte e guerra civile dopo la morte di Ivan e il breve regno di </a:t>
            </a:r>
            <a:r>
              <a:rPr lang="it-IT" dirty="0" err="1" smtClean="0"/>
              <a:t>Feodor</a:t>
            </a:r>
            <a:r>
              <a:rPr lang="it-IT" dirty="0" smtClean="0"/>
              <a:t>. Fine della dinastia </a:t>
            </a:r>
            <a:r>
              <a:rPr lang="it-IT" dirty="0" err="1" smtClean="0"/>
              <a:t>Rurikide</a:t>
            </a:r>
            <a:endParaRPr lang="it-IT" dirty="0" smtClean="0"/>
          </a:p>
          <a:p>
            <a:pPr>
              <a:lnSpc>
                <a:spcPct val="120000"/>
              </a:lnSpc>
            </a:pPr>
            <a:r>
              <a:rPr lang="it-IT" dirty="0"/>
              <a:t>I</a:t>
            </a:r>
            <a:r>
              <a:rPr lang="it-IT" dirty="0" smtClean="0"/>
              <a:t>l potere del successore Boris </a:t>
            </a:r>
            <a:r>
              <a:rPr lang="it-IT" dirty="0" err="1" smtClean="0"/>
              <a:t>Godunov</a:t>
            </a:r>
            <a:r>
              <a:rPr lang="it-IT" dirty="0" smtClean="0"/>
              <a:t>, accusato di aver fatto uccidere il figlio ed erede di Ivan, Dimitri, vacilla.</a:t>
            </a:r>
          </a:p>
          <a:p>
            <a:pPr>
              <a:lnSpc>
                <a:spcPct val="120000"/>
              </a:lnSpc>
            </a:pPr>
            <a:r>
              <a:rPr lang="it-IT" dirty="0"/>
              <a:t>R</a:t>
            </a:r>
            <a:r>
              <a:rPr lang="it-IT" dirty="0" smtClean="0"/>
              <a:t>ivolta del “falso Dimitri”, che arriva a farsi incoronare zar con l’aiuto della </a:t>
            </a:r>
            <a:r>
              <a:rPr lang="it-IT" dirty="0" err="1" smtClean="0"/>
              <a:t>nobità</a:t>
            </a:r>
            <a:r>
              <a:rPr lang="it-IT" dirty="0" smtClean="0"/>
              <a:t> polacca e della rivolta cosacca; insurrezione dei boiardi e morte di Dimitri (1606);</a:t>
            </a:r>
          </a:p>
          <a:p>
            <a:pPr>
              <a:lnSpc>
                <a:spcPct val="120000"/>
              </a:lnSpc>
            </a:pPr>
            <a:r>
              <a:rPr lang="it-IT" dirty="0" smtClean="0"/>
              <a:t>1606-1611: due altri “falsi Dimitri”</a:t>
            </a:r>
          </a:p>
          <a:p>
            <a:pPr>
              <a:lnSpc>
                <a:spcPct val="120000"/>
              </a:lnSpc>
            </a:pPr>
            <a:r>
              <a:rPr lang="it-IT" dirty="0" smtClean="0"/>
              <a:t>1613: l’assemblea generale degli Stati (</a:t>
            </a:r>
            <a:r>
              <a:rPr lang="it-IT" dirty="0" err="1" smtClean="0"/>
              <a:t>Zemskij</a:t>
            </a:r>
            <a:r>
              <a:rPr lang="it-IT" dirty="0" smtClean="0"/>
              <a:t> </a:t>
            </a:r>
            <a:r>
              <a:rPr lang="it-IT" dirty="0" err="1" smtClean="0"/>
              <a:t>Sobor</a:t>
            </a:r>
            <a:r>
              <a:rPr lang="it-IT" dirty="0" smtClean="0"/>
              <a:t>) indica Michele Romanov, figlio del patriarca </a:t>
            </a:r>
            <a:r>
              <a:rPr lang="it-IT" dirty="0" err="1" smtClean="0"/>
              <a:t>Filaret</a:t>
            </a:r>
            <a:r>
              <a:rPr lang="it-IT" dirty="0" smtClean="0"/>
              <a:t>, come nuovo zar</a:t>
            </a:r>
          </a:p>
          <a:p>
            <a:pPr>
              <a:lnSpc>
                <a:spcPct val="120000"/>
              </a:lnSpc>
            </a:pPr>
            <a:endParaRPr lang="it-IT" dirty="0" smtClean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80" y="1632613"/>
            <a:ext cx="3064970" cy="431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61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43" y="947850"/>
            <a:ext cx="7431230" cy="591015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643" y="-134881"/>
            <a:ext cx="8407773" cy="1143000"/>
          </a:xfrm>
        </p:spPr>
        <p:txBody>
          <a:bodyPr>
            <a:noAutofit/>
          </a:bodyPr>
          <a:lstStyle/>
          <a:p>
            <a:r>
              <a:rPr lang="it-IT" sz="3000" dirty="0" smtClean="0"/>
              <a:t>La ripresa dell’espansione sotto lo zar </a:t>
            </a:r>
            <a:br>
              <a:rPr lang="it-IT" sz="3000" dirty="0" smtClean="0"/>
            </a:br>
            <a:r>
              <a:rPr lang="it-IT" sz="3000" dirty="0" smtClean="0"/>
              <a:t>Alessio Romanov (1645-1676)</a:t>
            </a:r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1741551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8643" y="-134881"/>
            <a:ext cx="8407773" cy="1143000"/>
          </a:xfrm>
        </p:spPr>
        <p:txBody>
          <a:bodyPr>
            <a:normAutofit/>
          </a:bodyPr>
          <a:lstStyle/>
          <a:p>
            <a:r>
              <a:rPr lang="it-IT" sz="3000" dirty="0" smtClean="0"/>
              <a:t>La conquista della regione ucraina orientale</a:t>
            </a:r>
            <a:br>
              <a:rPr lang="it-IT" sz="3000" dirty="0" smtClean="0"/>
            </a:br>
            <a:r>
              <a:rPr lang="it-IT" sz="3000" dirty="0" smtClean="0"/>
              <a:t>(guerra russo-polacca del 1654-1667)</a:t>
            </a:r>
            <a:endParaRPr lang="it-IT" sz="30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43" y="947850"/>
            <a:ext cx="7431230" cy="591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12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43280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 smtClean="0"/>
              <a:t>I cosacchi </a:t>
            </a:r>
            <a:r>
              <a:rPr lang="it-IT" sz="3000" dirty="0" err="1" smtClean="0"/>
              <a:t>zaporoghi</a:t>
            </a:r>
            <a:r>
              <a:rPr lang="it-IT" sz="3000" dirty="0" smtClean="0"/>
              <a:t>, i cosacchi del Volga e la ribellione di </a:t>
            </a:r>
            <a:r>
              <a:rPr lang="it-IT" sz="3000" dirty="0" err="1" smtClean="0"/>
              <a:t>Sten’ka</a:t>
            </a:r>
            <a:r>
              <a:rPr lang="it-IT" sz="3000" dirty="0" smtClean="0"/>
              <a:t> </a:t>
            </a:r>
            <a:r>
              <a:rPr lang="it-IT" sz="3000" dirty="0" err="1" smtClean="0"/>
              <a:t>Razin</a:t>
            </a:r>
            <a:r>
              <a:rPr lang="it-IT" sz="3000" dirty="0" smtClean="0"/>
              <a:t> (1670)</a:t>
            </a:r>
            <a:endParaRPr lang="it-IT" sz="30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68265"/>
            <a:ext cx="9144000" cy="540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9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6517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3000" dirty="0" smtClean="0"/>
              <a:t>Le riforme religiose del patriarca Nikon (1652-1666) e</a:t>
            </a:r>
            <a:br>
              <a:rPr lang="it-IT" sz="3000" dirty="0" smtClean="0"/>
            </a:br>
            <a:r>
              <a:rPr lang="it-IT" sz="3000" dirty="0" smtClean="0"/>
              <a:t> lo scisma (</a:t>
            </a:r>
            <a:r>
              <a:rPr lang="it-IT" sz="3000" i="1" dirty="0" err="1" smtClean="0"/>
              <a:t>raskol</a:t>
            </a:r>
            <a:r>
              <a:rPr lang="it-IT" sz="3000" dirty="0" smtClean="0"/>
              <a:t>) dei “vecchi credenti”</a:t>
            </a:r>
            <a:endParaRPr lang="it-IT" sz="30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17638"/>
            <a:ext cx="9212288" cy="543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996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846029" y="2420157"/>
            <a:ext cx="3232286" cy="1143000"/>
          </a:xfrm>
        </p:spPr>
        <p:txBody>
          <a:bodyPr>
            <a:normAutofit fontScale="90000"/>
          </a:bodyPr>
          <a:lstStyle/>
          <a:p>
            <a:r>
              <a:rPr lang="it-IT" sz="3000" dirty="0" smtClean="0"/>
              <a:t>Pietro il grande (1682-1725) e l’occidentalizzazione forzata del paese</a:t>
            </a:r>
            <a:endParaRPr lang="it-IT" sz="30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129"/>
            <a:ext cx="5627077" cy="685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70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1387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 smtClean="0"/>
              <a:t>La conquista del Baltico e della Siberia</a:t>
            </a:r>
            <a:endParaRPr lang="it-IT" sz="3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04310"/>
            <a:ext cx="9144000" cy="555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65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1280</TotalTime>
  <Words>231</Words>
  <Application>Microsoft Macintosh PowerPoint</Application>
  <PresentationFormat>Presentazione su schermo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Lezione 21 L’ascesa di una nuova potenza tra Asia ed Europa: la Russia</vt:lpstr>
      <vt:lpstr>Presentazione di PowerPoint</vt:lpstr>
      <vt:lpstr>Presentazione di PowerPoint</vt:lpstr>
      <vt:lpstr>Presentazione di PowerPoint</vt:lpstr>
      <vt:lpstr>Il Granducato di Mosca, fondato sotto Ivan I nel 1325, si espande sotto  Ivan III (1462-1505) </vt:lpstr>
      <vt:lpstr>Ivan IV “il Terribile”  (1533-1584; zar dal 1547)</vt:lpstr>
      <vt:lpstr>Il “periodo dei torbidi” (1598-1613)</vt:lpstr>
      <vt:lpstr>La ripresa dell’espansione sotto lo zar  Alessio Romanov (1645-1676)</vt:lpstr>
      <vt:lpstr>La conquista della regione ucraina orientale (guerra russo-polacca del 1654-1667)</vt:lpstr>
      <vt:lpstr>I cosacchi zaporoghi, i cosacchi del Volga e la ribellione di Sten’ka Razin (1670)</vt:lpstr>
      <vt:lpstr>Le riforme religiose del patriarca Nikon (1652-1666) e  lo scisma (raskol) dei “vecchi credenti”</vt:lpstr>
      <vt:lpstr>Pietro il grande (1682-1725) e l’occidentalizzazione forzata del paese</vt:lpstr>
      <vt:lpstr>La conquista del Baltico e della Siberia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cesare</dc:creator>
  <cp:lastModifiedBy>cesare</cp:lastModifiedBy>
  <cp:revision>23</cp:revision>
  <dcterms:created xsi:type="dcterms:W3CDTF">2023-04-18T09:26:59Z</dcterms:created>
  <dcterms:modified xsi:type="dcterms:W3CDTF">2023-04-19T14:18:13Z</dcterms:modified>
</cp:coreProperties>
</file>