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2" r:id="rId3"/>
    <p:sldId id="261" r:id="rId4"/>
    <p:sldId id="257" r:id="rId5"/>
    <p:sldId id="260" r:id="rId6"/>
    <p:sldId id="258" r:id="rId7"/>
    <p:sldId id="259" r:id="rId8"/>
    <p:sldId id="263" r:id="rId9"/>
    <p:sldId id="264" r:id="rId10"/>
    <p:sldId id="265" r:id="rId11"/>
    <p:sldId id="276" r:id="rId12"/>
    <p:sldId id="279" r:id="rId13"/>
    <p:sldId id="281" r:id="rId14"/>
    <p:sldId id="268" r:id="rId15"/>
    <p:sldId id="273" r:id="rId16"/>
    <p:sldId id="280" r:id="rId17"/>
    <p:sldId id="271" r:id="rId18"/>
    <p:sldId id="269" r:id="rId19"/>
    <p:sldId id="270" r:id="rId20"/>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4"/>
  </p:normalViewPr>
  <p:slideViewPr>
    <p:cSldViewPr snapToGrid="0" snapToObjects="1">
      <p:cViewPr varScale="1">
        <p:scale>
          <a:sx n="104" d="100"/>
          <a:sy n="104" d="100"/>
        </p:scale>
        <p:origin x="188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76D2ADBD-83FE-3A40-B0CD-252434F98497}" type="datetimeFigureOut">
              <a:rPr lang="it-IT" smtClean="0"/>
              <a:t>15/05/24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611233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6D2ADBD-83FE-3A40-B0CD-252434F98497}" type="datetimeFigureOut">
              <a:rPr lang="it-IT" smtClean="0"/>
              <a:t>15/05/24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3684606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76D2ADBD-83FE-3A40-B0CD-252434F98497}" type="datetimeFigureOut">
              <a:rPr lang="it-IT" smtClean="0"/>
              <a:t>15/05/24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1154289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6D2ADBD-83FE-3A40-B0CD-252434F98497}" type="datetimeFigureOut">
              <a:rPr lang="it-IT" smtClean="0"/>
              <a:t>15/05/24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308314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6D2ADBD-83FE-3A40-B0CD-252434F98497}" type="datetimeFigureOut">
              <a:rPr lang="it-IT" smtClean="0"/>
              <a:t>15/05/24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928073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76D2ADBD-83FE-3A40-B0CD-252434F98497}" type="datetimeFigureOut">
              <a:rPr lang="it-IT" smtClean="0"/>
              <a:t>15/05/24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1625385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6D2ADBD-83FE-3A40-B0CD-252434F98497}" type="datetimeFigureOut">
              <a:rPr lang="it-IT" smtClean="0"/>
              <a:t>15/05/24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1639764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6D2ADBD-83FE-3A40-B0CD-252434F98497}" type="datetimeFigureOut">
              <a:rPr lang="it-IT" smtClean="0"/>
              <a:t>15/05/24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3809611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6D2ADBD-83FE-3A40-B0CD-252434F98497}" type="datetimeFigureOut">
              <a:rPr lang="it-IT" smtClean="0"/>
              <a:t>15/05/24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30218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6D2ADBD-83FE-3A40-B0CD-252434F98497}" type="datetimeFigureOut">
              <a:rPr lang="it-IT" smtClean="0"/>
              <a:t>15/05/24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3516264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6D2ADBD-83FE-3A40-B0CD-252434F98497}" type="datetimeFigureOut">
              <a:rPr lang="it-IT" smtClean="0"/>
              <a:t>15/05/24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0AC00AC-91C6-FD40-A8D4-613698C10CBD}" type="slidenum">
              <a:rPr lang="it-IT" smtClean="0"/>
              <a:t>‹N›</a:t>
            </a:fld>
            <a:endParaRPr lang="it-IT"/>
          </a:p>
        </p:txBody>
      </p:sp>
    </p:spTree>
    <p:extLst>
      <p:ext uri="{BB962C8B-B14F-4D97-AF65-F5344CB8AC3E}">
        <p14:creationId xmlns:p14="http://schemas.microsoft.com/office/powerpoint/2010/main" val="2185541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D2ADBD-83FE-3A40-B0CD-252434F98497}" type="datetimeFigureOut">
              <a:rPr lang="it-IT" smtClean="0"/>
              <a:t>15/05/24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AC00AC-91C6-FD40-A8D4-613698C10CBD}" type="slidenum">
              <a:rPr lang="it-IT" smtClean="0"/>
              <a:t>‹N›</a:t>
            </a:fld>
            <a:endParaRPr lang="it-IT"/>
          </a:p>
        </p:txBody>
      </p:sp>
    </p:spTree>
    <p:extLst>
      <p:ext uri="{BB962C8B-B14F-4D97-AF65-F5344CB8AC3E}">
        <p14:creationId xmlns:p14="http://schemas.microsoft.com/office/powerpoint/2010/main" val="3240190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426763"/>
            <a:ext cx="7772400" cy="1470025"/>
          </a:xfrm>
        </p:spPr>
        <p:txBody>
          <a:bodyPr>
            <a:normAutofit fontScale="90000"/>
          </a:bodyPr>
          <a:lstStyle/>
          <a:p>
            <a:r>
              <a:rPr lang="it-IT" sz="3300" dirty="0"/>
              <a:t>Lezione 27:</a:t>
            </a:r>
            <a:br>
              <a:rPr lang="it-IT" dirty="0"/>
            </a:br>
            <a:r>
              <a:rPr lang="it-IT" dirty="0"/>
              <a:t>Dalla Rivoluzione all’Impero: la parabola di Napoleone Bonaparte</a:t>
            </a:r>
          </a:p>
        </p:txBody>
      </p:sp>
      <p:sp>
        <p:nvSpPr>
          <p:cNvPr id="3" name="Sottotitolo 2"/>
          <p:cNvSpPr>
            <a:spLocks noGrp="1"/>
          </p:cNvSpPr>
          <p:nvPr>
            <p:ph type="subTitle" idx="1"/>
          </p:nvPr>
        </p:nvSpPr>
        <p:spPr>
          <a:xfrm>
            <a:off x="1371600" y="390525"/>
            <a:ext cx="6400800" cy="1752600"/>
          </a:xfrm>
        </p:spPr>
        <p:txBody>
          <a:bodyPr/>
          <a:lstStyle/>
          <a:p>
            <a:r>
              <a:rPr lang="it-IT" dirty="0">
                <a:solidFill>
                  <a:schemeClr val="tx1"/>
                </a:solidFill>
              </a:rPr>
              <a:t>147LE - Storia moderna</a:t>
            </a:r>
          </a:p>
        </p:txBody>
      </p:sp>
      <p:sp>
        <p:nvSpPr>
          <p:cNvPr id="4" name="CasellaDiTesto 3"/>
          <p:cNvSpPr txBox="1"/>
          <p:nvPr/>
        </p:nvSpPr>
        <p:spPr>
          <a:xfrm>
            <a:off x="5397500" y="5418667"/>
            <a:ext cx="2878667" cy="369332"/>
          </a:xfrm>
          <a:prstGeom prst="rect">
            <a:avLst/>
          </a:prstGeom>
          <a:noFill/>
        </p:spPr>
        <p:txBody>
          <a:bodyPr wrap="square" rtlCol="0">
            <a:spAutoFit/>
          </a:bodyPr>
          <a:lstStyle/>
          <a:p>
            <a:r>
              <a:rPr lang="it-IT" dirty="0"/>
              <a:t>Docente: Cesare Santus</a:t>
            </a:r>
          </a:p>
        </p:txBody>
      </p:sp>
    </p:spTree>
    <p:extLst>
      <p:ext uri="{BB962C8B-B14F-4D97-AF65-F5344CB8AC3E}">
        <p14:creationId xmlns:p14="http://schemas.microsoft.com/office/powerpoint/2010/main" val="14379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87864" y="973664"/>
            <a:ext cx="4728633" cy="5503333"/>
          </a:xfrm>
        </p:spPr>
        <p:txBody>
          <a:bodyPr>
            <a:noAutofit/>
          </a:bodyPr>
          <a:lstStyle/>
          <a:p>
            <a:r>
              <a:rPr lang="it-IT" sz="2100" dirty="0"/>
              <a:t>Esercito composto non più da pochi ufficiali aristocratici che comandano soldati costretti al mestiere delle armi per sbarcare il lunario, ma armata di popolo costruita con il ricorso alla leva obbligatoria e in cui l’avanzamento di carriera si ottiene grazie al merito e al patriottismo</a:t>
            </a:r>
            <a:r>
              <a:rPr lang="it-IT" sz="2100" dirty="0">
                <a:effectLst/>
              </a:rPr>
              <a:t> </a:t>
            </a:r>
            <a:endParaRPr lang="it-IT" sz="2100" dirty="0"/>
          </a:p>
          <a:p>
            <a:r>
              <a:rPr lang="it-IT" sz="2100" dirty="0"/>
              <a:t>Esercito come garante dell’ordine istituzionale uscito dalla Rivoluzione, reprimendo i possibili pericoli sia a sinistra (tentativi di reazione sanculotta e giacobina) che a destra (monarchici)</a:t>
            </a:r>
          </a:p>
          <a:p>
            <a:r>
              <a:rPr lang="it-IT" sz="2100" dirty="0"/>
              <a:t>Valori rivoluzionari presentati allo stesso tempo come universali e nazionali. “Esportare la Rivoluzione”</a:t>
            </a:r>
          </a:p>
          <a:p>
            <a:endParaRPr lang="it-IT" sz="2100" dirty="0"/>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10623" y="42332"/>
            <a:ext cx="3633377" cy="6858000"/>
          </a:xfrm>
          <a:prstGeom prst="rect">
            <a:avLst/>
          </a:prstGeom>
        </p:spPr>
      </p:pic>
      <p:sp>
        <p:nvSpPr>
          <p:cNvPr id="2" name="Titolo 1"/>
          <p:cNvSpPr>
            <a:spLocks noGrp="1"/>
          </p:cNvSpPr>
          <p:nvPr>
            <p:ph type="title"/>
          </p:nvPr>
        </p:nvSpPr>
        <p:spPr>
          <a:xfrm>
            <a:off x="457200" y="-42334"/>
            <a:ext cx="8229600" cy="1143000"/>
          </a:xfrm>
        </p:spPr>
        <p:txBody>
          <a:bodyPr>
            <a:normAutofit/>
          </a:bodyPr>
          <a:lstStyle/>
          <a:p>
            <a:r>
              <a:rPr lang="it-IT" sz="3000" dirty="0"/>
              <a:t>Una nazione in armi</a:t>
            </a:r>
          </a:p>
        </p:txBody>
      </p:sp>
    </p:spTree>
    <p:extLst>
      <p:ext uri="{BB962C8B-B14F-4D97-AF65-F5344CB8AC3E}">
        <p14:creationId xmlns:p14="http://schemas.microsoft.com/office/powerpoint/2010/main" val="514065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000" dirty="0"/>
              <a:t>Crociata anti-rivoluzionaria o guerra di successione?</a:t>
            </a:r>
          </a:p>
        </p:txBody>
      </p:sp>
      <p:sp>
        <p:nvSpPr>
          <p:cNvPr id="3" name="Segnaposto contenuto 2"/>
          <p:cNvSpPr>
            <a:spLocks noGrp="1"/>
          </p:cNvSpPr>
          <p:nvPr>
            <p:ph idx="1"/>
          </p:nvPr>
        </p:nvSpPr>
        <p:spPr/>
        <p:txBody>
          <a:bodyPr>
            <a:normAutofit/>
          </a:bodyPr>
          <a:lstStyle/>
          <a:p>
            <a:r>
              <a:rPr lang="it-IT" sz="2400" dirty="0"/>
              <a:t>Lottare per il ristabilimento dell’ordine sociale-politico e religioso violato (motivazione ideale, condivisa anche dagli </a:t>
            </a:r>
            <a:r>
              <a:rPr lang="it-IT" sz="2400" dirty="0" err="1"/>
              <a:t>èmigrés</a:t>
            </a:r>
            <a:r>
              <a:rPr lang="it-IT" sz="2400" dirty="0"/>
              <a:t> francesi), o combattere semplicemente per indebolire il paese più ricco e potente del continente (posizione inglese)?</a:t>
            </a:r>
          </a:p>
          <a:p>
            <a:endParaRPr lang="it-IT" sz="2400" dirty="0"/>
          </a:p>
          <a:p>
            <a:r>
              <a:rPr lang="it-IT" sz="2400" dirty="0"/>
              <a:t>Varie coalizioni si succederanno contro la Francia, ma a parte l’Inghilterra molti paesi finiranno per far valere i loro interessi particolari stringendo paci separate con la Francia. </a:t>
            </a:r>
          </a:p>
          <a:p>
            <a:endParaRPr lang="it-IT" sz="2400" dirty="0"/>
          </a:p>
        </p:txBody>
      </p:sp>
    </p:spTree>
    <p:extLst>
      <p:ext uri="{BB962C8B-B14F-4D97-AF65-F5344CB8AC3E}">
        <p14:creationId xmlns:p14="http://schemas.microsoft.com/office/powerpoint/2010/main" val="100329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4034"/>
            <a:ext cx="8229600" cy="1143000"/>
          </a:xfrm>
        </p:spPr>
        <p:txBody>
          <a:bodyPr>
            <a:normAutofit/>
          </a:bodyPr>
          <a:lstStyle/>
          <a:p>
            <a:r>
              <a:rPr lang="it-IT" sz="3000" dirty="0"/>
              <a:t>Le spartizioni della Polonia</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0038" y="867391"/>
            <a:ext cx="8080202" cy="5990608"/>
          </a:xfrm>
          <a:prstGeom prst="rect">
            <a:avLst/>
          </a:prstGeom>
        </p:spPr>
      </p:pic>
    </p:spTree>
    <p:extLst>
      <p:ext uri="{BB962C8B-B14F-4D97-AF65-F5344CB8AC3E}">
        <p14:creationId xmlns:p14="http://schemas.microsoft.com/office/powerpoint/2010/main" val="2749608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00037" y="-533"/>
            <a:ext cx="4504267" cy="1143000"/>
          </a:xfrm>
        </p:spPr>
        <p:txBody>
          <a:bodyPr>
            <a:normAutofit/>
          </a:bodyPr>
          <a:lstStyle/>
          <a:p>
            <a:r>
              <a:rPr lang="it-IT" sz="3000" dirty="0"/>
              <a:t>La rivoluzione haitiana</a:t>
            </a:r>
          </a:p>
        </p:txBody>
      </p:sp>
      <p:sp>
        <p:nvSpPr>
          <p:cNvPr id="3" name="Segnaposto contenuto 2"/>
          <p:cNvSpPr>
            <a:spLocks noGrp="1"/>
          </p:cNvSpPr>
          <p:nvPr>
            <p:ph idx="1"/>
          </p:nvPr>
        </p:nvSpPr>
        <p:spPr>
          <a:xfrm>
            <a:off x="4161366" y="1240361"/>
            <a:ext cx="4961467" cy="4525963"/>
          </a:xfrm>
        </p:spPr>
        <p:txBody>
          <a:bodyPr>
            <a:noAutofit/>
          </a:bodyPr>
          <a:lstStyle/>
          <a:p>
            <a:pPr>
              <a:lnSpc>
                <a:spcPct val="90000"/>
              </a:lnSpc>
            </a:pPr>
            <a:r>
              <a:rPr lang="it-IT" sz="2100" dirty="0"/>
              <a:t>1791: Rivolta degli schiavi neri contro il governo coloniale francese di Saint-</a:t>
            </a:r>
            <a:r>
              <a:rPr lang="it-IT" sz="2100" dirty="0" err="1"/>
              <a:t>Domingue</a:t>
            </a:r>
            <a:r>
              <a:rPr lang="it-IT" sz="2100" dirty="0"/>
              <a:t>. La guida degli insorti è assunta dall’ex schiavo </a:t>
            </a:r>
            <a:r>
              <a:rPr lang="it-IT" sz="2100" dirty="0" err="1"/>
              <a:t>Toussaint</a:t>
            </a:r>
            <a:r>
              <a:rPr lang="it-IT" sz="2100" dirty="0"/>
              <a:t> </a:t>
            </a:r>
            <a:r>
              <a:rPr lang="it-IT" sz="2100" dirty="0" err="1"/>
              <a:t>Louverture</a:t>
            </a:r>
            <a:r>
              <a:rPr lang="it-IT" sz="2100" dirty="0"/>
              <a:t> </a:t>
            </a:r>
          </a:p>
          <a:p>
            <a:pPr>
              <a:lnSpc>
                <a:spcPct val="90000"/>
              </a:lnSpc>
            </a:pPr>
            <a:r>
              <a:rPr lang="it-IT" sz="2100" dirty="0"/>
              <a:t>1794: Abolizione della schiavitù da parte di Robespierre; </a:t>
            </a:r>
            <a:r>
              <a:rPr lang="it-IT" sz="2100" dirty="0" err="1"/>
              <a:t>Louverture</a:t>
            </a:r>
            <a:r>
              <a:rPr lang="it-IT" sz="2100" dirty="0"/>
              <a:t> si schiera con la Francia contro gli Spagnoli</a:t>
            </a:r>
          </a:p>
          <a:p>
            <a:pPr>
              <a:lnSpc>
                <a:spcPct val="90000"/>
              </a:lnSpc>
            </a:pPr>
            <a:r>
              <a:rPr lang="it-IT" sz="2100" dirty="0"/>
              <a:t>1795: Espulsione degli spagnoli, presa di controllo dell’intera isola</a:t>
            </a:r>
          </a:p>
          <a:p>
            <a:pPr>
              <a:lnSpc>
                <a:spcPct val="90000"/>
              </a:lnSpc>
            </a:pPr>
            <a:r>
              <a:rPr lang="it-IT" sz="2100" dirty="0"/>
              <a:t>1802: Napoleone invia un esercito a ristabilire l’ordine (e la schiavitù); arresto e deportazione in Francia di </a:t>
            </a:r>
            <a:r>
              <a:rPr lang="it-IT" sz="2100" dirty="0" err="1"/>
              <a:t>Louverture</a:t>
            </a:r>
            <a:endParaRPr lang="it-IT" sz="2100" dirty="0"/>
          </a:p>
          <a:p>
            <a:pPr>
              <a:lnSpc>
                <a:spcPct val="90000"/>
              </a:lnSpc>
            </a:pPr>
            <a:r>
              <a:rPr lang="it-IT" sz="2100" dirty="0"/>
              <a:t>1804: Indipendenza dalla Francia (con l’aiuto degli inglesi), Repubblica di Haiti (Jean-Jacques </a:t>
            </a:r>
            <a:r>
              <a:rPr lang="it-IT" sz="2100" dirty="0" err="1"/>
              <a:t>Dessaline</a:t>
            </a:r>
            <a:r>
              <a:rPr lang="it-IT" sz="2100" dirty="0"/>
              <a:t>)</a:t>
            </a: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4123824" cy="6858000"/>
          </a:xfrm>
          <a:prstGeom prst="rect">
            <a:avLst/>
          </a:prstGeom>
        </p:spPr>
      </p:pic>
    </p:spTree>
    <p:extLst>
      <p:ext uri="{BB962C8B-B14F-4D97-AF65-F5344CB8AC3E}">
        <p14:creationId xmlns:p14="http://schemas.microsoft.com/office/powerpoint/2010/main" val="1185566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0634"/>
            <a:ext cx="8229600" cy="1143000"/>
          </a:xfrm>
        </p:spPr>
        <p:txBody>
          <a:bodyPr>
            <a:normAutofit/>
          </a:bodyPr>
          <a:lstStyle/>
          <a:p>
            <a:r>
              <a:rPr lang="it-IT" sz="3000" dirty="0"/>
              <a:t>Espansione territoriale e “repubbliche sorelle”</a:t>
            </a:r>
          </a:p>
        </p:txBody>
      </p:sp>
      <p:pic>
        <p:nvPicPr>
          <p:cNvPr id="4" name="Immagine 3"/>
          <p:cNvPicPr>
            <a:picLocks noChangeAspect="1"/>
          </p:cNvPicPr>
          <p:nvPr/>
        </p:nvPicPr>
        <p:blipFill>
          <a:blip r:embed="rId2"/>
          <a:stretch>
            <a:fillRect/>
          </a:stretch>
        </p:blipFill>
        <p:spPr>
          <a:xfrm>
            <a:off x="1325030" y="996905"/>
            <a:ext cx="6379633" cy="5513433"/>
          </a:xfrm>
          <a:prstGeom prst="rect">
            <a:avLst/>
          </a:prstGeom>
        </p:spPr>
      </p:pic>
    </p:spTree>
    <p:extLst>
      <p:ext uri="{BB962C8B-B14F-4D97-AF65-F5344CB8AC3E}">
        <p14:creationId xmlns:p14="http://schemas.microsoft.com/office/powerpoint/2010/main" val="3326327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9333" y="-21700"/>
            <a:ext cx="8974667" cy="1143000"/>
          </a:xfrm>
        </p:spPr>
        <p:txBody>
          <a:bodyPr>
            <a:normAutofit/>
          </a:bodyPr>
          <a:lstStyle/>
          <a:p>
            <a:r>
              <a:rPr lang="it-IT" sz="3000" dirty="0"/>
              <a:t>La campagna d’Italia e il trattato di Campoformio (1797)</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185333"/>
            <a:ext cx="9144000" cy="5747524"/>
          </a:xfrm>
          <a:prstGeom prst="rect">
            <a:avLst/>
          </a:prstGeom>
        </p:spPr>
      </p:pic>
    </p:spTree>
    <p:extLst>
      <p:ext uri="{BB962C8B-B14F-4D97-AF65-F5344CB8AC3E}">
        <p14:creationId xmlns:p14="http://schemas.microsoft.com/office/powerpoint/2010/main" val="1414368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1801"/>
            <a:ext cx="8229600" cy="1143000"/>
          </a:xfrm>
        </p:spPr>
        <p:txBody>
          <a:bodyPr>
            <a:normAutofit/>
          </a:bodyPr>
          <a:lstStyle/>
          <a:p>
            <a:r>
              <a:rPr lang="it-IT" sz="3000" dirty="0"/>
              <a:t>La spedizione in Egitto (1798-1799)</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185327"/>
            <a:ext cx="9144000" cy="5291667"/>
          </a:xfrm>
          <a:prstGeom prst="rect">
            <a:avLst/>
          </a:prstGeom>
        </p:spPr>
      </p:pic>
    </p:spTree>
    <p:extLst>
      <p:ext uri="{BB962C8B-B14F-4D97-AF65-F5344CB8AC3E}">
        <p14:creationId xmlns:p14="http://schemas.microsoft.com/office/powerpoint/2010/main" val="327306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8169" y="2157943"/>
            <a:ext cx="4580467" cy="1143000"/>
          </a:xfrm>
        </p:spPr>
        <p:txBody>
          <a:bodyPr>
            <a:normAutofit fontScale="90000"/>
          </a:bodyPr>
          <a:lstStyle/>
          <a:p>
            <a:r>
              <a:rPr lang="it-IT" sz="3000" dirty="0"/>
              <a:t>Il colpo di stato del 18 brumaio anno VIII (9 novembre 1799)</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037667" y="0"/>
            <a:ext cx="4106333" cy="6858000"/>
          </a:xfrm>
          <a:prstGeom prst="rect">
            <a:avLst/>
          </a:prstGeom>
        </p:spPr>
      </p:pic>
    </p:spTree>
    <p:extLst>
      <p:ext uri="{BB962C8B-B14F-4D97-AF65-F5344CB8AC3E}">
        <p14:creationId xmlns:p14="http://schemas.microsoft.com/office/powerpoint/2010/main" val="4071729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143500" y="274638"/>
            <a:ext cx="3543300" cy="1143000"/>
          </a:xfrm>
        </p:spPr>
        <p:txBody>
          <a:bodyPr>
            <a:normAutofit/>
          </a:bodyPr>
          <a:lstStyle/>
          <a:p>
            <a:r>
              <a:rPr lang="it-IT" sz="3000" dirty="0"/>
              <a:t>Napoleone primo console</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4847167" cy="6858000"/>
          </a:xfrm>
          <a:prstGeom prst="rect">
            <a:avLst/>
          </a:prstGeom>
        </p:spPr>
      </p:pic>
      <p:sp>
        <p:nvSpPr>
          <p:cNvPr id="5" name="CasellaDiTesto 4"/>
          <p:cNvSpPr txBox="1"/>
          <p:nvPr/>
        </p:nvSpPr>
        <p:spPr>
          <a:xfrm>
            <a:off x="5524499" y="2032000"/>
            <a:ext cx="3141133" cy="3323987"/>
          </a:xfrm>
          <a:prstGeom prst="rect">
            <a:avLst/>
          </a:prstGeom>
          <a:noFill/>
        </p:spPr>
        <p:txBody>
          <a:bodyPr wrap="square" rtlCol="0">
            <a:spAutoFit/>
          </a:bodyPr>
          <a:lstStyle/>
          <a:p>
            <a:r>
              <a:rPr lang="it-IT" sz="2100" dirty="0"/>
              <a:t>La costituzione dell’anno VIII sancisce un sistema politico dall’esecutivo estremamente rafforzato (tre consoli, di cui il primo con carica decennale) e con un sistema elettorale che di fatto riserva il potere di rappresentanza ai soli notabili </a:t>
            </a:r>
          </a:p>
        </p:txBody>
      </p:sp>
    </p:spTree>
    <p:extLst>
      <p:ext uri="{BB962C8B-B14F-4D97-AF65-F5344CB8AC3E}">
        <p14:creationId xmlns:p14="http://schemas.microsoft.com/office/powerpoint/2010/main" val="3104346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06368"/>
            <a:ext cx="8229600" cy="1143000"/>
          </a:xfrm>
        </p:spPr>
        <p:txBody>
          <a:bodyPr>
            <a:normAutofit/>
          </a:bodyPr>
          <a:lstStyle/>
          <a:p>
            <a:r>
              <a:rPr lang="it-IT" sz="3000" dirty="0"/>
              <a:t>Il concordato con la Chiesa cattolica (1801)</a:t>
            </a: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475" y="1015465"/>
            <a:ext cx="3512226" cy="5821368"/>
          </a:xfrm>
          <a:prstGeom prst="rect">
            <a:avLst/>
          </a:prstGeom>
        </p:spPr>
      </p:pic>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7534" y="1011254"/>
            <a:ext cx="3847052" cy="5867913"/>
          </a:xfrm>
          <a:prstGeom prst="rect">
            <a:avLst/>
          </a:prstGeom>
        </p:spPr>
      </p:pic>
    </p:spTree>
    <p:extLst>
      <p:ext uri="{BB962C8B-B14F-4D97-AF65-F5344CB8AC3E}">
        <p14:creationId xmlns:p14="http://schemas.microsoft.com/office/powerpoint/2010/main" val="3024336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5201"/>
            <a:ext cx="8229600" cy="1143000"/>
          </a:xfrm>
        </p:spPr>
        <p:txBody>
          <a:bodyPr>
            <a:normAutofit/>
          </a:bodyPr>
          <a:lstStyle/>
          <a:p>
            <a:r>
              <a:rPr lang="it-IT" sz="3000" dirty="0"/>
              <a:t>Il codice civile (1804)</a:t>
            </a:r>
          </a:p>
        </p:txBody>
      </p:sp>
      <p:pic>
        <p:nvPicPr>
          <p:cNvPr id="4" name="Immagine 3"/>
          <p:cNvPicPr>
            <a:picLocks noChangeAspect="1"/>
          </p:cNvPicPr>
          <p:nvPr/>
        </p:nvPicPr>
        <p:blipFill>
          <a:blip r:embed="rId2"/>
          <a:stretch>
            <a:fillRect/>
          </a:stretch>
        </p:blipFill>
        <p:spPr>
          <a:xfrm>
            <a:off x="-2" y="918641"/>
            <a:ext cx="9144002" cy="5943601"/>
          </a:xfrm>
          <a:prstGeom prst="rect">
            <a:avLst/>
          </a:prstGeom>
        </p:spPr>
      </p:pic>
    </p:spTree>
    <p:extLst>
      <p:ext uri="{BB962C8B-B14F-4D97-AF65-F5344CB8AC3E}">
        <p14:creationId xmlns:p14="http://schemas.microsoft.com/office/powerpoint/2010/main" val="2499886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78367" y="168803"/>
            <a:ext cx="8229600" cy="1143000"/>
          </a:xfrm>
        </p:spPr>
        <p:txBody>
          <a:bodyPr>
            <a:normAutofit/>
          </a:bodyPr>
          <a:lstStyle/>
          <a:p>
            <a:r>
              <a:rPr lang="it-IT" sz="3000" dirty="0"/>
              <a:t>Dal consolato a vita (1802) all’impero </a:t>
            </a:r>
            <a:br>
              <a:rPr lang="it-IT" sz="3000" dirty="0"/>
            </a:br>
            <a:r>
              <a:rPr lang="it-IT" sz="3000" dirty="0"/>
              <a:t>(incoronazione in Notre Dame, 2 dicembre 1804)</a:t>
            </a:r>
          </a:p>
        </p:txBody>
      </p:sp>
      <p:pic>
        <p:nvPicPr>
          <p:cNvPr id="4" name="Immagine 3"/>
          <p:cNvPicPr>
            <a:picLocks noChangeAspect="1"/>
          </p:cNvPicPr>
          <p:nvPr/>
        </p:nvPicPr>
        <p:blipFill>
          <a:blip r:embed="rId2"/>
          <a:stretch>
            <a:fillRect/>
          </a:stretch>
        </p:blipFill>
        <p:spPr>
          <a:xfrm>
            <a:off x="520700" y="1553642"/>
            <a:ext cx="8102600" cy="4851400"/>
          </a:xfrm>
          <a:prstGeom prst="rect">
            <a:avLst/>
          </a:prstGeom>
        </p:spPr>
      </p:pic>
    </p:spTree>
    <p:extLst>
      <p:ext uri="{BB962C8B-B14F-4D97-AF65-F5344CB8AC3E}">
        <p14:creationId xmlns:p14="http://schemas.microsoft.com/office/powerpoint/2010/main" val="1375762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167" y="1104909"/>
            <a:ext cx="9144000" cy="5778614"/>
          </a:xfrm>
          <a:prstGeom prst="rect">
            <a:avLst/>
          </a:prstGeom>
        </p:spPr>
      </p:pic>
      <p:sp>
        <p:nvSpPr>
          <p:cNvPr id="7" name="Titolo 1"/>
          <p:cNvSpPr>
            <a:spLocks noGrp="1"/>
          </p:cNvSpPr>
          <p:nvPr>
            <p:ph type="title"/>
          </p:nvPr>
        </p:nvSpPr>
        <p:spPr>
          <a:xfrm>
            <a:off x="254004" y="-64030"/>
            <a:ext cx="8665633" cy="1143000"/>
          </a:xfrm>
        </p:spPr>
        <p:txBody>
          <a:bodyPr>
            <a:normAutofit/>
          </a:bodyPr>
          <a:lstStyle/>
          <a:p>
            <a:r>
              <a:rPr lang="it-IT" sz="3000" dirty="0"/>
              <a:t>Le vittorie della </a:t>
            </a:r>
            <a:r>
              <a:rPr lang="it-IT" sz="3000" i="1" dirty="0"/>
              <a:t>Grande </a:t>
            </a:r>
            <a:r>
              <a:rPr lang="it-IT" sz="3000" i="1" dirty="0" err="1"/>
              <a:t>Armée</a:t>
            </a:r>
            <a:r>
              <a:rPr lang="it-IT" sz="3000" i="1" dirty="0"/>
              <a:t> </a:t>
            </a:r>
            <a:r>
              <a:rPr lang="it-IT" sz="3000" dirty="0"/>
              <a:t>e l’apogeo dell’Impero</a:t>
            </a:r>
          </a:p>
        </p:txBody>
      </p:sp>
    </p:spTree>
    <p:extLst>
      <p:ext uri="{BB962C8B-B14F-4D97-AF65-F5344CB8AC3E}">
        <p14:creationId xmlns:p14="http://schemas.microsoft.com/office/powerpoint/2010/main" val="75886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2968"/>
            <a:ext cx="8229600" cy="1143000"/>
          </a:xfrm>
        </p:spPr>
        <p:txBody>
          <a:bodyPr>
            <a:normAutofit/>
          </a:bodyPr>
          <a:lstStyle/>
          <a:p>
            <a:r>
              <a:rPr lang="it-IT" sz="3000" dirty="0"/>
              <a:t>La riorganizzazione dell’Italia</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205968"/>
            <a:ext cx="9144000" cy="5652032"/>
          </a:xfrm>
          <a:prstGeom prst="rect">
            <a:avLst/>
          </a:prstGeom>
        </p:spPr>
      </p:pic>
    </p:spTree>
    <p:extLst>
      <p:ext uri="{BB962C8B-B14F-4D97-AF65-F5344CB8AC3E}">
        <p14:creationId xmlns:p14="http://schemas.microsoft.com/office/powerpoint/2010/main" val="1174784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969442"/>
            <a:ext cx="9144000" cy="6015038"/>
          </a:xfrm>
          <a:prstGeom prst="rect">
            <a:avLst/>
          </a:prstGeom>
        </p:spPr>
      </p:pic>
      <p:sp>
        <p:nvSpPr>
          <p:cNvPr id="5" name="Titolo 1"/>
          <p:cNvSpPr>
            <a:spLocks noGrp="1"/>
          </p:cNvSpPr>
          <p:nvPr>
            <p:ph type="title"/>
          </p:nvPr>
        </p:nvSpPr>
        <p:spPr>
          <a:xfrm>
            <a:off x="254004" y="-106368"/>
            <a:ext cx="8686800" cy="1143000"/>
          </a:xfrm>
        </p:spPr>
        <p:txBody>
          <a:bodyPr>
            <a:normAutofit/>
          </a:bodyPr>
          <a:lstStyle/>
          <a:p>
            <a:r>
              <a:rPr lang="it-IT" sz="3000" dirty="0"/>
              <a:t>Il blocco continentale</a:t>
            </a:r>
          </a:p>
        </p:txBody>
      </p:sp>
    </p:spTree>
    <p:extLst>
      <p:ext uri="{BB962C8B-B14F-4D97-AF65-F5344CB8AC3E}">
        <p14:creationId xmlns:p14="http://schemas.microsoft.com/office/powerpoint/2010/main" val="1107116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4135"/>
            <a:ext cx="8229600" cy="1143000"/>
          </a:xfrm>
        </p:spPr>
        <p:txBody>
          <a:bodyPr>
            <a:normAutofit/>
          </a:bodyPr>
          <a:lstStyle/>
          <a:p>
            <a:r>
              <a:rPr lang="it-IT" sz="3000" dirty="0"/>
              <a:t>La resistenza spagnola</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227134"/>
            <a:ext cx="9144000" cy="5708383"/>
          </a:xfrm>
          <a:prstGeom prst="rect">
            <a:avLst/>
          </a:prstGeom>
        </p:spPr>
      </p:pic>
    </p:spTree>
    <p:extLst>
      <p:ext uri="{BB962C8B-B14F-4D97-AF65-F5344CB8AC3E}">
        <p14:creationId xmlns:p14="http://schemas.microsoft.com/office/powerpoint/2010/main" val="1246187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212104" y="274638"/>
            <a:ext cx="3474695" cy="1143000"/>
          </a:xfrm>
        </p:spPr>
        <p:txBody>
          <a:bodyPr>
            <a:normAutofit/>
          </a:bodyPr>
          <a:lstStyle/>
          <a:p>
            <a:r>
              <a:rPr lang="it-IT" sz="3000" dirty="0"/>
              <a:t>La campagna di Russia</a:t>
            </a: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863516"/>
            <a:ext cx="9144000" cy="3994484"/>
          </a:xfrm>
          <a:prstGeom prst="rect">
            <a:avLst/>
          </a:prstGeom>
        </p:spPr>
      </p:pic>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212105" cy="3386667"/>
          </a:xfrm>
          <a:prstGeom prst="rect">
            <a:avLst/>
          </a:prstGeom>
        </p:spPr>
      </p:pic>
    </p:spTree>
    <p:extLst>
      <p:ext uri="{BB962C8B-B14F-4D97-AF65-F5344CB8AC3E}">
        <p14:creationId xmlns:p14="http://schemas.microsoft.com/office/powerpoint/2010/main" val="4110489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0634"/>
            <a:ext cx="8229600" cy="1143000"/>
          </a:xfrm>
        </p:spPr>
        <p:txBody>
          <a:bodyPr>
            <a:normAutofit/>
          </a:bodyPr>
          <a:lstStyle/>
          <a:p>
            <a:r>
              <a:rPr lang="it-IT" sz="3000" dirty="0"/>
              <a:t>Da Lipsia a Waterloo</a:t>
            </a:r>
          </a:p>
        </p:txBody>
      </p:sp>
      <p:sp>
        <p:nvSpPr>
          <p:cNvPr id="3" name="Segnaposto contenuto 2"/>
          <p:cNvSpPr>
            <a:spLocks noGrp="1"/>
          </p:cNvSpPr>
          <p:nvPr>
            <p:ph idx="1"/>
          </p:nvPr>
        </p:nvSpPr>
        <p:spPr>
          <a:xfrm>
            <a:off x="330198" y="1452031"/>
            <a:ext cx="4474633" cy="4834467"/>
          </a:xfrm>
        </p:spPr>
        <p:txBody>
          <a:bodyPr>
            <a:normAutofit fontScale="92500" lnSpcReduction="20000"/>
          </a:bodyPr>
          <a:lstStyle/>
          <a:p>
            <a:pPr>
              <a:lnSpc>
                <a:spcPct val="110000"/>
              </a:lnSpc>
            </a:pPr>
            <a:r>
              <a:rPr lang="it-IT" sz="2400" dirty="0"/>
              <a:t>“Battaglia delle nazioni” (Lipsia) e sconfitta francese, 16-19 ottobre 1813</a:t>
            </a:r>
          </a:p>
          <a:p>
            <a:pPr>
              <a:lnSpc>
                <a:spcPct val="110000"/>
              </a:lnSpc>
            </a:pPr>
            <a:r>
              <a:rPr lang="it-IT" sz="2400" dirty="0"/>
              <a:t>Trattato di </a:t>
            </a:r>
            <a:r>
              <a:rPr lang="it-IT" sz="2400" dirty="0" err="1"/>
              <a:t>Fointanebleau</a:t>
            </a:r>
            <a:r>
              <a:rPr lang="it-IT" sz="2400" dirty="0"/>
              <a:t>, 8 aprile 1814</a:t>
            </a:r>
          </a:p>
          <a:p>
            <a:pPr>
              <a:lnSpc>
                <a:spcPct val="110000"/>
              </a:lnSpc>
            </a:pPr>
            <a:r>
              <a:rPr lang="it-IT" sz="2400" dirty="0"/>
              <a:t>Confino di Napoleone all’isola d’Elba: maggio 1814-febbraio 1815</a:t>
            </a:r>
          </a:p>
          <a:p>
            <a:pPr>
              <a:lnSpc>
                <a:spcPct val="110000"/>
              </a:lnSpc>
            </a:pPr>
            <a:r>
              <a:rPr lang="it-IT" sz="2400" dirty="0"/>
              <a:t>I “Cento giorni”: 20 marzo-8 luglio 1815</a:t>
            </a:r>
          </a:p>
          <a:p>
            <a:pPr>
              <a:lnSpc>
                <a:spcPct val="110000"/>
              </a:lnSpc>
            </a:pPr>
            <a:r>
              <a:rPr lang="it-IT" sz="2400" dirty="0"/>
              <a:t>Battaglia di Waterloo (18 giugno 1815) e confino a Sant’Elena</a:t>
            </a:r>
          </a:p>
          <a:p>
            <a:pPr>
              <a:lnSpc>
                <a:spcPct val="110000"/>
              </a:lnSpc>
            </a:pPr>
            <a:r>
              <a:rPr lang="it-IT" sz="2400" dirty="0"/>
              <a:t>5 maggio 1821: Morte di Napoleone</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68276" y="1109131"/>
            <a:ext cx="4006388" cy="5177367"/>
          </a:xfrm>
          <a:prstGeom prst="rect">
            <a:avLst/>
          </a:prstGeom>
        </p:spPr>
      </p:pic>
      <p:sp>
        <p:nvSpPr>
          <p:cNvPr id="5" name="CasellaDiTesto 4"/>
          <p:cNvSpPr txBox="1"/>
          <p:nvPr/>
        </p:nvSpPr>
        <p:spPr>
          <a:xfrm>
            <a:off x="5222281" y="6349997"/>
            <a:ext cx="4006388" cy="369332"/>
          </a:xfrm>
          <a:prstGeom prst="rect">
            <a:avLst/>
          </a:prstGeom>
          <a:noFill/>
        </p:spPr>
        <p:txBody>
          <a:bodyPr wrap="square" rtlCol="0">
            <a:spAutoFit/>
          </a:bodyPr>
          <a:lstStyle/>
          <a:p>
            <a:r>
              <a:rPr lang="it-IT" dirty="0"/>
              <a:t>Waterloo, monumento alla battaglia</a:t>
            </a:r>
          </a:p>
        </p:txBody>
      </p:sp>
    </p:spTree>
    <p:extLst>
      <p:ext uri="{BB962C8B-B14F-4D97-AF65-F5344CB8AC3E}">
        <p14:creationId xmlns:p14="http://schemas.microsoft.com/office/powerpoint/2010/main" val="202994737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2203</TotalTime>
  <Words>493</Words>
  <Application>Microsoft Macintosh PowerPoint</Application>
  <PresentationFormat>Presentazione su schermo (4:3)</PresentationFormat>
  <Paragraphs>40</Paragraphs>
  <Slides>19</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19</vt:i4>
      </vt:variant>
    </vt:vector>
  </HeadingPairs>
  <TitlesOfParts>
    <vt:vector size="22" baseType="lpstr">
      <vt:lpstr>Arial</vt:lpstr>
      <vt:lpstr>Calibri</vt:lpstr>
      <vt:lpstr>Tema di Office</vt:lpstr>
      <vt:lpstr>Lezione 27: Dalla Rivoluzione all’Impero: la parabola di Napoleone Bonaparte</vt:lpstr>
      <vt:lpstr>Una nazione in armi</vt:lpstr>
      <vt:lpstr>Crociata anti-rivoluzionaria o guerra di successione?</vt:lpstr>
      <vt:lpstr>Le spartizioni della Polonia</vt:lpstr>
      <vt:lpstr>La rivoluzione haitiana</vt:lpstr>
      <vt:lpstr>Espansione territoriale e “repubbliche sorelle”</vt:lpstr>
      <vt:lpstr>La campagna d’Italia e il trattato di Campoformio (1797)</vt:lpstr>
      <vt:lpstr>La spedizione in Egitto (1798-1799)</vt:lpstr>
      <vt:lpstr>Il colpo di stato del 18 brumaio anno VIII (9 novembre 1799)</vt:lpstr>
      <vt:lpstr>Napoleone primo console</vt:lpstr>
      <vt:lpstr>Il concordato con la Chiesa cattolica (1801)</vt:lpstr>
      <vt:lpstr>Il codice civile (1804)</vt:lpstr>
      <vt:lpstr>Dal consolato a vita (1802) all’impero  (incoronazione in Notre Dame, 2 dicembre 1804)</vt:lpstr>
      <vt:lpstr>Le vittorie della Grande Armée e l’apogeo dell’Impero</vt:lpstr>
      <vt:lpstr>La riorganizzazione dell’Italia</vt:lpstr>
      <vt:lpstr>Il blocco continentale</vt:lpstr>
      <vt:lpstr>La resistenza spagnola</vt:lpstr>
      <vt:lpstr>La campagna di Russia</vt:lpstr>
      <vt:lpstr>Da Lipsia a Waterloo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Lezione 27: Dalla Rivoluzione all’Impero: la parabola di Napoleone Bonaparte</dc:title>
  <dc:creator>cesare</dc:creator>
  <cp:lastModifiedBy>SANTUS CESARE</cp:lastModifiedBy>
  <cp:revision>25</cp:revision>
  <dcterms:created xsi:type="dcterms:W3CDTF">2023-05-15T09:23:00Z</dcterms:created>
  <dcterms:modified xsi:type="dcterms:W3CDTF">2024-05-15T13:50:52Z</dcterms:modified>
</cp:coreProperties>
</file>