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wdp" ContentType="image/vnd.ms-photo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86" r:id="rId3"/>
    <p:sldId id="287" r:id="rId4"/>
    <p:sldId id="264" r:id="rId5"/>
    <p:sldId id="270" r:id="rId6"/>
    <p:sldId id="296" r:id="rId7"/>
    <p:sldId id="268" r:id="rId8"/>
    <p:sldId id="297" r:id="rId9"/>
    <p:sldId id="298" r:id="rId10"/>
    <p:sldId id="265" r:id="rId11"/>
    <p:sldId id="267" r:id="rId12"/>
    <p:sldId id="261" r:id="rId13"/>
    <p:sldId id="266" r:id="rId14"/>
    <p:sldId id="272" r:id="rId15"/>
    <p:sldId id="273" r:id="rId16"/>
    <p:sldId id="282" r:id="rId17"/>
    <p:sldId id="259" r:id="rId18"/>
    <p:sldId id="271" r:id="rId19"/>
    <p:sldId id="274" r:id="rId20"/>
    <p:sldId id="275" r:id="rId21"/>
    <p:sldId id="277" r:id="rId22"/>
    <p:sldId id="278" r:id="rId23"/>
    <p:sldId id="279" r:id="rId24"/>
    <p:sldId id="281" r:id="rId25"/>
    <p:sldId id="280" r:id="rId26"/>
    <p:sldId id="289" r:id="rId27"/>
    <p:sldId id="283" r:id="rId28"/>
    <p:sldId id="290" r:id="rId29"/>
    <p:sldId id="285" r:id="rId30"/>
    <p:sldId id="284" r:id="rId31"/>
    <p:sldId id="260" r:id="rId32"/>
    <p:sldId id="258" r:id="rId33"/>
    <p:sldId id="294" r:id="rId34"/>
    <p:sldId id="292" r:id="rId35"/>
    <p:sldId id="291" r:id="rId36"/>
    <p:sldId id="293" r:id="rId37"/>
    <p:sldId id="295" r:id="rId38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786" autoAdjust="0"/>
  </p:normalViewPr>
  <p:slideViewPr>
    <p:cSldViewPr snapToGrid="0" snapToObjects="1">
      <p:cViewPr>
        <p:scale>
          <a:sx n="75" d="100"/>
          <a:sy n="75" d="100"/>
        </p:scale>
        <p:origin x="-656" y="-1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printerSettings" Target="printerSettings/printerSettings1.bin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Cartella%20di%20lavoro4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view3D>
      <c:rotX val="7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0247641248791269"/>
          <c:y val="0.143937225388263"/>
          <c:w val="0.882075471698113"/>
          <c:h val="0.855263157894737"/>
        </c:manualLayout>
      </c:layout>
      <c:pie3DChart>
        <c:varyColors val="1"/>
        <c:ser>
          <c:idx val="0"/>
          <c:order val="0"/>
          <c:dLbls>
            <c:dLbl>
              <c:idx val="0"/>
              <c:layout>
                <c:manualLayout>
                  <c:x val="-0.0131544412211631"/>
                  <c:y val="0.144807934919737"/>
                </c:manualLayout>
              </c:layout>
              <c:tx>
                <c:rich>
                  <a:bodyPr/>
                  <a:lstStyle/>
                  <a:p>
                    <a:pPr>
                      <a:defRPr sz="1400" b="1"/>
                    </a:pPr>
                    <a:r>
                      <a:rPr lang="it-IT" sz="1400"/>
                      <a:t>Cattolici orientali, 18.000.000</a:t>
                    </a:r>
                  </a:p>
                </c:rich>
              </c:tx>
              <c:spPr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0.16934875328084"/>
                  <c:y val="-0.252453560708226"/>
                </c:manualLayout>
              </c:layout>
              <c:tx>
                <c:rich>
                  <a:bodyPr/>
                  <a:lstStyle/>
                  <a:p>
                    <a:r>
                      <a:rPr lang="it-IT" sz="1400" b="1" dirty="0"/>
                      <a:t>Cristianesimo</a:t>
                    </a:r>
                    <a:r>
                      <a:rPr lang="it-IT" sz="1400" b="1" baseline="0" dirty="0"/>
                      <a:t> </a:t>
                    </a:r>
                    <a:r>
                      <a:rPr lang="it-IT" sz="1400" b="1" dirty="0"/>
                      <a:t>Ortodosso, 220.000.000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151831399364553"/>
                  <c:y val="0.199687867055292"/>
                </c:manualLayout>
              </c:layout>
              <c:tx>
                <c:rich>
                  <a:bodyPr/>
                  <a:lstStyle/>
                  <a:p>
                    <a:r>
                      <a:rPr lang="it-IT" sz="1400" b="1"/>
                      <a:t>Cristianesimo</a:t>
                    </a:r>
                    <a:r>
                      <a:rPr lang="it-IT" sz="1400" b="1" baseline="0"/>
                      <a:t> orientale</a:t>
                    </a:r>
                    <a:r>
                      <a:rPr lang="it-IT" sz="1400" b="1"/>
                      <a:t> non calcedonese, 62.000.000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0.0480396118248377"/>
                  <c:y val="-0.0252122939052508"/>
                </c:manualLayout>
              </c:layout>
              <c:tx>
                <c:rich>
                  <a:bodyPr/>
                  <a:lstStyle/>
                  <a:p>
                    <a:pPr>
                      <a:defRPr sz="1400" b="1"/>
                    </a:pPr>
                    <a:r>
                      <a:rPr lang="it-IT" sz="1400"/>
                      <a:t>Chiesa d'Oriente, 600.000</a:t>
                    </a:r>
                    <a:endParaRPr lang="it-IT" sz="1100"/>
                  </a:p>
                </c:rich>
              </c:tx>
              <c:spPr/>
              <c:showLegendKey val="0"/>
              <c:showVal val="1"/>
              <c:showCatName val="1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/>
                </a:pPr>
                <a:endParaRPr lang="it-IT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Foglio1!$A$2:$A$5</c:f>
              <c:strCache>
                <c:ptCount val="4"/>
                <c:pt idx="0">
                  <c:v>Cattolici orientali</c:v>
                </c:pt>
                <c:pt idx="1">
                  <c:v>Cristiani Ortodossi</c:v>
                </c:pt>
                <c:pt idx="2">
                  <c:v>Ortodossia non calcedonese</c:v>
                </c:pt>
                <c:pt idx="3">
                  <c:v>Chiesa d'Oriente</c:v>
                </c:pt>
              </c:strCache>
            </c:strRef>
          </c:cat>
          <c:val>
            <c:numRef>
              <c:f>Foglio1!$B$2:$B$5</c:f>
              <c:numCache>
                <c:formatCode>#,##0</c:formatCode>
                <c:ptCount val="4"/>
                <c:pt idx="0">
                  <c:v>1.8E7</c:v>
                </c:pt>
                <c:pt idx="1">
                  <c:v>2.2E8</c:v>
                </c:pt>
                <c:pt idx="2">
                  <c:v>6.2E7</c:v>
                </c:pt>
                <c:pt idx="3">
                  <c:v>600000.0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D65F6-5F0D-5042-8128-F0152F19343A}" type="datetimeFigureOut">
              <a:rPr lang="it-IT" smtClean="0"/>
              <a:t>27/09/23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917A7-373E-AB4D-81B1-EE6784979D25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892864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D65F6-5F0D-5042-8128-F0152F19343A}" type="datetimeFigureOut">
              <a:rPr lang="it-IT" smtClean="0"/>
              <a:t>27/09/23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917A7-373E-AB4D-81B1-EE6784979D25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53619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D65F6-5F0D-5042-8128-F0152F19343A}" type="datetimeFigureOut">
              <a:rPr lang="it-IT" smtClean="0"/>
              <a:t>27/09/23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917A7-373E-AB4D-81B1-EE6784979D25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59399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D65F6-5F0D-5042-8128-F0152F19343A}" type="datetimeFigureOut">
              <a:rPr lang="it-IT" smtClean="0"/>
              <a:t>27/09/23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917A7-373E-AB4D-81B1-EE6784979D25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09273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D65F6-5F0D-5042-8128-F0152F19343A}" type="datetimeFigureOut">
              <a:rPr lang="it-IT" smtClean="0"/>
              <a:t>27/09/23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917A7-373E-AB4D-81B1-EE6784979D25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78673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D65F6-5F0D-5042-8128-F0152F19343A}" type="datetimeFigureOut">
              <a:rPr lang="it-IT" smtClean="0"/>
              <a:t>27/09/23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917A7-373E-AB4D-81B1-EE6784979D25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447629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D65F6-5F0D-5042-8128-F0152F19343A}" type="datetimeFigureOut">
              <a:rPr lang="it-IT" smtClean="0"/>
              <a:t>27/09/23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917A7-373E-AB4D-81B1-EE6784979D25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78273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D65F6-5F0D-5042-8128-F0152F19343A}" type="datetimeFigureOut">
              <a:rPr lang="it-IT" smtClean="0"/>
              <a:t>27/09/23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917A7-373E-AB4D-81B1-EE6784979D25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17532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D65F6-5F0D-5042-8128-F0152F19343A}" type="datetimeFigureOut">
              <a:rPr lang="it-IT" smtClean="0"/>
              <a:t>27/09/23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917A7-373E-AB4D-81B1-EE6784979D25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1676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D65F6-5F0D-5042-8128-F0152F19343A}" type="datetimeFigureOut">
              <a:rPr lang="it-IT" smtClean="0"/>
              <a:t>27/09/23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917A7-373E-AB4D-81B1-EE6784979D25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5695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D65F6-5F0D-5042-8128-F0152F19343A}" type="datetimeFigureOut">
              <a:rPr lang="it-IT" smtClean="0"/>
              <a:t>27/09/23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917A7-373E-AB4D-81B1-EE6784979D25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44276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6D65F6-5F0D-5042-8128-F0152F19343A}" type="datetimeFigureOut">
              <a:rPr lang="it-IT" smtClean="0"/>
              <a:t>27/09/23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F917A7-373E-AB4D-81B1-EE6784979D25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12327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microsoft.com/office/2007/relationships/hdphoto" Target="../media/hdphoto1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gi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png"/><Relationship Id="rId3" Type="http://schemas.openxmlformats.org/officeDocument/2006/relationships/image" Target="../media/image4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4" Type="http://schemas.openxmlformats.org/officeDocument/2006/relationships/image" Target="../media/image43.png"/><Relationship Id="rId5" Type="http://schemas.openxmlformats.org/officeDocument/2006/relationships/image" Target="../media/image44.png"/><Relationship Id="rId6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 cstate="screen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892699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685" b="91712" l="17967" r="88618">
                        <a14:foregroundMark x1="43252" y1="63206" x2="43252" y2="63206"/>
                        <a14:foregroundMark x1="38211" y1="61931" x2="38211" y2="61931"/>
                        <a14:foregroundMark x1="88699" y1="72860" x2="88699" y2="72860"/>
                        <a14:foregroundMark x1="34472" y1="62477" x2="34472" y2="62477"/>
                        <a14:foregroundMark x1="36179" y1="68852" x2="36179" y2="68852"/>
                        <a14:foregroundMark x1="38780" y1="67668" x2="38780" y2="67668"/>
                        <a14:foregroundMark x1="37967" y1="70036" x2="37967" y2="70036"/>
                        <a14:foregroundMark x1="38699" y1="71311" x2="38699" y2="71311"/>
                        <a14:foregroundMark x1="39756" y1="71403" x2="39756" y2="71403"/>
                        <a14:foregroundMark x1="40488" y1="71403" x2="40488" y2="71403"/>
                        <a14:foregroundMark x1="42439" y1="70128" x2="42439" y2="70128"/>
                        <a14:foregroundMark x1="41545" y1="70674" x2="41545" y2="70674"/>
                        <a14:foregroundMark x1="44634" y1="69308" x2="44634" y2="69308"/>
                        <a14:foregroundMark x1="17967" y1="46812" x2="17967" y2="46812"/>
                        <a14:foregroundMark x1="32114" y1="64299" x2="32114" y2="64299"/>
                        <a14:foregroundMark x1="32276" y1="62477" x2="32276" y2="62477"/>
                        <a14:foregroundMark x1="32033" y1="60291" x2="32033" y2="60291"/>
                        <a14:foregroundMark x1="31626" y1="62842" x2="31626" y2="62842"/>
                        <a14:foregroundMark x1="39187" y1="72587" x2="39187" y2="72587"/>
                        <a14:foregroundMark x1="32764" y1="67122" x2="32764" y2="67122"/>
                        <a14:foregroundMark x1="34959" y1="67304" x2="34959" y2="67304"/>
                        <a14:foregroundMark x1="37154" y1="68944" x2="37154" y2="68944"/>
                        <a14:foregroundMark x1="35528" y1="68033" x2="35528" y2="68033"/>
                        <a14:foregroundMark x1="34146" y1="67304" x2="34146" y2="67304"/>
                        <a14:foregroundMark x1="37724" y1="69217" x2="37724" y2="69217"/>
                        <a14:foregroundMark x1="39024" y1="70401" x2="39024" y2="70401"/>
                        <a14:foregroundMark x1="40000" y1="70856" x2="40000" y2="70856"/>
                        <a14:foregroundMark x1="39431" y1="70674" x2="39431" y2="70674"/>
                        <a14:backgroundMark x1="44146" y1="77505" x2="30894" y2="67122"/>
                        <a14:backgroundMark x1="54309" y1="70583" x2="54309" y2="70583"/>
                        <a14:backgroundMark x1="58943" y1="73042" x2="58943" y2="73042"/>
                        <a14:backgroundMark x1="58943" y1="73042" x2="58943" y2="73042"/>
                        <a14:backgroundMark x1="58049" y1="82514" x2="58049" y2="82514"/>
                        <a14:backgroundMark x1="55610" y1="76047" x2="55610" y2="76047"/>
                        <a14:backgroundMark x1="60894" y1="76503" x2="60894" y2="76503"/>
                        <a14:backgroundMark x1="44309" y1="73224" x2="44309" y2="73224"/>
                        <a14:backgroundMark x1="45447" y1="74954" x2="45447" y2="74954"/>
                        <a14:backgroundMark x1="50244" y1="68397" x2="50244" y2="68397"/>
                        <a14:backgroundMark x1="49187" y1="70310" x2="49187" y2="70310"/>
                        <a14:backgroundMark x1="48618" y1="73042" x2="48618" y2="73042"/>
                        <a14:backgroundMark x1="45447" y1="71585" x2="45447" y2="71585"/>
                        <a14:backgroundMark x1="42846" y1="74135" x2="42846" y2="74135"/>
                        <a14:backgroundMark x1="43740" y1="75137" x2="43740" y2="75137"/>
                        <a14:backgroundMark x1="41545" y1="73497" x2="41545" y2="73497"/>
                        <a14:backgroundMark x1="46179" y1="72587" x2="46179" y2="72587"/>
                        <a14:backgroundMark x1="47642" y1="68397" x2="47642" y2="68397"/>
                        <a14:backgroundMark x1="43577" y1="71494" x2="43577" y2="71494"/>
                        <a14:backgroundMark x1="47154" y1="69126" x2="47154" y2="69126"/>
                        <a14:backgroundMark x1="48699" y1="68306" x2="48699" y2="68306"/>
                        <a14:backgroundMark x1="40650" y1="72951" x2="40650" y2="72951"/>
                        <a14:backgroundMark x1="41626" y1="72313" x2="41626" y2="72313"/>
                        <a14:backgroundMark x1="44065" y1="71038" x2="44065" y2="71038"/>
                        <a14:backgroundMark x1="45203" y1="70036" x2="45203" y2="70036"/>
                        <a14:backgroundMark x1="45854" y1="69672" x2="45854" y2="69672"/>
                        <a14:backgroundMark x1="42439" y1="71949" x2="42439" y2="71949"/>
                        <a14:backgroundMark x1="40000" y1="73588" x2="40000" y2="73588"/>
                        <a14:backgroundMark x1="49919" y1="59381" x2="49919" y2="59381"/>
                        <a14:backgroundMark x1="49106" y1="66758" x2="49106" y2="66758"/>
                        <a14:backgroundMark x1="49024" y1="67486" x2="49024" y2="67486"/>
                        <a14:backgroundMark x1="48374" y1="67395" x2="38699" y2="72860"/>
                        <a14:backgroundMark x1="41138" y1="72769" x2="41138" y2="72769"/>
                        <a14:backgroundMark x1="44715" y1="70401" x2="44715" y2="70401"/>
                        <a14:backgroundMark x1="46260" y1="69399" x2="46260" y2="69399"/>
                        <a14:backgroundMark x1="31382" y1="66029" x2="40488" y2="7167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866" y="-1236129"/>
            <a:ext cx="9093201" cy="8022104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41860" y="4352983"/>
            <a:ext cx="8314259" cy="1143000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it-IT" sz="3200" b="1" dirty="0">
                <a:latin typeface="Garamond"/>
                <a:cs typeface="Garamond"/>
              </a:rPr>
              <a:t/>
            </a:r>
            <a:br>
              <a:rPr lang="it-IT" sz="3200" b="1" dirty="0">
                <a:latin typeface="Garamond"/>
                <a:cs typeface="Garamond"/>
              </a:rPr>
            </a:br>
            <a:r>
              <a:rPr lang="it-IT" sz="3200" b="1" dirty="0" smtClean="0">
                <a:latin typeface="Garamond"/>
                <a:cs typeface="Garamond"/>
              </a:rPr>
              <a:t>La Chiesa di Roma e l’Oriente, XV-XX sec.</a:t>
            </a:r>
            <a:br>
              <a:rPr lang="it-IT" sz="3200" b="1" dirty="0" smtClean="0">
                <a:latin typeface="Garamond"/>
                <a:cs typeface="Garamond"/>
              </a:rPr>
            </a:br>
            <a:r>
              <a:rPr lang="it-IT" sz="2000" b="1" dirty="0" smtClean="0">
                <a:latin typeface="Garamond"/>
                <a:cs typeface="Garamond"/>
              </a:rPr>
              <a:t/>
            </a:r>
            <a:br>
              <a:rPr lang="it-IT" sz="2000" b="1" dirty="0" smtClean="0">
                <a:latin typeface="Garamond"/>
                <a:cs typeface="Garamond"/>
              </a:rPr>
            </a:br>
            <a:r>
              <a:rPr lang="it-IT" sz="2200" b="1" dirty="0" smtClean="0">
                <a:latin typeface="Garamond"/>
                <a:cs typeface="Garamond"/>
              </a:rPr>
              <a:t>Lezione 1: Introduzione </a:t>
            </a:r>
            <a:r>
              <a:rPr lang="mr-IN" sz="2200" b="1" dirty="0" smtClean="0">
                <a:latin typeface="Garamond"/>
                <a:cs typeface="Garamond"/>
              </a:rPr>
              <a:t>–</a:t>
            </a:r>
            <a:r>
              <a:rPr lang="it-IT" sz="2200" b="1" dirty="0" smtClean="0">
                <a:latin typeface="Garamond"/>
                <a:cs typeface="Garamond"/>
              </a:rPr>
              <a:t> </a:t>
            </a:r>
            <a:br>
              <a:rPr lang="it-IT" sz="2200" b="1" dirty="0" smtClean="0">
                <a:latin typeface="Garamond"/>
                <a:cs typeface="Garamond"/>
              </a:rPr>
            </a:br>
            <a:r>
              <a:rPr lang="it-IT" sz="2200" b="1" dirty="0" smtClean="0">
                <a:latin typeface="Garamond"/>
                <a:cs typeface="Garamond"/>
              </a:rPr>
              <a:t>Presentazione del Cristianesimo orientale</a:t>
            </a:r>
            <a:endParaRPr lang="it-IT" sz="2200" b="1" i="1" dirty="0">
              <a:latin typeface="Garamond"/>
              <a:cs typeface="Garamond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237066" y="46955"/>
            <a:ext cx="3098801" cy="966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it-IT" sz="2400" b="1" dirty="0" smtClean="0">
                <a:latin typeface="Garamond"/>
                <a:cs typeface="Garamond"/>
              </a:rPr>
              <a:t>Cesare Santus</a:t>
            </a:r>
          </a:p>
          <a:p>
            <a:pPr>
              <a:lnSpc>
                <a:spcPct val="120000"/>
              </a:lnSpc>
            </a:pPr>
            <a:r>
              <a:rPr lang="it-IT" sz="2400" b="1" dirty="0" err="1" smtClean="0">
                <a:latin typeface="Garamond"/>
                <a:cs typeface="Garamond"/>
              </a:rPr>
              <a:t>a.a</a:t>
            </a:r>
            <a:r>
              <a:rPr lang="it-IT" sz="2400" b="1" dirty="0" smtClean="0">
                <a:latin typeface="Garamond"/>
                <a:cs typeface="Garamond"/>
              </a:rPr>
              <a:t>. 2023-2024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4385739" y="97754"/>
            <a:ext cx="4470400" cy="966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it-IT" sz="2400" b="1" dirty="0" smtClean="0">
                <a:latin typeface="Garamond"/>
                <a:cs typeface="Garamond"/>
              </a:rPr>
              <a:t>099LE</a:t>
            </a:r>
          </a:p>
          <a:p>
            <a:pPr algn="r">
              <a:lnSpc>
                <a:spcPct val="120000"/>
              </a:lnSpc>
            </a:pPr>
            <a:r>
              <a:rPr lang="it-IT" sz="2400" b="1" dirty="0" smtClean="0">
                <a:latin typeface="Garamond"/>
                <a:cs typeface="Garamond"/>
              </a:rPr>
              <a:t>Storia del Cristianesimo</a:t>
            </a:r>
          </a:p>
        </p:txBody>
      </p:sp>
    </p:spTree>
    <p:extLst>
      <p:ext uri="{BB962C8B-B14F-4D97-AF65-F5344CB8AC3E}">
        <p14:creationId xmlns:p14="http://schemas.microsoft.com/office/powerpoint/2010/main" val="22873426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42833" y="0"/>
            <a:ext cx="5101167" cy="685800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67" y="3873142"/>
            <a:ext cx="5596825" cy="2472266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-157"/>
          <a:stretch/>
        </p:blipFill>
        <p:spPr>
          <a:xfrm>
            <a:off x="0" y="3064933"/>
            <a:ext cx="5384799" cy="689678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8466" y="0"/>
            <a:ext cx="4042833" cy="3064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7686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434452"/>
            <a:ext cx="8229600" cy="1143000"/>
          </a:xfrm>
        </p:spPr>
        <p:txBody>
          <a:bodyPr>
            <a:noAutofit/>
          </a:bodyPr>
          <a:lstStyle/>
          <a:p>
            <a:r>
              <a:rPr lang="it-IT" sz="2400" b="1" i="1" dirty="0" smtClean="0"/>
              <a:t>EXULTATE DEO</a:t>
            </a:r>
            <a:r>
              <a:rPr lang="it-IT" sz="2400" b="1" i="1" dirty="0"/>
              <a:t/>
            </a:r>
            <a:br>
              <a:rPr lang="it-IT" sz="2400" b="1" i="1" dirty="0"/>
            </a:br>
            <a:r>
              <a:rPr lang="it-IT" sz="2400" b="1" dirty="0" smtClean="0"/>
              <a:t>22 </a:t>
            </a:r>
            <a:r>
              <a:rPr lang="it-IT" sz="2400" b="1" dirty="0"/>
              <a:t>novembre </a:t>
            </a:r>
            <a:r>
              <a:rPr lang="it-IT" sz="2400" b="1" dirty="0" smtClean="0"/>
              <a:t>1439</a:t>
            </a:r>
            <a:r>
              <a:rPr lang="it-IT" sz="2400" b="1" dirty="0"/>
              <a:t> </a:t>
            </a:r>
            <a:br>
              <a:rPr lang="it-IT" sz="2400" b="1" dirty="0"/>
            </a:br>
            <a:r>
              <a:rPr lang="it-IT" sz="2400" b="1" dirty="0"/>
              <a:t>BOLLA DI UNIONE DEGLI ARMENI</a:t>
            </a:r>
            <a:br>
              <a:rPr lang="it-IT" sz="2400" b="1" dirty="0"/>
            </a:br>
            <a:r>
              <a:rPr lang="it-IT" sz="2000" b="1" dirty="0"/>
              <a:t> </a:t>
            </a:r>
            <a:br>
              <a:rPr lang="it-IT" sz="2000" b="1" dirty="0"/>
            </a:br>
            <a:endParaRPr lang="it-IT" sz="2000" b="1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457200" y="1463682"/>
            <a:ext cx="8229600" cy="5083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it-IT" sz="2000" dirty="0"/>
              <a:t>Eugenio vescovo, servo dei servi di Dio, a perpetua memoria.</a:t>
            </a:r>
          </a:p>
          <a:p>
            <a:pPr>
              <a:lnSpc>
                <a:spcPct val="90000"/>
              </a:lnSpc>
            </a:pPr>
            <a:r>
              <a:rPr lang="it-IT" sz="2000" i="1" dirty="0"/>
              <a:t>Esultate in Dio, nostra forza, acclamate al Dio di Giacobbe</a:t>
            </a:r>
            <a:r>
              <a:rPr lang="it-IT" sz="2000" dirty="0"/>
              <a:t> (</a:t>
            </a:r>
            <a:r>
              <a:rPr lang="it-IT" sz="2000" dirty="0" err="1"/>
              <a:t>Sal</a:t>
            </a:r>
            <a:r>
              <a:rPr lang="it-IT" sz="2000" dirty="0"/>
              <a:t> 80, 2), voi tutti che avete il nome di cristiani. Ecco, infatti, il Signore, ricordandosi, nuovamente della sua misericordia (Lc 1, 54), si è degnato rimuovere dalla sua chiesa il peso di un dissenso che durava da oltre novecento anni. Colui che mantiene la pace nell'alto dei cieli e pace in terra agli uomini che egli ama (Lc 2, 14), ci ha concesso, nella sua ineffabile misericordia, la </a:t>
            </a:r>
            <a:r>
              <a:rPr lang="it-IT" sz="2000" u="sng" dirty="0"/>
              <a:t>desideratissima riunione degli Armeni</a:t>
            </a:r>
            <a:r>
              <a:rPr lang="it-IT" sz="2000" dirty="0" smtClean="0"/>
              <a:t>. [</a:t>
            </a:r>
            <a:r>
              <a:rPr lang="mr-IN" sz="2000" dirty="0" smtClean="0"/>
              <a:t>…</a:t>
            </a:r>
            <a:r>
              <a:rPr lang="it-IT" sz="2000" dirty="0" smtClean="0"/>
              <a:t>] </a:t>
            </a:r>
            <a:r>
              <a:rPr lang="it-IT" sz="2000" dirty="0"/>
              <a:t>Dopo molte discussioni e confronti […]. perché in futuro presso gli Armeni non sorga alcun dubbio sulla verità di fede e in tutto consentano con la Sede apostolica così che l'unione resista senza incrinature, stabilmente e per sempre, abbiamo giudicato utile con l'approvazione di questo sacro concilio fiorentino e il consenso degli stessi ambasciatori, </a:t>
            </a:r>
            <a:r>
              <a:rPr lang="it-IT" sz="2000" u="sng" dirty="0"/>
              <a:t>presentare con questo decreto, in un breve compendio, le verità di fede professate su questi argomenti dalla chiesa di Roma</a:t>
            </a:r>
            <a:r>
              <a:rPr lang="it-IT" sz="2000" dirty="0" smtClean="0"/>
              <a:t>. [</a:t>
            </a:r>
            <a:r>
              <a:rPr lang="mr-IN" sz="2000" dirty="0" smtClean="0"/>
              <a:t>…</a:t>
            </a:r>
            <a:r>
              <a:rPr lang="it-IT" sz="2000" dirty="0" smtClean="0"/>
              <a:t>] </a:t>
            </a:r>
            <a:r>
              <a:rPr lang="it-IT" sz="2000" dirty="0"/>
              <a:t>In quinto luogo per facilitare la comprensione agli Armeni di oggi e di domani, abbiamo redatto in questa brevissima formula </a:t>
            </a:r>
            <a:r>
              <a:rPr lang="it-IT" sz="2000" u="sng" dirty="0"/>
              <a:t>la dottrina sui sacramenti</a:t>
            </a:r>
            <a:r>
              <a:rPr lang="it-IT" sz="2000" dirty="0"/>
              <a:t>: I sacramenti della nuova legge sono sette: battesimo, confermazione, eucarestia, penitenza, estrema unzione, ordine e </a:t>
            </a:r>
            <a:r>
              <a:rPr lang="it-IT" sz="2000" dirty="0" smtClean="0"/>
              <a:t>matrimonio [</a:t>
            </a:r>
            <a:r>
              <a:rPr lang="mr-IN" sz="2000" dirty="0" smtClean="0"/>
              <a:t>…</a:t>
            </a:r>
            <a:r>
              <a:rPr lang="it-IT" sz="2000" dirty="0" smtClean="0"/>
              <a:t>] 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14854959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fic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91293563"/>
              </p:ext>
            </p:extLst>
          </p:nvPr>
        </p:nvGraphicFramePr>
        <p:xfrm>
          <a:off x="-1169314" y="100781"/>
          <a:ext cx="8970836" cy="65813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CasellaDiTesto 4"/>
          <p:cNvSpPr txBox="1"/>
          <p:nvPr/>
        </p:nvSpPr>
        <p:spPr>
          <a:xfrm>
            <a:off x="5744919" y="2862119"/>
            <a:ext cx="342679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 smtClean="0"/>
              <a:t>Cristianesimo orientale: </a:t>
            </a:r>
          </a:p>
          <a:p>
            <a:pPr algn="ctr"/>
            <a:r>
              <a:rPr lang="it-IT" sz="2000" b="1" dirty="0" smtClean="0"/>
              <a:t>300 milioni </a:t>
            </a:r>
            <a:r>
              <a:rPr lang="it-IT" sz="2000" b="1" dirty="0" err="1" smtClean="0"/>
              <a:t>ca</a:t>
            </a:r>
            <a:r>
              <a:rPr lang="it-IT" sz="2000" b="1" dirty="0" smtClean="0"/>
              <a:t>.</a:t>
            </a:r>
          </a:p>
          <a:p>
            <a:pPr algn="ctr"/>
            <a:endParaRPr lang="it-IT" sz="2000" b="1" dirty="0"/>
          </a:p>
          <a:p>
            <a:pPr algn="ctr"/>
            <a:r>
              <a:rPr lang="it-IT" sz="2000" dirty="0" smtClean="0"/>
              <a:t>(su 2,6 miliardi di cristiani)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38884802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79044" y="728129"/>
            <a:ext cx="8569569" cy="5892799"/>
          </a:xfrm>
        </p:spPr>
        <p:txBody>
          <a:bodyPr>
            <a:noAutofit/>
          </a:bodyPr>
          <a:lstStyle/>
          <a:p>
            <a:r>
              <a:rPr lang="it-IT" sz="2200" dirty="0" smtClean="0">
                <a:latin typeface="Calibri"/>
                <a:cs typeface="Calibri"/>
              </a:rPr>
              <a:t>Benedetto XIV, </a:t>
            </a:r>
            <a:r>
              <a:rPr lang="it-IT" sz="2200" i="1" dirty="0" err="1" smtClean="0">
                <a:latin typeface="Calibri"/>
                <a:cs typeface="Calibri"/>
              </a:rPr>
              <a:t>Etsi</a:t>
            </a:r>
            <a:r>
              <a:rPr lang="it-IT" sz="2200" dirty="0" smtClean="0">
                <a:latin typeface="Calibri"/>
                <a:cs typeface="Calibri"/>
              </a:rPr>
              <a:t> </a:t>
            </a:r>
            <a:r>
              <a:rPr lang="it-IT" sz="2200" i="1" dirty="0" err="1" smtClean="0">
                <a:latin typeface="Calibri"/>
                <a:cs typeface="Calibri"/>
              </a:rPr>
              <a:t>pastoralis</a:t>
            </a:r>
            <a:r>
              <a:rPr lang="it-IT" sz="2200" dirty="0" smtClean="0">
                <a:latin typeface="Calibri"/>
                <a:cs typeface="Calibri"/>
              </a:rPr>
              <a:t>, 26 </a:t>
            </a:r>
            <a:r>
              <a:rPr lang="it-IT" sz="2200" dirty="0">
                <a:latin typeface="Calibri"/>
                <a:cs typeface="Calibri"/>
              </a:rPr>
              <a:t>m</a:t>
            </a:r>
            <a:r>
              <a:rPr lang="it-IT" sz="2200" dirty="0" smtClean="0">
                <a:latin typeface="Calibri"/>
                <a:cs typeface="Calibri"/>
              </a:rPr>
              <a:t>aggio 1742; </a:t>
            </a:r>
            <a:r>
              <a:rPr lang="it-IT" sz="2200" i="1" dirty="0" err="1" smtClean="0">
                <a:latin typeface="Calibri"/>
                <a:cs typeface="Calibri"/>
              </a:rPr>
              <a:t>Allatae</a:t>
            </a:r>
            <a:r>
              <a:rPr lang="it-IT" sz="2200" i="1" dirty="0" smtClean="0">
                <a:latin typeface="Calibri"/>
                <a:cs typeface="Calibri"/>
              </a:rPr>
              <a:t> </a:t>
            </a:r>
            <a:r>
              <a:rPr lang="it-IT" sz="2200" i="1" dirty="0" err="1" smtClean="0">
                <a:latin typeface="Calibri"/>
                <a:cs typeface="Calibri"/>
              </a:rPr>
              <a:t>sunt</a:t>
            </a:r>
            <a:r>
              <a:rPr lang="it-IT" sz="2200" dirty="0" smtClean="0">
                <a:latin typeface="Calibri"/>
                <a:cs typeface="Calibri"/>
              </a:rPr>
              <a:t>, 26 luglio 1745; </a:t>
            </a:r>
          </a:p>
          <a:p>
            <a:r>
              <a:rPr lang="it-IT" sz="2200" dirty="0" smtClean="0">
                <a:latin typeface="Calibri"/>
                <a:cs typeface="Calibri"/>
              </a:rPr>
              <a:t>C</a:t>
            </a:r>
            <a:r>
              <a:rPr lang="it-IT" sz="2200" dirty="0">
                <a:latin typeface="Calibri"/>
                <a:cs typeface="Calibri"/>
              </a:rPr>
              <a:t>. </a:t>
            </a:r>
            <a:r>
              <a:rPr lang="it-IT" sz="2200" dirty="0" err="1">
                <a:latin typeface="Calibri"/>
                <a:cs typeface="Calibri"/>
              </a:rPr>
              <a:t>Korolevskij</a:t>
            </a:r>
            <a:r>
              <a:rPr lang="it-IT" sz="2200" dirty="0">
                <a:latin typeface="Calibri"/>
                <a:cs typeface="Calibri"/>
              </a:rPr>
              <a:t>, </a:t>
            </a:r>
            <a:r>
              <a:rPr lang="it-IT" sz="2200" i="1" dirty="0">
                <a:latin typeface="Calibri"/>
                <a:cs typeface="Calibri"/>
              </a:rPr>
              <a:t>Verbali delle Conferenze Patriarcali sullo stato delle Chiese orientali e delle adunanze della Commissione cardinalizia per promuovere la riunione delle Chiese </a:t>
            </a:r>
            <a:r>
              <a:rPr lang="it-IT" sz="2200" i="1" dirty="0" smtClean="0">
                <a:latin typeface="Calibri"/>
                <a:cs typeface="Calibri"/>
              </a:rPr>
              <a:t>dissidenti</a:t>
            </a:r>
            <a:r>
              <a:rPr lang="it-IT" sz="2200" dirty="0" smtClean="0">
                <a:latin typeface="Calibri"/>
                <a:cs typeface="Calibri"/>
              </a:rPr>
              <a:t>, Città del Vaticano 1945</a:t>
            </a:r>
            <a:endParaRPr lang="en-GB" sz="2200" i="1" dirty="0" smtClean="0">
              <a:latin typeface="Calibri"/>
              <a:cs typeface="Calibri"/>
            </a:endParaRPr>
          </a:p>
          <a:p>
            <a:r>
              <a:rPr lang="en-GB" sz="2200" dirty="0" err="1" smtClean="0">
                <a:latin typeface="Calibri"/>
                <a:cs typeface="Calibri"/>
              </a:rPr>
              <a:t>Concilio</a:t>
            </a:r>
            <a:r>
              <a:rPr lang="en-GB" sz="2200" dirty="0" smtClean="0">
                <a:latin typeface="Calibri"/>
                <a:cs typeface="Calibri"/>
              </a:rPr>
              <a:t> </a:t>
            </a:r>
            <a:r>
              <a:rPr lang="en-GB" sz="2200" dirty="0" err="1" smtClean="0">
                <a:latin typeface="Calibri"/>
                <a:cs typeface="Calibri"/>
              </a:rPr>
              <a:t>Vaticano</a:t>
            </a:r>
            <a:r>
              <a:rPr lang="en-GB" sz="2200" dirty="0" smtClean="0">
                <a:latin typeface="Calibri"/>
                <a:cs typeface="Calibri"/>
              </a:rPr>
              <a:t> II, </a:t>
            </a:r>
            <a:r>
              <a:rPr lang="en-GB" sz="2200" i="1" dirty="0" err="1" smtClean="0">
                <a:latin typeface="Calibri"/>
                <a:cs typeface="Calibri"/>
              </a:rPr>
              <a:t>Orientalium</a:t>
            </a:r>
            <a:r>
              <a:rPr lang="en-GB" sz="2200" i="1" dirty="0" smtClean="0">
                <a:latin typeface="Calibri"/>
                <a:cs typeface="Calibri"/>
              </a:rPr>
              <a:t> </a:t>
            </a:r>
            <a:r>
              <a:rPr lang="en-GB" sz="2200" i="1" dirty="0" err="1">
                <a:latin typeface="Calibri"/>
                <a:cs typeface="Calibri"/>
              </a:rPr>
              <a:t>Ecclesiarum</a:t>
            </a:r>
            <a:r>
              <a:rPr lang="en-GB" sz="2200" dirty="0">
                <a:latin typeface="Calibri"/>
                <a:cs typeface="Calibri"/>
              </a:rPr>
              <a:t>, 1964, n. 6; </a:t>
            </a:r>
            <a:r>
              <a:rPr lang="en-GB" sz="2200" i="1" dirty="0" err="1">
                <a:latin typeface="Calibri"/>
                <a:cs typeface="Calibri"/>
              </a:rPr>
              <a:t>Presbyterorum</a:t>
            </a:r>
            <a:r>
              <a:rPr lang="en-GB" sz="2200" i="1" dirty="0">
                <a:latin typeface="Calibri"/>
                <a:cs typeface="Calibri"/>
              </a:rPr>
              <a:t> </a:t>
            </a:r>
            <a:r>
              <a:rPr lang="en-GB" sz="2200" i="1" dirty="0" err="1">
                <a:latin typeface="Calibri"/>
                <a:cs typeface="Calibri"/>
              </a:rPr>
              <a:t>ordinis</a:t>
            </a:r>
            <a:r>
              <a:rPr lang="en-GB" sz="2200" dirty="0">
                <a:latin typeface="Calibri"/>
                <a:cs typeface="Calibri"/>
              </a:rPr>
              <a:t>, 1965, n. </a:t>
            </a:r>
            <a:r>
              <a:rPr lang="en-GB" sz="2200" dirty="0" smtClean="0">
                <a:latin typeface="Calibri"/>
                <a:cs typeface="Calibri"/>
              </a:rPr>
              <a:t>16</a:t>
            </a:r>
            <a:r>
              <a:rPr lang="it-IT" sz="2200" dirty="0">
                <a:latin typeface="Calibri"/>
                <a:cs typeface="Calibri"/>
              </a:rPr>
              <a:t>.</a:t>
            </a:r>
            <a:endParaRPr lang="it-IT" sz="2200" dirty="0" smtClean="0">
              <a:latin typeface="Calibri"/>
              <a:cs typeface="Calibri"/>
            </a:endParaRPr>
          </a:p>
          <a:p>
            <a:r>
              <a:rPr lang="it-IT" sz="2200" dirty="0" smtClean="0">
                <a:latin typeface="Calibri"/>
                <a:cs typeface="Calibri"/>
              </a:rPr>
              <a:t>Benedetto </a:t>
            </a:r>
            <a:r>
              <a:rPr lang="it-IT" sz="2200" dirty="0">
                <a:latin typeface="Calibri"/>
                <a:cs typeface="Calibri"/>
              </a:rPr>
              <a:t>XVI, Robert Cardinal Sarah, </a:t>
            </a:r>
            <a:r>
              <a:rPr lang="it-IT" sz="2200" i="1" dirty="0">
                <a:latin typeface="Calibri"/>
                <a:cs typeface="Calibri"/>
              </a:rPr>
              <a:t>From the Depth of </a:t>
            </a:r>
            <a:r>
              <a:rPr lang="it-IT" sz="2200" i="1" dirty="0" err="1">
                <a:latin typeface="Calibri"/>
                <a:cs typeface="Calibri"/>
              </a:rPr>
              <a:t>Our</a:t>
            </a:r>
            <a:r>
              <a:rPr lang="it-IT" sz="2200" i="1" dirty="0">
                <a:latin typeface="Calibri"/>
                <a:cs typeface="Calibri"/>
              </a:rPr>
              <a:t> </a:t>
            </a:r>
            <a:r>
              <a:rPr lang="it-IT" sz="2200" i="1" dirty="0" err="1">
                <a:latin typeface="Calibri"/>
                <a:cs typeface="Calibri"/>
              </a:rPr>
              <a:t>Hearts</a:t>
            </a:r>
            <a:r>
              <a:rPr lang="it-IT" sz="2200" i="1" dirty="0" smtClean="0">
                <a:latin typeface="Calibri"/>
                <a:cs typeface="Calibri"/>
              </a:rPr>
              <a:t>: </a:t>
            </a:r>
            <a:r>
              <a:rPr lang="it-IT" sz="2200" i="1" dirty="0" err="1" smtClean="0">
                <a:latin typeface="Calibri"/>
                <a:cs typeface="Calibri"/>
              </a:rPr>
              <a:t>Priesthood</a:t>
            </a:r>
            <a:r>
              <a:rPr lang="it-IT" sz="2200" i="1" dirty="0">
                <a:latin typeface="Calibri"/>
                <a:cs typeface="Calibri"/>
              </a:rPr>
              <a:t>, </a:t>
            </a:r>
            <a:r>
              <a:rPr lang="it-IT" sz="2200" i="1" dirty="0" err="1">
                <a:latin typeface="Calibri"/>
                <a:cs typeface="Calibri"/>
              </a:rPr>
              <a:t>Celibacy</a:t>
            </a:r>
            <a:r>
              <a:rPr lang="it-IT" sz="2200" i="1" dirty="0">
                <a:latin typeface="Calibri"/>
                <a:cs typeface="Calibri"/>
              </a:rPr>
              <a:t> and the </a:t>
            </a:r>
            <a:r>
              <a:rPr lang="it-IT" sz="2200" i="1" dirty="0" err="1">
                <a:latin typeface="Calibri"/>
                <a:cs typeface="Calibri"/>
              </a:rPr>
              <a:t>Crisis</a:t>
            </a:r>
            <a:r>
              <a:rPr lang="it-IT" sz="2200" i="1" dirty="0">
                <a:latin typeface="Calibri"/>
                <a:cs typeface="Calibri"/>
              </a:rPr>
              <a:t> of the </a:t>
            </a:r>
            <a:r>
              <a:rPr lang="it-IT" sz="2200" i="1" dirty="0" err="1">
                <a:latin typeface="Calibri"/>
                <a:cs typeface="Calibri"/>
              </a:rPr>
              <a:t>Catholic</a:t>
            </a:r>
            <a:r>
              <a:rPr lang="it-IT" sz="2200" i="1" dirty="0">
                <a:latin typeface="Calibri"/>
                <a:cs typeface="Calibri"/>
              </a:rPr>
              <a:t> Church</a:t>
            </a:r>
            <a:r>
              <a:rPr lang="it-IT" sz="2200" dirty="0">
                <a:latin typeface="Calibri"/>
                <a:cs typeface="Calibri"/>
              </a:rPr>
              <a:t>, San Francisco: </a:t>
            </a:r>
            <a:r>
              <a:rPr lang="it-IT" sz="2200" dirty="0" err="1">
                <a:latin typeface="Calibri"/>
                <a:cs typeface="Calibri"/>
              </a:rPr>
              <a:t>Ignatius</a:t>
            </a:r>
            <a:r>
              <a:rPr lang="it-IT" sz="2200" dirty="0">
                <a:latin typeface="Calibri"/>
                <a:cs typeface="Calibri"/>
              </a:rPr>
              <a:t> Press, 2020</a:t>
            </a:r>
            <a:r>
              <a:rPr lang="it-IT" sz="2200" dirty="0" smtClean="0">
                <a:latin typeface="Calibri"/>
                <a:cs typeface="Calibri"/>
              </a:rPr>
              <a:t>.</a:t>
            </a:r>
          </a:p>
          <a:p>
            <a:r>
              <a:rPr lang="it-IT" sz="2200" dirty="0">
                <a:latin typeface="Calibri"/>
                <a:cs typeface="Calibri"/>
              </a:rPr>
              <a:t>G. Pani, “Matrimonio e ‘seconde nozze’ al Concilio di Trento”, </a:t>
            </a:r>
            <a:r>
              <a:rPr lang="it-IT" sz="2200" i="1" dirty="0">
                <a:latin typeface="Calibri"/>
                <a:cs typeface="Calibri"/>
              </a:rPr>
              <a:t>La Civiltà Cattolica</a:t>
            </a:r>
            <a:r>
              <a:rPr lang="it-IT" sz="2200" dirty="0">
                <a:latin typeface="Calibri"/>
                <a:cs typeface="Calibri"/>
              </a:rPr>
              <a:t>, </a:t>
            </a:r>
            <a:r>
              <a:rPr lang="it-IT" sz="2200" dirty="0" smtClean="0">
                <a:latin typeface="Calibri"/>
                <a:cs typeface="Calibri"/>
              </a:rPr>
              <a:t>165 </a:t>
            </a:r>
            <a:r>
              <a:rPr lang="is-IS" sz="2200" dirty="0" smtClean="0">
                <a:latin typeface="Calibri"/>
                <a:cs typeface="Calibri"/>
              </a:rPr>
              <a:t>(</a:t>
            </a:r>
            <a:r>
              <a:rPr lang="is-IS" sz="2200" dirty="0">
                <a:latin typeface="Calibri"/>
                <a:cs typeface="Calibri"/>
              </a:rPr>
              <a:t>2014), 19-</a:t>
            </a:r>
            <a:r>
              <a:rPr lang="is-IS" sz="2200" dirty="0" smtClean="0">
                <a:latin typeface="Calibri"/>
                <a:cs typeface="Calibri"/>
              </a:rPr>
              <a:t>32</a:t>
            </a:r>
          </a:p>
          <a:p>
            <a:r>
              <a:rPr lang="it-IT" sz="2200" dirty="0">
                <a:latin typeface="Calibri"/>
                <a:cs typeface="Calibri"/>
              </a:rPr>
              <a:t>Congregazione per le Chiese Orientali, G. Rigotti (ed.), </a:t>
            </a:r>
            <a:r>
              <a:rPr lang="it-IT" sz="2200" i="1" dirty="0">
                <a:latin typeface="Calibri"/>
                <a:cs typeface="Calibri"/>
              </a:rPr>
              <a:t>Oriente Cattolico</a:t>
            </a:r>
            <a:r>
              <a:rPr lang="it-IT" sz="2200" dirty="0">
                <a:latin typeface="Calibri"/>
                <a:cs typeface="Calibri"/>
              </a:rPr>
              <a:t>, Roma: CCO, 2017</a:t>
            </a:r>
          </a:p>
        </p:txBody>
      </p:sp>
    </p:spTree>
    <p:extLst>
      <p:ext uri="{BB962C8B-B14F-4D97-AF65-F5344CB8AC3E}">
        <p14:creationId xmlns:p14="http://schemas.microsoft.com/office/powerpoint/2010/main" val="28865378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84136" y="0"/>
            <a:ext cx="4876800" cy="6858000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2841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3694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17638"/>
            <a:ext cx="9144000" cy="4643438"/>
          </a:xfrm>
          <a:prstGeom prst="rect">
            <a:avLst/>
          </a:prstGeom>
        </p:spPr>
      </p:pic>
      <p:sp>
        <p:nvSpPr>
          <p:cNvPr id="5" name="Anello 4"/>
          <p:cNvSpPr/>
          <p:nvPr/>
        </p:nvSpPr>
        <p:spPr>
          <a:xfrm>
            <a:off x="5791201" y="2048935"/>
            <a:ext cx="2167466" cy="2082795"/>
          </a:xfrm>
          <a:prstGeom prst="donut">
            <a:avLst>
              <a:gd name="adj" fmla="val 285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1693333" y="524933"/>
            <a:ext cx="6570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/>
              <a:t>Il Cattolicesimo asiatico</a:t>
            </a:r>
            <a:endParaRPr lang="it-IT" sz="2400" b="1" dirty="0"/>
          </a:p>
        </p:txBody>
      </p:sp>
    </p:spTree>
    <p:extLst>
      <p:ext uri="{BB962C8B-B14F-4D97-AF65-F5344CB8AC3E}">
        <p14:creationId xmlns:p14="http://schemas.microsoft.com/office/powerpoint/2010/main" val="22825119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-97888"/>
            <a:ext cx="8229600" cy="1143000"/>
          </a:xfrm>
        </p:spPr>
        <p:txBody>
          <a:bodyPr>
            <a:normAutofit/>
          </a:bodyPr>
          <a:lstStyle/>
          <a:p>
            <a:r>
              <a:rPr lang="it-IT" sz="2400" b="1" dirty="0" smtClean="0"/>
              <a:t>Organizzazione del corso</a:t>
            </a:r>
            <a:endParaRPr lang="it-IT" sz="2400" b="1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78031"/>
            <a:ext cx="9144000" cy="5879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2029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3698"/>
            <a:ext cx="9144000" cy="6267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4682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22300"/>
            <a:ext cx="9144000" cy="5613233"/>
          </a:xfrm>
          <a:prstGeom prst="rect">
            <a:avLst/>
          </a:prstGeom>
        </p:spPr>
      </p:pic>
      <p:cxnSp>
        <p:nvCxnSpPr>
          <p:cNvPr id="5" name="Connettore 1 4"/>
          <p:cNvCxnSpPr/>
          <p:nvPr/>
        </p:nvCxnSpPr>
        <p:spPr>
          <a:xfrm flipH="1">
            <a:off x="4326466" y="2827865"/>
            <a:ext cx="33867" cy="266700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CasellaDiTesto 5"/>
          <p:cNvSpPr txBox="1"/>
          <p:nvPr/>
        </p:nvSpPr>
        <p:spPr>
          <a:xfrm>
            <a:off x="7823202" y="3471334"/>
            <a:ext cx="152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/>
              <a:t>At 11, 26: “</a:t>
            </a:r>
            <a:r>
              <a:rPr lang="it-IT" sz="1200" i="1" dirty="0"/>
              <a:t>Ad Antiochia per la prima volta i discepoli furono chiamati Cristiani</a:t>
            </a:r>
            <a:r>
              <a:rPr lang="it-IT" sz="1200" dirty="0"/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3865348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/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82" t="1857" r="1482"/>
          <a:stretch/>
        </p:blipFill>
        <p:spPr>
          <a:xfrm>
            <a:off x="33867" y="660400"/>
            <a:ext cx="9076264" cy="6265326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541867" y="338667"/>
            <a:ext cx="3556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/>
              <a:t>Famiglie rituali e tradizioni liturgiche cristiane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11511276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-254000"/>
            <a:ext cx="8229600" cy="1143000"/>
          </a:xfrm>
        </p:spPr>
        <p:txBody>
          <a:bodyPr>
            <a:normAutofit/>
          </a:bodyPr>
          <a:lstStyle/>
          <a:p>
            <a:r>
              <a:rPr lang="it-IT" sz="3000" dirty="0" smtClean="0"/>
              <a:t>Dispute cristologiche e scismi, V secolo d.C.</a:t>
            </a:r>
            <a:endParaRPr lang="it-IT" sz="300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34419" y="227319"/>
            <a:ext cx="6399719" cy="1389945"/>
          </a:xfrm>
        </p:spPr>
        <p:txBody>
          <a:bodyPr>
            <a:normAutofit/>
          </a:bodyPr>
          <a:lstStyle/>
          <a:p>
            <a:r>
              <a:rPr lang="it-IT" dirty="0" smtClean="0"/>
              <a:t>Cristologia Antiochena </a:t>
            </a:r>
            <a:endParaRPr lang="it-IT" dirty="0"/>
          </a:p>
          <a:p>
            <a:r>
              <a:rPr lang="it-IT" dirty="0" smtClean="0"/>
              <a:t>						    Cristologia </a:t>
            </a:r>
            <a:r>
              <a:rPr lang="it-IT" dirty="0" err="1" smtClean="0"/>
              <a:t>Calcedonese</a:t>
            </a:r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1203924"/>
            <a:ext cx="2832908" cy="5099595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it-IT" sz="2000" dirty="0" smtClean="0"/>
              <a:t>Accento sull’umanità  di Cristo (Gesù) e la distinzione divino-umano</a:t>
            </a:r>
          </a:p>
          <a:p>
            <a:pPr>
              <a:lnSpc>
                <a:spcPct val="90000"/>
              </a:lnSpc>
            </a:pPr>
            <a:r>
              <a:rPr lang="it-IT" sz="2000" dirty="0" err="1" smtClean="0"/>
              <a:t>Nestorio</a:t>
            </a:r>
            <a:r>
              <a:rPr lang="it-IT" sz="2000" dirty="0" smtClean="0"/>
              <a:t> (condannato e deposto dal </a:t>
            </a:r>
            <a:r>
              <a:rPr lang="it-IT" sz="2000" b="1" dirty="0" smtClean="0"/>
              <a:t>Concilio di Efeso, 431</a:t>
            </a:r>
            <a:r>
              <a:rPr lang="it-IT" sz="2000" dirty="0" smtClean="0"/>
              <a:t>): rifiuto di chiamare Maria </a:t>
            </a:r>
            <a:r>
              <a:rPr lang="it-IT" sz="2000" i="1" dirty="0" err="1" smtClean="0"/>
              <a:t>Theotokos</a:t>
            </a:r>
            <a:r>
              <a:rPr lang="it-IT" sz="2000" dirty="0" smtClean="0"/>
              <a:t> (“Madre di Dio”); rifiuto del concetto di unione ipostatica (unione della umanità e divinità di Cristo in una sola persona.</a:t>
            </a:r>
          </a:p>
          <a:p>
            <a:pPr>
              <a:lnSpc>
                <a:spcPct val="90000"/>
              </a:lnSpc>
            </a:pPr>
            <a:r>
              <a:rPr lang="it-IT" sz="2000" dirty="0"/>
              <a:t>Teodoro di </a:t>
            </a:r>
            <a:r>
              <a:rPr lang="it-IT" sz="2000" dirty="0" err="1"/>
              <a:t>Mopsuestia</a:t>
            </a:r>
            <a:r>
              <a:rPr lang="it-IT" sz="2000" dirty="0"/>
              <a:t> (350-428) </a:t>
            </a:r>
            <a:endParaRPr lang="it-IT" sz="2000" dirty="0" smtClean="0"/>
          </a:p>
          <a:p>
            <a:pPr>
              <a:lnSpc>
                <a:spcPct val="90000"/>
              </a:lnSpc>
            </a:pPr>
            <a:r>
              <a:rPr lang="it-IT" sz="2000" b="1" dirty="0" smtClean="0"/>
              <a:t>Due nature e due persone in Cristo</a:t>
            </a:r>
            <a:endParaRPr lang="it-IT" sz="2000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842239" y="493223"/>
            <a:ext cx="4301761" cy="639762"/>
          </a:xfrm>
        </p:spPr>
        <p:txBody>
          <a:bodyPr>
            <a:normAutofit/>
          </a:bodyPr>
          <a:lstStyle/>
          <a:p>
            <a:r>
              <a:rPr lang="it-IT" dirty="0" smtClean="0"/>
              <a:t>            Cristologia Alessandrina</a:t>
            </a:r>
            <a:endParaRPr lang="it-IT" dirty="0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657179" y="1470890"/>
            <a:ext cx="2409861" cy="5366024"/>
          </a:xfrm>
        </p:spPr>
        <p:txBody>
          <a:bodyPr numCol="1"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it-IT" sz="2000" dirty="0" smtClean="0"/>
              <a:t>Accento sulla divinità di Cristo (Verbo) e l’unione divino-umano</a:t>
            </a:r>
          </a:p>
          <a:p>
            <a:pPr>
              <a:lnSpc>
                <a:spcPct val="90000"/>
              </a:lnSpc>
            </a:pPr>
            <a:endParaRPr lang="it-IT" sz="2000" dirty="0"/>
          </a:p>
          <a:p>
            <a:pPr>
              <a:lnSpc>
                <a:spcPct val="90000"/>
              </a:lnSpc>
            </a:pPr>
            <a:endParaRPr lang="it-IT" sz="2000" dirty="0" smtClean="0"/>
          </a:p>
          <a:p>
            <a:pPr>
              <a:lnSpc>
                <a:spcPct val="90000"/>
              </a:lnSpc>
            </a:pPr>
            <a:endParaRPr lang="it-IT" sz="2000" dirty="0" smtClean="0"/>
          </a:p>
          <a:p>
            <a:pPr>
              <a:lnSpc>
                <a:spcPct val="90000"/>
              </a:lnSpc>
            </a:pPr>
            <a:r>
              <a:rPr lang="it-IT" sz="2000" dirty="0" err="1" smtClean="0"/>
              <a:t>Eutiche</a:t>
            </a:r>
            <a:r>
              <a:rPr lang="it-IT" sz="2000" dirty="0" smtClean="0"/>
              <a:t> (condannato dal </a:t>
            </a:r>
            <a:r>
              <a:rPr lang="it-IT" sz="2000" b="1" dirty="0" smtClean="0"/>
              <a:t>concilio di </a:t>
            </a:r>
            <a:r>
              <a:rPr lang="it-IT" sz="2000" b="1" dirty="0" err="1" smtClean="0"/>
              <a:t>Calcedonia</a:t>
            </a:r>
            <a:r>
              <a:rPr lang="it-IT" sz="2000" b="1" dirty="0" smtClean="0"/>
              <a:t>, 451</a:t>
            </a:r>
            <a:r>
              <a:rPr lang="it-IT" sz="2000" dirty="0" smtClean="0"/>
              <a:t>)</a:t>
            </a:r>
          </a:p>
          <a:p>
            <a:pPr>
              <a:lnSpc>
                <a:spcPct val="90000"/>
              </a:lnSpc>
            </a:pPr>
            <a:endParaRPr lang="it-IT" sz="2000" dirty="0" smtClean="0"/>
          </a:p>
          <a:p>
            <a:pPr>
              <a:lnSpc>
                <a:spcPct val="90000"/>
              </a:lnSpc>
            </a:pPr>
            <a:r>
              <a:rPr lang="it-IT" sz="2000" dirty="0" smtClean="0"/>
              <a:t>Severo e </a:t>
            </a:r>
            <a:r>
              <a:rPr lang="it-IT" sz="2000" dirty="0" err="1" smtClean="0"/>
              <a:t>Dioscoro</a:t>
            </a:r>
            <a:endParaRPr lang="it-IT" sz="2000" dirty="0" smtClean="0"/>
          </a:p>
          <a:p>
            <a:pPr marL="0" indent="0">
              <a:lnSpc>
                <a:spcPct val="90000"/>
              </a:lnSpc>
              <a:buNone/>
            </a:pPr>
            <a:endParaRPr lang="it-IT" sz="2000" b="1" dirty="0"/>
          </a:p>
          <a:p>
            <a:pPr marL="0" indent="0">
              <a:lnSpc>
                <a:spcPct val="90000"/>
              </a:lnSpc>
              <a:buNone/>
            </a:pPr>
            <a:endParaRPr lang="it-IT" sz="2000" b="1" dirty="0" smtClean="0"/>
          </a:p>
          <a:p>
            <a:pPr marL="0" indent="0">
              <a:lnSpc>
                <a:spcPct val="90000"/>
              </a:lnSpc>
              <a:buNone/>
            </a:pPr>
            <a:endParaRPr lang="it-IT" sz="2000" b="1" dirty="0"/>
          </a:p>
          <a:p>
            <a:pPr>
              <a:lnSpc>
                <a:spcPct val="90000"/>
              </a:lnSpc>
            </a:pPr>
            <a:r>
              <a:rPr lang="it-IT" sz="2000" b="1" dirty="0" smtClean="0"/>
              <a:t>Una natura e una persona in Cristo </a:t>
            </a:r>
          </a:p>
        </p:txBody>
      </p:sp>
      <p:sp>
        <p:nvSpPr>
          <p:cNvPr id="7" name="Segnaposto contenuto 5"/>
          <p:cNvSpPr txBox="1">
            <a:spLocks/>
          </p:cNvSpPr>
          <p:nvPr/>
        </p:nvSpPr>
        <p:spPr>
          <a:xfrm>
            <a:off x="3384908" y="3292113"/>
            <a:ext cx="3214550" cy="3443203"/>
          </a:xfrm>
          <a:prstGeom prst="rect">
            <a:avLst/>
          </a:prstGeom>
        </p:spPr>
        <p:txBody>
          <a:bodyPr vert="horz" lIns="91440" tIns="45720" rIns="91440" bIns="45720" numCol="1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000" dirty="0" smtClean="0"/>
              <a:t>Leone (papa di Roma, 440-461): </a:t>
            </a:r>
            <a:r>
              <a:rPr lang="it-IT" sz="2000" i="1" dirty="0" err="1" smtClean="0"/>
              <a:t>Tomus</a:t>
            </a:r>
            <a:r>
              <a:rPr lang="it-IT" sz="2000" i="1" dirty="0" smtClean="0"/>
              <a:t> ad </a:t>
            </a:r>
            <a:r>
              <a:rPr lang="it-IT" sz="2000" i="1" dirty="0" err="1" smtClean="0"/>
              <a:t>Flavianum</a:t>
            </a:r>
            <a:endParaRPr lang="it-IT" sz="2000" i="1" dirty="0" smtClean="0"/>
          </a:p>
          <a:p>
            <a:r>
              <a:rPr lang="it-IT" sz="2000" dirty="0" smtClean="0"/>
              <a:t>Definizione di </a:t>
            </a:r>
            <a:r>
              <a:rPr lang="it-IT" sz="2000" dirty="0" err="1" smtClean="0"/>
              <a:t>Calcedonia</a:t>
            </a:r>
            <a:r>
              <a:rPr lang="it-IT" sz="2000" dirty="0" smtClean="0"/>
              <a:t>: “vero </a:t>
            </a:r>
            <a:r>
              <a:rPr lang="it-IT" sz="2000" dirty="0"/>
              <a:t>Dio e vero uomo…unico e medesimo Cristo…da riconoscersi in due nature, senza confusione, immutabili, indivise, </a:t>
            </a:r>
            <a:r>
              <a:rPr lang="it-IT" sz="2000" dirty="0" smtClean="0"/>
              <a:t>inseparabili”</a:t>
            </a:r>
          </a:p>
          <a:p>
            <a:r>
              <a:rPr lang="it-IT" sz="2000" b="1" dirty="0" smtClean="0"/>
              <a:t>Due nature e una persona in Cristo</a:t>
            </a:r>
          </a:p>
        </p:txBody>
      </p:sp>
      <p:sp>
        <p:nvSpPr>
          <p:cNvPr id="8" name="Rettangolo 7"/>
          <p:cNvSpPr/>
          <p:nvPr/>
        </p:nvSpPr>
        <p:spPr>
          <a:xfrm>
            <a:off x="4292922" y="2528030"/>
            <a:ext cx="447083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dirty="0" smtClean="0"/>
              <a:t>Cirillo (patriarca d’Alessandria, 376-444): “Una natura del Verbo di Dio incarnato” </a:t>
            </a:r>
          </a:p>
        </p:txBody>
      </p:sp>
    </p:spTree>
    <p:extLst>
      <p:ext uri="{BB962C8B-B14F-4D97-AF65-F5344CB8AC3E}">
        <p14:creationId xmlns:p14="http://schemas.microsoft.com/office/powerpoint/2010/main" val="5213922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>
            <a:off x="0" y="-174198"/>
            <a:ext cx="9245599" cy="7032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7928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321736" y="253995"/>
            <a:ext cx="4572000" cy="649408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sz="1600" b="1" dirty="0" smtClean="0"/>
              <a:t>Lingua </a:t>
            </a:r>
            <a:r>
              <a:rPr lang="it-IT" sz="1600" b="1" dirty="0"/>
              <a:t>liturgica e rito: </a:t>
            </a:r>
            <a:r>
              <a:rPr lang="it-IT" sz="1600" dirty="0"/>
              <a:t>siriaco, rito siro-orientale</a:t>
            </a:r>
          </a:p>
          <a:p>
            <a:r>
              <a:rPr lang="it-IT" sz="1600" b="1" dirty="0"/>
              <a:t>Principali luoghi di presenza : </a:t>
            </a:r>
            <a:r>
              <a:rPr lang="it-IT" sz="1600" dirty="0"/>
              <a:t>Iraq, Iran, Turchia, diaspora (Stati Uniti).</a:t>
            </a:r>
          </a:p>
          <a:p>
            <a:r>
              <a:rPr lang="it-IT" sz="1600" b="1" dirty="0"/>
              <a:t>Storia: </a:t>
            </a:r>
            <a:r>
              <a:rPr lang="it-IT" sz="1600" dirty="0"/>
              <a:t>La Chiesa d’Oriente, un tempo nota anche (scorrettamente) come « nestoriana », rifiuta il Concilio di Efeso (431). Di lingua e cultura siriaca, fiorisce fuori dai confini dell’Impero romano, in Mesopotamia e in Persia, e tra il IV e il XIII secolo evangelizza territori in India e in Cina. La Chiesa caldea è il ramo cattolico della Chiesa d’Oriente : inviato a Roma, il monaco di Mosul </a:t>
            </a:r>
            <a:r>
              <a:rPr lang="it-IT" sz="1600" dirty="0" err="1"/>
              <a:t>Yohannan</a:t>
            </a:r>
            <a:r>
              <a:rPr lang="it-IT" sz="1600" dirty="0"/>
              <a:t> Sulaqa è eletto patriarca nel 1551 e riconosciuto da Roma come patriarca dei « Caldei » nel 1553. Nel XVII secolo, i suoi successori rompono con Roma ; una nuova unione è raggiunta con il vescovo </a:t>
            </a:r>
            <a:r>
              <a:rPr lang="it-IT" sz="1600" dirty="0" err="1"/>
              <a:t>Yosep</a:t>
            </a:r>
            <a:r>
              <a:rPr lang="it-IT" sz="1600" dirty="0"/>
              <a:t> di Amida (Diyarbakir). Nel 1830, il Metropolita di Mosul, </a:t>
            </a:r>
            <a:r>
              <a:rPr lang="it-IT" sz="1600" dirty="0" err="1"/>
              <a:t>Yohannan</a:t>
            </a:r>
            <a:r>
              <a:rPr lang="it-IT" sz="1600" dirty="0"/>
              <a:t> </a:t>
            </a:r>
            <a:r>
              <a:rPr lang="it-IT" sz="1600" dirty="0" err="1"/>
              <a:t>Hormizd</a:t>
            </a:r>
            <a:r>
              <a:rPr lang="it-IT" sz="1600" dirty="0"/>
              <a:t> II, è confermato da Papa Pio VIII come Patriarca di Babilonia dei Caldei. Sotto </a:t>
            </a:r>
            <a:r>
              <a:rPr lang="it-IT" sz="1600" dirty="0" err="1"/>
              <a:t>Yosep</a:t>
            </a:r>
            <a:r>
              <a:rPr lang="it-IT" sz="1600" dirty="0"/>
              <a:t> Emmanuel II </a:t>
            </a:r>
            <a:r>
              <a:rPr lang="it-IT" sz="1600" dirty="0" err="1"/>
              <a:t>Thoma</a:t>
            </a:r>
            <a:r>
              <a:rPr lang="it-IT" sz="1600" dirty="0"/>
              <a:t> (1900-1947), la maggior parte dei membri della Chiesa d’Oriente in Mesopotamia aderisce alla Chiesa Caldea cattolica.</a:t>
            </a:r>
          </a:p>
          <a:p>
            <a:r>
              <a:rPr lang="it-IT" sz="1600" b="1" dirty="0"/>
              <a:t>Oggi:</a:t>
            </a:r>
            <a:r>
              <a:rPr lang="it-IT" sz="1600" dirty="0"/>
              <a:t> Il patriarca di Babilonia dei Caldei, oggi S.B. Louis </a:t>
            </a:r>
            <a:r>
              <a:rPr lang="it-IT" sz="1600" dirty="0" err="1"/>
              <a:t>Raphael</a:t>
            </a:r>
            <a:r>
              <a:rPr lang="it-IT" sz="1600" dirty="0"/>
              <a:t> </a:t>
            </a:r>
            <a:r>
              <a:rPr lang="it-IT" sz="1600" dirty="0" err="1"/>
              <a:t>Sako</a:t>
            </a:r>
            <a:r>
              <a:rPr lang="it-IT" sz="1600" dirty="0"/>
              <a:t>, risiede normalmente a Baghdad : la sua Chiesa conta circa 600.000 fedeli. La Chiesa assira (non unita a Roma) conta invece due patriarchi rivali, e riunisce circa 300.000 fedeli.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5300137" y="338660"/>
            <a:ext cx="3403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000" dirty="0" smtClean="0"/>
              <a:t>La Chiesa d’Oriente </a:t>
            </a:r>
            <a:r>
              <a:rPr lang="it-IT" sz="2400" dirty="0" smtClean="0"/>
              <a:t>(e la Chiesa Caldea)</a:t>
            </a:r>
            <a:endParaRPr lang="it-IT" sz="2400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93737" y="1500784"/>
            <a:ext cx="4250264" cy="5357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978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757757"/>
            <a:ext cx="9144000" cy="6077021"/>
          </a:xfrm>
          <a:prstGeom prst="rect">
            <a:avLst/>
          </a:prstGeom>
        </p:spPr>
      </p:pic>
      <p:sp>
        <p:nvSpPr>
          <p:cNvPr id="9" name="CasellaDiTesto 8"/>
          <p:cNvSpPr txBox="1"/>
          <p:nvPr/>
        </p:nvSpPr>
        <p:spPr>
          <a:xfrm>
            <a:off x="457200" y="6400802"/>
            <a:ext cx="2336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/>
              <a:t>Wilhelm </a:t>
            </a:r>
            <a:r>
              <a:rPr lang="it-IT" sz="1000" dirty="0" err="1"/>
              <a:t>Baum</a:t>
            </a:r>
            <a:r>
              <a:rPr lang="it-IT" sz="1000" dirty="0"/>
              <a:t>, </a:t>
            </a:r>
            <a:r>
              <a:rPr lang="it-IT" sz="1000" dirty="0" err="1"/>
              <a:t>Dietmar</a:t>
            </a:r>
            <a:r>
              <a:rPr lang="it-IT" sz="1000" dirty="0"/>
              <a:t> </a:t>
            </a:r>
            <a:r>
              <a:rPr lang="it-IT" sz="1000" dirty="0" err="1"/>
              <a:t>W</a:t>
            </a:r>
            <a:r>
              <a:rPr lang="it-IT" sz="1000" dirty="0"/>
              <a:t>. </a:t>
            </a:r>
            <a:r>
              <a:rPr lang="it-IT" sz="1000" dirty="0" err="1"/>
              <a:t>Winkler</a:t>
            </a:r>
            <a:r>
              <a:rPr lang="it-IT" sz="1000" dirty="0"/>
              <a:t> - The Church of the East, A Concise </a:t>
            </a:r>
            <a:r>
              <a:rPr lang="it-IT" sz="1000" dirty="0" err="1"/>
              <a:t>History</a:t>
            </a:r>
            <a:endParaRPr lang="it-IT" sz="1000" dirty="0"/>
          </a:p>
        </p:txBody>
      </p:sp>
      <p:sp>
        <p:nvSpPr>
          <p:cNvPr id="10" name="CasellaDiTesto 9"/>
          <p:cNvSpPr txBox="1"/>
          <p:nvPr/>
        </p:nvSpPr>
        <p:spPr>
          <a:xfrm>
            <a:off x="643467" y="151416"/>
            <a:ext cx="8144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/>
              <a:t>Massima estensione della Chiesa  d’Oriente in età medievale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20531656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250268" y="203199"/>
            <a:ext cx="4859872" cy="1405467"/>
          </a:xfrm>
        </p:spPr>
        <p:txBody>
          <a:bodyPr>
            <a:noAutofit/>
          </a:bodyPr>
          <a:lstStyle/>
          <a:p>
            <a:r>
              <a:rPr lang="it-IT" sz="2400" dirty="0" smtClean="0"/>
              <a:t>I “cristiani di San Tommaso” e la Chiesa di tradizione siriaca in India</a:t>
            </a:r>
            <a:endParaRPr lang="it-IT" sz="2400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34933" y="1879601"/>
            <a:ext cx="4809067" cy="4520717"/>
          </a:xfrm>
          <a:prstGeom prst="rect">
            <a:avLst/>
          </a:prstGeom>
        </p:spPr>
      </p:pic>
      <p:sp>
        <p:nvSpPr>
          <p:cNvPr id="7" name="Rettangolo 6"/>
          <p:cNvSpPr/>
          <p:nvPr/>
        </p:nvSpPr>
        <p:spPr>
          <a:xfrm>
            <a:off x="135467" y="152401"/>
            <a:ext cx="4114801" cy="66892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it-IT" sz="1700" b="1" dirty="0"/>
              <a:t>Lingua liturgica e rito: </a:t>
            </a:r>
            <a:r>
              <a:rPr lang="it-IT" sz="1700" dirty="0" smtClean="0"/>
              <a:t>siriaco, </a:t>
            </a:r>
            <a:r>
              <a:rPr lang="it-IT" sz="1700" dirty="0" err="1" smtClean="0"/>
              <a:t>malayam</a:t>
            </a:r>
            <a:r>
              <a:rPr lang="it-IT" sz="1700" dirty="0" smtClean="0"/>
              <a:t>; rito siro-orientale (</a:t>
            </a:r>
            <a:r>
              <a:rPr lang="it-IT" sz="1700" dirty="0" err="1" smtClean="0"/>
              <a:t>malabarese</a:t>
            </a:r>
            <a:r>
              <a:rPr lang="it-IT" sz="1700" dirty="0" smtClean="0"/>
              <a:t>) e siro-occidentale (</a:t>
            </a:r>
            <a:r>
              <a:rPr lang="it-IT" sz="1700" dirty="0" err="1" smtClean="0"/>
              <a:t>malankarese</a:t>
            </a:r>
            <a:r>
              <a:rPr lang="it-IT" sz="1700" dirty="0" smtClean="0"/>
              <a:t>)</a:t>
            </a:r>
          </a:p>
          <a:p>
            <a:pPr>
              <a:lnSpc>
                <a:spcPct val="90000"/>
              </a:lnSpc>
            </a:pPr>
            <a:r>
              <a:rPr lang="it-IT" sz="1700" b="1" dirty="0" smtClean="0"/>
              <a:t>Principali </a:t>
            </a:r>
            <a:r>
              <a:rPr lang="it-IT" sz="1700" b="1" dirty="0"/>
              <a:t>luoghi di presenza </a:t>
            </a:r>
            <a:r>
              <a:rPr lang="it-IT" sz="1700" b="1" dirty="0" smtClean="0"/>
              <a:t>: </a:t>
            </a:r>
            <a:r>
              <a:rPr lang="it-IT" sz="1700" dirty="0" smtClean="0"/>
              <a:t>India (</a:t>
            </a:r>
            <a:r>
              <a:rPr lang="it-IT" sz="1700" dirty="0" err="1" smtClean="0"/>
              <a:t>Kerala</a:t>
            </a:r>
            <a:r>
              <a:rPr lang="it-IT" sz="1700" dirty="0" smtClean="0"/>
              <a:t>)</a:t>
            </a:r>
          </a:p>
          <a:p>
            <a:pPr>
              <a:lnSpc>
                <a:spcPct val="90000"/>
              </a:lnSpc>
            </a:pPr>
            <a:r>
              <a:rPr lang="it-IT" sz="1700" b="1" dirty="0" smtClean="0"/>
              <a:t>Storia: </a:t>
            </a:r>
            <a:r>
              <a:rPr lang="it-IT" sz="1700" dirty="0"/>
              <a:t>Secondo la leggenda, l’apostolo Tommaso evangelizza l’India sud-occidentale (costa del </a:t>
            </a:r>
            <a:r>
              <a:rPr lang="it-IT" sz="1700" dirty="0" err="1"/>
              <a:t>Malabar</a:t>
            </a:r>
            <a:r>
              <a:rPr lang="it-IT" sz="1700" dirty="0"/>
              <a:t>, odierno </a:t>
            </a:r>
            <a:r>
              <a:rPr lang="it-IT" sz="1700" dirty="0" err="1"/>
              <a:t>Kerala</a:t>
            </a:r>
            <a:r>
              <a:rPr lang="it-IT" sz="1700" dirty="0"/>
              <a:t>). Nell’VIII secolo, i cristiani locali sono inquadrati in una provincia ecclesiastica della Chiesa d’Oriente (rito siro-orientale), mantenendo stretti legami con la Mesopotamia. L’arrivo dei Portoghesi in India conduce nel XVI secolo ad una </a:t>
            </a:r>
            <a:r>
              <a:rPr lang="it-IT" sz="1700" dirty="0" err="1"/>
              <a:t>cattolicizzazionne</a:t>
            </a:r>
            <a:r>
              <a:rPr lang="it-IT" sz="1700" dirty="0"/>
              <a:t> e latinizzazione forzata: con il sinodo di </a:t>
            </a:r>
            <a:r>
              <a:rPr lang="it-IT" sz="1700" dirty="0" err="1"/>
              <a:t>Diamper</a:t>
            </a:r>
            <a:r>
              <a:rPr lang="it-IT" sz="1700" dirty="0"/>
              <a:t> </a:t>
            </a:r>
            <a:r>
              <a:rPr lang="it-IT" sz="1700" dirty="0" smtClean="0"/>
              <a:t>(1599) </a:t>
            </a:r>
            <a:r>
              <a:rPr lang="it-IT" sz="1700" dirty="0"/>
              <a:t>la Chiesa </a:t>
            </a:r>
            <a:r>
              <a:rPr lang="it-IT" sz="1700" dirty="0" err="1"/>
              <a:t>malabarese</a:t>
            </a:r>
            <a:r>
              <a:rPr lang="it-IT" sz="1700" dirty="0"/>
              <a:t> è posta sotto il controllo dell’arcivescovo latino di Goa. Nel 1653, i cristiani </a:t>
            </a:r>
            <a:r>
              <a:rPr lang="it-IT" sz="1700" dirty="0" err="1"/>
              <a:t>malabaresi</a:t>
            </a:r>
            <a:r>
              <a:rPr lang="it-IT" sz="1700" dirty="0"/>
              <a:t> rigettano la latinizzazione e una parte di loro sceglie di entrare in comunione con la Chiesa giacobita (siro-ortodossa), prendendo il nome di Chiesa </a:t>
            </a:r>
            <a:r>
              <a:rPr lang="it-IT" sz="1700" dirty="0" err="1"/>
              <a:t>malankara</a:t>
            </a:r>
            <a:r>
              <a:rPr lang="it-IT" sz="1700" dirty="0"/>
              <a:t>; più avanti, alcuni tornerà nella Chiesa cattolica, mantenendo però il rito siro-occidentale</a:t>
            </a:r>
            <a:endParaRPr lang="it-IT" sz="1700" b="1" dirty="0" smtClean="0"/>
          </a:p>
          <a:p>
            <a:pPr>
              <a:lnSpc>
                <a:spcPct val="90000"/>
              </a:lnSpc>
            </a:pPr>
            <a:r>
              <a:rPr lang="it-IT" sz="1700" b="1" dirty="0" smtClean="0"/>
              <a:t>Oggi: </a:t>
            </a:r>
            <a:r>
              <a:rPr lang="it-IT" sz="1700" dirty="0" smtClean="0"/>
              <a:t>I cristiani di San Tommaso sono oggi circa 6 milioni, divisi tra cattolici siro-</a:t>
            </a:r>
            <a:r>
              <a:rPr lang="it-IT" sz="1700" dirty="0" err="1" smtClean="0"/>
              <a:t>malabaresi</a:t>
            </a:r>
            <a:r>
              <a:rPr lang="it-IT" sz="1700" dirty="0" smtClean="0"/>
              <a:t> (4,5 mln) e siro-</a:t>
            </a:r>
            <a:r>
              <a:rPr lang="it-IT" sz="1700" dirty="0" err="1" smtClean="0"/>
              <a:t>malankaresi</a:t>
            </a:r>
            <a:r>
              <a:rPr lang="it-IT" sz="1700" dirty="0" smtClean="0"/>
              <a:t> (500.000), e siro-ortodossi (1 mln).</a:t>
            </a:r>
            <a:endParaRPr lang="it-IT" sz="1700" dirty="0"/>
          </a:p>
        </p:txBody>
      </p:sp>
    </p:spTree>
    <p:extLst>
      <p:ext uri="{BB962C8B-B14F-4D97-AF65-F5344CB8AC3E}">
        <p14:creationId xmlns:p14="http://schemas.microsoft.com/office/powerpoint/2010/main" val="11219221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89100"/>
            <a:ext cx="9144000" cy="3460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9773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-254000"/>
            <a:ext cx="8229600" cy="1143000"/>
          </a:xfrm>
        </p:spPr>
        <p:txBody>
          <a:bodyPr>
            <a:normAutofit/>
          </a:bodyPr>
          <a:lstStyle/>
          <a:p>
            <a:r>
              <a:rPr lang="it-IT" sz="3000" dirty="0" smtClean="0"/>
              <a:t>Dispute cristologiche e scismi, V secolo d.C.</a:t>
            </a:r>
            <a:endParaRPr lang="it-IT" sz="300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34419" y="362783"/>
            <a:ext cx="6399719" cy="1389945"/>
          </a:xfrm>
        </p:spPr>
        <p:txBody>
          <a:bodyPr>
            <a:normAutofit/>
          </a:bodyPr>
          <a:lstStyle/>
          <a:p>
            <a:r>
              <a:rPr lang="it-IT" dirty="0" smtClean="0"/>
              <a:t>Cristologia Antiochena </a:t>
            </a:r>
            <a:endParaRPr lang="it-IT" dirty="0"/>
          </a:p>
          <a:p>
            <a:r>
              <a:rPr lang="it-IT" dirty="0" smtClean="0"/>
              <a:t>						    Cristologia </a:t>
            </a:r>
            <a:r>
              <a:rPr lang="it-IT" dirty="0" err="1" smtClean="0"/>
              <a:t>Calcedonese</a:t>
            </a:r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1407120"/>
            <a:ext cx="2832908" cy="5099595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it-IT" sz="2000" dirty="0" smtClean="0"/>
              <a:t>Accento sull’umanità  di Cristo (Gesù) e la distinzione divino-umano</a:t>
            </a:r>
          </a:p>
          <a:p>
            <a:pPr>
              <a:lnSpc>
                <a:spcPct val="90000"/>
              </a:lnSpc>
            </a:pPr>
            <a:r>
              <a:rPr lang="it-IT" sz="2000" dirty="0" err="1" smtClean="0"/>
              <a:t>Nestorio</a:t>
            </a:r>
            <a:r>
              <a:rPr lang="it-IT" sz="2000" dirty="0" smtClean="0"/>
              <a:t> (condannato e deposto dal </a:t>
            </a:r>
            <a:r>
              <a:rPr lang="it-IT" sz="2000" b="1" dirty="0" smtClean="0"/>
              <a:t>Concilio di Efeso, 431</a:t>
            </a:r>
            <a:r>
              <a:rPr lang="it-IT" sz="2000" dirty="0" smtClean="0"/>
              <a:t>): rifiuto di chiamare Maria </a:t>
            </a:r>
            <a:r>
              <a:rPr lang="it-IT" sz="2000" i="1" dirty="0" err="1" smtClean="0"/>
              <a:t>Theotokos</a:t>
            </a:r>
            <a:r>
              <a:rPr lang="it-IT" sz="2000" dirty="0" smtClean="0"/>
              <a:t> (“Madre di Dio”); rifiuto del concetto di unione ipostatica (unione della umanità e divinità di Cristo in una sola persona.</a:t>
            </a:r>
          </a:p>
          <a:p>
            <a:pPr>
              <a:lnSpc>
                <a:spcPct val="90000"/>
              </a:lnSpc>
            </a:pPr>
            <a:endParaRPr lang="it-IT" sz="2000" dirty="0" smtClean="0"/>
          </a:p>
          <a:p>
            <a:pPr>
              <a:lnSpc>
                <a:spcPct val="90000"/>
              </a:lnSpc>
            </a:pPr>
            <a:r>
              <a:rPr lang="it-IT" sz="2000" b="1" dirty="0" smtClean="0"/>
              <a:t>Due nature e due persone in Cristo</a:t>
            </a:r>
            <a:endParaRPr lang="it-IT" sz="2000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842239" y="645620"/>
            <a:ext cx="4301761" cy="639762"/>
          </a:xfrm>
        </p:spPr>
        <p:txBody>
          <a:bodyPr>
            <a:normAutofit/>
          </a:bodyPr>
          <a:lstStyle/>
          <a:p>
            <a:r>
              <a:rPr lang="it-IT" dirty="0" smtClean="0"/>
              <a:t>            Cristologia Alessandrina</a:t>
            </a:r>
            <a:endParaRPr lang="it-IT" dirty="0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657179" y="1470890"/>
            <a:ext cx="2409861" cy="5245958"/>
          </a:xfrm>
        </p:spPr>
        <p:txBody>
          <a:bodyPr numCol="1"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it-IT" sz="2000" dirty="0" smtClean="0"/>
              <a:t>Accento sulla divinità di Cristo (Verbo) e l’unione divino-umano</a:t>
            </a:r>
          </a:p>
          <a:p>
            <a:pPr>
              <a:lnSpc>
                <a:spcPct val="90000"/>
              </a:lnSpc>
            </a:pPr>
            <a:endParaRPr lang="it-IT" sz="2000" dirty="0"/>
          </a:p>
          <a:p>
            <a:pPr>
              <a:lnSpc>
                <a:spcPct val="90000"/>
              </a:lnSpc>
            </a:pPr>
            <a:endParaRPr lang="it-IT" sz="2000" dirty="0" smtClean="0"/>
          </a:p>
          <a:p>
            <a:pPr>
              <a:lnSpc>
                <a:spcPct val="90000"/>
              </a:lnSpc>
            </a:pPr>
            <a:endParaRPr lang="it-IT" sz="2000" dirty="0" smtClean="0"/>
          </a:p>
          <a:p>
            <a:pPr>
              <a:lnSpc>
                <a:spcPct val="90000"/>
              </a:lnSpc>
            </a:pPr>
            <a:r>
              <a:rPr lang="it-IT" sz="2000" dirty="0" err="1" smtClean="0"/>
              <a:t>Eutiche</a:t>
            </a:r>
            <a:r>
              <a:rPr lang="it-IT" sz="2000" dirty="0" smtClean="0"/>
              <a:t> (condannato dal </a:t>
            </a:r>
            <a:r>
              <a:rPr lang="it-IT" sz="2000" b="1" dirty="0" smtClean="0"/>
              <a:t>concilio di </a:t>
            </a:r>
            <a:r>
              <a:rPr lang="it-IT" sz="2000" b="1" dirty="0" err="1" smtClean="0"/>
              <a:t>Calcedonia</a:t>
            </a:r>
            <a:r>
              <a:rPr lang="it-IT" sz="2000" b="1" dirty="0" smtClean="0"/>
              <a:t>, 451</a:t>
            </a:r>
            <a:r>
              <a:rPr lang="it-IT" sz="2000" dirty="0" smtClean="0"/>
              <a:t>)</a:t>
            </a:r>
          </a:p>
          <a:p>
            <a:pPr>
              <a:lnSpc>
                <a:spcPct val="90000"/>
              </a:lnSpc>
            </a:pPr>
            <a:endParaRPr lang="it-IT" sz="2000" dirty="0" smtClean="0"/>
          </a:p>
          <a:p>
            <a:pPr>
              <a:lnSpc>
                <a:spcPct val="90000"/>
              </a:lnSpc>
            </a:pPr>
            <a:r>
              <a:rPr lang="it-IT" sz="2000" dirty="0" smtClean="0"/>
              <a:t>Severo e </a:t>
            </a:r>
            <a:r>
              <a:rPr lang="it-IT" sz="2000" dirty="0" err="1" smtClean="0"/>
              <a:t>Dioscoro</a:t>
            </a:r>
            <a:endParaRPr lang="it-IT" sz="2000" dirty="0" smtClean="0"/>
          </a:p>
          <a:p>
            <a:pPr marL="0" indent="0">
              <a:lnSpc>
                <a:spcPct val="90000"/>
              </a:lnSpc>
              <a:buNone/>
            </a:pPr>
            <a:endParaRPr lang="it-IT" sz="2000" b="1" dirty="0"/>
          </a:p>
          <a:p>
            <a:pPr marL="0" indent="0">
              <a:lnSpc>
                <a:spcPct val="90000"/>
              </a:lnSpc>
              <a:buNone/>
            </a:pPr>
            <a:endParaRPr lang="it-IT" sz="2000" b="1" dirty="0" smtClean="0"/>
          </a:p>
          <a:p>
            <a:pPr marL="0" indent="0">
              <a:lnSpc>
                <a:spcPct val="90000"/>
              </a:lnSpc>
              <a:buNone/>
            </a:pPr>
            <a:endParaRPr lang="it-IT" sz="2000" b="1" dirty="0"/>
          </a:p>
          <a:p>
            <a:pPr>
              <a:lnSpc>
                <a:spcPct val="90000"/>
              </a:lnSpc>
            </a:pPr>
            <a:r>
              <a:rPr lang="it-IT" sz="2000" b="1" dirty="0" smtClean="0"/>
              <a:t>Una natura e una persona in Cristo </a:t>
            </a:r>
          </a:p>
        </p:txBody>
      </p:sp>
      <p:sp>
        <p:nvSpPr>
          <p:cNvPr id="7" name="Segnaposto contenuto 5"/>
          <p:cNvSpPr txBox="1">
            <a:spLocks/>
          </p:cNvSpPr>
          <p:nvPr/>
        </p:nvSpPr>
        <p:spPr>
          <a:xfrm>
            <a:off x="3384908" y="3292113"/>
            <a:ext cx="3214550" cy="3443203"/>
          </a:xfrm>
          <a:prstGeom prst="rect">
            <a:avLst/>
          </a:prstGeom>
        </p:spPr>
        <p:txBody>
          <a:bodyPr vert="horz" lIns="91440" tIns="45720" rIns="91440" bIns="45720" numCol="1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000" dirty="0" smtClean="0"/>
              <a:t>Leone (papa di Roma, 440-461): </a:t>
            </a:r>
            <a:r>
              <a:rPr lang="it-IT" sz="2000" i="1" dirty="0" err="1" smtClean="0"/>
              <a:t>Tomus</a:t>
            </a:r>
            <a:r>
              <a:rPr lang="it-IT" sz="2000" i="1" dirty="0" smtClean="0"/>
              <a:t> ad </a:t>
            </a:r>
            <a:r>
              <a:rPr lang="it-IT" sz="2000" i="1" dirty="0" err="1" smtClean="0"/>
              <a:t>Flavianum</a:t>
            </a:r>
            <a:endParaRPr lang="it-IT" sz="2000" i="1" dirty="0" smtClean="0"/>
          </a:p>
          <a:p>
            <a:r>
              <a:rPr lang="it-IT" sz="2000" dirty="0" smtClean="0"/>
              <a:t>Definizione di </a:t>
            </a:r>
            <a:r>
              <a:rPr lang="it-IT" sz="2000" dirty="0" err="1" smtClean="0"/>
              <a:t>Calcedonia</a:t>
            </a:r>
            <a:r>
              <a:rPr lang="it-IT" sz="2000" dirty="0" smtClean="0"/>
              <a:t>: “vero </a:t>
            </a:r>
            <a:r>
              <a:rPr lang="it-IT" sz="2000" dirty="0"/>
              <a:t>Dio e vero uomo…unico e medesimo Cristo…da riconoscersi in due nature, senza confusione, immutabili, indivise, </a:t>
            </a:r>
            <a:r>
              <a:rPr lang="it-IT" sz="2000" dirty="0" smtClean="0"/>
              <a:t>inseparabili”</a:t>
            </a:r>
          </a:p>
          <a:p>
            <a:r>
              <a:rPr lang="it-IT" sz="2000" b="1" dirty="0" smtClean="0"/>
              <a:t>Due nature e una persona in Cristo</a:t>
            </a:r>
          </a:p>
        </p:txBody>
      </p:sp>
      <p:sp>
        <p:nvSpPr>
          <p:cNvPr id="8" name="Rettangolo 7"/>
          <p:cNvSpPr/>
          <p:nvPr/>
        </p:nvSpPr>
        <p:spPr>
          <a:xfrm>
            <a:off x="4292922" y="2544963"/>
            <a:ext cx="447083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dirty="0" smtClean="0"/>
              <a:t>Cirillo (patriarca d’Alessandria, 376-444): “Una natura del Verbo di Dio incarnato” </a:t>
            </a:r>
          </a:p>
        </p:txBody>
      </p:sp>
    </p:spTree>
    <p:extLst>
      <p:ext uri="{BB962C8B-B14F-4D97-AF65-F5344CB8AC3E}">
        <p14:creationId xmlns:p14="http://schemas.microsoft.com/office/powerpoint/2010/main" val="29228599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861733" y="22234"/>
            <a:ext cx="4040188" cy="639762"/>
          </a:xfrm>
        </p:spPr>
        <p:txBody>
          <a:bodyPr>
            <a:normAutofit/>
          </a:bodyPr>
          <a:lstStyle/>
          <a:p>
            <a:pPr algn="ctr"/>
            <a:r>
              <a:rPr lang="it-IT" dirty="0" smtClean="0"/>
              <a:t>Chiesa copta</a:t>
            </a:r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897470"/>
            <a:ext cx="4040188" cy="5042430"/>
          </a:xfrm>
        </p:spPr>
        <p:txBody>
          <a:bodyPr>
            <a:no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it-IT" sz="1700" b="1" dirty="0" smtClean="0"/>
              <a:t>Lingua liturgica e rito</a:t>
            </a:r>
            <a:r>
              <a:rPr lang="it-IT" sz="1700" dirty="0" smtClean="0"/>
              <a:t>: copto </a:t>
            </a:r>
            <a:r>
              <a:rPr lang="it-IT" sz="1700" dirty="0" err="1" smtClean="0"/>
              <a:t>boharico</a:t>
            </a:r>
            <a:r>
              <a:rPr lang="it-IT" sz="1700" dirty="0" smtClean="0"/>
              <a:t>, arabo; rito copto (tradizione alessandrina)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it-IT" sz="1700" b="1" dirty="0" smtClean="0"/>
              <a:t>Luoghi principali di diffusione</a:t>
            </a:r>
            <a:r>
              <a:rPr lang="it-IT" sz="1700" dirty="0" smtClean="0"/>
              <a:t>: </a:t>
            </a:r>
            <a:r>
              <a:rPr lang="it-IT" sz="1700" dirty="0"/>
              <a:t>Egitto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it-IT" sz="1700" b="1" dirty="0"/>
              <a:t>Storia</a:t>
            </a:r>
            <a:r>
              <a:rPr lang="it-IT" sz="1700" dirty="0"/>
              <a:t>: </a:t>
            </a:r>
            <a:r>
              <a:rPr lang="it-IT" sz="1700" dirty="0" smtClean="0"/>
              <a:t>A </a:t>
            </a:r>
            <a:r>
              <a:rPr lang="it-IT" sz="1700" dirty="0"/>
              <a:t>partire dal II secolo, la scuola teologica di Alessandria </a:t>
            </a:r>
            <a:r>
              <a:rPr lang="it-IT" sz="1700" dirty="0" smtClean="0"/>
              <a:t>acquisisce rilevanza nel mondo </a:t>
            </a:r>
            <a:r>
              <a:rPr lang="it-IT" sz="1700" dirty="0"/>
              <a:t>cristiano. Nel IV secolo </a:t>
            </a:r>
            <a:r>
              <a:rPr lang="it-IT" sz="1700" dirty="0" smtClean="0"/>
              <a:t>fiorisce l’esperienza monastica dei Padri del deserto </a:t>
            </a:r>
            <a:r>
              <a:rPr lang="it-IT" sz="1700" dirty="0"/>
              <a:t>(</a:t>
            </a:r>
            <a:r>
              <a:rPr lang="it-IT" sz="1700" dirty="0" smtClean="0"/>
              <a:t>Sant’Antonio</a:t>
            </a:r>
            <a:r>
              <a:rPr lang="it-IT" sz="1700" dirty="0"/>
              <a:t>, </a:t>
            </a:r>
            <a:r>
              <a:rPr lang="it-IT" sz="1700" dirty="0" err="1" smtClean="0"/>
              <a:t>Pacomio</a:t>
            </a:r>
            <a:r>
              <a:rPr lang="it-IT" sz="1700" dirty="0" smtClean="0"/>
              <a:t>, Macario, etc</a:t>
            </a:r>
            <a:r>
              <a:rPr lang="it-IT" sz="1700" dirty="0"/>
              <a:t>.). Sant'Atanasio combatte l'eresia di Ario. Al Concilio di Efeso (431)</a:t>
            </a:r>
            <a:r>
              <a:rPr lang="it-IT" sz="1700" dirty="0" smtClean="0"/>
              <a:t>, </a:t>
            </a:r>
            <a:r>
              <a:rPr lang="it-IT" sz="1700" dirty="0"/>
              <a:t>Cirillo di Alessandria </a:t>
            </a:r>
            <a:r>
              <a:rPr lang="it-IT" sz="1700" dirty="0" smtClean="0"/>
              <a:t>difende </a:t>
            </a:r>
            <a:r>
              <a:rPr lang="it-IT" sz="1700" dirty="0"/>
              <a:t>l'unicità della persona di Cristo e la maternità divina di Maria. I copti </a:t>
            </a:r>
            <a:r>
              <a:rPr lang="it-IT" sz="1700" dirty="0" smtClean="0"/>
              <a:t>rifiutano </a:t>
            </a:r>
            <a:r>
              <a:rPr lang="it-IT" sz="1700" dirty="0"/>
              <a:t>il Concilio di </a:t>
            </a:r>
            <a:r>
              <a:rPr lang="it-IT" sz="1700" dirty="0" err="1"/>
              <a:t>Calcedonia</a:t>
            </a:r>
            <a:r>
              <a:rPr lang="it-IT" sz="1700" dirty="0"/>
              <a:t> (451). </a:t>
            </a:r>
            <a:endParaRPr lang="it-IT" sz="1700" dirty="0" smtClean="0"/>
          </a:p>
          <a:p>
            <a:pPr marL="0" indent="0">
              <a:lnSpc>
                <a:spcPct val="90000"/>
              </a:lnSpc>
              <a:buNone/>
            </a:pPr>
            <a:r>
              <a:rPr lang="it-IT" sz="1700" dirty="0" smtClean="0"/>
              <a:t>Dopo </a:t>
            </a:r>
            <a:r>
              <a:rPr lang="it-IT" sz="1700" dirty="0"/>
              <a:t>diversi tentativi falliti, Papa Leone XIII istituì </a:t>
            </a:r>
            <a:r>
              <a:rPr lang="it-IT" sz="1700" dirty="0" smtClean="0"/>
              <a:t>un Patriarcato copto </a:t>
            </a:r>
            <a:r>
              <a:rPr lang="it-IT" sz="1700" dirty="0"/>
              <a:t>cattolico nel </a:t>
            </a:r>
            <a:r>
              <a:rPr lang="it-IT" sz="1700" dirty="0" smtClean="0"/>
              <a:t>1895.</a:t>
            </a:r>
            <a:endParaRPr lang="it-IT" sz="1700" dirty="0"/>
          </a:p>
          <a:p>
            <a:pPr marL="0" indent="0">
              <a:lnSpc>
                <a:spcPct val="90000"/>
              </a:lnSpc>
              <a:buNone/>
            </a:pPr>
            <a:r>
              <a:rPr lang="it-IT" sz="1700" b="1" dirty="0"/>
              <a:t>Oggi</a:t>
            </a:r>
            <a:r>
              <a:rPr lang="it-IT" sz="1700" dirty="0"/>
              <a:t>: la cosiddetta Chiesa copta "ortodossa" conta quasi 10 milioni di fedeli, </a:t>
            </a:r>
            <a:r>
              <a:rPr lang="it-IT" sz="1700" dirty="0" smtClean="0"/>
              <a:t>guidati dal “papa” di Alessandria </a:t>
            </a:r>
            <a:r>
              <a:rPr lang="it-IT" sz="1700" dirty="0"/>
              <a:t>Sua Santità </a:t>
            </a:r>
            <a:r>
              <a:rPr lang="it-IT" sz="1700" dirty="0" err="1"/>
              <a:t>Tawadros</a:t>
            </a:r>
            <a:r>
              <a:rPr lang="it-IT" sz="1700" dirty="0"/>
              <a:t> II. La Chiesa copta cattolica conta circa 250.000 membri in Egitto e nella diaspora</a:t>
            </a:r>
            <a:r>
              <a:rPr lang="it-IT" sz="1700" dirty="0" smtClean="0"/>
              <a:t>.</a:t>
            </a:r>
            <a:endParaRPr lang="it-IT" sz="1700" dirty="0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35344" y="897470"/>
            <a:ext cx="4525587" cy="5960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7727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132667" y="368560"/>
            <a:ext cx="4040188" cy="639762"/>
          </a:xfrm>
        </p:spPr>
        <p:txBody>
          <a:bodyPr/>
          <a:lstStyle/>
          <a:p>
            <a:pPr algn="ctr"/>
            <a:r>
              <a:rPr lang="it-IT" dirty="0"/>
              <a:t>Chiesa etiope (</a:t>
            </a:r>
            <a:r>
              <a:rPr lang="it-IT" i="1" dirty="0" err="1"/>
              <a:t>Täwahedo</a:t>
            </a:r>
            <a:r>
              <a:rPr lang="it-IT" dirty="0"/>
              <a:t>)</a:t>
            </a:r>
          </a:p>
          <a:p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237070" y="694268"/>
            <a:ext cx="4741331" cy="5791200"/>
          </a:xfrm>
        </p:spPr>
        <p:txBody>
          <a:bodyPr>
            <a:no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it-IT" sz="1700" b="1" dirty="0" smtClean="0"/>
              <a:t>Lingua liturgica e rito</a:t>
            </a:r>
            <a:r>
              <a:rPr lang="it-IT" sz="1700" dirty="0" smtClean="0"/>
              <a:t>: </a:t>
            </a:r>
            <a:r>
              <a:rPr lang="it-IT" sz="1700" dirty="0" err="1" smtClean="0"/>
              <a:t>ge‘ez</a:t>
            </a:r>
            <a:r>
              <a:rPr lang="it-IT" sz="1700" dirty="0" smtClean="0"/>
              <a:t>, amarico; rito etiope (</a:t>
            </a:r>
            <a:r>
              <a:rPr lang="it-IT" sz="1700" dirty="0" err="1" smtClean="0"/>
              <a:t>trad</a:t>
            </a:r>
            <a:r>
              <a:rPr lang="it-IT" sz="1700" dirty="0" smtClean="0"/>
              <a:t>. alessandrina)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it-IT" sz="1700" b="1" dirty="0" smtClean="0"/>
              <a:t>Luoghi principali di diffusione</a:t>
            </a:r>
            <a:r>
              <a:rPr lang="it-IT" sz="1700" dirty="0" smtClean="0"/>
              <a:t>: </a:t>
            </a:r>
            <a:r>
              <a:rPr lang="it-IT" sz="1700" dirty="0"/>
              <a:t>Etiopia, </a:t>
            </a:r>
            <a:r>
              <a:rPr lang="it-IT" sz="1700" dirty="0" smtClean="0"/>
              <a:t>Eritrea (chiesa autonoma dal 1993)</a:t>
            </a:r>
            <a:endParaRPr lang="it-IT" sz="1700" dirty="0"/>
          </a:p>
          <a:p>
            <a:pPr marL="0" indent="0">
              <a:lnSpc>
                <a:spcPct val="90000"/>
              </a:lnSpc>
              <a:buNone/>
            </a:pPr>
            <a:r>
              <a:rPr lang="it-IT" sz="1700" b="1" dirty="0"/>
              <a:t>Storia</a:t>
            </a:r>
            <a:r>
              <a:rPr lang="it-IT" sz="1700" dirty="0"/>
              <a:t>: nel </a:t>
            </a:r>
            <a:r>
              <a:rPr lang="it-IT" sz="1700" dirty="0" smtClean="0"/>
              <a:t>400 d.C., </a:t>
            </a:r>
            <a:r>
              <a:rPr lang="it-IT" sz="1700" dirty="0"/>
              <a:t>il monaco siriaco </a:t>
            </a:r>
            <a:r>
              <a:rPr lang="it-IT" sz="1700" dirty="0" err="1"/>
              <a:t>Frumenzio</a:t>
            </a:r>
            <a:r>
              <a:rPr lang="it-IT" sz="1700" dirty="0"/>
              <a:t> </a:t>
            </a:r>
            <a:r>
              <a:rPr lang="it-IT" sz="1700" dirty="0" smtClean="0"/>
              <a:t>convince </a:t>
            </a:r>
            <a:r>
              <a:rPr lang="it-IT" sz="1700" dirty="0"/>
              <a:t>il re </a:t>
            </a:r>
            <a:r>
              <a:rPr lang="it-IT" sz="1700" dirty="0" err="1"/>
              <a:t>Ezanà</a:t>
            </a:r>
            <a:r>
              <a:rPr lang="it-IT" sz="1700" dirty="0"/>
              <a:t> di </a:t>
            </a:r>
            <a:r>
              <a:rPr lang="it-IT" sz="1700" dirty="0" err="1"/>
              <a:t>Aksum</a:t>
            </a:r>
            <a:r>
              <a:rPr lang="it-IT" sz="1700" dirty="0"/>
              <a:t> a convertirsi al </a:t>
            </a:r>
            <a:r>
              <a:rPr lang="it-IT" sz="1700" dirty="0" smtClean="0"/>
              <a:t>cristianesimo </a:t>
            </a:r>
            <a:r>
              <a:rPr lang="it-IT" sz="1700" dirty="0"/>
              <a:t>e </a:t>
            </a:r>
            <a:r>
              <a:rPr lang="it-IT" sz="1700" dirty="0" smtClean="0"/>
              <a:t>viene </a:t>
            </a:r>
            <a:r>
              <a:rPr lang="it-IT" sz="1700" dirty="0"/>
              <a:t>ordinato vescovo da Sant'Atanasio di Alessandria. Alla fine del V secolo, i Nove Santi (monaci siriani </a:t>
            </a:r>
            <a:r>
              <a:rPr lang="it-IT" sz="1700" dirty="0" err="1"/>
              <a:t>miafisiti</a:t>
            </a:r>
            <a:r>
              <a:rPr lang="it-IT" sz="1700" dirty="0"/>
              <a:t>) </a:t>
            </a:r>
            <a:r>
              <a:rPr lang="it-IT" sz="1700" dirty="0" smtClean="0"/>
              <a:t>compiono </a:t>
            </a:r>
            <a:r>
              <a:rPr lang="it-IT" sz="1700" dirty="0"/>
              <a:t>una </a:t>
            </a:r>
            <a:r>
              <a:rPr lang="it-IT" sz="1700" dirty="0" smtClean="0"/>
              <a:t>profonda </a:t>
            </a:r>
            <a:r>
              <a:rPr lang="it-IT" sz="1700" dirty="0"/>
              <a:t>evangelizzazione del Paese e </a:t>
            </a:r>
            <a:r>
              <a:rPr lang="it-IT" sz="1700" dirty="0" smtClean="0"/>
              <a:t>contribuiscono </a:t>
            </a:r>
            <a:r>
              <a:rPr lang="it-IT" sz="1700" dirty="0"/>
              <a:t>alla traduzione della Bibbia </a:t>
            </a:r>
            <a:r>
              <a:rPr lang="it-IT" sz="1700" dirty="0" smtClean="0"/>
              <a:t>in </a:t>
            </a:r>
            <a:r>
              <a:rPr lang="it-IT" sz="1700" dirty="0" err="1" smtClean="0"/>
              <a:t>ge’ez</a:t>
            </a:r>
            <a:r>
              <a:rPr lang="it-IT" sz="1700" dirty="0" smtClean="0"/>
              <a:t>. </a:t>
            </a:r>
            <a:r>
              <a:rPr lang="it-IT" sz="1700" dirty="0"/>
              <a:t>Nel 1929, la Chiesa etiope </a:t>
            </a:r>
            <a:r>
              <a:rPr lang="it-IT" sz="1700" dirty="0" smtClean="0"/>
              <a:t>inizia </a:t>
            </a:r>
            <a:r>
              <a:rPr lang="it-IT" sz="1700" dirty="0"/>
              <a:t>la sua indipendenza dalla Chiesa copta</a:t>
            </a:r>
            <a:endParaRPr lang="it-IT" sz="1700" dirty="0" smtClean="0"/>
          </a:p>
          <a:p>
            <a:pPr marL="0" indent="0">
              <a:lnSpc>
                <a:spcPct val="90000"/>
              </a:lnSpc>
              <a:buNone/>
            </a:pPr>
            <a:r>
              <a:rPr lang="it-IT" sz="1700" dirty="0" smtClean="0"/>
              <a:t>Nel </a:t>
            </a:r>
            <a:r>
              <a:rPr lang="it-IT" sz="1700" dirty="0"/>
              <a:t>XVI e XVII secolo, la Chiesa etiope si </a:t>
            </a:r>
            <a:r>
              <a:rPr lang="it-IT" sz="1700" dirty="0" smtClean="0"/>
              <a:t>avvicina </a:t>
            </a:r>
            <a:r>
              <a:rPr lang="it-IT" sz="1700" dirty="0"/>
              <a:t>al mondo cattolico (portoghese) per combattere </a:t>
            </a:r>
            <a:r>
              <a:rPr lang="it-IT" sz="1700" dirty="0" smtClean="0"/>
              <a:t>insieme a </a:t>
            </a:r>
            <a:r>
              <a:rPr lang="it-IT" sz="1700" dirty="0"/>
              <a:t>loro contro i musulmani, ma alla fine </a:t>
            </a:r>
            <a:r>
              <a:rPr lang="it-IT" sz="1700" dirty="0" smtClean="0"/>
              <a:t>rifiuta la </a:t>
            </a:r>
            <a:r>
              <a:rPr lang="it-IT" sz="1700" dirty="0"/>
              <a:t>"latinizzazione" proposta dai missionari gesuiti</a:t>
            </a:r>
            <a:r>
              <a:rPr lang="it-IT" sz="1700" dirty="0" smtClean="0"/>
              <a:t>. </a:t>
            </a:r>
            <a:r>
              <a:rPr lang="it-IT" sz="1700" dirty="0"/>
              <a:t>Dopo diversi tentativi falliti, nel 1839 </a:t>
            </a:r>
            <a:r>
              <a:rPr lang="it-IT" sz="1700" dirty="0" smtClean="0"/>
              <a:t>viene istituita </a:t>
            </a:r>
            <a:r>
              <a:rPr lang="it-IT" sz="1700" dirty="0"/>
              <a:t>una prefettura cattolica </a:t>
            </a:r>
            <a:r>
              <a:rPr lang="it-IT" sz="1700" dirty="0" smtClean="0"/>
              <a:t>dell'Abissinia.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it-IT" sz="1700" b="1" dirty="0" smtClean="0"/>
              <a:t>Oggi</a:t>
            </a:r>
            <a:r>
              <a:rPr lang="it-IT" sz="1700" dirty="0" smtClean="0"/>
              <a:t>: La Chiesa ortodossa </a:t>
            </a:r>
            <a:r>
              <a:rPr lang="it-IT" sz="1700" dirty="0" err="1" smtClean="0"/>
              <a:t>tawahedo</a:t>
            </a:r>
            <a:r>
              <a:rPr lang="it-IT" sz="1700" dirty="0" smtClean="0"/>
              <a:t> d’Etiopia ha circa 50 milioni di fedeli; la Chiesa d’Eritrea ne ne ha 3,3 milioni. La Chiesa cattolica etiope conta 900.000 </a:t>
            </a:r>
            <a:r>
              <a:rPr lang="it-IT" sz="1700" dirty="0"/>
              <a:t>fedeli. Il 19 gennaio 2015 è stata eretta la Chiesa </a:t>
            </a:r>
            <a:r>
              <a:rPr lang="it-IT" sz="1700" dirty="0" smtClean="0"/>
              <a:t>cattolica </a:t>
            </a:r>
            <a:r>
              <a:rPr lang="it-IT" sz="1700" dirty="0"/>
              <a:t>di Eritrea sui </a:t>
            </a:r>
            <a:r>
              <a:rPr lang="it-IT" sz="1700" dirty="0" err="1" smtClean="0"/>
              <a:t>iuris</a:t>
            </a:r>
            <a:r>
              <a:rPr lang="it-IT" sz="1700" dirty="0" smtClean="0"/>
              <a:t>, </a:t>
            </a:r>
            <a:r>
              <a:rPr lang="it-IT" sz="1700" dirty="0"/>
              <a:t>con 160.000 fedeli.</a:t>
            </a: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29200" y="1008322"/>
            <a:ext cx="4114800" cy="5849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7434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-97888"/>
            <a:ext cx="8229600" cy="1143000"/>
          </a:xfrm>
        </p:spPr>
        <p:txBody>
          <a:bodyPr>
            <a:normAutofit/>
          </a:bodyPr>
          <a:lstStyle/>
          <a:p>
            <a:r>
              <a:rPr lang="it-IT" sz="2400" b="1" dirty="0" smtClean="0"/>
              <a:t>Chiesa siriaca (“giacobita”)</a:t>
            </a:r>
            <a:endParaRPr lang="it-IT" sz="24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38669" y="795872"/>
            <a:ext cx="4927600" cy="592666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1700" b="1" dirty="0" smtClean="0"/>
              <a:t>Lingua </a:t>
            </a:r>
            <a:r>
              <a:rPr lang="it-IT" sz="1700" b="1" dirty="0"/>
              <a:t>liturgica e rito: </a:t>
            </a:r>
            <a:r>
              <a:rPr lang="it-IT" sz="1700" dirty="0"/>
              <a:t>siriaco, rito </a:t>
            </a:r>
            <a:r>
              <a:rPr lang="it-IT" sz="1700" dirty="0" smtClean="0"/>
              <a:t>siro occidentale</a:t>
            </a:r>
            <a:r>
              <a:rPr lang="it-IT" sz="1700" dirty="0"/>
              <a:t>.</a:t>
            </a:r>
          </a:p>
          <a:p>
            <a:pPr marL="0" indent="0">
              <a:buNone/>
            </a:pPr>
            <a:r>
              <a:rPr lang="it-IT" sz="1700" b="1" dirty="0"/>
              <a:t>Principali luoghi di presenza</a:t>
            </a:r>
            <a:r>
              <a:rPr lang="it-IT" sz="1700" dirty="0"/>
              <a:t> : Turchia, Siria</a:t>
            </a:r>
            <a:r>
              <a:rPr lang="it-IT" sz="1700" dirty="0" smtClean="0"/>
              <a:t>, diaspora </a:t>
            </a:r>
            <a:r>
              <a:rPr lang="it-IT" sz="1700" dirty="0"/>
              <a:t>(Svezia).</a:t>
            </a:r>
          </a:p>
          <a:p>
            <a:pPr marL="0" indent="0">
              <a:buNone/>
            </a:pPr>
            <a:r>
              <a:rPr lang="it-IT" sz="1700" b="1" dirty="0"/>
              <a:t>Storia :</a:t>
            </a:r>
            <a:r>
              <a:rPr lang="it-IT" sz="1700" dirty="0"/>
              <a:t> A seguito del Concilio di </a:t>
            </a:r>
            <a:r>
              <a:rPr lang="it-IT" sz="1700" dirty="0" err="1"/>
              <a:t>Calcedonia</a:t>
            </a:r>
            <a:r>
              <a:rPr lang="it-IT" sz="1700" dirty="0"/>
              <a:t> (451), i fedeli greci di Antiochia adottano gradualmente la cristologia di </a:t>
            </a:r>
            <a:r>
              <a:rPr lang="it-IT" sz="1700" dirty="0" err="1"/>
              <a:t>Calcedonia</a:t>
            </a:r>
            <a:r>
              <a:rPr lang="it-IT" sz="1700" dirty="0"/>
              <a:t>, mentre i siriaci quella </a:t>
            </a:r>
            <a:r>
              <a:rPr lang="it-IT" sz="1700" dirty="0" err="1"/>
              <a:t>miafisita</a:t>
            </a:r>
            <a:r>
              <a:rPr lang="it-IT" sz="1700" dirty="0"/>
              <a:t>. Il distacco da Roma e Costantinopoli si concretizza nel 518, con la deposizione del patriarca Severo di Antiochia; il vescovo di </a:t>
            </a:r>
            <a:r>
              <a:rPr lang="it-IT" sz="1700" dirty="0" err="1"/>
              <a:t>Edessa</a:t>
            </a:r>
            <a:r>
              <a:rPr lang="it-IT" sz="1700" dirty="0"/>
              <a:t> Giacomo </a:t>
            </a:r>
            <a:r>
              <a:rPr lang="it-IT" sz="1700" dirty="0" err="1"/>
              <a:t>Baradeo</a:t>
            </a:r>
            <a:r>
              <a:rPr lang="it-IT" sz="1700" dirty="0"/>
              <a:t> (541-578) organizza una nuova chiesa separata. L’avvento dell’islam determina un’arabizzazione della regione e della lingua quotidiana, anche se il siriaco rimane nella liturgia. Nel 1557, il patriarca Ignazio </a:t>
            </a:r>
            <a:r>
              <a:rPr lang="it-IT" sz="1700" dirty="0" err="1"/>
              <a:t>Ni‘matallah</a:t>
            </a:r>
            <a:r>
              <a:rPr lang="it-IT" sz="1700" dirty="0"/>
              <a:t> si avvicina a Roma. Nel 1662 viene eletto patriarca il cattolico Ignazio Andrea </a:t>
            </a:r>
            <a:r>
              <a:rPr lang="it-IT" sz="1700" dirty="0" err="1"/>
              <a:t>Akhijan</a:t>
            </a:r>
            <a:r>
              <a:rPr lang="it-IT" sz="1700" dirty="0"/>
              <a:t>, provocando uno scisma tra cattolici e ortodossi (“giacobiti”). La Chiesa siro-cattolica si organizza stabilmente solo dal 1783.</a:t>
            </a:r>
          </a:p>
          <a:p>
            <a:pPr marL="0" indent="0">
              <a:buNone/>
            </a:pPr>
            <a:r>
              <a:rPr lang="it-IT" sz="1700" b="1" dirty="0"/>
              <a:t>Oggi :</a:t>
            </a:r>
            <a:r>
              <a:rPr lang="it-IT" sz="1700" dirty="0"/>
              <a:t> La Chiesa siro-ortodossa ha la sua sede a Damasco e conta circa 750.000 fedeli. La Chiesa siro-cattolica ne ha invece 175.000 e il suo patriarca risiede in Libano.</a:t>
            </a:r>
          </a:p>
          <a:p>
            <a:endParaRPr lang="it-IT" sz="1700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3867" y="1236134"/>
            <a:ext cx="4013200" cy="401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3819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70938" y="452435"/>
            <a:ext cx="4758262" cy="6337829"/>
          </a:xfrm>
        </p:spPr>
        <p:txBody>
          <a:bodyPr>
            <a:no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it-IT" sz="1700" b="1" dirty="0" smtClean="0"/>
              <a:t>Lingua liturgica e rito: </a:t>
            </a:r>
            <a:r>
              <a:rPr lang="it-IT" sz="1700" dirty="0" smtClean="0"/>
              <a:t>arabo, rito greco bizantino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it-IT" sz="1700" b="1" dirty="0" smtClean="0"/>
              <a:t>Principali luoghi di presenza: </a:t>
            </a:r>
            <a:r>
              <a:rPr lang="it-IT" sz="1700" dirty="0" smtClean="0"/>
              <a:t>Siria, Libano, Giordania, Israele, Palestina, Egitto, diaspora</a:t>
            </a:r>
            <a:endParaRPr lang="it-IT" sz="1700" b="1" dirty="0" smtClean="0"/>
          </a:p>
          <a:p>
            <a:pPr marL="0" indent="0">
              <a:lnSpc>
                <a:spcPct val="90000"/>
              </a:lnSpc>
              <a:buNone/>
            </a:pPr>
            <a:r>
              <a:rPr lang="it-IT" sz="1700" b="1" dirty="0" smtClean="0"/>
              <a:t>Storia</a:t>
            </a:r>
            <a:r>
              <a:rPr lang="it-IT" sz="1700" dirty="0"/>
              <a:t>: a partire dal 780, in Siria, i cristiani </a:t>
            </a:r>
            <a:r>
              <a:rPr lang="it-IT" sz="1700" dirty="0" err="1" smtClean="0"/>
              <a:t>calcedonesi</a:t>
            </a:r>
            <a:r>
              <a:rPr lang="it-IT" sz="1700" dirty="0" smtClean="0"/>
              <a:t> </a:t>
            </a:r>
            <a:r>
              <a:rPr lang="it-IT" sz="1700" dirty="0"/>
              <a:t>di rito bizantino che si </a:t>
            </a:r>
            <a:r>
              <a:rPr lang="it-IT" sz="1700" dirty="0" smtClean="0"/>
              <a:t>oppongono </a:t>
            </a:r>
            <a:r>
              <a:rPr lang="it-IT" sz="1700" dirty="0"/>
              <a:t>alla dottrina </a:t>
            </a:r>
            <a:r>
              <a:rPr lang="it-IT" sz="1700" dirty="0" err="1"/>
              <a:t>miafisita</a:t>
            </a:r>
            <a:r>
              <a:rPr lang="it-IT" sz="1700" dirty="0"/>
              <a:t> </a:t>
            </a:r>
            <a:r>
              <a:rPr lang="it-IT" sz="1700" dirty="0" smtClean="0"/>
              <a:t>vengono </a:t>
            </a:r>
            <a:r>
              <a:rPr lang="it-IT" sz="1700" dirty="0"/>
              <a:t>chiamati "</a:t>
            </a:r>
            <a:r>
              <a:rPr lang="it-IT" sz="1700" dirty="0" smtClean="0"/>
              <a:t>melchiti”, cioè (partigiani) “dell'imperatore”. </a:t>
            </a:r>
            <a:r>
              <a:rPr lang="it-IT" sz="1700" dirty="0"/>
              <a:t>Con le conquiste arabe i loro legami politici con Costantinopoli si </a:t>
            </a:r>
            <a:r>
              <a:rPr lang="it-IT" sz="1700" dirty="0" smtClean="0"/>
              <a:t>interrompono </a:t>
            </a:r>
            <a:r>
              <a:rPr lang="it-IT" sz="1700" dirty="0"/>
              <a:t>e la loro liturgia si </a:t>
            </a:r>
            <a:r>
              <a:rPr lang="it-IT" sz="1700" dirty="0" smtClean="0"/>
              <a:t>arabizza </a:t>
            </a:r>
            <a:r>
              <a:rPr lang="it-IT" sz="1700" dirty="0"/>
              <a:t>progressivamente, ma </a:t>
            </a:r>
            <a:r>
              <a:rPr lang="it-IT" sz="1700" dirty="0" smtClean="0"/>
              <a:t>continuano </a:t>
            </a:r>
            <a:r>
              <a:rPr lang="it-IT" sz="1700" dirty="0"/>
              <a:t>ad appartenere alla Chiesa ortodossa (patriarcati di Antiochia, Gerusalemme e Alessandria). L'arrivo di mercanti, consoli e missionari europei </a:t>
            </a:r>
            <a:r>
              <a:rPr lang="it-IT" sz="1700" dirty="0" smtClean="0"/>
              <a:t>porta </a:t>
            </a:r>
            <a:r>
              <a:rPr lang="it-IT" sz="1700" dirty="0"/>
              <a:t>alla diffusione della dottrina cattolica, soprattutto ad Aleppo. Nel 1724, alla morte del patriarca Athanasios III </a:t>
            </a:r>
            <a:r>
              <a:rPr lang="it-IT" sz="1700" dirty="0" err="1"/>
              <a:t>Dabbas</a:t>
            </a:r>
            <a:r>
              <a:rPr lang="it-IT" sz="1700" dirty="0"/>
              <a:t>, si </a:t>
            </a:r>
            <a:r>
              <a:rPr lang="it-IT" sz="1700" dirty="0" smtClean="0"/>
              <a:t>instaura </a:t>
            </a:r>
            <a:r>
              <a:rPr lang="it-IT" sz="1700" dirty="0"/>
              <a:t>una doppia linea di patriarchi di Antiochia, uno ortodosso e l'altro cattolico. Nel 1729, Roma </a:t>
            </a:r>
            <a:r>
              <a:rPr lang="it-IT" sz="1700" dirty="0" smtClean="0"/>
              <a:t>riconosce </a:t>
            </a:r>
            <a:r>
              <a:rPr lang="it-IT" sz="1700" dirty="0"/>
              <a:t>Cirillo VI Tanas come Patriarca della Chiesa greco-cattolica melchita.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it-IT" sz="1700" b="1" dirty="0"/>
              <a:t>Oggi</a:t>
            </a:r>
            <a:r>
              <a:rPr lang="it-IT" sz="1700" dirty="0"/>
              <a:t>: il Patriarcato greco-ortodosso di Antiochia conta circa 14 milioni di fedeli. Ci sono altri tre patriarcati greco-ortodossi in Oriente: Alessandria, Costantinopoli e Gerusalemme. Il patriarca greco-cattolico risiede a Damasco ed è responsabile di circa 2 milioni di fedeli, compresa la diaspora.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5113868" y="152403"/>
            <a:ext cx="3826933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/>
              <a:t>Chiesa greco-ortodossa in Medio Oriente e Chiesa melchita</a:t>
            </a:r>
            <a:endParaRPr lang="it-IT" sz="2400" b="1" dirty="0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29200" y="1460665"/>
            <a:ext cx="4114800" cy="5397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0546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06401" y="474130"/>
            <a:ext cx="4622800" cy="6265332"/>
          </a:xfrm>
        </p:spPr>
        <p:txBody>
          <a:bodyPr>
            <a:no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it-IT" sz="1700" b="1" dirty="0" smtClean="0"/>
              <a:t>Lingua liturgica e rito</a:t>
            </a:r>
            <a:r>
              <a:rPr lang="it-IT" sz="1700" dirty="0" smtClean="0"/>
              <a:t>: siriaco, arabo; rito siriaco occidentale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it-IT" sz="1700" b="1" dirty="0" smtClean="0"/>
              <a:t>Luoghi </a:t>
            </a:r>
            <a:r>
              <a:rPr lang="it-IT" sz="1700" b="1" dirty="0"/>
              <a:t>principali</a:t>
            </a:r>
            <a:r>
              <a:rPr lang="it-IT" sz="1700" dirty="0"/>
              <a:t>: Libano, Siria, Cipro, diaspora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it-IT" sz="1700" b="1" dirty="0"/>
              <a:t>Storia</a:t>
            </a:r>
            <a:r>
              <a:rPr lang="it-IT" sz="1700" dirty="0" smtClean="0"/>
              <a:t>: Nel </a:t>
            </a:r>
            <a:r>
              <a:rPr lang="it-IT" sz="1700" dirty="0"/>
              <a:t>V secolo, </a:t>
            </a:r>
            <a:r>
              <a:rPr lang="it-IT" sz="1700" dirty="0" smtClean="0"/>
              <a:t>i discepoli dell’abate Marone sono </a:t>
            </a:r>
            <a:r>
              <a:rPr lang="it-IT" sz="1700" dirty="0"/>
              <a:t>fedeli alla fede di </a:t>
            </a:r>
            <a:r>
              <a:rPr lang="it-IT" sz="1700" dirty="0" err="1"/>
              <a:t>Calcedonia</a:t>
            </a:r>
            <a:r>
              <a:rPr lang="it-IT" sz="1700" dirty="0"/>
              <a:t>. Nel VII secolo, con l'invasione </a:t>
            </a:r>
            <a:r>
              <a:rPr lang="it-IT" sz="1700" dirty="0" err="1" smtClean="0"/>
              <a:t>mnusulmana</a:t>
            </a:r>
            <a:r>
              <a:rPr lang="it-IT" sz="1700" dirty="0"/>
              <a:t>, si </a:t>
            </a:r>
            <a:r>
              <a:rPr lang="it-IT" sz="1700" dirty="0" smtClean="0"/>
              <a:t>rifugiano sulla montagna libanese </a:t>
            </a:r>
            <a:r>
              <a:rPr lang="it-IT" sz="1700" dirty="0"/>
              <a:t>e </a:t>
            </a:r>
            <a:r>
              <a:rPr lang="it-IT" sz="1700" dirty="0" smtClean="0"/>
              <a:t>adottano </a:t>
            </a:r>
            <a:r>
              <a:rPr lang="it-IT" sz="1700" dirty="0"/>
              <a:t>temporaneamente una posizione cristologica di compromesso tra monofisiti </a:t>
            </a:r>
            <a:r>
              <a:rPr lang="it-IT" sz="1700" dirty="0" smtClean="0"/>
              <a:t>e diofisiti (</a:t>
            </a:r>
            <a:r>
              <a:rPr lang="it-IT" sz="1700" dirty="0"/>
              <a:t>monotelismo). </a:t>
            </a:r>
            <a:r>
              <a:rPr lang="it-IT" sz="1700" dirty="0" smtClean="0"/>
              <a:t>Rimasti </a:t>
            </a:r>
            <a:r>
              <a:rPr lang="it-IT" sz="1700" dirty="0"/>
              <a:t>a lungo isolati, </a:t>
            </a:r>
            <a:r>
              <a:rPr lang="it-IT" sz="1700" dirty="0" smtClean="0"/>
              <a:t>con </a:t>
            </a:r>
            <a:r>
              <a:rPr lang="it-IT" sz="1700" dirty="0"/>
              <a:t>l'arrivo dei crociati nel 1099 </a:t>
            </a:r>
            <a:r>
              <a:rPr lang="it-IT" sz="1700" dirty="0" smtClean="0"/>
              <a:t>intensificano </a:t>
            </a:r>
            <a:r>
              <a:rPr lang="it-IT" sz="1700" dirty="0"/>
              <a:t>le relazioni con l'Occidente e in particolare con Roma, di cui </a:t>
            </a:r>
            <a:r>
              <a:rPr lang="it-IT" sz="1700" dirty="0" smtClean="0"/>
              <a:t>finiscono per condividere </a:t>
            </a:r>
            <a:r>
              <a:rPr lang="it-IT" sz="1700" dirty="0"/>
              <a:t>la fede cattolica. Queste relazioni, </a:t>
            </a:r>
            <a:r>
              <a:rPr lang="it-IT" sz="1700" dirty="0" smtClean="0"/>
              <a:t>ostacolate </a:t>
            </a:r>
            <a:r>
              <a:rPr lang="it-IT" sz="1700" dirty="0"/>
              <a:t>sotto i Mamelucchi (1291-1516), </a:t>
            </a:r>
            <a:r>
              <a:rPr lang="it-IT" sz="1700" dirty="0" smtClean="0"/>
              <a:t>riprendono </a:t>
            </a:r>
            <a:r>
              <a:rPr lang="it-IT" sz="1700" dirty="0"/>
              <a:t>a metà del XV secolo e si </a:t>
            </a:r>
            <a:r>
              <a:rPr lang="it-IT" sz="1700" dirty="0" smtClean="0"/>
              <a:t>intensificano </a:t>
            </a:r>
            <a:r>
              <a:rPr lang="it-IT" sz="1700" dirty="0"/>
              <a:t>sotto il dominio ottomano con il sostegno dei re francesi. Nel 1736, il primo sinodo regionale maronita, sotto la supervisione di Roma, </a:t>
            </a:r>
            <a:r>
              <a:rPr lang="it-IT" sz="1700" dirty="0" smtClean="0"/>
              <a:t>getta </a:t>
            </a:r>
            <a:r>
              <a:rPr lang="it-IT" sz="1700" dirty="0"/>
              <a:t>le basi per la riorganizzazione della Chiesa maronita, l'unica comunità orientale interamente in comunione con la Santa Sede.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it-IT" sz="1700" b="1" dirty="0"/>
              <a:t>Oggi</a:t>
            </a:r>
            <a:r>
              <a:rPr lang="it-IT" sz="1700" dirty="0"/>
              <a:t>: la Chiesa maronita, con sede a </a:t>
            </a:r>
            <a:r>
              <a:rPr lang="it-IT" sz="1700" dirty="0" err="1"/>
              <a:t>Bkerké</a:t>
            </a:r>
            <a:r>
              <a:rPr lang="it-IT" sz="1700" dirty="0"/>
              <a:t> (Libano), conta circa 800.000 fedeli in Libano e una diaspora molto più ampia: circa 4 milioni nel </a:t>
            </a:r>
            <a:r>
              <a:rPr lang="it-IT" sz="1700" dirty="0" smtClean="0"/>
              <a:t>mondo, di cui molti in Francia e in Sudamerica.</a:t>
            </a:r>
            <a:endParaRPr lang="it-IT" sz="1700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5164667" y="237067"/>
            <a:ext cx="37422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/>
              <a:t>Chiesa maronita</a:t>
            </a:r>
            <a:endParaRPr lang="it-IT" sz="2400" b="1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6800" y="1080191"/>
            <a:ext cx="4208463" cy="4507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6995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9600"/>
            <a:ext cx="9188824" cy="6248400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6192" y="1553630"/>
            <a:ext cx="2472469" cy="1888067"/>
          </a:xfrm>
          <a:prstGeom prst="rect">
            <a:avLst/>
          </a:prstGeom>
        </p:spPr>
      </p:pic>
      <p:cxnSp>
        <p:nvCxnSpPr>
          <p:cNvPr id="7" name="Connettore 1 6"/>
          <p:cNvCxnSpPr/>
          <p:nvPr/>
        </p:nvCxnSpPr>
        <p:spPr>
          <a:xfrm flipV="1">
            <a:off x="5469466" y="1570563"/>
            <a:ext cx="973659" cy="209126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1 8"/>
          <p:cNvCxnSpPr/>
          <p:nvPr/>
        </p:nvCxnSpPr>
        <p:spPr>
          <a:xfrm flipV="1">
            <a:off x="5452533" y="3441697"/>
            <a:ext cx="973659" cy="2032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28381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87870" y="287869"/>
            <a:ext cx="4978398" cy="6519332"/>
          </a:xfrm>
        </p:spPr>
        <p:txBody>
          <a:bodyPr>
            <a:no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it-IT" sz="1700" b="1" dirty="0" smtClean="0"/>
              <a:t>Lingua </a:t>
            </a:r>
            <a:r>
              <a:rPr lang="it-IT" sz="1700" b="1" dirty="0"/>
              <a:t>liturgica e rito:</a:t>
            </a:r>
            <a:r>
              <a:rPr lang="it-IT" sz="1700" dirty="0"/>
              <a:t> armeno classico, rito </a:t>
            </a:r>
            <a:r>
              <a:rPr lang="it-IT" sz="1700" dirty="0" smtClean="0"/>
              <a:t>armeno.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it-IT" sz="1700" b="1" dirty="0" smtClean="0"/>
              <a:t>Principali </a:t>
            </a:r>
            <a:r>
              <a:rPr lang="it-IT" sz="1700" b="1" dirty="0"/>
              <a:t>luoghi di presenza: </a:t>
            </a:r>
            <a:r>
              <a:rPr lang="it-IT" sz="1700" dirty="0"/>
              <a:t>Armenia, Siria, Libano; forte diaspora in Europa e America.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it-IT" sz="1700" b="1" dirty="0"/>
              <a:t>Storia</a:t>
            </a:r>
            <a:r>
              <a:rPr lang="it-IT" sz="1700" dirty="0"/>
              <a:t>:</a:t>
            </a:r>
            <a:r>
              <a:rPr lang="it-IT" sz="1700" b="1" dirty="0"/>
              <a:t> </a:t>
            </a:r>
            <a:r>
              <a:rPr lang="it-IT" sz="1700" dirty="0"/>
              <a:t>All’inizio del IV sec. d.C. l’Armenia è evangelizzata da San Gregorio Illuminatore; il re </a:t>
            </a:r>
            <a:r>
              <a:rPr lang="it-IT" sz="1700" dirty="0" err="1"/>
              <a:t>Trdat</a:t>
            </a:r>
            <a:r>
              <a:rPr lang="it-IT" sz="1700" dirty="0"/>
              <a:t> III si converte al cristianesimo.</a:t>
            </a:r>
            <a:r>
              <a:rPr lang="it-IT" sz="1700" b="1" dirty="0"/>
              <a:t> </a:t>
            </a:r>
            <a:r>
              <a:rPr lang="it-IT" sz="1700" dirty="0"/>
              <a:t>Nel 406 il monaco </a:t>
            </a:r>
            <a:r>
              <a:rPr lang="it-IT" sz="1700" dirty="0" err="1"/>
              <a:t>Mesrop</a:t>
            </a:r>
            <a:r>
              <a:rPr lang="it-IT" sz="1700" dirty="0"/>
              <a:t> </a:t>
            </a:r>
            <a:r>
              <a:rPr lang="it-IT" sz="1700" dirty="0" err="1"/>
              <a:t>Mashtots</a:t>
            </a:r>
            <a:r>
              <a:rPr lang="it-IT" sz="1700" dirty="0"/>
              <a:t> inventa l’alfabeto armeno e traduce i libri sacri. Rimasti soli in guerre contro i Persiani (451), gli Armeni non partecipano al concilio di </a:t>
            </a:r>
            <a:r>
              <a:rPr lang="it-IT" sz="1700" dirty="0" err="1"/>
              <a:t>Calcedonia</a:t>
            </a:r>
            <a:r>
              <a:rPr lang="it-IT" sz="1700" dirty="0"/>
              <a:t> e ne rifiutano le conclusioni nel sinodo di </a:t>
            </a:r>
            <a:r>
              <a:rPr lang="it-IT" sz="1700" dirty="0" err="1"/>
              <a:t>Dvin</a:t>
            </a:r>
            <a:r>
              <a:rPr lang="it-IT" sz="1700" dirty="0"/>
              <a:t> (553). Nell’XI secolo, la distruzione del regno armeno da parte dei turchi selgiuchidi li spinge verso la Cilicia: il patriarca risiede a </a:t>
            </a:r>
            <a:r>
              <a:rPr lang="it-IT" sz="1700" dirty="0" err="1"/>
              <a:t>Sis</a:t>
            </a:r>
            <a:r>
              <a:rPr lang="it-IT" sz="1700" dirty="0"/>
              <a:t>, sotto l’influenza dei crociati. Nel 1441, si verifica uno scisma e una linea patriarcale ritorna in Armenia (</a:t>
            </a:r>
            <a:r>
              <a:rPr lang="it-IT" sz="1700" dirty="0" err="1"/>
              <a:t>Etchmiadzin</a:t>
            </a:r>
            <a:r>
              <a:rPr lang="it-IT" sz="1700" dirty="0"/>
              <a:t>). Nel 1740, in seguito all’opera dei missionari cattolici, una parte della Chiesa armena in Siria si riunisce a Roma: Abraham </a:t>
            </a:r>
            <a:r>
              <a:rPr lang="it-IT" sz="1700" dirty="0" err="1"/>
              <a:t>Ardzivian</a:t>
            </a:r>
            <a:r>
              <a:rPr lang="it-IT" sz="1700" dirty="0"/>
              <a:t>, arcivescovo di Aleppo, è eletto patriarca degli Armeni cattolici, riconosciuto da papa Benedetto XIV due anni dopo; si installa sul Monte Libano (</a:t>
            </a:r>
            <a:r>
              <a:rPr lang="it-IT" sz="1700" dirty="0" err="1"/>
              <a:t>Bzommar</a:t>
            </a:r>
            <a:r>
              <a:rPr lang="it-IT" sz="1700" dirty="0"/>
              <a:t>). Dal 1915 al 1922, un milione e mezzo di Armeni, cattolici e apostolici, sono massacrati dai turchi ottomani.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it-IT" sz="1700" b="1" dirty="0"/>
              <a:t>Oggi</a:t>
            </a:r>
            <a:r>
              <a:rPr lang="it-IT" sz="1700" dirty="0"/>
              <a:t>: La Chiesa armena apostolica conta 6 milioni di fedeli</a:t>
            </a:r>
            <a:r>
              <a:rPr lang="it-IT" sz="1700" dirty="0" smtClean="0"/>
              <a:t>, </a:t>
            </a:r>
            <a:r>
              <a:rPr lang="it-IT" sz="1700" dirty="0"/>
              <a:t>in Armenia e nella diaspora. Gli armeni cattolici nel mondo sono circa 600.000 (Armenia, Siria e Libano).</a:t>
            </a:r>
          </a:p>
          <a:p>
            <a:pPr>
              <a:lnSpc>
                <a:spcPct val="90000"/>
              </a:lnSpc>
            </a:pPr>
            <a:endParaRPr lang="it-IT" sz="1700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5418667" y="287869"/>
            <a:ext cx="335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/>
              <a:t>La Chiesa armena</a:t>
            </a:r>
            <a:endParaRPr lang="it-IT" sz="2400" b="1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69546" y="880533"/>
            <a:ext cx="2730987" cy="5986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7557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3440" y="2286000"/>
            <a:ext cx="4820560" cy="4572000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1"/>
            <a:ext cx="5317067" cy="4001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8742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1265" y="3600323"/>
            <a:ext cx="5765800" cy="3257677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209159"/>
            <a:ext cx="3327399" cy="5648841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-1193789" y="108492"/>
            <a:ext cx="8229600" cy="1143000"/>
          </a:xfrm>
        </p:spPr>
        <p:txBody>
          <a:bodyPr/>
          <a:lstStyle/>
          <a:p>
            <a:r>
              <a:rPr lang="it-IT" sz="2400" b="1" dirty="0" smtClean="0"/>
              <a:t>Cirillo e Metodio e</a:t>
            </a:r>
            <a:br>
              <a:rPr lang="it-IT" sz="2400" b="1" dirty="0" smtClean="0"/>
            </a:br>
            <a:r>
              <a:rPr lang="it-IT" sz="2400" b="1" dirty="0" smtClean="0"/>
              <a:t> l’evangelizzazione dei popoli slavi</a:t>
            </a:r>
            <a:endParaRPr lang="it-IT" sz="2400" b="1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34000" y="0"/>
            <a:ext cx="3810000" cy="4453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7467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200" y="88900"/>
            <a:ext cx="7975600" cy="66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401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14400" y="-232820"/>
            <a:ext cx="8229600" cy="1143000"/>
          </a:xfrm>
        </p:spPr>
        <p:txBody>
          <a:bodyPr>
            <a:normAutofit/>
          </a:bodyPr>
          <a:lstStyle/>
          <a:p>
            <a:r>
              <a:rPr lang="it-IT" sz="2400" b="1" dirty="0" smtClean="0"/>
              <a:t>La chiesa ortodossa russa</a:t>
            </a:r>
            <a:endParaRPr lang="it-IT" sz="24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06401" y="372546"/>
            <a:ext cx="4131733" cy="514403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1700" b="1" dirty="0"/>
              <a:t> </a:t>
            </a:r>
            <a:endParaRPr lang="it-IT" sz="1700" dirty="0"/>
          </a:p>
          <a:p>
            <a:pPr marL="0" indent="0">
              <a:buNone/>
            </a:pPr>
            <a:r>
              <a:rPr lang="it-IT" sz="1700" b="1" dirty="0"/>
              <a:t>Principali luoghi di presenza:</a:t>
            </a:r>
            <a:r>
              <a:rPr lang="it-IT" sz="1700" dirty="0"/>
              <a:t> Russia, Europa orientale, Asia centrale.</a:t>
            </a:r>
          </a:p>
          <a:p>
            <a:pPr marL="0" indent="0">
              <a:buNone/>
            </a:pPr>
            <a:r>
              <a:rPr lang="it-IT" sz="1700" b="1" dirty="0"/>
              <a:t>Lingua liturgica e rito:</a:t>
            </a:r>
            <a:r>
              <a:rPr lang="it-IT" sz="1700" dirty="0"/>
              <a:t> Slavo ecclesiastico, Rito bizantino.</a:t>
            </a:r>
          </a:p>
          <a:p>
            <a:pPr marL="0" indent="0">
              <a:buNone/>
            </a:pPr>
            <a:r>
              <a:rPr lang="it-IT" sz="1700" b="1" dirty="0"/>
              <a:t>Storia:</a:t>
            </a:r>
            <a:r>
              <a:rPr lang="it-IT" sz="1700" dirty="0"/>
              <a:t> Il principe Vladimir della </a:t>
            </a:r>
            <a:r>
              <a:rPr lang="it-IT" sz="1700" dirty="0" err="1"/>
              <a:t>Rus</a:t>
            </a:r>
            <a:r>
              <a:rPr lang="it-IT" sz="1700" dirty="0"/>
              <a:t>’ di Kiev si converte al cristianesimo ortodosso (988). La sede metropolitana, dipendente dal patriarca di Costantinopoli, si trasferisce a Vladimir (1299) e poi a Mosca (1325). Nel 1589 </a:t>
            </a:r>
            <a:r>
              <a:rPr lang="it-IT" sz="1700" dirty="0" smtClean="0"/>
              <a:t>Mosca </a:t>
            </a:r>
            <a:r>
              <a:rPr lang="it-IT" sz="1700" dirty="0"/>
              <a:t>acquisisce statuto patriarcale. La Chiesa russa attraversa lo scisma provocato dalla riforme del patriarca Nikon (1652-1666), la sostituzione del patriarcato con un “santo sinodo” sotto lo zar Pietro il Grande e i suoi successori (1721-1917) e le persecuzioni dell’epoca sovietica. </a:t>
            </a:r>
          </a:p>
          <a:p>
            <a:pPr marL="0" indent="0">
              <a:buNone/>
            </a:pPr>
            <a:r>
              <a:rPr lang="it-IT" sz="1700" b="1" dirty="0"/>
              <a:t>Oggi:</a:t>
            </a:r>
            <a:r>
              <a:rPr lang="it-IT" sz="1700" dirty="0"/>
              <a:t> La Chiesa russa conta oggi circa 150 milioni di fedeli. Dal 2018, non è più in comunione con il patriarca ecumenico di Costantinopoli per divergenze circa lo statuto della Chiesa ortodossa ucraina (Kiev), separatasi in precedenza da Mosca.</a:t>
            </a:r>
          </a:p>
          <a:p>
            <a:pPr marL="0" indent="0">
              <a:buNone/>
            </a:pPr>
            <a:endParaRPr lang="it-IT" sz="1700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64448" y="910180"/>
            <a:ext cx="4379552" cy="5401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8273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0643"/>
            <a:ext cx="8229600" cy="1143000"/>
          </a:xfrm>
        </p:spPr>
        <p:txBody>
          <a:bodyPr>
            <a:normAutofit/>
          </a:bodyPr>
          <a:lstStyle/>
          <a:p>
            <a:r>
              <a:rPr lang="it-IT" sz="2400" b="1" dirty="0" smtClean="0"/>
              <a:t>La separazione progressiva tra Roma e Costantinopoli</a:t>
            </a:r>
            <a:endParaRPr lang="it-IT" sz="24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38669" y="1231376"/>
            <a:ext cx="3674533" cy="4962520"/>
          </a:xfrm>
        </p:spPr>
        <p:txBody>
          <a:bodyPr>
            <a:normAutofit/>
          </a:bodyPr>
          <a:lstStyle/>
          <a:p>
            <a:r>
              <a:rPr lang="it-IT" sz="2000" dirty="0" smtClean="0"/>
              <a:t>Motivi di attrito: concorrenza nei Balcani, differenze rituali, rivalità giurisdizionale, questione del </a:t>
            </a:r>
            <a:r>
              <a:rPr lang="it-IT" sz="2000" i="1" dirty="0" err="1" smtClean="0"/>
              <a:t>Filioque</a:t>
            </a:r>
            <a:endParaRPr lang="it-IT" sz="2000" i="1" dirty="0" smtClean="0"/>
          </a:p>
          <a:p>
            <a:endParaRPr lang="it-IT" sz="2000" i="1" dirty="0" smtClean="0"/>
          </a:p>
          <a:p>
            <a:r>
              <a:rPr lang="it-IT" sz="2000" dirty="0" smtClean="0"/>
              <a:t>Accuse reciproche durante il patriarcato di </a:t>
            </a:r>
            <a:r>
              <a:rPr lang="it-IT" sz="2000" dirty="0" err="1" smtClean="0"/>
              <a:t>Fozio</a:t>
            </a:r>
            <a:r>
              <a:rPr lang="it-IT" sz="2000" dirty="0" smtClean="0"/>
              <a:t> (863-867)</a:t>
            </a:r>
          </a:p>
          <a:p>
            <a:endParaRPr lang="it-IT" sz="2000" dirty="0" smtClean="0"/>
          </a:p>
          <a:p>
            <a:r>
              <a:rPr lang="it-IT" sz="2000" dirty="0" smtClean="0"/>
              <a:t>Michele </a:t>
            </a:r>
            <a:r>
              <a:rPr lang="it-IT" sz="2000" dirty="0" err="1" smtClean="0"/>
              <a:t>Cerulario</a:t>
            </a:r>
            <a:r>
              <a:rPr lang="it-IT" sz="2000" dirty="0" smtClean="0"/>
              <a:t> e il “Grande Scisma” (1054)</a:t>
            </a:r>
          </a:p>
          <a:p>
            <a:endParaRPr lang="it-IT" sz="2000" dirty="0" smtClean="0"/>
          </a:p>
          <a:p>
            <a:r>
              <a:rPr lang="it-IT" sz="2000" dirty="0" smtClean="0"/>
              <a:t>La Quarta Crociata (1204) e le sue conseguenze</a:t>
            </a:r>
            <a:endParaRPr lang="it-IT" sz="2000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31733" y="1163643"/>
            <a:ext cx="5012267" cy="447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9917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74700"/>
            <a:ext cx="9144000" cy="530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8928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8000" y="-84667"/>
            <a:ext cx="7340600" cy="7078436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3716867" y="3352433"/>
            <a:ext cx="510540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500" b="1" dirty="0" smtClean="0"/>
              <a:t>Le sei famiglie rituali cristiane e le diverse chiese cattoliche</a:t>
            </a:r>
          </a:p>
          <a:p>
            <a:pPr algn="ctr"/>
            <a:r>
              <a:rPr lang="it-IT" sz="2500" b="1" dirty="0"/>
              <a:t>(</a:t>
            </a:r>
            <a:r>
              <a:rPr lang="it-IT" sz="2500" b="1" dirty="0" smtClean="0"/>
              <a:t>Chiesa latina e Chiese </a:t>
            </a:r>
            <a:r>
              <a:rPr lang="it-IT" sz="2500" b="1" i="1" dirty="0" smtClean="0"/>
              <a:t>sui </a:t>
            </a:r>
            <a:r>
              <a:rPr lang="it-IT" sz="2500" b="1" i="1" dirty="0" err="1" smtClean="0"/>
              <a:t>iuris</a:t>
            </a:r>
            <a:r>
              <a:rPr lang="it-IT" sz="2500" b="1" dirty="0" smtClean="0"/>
              <a:t>)</a:t>
            </a:r>
            <a:endParaRPr lang="it-IT" sz="2500" b="1" dirty="0"/>
          </a:p>
        </p:txBody>
      </p:sp>
    </p:spTree>
    <p:extLst>
      <p:ext uri="{BB962C8B-B14F-4D97-AF65-F5344CB8AC3E}">
        <p14:creationId xmlns:p14="http://schemas.microsoft.com/office/powerpoint/2010/main" val="14837097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2698" y="0"/>
            <a:ext cx="89560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1479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00" y="0"/>
            <a:ext cx="89549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6309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906734" y="274638"/>
            <a:ext cx="5780065" cy="1143000"/>
          </a:xfrm>
        </p:spPr>
        <p:txBody>
          <a:bodyPr>
            <a:normAutofit/>
          </a:bodyPr>
          <a:lstStyle/>
          <a:p>
            <a:r>
              <a:rPr lang="it-IT" sz="2400" dirty="0" smtClean="0"/>
              <a:t>La mappa dell’Armenia ecclesiastica di </a:t>
            </a:r>
            <a:br>
              <a:rPr lang="it-IT" sz="2400" dirty="0" smtClean="0"/>
            </a:br>
            <a:r>
              <a:rPr lang="it-IT" sz="2400" dirty="0" err="1" smtClean="0"/>
              <a:t>Eremia</a:t>
            </a:r>
            <a:r>
              <a:rPr lang="it-IT" sz="2400" dirty="0" smtClean="0"/>
              <a:t> </a:t>
            </a:r>
            <a:r>
              <a:rPr lang="it-IT" sz="2400" dirty="0" err="1" smtClean="0"/>
              <a:t>K‘ēōmiwrčean</a:t>
            </a:r>
            <a:r>
              <a:rPr lang="it-IT" sz="2400" dirty="0" smtClean="0"/>
              <a:t>, 1691 </a:t>
            </a:r>
            <a:br>
              <a:rPr lang="it-IT" sz="2400" dirty="0" smtClean="0"/>
            </a:br>
            <a:r>
              <a:rPr lang="it-IT" sz="1800" dirty="0" smtClean="0"/>
              <a:t>(</a:t>
            </a:r>
            <a:r>
              <a:rPr lang="it-IT" sz="1800" dirty="0"/>
              <a:t>Bologna, Biblioteca Universitaria, Fondo Marsili, </a:t>
            </a:r>
            <a:r>
              <a:rPr lang="it-IT" sz="1800" dirty="0" err="1"/>
              <a:t>rot</a:t>
            </a:r>
            <a:r>
              <a:rPr lang="it-IT" sz="1800" dirty="0"/>
              <a:t>. 24</a:t>
            </a:r>
            <a:r>
              <a:rPr lang="it-IT" sz="1800" dirty="0" smtClean="0"/>
              <a:t>)</a:t>
            </a:r>
            <a:endParaRPr lang="it-IT" sz="1800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598" y="33866"/>
            <a:ext cx="2805137" cy="685800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06735" y="1795923"/>
            <a:ext cx="6278031" cy="504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5881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2850" y="0"/>
            <a:ext cx="2870718" cy="2912280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-16929" y="2946403"/>
            <a:ext cx="330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dirty="0" smtClean="0"/>
              <a:t>Patriarca siro-ortodosso</a:t>
            </a:r>
            <a:endParaRPr lang="it-IT" sz="1600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86657" y="0"/>
            <a:ext cx="2506133" cy="2912280"/>
          </a:xfrm>
          <a:prstGeom prst="rect">
            <a:avLst/>
          </a:prstGeom>
        </p:spPr>
      </p:pic>
      <p:sp>
        <p:nvSpPr>
          <p:cNvPr id="7" name="CasellaDiTesto 6"/>
          <p:cNvSpPr txBox="1"/>
          <p:nvPr/>
        </p:nvSpPr>
        <p:spPr>
          <a:xfrm>
            <a:off x="3132666" y="2946405"/>
            <a:ext cx="342053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500" dirty="0" smtClean="0"/>
              <a:t>Patriarca siro-cattolico</a:t>
            </a:r>
            <a:endParaRPr lang="it-IT" sz="15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20932" y="-33866"/>
            <a:ext cx="2540001" cy="3043769"/>
          </a:xfrm>
          <a:prstGeom prst="rect">
            <a:avLst/>
          </a:prstGeom>
        </p:spPr>
      </p:pic>
      <p:sp>
        <p:nvSpPr>
          <p:cNvPr id="9" name="CasellaDiTesto 8"/>
          <p:cNvSpPr txBox="1"/>
          <p:nvPr/>
        </p:nvSpPr>
        <p:spPr>
          <a:xfrm>
            <a:off x="6722533" y="3048004"/>
            <a:ext cx="221826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500" dirty="0" smtClean="0"/>
              <a:t>Patriarca maronita</a:t>
            </a:r>
            <a:endParaRPr lang="it-IT" sz="1500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355674"/>
            <a:ext cx="2920998" cy="3016993"/>
          </a:xfrm>
          <a:prstGeom prst="rect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321733" y="6451602"/>
            <a:ext cx="259926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500" dirty="0" smtClean="0"/>
              <a:t>Patriarca greco-ortodosso</a:t>
            </a:r>
            <a:endParaRPr lang="it-IT" sz="1500" dirty="0"/>
          </a:p>
        </p:txBody>
      </p:sp>
      <p:pic>
        <p:nvPicPr>
          <p:cNvPr id="12" name="Immagine 11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71333" y="3355674"/>
            <a:ext cx="2607719" cy="2981176"/>
          </a:xfrm>
          <a:prstGeom prst="rect">
            <a:avLst/>
          </a:prstGeom>
        </p:spPr>
      </p:pic>
      <p:sp>
        <p:nvSpPr>
          <p:cNvPr id="13" name="CasellaDiTesto 12"/>
          <p:cNvSpPr txBox="1"/>
          <p:nvPr/>
        </p:nvSpPr>
        <p:spPr>
          <a:xfrm>
            <a:off x="3293524" y="6419170"/>
            <a:ext cx="314114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500" dirty="0" smtClean="0"/>
              <a:t>Patriarca greco-cattolico (melchita)</a:t>
            </a:r>
            <a:endParaRPr lang="it-IT" sz="1500" dirty="0"/>
          </a:p>
        </p:txBody>
      </p:sp>
      <p:sp>
        <p:nvSpPr>
          <p:cNvPr id="14" name="CasellaDiTesto 13"/>
          <p:cNvSpPr txBox="1"/>
          <p:nvPr/>
        </p:nvSpPr>
        <p:spPr>
          <a:xfrm>
            <a:off x="6553200" y="3928531"/>
            <a:ext cx="2387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/>
              <a:t>Antiochia: Una sede titolare, cinque patriarchi </a:t>
            </a:r>
            <a:r>
              <a:rPr lang="it-IT" sz="2400" dirty="0" smtClean="0"/>
              <a:t>(tutti residenti altrove)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20674221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20410"/>
            <a:ext cx="9144000" cy="455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1171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22062</TotalTime>
  <Words>1784</Words>
  <Application>Microsoft Macintosh PowerPoint</Application>
  <PresentationFormat>Presentazione su schermo (4:3)</PresentationFormat>
  <Paragraphs>140</Paragraphs>
  <Slides>37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37</vt:i4>
      </vt:variant>
    </vt:vector>
  </HeadingPairs>
  <TitlesOfParts>
    <vt:vector size="38" baseType="lpstr">
      <vt:lpstr>Tema di Office</vt:lpstr>
      <vt:lpstr> La Chiesa di Roma e l’Oriente, XV-XX sec.  Lezione 1: Introduzione –  Presentazione del Cristianesimo orientale</vt:lpstr>
      <vt:lpstr>Presentazione di PowerPoint</vt:lpstr>
      <vt:lpstr>EXULTATE DEO 22 novembre 1439  BOLLA DI UNIONE DEGLI ARMENI   </vt:lpstr>
      <vt:lpstr>Presentazione di PowerPoint</vt:lpstr>
      <vt:lpstr>Presentazione di PowerPoint</vt:lpstr>
      <vt:lpstr>Presentazione di PowerPoint</vt:lpstr>
      <vt:lpstr>Presentazione di PowerPoint</vt:lpstr>
      <vt:lpstr>Organizzazione del corso</vt:lpstr>
      <vt:lpstr>Presentazione di PowerPoint</vt:lpstr>
      <vt:lpstr>Presentazione di PowerPoint</vt:lpstr>
      <vt:lpstr>Presentazione di PowerPoint</vt:lpstr>
      <vt:lpstr>Dispute cristologiche e scismi, V secolo d.C.</vt:lpstr>
      <vt:lpstr>Presentazione di PowerPoint</vt:lpstr>
      <vt:lpstr>Presentazione di PowerPoint</vt:lpstr>
      <vt:lpstr>Presentazione di PowerPoint</vt:lpstr>
      <vt:lpstr>I “cristiani di San Tommaso” e la Chiesa di tradizione siriaca in India</vt:lpstr>
      <vt:lpstr>Presentazione di PowerPoint</vt:lpstr>
      <vt:lpstr>Dispute cristologiche e scismi, V secolo d.C.</vt:lpstr>
      <vt:lpstr>Presentazione di PowerPoint</vt:lpstr>
      <vt:lpstr>Presentazione di PowerPoint</vt:lpstr>
      <vt:lpstr>Chiesa siriaca (“giacobita”)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Cirillo e Metodio e  l’evangelizzazione dei popoli slavi</vt:lpstr>
      <vt:lpstr>Presentazione di PowerPoint</vt:lpstr>
      <vt:lpstr>La chiesa ortodossa russa</vt:lpstr>
      <vt:lpstr>La separazione progressiva tra Roma e Costantinopoli</vt:lpstr>
      <vt:lpstr>Presentazione di PowerPoint</vt:lpstr>
      <vt:lpstr>Presentazione di PowerPoint</vt:lpstr>
      <vt:lpstr>Presentazione di PowerPoint</vt:lpstr>
      <vt:lpstr>Presentazione di PowerPoint</vt:lpstr>
      <vt:lpstr>La mappa dell’Armenia ecclesiastica di  Eremia K‘ēōmiwrčean, 1691  (Bologna, Biblioteca Universitaria, Fondo Marsili, rot. 24)</vt:lpstr>
      <vt:lpstr>Presentazione di PowerPoint</vt:lpstr>
      <vt:lpstr>Presentazione di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Towards a connected history of Eastern  and Western Catholicism (1563-1870)</dc:title>
  <dc:creator>cesare</dc:creator>
  <cp:lastModifiedBy>cesare</cp:lastModifiedBy>
  <cp:revision>69</cp:revision>
  <dcterms:created xsi:type="dcterms:W3CDTF">2023-09-09T16:07:08Z</dcterms:created>
  <dcterms:modified xsi:type="dcterms:W3CDTF">2023-09-27T20:51:33Z</dcterms:modified>
</cp:coreProperties>
</file>