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1"/>
  </p:notesMasterIdLst>
  <p:sldIdLst>
    <p:sldId id="308" r:id="rId3"/>
    <p:sldId id="257" r:id="rId4"/>
    <p:sldId id="303" r:id="rId5"/>
    <p:sldId id="272" r:id="rId6"/>
    <p:sldId id="280" r:id="rId7"/>
    <p:sldId id="281" r:id="rId8"/>
    <p:sldId id="268" r:id="rId9"/>
    <p:sldId id="285" r:id="rId10"/>
    <p:sldId id="289" r:id="rId11"/>
    <p:sldId id="306" r:id="rId12"/>
    <p:sldId id="309" r:id="rId13"/>
    <p:sldId id="310" r:id="rId14"/>
    <p:sldId id="291" r:id="rId15"/>
    <p:sldId id="297" r:id="rId16"/>
    <p:sldId id="290" r:id="rId17"/>
    <p:sldId id="271" r:id="rId18"/>
    <p:sldId id="258" r:id="rId19"/>
    <p:sldId id="259" r:id="rId20"/>
    <p:sldId id="260" r:id="rId21"/>
    <p:sldId id="261" r:id="rId22"/>
    <p:sldId id="263" r:id="rId23"/>
    <p:sldId id="262" r:id="rId24"/>
    <p:sldId id="282" r:id="rId25"/>
    <p:sldId id="292" r:id="rId26"/>
    <p:sldId id="304" r:id="rId27"/>
    <p:sldId id="299" r:id="rId28"/>
    <p:sldId id="295" r:id="rId29"/>
    <p:sldId id="296" r:id="rId30"/>
    <p:sldId id="312" r:id="rId31"/>
    <p:sldId id="302" r:id="rId32"/>
    <p:sldId id="311" r:id="rId33"/>
    <p:sldId id="287" r:id="rId34"/>
    <p:sldId id="266" r:id="rId35"/>
    <p:sldId id="307" r:id="rId36"/>
    <p:sldId id="293" r:id="rId37"/>
    <p:sldId id="294" r:id="rId38"/>
    <p:sldId id="300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5859"/>
  </p:normalViewPr>
  <p:slideViewPr>
    <p:cSldViewPr snapToGrid="0">
      <p:cViewPr varScale="1">
        <p:scale>
          <a:sx n="113" d="100"/>
          <a:sy n="113" d="100"/>
        </p:scale>
        <p:origin x="13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713AF-6F8A-2F4A-BD11-82AA4E7D23E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6B816-2B89-944B-8AAA-6F7A4E6DC2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1512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0EB09-3AB9-BC45-B01F-C283E9154F3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41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550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828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195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51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7764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33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164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58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671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4398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2537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554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497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211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801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5364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8770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70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771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5360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7066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808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38AAB-A3EE-3E44-8DFB-7A3339298CB6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82782-CEC5-F84A-BEB5-0E792F312A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24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C1D46-9090-FD40-ACEC-E7072FF0852A}" type="datetimeFigureOut">
              <a:rPr lang="it-IT" smtClean="0"/>
              <a:t>16/11/23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98EB9-D4CF-6F4F-852C-7F6BF0F5F7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80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www.raiplay.it/programmi/silenc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9269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85" b="91712" l="17967" r="88618">
                        <a14:foregroundMark x1="43252" y1="63206" x2="43252" y2="63206"/>
                        <a14:foregroundMark x1="38211" y1="61931" x2="38211" y2="61931"/>
                        <a14:foregroundMark x1="88699" y1="72860" x2="88699" y2="72860"/>
                        <a14:foregroundMark x1="34472" y1="62477" x2="34472" y2="62477"/>
                        <a14:foregroundMark x1="36179" y1="68852" x2="36179" y2="68852"/>
                        <a14:foregroundMark x1="38780" y1="67668" x2="38780" y2="67668"/>
                        <a14:foregroundMark x1="37967" y1="70036" x2="37967" y2="70036"/>
                        <a14:foregroundMark x1="38699" y1="71311" x2="38699" y2="71311"/>
                        <a14:foregroundMark x1="39756" y1="71403" x2="39756" y2="71403"/>
                        <a14:foregroundMark x1="40488" y1="71403" x2="40488" y2="71403"/>
                        <a14:foregroundMark x1="42439" y1="70128" x2="42439" y2="70128"/>
                        <a14:foregroundMark x1="41545" y1="70674" x2="41545" y2="70674"/>
                        <a14:foregroundMark x1="44634" y1="69308" x2="44634" y2="69308"/>
                        <a14:foregroundMark x1="17967" y1="46812" x2="17967" y2="46812"/>
                        <a14:foregroundMark x1="32114" y1="64299" x2="32114" y2="64299"/>
                        <a14:foregroundMark x1="32276" y1="62477" x2="32276" y2="62477"/>
                        <a14:foregroundMark x1="32033" y1="60291" x2="32033" y2="60291"/>
                        <a14:foregroundMark x1="31626" y1="62842" x2="31626" y2="62842"/>
                        <a14:foregroundMark x1="39187" y1="72587" x2="39187" y2="72587"/>
                        <a14:foregroundMark x1="32764" y1="67122" x2="32764" y2="67122"/>
                        <a14:foregroundMark x1="34959" y1="67304" x2="34959" y2="67304"/>
                        <a14:foregroundMark x1="37154" y1="68944" x2="37154" y2="68944"/>
                        <a14:foregroundMark x1="35528" y1="68033" x2="35528" y2="68033"/>
                        <a14:foregroundMark x1="34146" y1="67304" x2="34146" y2="67304"/>
                        <a14:foregroundMark x1="37724" y1="69217" x2="37724" y2="69217"/>
                        <a14:foregroundMark x1="39024" y1="70401" x2="39024" y2="70401"/>
                        <a14:foregroundMark x1="40000" y1="70856" x2="40000" y2="70856"/>
                        <a14:foregroundMark x1="39431" y1="70674" x2="39431" y2="70674"/>
                        <a14:backgroundMark x1="44146" y1="77505" x2="30894" y2="67122"/>
                        <a14:backgroundMark x1="54309" y1="70583" x2="54309" y2="70583"/>
                        <a14:backgroundMark x1="58943" y1="73042" x2="58943" y2="73042"/>
                        <a14:backgroundMark x1="58943" y1="73042" x2="58943" y2="73042"/>
                        <a14:backgroundMark x1="58049" y1="82514" x2="58049" y2="82514"/>
                        <a14:backgroundMark x1="55610" y1="76047" x2="55610" y2="76047"/>
                        <a14:backgroundMark x1="60894" y1="76503" x2="60894" y2="76503"/>
                        <a14:backgroundMark x1="44309" y1="73224" x2="44309" y2="73224"/>
                        <a14:backgroundMark x1="45447" y1="74954" x2="45447" y2="74954"/>
                        <a14:backgroundMark x1="50244" y1="68397" x2="50244" y2="68397"/>
                        <a14:backgroundMark x1="49187" y1="70310" x2="49187" y2="70310"/>
                        <a14:backgroundMark x1="48618" y1="73042" x2="48618" y2="73042"/>
                        <a14:backgroundMark x1="45447" y1="71585" x2="45447" y2="71585"/>
                        <a14:backgroundMark x1="42846" y1="74135" x2="42846" y2="74135"/>
                        <a14:backgroundMark x1="43740" y1="75137" x2="43740" y2="75137"/>
                        <a14:backgroundMark x1="41545" y1="73497" x2="41545" y2="73497"/>
                        <a14:backgroundMark x1="46179" y1="72587" x2="46179" y2="72587"/>
                        <a14:backgroundMark x1="47642" y1="68397" x2="47642" y2="68397"/>
                        <a14:backgroundMark x1="43577" y1="71494" x2="43577" y2="71494"/>
                        <a14:backgroundMark x1="47154" y1="69126" x2="47154" y2="69126"/>
                        <a14:backgroundMark x1="48699" y1="68306" x2="48699" y2="68306"/>
                        <a14:backgroundMark x1="40650" y1="72951" x2="40650" y2="72951"/>
                        <a14:backgroundMark x1="41626" y1="72313" x2="41626" y2="72313"/>
                        <a14:backgroundMark x1="44065" y1="71038" x2="44065" y2="71038"/>
                        <a14:backgroundMark x1="45203" y1="70036" x2="45203" y2="70036"/>
                        <a14:backgroundMark x1="45854" y1="69672" x2="45854" y2="69672"/>
                        <a14:backgroundMark x1="42439" y1="71949" x2="42439" y2="71949"/>
                        <a14:backgroundMark x1="40000" y1="73588" x2="40000" y2="73588"/>
                        <a14:backgroundMark x1="49919" y1="59381" x2="49919" y2="59381"/>
                        <a14:backgroundMark x1="49106" y1="66758" x2="49106" y2="66758"/>
                        <a14:backgroundMark x1="49024" y1="67486" x2="49024" y2="67486"/>
                        <a14:backgroundMark x1="48374" y1="67395" x2="38699" y2="72860"/>
                        <a14:backgroundMark x1="41138" y1="72769" x2="41138" y2="72769"/>
                        <a14:backgroundMark x1="44715" y1="70401" x2="44715" y2="70401"/>
                        <a14:backgroundMark x1="46260" y1="69399" x2="46260" y2="69399"/>
                        <a14:backgroundMark x1="31382" y1="66029" x2="40488" y2="716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99" y="-995497"/>
            <a:ext cx="9093201" cy="802210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0" y="4352983"/>
            <a:ext cx="8314259" cy="114300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br>
              <a:rPr lang="it-IT" sz="3200" b="1" dirty="0">
                <a:latin typeface="Garamond"/>
                <a:cs typeface="Garamond"/>
              </a:rPr>
            </a:br>
            <a:r>
              <a:rPr lang="it-IT" sz="3200" b="1" dirty="0">
                <a:latin typeface="Garamond"/>
                <a:cs typeface="Garamond"/>
              </a:rPr>
              <a:t>La Chiesa di Roma e l’Oriente, XV-XX sec.</a:t>
            </a:r>
            <a:br>
              <a:rPr lang="it-IT" sz="2000" b="1" dirty="0">
                <a:latin typeface="Garamond"/>
                <a:cs typeface="Garamond"/>
              </a:rPr>
            </a:br>
            <a:r>
              <a:rPr lang="it-IT" sz="2400" b="1" dirty="0">
                <a:latin typeface="Garamond"/>
                <a:cs typeface="Garamond"/>
              </a:rPr>
              <a:t>Lezione 6: Il Giappone e l’</a:t>
            </a:r>
            <a:r>
              <a:rPr lang="it-IT" sz="2400" b="1" i="1" dirty="0" err="1">
                <a:latin typeface="Garamond"/>
                <a:cs typeface="Garamond"/>
              </a:rPr>
              <a:t>accomodatio</a:t>
            </a:r>
            <a:r>
              <a:rPr lang="it-IT" sz="2400" b="1" dirty="0">
                <a:latin typeface="Garamond"/>
                <a:cs typeface="Garamond"/>
              </a:rPr>
              <a:t> gesuitica</a:t>
            </a:r>
            <a:endParaRPr lang="it-IT" sz="2400" b="1" i="1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37066" y="46955"/>
            <a:ext cx="3098801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Cesare Santus</a:t>
            </a:r>
          </a:p>
          <a:p>
            <a:pPr>
              <a:lnSpc>
                <a:spcPct val="120000"/>
              </a:lnSpc>
            </a:pPr>
            <a:r>
              <a:rPr lang="it-IT" sz="2400" b="1" dirty="0" err="1">
                <a:latin typeface="Garamond"/>
                <a:cs typeface="Garamond"/>
              </a:rPr>
              <a:t>a.a</a:t>
            </a:r>
            <a:r>
              <a:rPr lang="it-IT" sz="2400" b="1" dirty="0">
                <a:latin typeface="Garamond"/>
                <a:cs typeface="Garamond"/>
              </a:rPr>
              <a:t>. 2023-2024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85739" y="97754"/>
            <a:ext cx="4470400" cy="96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099LE</a:t>
            </a:r>
          </a:p>
          <a:p>
            <a:pPr algn="r">
              <a:lnSpc>
                <a:spcPct val="120000"/>
              </a:lnSpc>
            </a:pPr>
            <a:r>
              <a:rPr lang="it-IT" sz="2400" b="1" dirty="0">
                <a:latin typeface="Garamond"/>
                <a:cs typeface="Garamond"/>
              </a:rPr>
              <a:t>Storia del Cristianesimo</a:t>
            </a:r>
          </a:p>
        </p:txBody>
      </p:sp>
    </p:spTree>
    <p:extLst>
      <p:ext uri="{BB962C8B-B14F-4D97-AF65-F5344CB8AC3E}">
        <p14:creationId xmlns:p14="http://schemas.microsoft.com/office/powerpoint/2010/main" val="15170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99" y="808121"/>
            <a:ext cx="8452134" cy="6049879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731000" y="3524250"/>
            <a:ext cx="1975133" cy="241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9265" y="4387849"/>
            <a:ext cx="389467" cy="488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016499" y="3612634"/>
            <a:ext cx="103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Spezie &gt;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994399" y="2667000"/>
            <a:ext cx="100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Seta &gt;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646333" y="3104062"/>
            <a:ext cx="124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 Argento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372105" y="4618567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(1511-1641)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68905" y="316390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(1557-1999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924305" y="3370361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(1509-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1961)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230533" y="293747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(1571-1639)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35000" y="152400"/>
            <a:ext cx="756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Le rotte commerciali asiatiche portoghesi</a:t>
            </a:r>
          </a:p>
        </p:txBody>
      </p:sp>
    </p:spTree>
    <p:extLst>
      <p:ext uri="{BB962C8B-B14F-4D97-AF65-F5344CB8AC3E}">
        <p14:creationId xmlns:p14="http://schemas.microsoft.com/office/powerpoint/2010/main" val="101431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999" y="808121"/>
            <a:ext cx="8452134" cy="6049879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731000" y="3524250"/>
            <a:ext cx="1975133" cy="241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9265" y="4387849"/>
            <a:ext cx="389467" cy="488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016499" y="3612634"/>
            <a:ext cx="1032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Spezie &gt;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994399" y="2667000"/>
            <a:ext cx="100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Seta &gt;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646333" y="3104062"/>
            <a:ext cx="124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 Argento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372105" y="4618567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(1511-1641)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168905" y="316390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(1557-1999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924305" y="3370361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(1509-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1961)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230533" y="293747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(1571-1639)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35000" y="152400"/>
            <a:ext cx="756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Le rotte commerciali asiatiche portoghesi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349810"/>
            <a:ext cx="5168904" cy="250819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563" y="3612634"/>
            <a:ext cx="4830228" cy="324536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0"/>
            <a:ext cx="4494767" cy="329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4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522" y="97834"/>
            <a:ext cx="9144000" cy="674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9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 err="1"/>
              <a:t>Dairiuji</a:t>
            </a:r>
            <a:r>
              <a:rPr lang="it-IT" sz="3000" dirty="0"/>
              <a:t> </a:t>
            </a:r>
            <a:r>
              <a:rPr lang="it-IT" sz="3000" dirty="0" err="1"/>
              <a:t>Bunji</a:t>
            </a:r>
            <a:r>
              <a:rPr lang="it-IT" sz="3000" dirty="0"/>
              <a:t>, </a:t>
            </a:r>
            <a:r>
              <a:rPr lang="it-IT" sz="3000" i="1" dirty="0" err="1"/>
              <a:t>Teppō-ki</a:t>
            </a:r>
            <a:r>
              <a:rPr lang="it-IT" sz="3000" i="1" dirty="0"/>
              <a:t> (Libro dell’archibugio)</a:t>
            </a:r>
            <a:endParaRPr lang="it-IT" sz="3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1" y="1489772"/>
            <a:ext cx="8433695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100" dirty="0"/>
              <a:t>Nell’autunno dell’anno 12 </a:t>
            </a:r>
            <a:r>
              <a:rPr lang="it-IT" sz="2100" i="1" dirty="0" err="1"/>
              <a:t>Tembun</a:t>
            </a:r>
            <a:r>
              <a:rPr lang="it-IT" sz="2100" dirty="0"/>
              <a:t>, il 25 dell’ottavo mese è arrivata una grande nave</a:t>
            </a:r>
            <a:r>
              <a:rPr lang="mr-IN" sz="2100" dirty="0"/>
              <a:t>…</a:t>
            </a:r>
            <a:r>
              <a:rPr lang="it-IT" sz="2100" dirty="0"/>
              <a:t>non si seppe da dove veniva. L’aspetto dell’equipaggio era diverso dal nostro. La loro lingua era per noi incomprensibile. Tutti coloro che li vedevano si meravigliavano. Nell’equipaggio si trovava uno </a:t>
            </a:r>
            <a:r>
              <a:rPr lang="mr-IN" sz="2100" dirty="0"/>
              <a:t>–</a:t>
            </a:r>
            <a:r>
              <a:rPr lang="it-IT" sz="2100" dirty="0"/>
              <a:t>di nome </a:t>
            </a:r>
            <a:r>
              <a:rPr lang="it-IT" sz="2100" dirty="0" err="1"/>
              <a:t>Gohō</a:t>
            </a:r>
            <a:r>
              <a:rPr lang="it-IT" sz="2100" dirty="0"/>
              <a:t>- che conosceva la scrittura cinese. [Il capo del villaggio di </a:t>
            </a:r>
            <a:r>
              <a:rPr lang="it-IT" sz="2100" dirty="0" err="1"/>
              <a:t>Tanegashima</a:t>
            </a:r>
            <a:r>
              <a:rPr lang="it-IT" sz="2100" dirty="0"/>
              <a:t>] incontrò </a:t>
            </a:r>
            <a:r>
              <a:rPr lang="it-IT" sz="2100" dirty="0" err="1"/>
              <a:t>Gohō</a:t>
            </a:r>
            <a:r>
              <a:rPr lang="it-IT" sz="2100" dirty="0"/>
              <a:t> e scrisse col suo bastone sulla sabbia: “Io non so da quale regione sono venuti gli uomini della nave. Come sono strani!”. </a:t>
            </a:r>
            <a:r>
              <a:rPr lang="it-IT" sz="2100" dirty="0" err="1"/>
              <a:t>Gohō</a:t>
            </a:r>
            <a:r>
              <a:rPr lang="it-IT" sz="2100" dirty="0"/>
              <a:t> scrisse come risposta: “Questi uomini sono negozianti </a:t>
            </a:r>
            <a:r>
              <a:rPr lang="it-IT" sz="2100" i="1" dirty="0" err="1"/>
              <a:t>namban</a:t>
            </a:r>
            <a:r>
              <a:rPr lang="it-IT" sz="2100" dirty="0"/>
              <a:t> [barbari del sud]”.[</a:t>
            </a:r>
            <a:r>
              <a:rPr lang="mr-IN" sz="2100" dirty="0"/>
              <a:t>…</a:t>
            </a:r>
            <a:r>
              <a:rPr lang="it-IT" sz="2100" dirty="0"/>
              <a:t>] Fra i mercanti ce ne erano due di primo piano</a:t>
            </a:r>
            <a:r>
              <a:rPr lang="mr-IN" sz="2100" dirty="0"/>
              <a:t>…</a:t>
            </a:r>
            <a:r>
              <a:rPr lang="it-IT" sz="2100" dirty="0"/>
              <a:t>avevano nelle mani un oggetto. La lunghezza di questo oggetto arrivava a 2-3 </a:t>
            </a:r>
            <a:r>
              <a:rPr lang="it-IT" sz="2100" i="1" dirty="0" err="1"/>
              <a:t>shaku</a:t>
            </a:r>
            <a:r>
              <a:rPr lang="it-IT" sz="2100" dirty="0"/>
              <a:t>. Era vuoto dentro, fuori dritto e molto pesante. Accanto aveva un buco </a:t>
            </a:r>
            <a:r>
              <a:rPr lang="mr-IN" sz="2100" dirty="0"/>
              <a:t>–</a:t>
            </a:r>
            <a:r>
              <a:rPr lang="it-IT" sz="2100" dirty="0"/>
              <a:t> la via del fuoco. [</a:t>
            </a:r>
            <a:r>
              <a:rPr lang="mr-IN" sz="2100" dirty="0"/>
              <a:t>…</a:t>
            </a:r>
            <a:r>
              <a:rPr lang="it-IT" sz="2100" dirty="0"/>
              <a:t>] </a:t>
            </a:r>
            <a:r>
              <a:rPr lang="it-IT" sz="2100" dirty="0" err="1"/>
              <a:t>Tokitaka</a:t>
            </a:r>
            <a:r>
              <a:rPr lang="it-IT" sz="2100" dirty="0"/>
              <a:t> lo vide e pensò: “Questo è un tesoro eccezionale che non ha eguali sulla terra” [</a:t>
            </a:r>
            <a:r>
              <a:rPr lang="mr-IN" sz="2100" dirty="0"/>
              <a:t>…</a:t>
            </a:r>
            <a:r>
              <a:rPr lang="it-IT" sz="2100" dirty="0"/>
              <a:t>]I barbari risposero per mezzo della doppia traduzione: “Se volete imparare questo noi ve lo insegneremo di buon grado” [</a:t>
            </a:r>
            <a:r>
              <a:rPr lang="mr-IN" sz="2100" dirty="0"/>
              <a:t>…</a:t>
            </a:r>
            <a:r>
              <a:rPr lang="it-IT" sz="2100" dirty="0"/>
              <a:t>] Cominciò così l’introduzione delle armi da fuoco.</a:t>
            </a:r>
          </a:p>
        </p:txBody>
      </p:sp>
    </p:spTree>
    <p:extLst>
      <p:ext uri="{BB962C8B-B14F-4D97-AF65-F5344CB8AC3E}">
        <p14:creationId xmlns:p14="http://schemas.microsoft.com/office/powerpoint/2010/main" val="138477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1385" y="0"/>
            <a:ext cx="4782617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033" y="2235549"/>
            <a:ext cx="4453416" cy="462245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032" y="-113748"/>
            <a:ext cx="4471163" cy="368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75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4968" y="-24636"/>
            <a:ext cx="9628324" cy="692589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3513" y="276071"/>
            <a:ext cx="4491467" cy="1748433"/>
          </a:xfrm>
        </p:spPr>
        <p:txBody>
          <a:bodyPr>
            <a:normAutofit/>
          </a:bodyPr>
          <a:lstStyle/>
          <a:p>
            <a:r>
              <a:rPr lang="it-IT" sz="2600" b="1" dirty="0">
                <a:latin typeface="Garamond"/>
                <a:cs typeface="Garamond"/>
              </a:rPr>
              <a:t>Le prime missioni gesuite </a:t>
            </a:r>
            <a:br>
              <a:rPr lang="it-IT" sz="2600" b="1" dirty="0">
                <a:latin typeface="Garamond"/>
                <a:cs typeface="Garamond"/>
              </a:rPr>
            </a:br>
            <a:r>
              <a:rPr lang="it-IT" sz="2600" b="1" dirty="0">
                <a:latin typeface="Garamond"/>
                <a:cs typeface="Garamond"/>
              </a:rPr>
              <a:t>in Asia (1541-1585)</a:t>
            </a:r>
          </a:p>
        </p:txBody>
      </p:sp>
    </p:spTree>
    <p:extLst>
      <p:ext uri="{BB962C8B-B14F-4D97-AF65-F5344CB8AC3E}">
        <p14:creationId xmlns:p14="http://schemas.microsoft.com/office/powerpoint/2010/main" val="116856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1018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Francesco Saverio, “l’apostolo delle Indie”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0180"/>
            <a:ext cx="9144000" cy="541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31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98477" y="351050"/>
            <a:ext cx="5672547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missione gesuita in Giappone</a:t>
            </a:r>
            <a:endParaRPr lang="it-IT" sz="300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1531" y="1666991"/>
            <a:ext cx="4991464" cy="5536493"/>
          </a:xfrm>
        </p:spPr>
        <p:txBody>
          <a:bodyPr>
            <a:normAutofit/>
          </a:bodyPr>
          <a:lstStyle/>
          <a:p>
            <a:r>
              <a:rPr lang="it-IT" sz="2400" b="1" dirty="0"/>
              <a:t>1543</a:t>
            </a:r>
            <a:r>
              <a:rPr lang="it-IT" sz="2400" dirty="0"/>
              <a:t>: primo arrivo dei Portoghesi in Giappone (isola di </a:t>
            </a:r>
            <a:r>
              <a:rPr lang="it-IT" sz="2400" dirty="0" err="1"/>
              <a:t>Tanegashima</a:t>
            </a:r>
            <a:r>
              <a:rPr lang="it-IT" sz="2400" dirty="0"/>
              <a:t>)</a:t>
            </a:r>
          </a:p>
          <a:p>
            <a:r>
              <a:rPr lang="it-IT" sz="2400" dirty="0"/>
              <a:t>1547: incontro tra </a:t>
            </a:r>
            <a:r>
              <a:rPr lang="it-IT" sz="2400" dirty="0" err="1"/>
              <a:t>Anjiro</a:t>
            </a:r>
            <a:r>
              <a:rPr lang="it-IT" sz="2400" dirty="0"/>
              <a:t> e Francesco Saverio a Malacca</a:t>
            </a:r>
          </a:p>
          <a:p>
            <a:r>
              <a:rPr lang="it-IT" sz="2400" b="1" dirty="0"/>
              <a:t>1549</a:t>
            </a:r>
            <a:r>
              <a:rPr lang="it-IT" sz="2400" dirty="0"/>
              <a:t>: sbarco di Saverio a Kagoshima e inizio della missione gesuita</a:t>
            </a:r>
          </a:p>
          <a:p>
            <a:r>
              <a:rPr lang="it-IT" sz="2400" dirty="0"/>
              <a:t>Conversione al cristianesimo di alcuni </a:t>
            </a:r>
            <a:r>
              <a:rPr lang="it-IT" sz="2400" i="1" dirty="0" err="1"/>
              <a:t>daimyo</a:t>
            </a:r>
            <a:r>
              <a:rPr lang="it-IT" sz="2400" dirty="0"/>
              <a:t>: </a:t>
            </a:r>
            <a:r>
              <a:rPr lang="it-IT" sz="2400" dirty="0" err="1"/>
              <a:t>Omura</a:t>
            </a:r>
            <a:r>
              <a:rPr lang="it-IT" sz="2400" dirty="0"/>
              <a:t> </a:t>
            </a:r>
            <a:r>
              <a:rPr lang="it-IT" sz="2400" dirty="0" err="1"/>
              <a:t>Sumitada</a:t>
            </a:r>
            <a:r>
              <a:rPr lang="it-IT" sz="2400" dirty="0"/>
              <a:t> (</a:t>
            </a:r>
            <a:r>
              <a:rPr lang="it-IT" sz="2400" i="1" dirty="0" err="1"/>
              <a:t>Dom</a:t>
            </a:r>
            <a:r>
              <a:rPr lang="it-IT" sz="2400" i="1" dirty="0"/>
              <a:t> Bartolomeu</a:t>
            </a:r>
            <a:r>
              <a:rPr lang="it-IT" sz="2400" dirty="0"/>
              <a:t>), </a:t>
            </a:r>
            <a:r>
              <a:rPr lang="it-IT" sz="2400" dirty="0" err="1"/>
              <a:t>Otomo</a:t>
            </a:r>
            <a:r>
              <a:rPr lang="it-IT" sz="2400" dirty="0"/>
              <a:t> </a:t>
            </a:r>
            <a:r>
              <a:rPr lang="it-IT" sz="2400" dirty="0" err="1"/>
              <a:t>Sorin</a:t>
            </a:r>
            <a:r>
              <a:rPr lang="it-IT" sz="2400" dirty="0"/>
              <a:t>, </a:t>
            </a:r>
            <a:r>
              <a:rPr lang="it-IT" sz="2400" b="1" i="1" dirty="0" err="1"/>
              <a:t>Dom</a:t>
            </a:r>
            <a:r>
              <a:rPr lang="it-IT" sz="2400" b="1" dirty="0"/>
              <a:t> </a:t>
            </a:r>
            <a:r>
              <a:rPr lang="it-IT" sz="2400" b="1" i="1" dirty="0"/>
              <a:t>Justo</a:t>
            </a:r>
            <a:r>
              <a:rPr lang="it-IT" sz="2400" b="1" dirty="0"/>
              <a:t> Takayama </a:t>
            </a:r>
            <a:r>
              <a:rPr lang="it-IT" sz="2400" b="1" dirty="0" err="1"/>
              <a:t>Ukon</a:t>
            </a:r>
            <a:r>
              <a:rPr lang="it-IT" sz="2400" dirty="0"/>
              <a:t> («il samurai di Cristo», beatificato 2017)</a:t>
            </a:r>
          </a:p>
          <a:p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8664" y="1906250"/>
            <a:ext cx="3695336" cy="495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4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5935380-5245-1B36-7BC0-DDB95FBB16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8427"/>
            <a:ext cx="4572000" cy="698642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08713CB-523C-0CA3-2B7B-E8821D8E40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-122837"/>
            <a:ext cx="4572000" cy="698083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23BE92-340A-B2E1-F3FE-6FACF9AB9E68}"/>
              </a:ext>
            </a:extLst>
          </p:cNvPr>
          <p:cNvSpPr txBox="1"/>
          <p:nvPr/>
        </p:nvSpPr>
        <p:spPr>
          <a:xfrm>
            <a:off x="4203030" y="625643"/>
            <a:ext cx="320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Hélène Vu Thanh, </a:t>
            </a:r>
            <a:r>
              <a:rPr lang="it-IT" sz="1400" i="1" dirty="0"/>
              <a:t>Devenir </a:t>
            </a:r>
            <a:r>
              <a:rPr lang="it-IT" sz="1400" i="1" dirty="0" err="1"/>
              <a:t>japonais</a:t>
            </a:r>
            <a:r>
              <a:rPr lang="it-IT" sz="1400" dirty="0"/>
              <a:t>, 2016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D03E5E0-3F83-6C9A-F829-0235518B2E32}"/>
              </a:ext>
            </a:extLst>
          </p:cNvPr>
          <p:cNvSpPr txBox="1"/>
          <p:nvPr/>
        </p:nvSpPr>
        <p:spPr>
          <a:xfrm>
            <a:off x="2342147" y="5534526"/>
            <a:ext cx="125128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chemeClr val="accent1"/>
                </a:solidFill>
              </a:rPr>
              <a:t>Kyūshū</a:t>
            </a:r>
            <a:endParaRPr lang="it-IT" dirty="0">
              <a:solidFill>
                <a:schemeClr val="accent1"/>
              </a:solidFill>
            </a:endParaRP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A5D5E180-33BF-A073-5204-CC9536394047}"/>
              </a:ext>
            </a:extLst>
          </p:cNvPr>
          <p:cNvCxnSpPr/>
          <p:nvPr/>
        </p:nvCxnSpPr>
        <p:spPr>
          <a:xfrm flipH="1" flipV="1">
            <a:off x="1219200" y="5342021"/>
            <a:ext cx="1122947" cy="192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7023D7B-84C6-DD58-C984-B1FFC8C3E9C1}"/>
              </a:ext>
            </a:extLst>
          </p:cNvPr>
          <p:cNvSpPr txBox="1"/>
          <p:nvPr/>
        </p:nvSpPr>
        <p:spPr>
          <a:xfrm>
            <a:off x="4572000" y="10587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FA9EB6A-35CB-7BBA-BBC9-D5CED8376B77}"/>
              </a:ext>
            </a:extLst>
          </p:cNvPr>
          <p:cNvSpPr txBox="1"/>
          <p:nvPr/>
        </p:nvSpPr>
        <p:spPr>
          <a:xfrm>
            <a:off x="1580146" y="1138808"/>
            <a:ext cx="125128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chemeClr val="accent1"/>
                </a:solidFill>
              </a:rPr>
              <a:t>Honshū</a:t>
            </a:r>
            <a:endParaRPr lang="it-IT" dirty="0">
              <a:solidFill>
                <a:schemeClr val="accent1"/>
              </a:solidFill>
            </a:endParaRP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DE37B797-3133-9C58-6025-BBDA859F1BBB}"/>
              </a:ext>
            </a:extLst>
          </p:cNvPr>
          <p:cNvCxnSpPr>
            <a:cxnSpLocks/>
          </p:cNvCxnSpPr>
          <p:nvPr/>
        </p:nvCxnSpPr>
        <p:spPr>
          <a:xfrm>
            <a:off x="2153652" y="1508140"/>
            <a:ext cx="316832" cy="930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534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BD5830-D895-45BA-8EED-608ACEBA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0614329-84B0-CE87-AA7C-79B8B21747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41333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60E45B8-EB01-B70A-6BA8-90B38A13BA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1" y="382"/>
            <a:ext cx="4572000" cy="692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3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2CC596-FD5F-7460-12AB-5091D9FD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161FA48-7064-5BC9-99AC-23AA96D41F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042" y="3637"/>
            <a:ext cx="4860758" cy="685436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8E9CBB-0FD6-982E-7722-C6D1B9721663}"/>
              </a:ext>
            </a:extLst>
          </p:cNvPr>
          <p:cNvSpPr txBox="1"/>
          <p:nvPr/>
        </p:nvSpPr>
        <p:spPr>
          <a:xfrm>
            <a:off x="4668253" y="-1187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83F8BDF-1E02-D2A1-08AB-63C1569F0C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4295" y="1821"/>
            <a:ext cx="4491789" cy="695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74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3132" y="570062"/>
            <a:ext cx="4548062" cy="1329989"/>
          </a:xfrm>
        </p:spPr>
        <p:txBody>
          <a:bodyPr>
            <a:noAutofit/>
          </a:bodyPr>
          <a:lstStyle/>
          <a:p>
            <a:r>
              <a:rPr lang="it-IT" sz="2400" dirty="0"/>
              <a:t>1582: Ambasciata </a:t>
            </a:r>
            <a:r>
              <a:rPr lang="it-IT" sz="2400" i="1" dirty="0" err="1"/>
              <a:t>tenshō</a:t>
            </a:r>
            <a:r>
              <a:rPr lang="it-IT" sz="2400" dirty="0"/>
              <a:t> (quattro giovani rappresentanti dei </a:t>
            </a:r>
            <a:r>
              <a:rPr lang="it-IT" sz="2400" i="1" dirty="0" err="1"/>
              <a:t>daimyo</a:t>
            </a:r>
            <a:r>
              <a:rPr lang="it-IT" sz="2400" dirty="0"/>
              <a:t> di </a:t>
            </a:r>
            <a:r>
              <a:rPr lang="it-IT" sz="2400" dirty="0" err="1"/>
              <a:t>Bungo</a:t>
            </a:r>
            <a:r>
              <a:rPr lang="it-IT" sz="2400" dirty="0"/>
              <a:t>, </a:t>
            </a:r>
            <a:r>
              <a:rPr lang="it-IT" sz="2400" dirty="0" err="1"/>
              <a:t>Omura</a:t>
            </a:r>
            <a:r>
              <a:rPr lang="it-IT" sz="2400" dirty="0"/>
              <a:t> e </a:t>
            </a:r>
            <a:r>
              <a:rPr lang="it-IT" sz="2400" dirty="0" err="1"/>
              <a:t>Arima</a:t>
            </a:r>
            <a:r>
              <a:rPr lang="it-IT" sz="2400" dirty="0"/>
              <a:t> visitano Portogallo, Spagna e Roma)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503020"/>
            <a:ext cx="5738719" cy="435498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1581" y="719139"/>
            <a:ext cx="3902421" cy="613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88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7375ED-E7E9-781E-8907-330CB104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274" y="365127"/>
            <a:ext cx="7589075" cy="1108866"/>
          </a:xfrm>
        </p:spPr>
        <p:txBody>
          <a:bodyPr>
            <a:normAutofit/>
          </a:bodyPr>
          <a:lstStyle/>
          <a:p>
            <a:r>
              <a:rPr lang="it-IT" sz="2300" dirty="0"/>
              <a:t>Lettera di </a:t>
            </a:r>
            <a:r>
              <a:rPr lang="it-IT" sz="2300" dirty="0" err="1"/>
              <a:t>Valignano</a:t>
            </a:r>
            <a:r>
              <a:rPr lang="it-IT" sz="2300" dirty="0"/>
              <a:t> al generale Acquaviva  (25 dicembre 1585)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C03231B-DCD7-0AAC-82DA-3B849736B194}"/>
              </a:ext>
            </a:extLst>
          </p:cNvPr>
          <p:cNvSpPr txBox="1"/>
          <p:nvPr/>
        </p:nvSpPr>
        <p:spPr>
          <a:xfrm>
            <a:off x="926275" y="1690689"/>
            <a:ext cx="77664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231F20"/>
                </a:solidFill>
                <a:latin typeface="ff5"/>
              </a:rPr>
              <a:t>« Quale superiore più elevato in grado avevo sempre con me i Padri e i migliori interpreti che potessi trovare. Ciononostante </a:t>
            </a:r>
            <a:r>
              <a:rPr lang="it-IT" b="1" dirty="0">
                <a:solidFill>
                  <a:srgbClr val="231F20"/>
                </a:solidFill>
                <a:latin typeface="ff5"/>
              </a:rPr>
              <a:t>trascorsi interamente il primo anno muto come una statua</a:t>
            </a:r>
            <a:r>
              <a:rPr lang="it-IT" dirty="0">
                <a:solidFill>
                  <a:srgbClr val="231F20"/>
                </a:solidFill>
                <a:latin typeface="ff5"/>
              </a:rPr>
              <a:t>. Comprendevo soltanto quello che mi era detto dagli altri. Ognuno, come facilmente si comprende, riferiva le cose come le capiva, perché l’intelligenza di cose così importanti non è data a tutti in misura eguale. Perciò, durante quel primo anno non trovai soluzione alcuna al mio disorientamento. Nel secondo anno, con l’esperienza fatta, cominciai a poter giudicare la situazione con maggiore chiarezza. Ed </a:t>
            </a:r>
            <a:r>
              <a:rPr lang="it-IT" b="1" dirty="0">
                <a:solidFill>
                  <a:srgbClr val="231F20"/>
                </a:solidFill>
                <a:latin typeface="ff5"/>
              </a:rPr>
              <a:t>ora, al terzo anno, sono in grado di comprendere come bisogna guidare il Giappone: poiché ora ho visto e percorso tutto il Paese e ho inteso le varie opinioni</a:t>
            </a:r>
            <a:r>
              <a:rPr lang="it-IT" dirty="0">
                <a:solidFill>
                  <a:srgbClr val="231F20"/>
                </a:solidFill>
                <a:latin typeface="ff5"/>
              </a:rPr>
              <a:t>. »</a:t>
            </a:r>
          </a:p>
          <a:p>
            <a:endParaRPr lang="it-IT" dirty="0">
              <a:solidFill>
                <a:srgbClr val="231F20"/>
              </a:solidFill>
              <a:latin typeface="ff5"/>
            </a:endParaRPr>
          </a:p>
          <a:p>
            <a:pPr algn="l"/>
            <a:r>
              <a:rPr lang="it-IT" i="1" dirty="0">
                <a:solidFill>
                  <a:srgbClr val="231F20"/>
                </a:solidFill>
                <a:latin typeface="ff6"/>
              </a:rPr>
              <a:t>Cerimoniale</a:t>
            </a:r>
            <a:r>
              <a:rPr lang="it-IT" dirty="0">
                <a:solidFill>
                  <a:srgbClr val="000000"/>
                </a:solidFill>
                <a:latin typeface="Roboto" panose="02000000000000000000" pitchFamily="2" charset="0"/>
              </a:rPr>
              <a:t>, </a:t>
            </a:r>
            <a:r>
              <a:rPr lang="it-IT" dirty="0">
                <a:solidFill>
                  <a:srgbClr val="231F20"/>
                </a:solidFill>
                <a:latin typeface="ff5"/>
              </a:rPr>
              <a:t>p. 19-20 (trad. </a:t>
            </a:r>
            <a:r>
              <a:rPr lang="it-IT" dirty="0" err="1">
                <a:solidFill>
                  <a:srgbClr val="231F20"/>
                </a:solidFill>
                <a:latin typeface="ff5"/>
              </a:rPr>
              <a:t>Schütte</a:t>
            </a:r>
            <a:r>
              <a:rPr lang="it-IT" dirty="0">
                <a:solidFill>
                  <a:srgbClr val="231F20"/>
                </a:solidFill>
                <a:latin typeface="ff5"/>
              </a:rPr>
              <a:t>). Originale spagnolo in ARSI,</a:t>
            </a:r>
            <a:r>
              <a:rPr lang="it-IT" dirty="0">
                <a:solidFill>
                  <a:srgbClr val="231F20"/>
                </a:solidFill>
                <a:latin typeface="ff6"/>
              </a:rPr>
              <a:t> </a:t>
            </a:r>
            <a:r>
              <a:rPr lang="it-IT" dirty="0" err="1">
                <a:solidFill>
                  <a:srgbClr val="231F20"/>
                </a:solidFill>
                <a:latin typeface="ff6"/>
              </a:rPr>
              <a:t>Jap</a:t>
            </a:r>
            <a:r>
              <a:rPr lang="it-IT" dirty="0">
                <a:solidFill>
                  <a:srgbClr val="231F20"/>
                </a:solidFill>
                <a:latin typeface="ff6"/>
              </a:rPr>
              <a:t>. Sin</a:t>
            </a:r>
            <a:r>
              <a:rPr lang="it-IT" dirty="0">
                <a:solidFill>
                  <a:srgbClr val="231F20"/>
                </a:solidFill>
                <a:latin typeface="ff5"/>
              </a:rPr>
              <a:t>, 9 I, 36.</a:t>
            </a:r>
            <a:endParaRPr lang="it-IT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609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4893431" cy="6858000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5190957" y="409242"/>
            <a:ext cx="323813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dirty="0"/>
              <a:t>1580-1589: </a:t>
            </a:r>
            <a:r>
              <a:rPr lang="it-IT" sz="2000" dirty="0" err="1"/>
              <a:t>Sumitada</a:t>
            </a:r>
            <a:r>
              <a:rPr lang="it-IT" sz="2000" dirty="0"/>
              <a:t> affida il governo di Nagasaki ai portoghesi e ai gesuiti; Implicazione dei gesuiti nel commercio della seta con la Cina</a:t>
            </a:r>
          </a:p>
          <a:p>
            <a:pPr marL="285750" indent="-285750">
              <a:buFont typeface="Arial"/>
              <a:buChar char="•"/>
            </a:pPr>
            <a:endParaRPr lang="it-IT" sz="2000" dirty="0"/>
          </a:p>
          <a:p>
            <a:pPr marL="285750" indent="-285750">
              <a:buFont typeface="Arial"/>
              <a:buChar char="•"/>
            </a:pPr>
            <a:r>
              <a:rPr lang="it-IT" sz="2000" dirty="0"/>
              <a:t>Sotto il governo del visitatore </a:t>
            </a:r>
            <a:r>
              <a:rPr lang="it-IT" sz="2000" b="1" dirty="0"/>
              <a:t>Alessandro </a:t>
            </a:r>
            <a:r>
              <a:rPr lang="it-IT" sz="2000" b="1" dirty="0" err="1"/>
              <a:t>Valignano</a:t>
            </a:r>
            <a:r>
              <a:rPr lang="it-IT" sz="2000" dirty="0"/>
              <a:t> la missione cresce e prospera, anche grazie alle attività commerciali tra Nagasaki e Macao</a:t>
            </a:r>
          </a:p>
          <a:p>
            <a:pPr marL="285750" indent="-285750">
              <a:buFont typeface="Arial"/>
              <a:buChar char="•"/>
            </a:pPr>
            <a:endParaRPr lang="it-IT" sz="2000" dirty="0"/>
          </a:p>
          <a:p>
            <a:pPr marL="285750" indent="-285750">
              <a:buFont typeface="Arial"/>
              <a:buChar char="•"/>
            </a:pPr>
            <a:r>
              <a:rPr lang="it-IT" sz="2000" dirty="0"/>
              <a:t>Il cattolicesimo si diffonde fino a raggiungere nel 1614 quasi 300.000 fedeli </a:t>
            </a:r>
            <a:r>
              <a:rPr lang="it-IT" sz="2000" i="1" dirty="0" err="1"/>
              <a:t>kirishitan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575193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228600"/>
            <a:ext cx="8699500" cy="63881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57200" y="453609"/>
            <a:ext cx="446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 portoghesi in Giappone</a:t>
            </a:r>
          </a:p>
        </p:txBody>
      </p:sp>
    </p:spTree>
    <p:extLst>
      <p:ext uri="{BB962C8B-B14F-4D97-AF65-F5344CB8AC3E}">
        <p14:creationId xmlns:p14="http://schemas.microsoft.com/office/powerpoint/2010/main" val="3394786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4192"/>
            <a:ext cx="9144000" cy="395790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12804" y="508000"/>
            <a:ext cx="78062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Kano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Naizen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Nanban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byōbu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(Paravento dei Barbari del Sud),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1600,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Kobe City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Museum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080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1866" y="-1"/>
            <a:ext cx="5621867" cy="739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4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1734" y="0"/>
            <a:ext cx="5960533" cy="791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654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3196" y="0"/>
            <a:ext cx="2971423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428" y="0"/>
            <a:ext cx="4162508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6140" y="-16934"/>
            <a:ext cx="2827860" cy="68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8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100" y="0"/>
            <a:ext cx="7532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053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3100"/>
            <a:ext cx="9144000" cy="548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2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Alessandro </a:t>
            </a:r>
            <a:r>
              <a:rPr lang="it-IT" sz="3000" dirty="0" err="1"/>
              <a:t>Valignano</a:t>
            </a:r>
            <a:br>
              <a:rPr lang="it-IT" sz="3000" dirty="0"/>
            </a:br>
            <a:r>
              <a:rPr lang="it-IT" sz="3000" dirty="0"/>
              <a:t>(Chieti,  1539 – Macao,  1606)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48683" y="2855116"/>
            <a:ext cx="4626852" cy="4021842"/>
          </a:xfrm>
        </p:spPr>
        <p:txBody>
          <a:bodyPr>
            <a:normAutofit/>
          </a:bodyPr>
          <a:lstStyle/>
          <a:p>
            <a:r>
              <a:rPr lang="it-IT" sz="2300" dirty="0"/>
              <a:t> Si oppone al superiore locale Francisco Cabral, fautore di un cristianesimo che segua le forme europee e la lingua latina, per proporre invece un adattamento al contesto e alla cultura giapponesi</a:t>
            </a:r>
          </a:p>
          <a:p>
            <a:r>
              <a:rPr lang="it-IT" sz="2300" dirty="0"/>
              <a:t> Progressiva stesura di un “Cerimoniale” per i missionari del Giappone (1581), sostituito nel 1592 dal «Libro delle Regole»</a:t>
            </a:r>
          </a:p>
          <a:p>
            <a:endParaRPr lang="it-IT" sz="2300" dirty="0"/>
          </a:p>
          <a:p>
            <a:endParaRPr lang="it-IT" sz="23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052" y="3488244"/>
            <a:ext cx="4059948" cy="3369757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248683" y="1600200"/>
            <a:ext cx="758023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300" dirty="0"/>
              <a:t>Nominato visitatore plenipotenziario delle missioni in Oriente in nome del Generale della Compagnia, Claudio Acquaviva, giunge a Goa nel 1574 e in Giappone nel 1579</a:t>
            </a:r>
          </a:p>
        </p:txBody>
      </p:sp>
    </p:spTree>
    <p:extLst>
      <p:ext uri="{BB962C8B-B14F-4D97-AF65-F5344CB8AC3E}">
        <p14:creationId xmlns:p14="http://schemas.microsoft.com/office/powerpoint/2010/main" val="1302318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4506" y="966848"/>
            <a:ext cx="4579326" cy="6194476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it-IT" sz="2100" dirty="0"/>
              <a:t>“Per far sì che i Padri e Fratelli procedano conforme ai costumi e </a:t>
            </a:r>
            <a:r>
              <a:rPr lang="it-IT" sz="2100" i="1" dirty="0" err="1"/>
              <a:t>katagi</a:t>
            </a:r>
            <a:r>
              <a:rPr lang="it-IT" sz="2100" dirty="0"/>
              <a:t> [costumi] del Giappone, sarebbe necessario scrivere molte cose. Tuttavia, per adesso si metteranno sommariamente alcuni avvisi </a:t>
            </a:r>
            <a:r>
              <a:rPr lang="it-IT" sz="2100" dirty="0" err="1"/>
              <a:t>necessarii</a:t>
            </a:r>
            <a:r>
              <a:rPr lang="it-IT" sz="2100" dirty="0"/>
              <a:t> [</a:t>
            </a:r>
            <a:r>
              <a:rPr lang="it-IT" sz="2100" i="1" dirty="0"/>
              <a:t>senza i quali</a:t>
            </a:r>
            <a:r>
              <a:rPr lang="it-IT" sz="2100" dirty="0"/>
              <a:t>] non possono fare a meno di cadere in molte inurbanità e scortesie, con grande pregiudizio della propria reputazione e della religione cristiana […] Una delle cose principali che nel Giappone sono necessarie per far ciò che i Padri si propongono circa la conversione e la Cristianità, è di saper trattare coi Giapponesi di tal maniera, che d’una parte godano autorità [</a:t>
            </a:r>
            <a:r>
              <a:rPr lang="it-IT" sz="2100" i="1" dirty="0" err="1"/>
              <a:t>authoridade</a:t>
            </a:r>
            <a:r>
              <a:rPr lang="it-IT" sz="2100" dirty="0"/>
              <a:t>], e dall’altra usino di molta domestichezza [</a:t>
            </a:r>
            <a:r>
              <a:rPr lang="it-IT" sz="2100" i="1" dirty="0" err="1"/>
              <a:t>familiaridade</a:t>
            </a:r>
            <a:r>
              <a:rPr lang="it-IT" sz="2100" dirty="0"/>
              <a:t>], unendo queste due cose in tal guida, che l’una non impedisca l’altra”</a:t>
            </a:r>
          </a:p>
          <a:p>
            <a:pPr>
              <a:lnSpc>
                <a:spcPct val="80000"/>
              </a:lnSpc>
            </a:pPr>
            <a:endParaRPr lang="it-IT" sz="21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526" y="1058518"/>
            <a:ext cx="3810000" cy="55372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77206" y="322283"/>
            <a:ext cx="720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err="1"/>
              <a:t>Advertimentos</a:t>
            </a:r>
            <a:r>
              <a:rPr lang="it-IT" i="1" dirty="0"/>
              <a:t> e </a:t>
            </a:r>
            <a:r>
              <a:rPr lang="it-IT" i="1" dirty="0" err="1"/>
              <a:t>avisos</a:t>
            </a:r>
            <a:r>
              <a:rPr lang="it-IT" i="1" dirty="0"/>
              <a:t> </a:t>
            </a:r>
            <a:r>
              <a:rPr lang="it-IT" i="1" dirty="0" err="1"/>
              <a:t>acerca</a:t>
            </a:r>
            <a:r>
              <a:rPr lang="it-IT" i="1" dirty="0"/>
              <a:t> </a:t>
            </a:r>
            <a:r>
              <a:rPr lang="it-IT" i="1" dirty="0" err="1"/>
              <a:t>dos</a:t>
            </a:r>
            <a:r>
              <a:rPr lang="it-IT" i="1" dirty="0"/>
              <a:t> </a:t>
            </a:r>
            <a:r>
              <a:rPr lang="it-IT" i="1" dirty="0" err="1"/>
              <a:t>costumes</a:t>
            </a:r>
            <a:r>
              <a:rPr lang="it-IT" i="1" dirty="0"/>
              <a:t> e  </a:t>
            </a:r>
            <a:r>
              <a:rPr lang="it-IT" i="1" dirty="0" err="1"/>
              <a:t>catangues</a:t>
            </a:r>
            <a:r>
              <a:rPr lang="it-IT" i="1" dirty="0"/>
              <a:t> de </a:t>
            </a:r>
            <a:r>
              <a:rPr lang="it-IT" i="1" dirty="0" err="1"/>
              <a:t>Japao</a:t>
            </a:r>
            <a:r>
              <a:rPr lang="it-IT" dirty="0"/>
              <a:t> (1581)</a:t>
            </a:r>
          </a:p>
        </p:txBody>
      </p:sp>
    </p:spTree>
    <p:extLst>
      <p:ext uri="{BB962C8B-B14F-4D97-AF65-F5344CB8AC3E}">
        <p14:creationId xmlns:p14="http://schemas.microsoft.com/office/powerpoint/2010/main" val="3674146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4C92E0-D437-9E3A-EE71-1E762A17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Alla radici dell’</a:t>
            </a:r>
            <a:r>
              <a:rPr lang="it-IT" i="1" dirty="0" err="1"/>
              <a:t>accommodatio</a:t>
            </a:r>
            <a:endParaRPr lang="it-IT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E5FD04-7DB5-E2B2-498C-A92206315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b="1" i="0" dirty="0">
                <a:solidFill>
                  <a:srgbClr val="000000"/>
                </a:solidFill>
                <a:effectLst/>
                <a:latin typeface="Lato" panose="020F0502020204030204" pitchFamily="34" charset="0"/>
              </a:rPr>
              <a:t>1Corinzi 9:19-23</a:t>
            </a:r>
            <a:endParaRPr lang="it-IT" b="0" i="0" dirty="0">
              <a:solidFill>
                <a:srgbClr val="000000"/>
              </a:solidFill>
              <a:effectLst/>
              <a:latin typeface="system-ui"/>
            </a:endParaRPr>
          </a:p>
          <a:p>
            <a:pPr marL="0" indent="0" algn="l">
              <a:buNone/>
            </a:pP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«…pur essendo libero da tutti, mi sono fatto servo di tutti per guadagnarne il maggior numero: mi sono fatto Giudeo con i Giudei, per guadagnare i Giudei; con coloro che sono sotto la legge sono diventato come uno che è sotto la legge, pur non essendo sotto la legge, allo scopo di guadagnare coloro che sono sotto la legge.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Con coloro che non hanno legge sono diventato come uno che è senza legge, pur non essendo senza la legge di Dio, anzi essendo nella legge di Cristo, per guadagnare coloro che sono senza legge.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Mi sono fatto debole con i deboli, per guadagnare i deboli; mi sono fatto tutto a tutti, per salvare ad ogni costo qualcuno.</a:t>
            </a:r>
            <a:r>
              <a:rPr lang="it-IT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it-IT" b="0" i="0" dirty="0">
                <a:solidFill>
                  <a:srgbClr val="000000"/>
                </a:solidFill>
                <a:effectLst/>
                <a:latin typeface="system-ui"/>
              </a:rPr>
              <a:t>Tutto io faccio per il vangelo, per diventarne partecipe con loro.»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69130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F932B6-C8BF-C6AF-FD30-DB2AF215F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45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Lettera del generale Acquaviva a </a:t>
            </a:r>
            <a:r>
              <a:rPr lang="it-IT" sz="2400" dirty="0" err="1"/>
              <a:t>Valignano</a:t>
            </a:r>
            <a:r>
              <a:rPr lang="it-IT" sz="2400" dirty="0"/>
              <a:t>, </a:t>
            </a:r>
            <a:br>
              <a:rPr lang="it-IT" sz="2400" dirty="0"/>
            </a:br>
            <a:r>
              <a:rPr lang="it-IT" sz="2400" dirty="0"/>
              <a:t>24 dicembre 1585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547B17-CED7-4478-998B-2849A24F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73596"/>
            <a:ext cx="7886700" cy="46080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000" dirty="0"/>
              <a:t>«…sento gran difficoltà et temo di danno in alcuna cosa, cioè in quel che V.R. dice che quanto agli </a:t>
            </a:r>
            <a:r>
              <a:rPr lang="it-IT" sz="2000" dirty="0" err="1"/>
              <a:t>honori</a:t>
            </a:r>
            <a:r>
              <a:rPr lang="it-IT" sz="2000" dirty="0"/>
              <a:t> et modo di trattarsi con </a:t>
            </a:r>
            <a:r>
              <a:rPr lang="it-IT" sz="2000" dirty="0" err="1"/>
              <a:t>riputatione</a:t>
            </a:r>
            <a:r>
              <a:rPr lang="it-IT" sz="2000" dirty="0"/>
              <a:t> dobbiamo conformarci </a:t>
            </a:r>
            <a:r>
              <a:rPr lang="it-IT" sz="2000" dirty="0" err="1"/>
              <a:t>co’</a:t>
            </a:r>
            <a:r>
              <a:rPr lang="it-IT" sz="2000" dirty="0"/>
              <a:t> i Bonzi, per non diventar </a:t>
            </a:r>
            <a:r>
              <a:rPr lang="it-IT" sz="2000" dirty="0" err="1"/>
              <a:t>contentibili</a:t>
            </a:r>
            <a:r>
              <a:rPr lang="it-IT" sz="2000" dirty="0"/>
              <a:t> et noi et la nostra legge…perché, come Dio Nostro Signore non concorre già con miracoli et doni di </a:t>
            </a:r>
            <a:r>
              <a:rPr lang="it-IT" sz="2000" dirty="0" err="1"/>
              <a:t>profetie</a:t>
            </a:r>
            <a:r>
              <a:rPr lang="it-IT" sz="2000" dirty="0"/>
              <a:t>, et quelle genti si muovono tanto con queste cose esteriori, </a:t>
            </a:r>
            <a:r>
              <a:rPr lang="it-IT" sz="2000" b="1" dirty="0"/>
              <a:t>è necessario accomodarsi loro et entrar con la loro per uscir poi con la nostra</a:t>
            </a:r>
            <a:r>
              <a:rPr lang="it-IT" sz="2000" dirty="0"/>
              <a:t>. Questo, Padre mio, sino a un certo segno mi par consiglio molto prudente, perché anche l’Apostolo diventava con tutti tutte le cose per guadagnarli a Christo [</a:t>
            </a:r>
            <a:r>
              <a:rPr lang="it-IT" sz="2000" i="1" dirty="0"/>
              <a:t>1Cor 9:22</a:t>
            </a:r>
            <a:r>
              <a:rPr lang="it-IT" sz="2000" dirty="0"/>
              <a:t>], et così lodo io che nelle cortesie, nella </a:t>
            </a:r>
            <a:r>
              <a:rPr lang="it-IT" sz="2000" dirty="0" err="1"/>
              <a:t>compositione</a:t>
            </a:r>
            <a:r>
              <a:rPr lang="it-IT" sz="2000" dirty="0"/>
              <a:t> esterna della modestia et gravità...et </a:t>
            </a:r>
            <a:r>
              <a:rPr lang="it-IT" sz="2000" b="1" dirty="0"/>
              <a:t>nelle cose che toccano al tratto et commercio politico ci accomodiamo con loro</a:t>
            </a:r>
            <a:r>
              <a:rPr lang="it-IT" sz="2000" dirty="0"/>
              <a:t>. Ma che i Nostri, per conformarsi coi Bonzi, premano in certi punti di </a:t>
            </a:r>
            <a:r>
              <a:rPr lang="it-IT" sz="2000" dirty="0" err="1"/>
              <a:t>honori</a:t>
            </a:r>
            <a:r>
              <a:rPr lang="it-IT" sz="2000" dirty="0"/>
              <a:t>, </a:t>
            </a:r>
            <a:r>
              <a:rPr lang="it-IT" sz="2000" dirty="0" err="1"/>
              <a:t>habbino</a:t>
            </a:r>
            <a:r>
              <a:rPr lang="it-IT" sz="2000" dirty="0"/>
              <a:t> d’andar accompagnati con numero di gente, </a:t>
            </a:r>
            <a:r>
              <a:rPr lang="it-IT" sz="2000" dirty="0" err="1"/>
              <a:t>tenghino</a:t>
            </a:r>
            <a:r>
              <a:rPr lang="it-IT" sz="2000" dirty="0"/>
              <a:t> in casa chi gli serva… questo temiamo che possa col tempo apportar gran </a:t>
            </a:r>
            <a:r>
              <a:rPr lang="it-IT" sz="2000" dirty="0" err="1"/>
              <a:t>pregiuditio</a:t>
            </a:r>
            <a:r>
              <a:rPr lang="it-IT" sz="2000" dirty="0"/>
              <a:t> alla Compagnia […] Però V.R. veda di lasciar in modo la </a:t>
            </a:r>
            <a:r>
              <a:rPr lang="it-IT" sz="2000" dirty="0" err="1"/>
              <a:t>condescendenza</a:t>
            </a:r>
            <a:r>
              <a:rPr lang="it-IT" sz="2000" dirty="0"/>
              <a:t> et </a:t>
            </a:r>
            <a:r>
              <a:rPr lang="it-IT" sz="2000" b="1" dirty="0"/>
              <a:t>l'</a:t>
            </a:r>
            <a:r>
              <a:rPr lang="it-IT" sz="2000" b="1" dirty="0" err="1"/>
              <a:t>accommodarsi</a:t>
            </a:r>
            <a:r>
              <a:rPr lang="it-IT" sz="2000" b="1" dirty="0"/>
              <a:t> con loro </a:t>
            </a:r>
            <a:r>
              <a:rPr lang="it-IT" sz="2000" dirty="0"/>
              <a:t>(che di questo mi rimetto alla sua prudenza) che non solo non crescano, ma né anco restino certi abusi»</a:t>
            </a:r>
          </a:p>
        </p:txBody>
      </p:sp>
    </p:spTree>
    <p:extLst>
      <p:ext uri="{BB962C8B-B14F-4D97-AF65-F5344CB8AC3E}">
        <p14:creationId xmlns:p14="http://schemas.microsoft.com/office/powerpoint/2010/main" val="2812313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 err="1"/>
              <a:t>Luís</a:t>
            </a:r>
            <a:r>
              <a:rPr lang="it-IT" sz="3000" dirty="0"/>
              <a:t> </a:t>
            </a:r>
            <a:r>
              <a:rPr lang="it-IT" sz="3000" dirty="0" err="1"/>
              <a:t>Fróis</a:t>
            </a:r>
            <a:r>
              <a:rPr lang="it-IT" sz="3000" dirty="0"/>
              <a:t> (1532-1597)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400" dirty="0"/>
              <a:t>Arriva in Giappone nel 1563 e ci rimane per 34 anni. Impara la lingua e ottiene la stima del potente signore feudale Oda </a:t>
            </a:r>
            <a:r>
              <a:rPr lang="it-IT" sz="2400" dirty="0" err="1"/>
              <a:t>Nobunaga</a:t>
            </a:r>
            <a:r>
              <a:rPr lang="it-IT" sz="2400" dirty="0"/>
              <a:t>. </a:t>
            </a:r>
          </a:p>
          <a:p>
            <a:r>
              <a:rPr lang="it-IT" sz="2400" dirty="0"/>
              <a:t>Dal 1579 affianca </a:t>
            </a:r>
            <a:r>
              <a:rPr lang="it-IT" sz="2400" dirty="0" err="1"/>
              <a:t>Valignano</a:t>
            </a:r>
            <a:r>
              <a:rPr lang="it-IT" sz="2400" dirty="0"/>
              <a:t> come interprete e redige molte missive che rendicontano lo sviluppo della missione, oltre ad una storia complessiva del paese (</a:t>
            </a:r>
            <a:r>
              <a:rPr lang="it-IT" sz="2400" i="1" dirty="0"/>
              <a:t>Historia do </a:t>
            </a:r>
            <a:r>
              <a:rPr lang="it-IT" sz="2400" i="1" dirty="0" err="1"/>
              <a:t>Japam</a:t>
            </a:r>
            <a:r>
              <a:rPr lang="it-IT" sz="2400" dirty="0"/>
              <a:t>, 5 volumi, 1585-1594), ricchissima di informazioni.</a:t>
            </a:r>
          </a:p>
          <a:p>
            <a:r>
              <a:rPr lang="it-IT" sz="2400" dirty="0"/>
              <a:t>1585: </a:t>
            </a:r>
            <a:r>
              <a:rPr lang="it-IT" sz="2400" i="1" dirty="0" err="1"/>
              <a:t>Tratado</a:t>
            </a:r>
            <a:r>
              <a:rPr lang="it-IT" sz="2400" i="1" dirty="0"/>
              <a:t> </a:t>
            </a:r>
            <a:r>
              <a:rPr lang="it-IT" sz="2400" i="1" dirty="0" err="1"/>
              <a:t>em</a:t>
            </a:r>
            <a:r>
              <a:rPr lang="it-IT" sz="2400" i="1" dirty="0"/>
              <a:t> </a:t>
            </a:r>
            <a:r>
              <a:rPr lang="it-IT" sz="2400" i="1" dirty="0" err="1"/>
              <a:t>que</a:t>
            </a:r>
            <a:r>
              <a:rPr lang="it-IT" sz="2400" i="1" dirty="0"/>
              <a:t> se </a:t>
            </a:r>
            <a:r>
              <a:rPr lang="it-IT" sz="2400" i="1" dirty="0" err="1"/>
              <a:t>contêm</a:t>
            </a:r>
            <a:r>
              <a:rPr lang="it-IT" sz="2400" i="1" dirty="0"/>
              <a:t> </a:t>
            </a:r>
            <a:r>
              <a:rPr lang="it-IT" sz="2400" i="1" dirty="0" err="1"/>
              <a:t>muito</a:t>
            </a:r>
            <a:r>
              <a:rPr lang="it-IT" sz="2400" i="1" dirty="0"/>
              <a:t> </a:t>
            </a:r>
            <a:r>
              <a:rPr lang="it-IT" sz="2400" i="1" dirty="0" err="1"/>
              <a:t>sucinta</a:t>
            </a:r>
            <a:r>
              <a:rPr lang="it-IT" sz="2400" i="1" dirty="0"/>
              <a:t> e </a:t>
            </a:r>
            <a:r>
              <a:rPr lang="it-IT" sz="2400" i="1" dirty="0" err="1"/>
              <a:t>abreviadamente</a:t>
            </a:r>
            <a:r>
              <a:rPr lang="it-IT" sz="2400" i="1" dirty="0"/>
              <a:t> </a:t>
            </a:r>
            <a:r>
              <a:rPr lang="it-IT" sz="2400" i="1" dirty="0" err="1"/>
              <a:t>algumas</a:t>
            </a:r>
            <a:r>
              <a:rPr lang="it-IT" sz="2400" i="1" dirty="0"/>
              <a:t> </a:t>
            </a:r>
            <a:r>
              <a:rPr lang="it-IT" sz="2400" i="1" dirty="0" err="1"/>
              <a:t>contradições</a:t>
            </a:r>
            <a:r>
              <a:rPr lang="it-IT" sz="2400" i="1" dirty="0"/>
              <a:t> e </a:t>
            </a:r>
            <a:r>
              <a:rPr lang="it-IT" sz="2400" i="1" dirty="0" err="1"/>
              <a:t>diferenças</a:t>
            </a:r>
            <a:r>
              <a:rPr lang="it-IT" sz="2400" i="1" dirty="0"/>
              <a:t> de </a:t>
            </a:r>
            <a:r>
              <a:rPr lang="it-IT" sz="2400" i="1" dirty="0" err="1"/>
              <a:t>costumes</a:t>
            </a:r>
            <a:r>
              <a:rPr lang="it-IT" sz="2400" i="1" dirty="0"/>
              <a:t> </a:t>
            </a:r>
            <a:r>
              <a:rPr lang="it-IT" sz="2400" i="1" dirty="0" err="1"/>
              <a:t>entre</a:t>
            </a:r>
            <a:r>
              <a:rPr lang="it-IT" sz="2400" i="1" dirty="0"/>
              <a:t> a gente de Europa e esta </a:t>
            </a:r>
            <a:r>
              <a:rPr lang="it-IT" sz="2400" i="1" dirty="0" err="1"/>
              <a:t>província</a:t>
            </a:r>
            <a:r>
              <a:rPr lang="it-IT" sz="2400" i="1" dirty="0"/>
              <a:t> de </a:t>
            </a:r>
            <a:r>
              <a:rPr lang="it-IT" sz="2400" i="1" dirty="0" err="1"/>
              <a:t>Japão</a:t>
            </a:r>
            <a:r>
              <a:rPr lang="it-IT" sz="2400" i="1" dirty="0"/>
              <a:t>: </a:t>
            </a:r>
            <a:r>
              <a:rPr lang="it-IT" sz="2400" dirty="0"/>
              <a:t>confronto diretto e speculare tra i costumi giapponesi ed europei, spesso senza giudizio valoriale su quali siano i migliori. Effetto di straniamento nel lettore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922141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60199"/>
            <a:ext cx="8229600" cy="6099977"/>
          </a:xfrm>
        </p:spPr>
        <p:txBody>
          <a:bodyPr>
            <a:normAutofit fontScale="70000" lnSpcReduction="20000"/>
          </a:bodyPr>
          <a:lstStyle/>
          <a:p>
            <a:r>
              <a:rPr lang="it-IT" dirty="0"/>
              <a:t>Il rispetto e l’eleganza che gli europei attribuiscono alla barba; i Giapponesi li attribuiscono ai capelli, che portano legati dietro la nuca.</a:t>
            </a:r>
          </a:p>
          <a:p>
            <a:r>
              <a:rPr lang="it-IT" dirty="0"/>
              <a:t>Noi usiamo il nero per il lutto; i Giapponesi il bianco.</a:t>
            </a:r>
          </a:p>
          <a:p>
            <a:r>
              <a:rPr lang="it-IT" dirty="0"/>
              <a:t>Da noi in Europa sarebbe pazzia se un nobile andasse scalzo di fronte a un principe; i Giapponesi considerano maleducazione presentarsi con le scarpe dinanzi a qualunque signore.</a:t>
            </a:r>
          </a:p>
          <a:p>
            <a:r>
              <a:rPr lang="it-IT" dirty="0"/>
              <a:t>In Europa, sebbene ci sia, l’aborto non è frequente; in Giappone è così normale che ci sono donne che abortiscono venti volte.</a:t>
            </a:r>
          </a:p>
          <a:p>
            <a:r>
              <a:rPr lang="it-IT" dirty="0"/>
              <a:t>Da noi non è molto frequente che le donne sappiano scrivere; fra le donne di rango in Giappone è considerato un disonore non saperlo fare.</a:t>
            </a:r>
          </a:p>
          <a:p>
            <a:r>
              <a:rPr lang="it-IT" dirty="0"/>
              <a:t>In Europa sono normalmente le donne a far da mangiare; in Giappone lo fanno gli uomini, e i nobili considerano un onore andare in cucina a prepararlo.</a:t>
            </a:r>
          </a:p>
          <a:p>
            <a:r>
              <a:rPr lang="it-IT" dirty="0"/>
              <a:t>Se i nostri religiosi passeggiassero con ventagli dorati in mano sarebbero considerati dei pazzi; i bonzi quando escono devono portare, in segno di considerazione, un ventaglio dorato in mano.</a:t>
            </a:r>
          </a:p>
          <a:p>
            <a:r>
              <a:rPr lang="it-IT" dirty="0"/>
              <a:t>Da noi è l’ospite che ringrazia colui che lo ha invitato; in Giappone colui che ha invitato ringrazia l’ospite.</a:t>
            </a:r>
          </a:p>
          <a:p>
            <a:r>
              <a:rPr lang="it-IT" dirty="0"/>
              <a:t>Da noi non si crocifigge; in Giappone è cosa molto usata.</a:t>
            </a:r>
          </a:p>
          <a:p>
            <a:r>
              <a:rPr lang="it-IT" dirty="0"/>
              <a:t>Noi spesso soccombiamo all’ira e dominiamo poco l’impazienza; essi, in uno strano modo, l’hanno moderata e sono in questo molto riservati.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6953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5CA235-81BF-0EEF-2710-2CFE20F1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DC2C648-11CC-9BEE-CA35-30B18EB5DC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315326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DDF5C2F-F463-2877-5B36-3B3BD9483F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51" y="0"/>
            <a:ext cx="5124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472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5EB0B63-B738-5B34-2D5C-685F675DF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7678" y="2326104"/>
            <a:ext cx="5036321" cy="453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65B8BB5-26AA-8202-B5E8-D4D4DE5DA837}"/>
              </a:ext>
            </a:extLst>
          </p:cNvPr>
          <p:cNvSpPr txBox="1"/>
          <p:nvPr/>
        </p:nvSpPr>
        <p:spPr>
          <a:xfrm>
            <a:off x="593558" y="513348"/>
            <a:ext cx="7555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Errori di traduzione e assimilazioni culturali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B3BC9F-3EB6-CAB7-4C4C-501B2F3EFD35}"/>
              </a:ext>
            </a:extLst>
          </p:cNvPr>
          <p:cNvSpPr txBox="1"/>
          <p:nvPr/>
        </p:nvSpPr>
        <p:spPr>
          <a:xfrm>
            <a:off x="593558" y="1507958"/>
            <a:ext cx="306404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err="1"/>
              <a:t>Dainichi</a:t>
            </a:r>
            <a:r>
              <a:rPr lang="it-IT" sz="2200" dirty="0"/>
              <a:t> </a:t>
            </a:r>
            <a:r>
              <a:rPr lang="it-IT" sz="2200" i="1" dirty="0"/>
              <a:t>(</a:t>
            </a:r>
            <a:r>
              <a:rPr lang="it-IT" sz="2200" i="1" dirty="0" err="1"/>
              <a:t>buddha</a:t>
            </a:r>
            <a:r>
              <a:rPr lang="it-IT" sz="2200" i="1" dirty="0"/>
              <a:t> cosmico </a:t>
            </a:r>
            <a:r>
              <a:rPr lang="it-IT" sz="2200" dirty="0"/>
              <a:t>secondo il buddhismo shingon)</a:t>
            </a:r>
          </a:p>
          <a:p>
            <a:endParaRPr lang="it-IT" sz="2200" dirty="0"/>
          </a:p>
          <a:p>
            <a:r>
              <a:rPr lang="it-IT" sz="2200" dirty="0"/>
              <a:t>Più tardi, «Maria </a:t>
            </a:r>
            <a:r>
              <a:rPr lang="it-IT" sz="2200" dirty="0" err="1"/>
              <a:t>Kannon</a:t>
            </a:r>
            <a:r>
              <a:rPr lang="it-IT" sz="2200" dirty="0"/>
              <a:t>» (assimilazione di un bodhisattva alla Vergine)</a:t>
            </a:r>
          </a:p>
          <a:p>
            <a:endParaRPr lang="it-IT" dirty="0"/>
          </a:p>
        </p:txBody>
      </p:sp>
      <p:pic>
        <p:nvPicPr>
          <p:cNvPr id="3" name="Videocamera 2">
            <a:extLst>
              <a:ext uri="{FF2B5EF4-FFF2-40B4-BE49-F238E27FC236}">
                <a16:creationId xmlns:a16="http://schemas.microsoft.com/office/drawing/2014/main" id="{98E295A3-B68B-79AB-3AE9-55991EB15B8E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6388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54181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CDCAC9-F0A1-B296-0618-3B326EF1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637E980-4867-FDD6-874B-00648E0A0E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7"/>
            <a:ext cx="4347411" cy="68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32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3270" y="-63163"/>
            <a:ext cx="3863591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fine del secolo cristiano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4590" y="3034070"/>
            <a:ext cx="5422232" cy="3691224"/>
          </a:xfrm>
        </p:spPr>
        <p:txBody>
          <a:bodyPr>
            <a:normAutofit fontScale="92500"/>
          </a:bodyPr>
          <a:lstStyle/>
          <a:p>
            <a:r>
              <a:rPr lang="it-IT" sz="2200" dirty="0"/>
              <a:t>Arrivo di religiosi spagnoli dalle filippine (1592), incidenti diplomatici e timori politici</a:t>
            </a:r>
          </a:p>
          <a:p>
            <a:r>
              <a:rPr lang="it-IT" sz="2200" dirty="0"/>
              <a:t>Persecuzioni anti-cristiane occasionalmente sotto Toyotomi (26 martiri di Nagasaki, 1597) e sistematicamente sotto </a:t>
            </a:r>
            <a:r>
              <a:rPr lang="it-IT" sz="2200" dirty="0" err="1"/>
              <a:t>Tokugawa</a:t>
            </a:r>
            <a:r>
              <a:rPr lang="it-IT" sz="2200" dirty="0"/>
              <a:t> (</a:t>
            </a:r>
            <a:r>
              <a:rPr lang="it-IT" sz="2200" b="1" dirty="0"/>
              <a:t>editto del 1614</a:t>
            </a:r>
            <a:r>
              <a:rPr lang="it-IT" sz="2200" dirty="0"/>
              <a:t>); rivolta fiscale e religiosa di </a:t>
            </a:r>
            <a:r>
              <a:rPr lang="it-IT" sz="2200" dirty="0" err="1"/>
              <a:t>Shimabara</a:t>
            </a:r>
            <a:r>
              <a:rPr lang="it-IT" sz="2200" dirty="0"/>
              <a:t> (1637-38) repressa nel sangue; isolamento dal resto del mondo (</a:t>
            </a:r>
            <a:r>
              <a:rPr lang="it-IT" sz="2200" b="1" i="1" dirty="0" err="1"/>
              <a:t>sakoku</a:t>
            </a:r>
            <a:r>
              <a:rPr lang="it-IT" sz="2200" b="1" i="1" dirty="0"/>
              <a:t>, </a:t>
            </a:r>
            <a:r>
              <a:rPr lang="it-IT" sz="2200" b="1" dirty="0"/>
              <a:t>1639-1853</a:t>
            </a:r>
            <a:r>
              <a:rPr lang="it-IT" sz="2200" dirty="0"/>
              <a:t>)</a:t>
            </a:r>
          </a:p>
          <a:p>
            <a:r>
              <a:rPr lang="it-IT" sz="2200" dirty="0"/>
              <a:t>1603-1867: </a:t>
            </a:r>
            <a:r>
              <a:rPr lang="it-IT" sz="2200" i="1" dirty="0"/>
              <a:t>Shogunato</a:t>
            </a:r>
            <a:r>
              <a:rPr lang="it-IT" sz="2200" dirty="0"/>
              <a:t> </a:t>
            </a:r>
            <a:r>
              <a:rPr lang="it-IT" sz="2200" dirty="0" err="1"/>
              <a:t>Tokugawa</a:t>
            </a:r>
            <a:endParaRPr lang="it-IT" sz="2200" dirty="0"/>
          </a:p>
          <a:p>
            <a:r>
              <a:rPr lang="it-IT" sz="2200" dirty="0"/>
              <a:t>Espulsione dei portoghesi e concessione solo agli olandesi della base commerciale di </a:t>
            </a:r>
            <a:r>
              <a:rPr lang="it-IT" sz="2200" dirty="0" err="1"/>
              <a:t>Dejima</a:t>
            </a:r>
            <a:endParaRPr lang="it-IT" sz="22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2160" y="2774901"/>
            <a:ext cx="3291840" cy="408310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-39451"/>
            <a:ext cx="4823209" cy="2773345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4996037" y="1014399"/>
            <a:ext cx="40072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/>
              <a:t>Tre “unificatori” del Giappone: Oda Nobunaga (1534-</a:t>
            </a:r>
            <a:r>
              <a:rPr lang="it-IT" sz="2200" b="1" dirty="0"/>
              <a:t>1582</a:t>
            </a:r>
            <a:r>
              <a:rPr lang="it-IT" sz="2200" dirty="0"/>
              <a:t>), Toyotomi Hideyoshi (1536-</a:t>
            </a:r>
            <a:r>
              <a:rPr lang="it-IT" sz="2200" b="1" dirty="0"/>
              <a:t>1598</a:t>
            </a:r>
            <a:r>
              <a:rPr lang="it-IT" sz="2200" dirty="0"/>
              <a:t>), </a:t>
            </a:r>
            <a:r>
              <a:rPr lang="it-IT" sz="2200" b="1" dirty="0" err="1"/>
              <a:t>Tokugawa</a:t>
            </a:r>
            <a:r>
              <a:rPr lang="it-IT" sz="2200" b="1" dirty="0"/>
              <a:t> </a:t>
            </a:r>
            <a:r>
              <a:rPr lang="it-IT" sz="2200" b="1" dirty="0" err="1"/>
              <a:t>Ieyasu</a:t>
            </a:r>
            <a:r>
              <a:rPr lang="it-IT" sz="2200" b="1" dirty="0"/>
              <a:t> </a:t>
            </a:r>
            <a:r>
              <a:rPr lang="it-IT" sz="2200" dirty="0"/>
              <a:t>(1543-</a:t>
            </a:r>
            <a:r>
              <a:rPr lang="it-IT" sz="2200" b="1" dirty="0"/>
              <a:t>1616</a:t>
            </a:r>
            <a:r>
              <a:rPr lang="it-IT" sz="2200" dirty="0"/>
              <a:t>)</a:t>
            </a:r>
          </a:p>
          <a:p>
            <a:r>
              <a:rPr lang="it-IT" sz="2200" i="1" dirty="0"/>
              <a:t>Battaglia di Sekigahara (1600)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847870" y="6502539"/>
            <a:ext cx="1229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/>
              <a:t>Fumi-e</a:t>
            </a:r>
          </a:p>
        </p:txBody>
      </p:sp>
    </p:spTree>
    <p:extLst>
      <p:ext uri="{BB962C8B-B14F-4D97-AF65-F5344CB8AC3E}">
        <p14:creationId xmlns:p14="http://schemas.microsoft.com/office/powerpoint/2010/main" val="12396815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65138"/>
            <a:ext cx="3530600" cy="1143000"/>
          </a:xfrm>
        </p:spPr>
        <p:txBody>
          <a:bodyPr>
            <a:normAutofit/>
          </a:bodyPr>
          <a:lstStyle/>
          <a:p>
            <a:r>
              <a:rPr lang="it-IT" sz="3000" dirty="0" err="1"/>
              <a:t>Deshima</a:t>
            </a:r>
            <a:r>
              <a:rPr lang="it-IT" sz="3000" dirty="0"/>
              <a:t>, Giappone (1641-1853)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600" y="5321300"/>
            <a:ext cx="4089399" cy="127793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47380"/>
            <a:ext cx="5054600" cy="471062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600" y="0"/>
            <a:ext cx="4089399" cy="4954015"/>
          </a:xfrm>
          <a:prstGeom prst="rect">
            <a:avLst/>
          </a:prstGeom>
        </p:spPr>
      </p:pic>
      <p:sp>
        <p:nvSpPr>
          <p:cNvPr id="9" name="Anello 8"/>
          <p:cNvSpPr/>
          <p:nvPr/>
        </p:nvSpPr>
        <p:spPr>
          <a:xfrm>
            <a:off x="5054600" y="3327400"/>
            <a:ext cx="889000" cy="812800"/>
          </a:xfrm>
          <a:prstGeom prst="donut">
            <a:avLst>
              <a:gd name="adj" fmla="val 67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Anello 10"/>
          <p:cNvSpPr/>
          <p:nvPr/>
        </p:nvSpPr>
        <p:spPr>
          <a:xfrm>
            <a:off x="2692400" y="3479800"/>
            <a:ext cx="2082800" cy="1689100"/>
          </a:xfrm>
          <a:prstGeom prst="donut">
            <a:avLst>
              <a:gd name="adj" fmla="val 67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446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535516D3-B0C5-99B2-8531-5A66B9B60C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92237"/>
            <a:ext cx="7772400" cy="476576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96242616-E991-2997-74A5-2CAC01A41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581" y="0"/>
            <a:ext cx="3131419" cy="391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720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4729655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014" y="0"/>
            <a:ext cx="4780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49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3735" y="0"/>
            <a:ext cx="5141893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0"/>
            <a:ext cx="4857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71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 samurai - Shusaku Endo - Libro - Luni Editrice - Sol Levante | IBS">
            <a:extLst>
              <a:ext uri="{FF2B5EF4-FFF2-40B4-BE49-F238E27FC236}">
                <a16:creationId xmlns:a16="http://schemas.microsoft.com/office/drawing/2014/main" id="{CB5343DA-EA6C-839E-A18E-993AD3FBC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487" y="0"/>
            <a:ext cx="4608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ilence by Shūsaku Endō | Goodreads">
            <a:extLst>
              <a:ext uri="{FF2B5EF4-FFF2-40B4-BE49-F238E27FC236}">
                <a16:creationId xmlns:a16="http://schemas.microsoft.com/office/drawing/2014/main" id="{7D655C26-3B04-B599-24B8-E73B00E2C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487361" cy="683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796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2113A8-C86C-0B97-7F0A-757A58EA5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0354" y="3088125"/>
            <a:ext cx="3736972" cy="1074653"/>
          </a:xfrm>
        </p:spPr>
        <p:txBody>
          <a:bodyPr>
            <a:normAutofit fontScale="90000"/>
          </a:bodyPr>
          <a:lstStyle/>
          <a:p>
            <a:r>
              <a:rPr lang="it-IT" sz="3300" dirty="0">
                <a:hlinkClick r:id="rId2"/>
              </a:rPr>
              <a:t>https://www.raiplay.it/programmi/silence</a:t>
            </a:r>
            <a:br>
              <a:rPr lang="it-IT" dirty="0"/>
            </a:b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AB2610B-99E1-05FD-4675-C432433698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765343" cy="6858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365DE82-5951-2471-3EC0-514200E5043B}"/>
              </a:ext>
            </a:extLst>
          </p:cNvPr>
          <p:cNvSpPr txBox="1"/>
          <p:nvPr/>
        </p:nvSpPr>
        <p:spPr>
          <a:xfrm>
            <a:off x="5150354" y="1069622"/>
            <a:ext cx="355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(nella videoregistrazione della lezione non si sente l’audio del film. Consiglio dunque di vedere le scene in questione, se non tutto il film, al link seguente, </a:t>
            </a:r>
            <a:r>
              <a:rPr lang="it-IT" b="1" dirty="0"/>
              <a:t>gratuito </a:t>
            </a:r>
            <a:r>
              <a:rPr lang="it-IT" dirty="0"/>
              <a:t>in </a:t>
            </a:r>
            <a:r>
              <a:rPr lang="it-IT" dirty="0" err="1"/>
              <a:t>italia</a:t>
            </a:r>
            <a:r>
              <a:rPr lang="it-IT" dirty="0"/>
              <a:t>):</a:t>
            </a:r>
          </a:p>
        </p:txBody>
      </p:sp>
    </p:spTree>
    <p:extLst>
      <p:ext uri="{BB962C8B-B14F-4D97-AF65-F5344CB8AC3E}">
        <p14:creationId xmlns:p14="http://schemas.microsoft.com/office/powerpoint/2010/main" val="1804736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8197</TotalTime>
  <Words>1884</Words>
  <Application>Microsoft Macintosh PowerPoint</Application>
  <PresentationFormat>Presentazione su schermo (4:3)</PresentationFormat>
  <Paragraphs>90</Paragraphs>
  <Slides>38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50" baseType="lpstr">
      <vt:lpstr>Arial</vt:lpstr>
      <vt:lpstr>Calibri</vt:lpstr>
      <vt:lpstr>Calibri Light</vt:lpstr>
      <vt:lpstr>ff5</vt:lpstr>
      <vt:lpstr>ff6</vt:lpstr>
      <vt:lpstr>Garamond</vt:lpstr>
      <vt:lpstr>Lato</vt:lpstr>
      <vt:lpstr>Roboto</vt:lpstr>
      <vt:lpstr>system-ui</vt:lpstr>
      <vt:lpstr>Times New Roman</vt:lpstr>
      <vt:lpstr>Tema di Office</vt:lpstr>
      <vt:lpstr>1_Tema di Office</vt:lpstr>
      <vt:lpstr> La Chiesa di Roma e l’Oriente, XV-XX sec. Lezione 6: Il Giappone e l’accomodatio gesuitica</vt:lpstr>
      <vt:lpstr>Presentazione standard di PowerPoint</vt:lpstr>
      <vt:lpstr>Presentazione standard di PowerPoint</vt:lpstr>
      <vt:lpstr>Presentazione standard di PowerPoint</vt:lpstr>
      <vt:lpstr>Dairiuji Bunji, Teppō-ki (Libro dell’archibugio)</vt:lpstr>
      <vt:lpstr>Presentazione standard di PowerPoint</vt:lpstr>
      <vt:lpstr>Le prime missioni gesuite  in Asia (1541-1585)</vt:lpstr>
      <vt:lpstr>Francesco Saverio, “l’apostolo delle Indie”</vt:lpstr>
      <vt:lpstr>La missione gesuita in Giappone</vt:lpstr>
      <vt:lpstr>Presentazione standard di PowerPoint</vt:lpstr>
      <vt:lpstr>Presentazione standard di PowerPoint</vt:lpstr>
      <vt:lpstr>Presentazione standard di PowerPoint</vt:lpstr>
      <vt:lpstr>1582: Ambasciata tenshō (quattro giovani rappresentanti dei daimyo di Bungo, Omura e Arima visitano Portogallo, Spagna e Roma)</vt:lpstr>
      <vt:lpstr>Lettera di Valignano al generale Acquaviva  (25 dicembre 1585)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Alessandro Valignano (Chieti,  1539 – Macao,  1606) </vt:lpstr>
      <vt:lpstr>Presentazione standard di PowerPoint</vt:lpstr>
      <vt:lpstr>Alla radici dell’accommodatio</vt:lpstr>
      <vt:lpstr>Lettera del generale Acquaviva a Valignano,  24 dicembre 1585</vt:lpstr>
      <vt:lpstr>Luís Fróis (1532-1597)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fine del secolo cristiano</vt:lpstr>
      <vt:lpstr>Deshima, Giappone (1641-1853)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https://www.raiplay.it/programmi/silence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SANTUS CESARE</dc:creator>
  <cp:lastModifiedBy>SANTUS CESARE</cp:lastModifiedBy>
  <cp:revision>23</cp:revision>
  <dcterms:created xsi:type="dcterms:W3CDTF">2023-11-10T15:59:05Z</dcterms:created>
  <dcterms:modified xsi:type="dcterms:W3CDTF">2023-11-16T13:33:06Z</dcterms:modified>
</cp:coreProperties>
</file>