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8" r:id="rId2"/>
    <p:sldId id="257" r:id="rId3"/>
    <p:sldId id="311" r:id="rId4"/>
    <p:sldId id="323" r:id="rId5"/>
    <p:sldId id="324" r:id="rId6"/>
    <p:sldId id="325" r:id="rId7"/>
    <p:sldId id="262" r:id="rId8"/>
    <p:sldId id="326" r:id="rId9"/>
    <p:sldId id="327" r:id="rId10"/>
    <p:sldId id="328" r:id="rId11"/>
    <p:sldId id="329" r:id="rId12"/>
    <p:sldId id="330" r:id="rId13"/>
    <p:sldId id="331" r:id="rId14"/>
    <p:sldId id="269" r:id="rId15"/>
    <p:sldId id="270" r:id="rId16"/>
    <p:sldId id="271" r:id="rId17"/>
    <p:sldId id="33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33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 snapToGrid="0" snapToObjects="1">
      <p:cViewPr varScale="1">
        <p:scale>
          <a:sx n="106" d="100"/>
          <a:sy n="106" d="100"/>
        </p:scale>
        <p:origin x="1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096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33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567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022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384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96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6312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340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295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6908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3943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572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735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B64A6-0A18-6146-9022-6AC4A5DB37C6}" type="datetimeFigureOut">
              <a:rPr lang="it-IT" smtClean="0"/>
              <a:t>30/11/23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DC287-91A1-5742-9500-7BB6F0E042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228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9269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85" b="91712" l="17967" r="88618">
                        <a14:foregroundMark x1="43252" y1="63206" x2="43252" y2="63206"/>
                        <a14:foregroundMark x1="38211" y1="61931" x2="38211" y2="61931"/>
                        <a14:foregroundMark x1="88699" y1="72860" x2="88699" y2="72860"/>
                        <a14:foregroundMark x1="34472" y1="62477" x2="34472" y2="62477"/>
                        <a14:foregroundMark x1="36179" y1="68852" x2="36179" y2="68852"/>
                        <a14:foregroundMark x1="38780" y1="67668" x2="38780" y2="67668"/>
                        <a14:foregroundMark x1="37967" y1="70036" x2="37967" y2="70036"/>
                        <a14:foregroundMark x1="38699" y1="71311" x2="38699" y2="71311"/>
                        <a14:foregroundMark x1="39756" y1="71403" x2="39756" y2="71403"/>
                        <a14:foregroundMark x1="40488" y1="71403" x2="40488" y2="71403"/>
                        <a14:foregroundMark x1="42439" y1="70128" x2="42439" y2="70128"/>
                        <a14:foregroundMark x1="41545" y1="70674" x2="41545" y2="70674"/>
                        <a14:foregroundMark x1="44634" y1="69308" x2="44634" y2="69308"/>
                        <a14:foregroundMark x1="17967" y1="46812" x2="17967" y2="46812"/>
                        <a14:foregroundMark x1="32114" y1="64299" x2="32114" y2="64299"/>
                        <a14:foregroundMark x1="32276" y1="62477" x2="32276" y2="62477"/>
                        <a14:foregroundMark x1="32033" y1="60291" x2="32033" y2="60291"/>
                        <a14:foregroundMark x1="31626" y1="62842" x2="31626" y2="62842"/>
                        <a14:foregroundMark x1="39187" y1="72587" x2="39187" y2="72587"/>
                        <a14:foregroundMark x1="32764" y1="67122" x2="32764" y2="67122"/>
                        <a14:foregroundMark x1="34959" y1="67304" x2="34959" y2="67304"/>
                        <a14:foregroundMark x1="37154" y1="68944" x2="37154" y2="68944"/>
                        <a14:foregroundMark x1="35528" y1="68033" x2="35528" y2="68033"/>
                        <a14:foregroundMark x1="34146" y1="67304" x2="34146" y2="67304"/>
                        <a14:foregroundMark x1="37724" y1="69217" x2="37724" y2="69217"/>
                        <a14:foregroundMark x1="39024" y1="70401" x2="39024" y2="70401"/>
                        <a14:foregroundMark x1="40000" y1="70856" x2="40000" y2="70856"/>
                        <a14:foregroundMark x1="39431" y1="70674" x2="39431" y2="70674"/>
                        <a14:backgroundMark x1="44146" y1="77505" x2="30894" y2="67122"/>
                        <a14:backgroundMark x1="54309" y1="70583" x2="54309" y2="70583"/>
                        <a14:backgroundMark x1="58943" y1="73042" x2="58943" y2="73042"/>
                        <a14:backgroundMark x1="58943" y1="73042" x2="58943" y2="73042"/>
                        <a14:backgroundMark x1="58049" y1="82514" x2="58049" y2="82514"/>
                        <a14:backgroundMark x1="55610" y1="76047" x2="55610" y2="76047"/>
                        <a14:backgroundMark x1="60894" y1="76503" x2="60894" y2="76503"/>
                        <a14:backgroundMark x1="44309" y1="73224" x2="44309" y2="73224"/>
                        <a14:backgroundMark x1="45447" y1="74954" x2="45447" y2="74954"/>
                        <a14:backgroundMark x1="50244" y1="68397" x2="50244" y2="68397"/>
                        <a14:backgroundMark x1="49187" y1="70310" x2="49187" y2="70310"/>
                        <a14:backgroundMark x1="48618" y1="73042" x2="48618" y2="73042"/>
                        <a14:backgroundMark x1="45447" y1="71585" x2="45447" y2="71585"/>
                        <a14:backgroundMark x1="42846" y1="74135" x2="42846" y2="74135"/>
                        <a14:backgroundMark x1="43740" y1="75137" x2="43740" y2="75137"/>
                        <a14:backgroundMark x1="41545" y1="73497" x2="41545" y2="73497"/>
                        <a14:backgroundMark x1="46179" y1="72587" x2="46179" y2="72587"/>
                        <a14:backgroundMark x1="47642" y1="68397" x2="47642" y2="68397"/>
                        <a14:backgroundMark x1="43577" y1="71494" x2="43577" y2="71494"/>
                        <a14:backgroundMark x1="47154" y1="69126" x2="47154" y2="69126"/>
                        <a14:backgroundMark x1="48699" y1="68306" x2="48699" y2="68306"/>
                        <a14:backgroundMark x1="40650" y1="72951" x2="40650" y2="72951"/>
                        <a14:backgroundMark x1="41626" y1="72313" x2="41626" y2="72313"/>
                        <a14:backgroundMark x1="44065" y1="71038" x2="44065" y2="71038"/>
                        <a14:backgroundMark x1="45203" y1="70036" x2="45203" y2="70036"/>
                        <a14:backgroundMark x1="45854" y1="69672" x2="45854" y2="69672"/>
                        <a14:backgroundMark x1="42439" y1="71949" x2="42439" y2="71949"/>
                        <a14:backgroundMark x1="40000" y1="73588" x2="40000" y2="73588"/>
                        <a14:backgroundMark x1="49919" y1="59381" x2="49919" y2="59381"/>
                        <a14:backgroundMark x1="49106" y1="66758" x2="49106" y2="66758"/>
                        <a14:backgroundMark x1="49024" y1="67486" x2="49024" y2="67486"/>
                        <a14:backgroundMark x1="48374" y1="67395" x2="38699" y2="72860"/>
                        <a14:backgroundMark x1="41138" y1="72769" x2="41138" y2="72769"/>
                        <a14:backgroundMark x1="44715" y1="70401" x2="44715" y2="70401"/>
                        <a14:backgroundMark x1="46260" y1="69399" x2="46260" y2="69399"/>
                        <a14:backgroundMark x1="31382" y1="66029" x2="40488" y2="7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99" y="-582052"/>
            <a:ext cx="9093201" cy="802210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0" y="4352983"/>
            <a:ext cx="8314259" cy="114300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br>
              <a:rPr lang="it-IT" sz="3200" b="1" dirty="0">
                <a:latin typeface="Garamond"/>
                <a:cs typeface="Garamond"/>
              </a:rPr>
            </a:br>
            <a:r>
              <a:rPr lang="it-IT" sz="3200" b="1" dirty="0">
                <a:latin typeface="Garamond"/>
                <a:cs typeface="Garamond"/>
              </a:rPr>
              <a:t>La Chiesa di Roma e l’Oriente, XV-XX sec.</a:t>
            </a:r>
            <a:br>
              <a:rPr lang="it-IT" sz="2000" b="1" dirty="0">
                <a:latin typeface="Garamond"/>
                <a:cs typeface="Garamond"/>
              </a:rPr>
            </a:br>
            <a:r>
              <a:rPr lang="it-IT" sz="2400" b="1" dirty="0">
                <a:latin typeface="Garamond"/>
                <a:cs typeface="Garamond"/>
              </a:rPr>
              <a:t>Lezione 7: La controversia dei riti cinesi</a:t>
            </a:r>
            <a:endParaRPr lang="it-IT" sz="2400" b="1" i="1" dirty="0">
              <a:latin typeface="Garamond"/>
              <a:cs typeface="Garamond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37066" y="46955"/>
            <a:ext cx="309880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Cesare Santus</a:t>
            </a:r>
          </a:p>
          <a:p>
            <a:pPr>
              <a:lnSpc>
                <a:spcPct val="120000"/>
              </a:lnSpc>
            </a:pPr>
            <a:r>
              <a:rPr lang="it-IT" sz="2400" b="1" dirty="0" err="1">
                <a:latin typeface="Garamond"/>
                <a:cs typeface="Garamond"/>
              </a:rPr>
              <a:t>a.a</a:t>
            </a:r>
            <a:r>
              <a:rPr lang="it-IT" sz="2400" b="1" dirty="0">
                <a:latin typeface="Garamond"/>
                <a:cs typeface="Garamond"/>
              </a:rPr>
              <a:t>. 2023-2024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85739" y="97754"/>
            <a:ext cx="4470400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099LE</a:t>
            </a:r>
          </a:p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Storia del Cristianesimo</a:t>
            </a:r>
          </a:p>
        </p:txBody>
      </p:sp>
    </p:spTree>
    <p:extLst>
      <p:ext uri="{BB962C8B-B14F-4D97-AF65-F5344CB8AC3E}">
        <p14:creationId xmlns:p14="http://schemas.microsoft.com/office/powerpoint/2010/main" val="151700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8954"/>
            <a:ext cx="8519958" cy="614769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4400" dirty="0">
                <a:latin typeface="Calibri"/>
                <a:cs typeface="Calibri"/>
              </a:rPr>
              <a:t> 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4900" b="1" dirty="0">
                <a:latin typeface="Calibri"/>
                <a:cs typeface="Calibri"/>
              </a:rPr>
              <a:t>La controversia dei riti cinesi	</a:t>
            </a:r>
          </a:p>
          <a:p>
            <a:pPr marL="0" indent="0">
              <a:lnSpc>
                <a:spcPct val="120000"/>
              </a:lnSpc>
              <a:buNone/>
            </a:pPr>
            <a:endParaRPr lang="it-IT" sz="4400" dirty="0">
              <a:latin typeface="Calibri"/>
              <a:cs typeface="Calibri"/>
            </a:endParaRP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latin typeface="Calibri"/>
                <a:cs typeface="Calibri"/>
              </a:rPr>
              <a:t>L’ambiguità di Rome verso il metodo missionario gesuita e le contestazioni francescane e domenicane (1645-1669)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La riapertura della controversia e la necessità di una decisione (1693-1715)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Le </a:t>
            </a:r>
            <a:r>
              <a:rPr lang="it-IT" sz="4300" i="1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permissiones</a:t>
            </a: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di Mezzabarba e l’intervento di Benedetto XIV (1721-1742)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43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3781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F69618-FA72-C18F-B309-5768CA23D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ECC62F-99A6-65EB-C6C8-48E080BFF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658889-6347-BCD8-6B11-F1A7031DBE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10" y="0"/>
            <a:ext cx="9059780" cy="68160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A3B1F10-8E04-1BFB-11EE-6EA7B11D39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638" y="41914"/>
            <a:ext cx="4611252" cy="6816086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7348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963025" cy="6858000"/>
            <a:chOff x="0" y="0"/>
            <a:chExt cx="8963025" cy="6858000"/>
          </a:xfrm>
        </p:grpSpPr>
        <p:sp>
          <p:nvSpPr>
            <p:cNvPr id="3" name="object 3"/>
            <p:cNvSpPr/>
            <p:nvPr/>
          </p:nvSpPr>
          <p:spPr>
            <a:xfrm>
              <a:off x="4847844" y="0"/>
              <a:ext cx="4115164" cy="65536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5535167" cy="68579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255" y="0"/>
            <a:ext cx="8857615" cy="6837045"/>
            <a:chOff x="143255" y="0"/>
            <a:chExt cx="8857615" cy="6837045"/>
          </a:xfrm>
        </p:grpSpPr>
        <p:sp>
          <p:nvSpPr>
            <p:cNvPr id="3" name="object 3"/>
            <p:cNvSpPr/>
            <p:nvPr/>
          </p:nvSpPr>
          <p:spPr>
            <a:xfrm>
              <a:off x="143255" y="0"/>
              <a:ext cx="4428744" cy="683666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0" y="21334"/>
              <a:ext cx="4428744" cy="68153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571999" cy="68534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0" y="0"/>
              <a:ext cx="4572000" cy="6857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8092" y="55625"/>
            <a:ext cx="46043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0000"/>
                </a:solidFill>
                <a:latin typeface="Carlito"/>
                <a:cs typeface="Carlito"/>
              </a:rPr>
              <a:t>Mappamondo </a:t>
            </a:r>
            <a:r>
              <a:rPr sz="2000" b="1" spc="-5" dirty="0">
                <a:solidFill>
                  <a:srgbClr val="000000"/>
                </a:solidFill>
                <a:latin typeface="Carlito"/>
                <a:cs typeface="Carlito"/>
              </a:rPr>
              <a:t>cinese </a:t>
            </a:r>
            <a:r>
              <a:rPr sz="2000" b="1" dirty="0">
                <a:solidFill>
                  <a:srgbClr val="000000"/>
                </a:solidFill>
                <a:latin typeface="Carlito"/>
                <a:cs typeface="Carlito"/>
              </a:rPr>
              <a:t>di </a:t>
            </a:r>
            <a:r>
              <a:rPr sz="2000" b="1" spc="-15" dirty="0">
                <a:solidFill>
                  <a:srgbClr val="000000"/>
                </a:solidFill>
                <a:latin typeface="Carlito"/>
                <a:cs typeface="Carlito"/>
              </a:rPr>
              <a:t>Matteo </a:t>
            </a:r>
            <a:r>
              <a:rPr sz="2000" b="1" dirty="0">
                <a:solidFill>
                  <a:srgbClr val="000000"/>
                </a:solidFill>
                <a:latin typeface="Carlito"/>
                <a:cs typeface="Carlito"/>
              </a:rPr>
              <a:t>Ricci</a:t>
            </a:r>
            <a:r>
              <a:rPr sz="2000" b="1" spc="-75" dirty="0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arlito"/>
                <a:cs typeface="Carlito"/>
              </a:rPr>
              <a:t>(1584)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4944" y="539494"/>
            <a:ext cx="7754111" cy="62285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4215" y="0"/>
            <a:ext cx="8735695" cy="6829425"/>
            <a:chOff x="204215" y="0"/>
            <a:chExt cx="8735695" cy="6829425"/>
          </a:xfrm>
        </p:grpSpPr>
        <p:sp>
          <p:nvSpPr>
            <p:cNvPr id="3" name="object 3"/>
            <p:cNvSpPr/>
            <p:nvPr/>
          </p:nvSpPr>
          <p:spPr>
            <a:xfrm>
              <a:off x="204215" y="0"/>
              <a:ext cx="4367784" cy="68290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0" y="65529"/>
              <a:ext cx="4367784" cy="67635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24382"/>
              <a:ext cx="4450077" cy="68016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00500" y="0"/>
              <a:ext cx="5143500" cy="6857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05147" y="3720210"/>
            <a:ext cx="480441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La </a:t>
            </a:r>
            <a:r>
              <a:rPr sz="1800" spc="-15" dirty="0">
                <a:solidFill>
                  <a:srgbClr val="FFFFFF"/>
                </a:solidFill>
                <a:latin typeface="Carlito"/>
                <a:cs typeface="Carlito"/>
              </a:rPr>
              <a:t>strategia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di </a:t>
            </a:r>
            <a:r>
              <a:rPr sz="1800" spc="-15" dirty="0">
                <a:solidFill>
                  <a:srgbClr val="FFFFFF"/>
                </a:solidFill>
                <a:latin typeface="Carlito"/>
                <a:cs typeface="Carlito"/>
              </a:rPr>
              <a:t>Matteo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Ricci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(1552-1610)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fu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quella di 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convincere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gli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studiosi cinesi del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valore 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dell'"insegnamento del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Signore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del Cielo"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(</a:t>
            </a:r>
            <a:r>
              <a:rPr sz="1800" i="1" spc="-10" dirty="0">
                <a:solidFill>
                  <a:srgbClr val="FFFFFF"/>
                </a:solidFill>
                <a:latin typeface="Carlito"/>
                <a:cs typeface="Carlito"/>
              </a:rPr>
              <a:t>Tianzhu  </a:t>
            </a:r>
            <a:r>
              <a:rPr sz="1800" i="1" spc="-5" dirty="0">
                <a:solidFill>
                  <a:srgbClr val="FFFFFF"/>
                </a:solidFill>
                <a:latin typeface="Carlito"/>
                <a:cs typeface="Carlito"/>
              </a:rPr>
              <a:t>jiao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,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cattolicesimo)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e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della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sua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fondamentale  compatibilità con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i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testi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classici del</a:t>
            </a:r>
            <a:r>
              <a:rPr sz="1800" spc="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confucianesimo.</a:t>
            </a:r>
            <a:endParaRPr sz="1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rlito"/>
              <a:cs typeface="Carlito"/>
            </a:endParaRPr>
          </a:p>
          <a:p>
            <a:pPr marL="12700" marR="30353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Le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cerimonie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tradizionali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cinesi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avevano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un 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significato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"civile"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e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"politico"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e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potevano 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quindi  essere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osservate 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anche dai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convertiti</a:t>
            </a:r>
            <a:r>
              <a:rPr sz="1800" spc="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cristiani.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5008" y="1092708"/>
              <a:ext cx="303326" cy="3415284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6730" y="1131569"/>
              <a:ext cx="204470" cy="3296920"/>
            </a:xfrm>
            <a:custGeom>
              <a:avLst/>
              <a:gdLst/>
              <a:ahLst/>
              <a:cxnLst/>
              <a:rect l="l" t="t" r="r" b="b"/>
              <a:pathLst>
                <a:path w="204470" h="3296920">
                  <a:moveTo>
                    <a:pt x="204215" y="3296411"/>
                  </a:moveTo>
                  <a:lnTo>
                    <a:pt x="124724" y="3295074"/>
                  </a:lnTo>
                  <a:lnTo>
                    <a:pt x="59812" y="3291427"/>
                  </a:lnTo>
                  <a:lnTo>
                    <a:pt x="16047" y="3286017"/>
                  </a:lnTo>
                  <a:lnTo>
                    <a:pt x="0" y="3279393"/>
                  </a:lnTo>
                  <a:lnTo>
                    <a:pt x="0" y="17017"/>
                  </a:lnTo>
                  <a:lnTo>
                    <a:pt x="16047" y="10394"/>
                  </a:lnTo>
                  <a:lnTo>
                    <a:pt x="59812" y="4984"/>
                  </a:lnTo>
                  <a:lnTo>
                    <a:pt x="124724" y="1337"/>
                  </a:lnTo>
                  <a:lnTo>
                    <a:pt x="204215" y="0"/>
                  </a:lnTo>
                </a:path>
              </a:pathLst>
            </a:custGeom>
            <a:ln w="381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96655" y="693407"/>
              <a:ext cx="195110" cy="1261884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38566" y="732281"/>
              <a:ext cx="96520" cy="1143000"/>
            </a:xfrm>
            <a:custGeom>
              <a:avLst/>
              <a:gdLst/>
              <a:ahLst/>
              <a:cxnLst/>
              <a:rect l="l" t="t" r="r" b="b"/>
              <a:pathLst>
                <a:path w="96520" h="1143000">
                  <a:moveTo>
                    <a:pt x="0" y="0"/>
                  </a:moveTo>
                  <a:lnTo>
                    <a:pt x="37397" y="625"/>
                  </a:lnTo>
                  <a:lnTo>
                    <a:pt x="67913" y="2333"/>
                  </a:lnTo>
                  <a:lnTo>
                    <a:pt x="88475" y="4875"/>
                  </a:lnTo>
                  <a:lnTo>
                    <a:pt x="96011" y="8000"/>
                  </a:lnTo>
                  <a:lnTo>
                    <a:pt x="96011" y="1134998"/>
                  </a:lnTo>
                  <a:lnTo>
                    <a:pt x="88475" y="1138124"/>
                  </a:lnTo>
                  <a:lnTo>
                    <a:pt x="67913" y="1140666"/>
                  </a:lnTo>
                  <a:lnTo>
                    <a:pt x="37397" y="1142374"/>
                  </a:lnTo>
                  <a:lnTo>
                    <a:pt x="0" y="1143000"/>
                  </a:lnTo>
                </a:path>
              </a:pathLst>
            </a:custGeom>
            <a:ln w="381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163" y="0"/>
            <a:ext cx="8879205" cy="6858000"/>
            <a:chOff x="169163" y="0"/>
            <a:chExt cx="8879205" cy="6858000"/>
          </a:xfrm>
        </p:grpSpPr>
        <p:sp>
          <p:nvSpPr>
            <p:cNvPr id="3" name="object 3"/>
            <p:cNvSpPr/>
            <p:nvPr/>
          </p:nvSpPr>
          <p:spPr>
            <a:xfrm>
              <a:off x="169163" y="0"/>
              <a:ext cx="8878824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2419" y="4713719"/>
              <a:ext cx="286537" cy="816876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141" y="4752594"/>
              <a:ext cx="167640" cy="698500"/>
            </a:xfrm>
            <a:custGeom>
              <a:avLst/>
              <a:gdLst/>
              <a:ahLst/>
              <a:cxnLst/>
              <a:rect l="l" t="t" r="r" b="b"/>
              <a:pathLst>
                <a:path w="167640" h="698500">
                  <a:moveTo>
                    <a:pt x="167639" y="697991"/>
                  </a:moveTo>
                  <a:lnTo>
                    <a:pt x="102387" y="696898"/>
                  </a:lnTo>
                  <a:lnTo>
                    <a:pt x="49101" y="693912"/>
                  </a:lnTo>
                  <a:lnTo>
                    <a:pt x="13174" y="689473"/>
                  </a:lnTo>
                  <a:lnTo>
                    <a:pt x="0" y="684021"/>
                  </a:lnTo>
                  <a:lnTo>
                    <a:pt x="0" y="13969"/>
                  </a:lnTo>
                  <a:lnTo>
                    <a:pt x="13174" y="8518"/>
                  </a:lnTo>
                  <a:lnTo>
                    <a:pt x="49101" y="4079"/>
                  </a:lnTo>
                  <a:lnTo>
                    <a:pt x="102387" y="1093"/>
                  </a:lnTo>
                  <a:lnTo>
                    <a:pt x="167639" y="0"/>
                  </a:lnTo>
                </a:path>
              </a:pathLst>
            </a:custGeom>
            <a:ln w="381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64068" y="1586483"/>
              <a:ext cx="231673" cy="1490472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05978" y="1625346"/>
              <a:ext cx="132715" cy="1371600"/>
            </a:xfrm>
            <a:custGeom>
              <a:avLst/>
              <a:gdLst/>
              <a:ahLst/>
              <a:cxnLst/>
              <a:rect l="l" t="t" r="r" b="b"/>
              <a:pathLst>
                <a:path w="132715" h="1371600">
                  <a:moveTo>
                    <a:pt x="0" y="0"/>
                  </a:moveTo>
                  <a:lnTo>
                    <a:pt x="51631" y="869"/>
                  </a:lnTo>
                  <a:lnTo>
                    <a:pt x="93773" y="3238"/>
                  </a:lnTo>
                  <a:lnTo>
                    <a:pt x="122175" y="6750"/>
                  </a:lnTo>
                  <a:lnTo>
                    <a:pt x="132588" y="11049"/>
                  </a:lnTo>
                  <a:lnTo>
                    <a:pt x="132588" y="1360551"/>
                  </a:lnTo>
                  <a:lnTo>
                    <a:pt x="122175" y="1364849"/>
                  </a:lnTo>
                  <a:lnTo>
                    <a:pt x="93773" y="1368361"/>
                  </a:lnTo>
                  <a:lnTo>
                    <a:pt x="51631" y="1370730"/>
                  </a:lnTo>
                  <a:lnTo>
                    <a:pt x="0" y="1371600"/>
                  </a:lnTo>
                </a:path>
              </a:pathLst>
            </a:custGeom>
            <a:ln w="381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415027" cy="68579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5844" y="3102864"/>
              <a:ext cx="219544" cy="1415796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7565" y="3141726"/>
              <a:ext cx="120650" cy="1297305"/>
            </a:xfrm>
            <a:custGeom>
              <a:avLst/>
              <a:gdLst/>
              <a:ahLst/>
              <a:cxnLst/>
              <a:rect l="l" t="t" r="r" b="b"/>
              <a:pathLst>
                <a:path w="120650" h="1297304">
                  <a:moveTo>
                    <a:pt x="120396" y="1296924"/>
                  </a:moveTo>
                  <a:lnTo>
                    <a:pt x="73530" y="1296142"/>
                  </a:lnTo>
                  <a:lnTo>
                    <a:pt x="35261" y="1294002"/>
                  </a:lnTo>
                  <a:lnTo>
                    <a:pt x="9460" y="1290816"/>
                  </a:lnTo>
                  <a:lnTo>
                    <a:pt x="0" y="1286891"/>
                  </a:lnTo>
                  <a:lnTo>
                    <a:pt x="0" y="10033"/>
                  </a:lnTo>
                  <a:lnTo>
                    <a:pt x="9460" y="6107"/>
                  </a:lnTo>
                  <a:lnTo>
                    <a:pt x="35261" y="2921"/>
                  </a:lnTo>
                  <a:lnTo>
                    <a:pt x="73530" y="781"/>
                  </a:lnTo>
                  <a:lnTo>
                    <a:pt x="120396" y="0"/>
                  </a:lnTo>
                </a:path>
              </a:pathLst>
            </a:custGeom>
            <a:ln w="381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15027" y="0"/>
              <a:ext cx="4728972" cy="68579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719" y="406473"/>
            <a:ext cx="4813649" cy="5043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9389" y="5468213"/>
            <a:ext cx="16351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rlito"/>
                <a:cs typeface="Carlito"/>
              </a:rPr>
              <a:t>Domenicano</a:t>
            </a:r>
            <a:endParaRPr sz="18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arlito"/>
                <a:cs typeface="Carlito"/>
              </a:rPr>
              <a:t>(in </a:t>
            </a:r>
            <a:r>
              <a:rPr sz="1800" spc="-5" dirty="0">
                <a:latin typeface="Carlito"/>
                <a:cs typeface="Carlito"/>
              </a:rPr>
              <a:t>abito</a:t>
            </a:r>
            <a:r>
              <a:rPr sz="1800" spc="-50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religioso  </a:t>
            </a:r>
            <a:r>
              <a:rPr sz="1800" spc="-10" dirty="0">
                <a:latin typeface="Carlito"/>
                <a:cs typeface="Carlito"/>
              </a:rPr>
              <a:t>europeo)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2120" y="5454497"/>
            <a:ext cx="174878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rlito"/>
                <a:cs typeface="Carlito"/>
              </a:rPr>
              <a:t>Gesuita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rlito"/>
                <a:cs typeface="Carlito"/>
              </a:rPr>
              <a:t>(vestito come</a:t>
            </a:r>
            <a:r>
              <a:rPr sz="1800" spc="-1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un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rlito"/>
                <a:cs typeface="Carlito"/>
              </a:rPr>
              <a:t>mandarino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cinese)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96255" y="1932429"/>
            <a:ext cx="4048125" cy="4925695"/>
            <a:chOff x="5096255" y="1932429"/>
            <a:chExt cx="4048125" cy="4925695"/>
          </a:xfrm>
        </p:grpSpPr>
        <p:sp>
          <p:nvSpPr>
            <p:cNvPr id="6" name="object 6"/>
            <p:cNvSpPr/>
            <p:nvPr/>
          </p:nvSpPr>
          <p:spPr>
            <a:xfrm>
              <a:off x="5096255" y="1932429"/>
              <a:ext cx="4047744" cy="49255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32347" y="4852403"/>
              <a:ext cx="1475231" cy="16261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79591" y="4876800"/>
              <a:ext cx="1385570" cy="1536700"/>
            </a:xfrm>
            <a:custGeom>
              <a:avLst/>
              <a:gdLst/>
              <a:ahLst/>
              <a:cxnLst/>
              <a:rect l="l" t="t" r="r" b="b"/>
              <a:pathLst>
                <a:path w="1385570" h="1536700">
                  <a:moveTo>
                    <a:pt x="0" y="768096"/>
                  </a:moveTo>
                  <a:lnTo>
                    <a:pt x="1473" y="717596"/>
                  </a:lnTo>
                  <a:lnTo>
                    <a:pt x="5832" y="667968"/>
                  </a:lnTo>
                  <a:lnTo>
                    <a:pt x="12986" y="619314"/>
                  </a:lnTo>
                  <a:lnTo>
                    <a:pt x="22844" y="571733"/>
                  </a:lnTo>
                  <a:lnTo>
                    <a:pt x="35314" y="525328"/>
                  </a:lnTo>
                  <a:lnTo>
                    <a:pt x="50304" y="480200"/>
                  </a:lnTo>
                  <a:lnTo>
                    <a:pt x="67724" y="436450"/>
                  </a:lnTo>
                  <a:lnTo>
                    <a:pt x="87482" y="394179"/>
                  </a:lnTo>
                  <a:lnTo>
                    <a:pt x="109487" y="353489"/>
                  </a:lnTo>
                  <a:lnTo>
                    <a:pt x="133648" y="314480"/>
                  </a:lnTo>
                  <a:lnTo>
                    <a:pt x="159873" y="277254"/>
                  </a:lnTo>
                  <a:lnTo>
                    <a:pt x="188072" y="241913"/>
                  </a:lnTo>
                  <a:lnTo>
                    <a:pt x="218151" y="208556"/>
                  </a:lnTo>
                  <a:lnTo>
                    <a:pt x="250022" y="177287"/>
                  </a:lnTo>
                  <a:lnTo>
                    <a:pt x="283592" y="148205"/>
                  </a:lnTo>
                  <a:lnTo>
                    <a:pt x="318769" y="121413"/>
                  </a:lnTo>
                  <a:lnTo>
                    <a:pt x="355463" y="97011"/>
                  </a:lnTo>
                  <a:lnTo>
                    <a:pt x="393582" y="75101"/>
                  </a:lnTo>
                  <a:lnTo>
                    <a:pt x="433036" y="55783"/>
                  </a:lnTo>
                  <a:lnTo>
                    <a:pt x="473732" y="39160"/>
                  </a:lnTo>
                  <a:lnTo>
                    <a:pt x="515579" y="25332"/>
                  </a:lnTo>
                  <a:lnTo>
                    <a:pt x="558487" y="14401"/>
                  </a:lnTo>
                  <a:lnTo>
                    <a:pt x="602363" y="6468"/>
                  </a:lnTo>
                  <a:lnTo>
                    <a:pt x="647117" y="1633"/>
                  </a:lnTo>
                  <a:lnTo>
                    <a:pt x="692658" y="0"/>
                  </a:lnTo>
                  <a:lnTo>
                    <a:pt x="738198" y="1633"/>
                  </a:lnTo>
                  <a:lnTo>
                    <a:pt x="782952" y="6468"/>
                  </a:lnTo>
                  <a:lnTo>
                    <a:pt x="826828" y="14401"/>
                  </a:lnTo>
                  <a:lnTo>
                    <a:pt x="869736" y="25332"/>
                  </a:lnTo>
                  <a:lnTo>
                    <a:pt x="911583" y="39160"/>
                  </a:lnTo>
                  <a:lnTo>
                    <a:pt x="952279" y="55783"/>
                  </a:lnTo>
                  <a:lnTo>
                    <a:pt x="991733" y="75101"/>
                  </a:lnTo>
                  <a:lnTo>
                    <a:pt x="1029852" y="97011"/>
                  </a:lnTo>
                  <a:lnTo>
                    <a:pt x="1066546" y="121413"/>
                  </a:lnTo>
                  <a:lnTo>
                    <a:pt x="1101723" y="148205"/>
                  </a:lnTo>
                  <a:lnTo>
                    <a:pt x="1135293" y="177287"/>
                  </a:lnTo>
                  <a:lnTo>
                    <a:pt x="1167164" y="208556"/>
                  </a:lnTo>
                  <a:lnTo>
                    <a:pt x="1197243" y="241913"/>
                  </a:lnTo>
                  <a:lnTo>
                    <a:pt x="1225442" y="277254"/>
                  </a:lnTo>
                  <a:lnTo>
                    <a:pt x="1251667" y="314480"/>
                  </a:lnTo>
                  <a:lnTo>
                    <a:pt x="1275828" y="353489"/>
                  </a:lnTo>
                  <a:lnTo>
                    <a:pt x="1297833" y="394179"/>
                  </a:lnTo>
                  <a:lnTo>
                    <a:pt x="1317591" y="436450"/>
                  </a:lnTo>
                  <a:lnTo>
                    <a:pt x="1335011" y="480200"/>
                  </a:lnTo>
                  <a:lnTo>
                    <a:pt x="1350001" y="525328"/>
                  </a:lnTo>
                  <a:lnTo>
                    <a:pt x="1362471" y="571733"/>
                  </a:lnTo>
                  <a:lnTo>
                    <a:pt x="1372329" y="619314"/>
                  </a:lnTo>
                  <a:lnTo>
                    <a:pt x="1379483" y="667968"/>
                  </a:lnTo>
                  <a:lnTo>
                    <a:pt x="1383842" y="717596"/>
                  </a:lnTo>
                  <a:lnTo>
                    <a:pt x="1385315" y="768096"/>
                  </a:lnTo>
                  <a:lnTo>
                    <a:pt x="1383842" y="818598"/>
                  </a:lnTo>
                  <a:lnTo>
                    <a:pt x="1379483" y="868228"/>
                  </a:lnTo>
                  <a:lnTo>
                    <a:pt x="1372329" y="916884"/>
                  </a:lnTo>
                  <a:lnTo>
                    <a:pt x="1362471" y="964466"/>
                  </a:lnTo>
                  <a:lnTo>
                    <a:pt x="1350001" y="1010872"/>
                  </a:lnTo>
                  <a:lnTo>
                    <a:pt x="1335011" y="1056001"/>
                  </a:lnTo>
                  <a:lnTo>
                    <a:pt x="1317591" y="1099752"/>
                  </a:lnTo>
                  <a:lnTo>
                    <a:pt x="1297833" y="1142023"/>
                  </a:lnTo>
                  <a:lnTo>
                    <a:pt x="1275828" y="1182714"/>
                  </a:lnTo>
                  <a:lnTo>
                    <a:pt x="1251667" y="1221722"/>
                  </a:lnTo>
                  <a:lnTo>
                    <a:pt x="1225442" y="1258947"/>
                  </a:lnTo>
                  <a:lnTo>
                    <a:pt x="1197243" y="1294288"/>
                  </a:lnTo>
                  <a:lnTo>
                    <a:pt x="1167164" y="1327644"/>
                  </a:lnTo>
                  <a:lnTo>
                    <a:pt x="1135293" y="1358912"/>
                  </a:lnTo>
                  <a:lnTo>
                    <a:pt x="1101723" y="1387993"/>
                  </a:lnTo>
                  <a:lnTo>
                    <a:pt x="1066546" y="1414784"/>
                  </a:lnTo>
                  <a:lnTo>
                    <a:pt x="1029852" y="1439185"/>
                  </a:lnTo>
                  <a:lnTo>
                    <a:pt x="991733" y="1461094"/>
                  </a:lnTo>
                  <a:lnTo>
                    <a:pt x="952279" y="1480411"/>
                  </a:lnTo>
                  <a:lnTo>
                    <a:pt x="911583" y="1497033"/>
                  </a:lnTo>
                  <a:lnTo>
                    <a:pt x="869736" y="1510860"/>
                  </a:lnTo>
                  <a:lnTo>
                    <a:pt x="826828" y="1521791"/>
                  </a:lnTo>
                  <a:lnTo>
                    <a:pt x="782952" y="1529724"/>
                  </a:lnTo>
                  <a:lnTo>
                    <a:pt x="738198" y="1534558"/>
                  </a:lnTo>
                  <a:lnTo>
                    <a:pt x="692658" y="1536192"/>
                  </a:lnTo>
                  <a:lnTo>
                    <a:pt x="647117" y="1534558"/>
                  </a:lnTo>
                  <a:lnTo>
                    <a:pt x="602363" y="1529724"/>
                  </a:lnTo>
                  <a:lnTo>
                    <a:pt x="558487" y="1521791"/>
                  </a:lnTo>
                  <a:lnTo>
                    <a:pt x="515579" y="1510860"/>
                  </a:lnTo>
                  <a:lnTo>
                    <a:pt x="473732" y="1497033"/>
                  </a:lnTo>
                  <a:lnTo>
                    <a:pt x="433036" y="1480411"/>
                  </a:lnTo>
                  <a:lnTo>
                    <a:pt x="393582" y="1461094"/>
                  </a:lnTo>
                  <a:lnTo>
                    <a:pt x="355463" y="1439185"/>
                  </a:lnTo>
                  <a:lnTo>
                    <a:pt x="318769" y="1414784"/>
                  </a:lnTo>
                  <a:lnTo>
                    <a:pt x="283592" y="1387993"/>
                  </a:lnTo>
                  <a:lnTo>
                    <a:pt x="250022" y="1358912"/>
                  </a:lnTo>
                  <a:lnTo>
                    <a:pt x="218151" y="1327644"/>
                  </a:lnTo>
                  <a:lnTo>
                    <a:pt x="188072" y="1294288"/>
                  </a:lnTo>
                  <a:lnTo>
                    <a:pt x="159873" y="1258947"/>
                  </a:lnTo>
                  <a:lnTo>
                    <a:pt x="133648" y="1221722"/>
                  </a:lnTo>
                  <a:lnTo>
                    <a:pt x="109487" y="1182714"/>
                  </a:lnTo>
                  <a:lnTo>
                    <a:pt x="87482" y="1142023"/>
                  </a:lnTo>
                  <a:lnTo>
                    <a:pt x="67724" y="1099752"/>
                  </a:lnTo>
                  <a:lnTo>
                    <a:pt x="50304" y="1056001"/>
                  </a:lnTo>
                  <a:lnTo>
                    <a:pt x="35314" y="1010872"/>
                  </a:lnTo>
                  <a:lnTo>
                    <a:pt x="22844" y="964466"/>
                  </a:lnTo>
                  <a:lnTo>
                    <a:pt x="12986" y="916884"/>
                  </a:lnTo>
                  <a:lnTo>
                    <a:pt x="5832" y="868228"/>
                  </a:lnTo>
                  <a:lnTo>
                    <a:pt x="1473" y="818598"/>
                  </a:lnTo>
                  <a:lnTo>
                    <a:pt x="0" y="768096"/>
                  </a:lnTo>
                  <a:close/>
                </a:path>
                <a:path w="1385570" h="1536700">
                  <a:moveTo>
                    <a:pt x="0" y="768096"/>
                  </a:moveTo>
                  <a:lnTo>
                    <a:pt x="1473" y="818598"/>
                  </a:lnTo>
                  <a:lnTo>
                    <a:pt x="5832" y="868228"/>
                  </a:lnTo>
                  <a:lnTo>
                    <a:pt x="12986" y="916884"/>
                  </a:lnTo>
                  <a:lnTo>
                    <a:pt x="22844" y="964466"/>
                  </a:lnTo>
                  <a:lnTo>
                    <a:pt x="35314" y="1010872"/>
                  </a:lnTo>
                  <a:lnTo>
                    <a:pt x="50304" y="1056001"/>
                  </a:lnTo>
                  <a:lnTo>
                    <a:pt x="67724" y="1099752"/>
                  </a:lnTo>
                  <a:lnTo>
                    <a:pt x="87482" y="1142023"/>
                  </a:lnTo>
                  <a:lnTo>
                    <a:pt x="109487" y="1182714"/>
                  </a:lnTo>
                  <a:lnTo>
                    <a:pt x="133648" y="1221722"/>
                  </a:lnTo>
                  <a:lnTo>
                    <a:pt x="159873" y="1258947"/>
                  </a:lnTo>
                  <a:lnTo>
                    <a:pt x="188072" y="1294288"/>
                  </a:lnTo>
                  <a:lnTo>
                    <a:pt x="218151" y="1327644"/>
                  </a:lnTo>
                  <a:lnTo>
                    <a:pt x="250022" y="1358912"/>
                  </a:lnTo>
                  <a:lnTo>
                    <a:pt x="283592" y="1387993"/>
                  </a:lnTo>
                  <a:lnTo>
                    <a:pt x="318769" y="1414784"/>
                  </a:lnTo>
                  <a:lnTo>
                    <a:pt x="355463" y="1439185"/>
                  </a:lnTo>
                  <a:lnTo>
                    <a:pt x="393582" y="1461094"/>
                  </a:lnTo>
                  <a:lnTo>
                    <a:pt x="433036" y="1480411"/>
                  </a:lnTo>
                  <a:lnTo>
                    <a:pt x="473732" y="1497033"/>
                  </a:lnTo>
                  <a:lnTo>
                    <a:pt x="515579" y="1510860"/>
                  </a:lnTo>
                  <a:lnTo>
                    <a:pt x="558487" y="1521791"/>
                  </a:lnTo>
                  <a:lnTo>
                    <a:pt x="602363" y="1529724"/>
                  </a:lnTo>
                  <a:lnTo>
                    <a:pt x="647117" y="1534558"/>
                  </a:lnTo>
                  <a:lnTo>
                    <a:pt x="692658" y="1536192"/>
                  </a:lnTo>
                  <a:lnTo>
                    <a:pt x="738198" y="1534558"/>
                  </a:lnTo>
                  <a:lnTo>
                    <a:pt x="782952" y="1529724"/>
                  </a:lnTo>
                  <a:lnTo>
                    <a:pt x="826828" y="1521791"/>
                  </a:lnTo>
                  <a:lnTo>
                    <a:pt x="869736" y="1510860"/>
                  </a:lnTo>
                  <a:lnTo>
                    <a:pt x="911583" y="1497033"/>
                  </a:lnTo>
                  <a:lnTo>
                    <a:pt x="952279" y="1480411"/>
                  </a:lnTo>
                  <a:lnTo>
                    <a:pt x="991733" y="1461094"/>
                  </a:lnTo>
                  <a:lnTo>
                    <a:pt x="1029852" y="1439185"/>
                  </a:lnTo>
                  <a:lnTo>
                    <a:pt x="1066546" y="1414784"/>
                  </a:lnTo>
                  <a:lnTo>
                    <a:pt x="1101723" y="1387993"/>
                  </a:lnTo>
                  <a:lnTo>
                    <a:pt x="1135293" y="1358912"/>
                  </a:lnTo>
                  <a:lnTo>
                    <a:pt x="1167164" y="1327644"/>
                  </a:lnTo>
                  <a:lnTo>
                    <a:pt x="1197243" y="1294288"/>
                  </a:lnTo>
                  <a:lnTo>
                    <a:pt x="1225442" y="1258947"/>
                  </a:lnTo>
                  <a:lnTo>
                    <a:pt x="1251667" y="1221722"/>
                  </a:lnTo>
                  <a:lnTo>
                    <a:pt x="1275828" y="1182714"/>
                  </a:lnTo>
                  <a:lnTo>
                    <a:pt x="1297833" y="1142023"/>
                  </a:lnTo>
                  <a:lnTo>
                    <a:pt x="1317591" y="1099752"/>
                  </a:lnTo>
                  <a:lnTo>
                    <a:pt x="1335011" y="1056001"/>
                  </a:lnTo>
                  <a:lnTo>
                    <a:pt x="1350001" y="1010872"/>
                  </a:lnTo>
                  <a:lnTo>
                    <a:pt x="1362471" y="964466"/>
                  </a:lnTo>
                  <a:lnTo>
                    <a:pt x="1372329" y="916884"/>
                  </a:lnTo>
                  <a:lnTo>
                    <a:pt x="1379483" y="868228"/>
                  </a:lnTo>
                  <a:lnTo>
                    <a:pt x="1383842" y="818598"/>
                  </a:lnTo>
                  <a:lnTo>
                    <a:pt x="1385315" y="768096"/>
                  </a:lnTo>
                  <a:lnTo>
                    <a:pt x="1383842" y="717596"/>
                  </a:lnTo>
                  <a:lnTo>
                    <a:pt x="1379483" y="667968"/>
                  </a:lnTo>
                  <a:lnTo>
                    <a:pt x="1372329" y="619314"/>
                  </a:lnTo>
                  <a:lnTo>
                    <a:pt x="1362471" y="571733"/>
                  </a:lnTo>
                  <a:lnTo>
                    <a:pt x="1350001" y="525328"/>
                  </a:lnTo>
                  <a:lnTo>
                    <a:pt x="1335011" y="480200"/>
                  </a:lnTo>
                  <a:lnTo>
                    <a:pt x="1317591" y="436450"/>
                  </a:lnTo>
                  <a:lnTo>
                    <a:pt x="1297833" y="394179"/>
                  </a:lnTo>
                  <a:lnTo>
                    <a:pt x="1275828" y="353489"/>
                  </a:lnTo>
                  <a:lnTo>
                    <a:pt x="1251667" y="314480"/>
                  </a:lnTo>
                  <a:lnTo>
                    <a:pt x="1225442" y="277254"/>
                  </a:lnTo>
                  <a:lnTo>
                    <a:pt x="1197243" y="241913"/>
                  </a:lnTo>
                  <a:lnTo>
                    <a:pt x="1167164" y="208556"/>
                  </a:lnTo>
                  <a:lnTo>
                    <a:pt x="1135293" y="177287"/>
                  </a:lnTo>
                  <a:lnTo>
                    <a:pt x="1101723" y="148205"/>
                  </a:lnTo>
                  <a:lnTo>
                    <a:pt x="1066546" y="121413"/>
                  </a:lnTo>
                  <a:lnTo>
                    <a:pt x="1029852" y="97011"/>
                  </a:lnTo>
                  <a:lnTo>
                    <a:pt x="991733" y="75101"/>
                  </a:lnTo>
                  <a:lnTo>
                    <a:pt x="952279" y="55783"/>
                  </a:lnTo>
                  <a:lnTo>
                    <a:pt x="911583" y="39160"/>
                  </a:lnTo>
                  <a:lnTo>
                    <a:pt x="869736" y="25332"/>
                  </a:lnTo>
                  <a:lnTo>
                    <a:pt x="826828" y="14401"/>
                  </a:lnTo>
                  <a:lnTo>
                    <a:pt x="782952" y="6468"/>
                  </a:lnTo>
                  <a:lnTo>
                    <a:pt x="738198" y="1633"/>
                  </a:lnTo>
                  <a:lnTo>
                    <a:pt x="692658" y="0"/>
                  </a:lnTo>
                  <a:lnTo>
                    <a:pt x="647117" y="1633"/>
                  </a:lnTo>
                  <a:lnTo>
                    <a:pt x="602363" y="6468"/>
                  </a:lnTo>
                  <a:lnTo>
                    <a:pt x="558487" y="14401"/>
                  </a:lnTo>
                  <a:lnTo>
                    <a:pt x="515579" y="25332"/>
                  </a:lnTo>
                  <a:lnTo>
                    <a:pt x="473732" y="39160"/>
                  </a:lnTo>
                  <a:lnTo>
                    <a:pt x="433036" y="55783"/>
                  </a:lnTo>
                  <a:lnTo>
                    <a:pt x="393582" y="75101"/>
                  </a:lnTo>
                  <a:lnTo>
                    <a:pt x="355463" y="97011"/>
                  </a:lnTo>
                  <a:lnTo>
                    <a:pt x="318769" y="121413"/>
                  </a:lnTo>
                  <a:lnTo>
                    <a:pt x="283592" y="148205"/>
                  </a:lnTo>
                  <a:lnTo>
                    <a:pt x="250022" y="177287"/>
                  </a:lnTo>
                  <a:lnTo>
                    <a:pt x="218151" y="208556"/>
                  </a:lnTo>
                  <a:lnTo>
                    <a:pt x="188072" y="241913"/>
                  </a:lnTo>
                  <a:lnTo>
                    <a:pt x="159873" y="277254"/>
                  </a:lnTo>
                  <a:lnTo>
                    <a:pt x="133648" y="314480"/>
                  </a:lnTo>
                  <a:lnTo>
                    <a:pt x="109487" y="353489"/>
                  </a:lnTo>
                  <a:lnTo>
                    <a:pt x="87482" y="394179"/>
                  </a:lnTo>
                  <a:lnTo>
                    <a:pt x="67724" y="436450"/>
                  </a:lnTo>
                  <a:lnTo>
                    <a:pt x="50304" y="480200"/>
                  </a:lnTo>
                  <a:lnTo>
                    <a:pt x="35314" y="525328"/>
                  </a:lnTo>
                  <a:lnTo>
                    <a:pt x="22844" y="571733"/>
                  </a:lnTo>
                  <a:lnTo>
                    <a:pt x="12986" y="619314"/>
                  </a:lnTo>
                  <a:lnTo>
                    <a:pt x="5832" y="667968"/>
                  </a:lnTo>
                  <a:lnTo>
                    <a:pt x="1473" y="717596"/>
                  </a:lnTo>
                  <a:lnTo>
                    <a:pt x="0" y="768096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75250" y="195834"/>
            <a:ext cx="3665854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rlito"/>
                <a:cs typeface="Carlito"/>
              </a:rPr>
              <a:t>Nel 1643, </a:t>
            </a:r>
            <a:r>
              <a:rPr sz="1800" spc="-5" dirty="0">
                <a:latin typeface="Carlito"/>
                <a:cs typeface="Carlito"/>
              </a:rPr>
              <a:t>il domenicano </a:t>
            </a:r>
            <a:r>
              <a:rPr sz="1800" dirty="0">
                <a:latin typeface="Carlito"/>
                <a:cs typeface="Carlito"/>
              </a:rPr>
              <a:t>Juan </a:t>
            </a:r>
            <a:r>
              <a:rPr sz="1800" spc="-10" dirty="0">
                <a:latin typeface="Carlito"/>
                <a:cs typeface="Carlito"/>
              </a:rPr>
              <a:t>Bautista  </a:t>
            </a:r>
            <a:r>
              <a:rPr sz="1800" dirty="0">
                <a:latin typeface="Carlito"/>
                <a:cs typeface="Carlito"/>
              </a:rPr>
              <a:t>de </a:t>
            </a:r>
            <a:r>
              <a:rPr sz="1800" spc="-10" dirty="0">
                <a:latin typeface="Carlito"/>
                <a:cs typeface="Carlito"/>
              </a:rPr>
              <a:t>Morales </a:t>
            </a:r>
            <a:r>
              <a:rPr sz="1800" spc="-5" dirty="0">
                <a:latin typeface="Carlito"/>
                <a:cs typeface="Carlito"/>
              </a:rPr>
              <a:t>denuncia le </a:t>
            </a:r>
            <a:r>
              <a:rPr sz="1800" spc="-10" dirty="0">
                <a:latin typeface="Carlito"/>
                <a:cs typeface="Carlito"/>
              </a:rPr>
              <a:t>pratiche </a:t>
            </a:r>
            <a:r>
              <a:rPr sz="1800" spc="-5" dirty="0">
                <a:latin typeface="Carlito"/>
                <a:cs typeface="Carlito"/>
              </a:rPr>
              <a:t>dei  gesuiti </a:t>
            </a:r>
            <a:r>
              <a:rPr sz="1800" dirty="0">
                <a:latin typeface="Carlito"/>
                <a:cs typeface="Carlito"/>
              </a:rPr>
              <a:t>a </a:t>
            </a:r>
            <a:r>
              <a:rPr sz="1800" spc="-15" dirty="0">
                <a:latin typeface="Carlito"/>
                <a:cs typeface="Carlito"/>
              </a:rPr>
              <a:t>Roma </a:t>
            </a:r>
            <a:r>
              <a:rPr sz="1800" spc="-10" dirty="0">
                <a:latin typeface="Carlito"/>
                <a:cs typeface="Carlito"/>
              </a:rPr>
              <a:t>presentando </a:t>
            </a:r>
            <a:r>
              <a:rPr sz="1800" spc="-5" dirty="0">
                <a:latin typeface="Carlito"/>
                <a:cs typeface="Carlito"/>
              </a:rPr>
              <a:t>una </a:t>
            </a:r>
            <a:r>
              <a:rPr sz="1800" spc="-15" dirty="0">
                <a:latin typeface="Carlito"/>
                <a:cs typeface="Carlito"/>
              </a:rPr>
              <a:t>lista </a:t>
            </a:r>
            <a:r>
              <a:rPr sz="1800" spc="-5" dirty="0">
                <a:latin typeface="Carlito"/>
                <a:cs typeface="Carlito"/>
              </a:rPr>
              <a:t>di  </a:t>
            </a:r>
            <a:r>
              <a:rPr sz="1800" spc="-10" dirty="0">
                <a:latin typeface="Carlito"/>
                <a:cs typeface="Carlito"/>
              </a:rPr>
              <a:t>diciassette </a:t>
            </a:r>
            <a:r>
              <a:rPr sz="1800" spc="-5" dirty="0">
                <a:latin typeface="Carlito"/>
                <a:cs typeface="Carlito"/>
              </a:rPr>
              <a:t>dubia alla </a:t>
            </a:r>
            <a:r>
              <a:rPr sz="1800" spc="-10" dirty="0">
                <a:latin typeface="Carlito"/>
                <a:cs typeface="Carlito"/>
              </a:rPr>
              <a:t>Congregazione </a:t>
            </a:r>
            <a:r>
              <a:rPr sz="1800" spc="-5" dirty="0">
                <a:latin typeface="Carlito"/>
                <a:cs typeface="Carlito"/>
              </a:rPr>
              <a:t>di  </a:t>
            </a:r>
            <a:r>
              <a:rPr sz="1800" spc="-10" dirty="0">
                <a:latin typeface="Carlito"/>
                <a:cs typeface="Carlito"/>
              </a:rPr>
              <a:t>Propaganda, </a:t>
            </a:r>
            <a:r>
              <a:rPr sz="1800" spc="-5" dirty="0">
                <a:latin typeface="Carlito"/>
                <a:cs typeface="Carlito"/>
              </a:rPr>
              <a:t>che li </a:t>
            </a:r>
            <a:r>
              <a:rPr sz="1800" spc="-10" dirty="0">
                <a:latin typeface="Carlito"/>
                <a:cs typeface="Carlito"/>
              </a:rPr>
              <a:t>invia </a:t>
            </a:r>
            <a:r>
              <a:rPr sz="1800" dirty="0">
                <a:latin typeface="Carlito"/>
                <a:cs typeface="Carlito"/>
              </a:rPr>
              <a:t>al </a:t>
            </a:r>
            <a:r>
              <a:rPr sz="1800" spc="-10" dirty="0">
                <a:latin typeface="Carlito"/>
                <a:cs typeface="Carlito"/>
              </a:rPr>
              <a:t>Sant'Uffizio  </a:t>
            </a:r>
            <a:r>
              <a:rPr sz="1800" spc="-5" dirty="0">
                <a:latin typeface="Carlito"/>
                <a:cs typeface="Carlito"/>
              </a:rPr>
              <a:t>per un </a:t>
            </a:r>
            <a:r>
              <a:rPr sz="1800" dirty="0">
                <a:latin typeface="Carlito"/>
                <a:cs typeface="Carlito"/>
              </a:rPr>
              <a:t>esame</a:t>
            </a:r>
            <a:r>
              <a:rPr sz="1800" spc="1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dottrinale.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8108" y="76200"/>
            <a:ext cx="2909316" cy="472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5695187" cy="4786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5343" y="5219827"/>
            <a:ext cx="4917440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60" dirty="0">
                <a:latin typeface="Times New Roman"/>
                <a:cs typeface="Times New Roman"/>
              </a:rPr>
              <a:t>Altare </a:t>
            </a:r>
            <a:r>
              <a:rPr sz="2200" spc="-30" dirty="0">
                <a:latin typeface="Times New Roman"/>
                <a:cs typeface="Times New Roman"/>
              </a:rPr>
              <a:t>domestico </a:t>
            </a:r>
            <a:r>
              <a:rPr sz="2200" spc="-20" dirty="0">
                <a:latin typeface="Times New Roman"/>
                <a:cs typeface="Times New Roman"/>
              </a:rPr>
              <a:t>per </a:t>
            </a:r>
            <a:r>
              <a:rPr sz="2200" spc="-100" dirty="0">
                <a:latin typeface="Times New Roman"/>
                <a:cs typeface="Times New Roman"/>
              </a:rPr>
              <a:t>la </a:t>
            </a:r>
            <a:r>
              <a:rPr sz="2200" spc="-45" dirty="0">
                <a:latin typeface="Times New Roman"/>
                <a:cs typeface="Times New Roman"/>
              </a:rPr>
              <a:t>venerazione </a:t>
            </a:r>
            <a:r>
              <a:rPr sz="2200" spc="-70" dirty="0">
                <a:latin typeface="Times New Roman"/>
                <a:cs typeface="Times New Roman"/>
              </a:rPr>
              <a:t>delle  </a:t>
            </a:r>
            <a:r>
              <a:rPr sz="2200" spc="-40" dirty="0">
                <a:latin typeface="Times New Roman"/>
                <a:cs typeface="Times New Roman"/>
              </a:rPr>
              <a:t>"tavolette </a:t>
            </a:r>
            <a:r>
              <a:rPr sz="2200" spc="-80" dirty="0">
                <a:latin typeface="Times New Roman"/>
                <a:cs typeface="Times New Roman"/>
              </a:rPr>
              <a:t>degli </a:t>
            </a:r>
            <a:r>
              <a:rPr sz="2200" spc="-35" dirty="0">
                <a:latin typeface="Times New Roman"/>
                <a:cs typeface="Times New Roman"/>
              </a:rPr>
              <a:t>antenati" </a:t>
            </a:r>
            <a:r>
              <a:rPr sz="2200" spc="-15" dirty="0">
                <a:latin typeface="Times New Roman"/>
                <a:cs typeface="Times New Roman"/>
              </a:rPr>
              <a:t>con </a:t>
            </a:r>
            <a:r>
              <a:rPr sz="2200" spc="-55" dirty="0">
                <a:latin typeface="Times New Roman"/>
                <a:cs typeface="Times New Roman"/>
              </a:rPr>
              <a:t>l'iscrizione </a:t>
            </a:r>
            <a:r>
              <a:rPr sz="2200" spc="-75" dirty="0">
                <a:latin typeface="Times New Roman"/>
                <a:cs typeface="Times New Roman"/>
              </a:rPr>
              <a:t>della  </a:t>
            </a:r>
            <a:r>
              <a:rPr sz="2200" spc="-45" dirty="0">
                <a:latin typeface="Times New Roman"/>
                <a:cs typeface="Times New Roman"/>
              </a:rPr>
              <a:t>"sede </a:t>
            </a:r>
            <a:r>
              <a:rPr sz="2200" spc="-55" dirty="0">
                <a:latin typeface="Times New Roman"/>
                <a:cs typeface="Times New Roman"/>
              </a:rPr>
              <a:t>dell'anima" </a:t>
            </a:r>
            <a:r>
              <a:rPr sz="2200" spc="-60" dirty="0">
                <a:latin typeface="Times New Roman"/>
                <a:cs typeface="Times New Roman"/>
              </a:rPr>
              <a:t>del</a:t>
            </a:r>
            <a:r>
              <a:rPr sz="2200" spc="114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defunto.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74155" y="5216778"/>
            <a:ext cx="259524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60" dirty="0">
                <a:latin typeface="Times New Roman"/>
                <a:cs typeface="Times New Roman"/>
              </a:rPr>
              <a:t>Tavoletta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spc="-50" dirty="0">
                <a:latin typeface="Times New Roman"/>
                <a:cs typeface="Times New Roman"/>
              </a:rPr>
              <a:t>cristianizzata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863590" cy="618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994275" y="138811"/>
            <a:ext cx="4044950" cy="4904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>
              <a:lnSpc>
                <a:spcPct val="100000"/>
              </a:lnSpc>
              <a:spcBef>
                <a:spcPts val="100"/>
              </a:spcBef>
            </a:pPr>
            <a:r>
              <a:rPr sz="2000" b="1" spc="-105" dirty="0">
                <a:latin typeface="Times New Roman"/>
                <a:cs typeface="Times New Roman"/>
              </a:rPr>
              <a:t>1645</a:t>
            </a:r>
            <a:r>
              <a:rPr sz="2000" spc="-105" dirty="0">
                <a:latin typeface="Times New Roman"/>
                <a:cs typeface="Times New Roman"/>
              </a:rPr>
              <a:t>: </a:t>
            </a:r>
            <a:r>
              <a:rPr sz="2000" spc="-45" dirty="0">
                <a:latin typeface="Times New Roman"/>
                <a:cs typeface="Times New Roman"/>
              </a:rPr>
              <a:t>in </a:t>
            </a:r>
            <a:r>
              <a:rPr sz="2000" spc="-40" dirty="0">
                <a:latin typeface="Times New Roman"/>
                <a:cs typeface="Times New Roman"/>
              </a:rPr>
              <a:t>seguito </a:t>
            </a:r>
            <a:r>
              <a:rPr sz="2000" spc="-90" dirty="0">
                <a:latin typeface="Times New Roman"/>
                <a:cs typeface="Times New Roman"/>
              </a:rPr>
              <a:t>alla </a:t>
            </a:r>
            <a:r>
              <a:rPr sz="2000" spc="-35" dirty="0">
                <a:latin typeface="Times New Roman"/>
                <a:cs typeface="Times New Roman"/>
              </a:rPr>
              <a:t>denuncia </a:t>
            </a:r>
            <a:r>
              <a:rPr sz="2000" spc="-50" dirty="0">
                <a:latin typeface="Times New Roman"/>
                <a:cs typeface="Times New Roman"/>
              </a:rPr>
              <a:t>del  </a:t>
            </a:r>
            <a:r>
              <a:rPr sz="2000" spc="-25" dirty="0">
                <a:latin typeface="Times New Roman"/>
                <a:cs typeface="Times New Roman"/>
              </a:rPr>
              <a:t>domenicano </a:t>
            </a:r>
            <a:r>
              <a:rPr sz="2000" spc="-65" dirty="0">
                <a:latin typeface="Times New Roman"/>
                <a:cs typeface="Times New Roman"/>
              </a:rPr>
              <a:t>Morales, </a:t>
            </a:r>
            <a:r>
              <a:rPr sz="2000" spc="-30" dirty="0">
                <a:latin typeface="Times New Roman"/>
                <a:cs typeface="Times New Roman"/>
              </a:rPr>
              <a:t>papa </a:t>
            </a:r>
            <a:r>
              <a:rPr sz="2000" dirty="0">
                <a:latin typeface="Times New Roman"/>
                <a:cs typeface="Times New Roman"/>
              </a:rPr>
              <a:t>Innocenzo </a:t>
            </a:r>
            <a:r>
              <a:rPr sz="2000" spc="-50" dirty="0">
                <a:latin typeface="Times New Roman"/>
                <a:cs typeface="Times New Roman"/>
              </a:rPr>
              <a:t>X  </a:t>
            </a:r>
            <a:r>
              <a:rPr sz="2000" spc="-15" dirty="0">
                <a:latin typeface="Times New Roman"/>
                <a:cs typeface="Times New Roman"/>
              </a:rPr>
              <a:t>condanna </a:t>
            </a:r>
            <a:r>
              <a:rPr sz="2000" spc="-100" dirty="0">
                <a:latin typeface="Times New Roman"/>
                <a:cs typeface="Times New Roman"/>
              </a:rPr>
              <a:t>i </a:t>
            </a:r>
            <a:r>
              <a:rPr sz="2000" spc="-45" dirty="0">
                <a:latin typeface="Times New Roman"/>
                <a:cs typeface="Times New Roman"/>
              </a:rPr>
              <a:t>riti </a:t>
            </a:r>
            <a:r>
              <a:rPr sz="2000" spc="-40" dirty="0">
                <a:latin typeface="Times New Roman"/>
                <a:cs typeface="Times New Roman"/>
              </a:rPr>
              <a:t>tollerati </a:t>
            </a:r>
            <a:r>
              <a:rPr sz="2000" spc="-60" dirty="0">
                <a:latin typeface="Times New Roman"/>
                <a:cs typeface="Times New Roman"/>
              </a:rPr>
              <a:t>dai </a:t>
            </a:r>
            <a:r>
              <a:rPr sz="2000" spc="-50" dirty="0">
                <a:latin typeface="Times New Roman"/>
                <a:cs typeface="Times New Roman"/>
              </a:rPr>
              <a:t>gesuiti, </a:t>
            </a:r>
            <a:r>
              <a:rPr sz="2000" spc="-5" dirty="0">
                <a:latin typeface="Times New Roman"/>
                <a:cs typeface="Times New Roman"/>
              </a:rPr>
              <a:t>pur  </a:t>
            </a:r>
            <a:r>
              <a:rPr sz="2000" spc="-35" dirty="0">
                <a:latin typeface="Times New Roman"/>
                <a:cs typeface="Times New Roman"/>
              </a:rPr>
              <a:t>specificando </a:t>
            </a:r>
            <a:r>
              <a:rPr sz="2000" spc="-5" dirty="0">
                <a:latin typeface="Times New Roman"/>
                <a:cs typeface="Times New Roman"/>
              </a:rPr>
              <a:t>prudentemente </a:t>
            </a:r>
            <a:r>
              <a:rPr sz="2000" spc="-40" dirty="0">
                <a:latin typeface="Times New Roman"/>
                <a:cs typeface="Times New Roman"/>
              </a:rPr>
              <a:t>che </a:t>
            </a:r>
            <a:r>
              <a:rPr sz="2000" spc="-90" dirty="0">
                <a:latin typeface="Times New Roman"/>
                <a:cs typeface="Times New Roman"/>
              </a:rPr>
              <a:t>la  </a:t>
            </a:r>
            <a:r>
              <a:rPr sz="2000" spc="-20" dirty="0">
                <a:latin typeface="Times New Roman"/>
                <a:cs typeface="Times New Roman"/>
              </a:rPr>
              <a:t>condanna </a:t>
            </a:r>
            <a:r>
              <a:rPr sz="2000" spc="-50" dirty="0">
                <a:latin typeface="Times New Roman"/>
                <a:cs typeface="Times New Roman"/>
              </a:rPr>
              <a:t>sarà </a:t>
            </a:r>
            <a:r>
              <a:rPr sz="2000" spc="-75" dirty="0">
                <a:latin typeface="Times New Roman"/>
                <a:cs typeface="Times New Roman"/>
              </a:rPr>
              <a:t>valida </a:t>
            </a:r>
            <a:r>
              <a:rPr sz="2000" spc="-20" dirty="0">
                <a:latin typeface="Times New Roman"/>
                <a:cs typeface="Times New Roman"/>
              </a:rPr>
              <a:t>"fino </a:t>
            </a:r>
            <a:r>
              <a:rPr sz="2000" spc="-75" dirty="0">
                <a:latin typeface="Times New Roman"/>
                <a:cs typeface="Times New Roman"/>
              </a:rPr>
              <a:t>a </a:t>
            </a:r>
            <a:r>
              <a:rPr sz="2000" spc="-10" dirty="0">
                <a:latin typeface="Times New Roman"/>
                <a:cs typeface="Times New Roman"/>
              </a:rPr>
              <a:t>quando </a:t>
            </a:r>
            <a:r>
              <a:rPr sz="2000" spc="-90" dirty="0">
                <a:latin typeface="Times New Roman"/>
                <a:cs typeface="Times New Roman"/>
              </a:rPr>
              <a:t>la  </a:t>
            </a:r>
            <a:r>
              <a:rPr sz="2000" spc="-55" dirty="0">
                <a:latin typeface="Times New Roman"/>
                <a:cs typeface="Times New Roman"/>
              </a:rPr>
              <a:t>Santa </a:t>
            </a:r>
            <a:r>
              <a:rPr sz="2000" spc="-65" dirty="0">
                <a:latin typeface="Times New Roman"/>
                <a:cs typeface="Times New Roman"/>
              </a:rPr>
              <a:t>Sede </a:t>
            </a:r>
            <a:r>
              <a:rPr sz="2000" spc="15" dirty="0">
                <a:latin typeface="Times New Roman"/>
                <a:cs typeface="Times New Roman"/>
              </a:rPr>
              <a:t>non </a:t>
            </a:r>
            <a:r>
              <a:rPr sz="2000" spc="-40" dirty="0">
                <a:latin typeface="Times New Roman"/>
                <a:cs typeface="Times New Roman"/>
              </a:rPr>
              <a:t>deciderà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diversamente".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105" dirty="0">
                <a:latin typeface="Times New Roman"/>
                <a:cs typeface="Times New Roman"/>
              </a:rPr>
              <a:t>1656</a:t>
            </a:r>
            <a:r>
              <a:rPr sz="2000" spc="-105" dirty="0">
                <a:latin typeface="Times New Roman"/>
                <a:cs typeface="Times New Roman"/>
              </a:rPr>
              <a:t>: </a:t>
            </a:r>
            <a:r>
              <a:rPr sz="2000" spc="-45" dirty="0">
                <a:latin typeface="Times New Roman"/>
                <a:cs typeface="Times New Roman"/>
              </a:rPr>
              <a:t>in </a:t>
            </a:r>
            <a:r>
              <a:rPr sz="2000" spc="-40" dirty="0">
                <a:latin typeface="Times New Roman"/>
                <a:cs typeface="Times New Roman"/>
              </a:rPr>
              <a:t>seguito </a:t>
            </a:r>
            <a:r>
              <a:rPr sz="2000" spc="-85" dirty="0">
                <a:latin typeface="Times New Roman"/>
                <a:cs typeface="Times New Roman"/>
              </a:rPr>
              <a:t>alle </a:t>
            </a:r>
            <a:r>
              <a:rPr sz="2000" spc="-25" dirty="0">
                <a:latin typeface="Times New Roman"/>
                <a:cs typeface="Times New Roman"/>
              </a:rPr>
              <a:t>informazioni </a:t>
            </a:r>
            <a:r>
              <a:rPr sz="2000" spc="-15" dirty="0">
                <a:latin typeface="Times New Roman"/>
                <a:cs typeface="Times New Roman"/>
              </a:rPr>
              <a:t>fornite  </a:t>
            </a:r>
            <a:r>
              <a:rPr sz="2000" spc="-60" dirty="0">
                <a:latin typeface="Times New Roman"/>
                <a:cs typeface="Times New Roman"/>
              </a:rPr>
              <a:t>dal </a:t>
            </a:r>
            <a:r>
              <a:rPr sz="2000" spc="-50" dirty="0">
                <a:latin typeface="Times New Roman"/>
                <a:cs typeface="Times New Roman"/>
              </a:rPr>
              <a:t>gesuita </a:t>
            </a:r>
            <a:r>
              <a:rPr sz="2000" spc="-45" dirty="0">
                <a:latin typeface="Times New Roman"/>
                <a:cs typeface="Times New Roman"/>
              </a:rPr>
              <a:t>Martini, </a:t>
            </a:r>
            <a:r>
              <a:rPr sz="2000" spc="-30" dirty="0">
                <a:latin typeface="Times New Roman"/>
                <a:cs typeface="Times New Roman"/>
              </a:rPr>
              <a:t>papa </a:t>
            </a:r>
            <a:r>
              <a:rPr sz="2000" spc="-40" dirty="0">
                <a:latin typeface="Times New Roman"/>
                <a:cs typeface="Times New Roman"/>
              </a:rPr>
              <a:t>Alessandro </a:t>
            </a:r>
            <a:r>
              <a:rPr sz="2000" spc="-10" dirty="0">
                <a:latin typeface="Times New Roman"/>
                <a:cs typeface="Times New Roman"/>
              </a:rPr>
              <a:t>VII  </a:t>
            </a:r>
            <a:r>
              <a:rPr sz="2000" spc="-25" dirty="0">
                <a:latin typeface="Times New Roman"/>
                <a:cs typeface="Times New Roman"/>
              </a:rPr>
              <a:t>consente, </a:t>
            </a:r>
            <a:r>
              <a:rPr sz="2000" spc="-45" dirty="0">
                <a:latin typeface="Times New Roman"/>
                <a:cs typeface="Times New Roman"/>
              </a:rPr>
              <a:t>in </a:t>
            </a:r>
            <a:r>
              <a:rPr sz="2000" spc="-40" dirty="0">
                <a:latin typeface="Times New Roman"/>
                <a:cs typeface="Times New Roman"/>
              </a:rPr>
              <a:t>caso </a:t>
            </a:r>
            <a:r>
              <a:rPr sz="2000" spc="-45" dirty="0">
                <a:latin typeface="Times New Roman"/>
                <a:cs typeface="Times New Roman"/>
              </a:rPr>
              <a:t>di necessità,  </a:t>
            </a:r>
            <a:r>
              <a:rPr sz="2000" spc="-55" dirty="0">
                <a:latin typeface="Times New Roman"/>
                <a:cs typeface="Times New Roman"/>
              </a:rPr>
              <a:t>l’omissione </a:t>
            </a:r>
            <a:r>
              <a:rPr sz="2000" spc="-45" dirty="0">
                <a:latin typeface="Times New Roman"/>
                <a:cs typeface="Times New Roman"/>
              </a:rPr>
              <a:t>dei sacramentali </a:t>
            </a:r>
            <a:r>
              <a:rPr sz="2000" spc="-50" dirty="0">
                <a:latin typeface="Times New Roman"/>
                <a:cs typeface="Times New Roman"/>
              </a:rPr>
              <a:t>del  </a:t>
            </a:r>
            <a:r>
              <a:rPr sz="2000" spc="-20" dirty="0">
                <a:latin typeface="Times New Roman"/>
                <a:cs typeface="Times New Roman"/>
              </a:rPr>
              <a:t>battesimo </a:t>
            </a:r>
            <a:r>
              <a:rPr sz="2000" spc="-55" dirty="0">
                <a:latin typeface="Times New Roman"/>
                <a:cs typeface="Times New Roman"/>
              </a:rPr>
              <a:t>e </a:t>
            </a:r>
            <a:r>
              <a:rPr sz="2000" spc="-40" dirty="0">
                <a:latin typeface="Times New Roman"/>
                <a:cs typeface="Times New Roman"/>
              </a:rPr>
              <a:t>dell'estrema </a:t>
            </a:r>
            <a:r>
              <a:rPr sz="2000" spc="-35" dirty="0">
                <a:latin typeface="Times New Roman"/>
                <a:cs typeface="Times New Roman"/>
              </a:rPr>
              <a:t>unzione; </a:t>
            </a:r>
            <a:r>
              <a:rPr sz="2000" spc="-10" dirty="0">
                <a:latin typeface="Times New Roman"/>
                <a:cs typeface="Times New Roman"/>
              </a:rPr>
              <a:t>quanto  </a:t>
            </a:r>
            <a:r>
              <a:rPr sz="2000" spc="-85" dirty="0">
                <a:latin typeface="Times New Roman"/>
                <a:cs typeface="Times New Roman"/>
              </a:rPr>
              <a:t>alle </a:t>
            </a:r>
            <a:r>
              <a:rPr sz="2000" spc="-35" dirty="0">
                <a:latin typeface="Times New Roman"/>
                <a:cs typeface="Times New Roman"/>
              </a:rPr>
              <a:t>cerimonie </a:t>
            </a:r>
            <a:r>
              <a:rPr sz="2000" spc="-40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onore </a:t>
            </a:r>
            <a:r>
              <a:rPr sz="2000" spc="-45" dirty="0">
                <a:latin typeface="Times New Roman"/>
                <a:cs typeface="Times New Roman"/>
              </a:rPr>
              <a:t>di </a:t>
            </a:r>
            <a:r>
              <a:rPr sz="2000" spc="-25" dirty="0">
                <a:latin typeface="Times New Roman"/>
                <a:cs typeface="Times New Roman"/>
              </a:rPr>
              <a:t>Confucio </a:t>
            </a:r>
            <a:r>
              <a:rPr sz="2000" spc="-55" dirty="0">
                <a:latin typeface="Times New Roman"/>
                <a:cs typeface="Times New Roman"/>
              </a:rPr>
              <a:t>e  </a:t>
            </a:r>
            <a:r>
              <a:rPr sz="2000" spc="-70" dirty="0">
                <a:latin typeface="Times New Roman"/>
                <a:cs typeface="Times New Roman"/>
              </a:rPr>
              <a:t>degli </a:t>
            </a:r>
            <a:r>
              <a:rPr sz="2000" spc="-30" dirty="0">
                <a:latin typeface="Times New Roman"/>
                <a:cs typeface="Times New Roman"/>
              </a:rPr>
              <a:t>antenati, </a:t>
            </a:r>
            <a:r>
              <a:rPr sz="2000" spc="-50" dirty="0">
                <a:latin typeface="Times New Roman"/>
                <a:cs typeface="Times New Roman"/>
              </a:rPr>
              <a:t>esse </a:t>
            </a:r>
            <a:r>
              <a:rPr sz="2000" spc="5" dirty="0">
                <a:latin typeface="Times New Roman"/>
                <a:cs typeface="Times New Roman"/>
              </a:rPr>
              <a:t>sono </a:t>
            </a:r>
            <a:r>
              <a:rPr sz="2000" spc="-60" dirty="0">
                <a:latin typeface="Times New Roman"/>
                <a:cs typeface="Times New Roman"/>
              </a:rPr>
              <a:t>ammissibili  </a:t>
            </a:r>
            <a:r>
              <a:rPr sz="2000" spc="-15" dirty="0">
                <a:latin typeface="Times New Roman"/>
                <a:cs typeface="Times New Roman"/>
              </a:rPr>
              <a:t>secondo </a:t>
            </a:r>
            <a:r>
              <a:rPr sz="2000" spc="-90" dirty="0">
                <a:latin typeface="Times New Roman"/>
                <a:cs typeface="Times New Roman"/>
              </a:rPr>
              <a:t>la </a:t>
            </a:r>
            <a:r>
              <a:rPr sz="2000" spc="-35" dirty="0">
                <a:latin typeface="Times New Roman"/>
                <a:cs typeface="Times New Roman"/>
              </a:rPr>
              <a:t>descrizione </a:t>
            </a:r>
            <a:r>
              <a:rPr sz="2000" spc="-15" dirty="0">
                <a:latin typeface="Times New Roman"/>
                <a:cs typeface="Times New Roman"/>
              </a:rPr>
              <a:t>fornita </a:t>
            </a:r>
            <a:r>
              <a:rPr sz="2000" spc="-60" dirty="0">
                <a:latin typeface="Times New Roman"/>
                <a:cs typeface="Times New Roman"/>
              </a:rPr>
              <a:t>dai  </a:t>
            </a:r>
            <a:r>
              <a:rPr sz="2000" spc="-45" dirty="0">
                <a:latin typeface="Times New Roman"/>
                <a:cs typeface="Times New Roman"/>
              </a:rPr>
              <a:t>missionari.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4275" y="5321300"/>
            <a:ext cx="391604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05" dirty="0">
                <a:latin typeface="Times New Roman"/>
                <a:cs typeface="Times New Roman"/>
              </a:rPr>
              <a:t>1669</a:t>
            </a:r>
            <a:r>
              <a:rPr sz="2000" spc="-105" dirty="0">
                <a:latin typeface="Times New Roman"/>
                <a:cs typeface="Times New Roman"/>
              </a:rPr>
              <a:t>: il </a:t>
            </a:r>
            <a:r>
              <a:rPr sz="2000" spc="-40" dirty="0">
                <a:latin typeface="Times New Roman"/>
                <a:cs typeface="Times New Roman"/>
              </a:rPr>
              <a:t>Sant'Uffizio </a:t>
            </a:r>
            <a:r>
              <a:rPr sz="2000" spc="-60" dirty="0">
                <a:latin typeface="Times New Roman"/>
                <a:cs typeface="Times New Roman"/>
              </a:rPr>
              <a:t>chiarisce </a:t>
            </a:r>
            <a:r>
              <a:rPr sz="2000" spc="-40" dirty="0">
                <a:latin typeface="Times New Roman"/>
                <a:cs typeface="Times New Roman"/>
              </a:rPr>
              <a:t>che </a:t>
            </a:r>
            <a:r>
              <a:rPr sz="2000" spc="-75" dirty="0">
                <a:latin typeface="Times New Roman"/>
                <a:cs typeface="Times New Roman"/>
              </a:rPr>
              <a:t>le </a:t>
            </a:r>
            <a:r>
              <a:rPr sz="2000" spc="-25" dirty="0">
                <a:latin typeface="Times New Roman"/>
                <a:cs typeface="Times New Roman"/>
              </a:rPr>
              <a:t>due  </a:t>
            </a:r>
            <a:r>
              <a:rPr sz="2000" spc="-45" dirty="0">
                <a:latin typeface="Times New Roman"/>
                <a:cs typeface="Times New Roman"/>
              </a:rPr>
              <a:t>decisioni </a:t>
            </a:r>
            <a:r>
              <a:rPr sz="2000" spc="-65" dirty="0">
                <a:latin typeface="Times New Roman"/>
                <a:cs typeface="Times New Roman"/>
              </a:rPr>
              <a:t>della </a:t>
            </a:r>
            <a:r>
              <a:rPr sz="2000" spc="-50" dirty="0">
                <a:latin typeface="Times New Roman"/>
                <a:cs typeface="Times New Roman"/>
              </a:rPr>
              <a:t>Santa </a:t>
            </a:r>
            <a:r>
              <a:rPr sz="2000" spc="-65" dirty="0">
                <a:latin typeface="Times New Roman"/>
                <a:cs typeface="Times New Roman"/>
              </a:rPr>
              <a:t>Sede </a:t>
            </a:r>
            <a:r>
              <a:rPr sz="2000" spc="-25" dirty="0">
                <a:latin typeface="Times New Roman"/>
                <a:cs typeface="Times New Roman"/>
              </a:rPr>
              <a:t>sussistono  </a:t>
            </a:r>
            <a:r>
              <a:rPr sz="2000" spc="-50" dirty="0">
                <a:latin typeface="Times New Roman"/>
                <a:cs typeface="Times New Roman"/>
              </a:rPr>
              <a:t>insieme </a:t>
            </a:r>
            <a:r>
              <a:rPr sz="2000" spc="-55" dirty="0">
                <a:latin typeface="Times New Roman"/>
                <a:cs typeface="Times New Roman"/>
              </a:rPr>
              <a:t>e </a:t>
            </a:r>
            <a:r>
              <a:rPr sz="2000" spc="-15" dirty="0">
                <a:latin typeface="Times New Roman"/>
                <a:cs typeface="Times New Roman"/>
              </a:rPr>
              <a:t>devono </a:t>
            </a:r>
            <a:r>
              <a:rPr sz="2000" spc="-40" dirty="0">
                <a:latin typeface="Times New Roman"/>
                <a:cs typeface="Times New Roman"/>
              </a:rPr>
              <a:t>essere </a:t>
            </a:r>
            <a:r>
              <a:rPr sz="2000" spc="-30" dirty="0">
                <a:latin typeface="Times New Roman"/>
                <a:cs typeface="Times New Roman"/>
              </a:rPr>
              <a:t>osservate  </a:t>
            </a:r>
            <a:r>
              <a:rPr sz="2000" spc="-15" dirty="0">
                <a:latin typeface="Times New Roman"/>
                <a:cs typeface="Times New Roman"/>
              </a:rPr>
              <a:t>secondo </a:t>
            </a:r>
            <a:r>
              <a:rPr sz="2000" spc="-75" dirty="0">
                <a:latin typeface="Times New Roman"/>
                <a:cs typeface="Times New Roman"/>
              </a:rPr>
              <a:t>le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circostanze.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40" y="6340246"/>
            <a:ext cx="293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Martino Martini </a:t>
            </a:r>
            <a:r>
              <a:rPr sz="1800" spc="-10" dirty="0">
                <a:latin typeface="Carlito"/>
                <a:cs typeface="Carlito"/>
              </a:rPr>
              <a:t>SJ</a:t>
            </a:r>
            <a:r>
              <a:rPr sz="1800" spc="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(1614-1661)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8954"/>
            <a:ext cx="8519958" cy="614769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4400" dirty="0">
                <a:latin typeface="Calibri"/>
                <a:cs typeface="Calibri"/>
              </a:rPr>
              <a:t> 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4900" b="1" dirty="0">
                <a:latin typeface="Calibri"/>
                <a:cs typeface="Calibri"/>
              </a:rPr>
              <a:t>La controversia dei riti cinesi	</a:t>
            </a:r>
          </a:p>
          <a:p>
            <a:pPr marL="0" indent="0">
              <a:lnSpc>
                <a:spcPct val="120000"/>
              </a:lnSpc>
              <a:buNone/>
            </a:pPr>
            <a:endParaRPr lang="it-IT" sz="4400" dirty="0">
              <a:latin typeface="Calibri"/>
              <a:cs typeface="Calibri"/>
            </a:endParaRP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L’ambiguità di Rome verso il metodo missionario gesuita e le contestazioni francescane e domenicane (1645-1669)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latin typeface="Calibri"/>
                <a:cs typeface="Calibri"/>
              </a:rPr>
              <a:t>La riapertura della controversia e la necessità di una decisione (1693-1715)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Le </a:t>
            </a:r>
            <a:r>
              <a:rPr lang="it-IT" sz="4300" i="1" dirty="0" err="1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permissiones</a:t>
            </a: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 di Mezzabarba e l’intervento di Benedetto XIV (1721-1742)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43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61641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1603" y="590994"/>
            <a:ext cx="4752396" cy="6267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1848" y="900506"/>
            <a:ext cx="3643629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spc="-30" dirty="0"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sz="2200" spc="-65" dirty="0">
                <a:latin typeface="Calibri" panose="020F0502020204030204" pitchFamily="34" charset="0"/>
                <a:cs typeface="Calibri" panose="020F0502020204030204" pitchFamily="34" charset="0"/>
              </a:rPr>
              <a:t>26 </a:t>
            </a:r>
            <a:r>
              <a:rPr sz="2200" spc="-25" dirty="0">
                <a:latin typeface="Calibri" panose="020F0502020204030204" pitchFamily="34" charset="0"/>
                <a:cs typeface="Calibri" panose="020F0502020204030204" pitchFamily="34" charset="0"/>
              </a:rPr>
              <a:t>marzo </a:t>
            </a:r>
            <a:r>
              <a:rPr sz="2200" spc="-70" dirty="0">
                <a:latin typeface="Calibri" panose="020F0502020204030204" pitchFamily="34" charset="0"/>
                <a:cs typeface="Calibri" panose="020F0502020204030204" pitchFamily="34" charset="0"/>
              </a:rPr>
              <a:t>1693, </a:t>
            </a:r>
            <a:r>
              <a:rPr sz="2200" spc="-105" dirty="0"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sz="2200" spc="-60" dirty="0">
                <a:latin typeface="Calibri" panose="020F0502020204030204" pitchFamily="34" charset="0"/>
                <a:cs typeface="Calibri" panose="020F0502020204030204" pitchFamily="34" charset="0"/>
              </a:rPr>
              <a:t>vicario  </a:t>
            </a:r>
            <a:r>
              <a:rPr sz="2200" spc="-30" dirty="0">
                <a:latin typeface="Calibri" panose="020F0502020204030204" pitchFamily="34" charset="0"/>
                <a:cs typeface="Calibri" panose="020F0502020204030204" pitchFamily="34" charset="0"/>
              </a:rPr>
              <a:t>apostolico </a:t>
            </a:r>
            <a:r>
              <a:rPr sz="2200" spc="-55" dirty="0">
                <a:latin typeface="Calibri" panose="020F0502020204030204" pitchFamily="34" charset="0"/>
                <a:cs typeface="Calibri" panose="020F0502020204030204" pitchFamily="34" charset="0"/>
              </a:rPr>
              <a:t>Charles </a:t>
            </a:r>
            <a:r>
              <a:rPr sz="22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Maigrot </a:t>
            </a:r>
            <a:r>
              <a:rPr sz="2200" spc="-45" dirty="0">
                <a:latin typeface="Calibri" panose="020F0502020204030204" pitchFamily="34" charset="0"/>
                <a:cs typeface="Calibri" panose="020F0502020204030204" pitchFamily="34" charset="0"/>
              </a:rPr>
              <a:t>emana  </a:t>
            </a:r>
            <a:r>
              <a:rPr sz="2200" dirty="0"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sz="2200" spc="-35" dirty="0">
                <a:latin typeface="Calibri" panose="020F0502020204030204" pitchFamily="34" charset="0"/>
                <a:cs typeface="Calibri" panose="020F0502020204030204" pitchFamily="34" charset="0"/>
              </a:rPr>
              <a:t>Mandato </a:t>
            </a:r>
            <a:r>
              <a:rPr sz="2200" spc="-45" dirty="0">
                <a:latin typeface="Calibri" panose="020F0502020204030204" pitchFamily="34" charset="0"/>
                <a:cs typeface="Calibri" panose="020F0502020204030204" pitchFamily="34" charset="0"/>
              </a:rPr>
              <a:t>che </a:t>
            </a:r>
            <a:r>
              <a:rPr sz="2200" spc="-15" dirty="0">
                <a:latin typeface="Calibri" panose="020F0502020204030204" pitchFamily="34" charset="0"/>
                <a:cs typeface="Calibri" panose="020F0502020204030204" pitchFamily="34" charset="0"/>
              </a:rPr>
              <a:t>mette </a:t>
            </a:r>
            <a:r>
              <a:rPr sz="2200" spc="-45" dirty="0">
                <a:latin typeface="Calibri" panose="020F0502020204030204" pitchFamily="34" charset="0"/>
                <a:cs typeface="Calibri" panose="020F0502020204030204" pitchFamily="34" charset="0"/>
              </a:rPr>
              <a:t>in  discussione </a:t>
            </a:r>
            <a:r>
              <a:rPr sz="2200" spc="-80" dirty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sz="2200" spc="-40" dirty="0">
                <a:latin typeface="Calibri" panose="020F0502020204030204" pitchFamily="34" charset="0"/>
                <a:cs typeface="Calibri" panose="020F0502020204030204" pitchFamily="34" charset="0"/>
              </a:rPr>
              <a:t>concessioni </a:t>
            </a:r>
            <a:r>
              <a:rPr sz="2200" spc="-55" dirty="0">
                <a:latin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sz="2200" spc="-70" dirty="0">
                <a:latin typeface="Calibri" panose="020F0502020204030204" pitchFamily="34" charset="0"/>
                <a:cs typeface="Calibri" panose="020F0502020204030204" pitchFamily="34" charset="0"/>
              </a:rPr>
              <a:t>1656  </a:t>
            </a:r>
            <a:r>
              <a:rPr sz="2200" spc="-20" dirty="0">
                <a:latin typeface="Calibri" panose="020F0502020204030204" pitchFamily="34" charset="0"/>
                <a:cs typeface="Calibri" panose="020F0502020204030204" pitchFamily="34" charset="0"/>
              </a:rPr>
              <a:t>(sostenendo </a:t>
            </a:r>
            <a:r>
              <a:rPr sz="2200" spc="-45" dirty="0">
                <a:latin typeface="Calibri" panose="020F0502020204030204" pitchFamily="34" charset="0"/>
                <a:cs typeface="Calibri" panose="020F0502020204030204" pitchFamily="34" charset="0"/>
              </a:rPr>
              <a:t>che </a:t>
            </a:r>
            <a:r>
              <a:rPr sz="2200" spc="-105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sz="2200" spc="-60" dirty="0">
                <a:latin typeface="Calibri" panose="020F0502020204030204" pitchFamily="34" charset="0"/>
                <a:cs typeface="Calibri" panose="020F0502020204030204" pitchFamily="34" charset="0"/>
              </a:rPr>
              <a:t>gesuiti </a:t>
            </a:r>
            <a:r>
              <a:rPr sz="2200" spc="-65" dirty="0">
                <a:latin typeface="Calibri" panose="020F0502020204030204" pitchFamily="34" charset="0"/>
                <a:cs typeface="Calibri" panose="020F0502020204030204" pitchFamily="34" charset="0"/>
              </a:rPr>
              <a:t>avevano  </a:t>
            </a:r>
            <a:r>
              <a:rPr sz="2200" spc="-10" dirty="0">
                <a:latin typeface="Calibri" panose="020F0502020204030204" pitchFamily="34" charset="0"/>
                <a:cs typeface="Calibri" panose="020F0502020204030204" pitchFamily="34" charset="0"/>
              </a:rPr>
              <a:t>fornito </a:t>
            </a:r>
            <a:r>
              <a:rPr sz="2200" spc="-30" dirty="0">
                <a:latin typeface="Calibri" panose="020F0502020204030204" pitchFamily="34" charset="0"/>
                <a:cs typeface="Calibri" panose="020F0502020204030204" pitchFamily="34" charset="0"/>
              </a:rPr>
              <a:t>informazioni </a:t>
            </a:r>
            <a:r>
              <a:rPr sz="2200" spc="-70" dirty="0">
                <a:latin typeface="Calibri" panose="020F0502020204030204" pitchFamily="34" charset="0"/>
                <a:cs typeface="Calibri" panose="020F0502020204030204" pitchFamily="34" charset="0"/>
              </a:rPr>
              <a:t>false </a:t>
            </a:r>
            <a:r>
              <a:rPr sz="2200" spc="20" dirty="0">
                <a:latin typeface="Calibri" panose="020F0502020204030204" pitchFamily="34" charset="0"/>
                <a:cs typeface="Calibri" panose="020F0502020204030204" pitchFamily="34" charset="0"/>
              </a:rPr>
              <a:t>o  </a:t>
            </a:r>
            <a:r>
              <a:rPr sz="2200" spc="-35" dirty="0">
                <a:latin typeface="Calibri" panose="020F0502020204030204" pitchFamily="34" charset="0"/>
                <a:cs typeface="Calibri" panose="020F0502020204030204" pitchFamily="34" charset="0"/>
              </a:rPr>
              <a:t>incomplete </a:t>
            </a:r>
            <a:r>
              <a:rPr sz="2200" spc="-8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sz="2200" spc="-60" dirty="0">
                <a:latin typeface="Calibri" panose="020F0502020204030204" pitchFamily="34" charset="0"/>
                <a:cs typeface="Calibri" panose="020F0502020204030204" pitchFamily="34" charset="0"/>
              </a:rPr>
              <a:t>Roma </a:t>
            </a:r>
            <a:r>
              <a:rPr sz="2200" spc="-15" dirty="0">
                <a:latin typeface="Calibri" panose="020F0502020204030204" pitchFamily="34" charset="0"/>
                <a:cs typeface="Calibri" panose="020F0502020204030204" pitchFamily="34" charset="0"/>
              </a:rPr>
              <a:t>per ottenere </a:t>
            </a:r>
            <a:r>
              <a:rPr sz="2200" spc="-100" dirty="0">
                <a:latin typeface="Calibri" panose="020F0502020204030204" pitchFamily="34" charset="0"/>
                <a:cs typeface="Calibri" panose="020F0502020204030204" pitchFamily="34" charset="0"/>
              </a:rPr>
              <a:t>la  </a:t>
            </a:r>
            <a:r>
              <a:rPr sz="2200" spc="-45" dirty="0">
                <a:latin typeface="Calibri" panose="020F0502020204030204" pitchFamily="34" charset="0"/>
                <a:cs typeface="Calibri" panose="020F0502020204030204" pitchFamily="34" charset="0"/>
              </a:rPr>
              <a:t>tolleranza </a:t>
            </a:r>
            <a:r>
              <a:rPr sz="2200" spc="-55" dirty="0">
                <a:latin typeface="Calibri" panose="020F0502020204030204" pitchFamily="34" charset="0"/>
                <a:cs typeface="Calibri" panose="020F0502020204030204" pitchFamily="34" charset="0"/>
              </a:rPr>
              <a:t>dei </a:t>
            </a:r>
            <a:r>
              <a:rPr sz="2200" spc="-60" dirty="0">
                <a:latin typeface="Calibri" panose="020F0502020204030204" pitchFamily="34" charset="0"/>
                <a:cs typeface="Calibri" panose="020F0502020204030204" pitchFamily="34" charset="0"/>
              </a:rPr>
              <a:t>riti), e </a:t>
            </a:r>
            <a:r>
              <a:rPr sz="2200" spc="-45" dirty="0">
                <a:latin typeface="Calibri" panose="020F0502020204030204" pitchFamily="34" charset="0"/>
                <a:cs typeface="Calibri" panose="020F0502020204030204" pitchFamily="34" charset="0"/>
              </a:rPr>
              <a:t>che </a:t>
            </a:r>
            <a:r>
              <a:rPr sz="2200" spc="-30" dirty="0">
                <a:latin typeface="Calibri" panose="020F0502020204030204" pitchFamily="34" charset="0"/>
                <a:cs typeface="Calibri" panose="020F0502020204030204" pitchFamily="34" charset="0"/>
              </a:rPr>
              <a:t>inoltre  </a:t>
            </a:r>
            <a:r>
              <a:rPr sz="2200" spc="-40" dirty="0">
                <a:latin typeface="Calibri" panose="020F0502020204030204" pitchFamily="34" charset="0"/>
                <a:cs typeface="Calibri" panose="020F0502020204030204" pitchFamily="34" charset="0"/>
              </a:rPr>
              <a:t>proibisce </a:t>
            </a:r>
            <a:r>
              <a:rPr sz="2200" spc="-35" dirty="0">
                <a:latin typeface="Calibri" panose="020F0502020204030204" pitchFamily="34" charset="0"/>
                <a:cs typeface="Calibri" panose="020F0502020204030204" pitchFamily="34" charset="0"/>
              </a:rPr>
              <a:t>l'uso </a:t>
            </a:r>
            <a:r>
              <a:rPr sz="2200" spc="-55" dirty="0">
                <a:latin typeface="Calibri" panose="020F0502020204030204" pitchFamily="34" charset="0"/>
                <a:cs typeface="Calibri" panose="020F0502020204030204" pitchFamily="34" charset="0"/>
              </a:rPr>
              <a:t>dei </a:t>
            </a:r>
            <a:r>
              <a:rPr sz="2200" spc="-25" dirty="0">
                <a:latin typeface="Calibri" panose="020F0502020204030204" pitchFamily="34" charset="0"/>
                <a:cs typeface="Calibri" panose="020F0502020204030204" pitchFamily="34" charset="0"/>
              </a:rPr>
              <a:t>termini </a:t>
            </a:r>
            <a:r>
              <a:rPr sz="2200" spc="-60" dirty="0">
                <a:latin typeface="Calibri" panose="020F0502020204030204" pitchFamily="34" charset="0"/>
                <a:cs typeface="Calibri" panose="020F0502020204030204" pitchFamily="34" charset="0"/>
              </a:rPr>
              <a:t>cinesi  </a:t>
            </a:r>
            <a:r>
              <a:rPr sz="2200" i="1" spc="-105" dirty="0">
                <a:latin typeface="Calibri" panose="020F0502020204030204" pitchFamily="34" charset="0"/>
                <a:cs typeface="Calibri" panose="020F0502020204030204" pitchFamily="34" charset="0"/>
              </a:rPr>
              <a:t>Tian </a:t>
            </a:r>
            <a:r>
              <a:rPr sz="2200" spc="-75" dirty="0">
                <a:latin typeface="Calibri" panose="020F0502020204030204" pitchFamily="34" charset="0"/>
                <a:cs typeface="Calibri" panose="020F0502020204030204" pitchFamily="34" charset="0"/>
              </a:rPr>
              <a:t>(Cielo) </a:t>
            </a:r>
            <a:r>
              <a:rPr sz="2200" spc="-60" dirty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sz="2200" i="1" spc="-180" dirty="0">
                <a:latin typeface="Calibri" panose="020F0502020204030204" pitchFamily="34" charset="0"/>
                <a:cs typeface="Calibri" panose="020F0502020204030204" pitchFamily="34" charset="0"/>
              </a:rPr>
              <a:t>Shang </a:t>
            </a:r>
            <a:r>
              <a:rPr sz="22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sz="2200" spc="-20" dirty="0">
                <a:latin typeface="Calibri" panose="020F0502020204030204" pitchFamily="34" charset="0"/>
                <a:cs typeface="Calibri" panose="020F0502020204030204" pitchFamily="34" charset="0"/>
              </a:rPr>
              <a:t>(Imperatore  </a:t>
            </a:r>
            <a:r>
              <a:rPr sz="2200" spc="-40" dirty="0">
                <a:latin typeface="Calibri" panose="020F0502020204030204" pitchFamily="34" charset="0"/>
                <a:cs typeface="Calibri" panose="020F0502020204030204" pitchFamily="34" charset="0"/>
              </a:rPr>
              <a:t>Supremo) </a:t>
            </a:r>
            <a:r>
              <a:rPr sz="2200" spc="-15" dirty="0">
                <a:latin typeface="Calibri" panose="020F0502020204030204" pitchFamily="34" charset="0"/>
                <a:cs typeface="Calibri" panose="020F0502020204030204" pitchFamily="34" charset="0"/>
              </a:rPr>
              <a:t>per </a:t>
            </a:r>
            <a:r>
              <a:rPr sz="2200" spc="-30" dirty="0">
                <a:latin typeface="Calibri" panose="020F0502020204030204" pitchFamily="34" charset="0"/>
                <a:cs typeface="Calibri" panose="020F0502020204030204" pitchFamily="34" charset="0"/>
              </a:rPr>
              <a:t>nominare </a:t>
            </a:r>
            <a:r>
              <a:rPr sz="2200" spc="-105" dirty="0"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sz="2200" spc="5" dirty="0">
                <a:latin typeface="Calibri" panose="020F0502020204030204" pitchFamily="34" charset="0"/>
                <a:cs typeface="Calibri" panose="020F0502020204030204" pitchFamily="34" charset="0"/>
              </a:rPr>
              <a:t>Dio  </a:t>
            </a:r>
            <a:r>
              <a:rPr sz="2200" spc="-40" dirty="0">
                <a:latin typeface="Calibri" panose="020F0502020204030204" pitchFamily="34" charset="0"/>
                <a:cs typeface="Calibri" panose="020F0502020204030204" pitchFamily="34" charset="0"/>
              </a:rPr>
              <a:t>cristiano</a:t>
            </a:r>
            <a:endParaRPr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26588"/>
            <a:ext cx="9143999" cy="59314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3041" y="192786"/>
            <a:ext cx="755586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5" dirty="0">
                <a:latin typeface="Times New Roman"/>
                <a:cs typeface="Times New Roman"/>
              </a:rPr>
              <a:t>Verbale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65" dirty="0">
                <a:latin typeface="Times New Roman"/>
                <a:cs typeface="Times New Roman"/>
              </a:rPr>
              <a:t>della</a:t>
            </a:r>
            <a:r>
              <a:rPr sz="1900" dirty="0">
                <a:latin typeface="Times New Roman"/>
                <a:cs typeface="Times New Roman"/>
              </a:rPr>
              <a:t> </a:t>
            </a:r>
            <a:r>
              <a:rPr sz="1900" spc="-30" dirty="0">
                <a:latin typeface="Times New Roman"/>
                <a:cs typeface="Times New Roman"/>
              </a:rPr>
              <a:t>riunione</a:t>
            </a:r>
            <a:r>
              <a:rPr sz="1900" spc="40" dirty="0">
                <a:latin typeface="Times New Roman"/>
                <a:cs typeface="Times New Roman"/>
              </a:rPr>
              <a:t> </a:t>
            </a:r>
            <a:r>
              <a:rPr sz="1900" spc="-50" dirty="0">
                <a:latin typeface="Times New Roman"/>
                <a:cs typeface="Times New Roman"/>
              </a:rPr>
              <a:t>dei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spc="-55" dirty="0">
                <a:latin typeface="Times New Roman"/>
                <a:cs typeface="Times New Roman"/>
              </a:rPr>
              <a:t>cardinali</a:t>
            </a:r>
            <a:r>
              <a:rPr sz="1900" spc="35" dirty="0">
                <a:latin typeface="Times New Roman"/>
                <a:cs typeface="Times New Roman"/>
              </a:rPr>
              <a:t> </a:t>
            </a:r>
            <a:r>
              <a:rPr sz="1900" spc="-40" dirty="0">
                <a:latin typeface="Times New Roman"/>
                <a:cs typeface="Times New Roman"/>
              </a:rPr>
              <a:t>inquisitori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con</a:t>
            </a:r>
            <a:r>
              <a:rPr sz="1900" spc="10" dirty="0">
                <a:latin typeface="Times New Roman"/>
                <a:cs typeface="Times New Roman"/>
              </a:rPr>
              <a:t> </a:t>
            </a:r>
            <a:r>
              <a:rPr sz="1900" spc="-60" dirty="0">
                <a:latin typeface="Times New Roman"/>
                <a:cs typeface="Times New Roman"/>
              </a:rPr>
              <a:t>l’indicazione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spc="-50" dirty="0">
                <a:latin typeface="Times New Roman"/>
                <a:cs typeface="Times New Roman"/>
              </a:rPr>
              <a:t>dei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15" dirty="0">
                <a:latin typeface="Times New Roman"/>
                <a:cs typeface="Times New Roman"/>
              </a:rPr>
              <a:t>loro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spc="-45" dirty="0">
                <a:latin typeface="Times New Roman"/>
                <a:cs typeface="Times New Roman"/>
              </a:rPr>
              <a:t>voti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70" dirty="0">
                <a:latin typeface="Times New Roman"/>
                <a:cs typeface="Times New Roman"/>
              </a:rPr>
              <a:t>sulla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900" spc="-30" dirty="0">
                <a:latin typeface="Times New Roman"/>
                <a:cs typeface="Times New Roman"/>
              </a:rPr>
              <a:t>questione </a:t>
            </a:r>
            <a:r>
              <a:rPr sz="1900" spc="-40" dirty="0">
                <a:latin typeface="Times New Roman"/>
                <a:cs typeface="Times New Roman"/>
              </a:rPr>
              <a:t>dell'uso </a:t>
            </a:r>
            <a:r>
              <a:rPr sz="1900" spc="-50" dirty="0">
                <a:latin typeface="Times New Roman"/>
                <a:cs typeface="Times New Roman"/>
              </a:rPr>
              <a:t>dei </a:t>
            </a:r>
            <a:r>
              <a:rPr sz="1900" spc="-20" dirty="0">
                <a:latin typeface="Times New Roman"/>
                <a:cs typeface="Times New Roman"/>
              </a:rPr>
              <a:t>termini </a:t>
            </a:r>
            <a:r>
              <a:rPr sz="1900" i="1" spc="-95" dirty="0">
                <a:latin typeface="Times New Roman"/>
                <a:cs typeface="Times New Roman"/>
              </a:rPr>
              <a:t>Tian </a:t>
            </a:r>
            <a:r>
              <a:rPr sz="1900" spc="-55" dirty="0">
                <a:latin typeface="Times New Roman"/>
                <a:cs typeface="Times New Roman"/>
              </a:rPr>
              <a:t>e </a:t>
            </a:r>
            <a:r>
              <a:rPr sz="1900" i="1" spc="-160" dirty="0">
                <a:latin typeface="Times New Roman"/>
                <a:cs typeface="Times New Roman"/>
              </a:rPr>
              <a:t>Shangdi </a:t>
            </a:r>
            <a:r>
              <a:rPr sz="1900" spc="-15" dirty="0">
                <a:latin typeface="Times New Roman"/>
                <a:cs typeface="Times New Roman"/>
              </a:rPr>
              <a:t>per </a:t>
            </a:r>
            <a:r>
              <a:rPr sz="1900" spc="-25" dirty="0">
                <a:latin typeface="Times New Roman"/>
                <a:cs typeface="Times New Roman"/>
              </a:rPr>
              <a:t>nominare </a:t>
            </a:r>
            <a:r>
              <a:rPr sz="1900" spc="-95" dirty="0">
                <a:latin typeface="Times New Roman"/>
                <a:cs typeface="Times New Roman"/>
              </a:rPr>
              <a:t>il </a:t>
            </a:r>
            <a:r>
              <a:rPr sz="1900" dirty="0">
                <a:latin typeface="Times New Roman"/>
                <a:cs typeface="Times New Roman"/>
              </a:rPr>
              <a:t>Dio </a:t>
            </a:r>
            <a:r>
              <a:rPr sz="1900" spc="-35" dirty="0">
                <a:latin typeface="Times New Roman"/>
                <a:cs typeface="Times New Roman"/>
              </a:rPr>
              <a:t>cristiano</a:t>
            </a:r>
            <a:r>
              <a:rPr sz="1900" spc="375" dirty="0">
                <a:latin typeface="Times New Roman"/>
                <a:cs typeface="Times New Roman"/>
              </a:rPr>
              <a:t> </a:t>
            </a:r>
            <a:r>
              <a:rPr sz="1900" spc="-70" dirty="0">
                <a:latin typeface="Times New Roman"/>
                <a:cs typeface="Times New Roman"/>
              </a:rPr>
              <a:t>(1701)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849368" y="16762"/>
              <a:ext cx="4294632" cy="68412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887467" cy="68579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2742" y="253826"/>
            <a:ext cx="857851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41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Clemente </a:t>
            </a:r>
            <a:r>
              <a:rPr spc="-5" dirty="0"/>
              <a:t>XI</a:t>
            </a:r>
            <a:r>
              <a:rPr spc="-30" dirty="0"/>
              <a:t> </a:t>
            </a:r>
            <a:br>
              <a:rPr lang="it-IT" spc="-30" dirty="0"/>
            </a:br>
            <a:r>
              <a:rPr spc="-10" dirty="0"/>
              <a:t>(1700-1721)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7925" y="348183"/>
            <a:ext cx="424688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solidFill>
                  <a:srgbClr val="000000"/>
                </a:solidFill>
              </a:rPr>
              <a:t>Appunti </a:t>
            </a:r>
            <a:r>
              <a:rPr sz="2500" spc="-15" dirty="0">
                <a:solidFill>
                  <a:srgbClr val="000000"/>
                </a:solidFill>
              </a:rPr>
              <a:t>personali </a:t>
            </a:r>
            <a:r>
              <a:rPr sz="2500" spc="-5" dirty="0">
                <a:solidFill>
                  <a:srgbClr val="000000"/>
                </a:solidFill>
              </a:rPr>
              <a:t>di </a:t>
            </a:r>
            <a:r>
              <a:rPr sz="2500" spc="-10" dirty="0">
                <a:solidFill>
                  <a:srgbClr val="000000"/>
                </a:solidFill>
              </a:rPr>
              <a:t>Clemente</a:t>
            </a:r>
            <a:r>
              <a:rPr sz="2500" spc="25" dirty="0">
                <a:solidFill>
                  <a:srgbClr val="000000"/>
                </a:solidFill>
              </a:rPr>
              <a:t> </a:t>
            </a:r>
            <a:r>
              <a:rPr sz="2500" spc="-10" dirty="0">
                <a:solidFill>
                  <a:srgbClr val="000000"/>
                </a:solidFill>
              </a:rPr>
              <a:t>XI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878839" y="973678"/>
            <a:ext cx="7731125" cy="5415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20000"/>
              </a:lnSpc>
              <a:spcBef>
                <a:spcPts val="95"/>
              </a:spcBef>
            </a:pPr>
            <a:r>
              <a:rPr sz="1700" spc="-5" dirty="0">
                <a:latin typeface="Times New Roman"/>
                <a:cs typeface="Times New Roman"/>
              </a:rPr>
              <a:t>In somma, Sedis Apostolica </a:t>
            </a:r>
            <a:r>
              <a:rPr sz="1700" i="1" spc="-5" dirty="0">
                <a:latin typeface="Times New Roman"/>
                <a:cs typeface="Times New Roman"/>
              </a:rPr>
              <a:t>non fuit sollicita </a:t>
            </a:r>
            <a:r>
              <a:rPr sz="1700" i="1" dirty="0">
                <a:latin typeface="Times New Roman"/>
                <a:cs typeface="Times New Roman"/>
              </a:rPr>
              <a:t>de </a:t>
            </a:r>
            <a:r>
              <a:rPr sz="1700" i="1" spc="-5" dirty="0">
                <a:latin typeface="Times New Roman"/>
                <a:cs typeface="Times New Roman"/>
              </a:rPr>
              <a:t>veritate quaesitorum: fuit </a:t>
            </a:r>
            <a:r>
              <a:rPr sz="1700" i="1" dirty="0">
                <a:latin typeface="Times New Roman"/>
                <a:cs typeface="Times New Roman"/>
              </a:rPr>
              <a:t>solum  </a:t>
            </a:r>
            <a:r>
              <a:rPr sz="1700" i="1" spc="-5" dirty="0">
                <a:latin typeface="Times New Roman"/>
                <a:cs typeface="Times New Roman"/>
              </a:rPr>
              <a:t>sollicita </a:t>
            </a:r>
            <a:r>
              <a:rPr sz="1700" i="1" dirty="0">
                <a:latin typeface="Times New Roman"/>
                <a:cs typeface="Times New Roman"/>
              </a:rPr>
              <a:t>de iustitia </a:t>
            </a:r>
            <a:r>
              <a:rPr sz="1700" i="1" spc="-10" dirty="0">
                <a:latin typeface="Times New Roman"/>
                <a:cs typeface="Times New Roman"/>
              </a:rPr>
              <a:t>responsionis</a:t>
            </a:r>
            <a:r>
              <a:rPr sz="1700" spc="-10" dirty="0">
                <a:latin typeface="Times New Roman"/>
                <a:cs typeface="Times New Roman"/>
              </a:rPr>
              <a:t>. </a:t>
            </a:r>
            <a:r>
              <a:rPr sz="1700" spc="-5" dirty="0">
                <a:latin typeface="Times New Roman"/>
                <a:cs typeface="Times New Roman"/>
              </a:rPr>
              <a:t>Così </a:t>
            </a:r>
            <a:r>
              <a:rPr sz="1700" dirty="0">
                <a:latin typeface="Times New Roman"/>
                <a:cs typeface="Times New Roman"/>
              </a:rPr>
              <a:t>niuno ardirà di </a:t>
            </a:r>
            <a:r>
              <a:rPr sz="1700" spc="-5" dirty="0">
                <a:latin typeface="Times New Roman"/>
                <a:cs typeface="Times New Roman"/>
              </a:rPr>
              <a:t>dir che non siano giusti li decreti  </a:t>
            </a:r>
            <a:r>
              <a:rPr sz="1700" dirty="0">
                <a:latin typeface="Times New Roman"/>
                <a:cs typeface="Times New Roman"/>
              </a:rPr>
              <a:t>dell’anno </a:t>
            </a:r>
            <a:r>
              <a:rPr sz="1700" spc="-5" dirty="0">
                <a:latin typeface="Times New Roman"/>
                <a:cs typeface="Times New Roman"/>
              </a:rPr>
              <a:t>1645, </a:t>
            </a:r>
            <a:r>
              <a:rPr sz="1700" dirty="0">
                <a:latin typeface="Times New Roman"/>
                <a:cs typeface="Times New Roman"/>
              </a:rPr>
              <a:t>o non </a:t>
            </a:r>
            <a:r>
              <a:rPr sz="1700" spc="-5" dirty="0">
                <a:latin typeface="Times New Roman"/>
                <a:cs typeface="Times New Roman"/>
              </a:rPr>
              <a:t>siano giusti quelli </a:t>
            </a:r>
            <a:r>
              <a:rPr sz="1700" dirty="0">
                <a:latin typeface="Times New Roman"/>
                <a:cs typeface="Times New Roman"/>
              </a:rPr>
              <a:t>dell’anno </a:t>
            </a:r>
            <a:r>
              <a:rPr sz="1700" spc="-5" dirty="0">
                <a:latin typeface="Times New Roman"/>
                <a:cs typeface="Times New Roman"/>
              </a:rPr>
              <a:t>1656; </a:t>
            </a:r>
            <a:r>
              <a:rPr sz="1700" dirty="0">
                <a:latin typeface="Times New Roman"/>
                <a:cs typeface="Times New Roman"/>
              </a:rPr>
              <a:t>potranno </a:t>
            </a:r>
            <a:r>
              <a:rPr sz="1700" spc="-10" dirty="0">
                <a:latin typeface="Times New Roman"/>
                <a:cs typeface="Times New Roman"/>
              </a:rPr>
              <a:t>ben </a:t>
            </a:r>
            <a:r>
              <a:rPr sz="1700" dirty="0">
                <a:latin typeface="Times New Roman"/>
                <a:cs typeface="Times New Roman"/>
              </a:rPr>
              <a:t>dir </a:t>
            </a:r>
            <a:r>
              <a:rPr sz="1700" spc="-5" dirty="0">
                <a:latin typeface="Times New Roman"/>
                <a:cs typeface="Times New Roman"/>
              </a:rPr>
              <a:t>che </a:t>
            </a:r>
            <a:r>
              <a:rPr sz="1700" dirty="0">
                <a:latin typeface="Times New Roman"/>
                <a:cs typeface="Times New Roman"/>
              </a:rPr>
              <a:t>non </a:t>
            </a:r>
            <a:r>
              <a:rPr sz="1700" spc="-5" dirty="0">
                <a:latin typeface="Times New Roman"/>
                <a:cs typeface="Times New Roman"/>
              </a:rPr>
              <a:t>siano  stati giustamente rapresentati li fatti </a:t>
            </a:r>
            <a:r>
              <a:rPr sz="1700" dirty="0">
                <a:latin typeface="Times New Roman"/>
                <a:cs typeface="Times New Roman"/>
              </a:rPr>
              <a:t>e </a:t>
            </a:r>
            <a:r>
              <a:rPr sz="1700" spc="-5" dirty="0">
                <a:latin typeface="Times New Roman"/>
                <a:cs typeface="Times New Roman"/>
              </a:rPr>
              <a:t>formati li quesiti dell’uno, </a:t>
            </a:r>
            <a:r>
              <a:rPr sz="1700" dirty="0">
                <a:latin typeface="Times New Roman"/>
                <a:cs typeface="Times New Roman"/>
              </a:rPr>
              <a:t>o </a:t>
            </a:r>
            <a:r>
              <a:rPr sz="1700" spc="-5" dirty="0">
                <a:latin typeface="Times New Roman"/>
                <a:cs typeface="Times New Roman"/>
              </a:rPr>
              <a:t>dell’altro anno, il che  </a:t>
            </a:r>
            <a:r>
              <a:rPr sz="1700" dirty="0">
                <a:latin typeface="Times New Roman"/>
                <a:cs typeface="Times New Roman"/>
              </a:rPr>
              <a:t>non </a:t>
            </a:r>
            <a:r>
              <a:rPr sz="1700" spc="-5" dirty="0">
                <a:latin typeface="Times New Roman"/>
                <a:cs typeface="Times New Roman"/>
              </a:rPr>
              <a:t>pregiudica alla Santa Sede, </a:t>
            </a:r>
            <a:r>
              <a:rPr sz="1700" spc="-10" dirty="0">
                <a:latin typeface="Times New Roman"/>
                <a:cs typeface="Times New Roman"/>
              </a:rPr>
              <a:t>ma </a:t>
            </a:r>
            <a:r>
              <a:rPr sz="1700" spc="-5" dirty="0">
                <a:latin typeface="Times New Roman"/>
                <a:cs typeface="Times New Roman"/>
              </a:rPr>
              <a:t>non </a:t>
            </a:r>
            <a:r>
              <a:rPr sz="1700" dirty="0">
                <a:latin typeface="Times New Roman"/>
                <a:cs typeface="Times New Roman"/>
              </a:rPr>
              <a:t>possono </a:t>
            </a:r>
            <a:r>
              <a:rPr sz="1700" spc="-5" dirty="0">
                <a:latin typeface="Times New Roman"/>
                <a:cs typeface="Times New Roman"/>
              </a:rPr>
              <a:t>dire che </a:t>
            </a:r>
            <a:r>
              <a:rPr sz="1700" dirty="0">
                <a:latin typeface="Times New Roman"/>
                <a:cs typeface="Times New Roman"/>
              </a:rPr>
              <a:t>non </a:t>
            </a:r>
            <a:r>
              <a:rPr sz="1700" spc="-5" dirty="0">
                <a:latin typeface="Times New Roman"/>
                <a:cs typeface="Times New Roman"/>
              </a:rPr>
              <a:t>siano giustamente formati  li decreti supposta la verità </a:t>
            </a:r>
            <a:r>
              <a:rPr sz="1700" dirty="0">
                <a:latin typeface="Times New Roman"/>
                <a:cs typeface="Times New Roman"/>
              </a:rPr>
              <a:t>di quei </a:t>
            </a:r>
            <a:r>
              <a:rPr sz="1700" spc="-5" dirty="0">
                <a:latin typeface="Times New Roman"/>
                <a:cs typeface="Times New Roman"/>
              </a:rPr>
              <a:t>fatti, il che </a:t>
            </a:r>
            <a:r>
              <a:rPr sz="1700" dirty="0">
                <a:latin typeface="Times New Roman"/>
                <a:cs typeface="Times New Roman"/>
              </a:rPr>
              <a:t>basta per </a:t>
            </a:r>
            <a:r>
              <a:rPr sz="1700" spc="-5" dirty="0">
                <a:latin typeface="Times New Roman"/>
                <a:cs typeface="Times New Roman"/>
              </a:rPr>
              <a:t>salvare le determinazioni </a:t>
            </a:r>
            <a:r>
              <a:rPr sz="1700" dirty="0">
                <a:latin typeface="Times New Roman"/>
                <a:cs typeface="Times New Roman"/>
              </a:rPr>
              <a:t>della  Santa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Sede.</a:t>
            </a:r>
            <a:endParaRPr sz="1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sz="1700" dirty="0">
                <a:latin typeface="Times New Roman"/>
                <a:cs typeface="Times New Roman"/>
              </a:rPr>
              <a:t>[…]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0000"/>
              </a:lnSpc>
              <a:spcBef>
                <a:spcPts val="405"/>
              </a:spcBef>
            </a:pPr>
            <a:r>
              <a:rPr sz="1700" dirty="0">
                <a:latin typeface="Times New Roman"/>
                <a:cs typeface="Times New Roman"/>
              </a:rPr>
              <a:t>Per </a:t>
            </a:r>
            <a:r>
              <a:rPr sz="1700" spc="-5" dirty="0">
                <a:latin typeface="Times New Roman"/>
                <a:cs typeface="Times New Roman"/>
              </a:rPr>
              <a:t>rimediar </a:t>
            </a:r>
            <a:r>
              <a:rPr sz="1700" dirty="0">
                <a:latin typeface="Times New Roman"/>
                <a:cs typeface="Times New Roman"/>
              </a:rPr>
              <a:t>a </a:t>
            </a:r>
            <a:r>
              <a:rPr sz="1700" spc="-10" dirty="0">
                <a:latin typeface="Times New Roman"/>
                <a:cs typeface="Times New Roman"/>
              </a:rPr>
              <a:t>un </a:t>
            </a:r>
            <a:r>
              <a:rPr sz="1700" spc="-5" dirty="0">
                <a:latin typeface="Times New Roman"/>
                <a:cs typeface="Times New Roman"/>
              </a:rPr>
              <a:t>male nell’Asia, riflettino bene </a:t>
            </a:r>
            <a:r>
              <a:rPr sz="1700" dirty="0">
                <a:latin typeface="Times New Roman"/>
                <a:cs typeface="Times New Roman"/>
              </a:rPr>
              <a:t>quanti ne </a:t>
            </a:r>
            <a:r>
              <a:rPr sz="1700" spc="-5" dirty="0">
                <a:latin typeface="Times New Roman"/>
                <a:cs typeface="Times New Roman"/>
              </a:rPr>
              <a:t>nascerebbero in Europa.  </a:t>
            </a:r>
            <a:r>
              <a:rPr sz="1700" dirty="0">
                <a:latin typeface="Times New Roman"/>
                <a:cs typeface="Times New Roman"/>
              </a:rPr>
              <a:t>Considerino </a:t>
            </a:r>
            <a:r>
              <a:rPr sz="1700" spc="-5" dirty="0">
                <a:latin typeface="Times New Roman"/>
                <a:cs typeface="Times New Roman"/>
              </a:rPr>
              <a:t>cosa </a:t>
            </a:r>
            <a:r>
              <a:rPr sz="1700" dirty="0">
                <a:latin typeface="Times New Roman"/>
                <a:cs typeface="Times New Roman"/>
              </a:rPr>
              <a:t>vuol </a:t>
            </a:r>
            <a:r>
              <a:rPr sz="1700" spc="-5" dirty="0">
                <a:latin typeface="Times New Roman"/>
                <a:cs typeface="Times New Roman"/>
              </a:rPr>
              <a:t>dire il dichiarare </a:t>
            </a:r>
            <a:r>
              <a:rPr sz="1700" spc="-10" dirty="0">
                <a:latin typeface="Times New Roman"/>
                <a:cs typeface="Times New Roman"/>
              </a:rPr>
              <a:t>se </a:t>
            </a:r>
            <a:r>
              <a:rPr sz="1700" spc="-5" dirty="0">
                <a:latin typeface="Times New Roman"/>
                <a:cs typeface="Times New Roman"/>
              </a:rPr>
              <a:t>non </a:t>
            </a:r>
            <a:r>
              <a:rPr sz="1700" i="1" spc="-5" dirty="0">
                <a:latin typeface="Times New Roman"/>
                <a:cs typeface="Times New Roman"/>
              </a:rPr>
              <a:t>explicite </a:t>
            </a:r>
            <a:r>
              <a:rPr sz="1700" spc="-5" dirty="0">
                <a:latin typeface="Times New Roman"/>
                <a:cs typeface="Times New Roman"/>
              </a:rPr>
              <a:t>almeno </a:t>
            </a:r>
            <a:r>
              <a:rPr sz="1700" i="1" spc="-5" dirty="0">
                <a:latin typeface="Times New Roman"/>
                <a:cs typeface="Times New Roman"/>
              </a:rPr>
              <a:t>implicite </a:t>
            </a:r>
            <a:r>
              <a:rPr sz="1700" spc="-5" dirty="0">
                <a:latin typeface="Times New Roman"/>
                <a:cs typeface="Times New Roman"/>
              </a:rPr>
              <a:t>fautrice  dell’Idolatria </a:t>
            </a:r>
            <a:r>
              <a:rPr sz="1700" dirty="0">
                <a:latin typeface="Times New Roman"/>
                <a:cs typeface="Times New Roman"/>
              </a:rPr>
              <a:t>una </a:t>
            </a:r>
            <a:r>
              <a:rPr sz="1700" spc="-5" dirty="0">
                <a:latin typeface="Times New Roman"/>
                <a:cs typeface="Times New Roman"/>
              </a:rPr>
              <a:t>Compagnia che </a:t>
            </a:r>
            <a:r>
              <a:rPr sz="1700" dirty="0">
                <a:latin typeface="Times New Roman"/>
                <a:cs typeface="Times New Roman"/>
              </a:rPr>
              <a:t>ha </a:t>
            </a:r>
            <a:r>
              <a:rPr sz="1700" spc="-5" dirty="0">
                <a:latin typeface="Times New Roman"/>
                <a:cs typeface="Times New Roman"/>
              </a:rPr>
              <a:t>in mano </a:t>
            </a:r>
            <a:r>
              <a:rPr sz="1700" dirty="0">
                <a:latin typeface="Times New Roman"/>
                <a:cs typeface="Times New Roman"/>
              </a:rPr>
              <a:t>tante </a:t>
            </a:r>
            <a:r>
              <a:rPr sz="1700" spc="-5" dirty="0">
                <a:latin typeface="Times New Roman"/>
                <a:cs typeface="Times New Roman"/>
              </a:rPr>
              <a:t>missioni, </a:t>
            </a:r>
            <a:r>
              <a:rPr sz="1700" dirty="0">
                <a:latin typeface="Times New Roman"/>
                <a:cs typeface="Times New Roman"/>
              </a:rPr>
              <a:t>e </a:t>
            </a:r>
            <a:r>
              <a:rPr sz="1700" spc="-5" dirty="0">
                <a:latin typeface="Times New Roman"/>
                <a:cs typeface="Times New Roman"/>
              </a:rPr>
              <a:t>che </a:t>
            </a:r>
            <a:r>
              <a:rPr sz="1700" dirty="0">
                <a:latin typeface="Times New Roman"/>
                <a:cs typeface="Times New Roman"/>
              </a:rPr>
              <a:t>ha </a:t>
            </a:r>
            <a:r>
              <a:rPr sz="1700" spc="-5" dirty="0">
                <a:latin typeface="Times New Roman"/>
                <a:cs typeface="Times New Roman"/>
              </a:rPr>
              <a:t>in educazione </a:t>
            </a:r>
            <a:r>
              <a:rPr sz="1700" spc="-10" dirty="0">
                <a:latin typeface="Times New Roman"/>
                <a:cs typeface="Times New Roman"/>
              </a:rPr>
              <a:t>la  </a:t>
            </a:r>
            <a:r>
              <a:rPr sz="1700" dirty="0">
                <a:latin typeface="Times New Roman"/>
                <a:cs typeface="Times New Roman"/>
              </a:rPr>
              <a:t>maggiore, e </a:t>
            </a:r>
            <a:r>
              <a:rPr sz="1700" spc="-5" dirty="0">
                <a:latin typeface="Times New Roman"/>
                <a:cs typeface="Times New Roman"/>
              </a:rPr>
              <a:t>la migliore parte della gioventù christiana in tutto il </a:t>
            </a:r>
            <a:r>
              <a:rPr sz="1700" dirty="0">
                <a:latin typeface="Times New Roman"/>
                <a:cs typeface="Times New Roman"/>
              </a:rPr>
              <a:t>mondo </a:t>
            </a:r>
            <a:r>
              <a:rPr sz="1700" spc="-5" dirty="0">
                <a:latin typeface="Times New Roman"/>
                <a:cs typeface="Times New Roman"/>
              </a:rPr>
              <a:t>christiano […]  </a:t>
            </a:r>
            <a:r>
              <a:rPr sz="1700" dirty="0">
                <a:latin typeface="Times New Roman"/>
                <a:cs typeface="Times New Roman"/>
              </a:rPr>
              <a:t>Bisogna </a:t>
            </a:r>
            <a:r>
              <a:rPr sz="1700" spc="-5" dirty="0">
                <a:latin typeface="Times New Roman"/>
                <a:cs typeface="Times New Roman"/>
              </a:rPr>
              <a:t>dunque avvertire </a:t>
            </a:r>
            <a:r>
              <a:rPr sz="1700" dirty="0">
                <a:latin typeface="Times New Roman"/>
                <a:cs typeface="Times New Roman"/>
              </a:rPr>
              <a:t>di non </a:t>
            </a:r>
            <a:r>
              <a:rPr sz="1700" spc="-5" dirty="0">
                <a:latin typeface="Times New Roman"/>
                <a:cs typeface="Times New Roman"/>
              </a:rPr>
              <a:t>lasciarsi tanto </a:t>
            </a:r>
            <a:r>
              <a:rPr sz="1700" dirty="0">
                <a:latin typeface="Times New Roman"/>
                <a:cs typeface="Times New Roman"/>
              </a:rPr>
              <a:t>trasportare da </a:t>
            </a:r>
            <a:r>
              <a:rPr sz="1700" spc="-5" dirty="0">
                <a:latin typeface="Times New Roman"/>
                <a:cs typeface="Times New Roman"/>
              </a:rPr>
              <a:t>questo scandalo, che  </a:t>
            </a:r>
            <a:r>
              <a:rPr sz="1700" dirty="0">
                <a:latin typeface="Times New Roman"/>
                <a:cs typeface="Times New Roman"/>
              </a:rPr>
              <a:t>dicono di </a:t>
            </a:r>
            <a:r>
              <a:rPr sz="1700" spc="-5" dirty="0">
                <a:latin typeface="Times New Roman"/>
                <a:cs typeface="Times New Roman"/>
              </a:rPr>
              <a:t>prendere gl’Eretici. </a:t>
            </a:r>
            <a:r>
              <a:rPr sz="1700" dirty="0">
                <a:latin typeface="Times New Roman"/>
                <a:cs typeface="Times New Roman"/>
              </a:rPr>
              <a:t>Bisogna </a:t>
            </a:r>
            <a:r>
              <a:rPr sz="1700" spc="-5" dirty="0">
                <a:latin typeface="Times New Roman"/>
                <a:cs typeface="Times New Roman"/>
              </a:rPr>
              <a:t>finir la causa, </a:t>
            </a:r>
            <a:r>
              <a:rPr sz="1700" dirty="0">
                <a:latin typeface="Times New Roman"/>
                <a:cs typeface="Times New Roman"/>
              </a:rPr>
              <a:t>bisogna </a:t>
            </a:r>
            <a:r>
              <a:rPr sz="1700" spc="-5" dirty="0">
                <a:latin typeface="Times New Roman"/>
                <a:cs typeface="Times New Roman"/>
              </a:rPr>
              <a:t>levare dalla Christianità  della </a:t>
            </a:r>
            <a:r>
              <a:rPr sz="1700" dirty="0">
                <a:latin typeface="Times New Roman"/>
                <a:cs typeface="Times New Roman"/>
              </a:rPr>
              <a:t>China i </a:t>
            </a:r>
            <a:r>
              <a:rPr sz="1700" spc="-5" dirty="0">
                <a:latin typeface="Times New Roman"/>
                <a:cs typeface="Times New Roman"/>
              </a:rPr>
              <a:t>riti, </a:t>
            </a:r>
            <a:r>
              <a:rPr sz="1700" dirty="0">
                <a:latin typeface="Times New Roman"/>
                <a:cs typeface="Times New Roman"/>
              </a:rPr>
              <a:t>e </a:t>
            </a:r>
            <a:r>
              <a:rPr sz="1700" spc="-5" dirty="0">
                <a:latin typeface="Times New Roman"/>
                <a:cs typeface="Times New Roman"/>
              </a:rPr>
              <a:t>le ceremonie superstitiose, ma insieme </a:t>
            </a:r>
            <a:r>
              <a:rPr sz="1700" dirty="0">
                <a:latin typeface="Times New Roman"/>
                <a:cs typeface="Times New Roman"/>
              </a:rPr>
              <a:t>bisogna </a:t>
            </a:r>
            <a:r>
              <a:rPr sz="1700" spc="-5" dirty="0">
                <a:latin typeface="Times New Roman"/>
                <a:cs typeface="Times New Roman"/>
              </a:rPr>
              <a:t>farlo in maniera, che  </a:t>
            </a:r>
            <a:r>
              <a:rPr sz="1700" dirty="0">
                <a:latin typeface="Times New Roman"/>
                <a:cs typeface="Times New Roman"/>
              </a:rPr>
              <a:t>non </a:t>
            </a:r>
            <a:r>
              <a:rPr sz="1700" spc="-5" dirty="0">
                <a:latin typeface="Times New Roman"/>
                <a:cs typeface="Times New Roman"/>
              </a:rPr>
              <a:t>si screditi una Compagnia, che per altro </a:t>
            </a:r>
            <a:r>
              <a:rPr sz="1700" spc="-10" dirty="0">
                <a:latin typeface="Times New Roman"/>
                <a:cs typeface="Times New Roman"/>
              </a:rPr>
              <a:t>ha </a:t>
            </a:r>
            <a:r>
              <a:rPr sz="1700" spc="-5" dirty="0">
                <a:latin typeface="Times New Roman"/>
                <a:cs typeface="Times New Roman"/>
              </a:rPr>
              <a:t>dato, </a:t>
            </a:r>
            <a:r>
              <a:rPr sz="1700" dirty="0">
                <a:latin typeface="Times New Roman"/>
                <a:cs typeface="Times New Roman"/>
              </a:rPr>
              <a:t>e dà </a:t>
            </a:r>
            <a:r>
              <a:rPr sz="1700" spc="-5" dirty="0">
                <a:latin typeface="Times New Roman"/>
                <a:cs typeface="Times New Roman"/>
              </a:rPr>
              <a:t>tanti fruttuosi operari in vinea  </a:t>
            </a:r>
            <a:r>
              <a:rPr sz="1700" dirty="0">
                <a:latin typeface="Times New Roman"/>
                <a:cs typeface="Times New Roman"/>
              </a:rPr>
              <a:t>Domini, e </a:t>
            </a:r>
            <a:r>
              <a:rPr sz="1700" spc="-5" dirty="0">
                <a:latin typeface="Times New Roman"/>
                <a:cs typeface="Times New Roman"/>
              </a:rPr>
              <a:t>che questi non s’inabilitino </a:t>
            </a:r>
            <a:r>
              <a:rPr sz="1700" dirty="0">
                <a:latin typeface="Times New Roman"/>
                <a:cs typeface="Times New Roman"/>
              </a:rPr>
              <a:t>a poter </a:t>
            </a:r>
            <a:r>
              <a:rPr sz="1700" spc="-5" dirty="0">
                <a:latin typeface="Times New Roman"/>
                <a:cs typeface="Times New Roman"/>
              </a:rPr>
              <a:t>più servire utilmente alla</a:t>
            </a:r>
            <a:r>
              <a:rPr sz="1700" spc="2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Chiesa.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8" y="0"/>
            <a:ext cx="9133840" cy="6858000"/>
            <a:chOff x="10668" y="0"/>
            <a:chExt cx="9133840" cy="6858000"/>
          </a:xfrm>
        </p:grpSpPr>
        <p:sp>
          <p:nvSpPr>
            <p:cNvPr id="3" name="object 3"/>
            <p:cNvSpPr/>
            <p:nvPr/>
          </p:nvSpPr>
          <p:spPr>
            <a:xfrm>
              <a:off x="10668" y="25904"/>
              <a:ext cx="9133331" cy="68320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47843" y="0"/>
              <a:ext cx="4296156" cy="68579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5">
            <a:extLst>
              <a:ext uri="{FF2B5EF4-FFF2-40B4-BE49-F238E27FC236}">
                <a16:creationId xmlns:a16="http://schemas.microsoft.com/office/drawing/2014/main" id="{647F0016-EA6F-D9D7-1C67-1400311CA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2742" y="253826"/>
            <a:ext cx="857851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41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Clemente </a:t>
            </a:r>
            <a:r>
              <a:rPr spc="-5" dirty="0"/>
              <a:t>XI</a:t>
            </a:r>
            <a:r>
              <a:rPr spc="-30" dirty="0"/>
              <a:t> </a:t>
            </a:r>
            <a:br>
              <a:rPr lang="it-IT" spc="-30" dirty="0"/>
            </a:br>
            <a:r>
              <a:rPr spc="-10" dirty="0"/>
              <a:t>(1700-1721)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088633" cy="6857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11268" y="0"/>
              <a:ext cx="4332732" cy="6857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4038" y="170179"/>
            <a:ext cx="46570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Carlo </a:t>
            </a:r>
            <a:r>
              <a:rPr sz="1800" b="1" spc="-30" dirty="0">
                <a:solidFill>
                  <a:srgbClr val="FFFFFF"/>
                </a:solidFill>
                <a:latin typeface="Carlito"/>
                <a:cs typeface="Carlito"/>
              </a:rPr>
              <a:t>Tomaso 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Maillard </a:t>
            </a: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1800" b="1" spc="-25" dirty="0">
                <a:solidFill>
                  <a:srgbClr val="FFFFFF"/>
                </a:solidFill>
                <a:latin typeface="Carlito"/>
                <a:cs typeface="Carlito"/>
              </a:rPr>
              <a:t>Tournon, </a:t>
            </a:r>
            <a:r>
              <a:rPr sz="1800" b="1" spc="-15" dirty="0">
                <a:solidFill>
                  <a:srgbClr val="FFFFFF"/>
                </a:solidFill>
                <a:latin typeface="Carlito"/>
                <a:cs typeface="Carlito"/>
              </a:rPr>
              <a:t>legato</a:t>
            </a:r>
            <a:r>
              <a:rPr sz="1800" b="1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papale</a:t>
            </a:r>
            <a:endParaRPr sz="1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in 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Cina</a:t>
            </a:r>
            <a:r>
              <a:rPr sz="1800" b="1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(1705)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78729" y="195834"/>
            <a:ext cx="3587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Kangxi, </a:t>
            </a:r>
            <a:r>
              <a:rPr sz="1800" b="1" spc="-15" dirty="0">
                <a:solidFill>
                  <a:srgbClr val="FFFFFF"/>
                </a:solidFill>
                <a:latin typeface="Carlito"/>
                <a:cs typeface="Carlito"/>
              </a:rPr>
              <a:t>imperatore 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cinese </a:t>
            </a: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(Qing) </a:t>
            </a:r>
            <a:r>
              <a:rPr sz="1800" b="1" spc="-15" dirty="0">
                <a:solidFill>
                  <a:srgbClr val="FFFFFF"/>
                </a:solidFill>
                <a:latin typeface="Carlito"/>
                <a:cs typeface="Carlito"/>
              </a:rPr>
              <a:t>tra</a:t>
            </a:r>
            <a:r>
              <a:rPr sz="1800" b="1" spc="-8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il  1661 e il</a:t>
            </a:r>
            <a:r>
              <a:rPr sz="1800" b="1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rlito"/>
                <a:cs typeface="Carlito"/>
              </a:rPr>
              <a:t>1722</a:t>
            </a:r>
            <a:endParaRPr sz="18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4152" y="0"/>
            <a:ext cx="4879848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3041" y="1649729"/>
            <a:ext cx="3057525" cy="2266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9200"/>
              </a:lnSpc>
              <a:spcBef>
                <a:spcPts val="120"/>
              </a:spcBef>
            </a:pPr>
            <a:r>
              <a:rPr sz="2100" spc="-20" dirty="0">
                <a:latin typeface="Times New Roman"/>
                <a:cs typeface="Times New Roman"/>
              </a:rPr>
              <a:t>Nel </a:t>
            </a:r>
            <a:r>
              <a:rPr sz="2100" b="1" spc="-145" dirty="0">
                <a:latin typeface="Times New Roman"/>
                <a:cs typeface="Times New Roman"/>
              </a:rPr>
              <a:t>1715 </a:t>
            </a:r>
            <a:r>
              <a:rPr sz="2100" spc="-45" dirty="0">
                <a:latin typeface="Times New Roman"/>
                <a:cs typeface="Times New Roman"/>
              </a:rPr>
              <a:t>Clemente </a:t>
            </a:r>
            <a:r>
              <a:rPr sz="2100" spc="-5" dirty="0">
                <a:latin typeface="Times New Roman"/>
                <a:cs typeface="Times New Roman"/>
              </a:rPr>
              <a:t>XI </a:t>
            </a:r>
            <a:r>
              <a:rPr sz="2100" spc="-50" dirty="0">
                <a:latin typeface="Times New Roman"/>
                <a:cs typeface="Times New Roman"/>
              </a:rPr>
              <a:t>decide  </a:t>
            </a:r>
            <a:r>
              <a:rPr sz="2100" spc="-55" dirty="0">
                <a:latin typeface="Times New Roman"/>
                <a:cs typeface="Times New Roman"/>
              </a:rPr>
              <a:t>di risolvere </a:t>
            </a:r>
            <a:r>
              <a:rPr sz="2100" spc="-95" dirty="0">
                <a:latin typeface="Times New Roman"/>
                <a:cs typeface="Times New Roman"/>
              </a:rPr>
              <a:t>la </a:t>
            </a:r>
            <a:r>
              <a:rPr sz="2100" spc="-30" dirty="0">
                <a:latin typeface="Times New Roman"/>
                <a:cs typeface="Times New Roman"/>
              </a:rPr>
              <a:t>questione  pubblicando </a:t>
            </a:r>
            <a:r>
              <a:rPr sz="2100" spc="-25" dirty="0">
                <a:latin typeface="Times New Roman"/>
                <a:cs typeface="Times New Roman"/>
              </a:rPr>
              <a:t>solennemente  </a:t>
            </a:r>
            <a:r>
              <a:rPr sz="2100" spc="-30" dirty="0">
                <a:latin typeface="Times New Roman"/>
                <a:cs typeface="Times New Roman"/>
              </a:rPr>
              <a:t>una costituzione </a:t>
            </a:r>
            <a:r>
              <a:rPr sz="2100" spc="-40" dirty="0">
                <a:latin typeface="Times New Roman"/>
                <a:cs typeface="Times New Roman"/>
              </a:rPr>
              <a:t>apostolica  </a:t>
            </a:r>
            <a:r>
              <a:rPr sz="2100" spc="-45" dirty="0">
                <a:latin typeface="Times New Roman"/>
                <a:cs typeface="Times New Roman"/>
              </a:rPr>
              <a:t>(</a:t>
            </a:r>
            <a:r>
              <a:rPr sz="2200" b="1" i="1" spc="-45" dirty="0">
                <a:latin typeface="Times New Roman"/>
                <a:cs typeface="Times New Roman"/>
              </a:rPr>
              <a:t>Ex </a:t>
            </a:r>
            <a:r>
              <a:rPr sz="2200" b="1" i="1" spc="-65" dirty="0">
                <a:latin typeface="Times New Roman"/>
                <a:cs typeface="Times New Roman"/>
              </a:rPr>
              <a:t>illa </a:t>
            </a:r>
            <a:r>
              <a:rPr sz="2200" b="1" i="1" spc="-15" dirty="0">
                <a:latin typeface="Times New Roman"/>
                <a:cs typeface="Times New Roman"/>
              </a:rPr>
              <a:t>die</a:t>
            </a:r>
            <a:r>
              <a:rPr sz="2100" spc="-15" dirty="0">
                <a:latin typeface="Times New Roman"/>
                <a:cs typeface="Times New Roman"/>
              </a:rPr>
              <a:t>) </a:t>
            </a:r>
            <a:r>
              <a:rPr sz="2100" spc="-40" dirty="0">
                <a:latin typeface="Times New Roman"/>
                <a:cs typeface="Times New Roman"/>
              </a:rPr>
              <a:t>che </a:t>
            </a:r>
            <a:r>
              <a:rPr sz="2100" spc="-60" dirty="0">
                <a:latin typeface="Times New Roman"/>
                <a:cs typeface="Times New Roman"/>
              </a:rPr>
              <a:t>ingiunge </a:t>
            </a:r>
            <a:r>
              <a:rPr sz="2100" spc="-105" dirty="0">
                <a:latin typeface="Times New Roman"/>
                <a:cs typeface="Times New Roman"/>
              </a:rPr>
              <a:t>il  </a:t>
            </a:r>
            <a:r>
              <a:rPr sz="2100" spc="-25" dirty="0">
                <a:latin typeface="Times New Roman"/>
                <a:cs typeface="Times New Roman"/>
              </a:rPr>
              <a:t>pieno </a:t>
            </a:r>
            <a:r>
              <a:rPr sz="2100" spc="-20" dirty="0">
                <a:latin typeface="Times New Roman"/>
                <a:cs typeface="Times New Roman"/>
              </a:rPr>
              <a:t>rispetto </a:t>
            </a:r>
            <a:r>
              <a:rPr sz="2100" spc="-55" dirty="0">
                <a:latin typeface="Times New Roman"/>
                <a:cs typeface="Times New Roman"/>
              </a:rPr>
              <a:t>dei </a:t>
            </a:r>
            <a:r>
              <a:rPr sz="2100" spc="-35" dirty="0">
                <a:latin typeface="Times New Roman"/>
                <a:cs typeface="Times New Roman"/>
              </a:rPr>
              <a:t>decreti </a:t>
            </a:r>
            <a:r>
              <a:rPr sz="2100" spc="-55" dirty="0">
                <a:latin typeface="Times New Roman"/>
                <a:cs typeface="Times New Roman"/>
              </a:rPr>
              <a:t>del  </a:t>
            </a:r>
            <a:r>
              <a:rPr sz="2100" spc="-75" dirty="0">
                <a:latin typeface="Times New Roman"/>
                <a:cs typeface="Times New Roman"/>
              </a:rPr>
              <a:t>1704</a:t>
            </a:r>
            <a:endParaRPr sz="2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8954"/>
            <a:ext cx="8519958" cy="614769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4400" dirty="0">
                <a:latin typeface="Calibri"/>
                <a:cs typeface="Calibri"/>
              </a:rPr>
              <a:t> 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4900" b="1" dirty="0">
                <a:latin typeface="Calibri"/>
                <a:cs typeface="Calibri"/>
              </a:rPr>
              <a:t>La controversia dei riti cinesi	</a:t>
            </a:r>
          </a:p>
          <a:p>
            <a:pPr marL="0" indent="0">
              <a:lnSpc>
                <a:spcPct val="120000"/>
              </a:lnSpc>
              <a:buNone/>
            </a:pPr>
            <a:endParaRPr lang="it-IT" sz="4400" dirty="0">
              <a:latin typeface="Calibri"/>
              <a:cs typeface="Calibri"/>
            </a:endParaRP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L’ambiguità di Rome verso il metodo missionario gesuita e le contestazioni francescane e domenicane (1645-1669)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La riapertura della controversia e la necessità di una decisione (1693-1715)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it-IT" sz="4300" dirty="0">
                <a:latin typeface="Calibri"/>
                <a:cs typeface="Calibri"/>
              </a:rPr>
              <a:t>Le </a:t>
            </a:r>
            <a:r>
              <a:rPr lang="it-IT" sz="4300" i="1" dirty="0" err="1">
                <a:latin typeface="Calibri"/>
                <a:cs typeface="Calibri"/>
              </a:rPr>
              <a:t>permissiones</a:t>
            </a:r>
            <a:r>
              <a:rPr lang="it-IT" sz="4300" dirty="0">
                <a:latin typeface="Calibri"/>
                <a:cs typeface="Calibri"/>
              </a:rPr>
              <a:t> di Mezzabarba e l’intervento di Benedetto XIV (1721-1742)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43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64526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8307"/>
            <a:ext cx="9143999" cy="6484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42228" y="239979"/>
            <a:ext cx="2858135" cy="563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 marR="508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latin typeface="Times New Roman"/>
                <a:cs typeface="Times New Roman"/>
              </a:rPr>
              <a:t>Nel </a:t>
            </a:r>
            <a:r>
              <a:rPr sz="2100" spc="-70" dirty="0">
                <a:latin typeface="Times New Roman"/>
                <a:cs typeface="Times New Roman"/>
              </a:rPr>
              <a:t>1721, </a:t>
            </a:r>
            <a:r>
              <a:rPr sz="2100" spc="-105" dirty="0">
                <a:latin typeface="Times New Roman"/>
                <a:cs typeface="Times New Roman"/>
              </a:rPr>
              <a:t>il </a:t>
            </a:r>
            <a:r>
              <a:rPr sz="2100" spc="-25" dirty="0">
                <a:latin typeface="Times New Roman"/>
                <a:cs typeface="Times New Roman"/>
              </a:rPr>
              <a:t>nuovo </a:t>
            </a:r>
            <a:r>
              <a:rPr sz="2100" spc="-50" dirty="0">
                <a:latin typeface="Times New Roman"/>
                <a:cs typeface="Times New Roman"/>
              </a:rPr>
              <a:t>legato  </a:t>
            </a:r>
            <a:r>
              <a:rPr sz="2100" spc="-45" dirty="0">
                <a:latin typeface="Times New Roman"/>
                <a:cs typeface="Times New Roman"/>
              </a:rPr>
              <a:t>pontificio, </a:t>
            </a:r>
            <a:r>
              <a:rPr sz="2100" spc="-55" dirty="0">
                <a:latin typeface="Times New Roman"/>
                <a:cs typeface="Times New Roman"/>
              </a:rPr>
              <a:t>Carlo </a:t>
            </a:r>
            <a:r>
              <a:rPr sz="2100" spc="-40" dirty="0">
                <a:latin typeface="Times New Roman"/>
                <a:cs typeface="Times New Roman"/>
              </a:rPr>
              <a:t>Ambrogio  </a:t>
            </a:r>
            <a:r>
              <a:rPr sz="2100" b="1" spc="-35" dirty="0">
                <a:latin typeface="Times New Roman"/>
                <a:cs typeface="Times New Roman"/>
              </a:rPr>
              <a:t>Mezzabarba</a:t>
            </a:r>
            <a:r>
              <a:rPr sz="2100" spc="-35" dirty="0">
                <a:latin typeface="Times New Roman"/>
                <a:cs typeface="Times New Roman"/>
              </a:rPr>
              <a:t>, </a:t>
            </a:r>
            <a:r>
              <a:rPr sz="2100" spc="-55" dirty="0">
                <a:latin typeface="Times New Roman"/>
                <a:cs typeface="Times New Roman"/>
              </a:rPr>
              <a:t>viene  </a:t>
            </a:r>
            <a:r>
              <a:rPr sz="2100" spc="-20" dirty="0">
                <a:latin typeface="Times New Roman"/>
                <a:cs typeface="Times New Roman"/>
              </a:rPr>
              <a:t>convinto </a:t>
            </a:r>
            <a:r>
              <a:rPr sz="2100" spc="-65" dirty="0">
                <a:latin typeface="Times New Roman"/>
                <a:cs typeface="Times New Roman"/>
              </a:rPr>
              <a:t>dai </a:t>
            </a:r>
            <a:r>
              <a:rPr sz="2100" spc="-50" dirty="0">
                <a:latin typeface="Times New Roman"/>
                <a:cs typeface="Times New Roman"/>
              </a:rPr>
              <a:t>missionari </a:t>
            </a:r>
            <a:r>
              <a:rPr sz="2100" spc="-80" dirty="0">
                <a:latin typeface="Times New Roman"/>
                <a:cs typeface="Times New Roman"/>
              </a:rPr>
              <a:t>a  </a:t>
            </a:r>
            <a:r>
              <a:rPr sz="2100" spc="-40" dirty="0">
                <a:latin typeface="Times New Roman"/>
                <a:cs typeface="Times New Roman"/>
              </a:rPr>
              <a:t>emanare </a:t>
            </a:r>
            <a:r>
              <a:rPr sz="2100" spc="-30" dirty="0">
                <a:latin typeface="Times New Roman"/>
                <a:cs typeface="Times New Roman"/>
              </a:rPr>
              <a:t>una </a:t>
            </a:r>
            <a:r>
              <a:rPr sz="2100" spc="-35" dirty="0">
                <a:latin typeface="Times New Roman"/>
                <a:cs typeface="Times New Roman"/>
              </a:rPr>
              <a:t>lettera  </a:t>
            </a:r>
            <a:r>
              <a:rPr sz="2100" spc="-40" dirty="0">
                <a:latin typeface="Times New Roman"/>
                <a:cs typeface="Times New Roman"/>
              </a:rPr>
              <a:t>pastorale </a:t>
            </a:r>
            <a:r>
              <a:rPr sz="2100" spc="-15" dirty="0">
                <a:latin typeface="Times New Roman"/>
                <a:cs typeface="Times New Roman"/>
              </a:rPr>
              <a:t>contenente </a:t>
            </a:r>
            <a:r>
              <a:rPr sz="2100" spc="20" dirty="0">
                <a:latin typeface="Times New Roman"/>
                <a:cs typeface="Times New Roman"/>
              </a:rPr>
              <a:t>otto  </a:t>
            </a:r>
            <a:r>
              <a:rPr sz="2100" spc="5" dirty="0">
                <a:latin typeface="Times New Roman"/>
                <a:cs typeface="Times New Roman"/>
              </a:rPr>
              <a:t>"</a:t>
            </a:r>
            <a:r>
              <a:rPr sz="2100" b="1" spc="5" dirty="0">
                <a:latin typeface="Times New Roman"/>
                <a:cs typeface="Times New Roman"/>
              </a:rPr>
              <a:t>permissioni</a:t>
            </a:r>
            <a:r>
              <a:rPr sz="2100" spc="5" dirty="0">
                <a:latin typeface="Times New Roman"/>
                <a:cs typeface="Times New Roman"/>
              </a:rPr>
              <a:t>" </a:t>
            </a:r>
            <a:r>
              <a:rPr sz="2100" spc="-45" dirty="0">
                <a:latin typeface="Times New Roman"/>
                <a:cs typeface="Times New Roman"/>
              </a:rPr>
              <a:t>che  </a:t>
            </a:r>
            <a:r>
              <a:rPr sz="2100" spc="-25" dirty="0">
                <a:latin typeface="Times New Roman"/>
                <a:cs typeface="Times New Roman"/>
              </a:rPr>
              <a:t>sfumano </a:t>
            </a:r>
            <a:r>
              <a:rPr sz="2100" spc="-95" dirty="0">
                <a:latin typeface="Times New Roman"/>
                <a:cs typeface="Times New Roman"/>
              </a:rPr>
              <a:t>la </a:t>
            </a:r>
            <a:r>
              <a:rPr sz="2100" spc="-30" dirty="0">
                <a:latin typeface="Times New Roman"/>
                <a:cs typeface="Times New Roman"/>
              </a:rPr>
              <a:t>forza </a:t>
            </a:r>
            <a:r>
              <a:rPr sz="2100" spc="-70" dirty="0">
                <a:latin typeface="Times New Roman"/>
                <a:cs typeface="Times New Roman"/>
              </a:rPr>
              <a:t>della  </a:t>
            </a:r>
            <a:r>
              <a:rPr sz="2100" spc="-30" dirty="0">
                <a:latin typeface="Times New Roman"/>
                <a:cs typeface="Times New Roman"/>
              </a:rPr>
              <a:t>costituzione </a:t>
            </a:r>
            <a:r>
              <a:rPr sz="2100" spc="105" dirty="0">
                <a:latin typeface="Times New Roman"/>
                <a:cs typeface="Times New Roman"/>
              </a:rPr>
              <a:t>E</a:t>
            </a:r>
            <a:r>
              <a:rPr sz="2100" i="1" spc="105" dirty="0">
                <a:latin typeface="Times New Roman"/>
                <a:cs typeface="Times New Roman"/>
              </a:rPr>
              <a:t>x </a:t>
            </a:r>
            <a:r>
              <a:rPr sz="2100" i="1" spc="-140" dirty="0">
                <a:latin typeface="Times New Roman"/>
                <a:cs typeface="Times New Roman"/>
              </a:rPr>
              <a:t>illa</a:t>
            </a:r>
            <a:r>
              <a:rPr sz="2100" i="1" spc="-100" dirty="0">
                <a:latin typeface="Times New Roman"/>
                <a:cs typeface="Times New Roman"/>
              </a:rPr>
              <a:t> </a:t>
            </a:r>
            <a:r>
              <a:rPr sz="2100" i="1" spc="-215" dirty="0">
                <a:latin typeface="Times New Roman"/>
                <a:cs typeface="Times New Roman"/>
              </a:rPr>
              <a:t>die</a:t>
            </a:r>
            <a:endParaRPr sz="2100">
              <a:latin typeface="Times New Roman"/>
              <a:cs typeface="Times New Roman"/>
            </a:endParaRPr>
          </a:p>
          <a:p>
            <a:pPr marL="12700" marR="55244">
              <a:lnSpc>
                <a:spcPct val="100000"/>
              </a:lnSpc>
              <a:spcBef>
                <a:spcPts val="1355"/>
              </a:spcBef>
            </a:pPr>
            <a:r>
              <a:rPr sz="2100" spc="-15" dirty="0">
                <a:latin typeface="Times New Roman"/>
                <a:cs typeface="Times New Roman"/>
              </a:rPr>
              <a:t>Questa </a:t>
            </a:r>
            <a:r>
              <a:rPr sz="2100" spc="-30" dirty="0">
                <a:latin typeface="Times New Roman"/>
                <a:cs typeface="Times New Roman"/>
              </a:rPr>
              <a:t>terza </a:t>
            </a:r>
            <a:r>
              <a:rPr sz="2100" spc="-55" dirty="0">
                <a:latin typeface="Times New Roman"/>
                <a:cs typeface="Times New Roman"/>
              </a:rPr>
              <a:t>fase </a:t>
            </a:r>
            <a:r>
              <a:rPr sz="2100" spc="-70" dirty="0">
                <a:latin typeface="Times New Roman"/>
                <a:cs typeface="Times New Roman"/>
              </a:rPr>
              <a:t>della  </a:t>
            </a:r>
            <a:r>
              <a:rPr sz="2100" spc="-35" dirty="0">
                <a:latin typeface="Times New Roman"/>
                <a:cs typeface="Times New Roman"/>
              </a:rPr>
              <a:t>controversia </a:t>
            </a:r>
            <a:r>
              <a:rPr sz="2100" spc="-55" dirty="0">
                <a:latin typeface="Times New Roman"/>
                <a:cs typeface="Times New Roman"/>
              </a:rPr>
              <a:t>riguarda </a:t>
            </a:r>
            <a:r>
              <a:rPr sz="2100" spc="-95" dirty="0">
                <a:latin typeface="Times New Roman"/>
                <a:cs typeface="Times New Roman"/>
              </a:rPr>
              <a:t>la  </a:t>
            </a:r>
            <a:r>
              <a:rPr sz="2100" spc="-45" dirty="0">
                <a:latin typeface="Times New Roman"/>
                <a:cs typeface="Times New Roman"/>
              </a:rPr>
              <a:t>compatibilità </a:t>
            </a:r>
            <a:r>
              <a:rPr sz="2100" spc="-55" dirty="0">
                <a:latin typeface="Times New Roman"/>
                <a:cs typeface="Times New Roman"/>
              </a:rPr>
              <a:t>dei </a:t>
            </a:r>
            <a:r>
              <a:rPr sz="2100" spc="-35" dirty="0">
                <a:latin typeface="Times New Roman"/>
                <a:cs typeface="Times New Roman"/>
              </a:rPr>
              <a:t>permessi  </a:t>
            </a:r>
            <a:r>
              <a:rPr sz="2100" spc="-55" dirty="0">
                <a:latin typeface="Times New Roman"/>
                <a:cs typeface="Times New Roman"/>
              </a:rPr>
              <a:t>di </a:t>
            </a:r>
            <a:r>
              <a:rPr sz="2100" spc="-50" dirty="0">
                <a:latin typeface="Times New Roman"/>
                <a:cs typeface="Times New Roman"/>
              </a:rPr>
              <a:t>Mezzabarba </a:t>
            </a:r>
            <a:r>
              <a:rPr sz="2100" spc="-5" dirty="0">
                <a:latin typeface="Times New Roman"/>
                <a:cs typeface="Times New Roman"/>
              </a:rPr>
              <a:t>con </a:t>
            </a:r>
            <a:r>
              <a:rPr sz="2100" spc="-105" dirty="0">
                <a:latin typeface="Times New Roman"/>
                <a:cs typeface="Times New Roman"/>
              </a:rPr>
              <a:t>i </a:t>
            </a:r>
            <a:r>
              <a:rPr sz="2100" spc="-65" dirty="0">
                <a:latin typeface="Times New Roman"/>
                <a:cs typeface="Times New Roman"/>
              </a:rPr>
              <a:t>divieti  </a:t>
            </a:r>
            <a:r>
              <a:rPr sz="2100" spc="-60" dirty="0">
                <a:latin typeface="Times New Roman"/>
                <a:cs typeface="Times New Roman"/>
              </a:rPr>
              <a:t>papali </a:t>
            </a:r>
            <a:r>
              <a:rPr sz="2100" spc="-75" dirty="0">
                <a:latin typeface="Times New Roman"/>
                <a:cs typeface="Times New Roman"/>
              </a:rPr>
              <a:t>e, </a:t>
            </a:r>
            <a:r>
              <a:rPr sz="2100" spc="-40" dirty="0">
                <a:latin typeface="Times New Roman"/>
                <a:cs typeface="Times New Roman"/>
              </a:rPr>
              <a:t>più </a:t>
            </a:r>
            <a:r>
              <a:rPr sz="2100" spc="-45" dirty="0">
                <a:latin typeface="Times New Roman"/>
                <a:cs typeface="Times New Roman"/>
              </a:rPr>
              <a:t>in </a:t>
            </a:r>
            <a:r>
              <a:rPr sz="2100" spc="-60" dirty="0">
                <a:latin typeface="Times New Roman"/>
                <a:cs typeface="Times New Roman"/>
              </a:rPr>
              <a:t>generale, </a:t>
            </a:r>
            <a:r>
              <a:rPr sz="2100" spc="-95" dirty="0">
                <a:latin typeface="Times New Roman"/>
                <a:cs typeface="Times New Roman"/>
              </a:rPr>
              <a:t>la  </a:t>
            </a:r>
            <a:r>
              <a:rPr sz="2100" spc="-50" dirty="0">
                <a:latin typeface="Times New Roman"/>
                <a:cs typeface="Times New Roman"/>
              </a:rPr>
              <a:t>possibilità </a:t>
            </a:r>
            <a:r>
              <a:rPr sz="2100" spc="-55" dirty="0">
                <a:latin typeface="Times New Roman"/>
                <a:cs typeface="Times New Roman"/>
              </a:rPr>
              <a:t>di </a:t>
            </a:r>
            <a:r>
              <a:rPr sz="2100" spc="-45" dirty="0">
                <a:latin typeface="Times New Roman"/>
                <a:cs typeface="Times New Roman"/>
              </a:rPr>
              <a:t>identificare  </a:t>
            </a:r>
            <a:r>
              <a:rPr sz="2100" spc="-50" dirty="0">
                <a:latin typeface="Times New Roman"/>
                <a:cs typeface="Times New Roman"/>
              </a:rPr>
              <a:t>riti </a:t>
            </a:r>
            <a:r>
              <a:rPr sz="2100" spc="-60" dirty="0">
                <a:latin typeface="Times New Roman"/>
                <a:cs typeface="Times New Roman"/>
              </a:rPr>
              <a:t>cinesi privi </a:t>
            </a:r>
            <a:r>
              <a:rPr sz="2100" spc="-55" dirty="0">
                <a:latin typeface="Times New Roman"/>
                <a:cs typeface="Times New Roman"/>
              </a:rPr>
              <a:t>di  </a:t>
            </a:r>
            <a:r>
              <a:rPr sz="2100" spc="-35" dirty="0">
                <a:latin typeface="Times New Roman"/>
                <a:cs typeface="Times New Roman"/>
              </a:rPr>
              <a:t>superstizioni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509015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74318"/>
            <a:ext cx="9143999" cy="65836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898135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97095" y="0"/>
              <a:ext cx="4946904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671" y="0"/>
            <a:ext cx="9033510" cy="6858000"/>
            <a:chOff x="42671" y="0"/>
            <a:chExt cx="9033510" cy="6858000"/>
          </a:xfrm>
        </p:grpSpPr>
        <p:sp>
          <p:nvSpPr>
            <p:cNvPr id="3" name="object 3"/>
            <p:cNvSpPr/>
            <p:nvPr/>
          </p:nvSpPr>
          <p:spPr>
            <a:xfrm>
              <a:off x="4562856" y="0"/>
              <a:ext cx="4513059" cy="66926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671" y="0"/>
              <a:ext cx="4575048" cy="68579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7012</TotalTime>
  <Words>915</Words>
  <Application>Microsoft Macintosh PowerPoint</Application>
  <PresentationFormat>Presentazione su schermo (4:3)</PresentationFormat>
  <Paragraphs>58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6" baseType="lpstr">
      <vt:lpstr>Arial</vt:lpstr>
      <vt:lpstr>Calibri</vt:lpstr>
      <vt:lpstr>Carlito</vt:lpstr>
      <vt:lpstr>Garamond</vt:lpstr>
      <vt:lpstr>Times New Roman</vt:lpstr>
      <vt:lpstr>Tema di Office</vt:lpstr>
      <vt:lpstr> La Chiesa di Roma e l’Oriente, XV-XX sec. Lezione 7: La controversia dei riti cinesi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Mappamondo cinese di Matteo Ricci (1584)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Clemente XI  (1700-1721)</vt:lpstr>
      <vt:lpstr>Appunti personali di Clemente XI</vt:lpstr>
      <vt:lpstr>Clemente XI  (1700-1721)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cesare</dc:creator>
  <cp:lastModifiedBy>SANTUS CESARE</cp:lastModifiedBy>
  <cp:revision>35</cp:revision>
  <dcterms:created xsi:type="dcterms:W3CDTF">2023-04-28T11:42:54Z</dcterms:created>
  <dcterms:modified xsi:type="dcterms:W3CDTF">2023-11-30T13:00:17Z</dcterms:modified>
</cp:coreProperties>
</file>