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308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71" r:id="rId10"/>
    <p:sldId id="274" r:id="rId11"/>
    <p:sldId id="264" r:id="rId12"/>
    <p:sldId id="278" r:id="rId13"/>
    <p:sldId id="265" r:id="rId14"/>
    <p:sldId id="279" r:id="rId15"/>
    <p:sldId id="280" r:id="rId16"/>
    <p:sldId id="272" r:id="rId17"/>
    <p:sldId id="267" r:id="rId18"/>
    <p:sldId id="276" r:id="rId19"/>
    <p:sldId id="277" r:id="rId20"/>
    <p:sldId id="268" r:id="rId21"/>
    <p:sldId id="310" r:id="rId22"/>
    <p:sldId id="269" r:id="rId23"/>
    <p:sldId id="309" r:id="rId2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0"/>
  </p:normalViewPr>
  <p:slideViewPr>
    <p:cSldViewPr snapToGrid="0" snapToObjects="1">
      <p:cViewPr varScale="1">
        <p:scale>
          <a:sx n="103" d="100"/>
          <a:sy n="103" d="100"/>
        </p:scale>
        <p:origin x="188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F6DDF-2212-014F-9A60-66CBFBC8BA48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F5168-C042-844C-9474-BE20858398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9262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84808-4C2A-F547-B84A-A592D8B58796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7653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3504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470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457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443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7649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989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8220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0386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5376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462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351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6A4D5-6A00-024D-9273-9B214F5FC336}" type="datetimeFigureOut">
              <a:rPr lang="it-IT" smtClean="0"/>
              <a:t>20/11/24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8C9A7-E973-BD41-BE4E-1322E771E4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9269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85" b="91712" l="17967" r="88618">
                        <a14:foregroundMark x1="43252" y1="63206" x2="43252" y2="63206"/>
                        <a14:foregroundMark x1="38211" y1="61931" x2="38211" y2="61931"/>
                        <a14:foregroundMark x1="88699" y1="72860" x2="88699" y2="72860"/>
                        <a14:foregroundMark x1="34472" y1="62477" x2="34472" y2="62477"/>
                        <a14:foregroundMark x1="36179" y1="68852" x2="36179" y2="68852"/>
                        <a14:foregroundMark x1="38780" y1="67668" x2="38780" y2="67668"/>
                        <a14:foregroundMark x1="37967" y1="70036" x2="37967" y2="70036"/>
                        <a14:foregroundMark x1="38699" y1="71311" x2="38699" y2="71311"/>
                        <a14:foregroundMark x1="39756" y1="71403" x2="39756" y2="71403"/>
                        <a14:foregroundMark x1="40488" y1="71403" x2="40488" y2="71403"/>
                        <a14:foregroundMark x1="42439" y1="70128" x2="42439" y2="70128"/>
                        <a14:foregroundMark x1="41545" y1="70674" x2="41545" y2="70674"/>
                        <a14:foregroundMark x1="44634" y1="69308" x2="44634" y2="69308"/>
                        <a14:foregroundMark x1="17967" y1="46812" x2="17967" y2="46812"/>
                        <a14:foregroundMark x1="32114" y1="64299" x2="32114" y2="64299"/>
                        <a14:foregroundMark x1="32276" y1="62477" x2="32276" y2="62477"/>
                        <a14:foregroundMark x1="32033" y1="60291" x2="32033" y2="60291"/>
                        <a14:foregroundMark x1="31626" y1="62842" x2="31626" y2="62842"/>
                        <a14:foregroundMark x1="39187" y1="72587" x2="39187" y2="72587"/>
                        <a14:foregroundMark x1="32764" y1="67122" x2="32764" y2="67122"/>
                        <a14:foregroundMark x1="34959" y1="67304" x2="34959" y2="67304"/>
                        <a14:foregroundMark x1="37154" y1="68944" x2="37154" y2="68944"/>
                        <a14:foregroundMark x1="35528" y1="68033" x2="35528" y2="68033"/>
                        <a14:foregroundMark x1="34146" y1="67304" x2="34146" y2="67304"/>
                        <a14:foregroundMark x1="37724" y1="69217" x2="37724" y2="69217"/>
                        <a14:foregroundMark x1="39024" y1="70401" x2="39024" y2="70401"/>
                        <a14:foregroundMark x1="40000" y1="70856" x2="40000" y2="70856"/>
                        <a14:foregroundMark x1="39431" y1="70674" x2="39431" y2="70674"/>
                        <a14:backgroundMark x1="44146" y1="77505" x2="30894" y2="67122"/>
                        <a14:backgroundMark x1="54309" y1="70583" x2="54309" y2="70583"/>
                        <a14:backgroundMark x1="58943" y1="73042" x2="58943" y2="73042"/>
                        <a14:backgroundMark x1="58943" y1="73042" x2="58943" y2="73042"/>
                        <a14:backgroundMark x1="58049" y1="82514" x2="58049" y2="82514"/>
                        <a14:backgroundMark x1="55610" y1="76047" x2="55610" y2="76047"/>
                        <a14:backgroundMark x1="60894" y1="76503" x2="60894" y2="76503"/>
                        <a14:backgroundMark x1="44309" y1="73224" x2="44309" y2="73224"/>
                        <a14:backgroundMark x1="45447" y1="74954" x2="45447" y2="74954"/>
                        <a14:backgroundMark x1="50244" y1="68397" x2="50244" y2="68397"/>
                        <a14:backgroundMark x1="49187" y1="70310" x2="49187" y2="70310"/>
                        <a14:backgroundMark x1="48618" y1="73042" x2="48618" y2="73042"/>
                        <a14:backgroundMark x1="45447" y1="71585" x2="45447" y2="71585"/>
                        <a14:backgroundMark x1="42846" y1="74135" x2="42846" y2="74135"/>
                        <a14:backgroundMark x1="43740" y1="75137" x2="43740" y2="75137"/>
                        <a14:backgroundMark x1="41545" y1="73497" x2="41545" y2="73497"/>
                        <a14:backgroundMark x1="46179" y1="72587" x2="46179" y2="72587"/>
                        <a14:backgroundMark x1="47642" y1="68397" x2="47642" y2="68397"/>
                        <a14:backgroundMark x1="43577" y1="71494" x2="43577" y2="71494"/>
                        <a14:backgroundMark x1="47154" y1="69126" x2="47154" y2="69126"/>
                        <a14:backgroundMark x1="48699" y1="68306" x2="48699" y2="68306"/>
                        <a14:backgroundMark x1="40650" y1="72951" x2="40650" y2="72951"/>
                        <a14:backgroundMark x1="41626" y1="72313" x2="41626" y2="72313"/>
                        <a14:backgroundMark x1="44065" y1="71038" x2="44065" y2="71038"/>
                        <a14:backgroundMark x1="45203" y1="70036" x2="45203" y2="70036"/>
                        <a14:backgroundMark x1="45854" y1="69672" x2="45854" y2="69672"/>
                        <a14:backgroundMark x1="42439" y1="71949" x2="42439" y2="71949"/>
                        <a14:backgroundMark x1="40000" y1="73588" x2="40000" y2="73588"/>
                        <a14:backgroundMark x1="49919" y1="59381" x2="49919" y2="59381"/>
                        <a14:backgroundMark x1="49106" y1="66758" x2="49106" y2="66758"/>
                        <a14:backgroundMark x1="49024" y1="67486" x2="49024" y2="67486"/>
                        <a14:backgroundMark x1="48374" y1="67395" x2="38699" y2="72860"/>
                        <a14:backgroundMark x1="41138" y1="72769" x2="41138" y2="72769"/>
                        <a14:backgroundMark x1="44715" y1="70401" x2="44715" y2="70401"/>
                        <a14:backgroundMark x1="46260" y1="69399" x2="46260" y2="69399"/>
                        <a14:backgroundMark x1="31382" y1="66029" x2="40488" y2="7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99" y="-197042"/>
            <a:ext cx="9093201" cy="802210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80" y="5147067"/>
            <a:ext cx="8314259" cy="1143000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br>
              <a:rPr lang="it-IT" sz="3200" b="1" dirty="0">
                <a:latin typeface="Garamond"/>
                <a:cs typeface="Garamond"/>
              </a:rPr>
            </a:br>
            <a:r>
              <a:rPr lang="it-IT" sz="3200" b="1" dirty="0">
                <a:latin typeface="Garamond"/>
                <a:cs typeface="Garamond"/>
              </a:rPr>
              <a:t>La Chiesa di Roma e l’Oriente, XV-XX sec.</a:t>
            </a:r>
            <a:br>
              <a:rPr lang="it-IT" sz="2000" b="1" dirty="0">
                <a:latin typeface="Garamond"/>
                <a:cs typeface="Garamond"/>
              </a:rPr>
            </a:br>
            <a:r>
              <a:rPr lang="it-IT" sz="2400" b="1" dirty="0">
                <a:latin typeface="Garamond"/>
                <a:cs typeface="Garamond"/>
              </a:rPr>
              <a:t>Lezione 9: La missione gesuita in India e </a:t>
            </a:r>
            <a:br>
              <a:rPr lang="it-IT" sz="2400" b="1" dirty="0">
                <a:latin typeface="Garamond"/>
                <a:cs typeface="Garamond"/>
              </a:rPr>
            </a:br>
            <a:r>
              <a:rPr lang="it-IT" sz="2400" b="1" dirty="0">
                <a:latin typeface="Garamond"/>
                <a:cs typeface="Garamond"/>
              </a:rPr>
              <a:t>la controversia dei riti malabarici</a:t>
            </a:r>
            <a:endParaRPr lang="it-IT" sz="2400" b="1" i="1" dirty="0">
              <a:latin typeface="Garamond"/>
              <a:cs typeface="Garamond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37066" y="46955"/>
            <a:ext cx="3098801" cy="511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2400" b="1">
                <a:latin typeface="Garamond"/>
                <a:cs typeface="Garamond"/>
              </a:rPr>
              <a:t>Cesare Santus</a:t>
            </a:r>
            <a:endParaRPr lang="it-IT" sz="2400" b="1" dirty="0">
              <a:latin typeface="Garamond"/>
              <a:cs typeface="Garamond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385739" y="97754"/>
            <a:ext cx="4470400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099LE</a:t>
            </a:r>
          </a:p>
          <a:p>
            <a:pPr algn="r"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Storia del Cristianesimo</a:t>
            </a:r>
          </a:p>
        </p:txBody>
      </p:sp>
    </p:spTree>
    <p:extLst>
      <p:ext uri="{BB962C8B-B14F-4D97-AF65-F5344CB8AC3E}">
        <p14:creationId xmlns:p14="http://schemas.microsoft.com/office/powerpoint/2010/main" val="151700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8954"/>
            <a:ext cx="8519958" cy="61476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400" b="1" dirty="0"/>
              <a:t> La controversia dei riti malabarici</a:t>
            </a:r>
          </a:p>
          <a:p>
            <a:pPr marL="0" indent="0" algn="ctr">
              <a:buNone/>
            </a:pPr>
            <a:endParaRPr lang="it-IT" sz="3000" dirty="0"/>
          </a:p>
          <a:p>
            <a:pPr marL="514350" indent="-514350">
              <a:buFont typeface="+mj-lt"/>
              <a:buAutoNum type="arabicPeriod"/>
            </a:pPr>
            <a:r>
              <a:rPr lang="it-IT" sz="3000" dirty="0"/>
              <a:t>Il metodo missionario di Roberto Nobili a Madurai e i suoi critici (1610-1623)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it-IT" sz="3000" dirty="0">
                <a:solidFill>
                  <a:schemeClr val="bg1">
                    <a:lumMod val="65000"/>
                  </a:schemeClr>
                </a:solidFill>
              </a:rPr>
              <a:t>Lo scoppio della controversia sui riti (1702-1712)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it-IT" sz="3000" dirty="0">
                <a:solidFill>
                  <a:schemeClr val="bg1">
                    <a:lumMod val="65000"/>
                  </a:schemeClr>
                </a:solidFill>
              </a:rPr>
              <a:t>Dalla congregazione particolare del Sant’Uffizio all’intervento di Benedetto XIV (1722-1744)</a:t>
            </a:r>
          </a:p>
          <a:p>
            <a:pPr marL="0" indent="0">
              <a:lnSpc>
                <a:spcPct val="120000"/>
              </a:lnSpc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4770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74330" cy="6858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332" y="0"/>
            <a:ext cx="2645998" cy="2387600"/>
          </a:xfrm>
          <a:prstGeom prst="rect">
            <a:avLst/>
          </a:prstGeom>
        </p:spPr>
      </p:pic>
      <p:sp>
        <p:nvSpPr>
          <p:cNvPr id="8" name="Anello 7"/>
          <p:cNvSpPr/>
          <p:nvPr/>
        </p:nvSpPr>
        <p:spPr>
          <a:xfrm>
            <a:off x="1625600" y="5283200"/>
            <a:ext cx="685800" cy="635000"/>
          </a:xfrm>
          <a:prstGeom prst="donut">
            <a:avLst>
              <a:gd name="adj" fmla="val 62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B5D12C8-2C2E-3924-1CBE-15C5959EB3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4330" y="0"/>
            <a:ext cx="3769670" cy="695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0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19" y="1"/>
            <a:ext cx="5040351" cy="344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3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697" y="-5833"/>
            <a:ext cx="4098227" cy="23114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50379"/>
            <a:ext cx="4624022" cy="584401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4800600" y="-228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800600" y="2477562"/>
            <a:ext cx="43586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100" dirty="0">
                <a:latin typeface="Garamond"/>
                <a:cs typeface="Garamond"/>
              </a:rPr>
              <a:t>Di fronte alle accuse di </a:t>
            </a:r>
            <a:r>
              <a:rPr lang="it-IT" sz="2100" dirty="0" err="1">
                <a:latin typeface="Garamond"/>
                <a:cs typeface="Garamond"/>
              </a:rPr>
              <a:t>Fernandes</a:t>
            </a:r>
            <a:r>
              <a:rPr lang="it-IT" sz="2100" dirty="0">
                <a:latin typeface="Garamond"/>
                <a:cs typeface="Garamond"/>
              </a:rPr>
              <a:t>, nel 1619 Nobili presenta un’apologia del proprio metodo missionario, basata sul principio dell’</a:t>
            </a:r>
            <a:r>
              <a:rPr lang="it-IT" sz="2100" b="1" dirty="0">
                <a:latin typeface="Garamond"/>
                <a:cs typeface="Garamond"/>
              </a:rPr>
              <a:t>accomodamento</a:t>
            </a:r>
            <a:r>
              <a:rPr lang="it-IT" sz="2100" dirty="0">
                <a:latin typeface="Garamond"/>
                <a:cs typeface="Garamond"/>
              </a:rPr>
              <a:t>, sull’accettazione delle strutture sociali locali, sulla liceità di costumi o usanze “</a:t>
            </a:r>
            <a:r>
              <a:rPr lang="it-IT" sz="2100" b="1" dirty="0">
                <a:latin typeface="Garamond"/>
                <a:cs typeface="Garamond"/>
              </a:rPr>
              <a:t>indifferenti</a:t>
            </a:r>
            <a:r>
              <a:rPr lang="it-IT" sz="2100" dirty="0">
                <a:latin typeface="Garamond"/>
                <a:cs typeface="Garamond"/>
              </a:rPr>
              <a:t>” (cioè privi di una specifica connotazione religiosa e che possono essere praticati senza peccato) oltre che sulla </a:t>
            </a:r>
            <a:r>
              <a:rPr lang="it-IT" sz="2100" b="1" dirty="0" err="1">
                <a:latin typeface="Garamond"/>
                <a:cs typeface="Garamond"/>
              </a:rPr>
              <a:t>risignificazione</a:t>
            </a:r>
            <a:r>
              <a:rPr lang="it-IT" sz="2100" dirty="0">
                <a:latin typeface="Garamond"/>
                <a:cs typeface="Garamond"/>
              </a:rPr>
              <a:t> in senso cristiano di altre pratiche originariamente “superstiziose”.</a:t>
            </a:r>
          </a:p>
        </p:txBody>
      </p:sp>
    </p:spTree>
    <p:extLst>
      <p:ext uri="{BB962C8B-B14F-4D97-AF65-F5344CB8AC3E}">
        <p14:creationId xmlns:p14="http://schemas.microsoft.com/office/powerpoint/2010/main" val="4068558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060" y="0"/>
            <a:ext cx="4554940" cy="6858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20" y="0"/>
            <a:ext cx="4554940" cy="68580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4953000" y="203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4952999" y="83066"/>
            <a:ext cx="42926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1623</a:t>
            </a:r>
            <a:r>
              <a:rPr lang="fr-FR" dirty="0"/>
              <a:t>, la </a:t>
            </a:r>
            <a:r>
              <a:rPr lang="fr-FR" dirty="0" err="1"/>
              <a:t>bolla</a:t>
            </a:r>
            <a:r>
              <a:rPr lang="fr-FR" dirty="0"/>
              <a:t> </a:t>
            </a:r>
            <a:r>
              <a:rPr lang="fr-FR" i="1" dirty="0" err="1"/>
              <a:t>Romanae</a:t>
            </a:r>
            <a:r>
              <a:rPr lang="fr-FR" i="1" dirty="0"/>
              <a:t> </a:t>
            </a:r>
            <a:r>
              <a:rPr lang="fr-FR" i="1" dirty="0" err="1"/>
              <a:t>Sedis</a:t>
            </a:r>
            <a:r>
              <a:rPr lang="fr-FR" i="1" dirty="0"/>
              <a:t> </a:t>
            </a:r>
            <a:r>
              <a:rPr lang="fr-FR" i="1" dirty="0" err="1"/>
              <a:t>Antistes</a:t>
            </a:r>
            <a:r>
              <a:rPr lang="fr-FR" i="1" dirty="0"/>
              <a:t> </a:t>
            </a:r>
            <a:r>
              <a:rPr lang="fr-FR" dirty="0"/>
              <a:t>permette i </a:t>
            </a:r>
            <a:r>
              <a:rPr lang="fr-FR" dirty="0" err="1"/>
              <a:t>costumi</a:t>
            </a:r>
            <a:r>
              <a:rPr lang="fr-FR" dirty="0"/>
              <a:t> </a:t>
            </a:r>
            <a:r>
              <a:rPr lang="fr-FR" dirty="0" err="1"/>
              <a:t>bramanici</a:t>
            </a:r>
            <a:r>
              <a:rPr lang="fr-FR" dirty="0"/>
              <a:t> </a:t>
            </a:r>
            <a:r>
              <a:rPr lang="fr-FR" dirty="0" err="1"/>
              <a:t>tollerati</a:t>
            </a:r>
            <a:r>
              <a:rPr lang="fr-FR" dirty="0"/>
              <a:t> da Nobili</a:t>
            </a:r>
            <a:r>
              <a:rPr lang="it-IT" dirty="0">
                <a:effectLst/>
              </a:rPr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07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22CEA3-BA11-95EF-9BD1-5CE87CDC8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Romanae</a:t>
            </a:r>
            <a:r>
              <a:rPr lang="it-IT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Sedis</a:t>
            </a:r>
            <a:r>
              <a:rPr lang="it-IT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Antistes</a:t>
            </a:r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1623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AD751AB-09A6-1D3A-A9D4-50A6C401EC9D}"/>
              </a:ext>
            </a:extLst>
          </p:cNvPr>
          <p:cNvSpPr txBox="1"/>
          <p:nvPr/>
        </p:nvSpPr>
        <p:spPr>
          <a:xfrm>
            <a:off x="818147" y="1143000"/>
            <a:ext cx="767614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dirty="0">
                <a:effectLst/>
                <a:latin typeface="Times"/>
              </a:rPr>
              <a:t>« Per lo che essendo a Noi stato esposto a nome del nostro caro Figlio il Procurator Generale della Compagnia di Gesù, che i </a:t>
            </a:r>
            <a:r>
              <a:rPr lang="it-IT" sz="2000" dirty="0" err="1">
                <a:effectLst/>
                <a:latin typeface="Times"/>
              </a:rPr>
              <a:t>Brammani</a:t>
            </a:r>
            <a:r>
              <a:rPr lang="it-IT" sz="2000" dirty="0">
                <a:effectLst/>
                <a:latin typeface="Times"/>
              </a:rPr>
              <a:t>, ed altri Gentili dell’Indie Orientali difficilmente si pieghino ad abbracciare la Fede di Cristo, perocché non vogliono dimettere certe </a:t>
            </a:r>
            <a:r>
              <a:rPr lang="it-IT" sz="2000" i="1" dirty="0">
                <a:effectLst/>
                <a:latin typeface="Times"/>
              </a:rPr>
              <a:t>Linee</a:t>
            </a:r>
            <a:r>
              <a:rPr lang="it-IT" sz="2000" dirty="0">
                <a:effectLst/>
                <a:latin typeface="Times"/>
              </a:rPr>
              <a:t>, e </a:t>
            </a:r>
            <a:r>
              <a:rPr lang="it-IT" sz="2000" i="1" dirty="0" err="1">
                <a:effectLst/>
                <a:latin typeface="Times"/>
              </a:rPr>
              <a:t>Corumbini</a:t>
            </a:r>
            <a:r>
              <a:rPr lang="it-IT" sz="2000" i="1" dirty="0">
                <a:effectLst/>
                <a:latin typeface="Times"/>
              </a:rPr>
              <a:t> </a:t>
            </a:r>
            <a:r>
              <a:rPr lang="it-IT" sz="2000" dirty="0">
                <a:effectLst/>
                <a:latin typeface="Times"/>
              </a:rPr>
              <a:t>(o siano cordoni), che sono presso loro un definitivo della </a:t>
            </a:r>
            <a:r>
              <a:rPr lang="it-IT" sz="2000" dirty="0" err="1">
                <a:effectLst/>
                <a:latin typeface="Times"/>
              </a:rPr>
              <a:t>Nobilità</a:t>
            </a:r>
            <a:r>
              <a:rPr lang="it-IT" sz="2000" dirty="0">
                <a:effectLst/>
                <a:latin typeface="Times"/>
              </a:rPr>
              <a:t> e della Prosapia, e delle civili </a:t>
            </a:r>
            <a:r>
              <a:rPr lang="it-IT" sz="2000" dirty="0" err="1">
                <a:effectLst/>
                <a:latin typeface="Times"/>
              </a:rPr>
              <a:t>respettive</a:t>
            </a:r>
            <a:r>
              <a:rPr lang="it-IT" sz="2000" dirty="0">
                <a:effectLst/>
                <a:latin typeface="Times"/>
              </a:rPr>
              <a:t> cariche: né astenersi da’ </a:t>
            </a:r>
            <a:r>
              <a:rPr lang="it-IT" sz="2000" i="1" dirty="0">
                <a:effectLst/>
                <a:latin typeface="Times"/>
              </a:rPr>
              <a:t>Sandali </a:t>
            </a:r>
            <a:r>
              <a:rPr lang="it-IT" sz="2000" dirty="0">
                <a:effectLst/>
                <a:latin typeface="Times"/>
              </a:rPr>
              <a:t>e </a:t>
            </a:r>
            <a:r>
              <a:rPr lang="it-IT" sz="2000" i="1" dirty="0">
                <a:effectLst/>
                <a:latin typeface="Times"/>
              </a:rPr>
              <a:t>Bagni</a:t>
            </a:r>
            <a:r>
              <a:rPr lang="it-IT" sz="2000" dirty="0">
                <a:effectLst/>
                <a:latin typeface="Times"/>
              </a:rPr>
              <a:t>, che credono contribuire all’ornamento, e mondezza del corpo. […] col tenore delle presenti concediamo a i </a:t>
            </a:r>
            <a:r>
              <a:rPr lang="it-IT" sz="2000" dirty="0" err="1">
                <a:effectLst/>
                <a:latin typeface="Times"/>
              </a:rPr>
              <a:t>Brammani</a:t>
            </a:r>
            <a:r>
              <a:rPr lang="it-IT" sz="2000" dirty="0">
                <a:effectLst/>
                <a:latin typeface="Times"/>
              </a:rPr>
              <a:t>, e altri Gentili convertiti, o che si convertiranno alla Fede, che per distintivo della nobiltà, prosapia, e per segno del civile impiego possano ricevere e portare le dette </a:t>
            </a:r>
            <a:r>
              <a:rPr lang="it-IT" sz="2000" i="1" dirty="0">
                <a:effectLst/>
                <a:latin typeface="Times"/>
              </a:rPr>
              <a:t>Linee</a:t>
            </a:r>
            <a:r>
              <a:rPr lang="it-IT" sz="2000" dirty="0">
                <a:effectLst/>
                <a:latin typeface="Times"/>
              </a:rPr>
              <a:t>, o cordoni; e far uso de’ Sandali e de Bagni per ornamento e mondezza del Corpo: purché, affine di proscrivere qualsivoglia ben minima superstizione, e toglier di mezzo quelle cose, che sono credute apportare scandalo, osservino le infrascritte Leggi e condizioni […] » </a:t>
            </a:r>
          </a:p>
          <a:p>
            <a:endParaRPr lang="it-IT" dirty="0">
              <a:latin typeface="Times"/>
            </a:endParaRPr>
          </a:p>
          <a:p>
            <a:r>
              <a:rPr lang="it-IT" dirty="0">
                <a:effectLst/>
                <a:latin typeface="Times"/>
              </a:rPr>
              <a:t>(</a:t>
            </a:r>
            <a:r>
              <a:rPr lang="it-IT" i="1" dirty="0" err="1">
                <a:effectLst/>
                <a:latin typeface="Times"/>
              </a:rPr>
              <a:t>Constitutio</a:t>
            </a:r>
            <a:r>
              <a:rPr lang="it-IT" i="1" dirty="0">
                <a:effectLst/>
                <a:latin typeface="Times"/>
              </a:rPr>
              <a:t> </a:t>
            </a:r>
            <a:r>
              <a:rPr lang="it-IT" i="1" dirty="0" err="1">
                <a:effectLst/>
                <a:latin typeface="Times"/>
              </a:rPr>
              <a:t>Gregorii</a:t>
            </a:r>
            <a:r>
              <a:rPr lang="it-IT" i="1" dirty="0">
                <a:effectLst/>
                <a:latin typeface="Times"/>
              </a:rPr>
              <a:t> XV</a:t>
            </a:r>
            <a:r>
              <a:rPr lang="it-IT" dirty="0">
                <a:effectLst/>
                <a:latin typeface="Times"/>
              </a:rPr>
              <a:t>, in </a:t>
            </a:r>
            <a:r>
              <a:rPr lang="it-IT" i="1" dirty="0">
                <a:effectLst/>
                <a:latin typeface="Times"/>
              </a:rPr>
              <a:t>Memorie storiche intorno alle missioni dell’Indie Orientali dal R.P. Norberto Cappuccino</a:t>
            </a:r>
            <a:r>
              <a:rPr lang="it-IT" dirty="0">
                <a:effectLst/>
                <a:latin typeface="Times"/>
              </a:rPr>
              <a:t>, 1744, pp. 22-23). </a:t>
            </a:r>
          </a:p>
        </p:txBody>
      </p:sp>
    </p:spTree>
    <p:extLst>
      <p:ext uri="{BB962C8B-B14F-4D97-AF65-F5344CB8AC3E}">
        <p14:creationId xmlns:p14="http://schemas.microsoft.com/office/powerpoint/2010/main" val="823591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36097" cy="69164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llaDiTesto 4"/>
          <p:cNvSpPr txBox="1"/>
          <p:nvPr/>
        </p:nvSpPr>
        <p:spPr>
          <a:xfrm>
            <a:off x="4775200" y="762000"/>
            <a:ext cx="3759200" cy="5170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latin typeface="Garamond"/>
                <a:cs typeface="Garamond"/>
              </a:rPr>
              <a:t>Anche se la bolla affermava in generale che le persone di bassa condizione (paria, </a:t>
            </a:r>
            <a:r>
              <a:rPr lang="it-IT" sz="2200" i="1" dirty="0" err="1">
                <a:latin typeface="Garamond"/>
                <a:cs typeface="Garamond"/>
              </a:rPr>
              <a:t>dalit</a:t>
            </a:r>
            <a:r>
              <a:rPr lang="it-IT" sz="2200" dirty="0">
                <a:latin typeface="Garamond"/>
                <a:cs typeface="Garamond"/>
              </a:rPr>
              <a:t>) non dovevano essere discriminate nell’amministrazione dei sacramenti, in pratica i missionari si tenevano separati dalle caste inferiori. </a:t>
            </a:r>
          </a:p>
          <a:p>
            <a:endParaRPr lang="it-IT" sz="2200" dirty="0">
              <a:latin typeface="Garamond"/>
              <a:cs typeface="Garamond"/>
            </a:endParaRPr>
          </a:p>
          <a:p>
            <a:r>
              <a:rPr lang="it-IT" sz="2200" dirty="0">
                <a:latin typeface="Garamond"/>
                <a:cs typeface="Garamond"/>
              </a:rPr>
              <a:t>Questa separazione arrivava fino alla costruzione di chiese separate, o alla loro organizzazione in modo da non permettere la mescolanza dei fedeli.</a:t>
            </a:r>
          </a:p>
        </p:txBody>
      </p:sp>
    </p:spTree>
    <p:extLst>
      <p:ext uri="{BB962C8B-B14F-4D97-AF65-F5344CB8AC3E}">
        <p14:creationId xmlns:p14="http://schemas.microsoft.com/office/powerpoint/2010/main" val="929260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8954"/>
            <a:ext cx="8519958" cy="61476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400" b="1" dirty="0"/>
              <a:t> La controversia dei riti malabarici</a:t>
            </a:r>
          </a:p>
          <a:p>
            <a:pPr marL="0" indent="0" algn="ctr">
              <a:buNone/>
            </a:pPr>
            <a:endParaRPr lang="it-IT" sz="3000" dirty="0"/>
          </a:p>
          <a:p>
            <a:pPr marL="514350" indent="-514350">
              <a:buFont typeface="+mj-lt"/>
              <a:buAutoNum type="arabicPeriod"/>
            </a:pPr>
            <a:r>
              <a:rPr lang="it-IT" sz="3000" dirty="0">
                <a:solidFill>
                  <a:schemeClr val="bg1">
                    <a:lumMod val="65000"/>
                  </a:schemeClr>
                </a:solidFill>
              </a:rPr>
              <a:t>Il metodo missionario di Roberto Nobili a Madurai e i suoi critici (1610-1623)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it-IT" sz="3000" dirty="0"/>
              <a:t>Lo scoppio della controversia sui riti (1702-1712)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it-IT" sz="3000" dirty="0">
                <a:solidFill>
                  <a:schemeClr val="bg1">
                    <a:lumMod val="65000"/>
                  </a:schemeClr>
                </a:solidFill>
              </a:rPr>
              <a:t>Dalla congregazione particolare del Sant’Uffizio all’intervento di Benedetto XIV (1722-1744)</a:t>
            </a:r>
          </a:p>
          <a:p>
            <a:pPr marL="0" indent="0">
              <a:lnSpc>
                <a:spcPct val="120000"/>
              </a:lnSpc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09997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565880-2EBC-E12A-8D14-9EF54F86B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969" y="2524544"/>
            <a:ext cx="2875546" cy="1143000"/>
          </a:xfrm>
        </p:spPr>
        <p:txBody>
          <a:bodyPr>
            <a:noAutofit/>
          </a:bodyPr>
          <a:lstStyle/>
          <a:p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L’india meridionale nel XVIII secolo</a:t>
            </a:r>
          </a:p>
        </p:txBody>
      </p:sp>
      <p:pic>
        <p:nvPicPr>
          <p:cNvPr id="1026" name="Picture 2" descr="vista 1 - Pagina NP">
            <a:extLst>
              <a:ext uri="{FF2B5EF4-FFF2-40B4-BE49-F238E27FC236}">
                <a16:creationId xmlns:a16="http://schemas.microsoft.com/office/drawing/2014/main" id="{7894A1C4-C19C-01CA-2C33-8497C0E2D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22" y="84221"/>
            <a:ext cx="5027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10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44008"/>
            <a:ext cx="6565058" cy="5513992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08000" y="157265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Garamond"/>
                <a:cs typeface="Garamond"/>
              </a:rPr>
              <a:t>Nel </a:t>
            </a:r>
            <a:r>
              <a:rPr lang="it-IT" sz="2000" b="1" dirty="0">
                <a:latin typeface="Garamond"/>
                <a:cs typeface="Garamond"/>
              </a:rPr>
              <a:t>1703</a:t>
            </a:r>
            <a:r>
              <a:rPr lang="it-IT" sz="2000" dirty="0">
                <a:latin typeface="Garamond"/>
                <a:cs typeface="Garamond"/>
              </a:rPr>
              <a:t>, il frate cappuccino François Marie de Tours da Pondicherry porta all’attenzione della Propaganda una serie di dubbi relativi alle licenze eccessive concesse dai missionari gesuiti ai neofiti cristiani</a:t>
            </a:r>
          </a:p>
        </p:txBody>
      </p:sp>
      <p:sp>
        <p:nvSpPr>
          <p:cNvPr id="8" name="Rettangolo 7"/>
          <p:cNvSpPr/>
          <p:nvPr/>
        </p:nvSpPr>
        <p:spPr>
          <a:xfrm>
            <a:off x="6807200" y="2634734"/>
            <a:ext cx="193040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100" b="1" i="1" dirty="0" err="1">
                <a:latin typeface="Garamond"/>
                <a:cs typeface="Garamond"/>
              </a:rPr>
              <a:t>Tilakāḥ</a:t>
            </a:r>
            <a:r>
              <a:rPr lang="it-IT" sz="2100" dirty="0">
                <a:latin typeface="Garamond"/>
                <a:cs typeface="Garamond"/>
              </a:rPr>
              <a:t>, segni sulla fronte fatti con la pasta di sandalo o con la cenere: segni di distinzione civile o religiosa ?</a:t>
            </a:r>
          </a:p>
        </p:txBody>
      </p:sp>
    </p:spTree>
    <p:extLst>
      <p:ext uri="{BB962C8B-B14F-4D97-AF65-F5344CB8AC3E}">
        <p14:creationId xmlns:p14="http://schemas.microsoft.com/office/powerpoint/2010/main" val="289718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4187CA-5216-4BF9-BA22-B7FA17634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66C37C2-3720-0B72-81F4-A79520634F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988800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EAD4424-0B2F-06FA-9CD5-5A556F8B3E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2265" y="0"/>
            <a:ext cx="5085852" cy="6858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0D25AC3-9229-C208-C900-A51349DE703F}"/>
              </a:ext>
            </a:extLst>
          </p:cNvPr>
          <p:cNvSpPr txBox="1"/>
          <p:nvPr/>
        </p:nvSpPr>
        <p:spPr>
          <a:xfrm>
            <a:off x="2330661" y="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latin typeface="Garamond"/>
                <a:cs typeface="Garamond"/>
              </a:rPr>
              <a:t>Sommario del </a:t>
            </a:r>
          </a:p>
          <a:p>
            <a:pPr algn="r"/>
            <a:r>
              <a:rPr lang="it-IT" dirty="0">
                <a:latin typeface="Garamond"/>
                <a:cs typeface="Garamond"/>
              </a:rPr>
              <a:t>consultore</a:t>
            </a:r>
          </a:p>
          <a:p>
            <a:pPr algn="r"/>
            <a:r>
              <a:rPr lang="it-IT" dirty="0">
                <a:latin typeface="Garamond"/>
                <a:cs typeface="Garamond"/>
              </a:rPr>
              <a:t> G. D. Bragaldi</a:t>
            </a:r>
          </a:p>
        </p:txBody>
      </p:sp>
    </p:spTree>
    <p:extLst>
      <p:ext uri="{BB962C8B-B14F-4D97-AF65-F5344CB8AC3E}">
        <p14:creationId xmlns:p14="http://schemas.microsoft.com/office/powerpoint/2010/main" val="3790356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3599" y="939800"/>
            <a:ext cx="4470401" cy="59182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4673599" y="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Garamond"/>
                <a:cs typeface="Garamond"/>
              </a:rPr>
              <a:t>Il 23 </a:t>
            </a:r>
            <a:r>
              <a:rPr lang="fr-FR" dirty="0" err="1">
                <a:latin typeface="Garamond"/>
                <a:cs typeface="Garamond"/>
              </a:rPr>
              <a:t>giugno</a:t>
            </a:r>
            <a:r>
              <a:rPr lang="fr-FR" dirty="0">
                <a:latin typeface="Garamond"/>
                <a:cs typeface="Garamond"/>
              </a:rPr>
              <a:t> 1704 Tournon, di </a:t>
            </a:r>
            <a:r>
              <a:rPr lang="fr-FR" dirty="0" err="1">
                <a:latin typeface="Garamond"/>
                <a:cs typeface="Garamond"/>
              </a:rPr>
              <a:t>passaggio</a:t>
            </a:r>
            <a:r>
              <a:rPr lang="fr-FR" dirty="0">
                <a:latin typeface="Garamond"/>
                <a:cs typeface="Garamond"/>
              </a:rPr>
              <a:t> in </a:t>
            </a:r>
            <a:r>
              <a:rPr lang="fr-FR" dirty="0" err="1">
                <a:latin typeface="Garamond"/>
                <a:cs typeface="Garamond"/>
              </a:rPr>
              <a:t>India</a:t>
            </a:r>
            <a:r>
              <a:rPr lang="fr-FR" dirty="0">
                <a:latin typeface="Garamond"/>
                <a:cs typeface="Garamond"/>
              </a:rPr>
              <a:t>, </a:t>
            </a:r>
            <a:r>
              <a:rPr lang="fr-FR" dirty="0" err="1">
                <a:latin typeface="Garamond"/>
                <a:cs typeface="Garamond"/>
              </a:rPr>
              <a:t>pubblica</a:t>
            </a:r>
            <a:r>
              <a:rPr lang="fr-FR" dirty="0">
                <a:latin typeface="Garamond"/>
                <a:cs typeface="Garamond"/>
              </a:rPr>
              <a:t> un </a:t>
            </a:r>
            <a:r>
              <a:rPr lang="fr-FR" dirty="0" err="1">
                <a:latin typeface="Garamond"/>
                <a:cs typeface="Garamond"/>
              </a:rPr>
              <a:t>decreto</a:t>
            </a:r>
            <a:r>
              <a:rPr lang="fr-FR" dirty="0">
                <a:latin typeface="Garamond"/>
                <a:cs typeface="Garamond"/>
              </a:rPr>
              <a:t> (</a:t>
            </a:r>
            <a:r>
              <a:rPr lang="fr-FR" i="1" dirty="0">
                <a:latin typeface="Garamond"/>
                <a:cs typeface="Garamond"/>
              </a:rPr>
              <a:t>Inter </a:t>
            </a:r>
            <a:r>
              <a:rPr lang="fr-FR" i="1" dirty="0" err="1">
                <a:latin typeface="Garamond"/>
                <a:cs typeface="Garamond"/>
              </a:rPr>
              <a:t>graviores</a:t>
            </a:r>
            <a:r>
              <a:rPr lang="fr-FR" dirty="0">
                <a:latin typeface="Garamond"/>
                <a:cs typeface="Garamond"/>
              </a:rPr>
              <a:t>) </a:t>
            </a:r>
            <a:r>
              <a:rPr lang="fr-FR" dirty="0" err="1">
                <a:latin typeface="Garamond"/>
                <a:cs typeface="Garamond"/>
              </a:rPr>
              <a:t>che</a:t>
            </a:r>
            <a:r>
              <a:rPr lang="fr-FR" dirty="0">
                <a:latin typeface="Garamond"/>
                <a:cs typeface="Garamond"/>
              </a:rPr>
              <a:t> censura le </a:t>
            </a:r>
            <a:r>
              <a:rPr lang="fr-FR" dirty="0" err="1">
                <a:latin typeface="Garamond"/>
                <a:cs typeface="Garamond"/>
              </a:rPr>
              <a:t>pratiche</a:t>
            </a:r>
            <a:r>
              <a:rPr lang="fr-FR" dirty="0">
                <a:latin typeface="Garamond"/>
                <a:cs typeface="Garamond"/>
              </a:rPr>
              <a:t> dei </a:t>
            </a:r>
            <a:r>
              <a:rPr lang="fr-FR" dirty="0" err="1">
                <a:latin typeface="Garamond"/>
                <a:cs typeface="Garamond"/>
              </a:rPr>
              <a:t>gesuiti</a:t>
            </a:r>
            <a:r>
              <a:rPr lang="fr-FR" dirty="0">
                <a:latin typeface="Garamond"/>
                <a:cs typeface="Garamond"/>
              </a:rPr>
              <a:t>.</a:t>
            </a:r>
            <a:r>
              <a:rPr lang="it-IT" dirty="0">
                <a:effectLst/>
                <a:latin typeface="Garamond"/>
                <a:cs typeface="Garamond"/>
              </a:rPr>
              <a:t> </a:t>
            </a:r>
            <a:endParaRPr lang="it-IT" dirty="0">
              <a:latin typeface="Garamond"/>
              <a:cs typeface="Garamond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1CB1FAE-C56B-21CE-6B6C-3716475C17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673600" cy="62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95444B8-FBA9-E3DD-B75C-15B7CF17F15C}"/>
              </a:ext>
            </a:extLst>
          </p:cNvPr>
          <p:cNvSpPr txBox="1"/>
          <p:nvPr/>
        </p:nvSpPr>
        <p:spPr>
          <a:xfrm>
            <a:off x="143040" y="6277553"/>
            <a:ext cx="4673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Relation de la </a:t>
            </a:r>
            <a:r>
              <a:rPr lang="it-IT" sz="1400" b="0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religion</a:t>
            </a:r>
            <a:r>
              <a:rPr lang="it-IT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400" b="0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des</a:t>
            </a:r>
            <a:r>
              <a:rPr lang="it-IT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400" b="0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Malabars</a:t>
            </a:r>
            <a:r>
              <a:rPr lang="it-IT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de la coste </a:t>
            </a:r>
            <a:r>
              <a:rPr lang="it-IT" sz="1400" b="0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Coromandelle</a:t>
            </a:r>
            <a:r>
              <a:rPr lang="it-IT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par Monsieur </a:t>
            </a:r>
            <a:r>
              <a:rPr lang="it-IT" sz="1400" b="0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Tessier</a:t>
            </a:r>
            <a:r>
              <a:rPr lang="it-IT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[de </a:t>
            </a:r>
            <a:r>
              <a:rPr lang="it-IT" sz="1400" b="0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Querelay</a:t>
            </a:r>
            <a:r>
              <a:rPr lang="it-IT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] </a:t>
            </a:r>
            <a:r>
              <a:rPr lang="it-IT" sz="1400" b="0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pretre</a:t>
            </a:r>
            <a:r>
              <a:rPr lang="it-IT" sz="1400" b="0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400" b="0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missionaire</a:t>
            </a:r>
            <a:r>
              <a:rPr lang="it-IT" sz="1400" dirty="0">
                <a:solidFill>
                  <a:srgbClr val="000000"/>
                </a:solidFill>
                <a:latin typeface="Garamond" panose="02020404030301010803" pitchFamily="18" charset="0"/>
              </a:rPr>
              <a:t>, s.d. </a:t>
            </a:r>
            <a:endParaRPr lang="it-IT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625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llyar Thali Gold Pendant">
            <a:extLst>
              <a:ext uri="{FF2B5EF4-FFF2-40B4-BE49-F238E27FC236}">
                <a16:creationId xmlns:a16="http://schemas.microsoft.com/office/drawing/2014/main" id="{AE6C1E2E-42BB-3C66-E9B2-7FBD488D66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6"/>
          <a:stretch/>
        </p:blipFill>
        <p:spPr bwMode="auto">
          <a:xfrm>
            <a:off x="0" y="707775"/>
            <a:ext cx="9335525" cy="61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0D8D457-6FBD-B5AA-34AC-9F8BEEF7D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44379"/>
            <a:ext cx="8229600" cy="1143000"/>
          </a:xfrm>
        </p:spPr>
        <p:txBody>
          <a:bodyPr>
            <a:normAutofit/>
          </a:bodyPr>
          <a:lstStyle/>
          <a:p>
            <a:r>
              <a:rPr lang="it-IT" sz="2500" i="1" dirty="0" err="1">
                <a:latin typeface="Garamond" panose="02020404030301010803" pitchFamily="18" charset="0"/>
              </a:rPr>
              <a:t>Thaali</a:t>
            </a:r>
            <a:r>
              <a:rPr lang="it-IT" sz="2500" dirty="0">
                <a:latin typeface="Garamond" panose="02020404030301010803" pitchFamily="18" charset="0"/>
              </a:rPr>
              <a:t> (medaglia nuziale con l’effigie del dio </a:t>
            </a:r>
            <a:r>
              <a:rPr lang="it-IT" sz="2500" dirty="0" err="1">
                <a:latin typeface="Garamond" panose="02020404030301010803" pitchFamily="18" charset="0"/>
              </a:rPr>
              <a:t>Pillaiyar-Ganesha</a:t>
            </a:r>
            <a:r>
              <a:rPr lang="it-IT" sz="2500" dirty="0">
                <a:latin typeface="Garamond" panose="02020404030301010803" pitchFamily="18" charset="0"/>
              </a:rPr>
              <a:t>)</a:t>
            </a:r>
          </a:p>
        </p:txBody>
      </p:sp>
      <p:pic>
        <p:nvPicPr>
          <p:cNvPr id="3076" name="Picture 4" descr="God Vinayagar (pillaiyar, Ganpati) Latest HD Photos/Wallpapers (1080p) -  #1417 #pillaiyar #ganpati #vinayagar #gane… | Ganesha, Lord ganesha, Lord  ganesha paintings">
            <a:extLst>
              <a:ext uri="{FF2B5EF4-FFF2-40B4-BE49-F238E27FC236}">
                <a16:creationId xmlns:a16="http://schemas.microsoft.com/office/drawing/2014/main" id="{80A85E59-1377-B476-4422-9BA9ADD7B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63742"/>
            <a:ext cx="2353259" cy="329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086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E792705B-D1DC-578B-D9AE-6E54DADBD2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10507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7509EE5-D9E3-325D-C06B-3FA0541E06C9}"/>
              </a:ext>
            </a:extLst>
          </p:cNvPr>
          <p:cNvSpPr txBox="1"/>
          <p:nvPr/>
        </p:nvSpPr>
        <p:spPr>
          <a:xfrm>
            <a:off x="4960902" y="274638"/>
            <a:ext cx="3575503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« Die 18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Julii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1708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Eminentissimus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Cardinalis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Fabroni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nomine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Summi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Pontificis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Clementis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IX,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declaravit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mihi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Patri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Joanni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Venantio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Bouchet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Societatis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Jesu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Presbytero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,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quod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intentio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S.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Sanctitatis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circa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observantiam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Decreti est : ut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Missionarii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huic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Decreto se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conforment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,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exceptis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iis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,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quae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Patres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Societatis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Jesu in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huiusmodi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Missionibus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versantes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judicabunt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in Domino contraria esse maiori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gloriae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Dei, et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animarum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bono.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Addidit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etiam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idem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Eminentissimus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Cardinalis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,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ipsummet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Summum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Pontificem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,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mihi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illud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idem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confirmaturum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esse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vivae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vocis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Oraculo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; ut nostri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Missionarij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nullo in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posterum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angantur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scrupulo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circa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praefati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Decreti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observationem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. In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cuius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rei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fidem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hic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nomen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meum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apposui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.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Romae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die 19 </a:t>
            </a:r>
            <a:r>
              <a:rPr lang="it-IT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Julii</a:t>
            </a:r>
            <a:r>
              <a:rPr lang="it-IT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anno 1708 »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7901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8954"/>
            <a:ext cx="8519958" cy="61476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400" b="1" dirty="0"/>
              <a:t> La controversia dei riti malabarici</a:t>
            </a:r>
          </a:p>
          <a:p>
            <a:pPr marL="0" indent="0" algn="ctr">
              <a:buNone/>
            </a:pPr>
            <a:endParaRPr lang="it-IT" sz="3000" dirty="0"/>
          </a:p>
          <a:p>
            <a:pPr marL="514350" indent="-514350">
              <a:buFont typeface="+mj-lt"/>
              <a:buAutoNum type="arabicPeriod"/>
            </a:pPr>
            <a:r>
              <a:rPr lang="it-IT" sz="3000" dirty="0">
                <a:solidFill>
                  <a:schemeClr val="bg1">
                    <a:lumMod val="65000"/>
                  </a:schemeClr>
                </a:solidFill>
              </a:rPr>
              <a:t>Il metodo missionario di Roberto Nobili a Madurai e i suoi critici (1610-1623)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it-IT" sz="3000" dirty="0">
                <a:solidFill>
                  <a:schemeClr val="bg1">
                    <a:lumMod val="65000"/>
                  </a:schemeClr>
                </a:solidFill>
              </a:rPr>
              <a:t>Lo scoppio della controversia sui riti (1702-1712)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it-IT" sz="3000" dirty="0"/>
              <a:t>Dalla congregazione particolare del Sant’Uffizio all’intervento di Benedetto XIV (1722-1744)</a:t>
            </a:r>
          </a:p>
          <a:p>
            <a:pPr marL="0" indent="0">
              <a:lnSpc>
                <a:spcPct val="120000"/>
              </a:lnSpc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09997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Lucini / </a:t>
            </a:r>
            <a:r>
              <a:rPr lang="it-IT" dirty="0" err="1"/>
              <a:t>Brandolini</a:t>
            </a:r>
            <a:r>
              <a:rPr lang="it-IT" dirty="0"/>
              <a:t> opere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4826000" cy="685800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8000" y="0"/>
            <a:ext cx="4826000" cy="718356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4983982" y="6269253"/>
            <a:ext cx="3344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Broglia</a:t>
            </a:r>
            <a:r>
              <a:rPr lang="fr-FR" sz="2000" b="1" dirty="0"/>
              <a:t> Antonio </a:t>
            </a:r>
            <a:r>
              <a:rPr lang="fr-FR" sz="2000" b="1" dirty="0" err="1"/>
              <a:t>Brandolini</a:t>
            </a:r>
            <a:r>
              <a:rPr lang="it-IT" sz="2000" b="1" dirty="0"/>
              <a:t>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37944" y="6363938"/>
            <a:ext cx="3311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Luigi Maria Lucini</a:t>
            </a:r>
          </a:p>
        </p:txBody>
      </p:sp>
    </p:spTree>
    <p:extLst>
      <p:ext uri="{BB962C8B-B14F-4D97-AF65-F5344CB8AC3E}">
        <p14:creationId xmlns:p14="http://schemas.microsoft.com/office/powerpoint/2010/main" val="2371123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9D509C-BA60-2F8A-B2CE-8884A961E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613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« …egli [Brandolini] era col consenso del Papa distintamente informato, non solo de’ giorni, ne’ quali si doveva trattare della Causa, ma de’ punti ancora, che si </a:t>
            </a:r>
            <a:r>
              <a:rPr lang="it-IT" sz="20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sarebbono</a:t>
            </a:r>
            <a:r>
              <a:rPr lang="it-IT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agitati in ciascuna delle Congregazioni assegnate all’esame della medesima; così poco tempo prima delle Congregazioni faceva distribuire un Sommario di quanto </a:t>
            </a:r>
            <a:r>
              <a:rPr lang="it-IT" sz="20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avea</a:t>
            </a:r>
            <a:r>
              <a:rPr lang="it-IT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scritto sul dubbio, che doveva discutersi, additando in esso non solamente il volume, la parte, il capo, i numeri marginali, e quei delle pagine, ne’ quali si parlava de’ punti in </a:t>
            </a:r>
            <a:r>
              <a:rPr lang="it-IT" sz="20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quistione</a:t>
            </a:r>
            <a:r>
              <a:rPr lang="it-IT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; ma facendo eziandio osservare quali erano le ragioni, sulle quali più fortemente appoggiava le sue dimande, quali le più sode, o pure le più speciose risposte, che dava alle obiezioni de’ suoi </a:t>
            </a:r>
            <a:r>
              <a:rPr lang="it-IT" sz="20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Avversarj</a:t>
            </a:r>
            <a:r>
              <a:rPr lang="it-IT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, e quali in fine gli errori, ne’ quali pretendeva fossero questi caduti, o sia nel trattare le </a:t>
            </a:r>
            <a:r>
              <a:rPr lang="it-IT" sz="20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quistioni</a:t>
            </a:r>
            <a:r>
              <a:rPr lang="it-IT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di fatto, o sia nel decidere il diritto » </a:t>
            </a:r>
          </a:p>
          <a:p>
            <a:pPr marL="0" indent="0">
              <a:buNone/>
            </a:pPr>
            <a:endParaRPr lang="it-IT" sz="20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r>
              <a:rPr lang="it-IT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(ACDF, SO, St. St., QQ 1 a, </a:t>
            </a:r>
            <a:r>
              <a:rPr lang="it-IT" sz="20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Scrittura che si distribuisce d’ordine di Sua Santità nel proporsi la causa de’ riti malabarici</a:t>
            </a:r>
            <a:r>
              <a:rPr lang="it-IT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, p. 11-12 </a:t>
            </a:r>
            <a:r>
              <a:rPr lang="it-IT" sz="2000" dirty="0">
                <a:latin typeface="Times New Roman" panose="02020603050405020304" pitchFamily="18" charset="0"/>
                <a:ea typeface="MS Mincho" panose="02020609040205080304" pitchFamily="49" charset="-128"/>
              </a:rPr>
              <a:t>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631621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EEBC3A-142A-C5F6-B2D6-300F136F5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63" y="156411"/>
            <a:ext cx="8867273" cy="6701589"/>
          </a:xfrm>
        </p:spPr>
        <p:txBody>
          <a:bodyPr>
            <a:noAutofit/>
          </a:bodyPr>
          <a:lstStyle/>
          <a:p>
            <a:pPr marL="197485" indent="0" algn="just">
              <a:buNone/>
            </a:pPr>
            <a:r>
              <a:rPr lang="it-IT" sz="15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Dal voto del consultore </a:t>
            </a:r>
            <a:r>
              <a:rPr lang="it-IT" sz="1500" b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Baldrati</a:t>
            </a:r>
            <a:r>
              <a:rPr lang="it-IT" sz="15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: </a:t>
            </a:r>
            <a:r>
              <a:rPr lang="it-IT" sz="1500" b="1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Dubium</a:t>
            </a:r>
            <a:r>
              <a:rPr lang="it-IT" sz="1500" b="1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500" b="1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quintum</a:t>
            </a:r>
            <a:r>
              <a:rPr lang="it-IT" sz="1500" b="1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500" b="1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decimum</a:t>
            </a:r>
            <a:r>
              <a:rPr lang="it-IT" sz="15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 Delle ceneri, e de’ segni bianchi, e rossi.</a:t>
            </a:r>
          </a:p>
          <a:p>
            <a:pPr marL="197485" indent="0" algn="just">
              <a:buNone/>
            </a:pPr>
            <a:endParaRPr lang="it-IT" sz="15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80340" indent="0" algn="just">
              <a:buNone/>
            </a:pP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Quanto al primo, 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sum in voto: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permittendos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esse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cineres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benedictos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ex materia decenti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confectos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excluso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stercore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cuiuscumque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animalis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et multo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magis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ex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corporibus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humanis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confectos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et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hos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ad civile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ornamentum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corporis,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iuxta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morem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regionis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et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servatis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in omnibus et per omnia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cauthelis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praescriptis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in decreto S. M.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Gregorii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XV, quo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Indis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permisit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sandala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et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ulterius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posse per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Sedem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Apostolicam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dispensari ut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etiam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extra feria 4°cinerum 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[mercoledì delle ceneri]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possint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missionarii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ritu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sacro et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orationibus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ab Ecclesia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approbatis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seu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permissis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dictos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cineres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iuxta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opportunitatem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benedicere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r>
              <a:rPr lang="it-IT" sz="1400" i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[…]</a:t>
            </a:r>
            <a:endParaRPr lang="it-IT" sz="1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80340" indent="0" algn="just">
              <a:buNone/>
            </a:pP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Per quello che risguarda i segni bianchi, e rossi, | considerando da quanto vien dedotto che la superstizione di detti segni consista in alcune e diverse figure particolari indicanti varietà di sette idolatre, dico che detti segni, precisi e separati da quelle figure particolari, si possono permettere per puro ornamento della persona, secondo l’uso di quelle parti, nel modo e forma e con quelle condizioni che come si è detto la S. M. di Gregorio XV permise i sandali 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ad </a:t>
            </a:r>
            <a:r>
              <a:rPr lang="it-IT" sz="1400" i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ornatum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corporis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che </a:t>
            </a:r>
            <a:r>
              <a:rPr lang="it-IT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restaranno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col puro significato di ornamento, 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in quella guisa che fanno nell’Europa i nei nel volto di molte dame, i quali, benché non possa negarsi che non siano un ornamento superfluo della persona, tuttavia, stante la consuetudine dei paesi, vengono tollerati senza scandalo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e nell’istesso modo ancora che molte delle nostre donne italiane, tanto nobili che ignobili, si abbelliscono il volto con un color rosso, che </a:t>
            </a:r>
            <a:r>
              <a:rPr lang="it-IT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communemente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si chiama darsi il belletto, e ne tengono carte a quest’effetto nelle loro botteghe i mercanti, e servono per le signore, e oltre | queste tengono fili di </a:t>
            </a:r>
            <a:r>
              <a:rPr lang="it-IT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bombace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parimente tinti in un denso color rosso per le donne di bassa condizione, che </a:t>
            </a:r>
            <a:r>
              <a:rPr lang="it-IT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ponno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spender poco, e oltre di questo belletto, col quale si tingono le </a:t>
            </a:r>
            <a:r>
              <a:rPr lang="it-IT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guancie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alcune si tingono anche i labri col cinabro, perché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apparischino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vermigli, onde levate quelle figure che formano quelle linee, quei punti e grani di riso, che potevano significare qualche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superstitione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resta il semplice segno di ornamento, come appunto il cordoncino di tre fili, che prima era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superstitioso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espurgato da quella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superstitione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si porta da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christiani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in rimembranza delle tre divine persone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come si è detto.</a:t>
            </a:r>
            <a:endParaRPr lang="it-IT" sz="1400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80340" indent="0" algn="just">
              <a:buNone/>
            </a:pP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 tanto più si </a:t>
            </a:r>
            <a:r>
              <a:rPr lang="it-IT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ponno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permettere nella semplice forma </a:t>
            </a:r>
            <a:r>
              <a:rPr lang="it-IT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sudetta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quanto che la parte istante non dimanda moderazione sopra quei segni che come </a:t>
            </a:r>
            <a:r>
              <a:rPr lang="it-IT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superstitiosi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si sono proibiti dal Visitatore Apostolico, asserendo che </a:t>
            </a:r>
            <a:r>
              <a:rPr lang="it-IT" sz="14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 missione condita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non si sono in alcun tempo portati da quei </a:t>
            </a:r>
            <a:r>
              <a:rPr lang="it-IT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christiani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con quelle figure allusive a false deità; si </a:t>
            </a:r>
            <a:r>
              <a:rPr lang="it-IT" sz="14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ponno</a:t>
            </a:r>
            <a:r>
              <a:rPr lang="it-IT" sz="1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dissi, permettere, perché, come si è detto di sopra, 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non ogni uso, rito | o costumanza si ha d’avere per illecita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a’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Christiani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per il motivo perché tali cose le hanno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pratticate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e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pratticano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i Gentili e gli Idolatri; poiché la moderazione, il modo, la materia, la forma e il fine, coi quali si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pratticano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da’ </a:t>
            </a:r>
            <a:r>
              <a:rPr lang="it-IT" sz="140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Christiani</a:t>
            </a:r>
            <a:r>
              <a:rPr lang="it-IT" sz="14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è totalmente diverso da quello de’ Gentili.</a:t>
            </a:r>
          </a:p>
          <a:p>
            <a:pPr marL="180340" indent="0" algn="just">
              <a:buNone/>
            </a:pPr>
            <a:endParaRPr lang="it-IT" sz="14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319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79400" y="1098897"/>
            <a:ext cx="3479800" cy="5170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latin typeface="Garamond"/>
                <a:cs typeface="Garamond"/>
              </a:rPr>
              <a:t>1734: il breve apostolico </a:t>
            </a:r>
            <a:r>
              <a:rPr lang="it-IT" sz="2200" i="1" dirty="0" err="1">
                <a:latin typeface="Garamond"/>
                <a:cs typeface="Garamond"/>
              </a:rPr>
              <a:t>Compertum</a:t>
            </a:r>
            <a:r>
              <a:rPr lang="it-IT" sz="2200" dirty="0">
                <a:latin typeface="Garamond"/>
                <a:cs typeface="Garamond"/>
              </a:rPr>
              <a:t> conferma il decreto di </a:t>
            </a:r>
            <a:r>
              <a:rPr lang="it-IT" sz="2200" dirty="0" err="1">
                <a:latin typeface="Garamond"/>
                <a:cs typeface="Garamond"/>
              </a:rPr>
              <a:t>Tournon</a:t>
            </a:r>
            <a:r>
              <a:rPr lang="it-IT" sz="2200" dirty="0">
                <a:latin typeface="Garamond"/>
                <a:cs typeface="Garamond"/>
              </a:rPr>
              <a:t>, concedendo però ai missionari la possibilità di alcune dispense</a:t>
            </a:r>
          </a:p>
          <a:p>
            <a:endParaRPr lang="it-IT" sz="2200" dirty="0">
              <a:latin typeface="Garamond"/>
              <a:cs typeface="Garamond"/>
            </a:endParaRPr>
          </a:p>
          <a:p>
            <a:r>
              <a:rPr lang="it-IT" sz="2200" dirty="0">
                <a:latin typeface="Garamond"/>
                <a:cs typeface="Garamond"/>
              </a:rPr>
              <a:t>1739: imposizione del giuramento di obbedienza ai missionari in India</a:t>
            </a:r>
          </a:p>
          <a:p>
            <a:endParaRPr lang="it-IT" sz="2200" dirty="0">
              <a:latin typeface="Garamond"/>
              <a:cs typeface="Garamond"/>
            </a:endParaRPr>
          </a:p>
          <a:p>
            <a:r>
              <a:rPr lang="it-IT" sz="2200" dirty="0">
                <a:latin typeface="Garamond"/>
                <a:cs typeface="Garamond"/>
              </a:rPr>
              <a:t>12 settembre </a:t>
            </a:r>
            <a:r>
              <a:rPr lang="it-IT" sz="2200" b="1" dirty="0">
                <a:latin typeface="Garamond"/>
                <a:cs typeface="Garamond"/>
              </a:rPr>
              <a:t>1744</a:t>
            </a:r>
            <a:r>
              <a:rPr lang="it-IT" sz="2200" dirty="0">
                <a:latin typeface="Garamond"/>
                <a:cs typeface="Garamond"/>
              </a:rPr>
              <a:t>: papa Benedetto XIV (Prospero Lambertini) conclude la disputa con la bolla </a:t>
            </a:r>
            <a:r>
              <a:rPr lang="it-IT" sz="2200" b="1" i="1" dirty="0">
                <a:latin typeface="Garamond"/>
                <a:cs typeface="Garamond"/>
              </a:rPr>
              <a:t>Omnium </a:t>
            </a:r>
            <a:r>
              <a:rPr lang="it-IT" sz="2200" b="1" i="1" dirty="0" err="1">
                <a:latin typeface="Garamond"/>
                <a:cs typeface="Garamond"/>
              </a:rPr>
              <a:t>sollcitudinum</a:t>
            </a:r>
            <a:endParaRPr lang="it-IT" sz="2200" b="1" i="1" dirty="0">
              <a:latin typeface="Garamond"/>
              <a:cs typeface="Garamond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4000" y="0"/>
            <a:ext cx="515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34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DE60B-4F2B-C9C6-2679-5A7C0072F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B8A8328B-1621-CFB6-174F-5BCA4A94AA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4000" y="0"/>
            <a:ext cx="5156200" cy="6858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801F88-66D5-252E-DE8C-09F4A912362B}"/>
              </a:ext>
            </a:extLst>
          </p:cNvPr>
          <p:cNvSpPr txBox="1"/>
          <p:nvPr/>
        </p:nvSpPr>
        <p:spPr>
          <a:xfrm>
            <a:off x="293473" y="197346"/>
            <a:ext cx="3707027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rgbClr val="231F20"/>
                </a:solidFill>
                <a:effectLst/>
                <a:latin typeface="BodoniBE-Italic_67"/>
              </a:rPr>
              <a:t>Lettera di Benedetto XIV al cardinale di </a:t>
            </a:r>
            <a:r>
              <a:rPr lang="it-IT" b="0" i="0" dirty="0" err="1">
                <a:solidFill>
                  <a:srgbClr val="231F20"/>
                </a:solidFill>
                <a:effectLst/>
                <a:latin typeface="BodoniBE-Italic_67"/>
              </a:rPr>
              <a:t>Tencin</a:t>
            </a:r>
            <a:r>
              <a:rPr lang="it-IT" b="0" i="0" dirty="0">
                <a:solidFill>
                  <a:srgbClr val="231F20"/>
                </a:solidFill>
                <a:effectLst/>
                <a:latin typeface="BodoniBE-Regular_69"/>
              </a:rPr>
              <a:t>, Roma 19 dicembre 1744: “Mandiamo annessi due esemplari della detta Bolla [sui riti malabarici], che dopo le risoluzioni prese nel S. Officio abbiamo tenuta tredici mesi sul nostro tavolino, e Iddio sa quanto si è speculato per renderla piacevole, e nello stesso tempo per non mancare al nostro apostolico ministero. Tutto si è comunicato, tutto si è concordato con i Padri della Compagnia, e l’aver aspettato, l’aver comunicato, e l’avergli fatto toccar con mano l’equità delle risoluzioni, la moderazione delle medesime, hanno portato seco l’effetto che almeno in pubblico non se ne sono lamentati, e che il padre generale è venuto a ringraziare”, </a:t>
            </a:r>
            <a:endParaRPr lang="it-IT" dirty="0">
              <a:solidFill>
                <a:srgbClr val="231F20"/>
              </a:solidFill>
              <a:latin typeface="BodoniBE-Regular_69"/>
            </a:endParaRPr>
          </a:p>
          <a:p>
            <a:r>
              <a:rPr lang="it-IT" b="0" i="0" dirty="0">
                <a:solidFill>
                  <a:srgbClr val="231F20"/>
                </a:solidFill>
                <a:effectLst/>
                <a:latin typeface="BodoniBE-Regular_69"/>
              </a:rPr>
              <a:t>(</a:t>
            </a:r>
            <a:r>
              <a:rPr lang="it-IT" b="0" i="1" dirty="0">
                <a:solidFill>
                  <a:srgbClr val="231F20"/>
                </a:solidFill>
                <a:effectLst/>
                <a:latin typeface="BodoniBE-Italic_67"/>
              </a:rPr>
              <a:t>Le lettere di Benedetto XIV al card. de </a:t>
            </a:r>
            <a:r>
              <a:rPr lang="it-IT" b="0" i="1" dirty="0" err="1">
                <a:solidFill>
                  <a:srgbClr val="231F20"/>
                </a:solidFill>
                <a:effectLst/>
                <a:latin typeface="BodoniBE-Italic_67"/>
              </a:rPr>
              <a:t>Tencin</a:t>
            </a:r>
            <a:r>
              <a:rPr lang="it-IT" b="0" i="0" dirty="0">
                <a:solidFill>
                  <a:srgbClr val="231F20"/>
                </a:solidFill>
                <a:effectLst/>
                <a:latin typeface="BodoniBE-Regular_69"/>
              </a:rPr>
              <a:t>, a cura di E. Morelli, Roma 1955, vol. I)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6303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627077" y="626925"/>
            <a:ext cx="286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8074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5C3CD4-E4D4-3D1D-3586-B51D5DCC8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27" y="5169838"/>
            <a:ext cx="8587946" cy="1554163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endParaRPr lang="it-IT" dirty="0">
              <a:effectLst/>
              <a:latin typeface="Helvetica Neue" panose="02000503000000020004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it-IT" dirty="0">
                <a:effectLst/>
                <a:latin typeface="Helvetica Neue" panose="02000503000000020004" pitchFamily="2" charset="0"/>
              </a:rPr>
              <a:t>Pasquale D'Elia (SJ): «Dopo la Manciuria, il Giappone e la Cina, un altro grande paese di missione, l'india, è stato liberato recentemente da una condizione di cose superata e oramai inutilmente umiliante [...] illogica e indecorosa» (</a:t>
            </a:r>
            <a:r>
              <a:rPr lang="it-IT" i="1" dirty="0">
                <a:effectLst/>
                <a:latin typeface="Helvetica Neue" panose="02000503000000020004" pitchFamily="2" charset="0"/>
              </a:rPr>
              <a:t>L'abolizione del giuramento contro i riti malabarici in India</a:t>
            </a:r>
            <a:r>
              <a:rPr lang="it-IT" dirty="0">
                <a:effectLst/>
                <a:latin typeface="Helvetica Neue" panose="02000503000000020004" pitchFamily="2" charset="0"/>
              </a:rPr>
              <a:t>, in «La Civiltà Cattolica», 1940)</a:t>
            </a:r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6E10BE0-5623-D2B8-3BB7-F19315792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8434"/>
            <a:ext cx="6314303" cy="526033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2E29374-D9E7-F8CA-9E87-E3AE90096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5826" y="1270788"/>
            <a:ext cx="3126259" cy="2292233"/>
          </a:xfrm>
        </p:spPr>
        <p:txBody>
          <a:bodyPr>
            <a:normAutofit/>
          </a:bodyPr>
          <a:lstStyle/>
          <a:p>
            <a:r>
              <a:rPr lang="it-IT" sz="3000" dirty="0"/>
              <a:t>L’abolizione del giuramento </a:t>
            </a:r>
            <a:br>
              <a:rPr lang="it-IT" sz="3000" dirty="0"/>
            </a:br>
            <a:r>
              <a:rPr lang="it-IT" sz="3000" dirty="0"/>
              <a:t>(1940)</a:t>
            </a:r>
          </a:p>
        </p:txBody>
      </p:sp>
    </p:spTree>
    <p:extLst>
      <p:ext uri="{BB962C8B-B14F-4D97-AF65-F5344CB8AC3E}">
        <p14:creationId xmlns:p14="http://schemas.microsoft.com/office/powerpoint/2010/main" val="30534361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10042</TotalTime>
  <Words>1820</Words>
  <Application>Microsoft Macintosh PowerPoint</Application>
  <PresentationFormat>Presentazione su schermo (4:3)</PresentationFormat>
  <Paragraphs>60</Paragraphs>
  <Slides>23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2" baseType="lpstr">
      <vt:lpstr>Arial</vt:lpstr>
      <vt:lpstr>BodoniBE-Italic_67</vt:lpstr>
      <vt:lpstr>BodoniBE-Regular_69</vt:lpstr>
      <vt:lpstr>Calibri</vt:lpstr>
      <vt:lpstr>Garamond</vt:lpstr>
      <vt:lpstr>Helvetica Neue</vt:lpstr>
      <vt:lpstr>Times</vt:lpstr>
      <vt:lpstr>Times New Roman</vt:lpstr>
      <vt:lpstr>Tema di Office</vt:lpstr>
      <vt:lpstr> La Chiesa di Roma e l’Oriente, XV-XX sec. Lezione 9: La missione gesuita in India e  la controversia dei riti malabarici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Romanae Sedis Antistes, 1623</vt:lpstr>
      <vt:lpstr>Presentazione standard di PowerPoint</vt:lpstr>
      <vt:lpstr>Presentazione standard di PowerPoint</vt:lpstr>
      <vt:lpstr>L’india meridionale nel XVIII secolo</vt:lpstr>
      <vt:lpstr>Presentazione standard di PowerPoint</vt:lpstr>
      <vt:lpstr>Presentazione standard di PowerPoint</vt:lpstr>
      <vt:lpstr>Presentazione standard di PowerPoint</vt:lpstr>
      <vt:lpstr>Thaali (medaglia nuziale con l’effigie del dio Pillaiyar-Ganesha)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L’abolizione del giuramento  (1940)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23: La controversia dei riti malabarici</dc:title>
  <dc:creator>cesare</dc:creator>
  <cp:lastModifiedBy>SANTUS CESARE</cp:lastModifiedBy>
  <cp:revision>20</cp:revision>
  <dcterms:created xsi:type="dcterms:W3CDTF">2023-05-02T20:22:56Z</dcterms:created>
  <dcterms:modified xsi:type="dcterms:W3CDTF">2024-11-20T23:20:29Z</dcterms:modified>
</cp:coreProperties>
</file>