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308" r:id="rId2"/>
    <p:sldId id="258" r:id="rId3"/>
    <p:sldId id="259" r:id="rId4"/>
    <p:sldId id="260" r:id="rId5"/>
    <p:sldId id="282" r:id="rId6"/>
    <p:sldId id="281" r:id="rId7"/>
    <p:sldId id="280" r:id="rId8"/>
    <p:sldId id="283" r:id="rId9"/>
    <p:sldId id="263" r:id="rId10"/>
    <p:sldId id="264" r:id="rId11"/>
    <p:sldId id="265" r:id="rId12"/>
    <p:sldId id="266" r:id="rId13"/>
    <p:sldId id="267" r:id="rId14"/>
    <p:sldId id="268" r:id="rId15"/>
    <p:sldId id="269" r:id="rId16"/>
    <p:sldId id="284" r:id="rId17"/>
    <p:sldId id="271" r:id="rId18"/>
    <p:sldId id="272" r:id="rId19"/>
    <p:sldId id="273" r:id="rId20"/>
    <p:sldId id="274" r:id="rId21"/>
    <p:sldId id="275" r:id="rId22"/>
    <p:sldId id="285" r:id="rId23"/>
    <p:sldId id="277" r:id="rId24"/>
    <p:sldId id="278" r:id="rId25"/>
    <p:sldId id="279" r:id="rId26"/>
    <p:sldId id="309" r:id="rId27"/>
    <p:sldId id="310" r:id="rId28"/>
    <p:sldId id="311" r:id="rId29"/>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4"/>
  </p:normalViewPr>
  <p:slideViewPr>
    <p:cSldViewPr snapToGrid="0" snapToObjects="1">
      <p:cViewPr varScale="1">
        <p:scale>
          <a:sx n="106" d="100"/>
          <a:sy n="106" d="100"/>
        </p:scale>
        <p:origin x="1800"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A35E09-14EA-5440-8E2E-83E9FC7207B0}" type="datetimeFigureOut">
              <a:rPr lang="it-IT" smtClean="0"/>
              <a:t>13/12/23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015CF0-F0E8-944F-BE46-4E060C3B47A4}" type="slidenum">
              <a:rPr lang="it-IT" smtClean="0"/>
              <a:t>‹N›</a:t>
            </a:fld>
            <a:endParaRPr lang="it-IT"/>
          </a:p>
        </p:txBody>
      </p:sp>
    </p:spTree>
    <p:extLst>
      <p:ext uri="{BB962C8B-B14F-4D97-AF65-F5344CB8AC3E}">
        <p14:creationId xmlns:p14="http://schemas.microsoft.com/office/powerpoint/2010/main" val="296153867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Cesare </a:t>
            </a:r>
            <a:r>
              <a:rPr lang="it-IT" dirty="0" err="1"/>
              <a:t>Vecellio</a:t>
            </a:r>
            <a:r>
              <a:rPr lang="it-IT" dirty="0"/>
              <a:t>, </a:t>
            </a:r>
            <a:r>
              <a:rPr lang="it-IT" dirty="0" err="1"/>
              <a:t>Habiti</a:t>
            </a:r>
            <a:r>
              <a:rPr lang="it-IT" baseline="0" dirty="0"/>
              <a:t> antichi et moderni, 1590</a:t>
            </a:r>
            <a:endParaRPr lang="it-IT" dirty="0"/>
          </a:p>
        </p:txBody>
      </p:sp>
      <p:sp>
        <p:nvSpPr>
          <p:cNvPr id="4" name="Segnaposto numero diapositiva 3"/>
          <p:cNvSpPr>
            <a:spLocks noGrp="1"/>
          </p:cNvSpPr>
          <p:nvPr>
            <p:ph type="sldNum" sz="quarter" idx="10"/>
          </p:nvPr>
        </p:nvSpPr>
        <p:spPr/>
        <p:txBody>
          <a:bodyPr/>
          <a:lstStyle/>
          <a:p>
            <a:fld id="{24F56231-88D4-B242-A99C-8DD878573C27}" type="slidenum">
              <a:rPr lang="it-IT" smtClean="0"/>
              <a:t>5</a:t>
            </a:fld>
            <a:endParaRPr lang="it-IT"/>
          </a:p>
        </p:txBody>
      </p:sp>
    </p:spTree>
    <p:extLst>
      <p:ext uri="{BB962C8B-B14F-4D97-AF65-F5344CB8AC3E}">
        <p14:creationId xmlns:p14="http://schemas.microsoft.com/office/powerpoint/2010/main" val="2804262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D0111589-D580-4B52-A97C-2671A0334B6A}" type="slidenum">
              <a:rPr lang="it-IT" smtClean="0"/>
              <a:pPr/>
              <a:t>18</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D0111589-D580-4B52-A97C-2671A0334B6A}" type="slidenum">
              <a:rPr lang="it-IT" smtClean="0"/>
              <a:pPr/>
              <a:t>19</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DF1732D5-4E54-4613-8CB9-4C0D83532008}" type="slidenum">
              <a:rPr lang="it-IT" smtClean="0"/>
              <a:pPr/>
              <a:t>25</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85CAC67E-1571-9241-8AAC-37D2FC6A20F2}" type="datetimeFigureOut">
              <a:rPr lang="it-IT" smtClean="0"/>
              <a:t>13/12/23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DCE5A5-46A4-184D-89F9-F51845647686}" type="slidenum">
              <a:rPr lang="it-IT" smtClean="0"/>
              <a:t>‹N›</a:t>
            </a:fld>
            <a:endParaRPr lang="it-IT"/>
          </a:p>
        </p:txBody>
      </p:sp>
    </p:spTree>
    <p:extLst>
      <p:ext uri="{BB962C8B-B14F-4D97-AF65-F5344CB8AC3E}">
        <p14:creationId xmlns:p14="http://schemas.microsoft.com/office/powerpoint/2010/main" val="1822722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5CAC67E-1571-9241-8AAC-37D2FC6A20F2}" type="datetimeFigureOut">
              <a:rPr lang="it-IT" smtClean="0"/>
              <a:t>13/12/23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DCE5A5-46A4-184D-89F9-F51845647686}" type="slidenum">
              <a:rPr lang="it-IT" smtClean="0"/>
              <a:t>‹N›</a:t>
            </a:fld>
            <a:endParaRPr lang="it-IT"/>
          </a:p>
        </p:txBody>
      </p:sp>
    </p:spTree>
    <p:extLst>
      <p:ext uri="{BB962C8B-B14F-4D97-AF65-F5344CB8AC3E}">
        <p14:creationId xmlns:p14="http://schemas.microsoft.com/office/powerpoint/2010/main" val="3810044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85CAC67E-1571-9241-8AAC-37D2FC6A20F2}" type="datetimeFigureOut">
              <a:rPr lang="it-IT" smtClean="0"/>
              <a:t>13/12/23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DCE5A5-46A4-184D-89F9-F51845647686}" type="slidenum">
              <a:rPr lang="it-IT" smtClean="0"/>
              <a:t>‹N›</a:t>
            </a:fld>
            <a:endParaRPr lang="it-IT"/>
          </a:p>
        </p:txBody>
      </p:sp>
    </p:spTree>
    <p:extLst>
      <p:ext uri="{BB962C8B-B14F-4D97-AF65-F5344CB8AC3E}">
        <p14:creationId xmlns:p14="http://schemas.microsoft.com/office/powerpoint/2010/main" val="65213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85CAC67E-1571-9241-8AAC-37D2FC6A20F2}" type="datetimeFigureOut">
              <a:rPr lang="it-IT" smtClean="0"/>
              <a:t>13/12/23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BDCE5A5-46A4-184D-89F9-F51845647686}" type="slidenum">
              <a:rPr lang="it-IT" smtClean="0"/>
              <a:t>‹N›</a:t>
            </a:fld>
            <a:endParaRPr lang="it-IT"/>
          </a:p>
        </p:txBody>
      </p:sp>
    </p:spTree>
    <p:extLst>
      <p:ext uri="{BB962C8B-B14F-4D97-AF65-F5344CB8AC3E}">
        <p14:creationId xmlns:p14="http://schemas.microsoft.com/office/powerpoint/2010/main" val="1808478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85CAC67E-1571-9241-8AAC-37D2FC6A20F2}" type="datetimeFigureOut">
              <a:rPr lang="it-IT" smtClean="0"/>
              <a:t>13/12/23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BDCE5A5-46A4-184D-89F9-F51845647686}" type="slidenum">
              <a:rPr lang="it-IT" smtClean="0"/>
              <a:t>‹N›</a:t>
            </a:fld>
            <a:endParaRPr lang="it-IT"/>
          </a:p>
        </p:txBody>
      </p:sp>
    </p:spTree>
    <p:extLst>
      <p:ext uri="{BB962C8B-B14F-4D97-AF65-F5344CB8AC3E}">
        <p14:creationId xmlns:p14="http://schemas.microsoft.com/office/powerpoint/2010/main" val="3375231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85CAC67E-1571-9241-8AAC-37D2FC6A20F2}" type="datetimeFigureOut">
              <a:rPr lang="it-IT" smtClean="0"/>
              <a:t>13/12/23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BDCE5A5-46A4-184D-89F9-F51845647686}" type="slidenum">
              <a:rPr lang="it-IT" smtClean="0"/>
              <a:t>‹N›</a:t>
            </a:fld>
            <a:endParaRPr lang="it-IT"/>
          </a:p>
        </p:txBody>
      </p:sp>
    </p:spTree>
    <p:extLst>
      <p:ext uri="{BB962C8B-B14F-4D97-AF65-F5344CB8AC3E}">
        <p14:creationId xmlns:p14="http://schemas.microsoft.com/office/powerpoint/2010/main" val="1016244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5CAC67E-1571-9241-8AAC-37D2FC6A20F2}" type="datetimeFigureOut">
              <a:rPr lang="it-IT" smtClean="0"/>
              <a:t>13/12/23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BDCE5A5-46A4-184D-89F9-F51845647686}" type="slidenum">
              <a:rPr lang="it-IT" smtClean="0"/>
              <a:t>‹N›</a:t>
            </a:fld>
            <a:endParaRPr lang="it-IT"/>
          </a:p>
        </p:txBody>
      </p:sp>
    </p:spTree>
    <p:extLst>
      <p:ext uri="{BB962C8B-B14F-4D97-AF65-F5344CB8AC3E}">
        <p14:creationId xmlns:p14="http://schemas.microsoft.com/office/powerpoint/2010/main" val="3320976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5CAC67E-1571-9241-8AAC-37D2FC6A20F2}" type="datetimeFigureOut">
              <a:rPr lang="it-IT" smtClean="0"/>
              <a:t>13/12/23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BDCE5A5-46A4-184D-89F9-F51845647686}" type="slidenum">
              <a:rPr lang="it-IT" smtClean="0"/>
              <a:t>‹N›</a:t>
            </a:fld>
            <a:endParaRPr lang="it-IT"/>
          </a:p>
        </p:txBody>
      </p:sp>
    </p:spTree>
    <p:extLst>
      <p:ext uri="{BB962C8B-B14F-4D97-AF65-F5344CB8AC3E}">
        <p14:creationId xmlns:p14="http://schemas.microsoft.com/office/powerpoint/2010/main" val="3542290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5CAC67E-1571-9241-8AAC-37D2FC6A20F2}" type="datetimeFigureOut">
              <a:rPr lang="it-IT" smtClean="0"/>
              <a:t>13/12/23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BDCE5A5-46A4-184D-89F9-F51845647686}" type="slidenum">
              <a:rPr lang="it-IT" smtClean="0"/>
              <a:t>‹N›</a:t>
            </a:fld>
            <a:endParaRPr lang="it-IT"/>
          </a:p>
        </p:txBody>
      </p:sp>
    </p:spTree>
    <p:extLst>
      <p:ext uri="{BB962C8B-B14F-4D97-AF65-F5344CB8AC3E}">
        <p14:creationId xmlns:p14="http://schemas.microsoft.com/office/powerpoint/2010/main" val="3906307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5CAC67E-1571-9241-8AAC-37D2FC6A20F2}" type="datetimeFigureOut">
              <a:rPr lang="it-IT" smtClean="0"/>
              <a:t>13/12/23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DCE5A5-46A4-184D-89F9-F51845647686}" type="slidenum">
              <a:rPr lang="it-IT" smtClean="0"/>
              <a:t>‹N›</a:t>
            </a:fld>
            <a:endParaRPr lang="it-IT"/>
          </a:p>
        </p:txBody>
      </p:sp>
    </p:spTree>
    <p:extLst>
      <p:ext uri="{BB962C8B-B14F-4D97-AF65-F5344CB8AC3E}">
        <p14:creationId xmlns:p14="http://schemas.microsoft.com/office/powerpoint/2010/main" val="799259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5CAC67E-1571-9241-8AAC-37D2FC6A20F2}" type="datetimeFigureOut">
              <a:rPr lang="it-IT" smtClean="0"/>
              <a:t>13/12/23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DCE5A5-46A4-184D-89F9-F51845647686}" type="slidenum">
              <a:rPr lang="it-IT" smtClean="0"/>
              <a:t>‹N›</a:t>
            </a:fld>
            <a:endParaRPr lang="it-IT"/>
          </a:p>
        </p:txBody>
      </p:sp>
    </p:spTree>
    <p:extLst>
      <p:ext uri="{BB962C8B-B14F-4D97-AF65-F5344CB8AC3E}">
        <p14:creationId xmlns:p14="http://schemas.microsoft.com/office/powerpoint/2010/main" val="2737359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AC67E-1571-9241-8AAC-37D2FC6A20F2}" type="datetimeFigureOut">
              <a:rPr lang="it-IT" smtClean="0"/>
              <a:t>13/12/23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DCE5A5-46A4-184D-89F9-F51845647686}" type="slidenum">
              <a:rPr lang="it-IT" smtClean="0"/>
              <a:t>‹N›</a:t>
            </a:fld>
            <a:endParaRPr lang="it-IT"/>
          </a:p>
        </p:txBody>
      </p:sp>
    </p:spTree>
    <p:extLst>
      <p:ext uri="{BB962C8B-B14F-4D97-AF65-F5344CB8AC3E}">
        <p14:creationId xmlns:p14="http://schemas.microsoft.com/office/powerpoint/2010/main" val="4033428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screen">
            <a:alphaModFix amt="40000"/>
            <a:extLst>
              <a:ext uri="{28A0092B-C50C-407E-A947-70E740481C1C}">
                <a14:useLocalDpi xmlns:a14="http://schemas.microsoft.com/office/drawing/2010/main"/>
              </a:ext>
            </a:extLst>
          </a:blip>
          <a:srcRect/>
          <a:stretch/>
        </p:blipFill>
        <p:spPr>
          <a:xfrm>
            <a:off x="0" y="0"/>
            <a:ext cx="9144000" cy="6892699"/>
          </a:xfrm>
          <a:prstGeom prst="rect">
            <a:avLst/>
          </a:prstGeom>
        </p:spPr>
      </p:pic>
      <p:pic>
        <p:nvPicPr>
          <p:cNvPr id="8" name="Immagine 7"/>
          <p:cNvPicPr>
            <a:picLocks noChangeAspect="1"/>
          </p:cNvPicPr>
          <p:nvPr/>
        </p:nvPicPr>
        <p:blipFill>
          <a:blip r:embed="rId3">
            <a:extLst>
              <a:ext uri="{BEBA8EAE-BF5A-486C-A8C5-ECC9F3942E4B}">
                <a14:imgProps xmlns:a14="http://schemas.microsoft.com/office/drawing/2010/main">
                  <a14:imgLayer r:embed="rId4">
                    <a14:imgEffect>
                      <a14:backgroundRemoval t="26685" b="91712" l="17967" r="88618">
                        <a14:foregroundMark x1="43252" y1="63206" x2="43252" y2="63206"/>
                        <a14:foregroundMark x1="38211" y1="61931" x2="38211" y2="61931"/>
                        <a14:foregroundMark x1="88699" y1="72860" x2="88699" y2="72860"/>
                        <a14:foregroundMark x1="34472" y1="62477" x2="34472" y2="62477"/>
                        <a14:foregroundMark x1="36179" y1="68852" x2="36179" y2="68852"/>
                        <a14:foregroundMark x1="38780" y1="67668" x2="38780" y2="67668"/>
                        <a14:foregroundMark x1="37967" y1="70036" x2="37967" y2="70036"/>
                        <a14:foregroundMark x1="38699" y1="71311" x2="38699" y2="71311"/>
                        <a14:foregroundMark x1="39756" y1="71403" x2="39756" y2="71403"/>
                        <a14:foregroundMark x1="40488" y1="71403" x2="40488" y2="71403"/>
                        <a14:foregroundMark x1="42439" y1="70128" x2="42439" y2="70128"/>
                        <a14:foregroundMark x1="41545" y1="70674" x2="41545" y2="70674"/>
                        <a14:foregroundMark x1="44634" y1="69308" x2="44634" y2="69308"/>
                        <a14:foregroundMark x1="17967" y1="46812" x2="17967" y2="46812"/>
                        <a14:foregroundMark x1="32114" y1="64299" x2="32114" y2="64299"/>
                        <a14:foregroundMark x1="32276" y1="62477" x2="32276" y2="62477"/>
                        <a14:foregroundMark x1="32033" y1="60291" x2="32033" y2="60291"/>
                        <a14:foregroundMark x1="31626" y1="62842" x2="31626" y2="62842"/>
                        <a14:foregroundMark x1="39187" y1="72587" x2="39187" y2="72587"/>
                        <a14:foregroundMark x1="32764" y1="67122" x2="32764" y2="67122"/>
                        <a14:foregroundMark x1="34959" y1="67304" x2="34959" y2="67304"/>
                        <a14:foregroundMark x1="37154" y1="68944" x2="37154" y2="68944"/>
                        <a14:foregroundMark x1="35528" y1="68033" x2="35528" y2="68033"/>
                        <a14:foregroundMark x1="34146" y1="67304" x2="34146" y2="67304"/>
                        <a14:foregroundMark x1="37724" y1="69217" x2="37724" y2="69217"/>
                        <a14:foregroundMark x1="39024" y1="70401" x2="39024" y2="70401"/>
                        <a14:foregroundMark x1="40000" y1="70856" x2="40000" y2="70856"/>
                        <a14:foregroundMark x1="39431" y1="70674" x2="39431" y2="70674"/>
                        <a14:backgroundMark x1="44146" y1="77505" x2="30894" y2="67122"/>
                        <a14:backgroundMark x1="54309" y1="70583" x2="54309" y2="70583"/>
                        <a14:backgroundMark x1="58943" y1="73042" x2="58943" y2="73042"/>
                        <a14:backgroundMark x1="58943" y1="73042" x2="58943" y2="73042"/>
                        <a14:backgroundMark x1="58049" y1="82514" x2="58049" y2="82514"/>
                        <a14:backgroundMark x1="55610" y1="76047" x2="55610" y2="76047"/>
                        <a14:backgroundMark x1="60894" y1="76503" x2="60894" y2="76503"/>
                        <a14:backgroundMark x1="44309" y1="73224" x2="44309" y2="73224"/>
                        <a14:backgroundMark x1="45447" y1="74954" x2="45447" y2="74954"/>
                        <a14:backgroundMark x1="50244" y1="68397" x2="50244" y2="68397"/>
                        <a14:backgroundMark x1="49187" y1="70310" x2="49187" y2="70310"/>
                        <a14:backgroundMark x1="48618" y1="73042" x2="48618" y2="73042"/>
                        <a14:backgroundMark x1="45447" y1="71585" x2="45447" y2="71585"/>
                        <a14:backgroundMark x1="42846" y1="74135" x2="42846" y2="74135"/>
                        <a14:backgroundMark x1="43740" y1="75137" x2="43740" y2="75137"/>
                        <a14:backgroundMark x1="41545" y1="73497" x2="41545" y2="73497"/>
                        <a14:backgroundMark x1="46179" y1="72587" x2="46179" y2="72587"/>
                        <a14:backgroundMark x1="47642" y1="68397" x2="47642" y2="68397"/>
                        <a14:backgroundMark x1="43577" y1="71494" x2="43577" y2="71494"/>
                        <a14:backgroundMark x1="47154" y1="69126" x2="47154" y2="69126"/>
                        <a14:backgroundMark x1="48699" y1="68306" x2="48699" y2="68306"/>
                        <a14:backgroundMark x1="40650" y1="72951" x2="40650" y2="72951"/>
                        <a14:backgroundMark x1="41626" y1="72313" x2="41626" y2="72313"/>
                        <a14:backgroundMark x1="44065" y1="71038" x2="44065" y2="71038"/>
                        <a14:backgroundMark x1="45203" y1="70036" x2="45203" y2="70036"/>
                        <a14:backgroundMark x1="45854" y1="69672" x2="45854" y2="69672"/>
                        <a14:backgroundMark x1="42439" y1="71949" x2="42439" y2="71949"/>
                        <a14:backgroundMark x1="40000" y1="73588" x2="40000" y2="73588"/>
                        <a14:backgroundMark x1="49919" y1="59381" x2="49919" y2="59381"/>
                        <a14:backgroundMark x1="49106" y1="66758" x2="49106" y2="66758"/>
                        <a14:backgroundMark x1="49024" y1="67486" x2="49024" y2="67486"/>
                        <a14:backgroundMark x1="48374" y1="67395" x2="38699" y2="72860"/>
                        <a14:backgroundMark x1="41138" y1="72769" x2="41138" y2="72769"/>
                        <a14:backgroundMark x1="44715" y1="70401" x2="44715" y2="70401"/>
                        <a14:backgroundMark x1="46260" y1="69399" x2="46260" y2="69399"/>
                        <a14:backgroundMark x1="31382" y1="66029" x2="40488" y2="71676"/>
                      </a14:backgroundRemoval>
                    </a14:imgEffect>
                  </a14:imgLayer>
                </a14:imgProps>
              </a:ext>
            </a:extLst>
          </a:blip>
          <a:stretch>
            <a:fillRect/>
          </a:stretch>
        </p:blipFill>
        <p:spPr>
          <a:xfrm>
            <a:off x="0" y="-1211059"/>
            <a:ext cx="9093201" cy="8022104"/>
          </a:xfrm>
          <a:prstGeom prst="rect">
            <a:avLst/>
          </a:prstGeom>
        </p:spPr>
      </p:pic>
      <p:sp>
        <p:nvSpPr>
          <p:cNvPr id="2" name="Titolo 1"/>
          <p:cNvSpPr>
            <a:spLocks noGrp="1"/>
          </p:cNvSpPr>
          <p:nvPr>
            <p:ph type="title"/>
          </p:nvPr>
        </p:nvSpPr>
        <p:spPr>
          <a:xfrm>
            <a:off x="541880" y="4942530"/>
            <a:ext cx="8314259" cy="1143000"/>
          </a:xfrm>
        </p:spPr>
        <p:txBody>
          <a:bodyPr>
            <a:noAutofit/>
          </a:bodyPr>
          <a:lstStyle/>
          <a:p>
            <a:pPr algn="ctr">
              <a:lnSpc>
                <a:spcPct val="120000"/>
              </a:lnSpc>
            </a:pPr>
            <a:br>
              <a:rPr lang="it-IT" sz="3200" b="1" dirty="0">
                <a:latin typeface="Garamond"/>
                <a:cs typeface="Garamond"/>
              </a:rPr>
            </a:br>
            <a:r>
              <a:rPr lang="it-IT" sz="3200" b="1" dirty="0">
                <a:latin typeface="Garamond"/>
                <a:cs typeface="Garamond"/>
              </a:rPr>
              <a:t>La Chiesa di Roma e l’Oriente, XV-XX sec.</a:t>
            </a:r>
            <a:br>
              <a:rPr lang="it-IT" sz="2000" b="1" dirty="0">
                <a:latin typeface="Garamond"/>
                <a:cs typeface="Garamond"/>
              </a:rPr>
            </a:br>
            <a:r>
              <a:rPr lang="it-IT" sz="2400" b="1" dirty="0">
                <a:latin typeface="Garamond"/>
                <a:cs typeface="Garamond"/>
              </a:rPr>
              <a:t>Lezione 9: La controversia sulla </a:t>
            </a:r>
            <a:r>
              <a:rPr lang="it-IT" sz="2400" b="1" i="1" dirty="0" err="1">
                <a:latin typeface="Garamond"/>
                <a:cs typeface="Garamond"/>
              </a:rPr>
              <a:t>communicatio</a:t>
            </a:r>
            <a:r>
              <a:rPr lang="it-IT" sz="2400" b="1" i="1" dirty="0">
                <a:latin typeface="Garamond"/>
                <a:cs typeface="Garamond"/>
              </a:rPr>
              <a:t> in </a:t>
            </a:r>
            <a:r>
              <a:rPr lang="it-IT" sz="2400" b="1" i="1" dirty="0" err="1">
                <a:latin typeface="Garamond"/>
                <a:cs typeface="Garamond"/>
              </a:rPr>
              <a:t>sacris</a:t>
            </a:r>
            <a:r>
              <a:rPr lang="it-IT" sz="2400" b="1" i="1" dirty="0">
                <a:latin typeface="Garamond"/>
                <a:cs typeface="Garamond"/>
              </a:rPr>
              <a:t> </a:t>
            </a:r>
            <a:r>
              <a:rPr lang="it-IT" sz="2400" b="1" dirty="0">
                <a:latin typeface="Garamond"/>
                <a:cs typeface="Garamond"/>
              </a:rPr>
              <a:t>tra cattolici e ortodossi nell’Impero ottomano</a:t>
            </a:r>
            <a:endParaRPr lang="it-IT" sz="2400" b="1" i="1" dirty="0">
              <a:latin typeface="Garamond"/>
              <a:cs typeface="Garamond"/>
            </a:endParaRPr>
          </a:p>
        </p:txBody>
      </p:sp>
      <p:sp>
        <p:nvSpPr>
          <p:cNvPr id="6" name="CasellaDiTesto 5"/>
          <p:cNvSpPr txBox="1"/>
          <p:nvPr/>
        </p:nvSpPr>
        <p:spPr>
          <a:xfrm>
            <a:off x="237066" y="46955"/>
            <a:ext cx="3098801" cy="966418"/>
          </a:xfrm>
          <a:prstGeom prst="rect">
            <a:avLst/>
          </a:prstGeom>
          <a:noFill/>
        </p:spPr>
        <p:txBody>
          <a:bodyPr wrap="square" rtlCol="0">
            <a:spAutoFit/>
          </a:bodyPr>
          <a:lstStyle/>
          <a:p>
            <a:pPr>
              <a:lnSpc>
                <a:spcPct val="120000"/>
              </a:lnSpc>
            </a:pPr>
            <a:r>
              <a:rPr lang="it-IT" sz="2400" b="1" dirty="0">
                <a:latin typeface="Garamond"/>
                <a:cs typeface="Garamond"/>
              </a:rPr>
              <a:t>Cesare Santus</a:t>
            </a:r>
          </a:p>
          <a:p>
            <a:pPr>
              <a:lnSpc>
                <a:spcPct val="120000"/>
              </a:lnSpc>
            </a:pPr>
            <a:r>
              <a:rPr lang="it-IT" sz="2400" b="1" dirty="0" err="1">
                <a:latin typeface="Garamond"/>
                <a:cs typeface="Garamond"/>
              </a:rPr>
              <a:t>a.a</a:t>
            </a:r>
            <a:r>
              <a:rPr lang="it-IT" sz="2400" b="1" dirty="0">
                <a:latin typeface="Garamond"/>
                <a:cs typeface="Garamond"/>
              </a:rPr>
              <a:t>. 2023-2024</a:t>
            </a:r>
          </a:p>
        </p:txBody>
      </p:sp>
      <p:sp>
        <p:nvSpPr>
          <p:cNvPr id="7" name="CasellaDiTesto 6"/>
          <p:cNvSpPr txBox="1"/>
          <p:nvPr/>
        </p:nvSpPr>
        <p:spPr>
          <a:xfrm>
            <a:off x="4385739" y="97754"/>
            <a:ext cx="4470400" cy="966418"/>
          </a:xfrm>
          <a:prstGeom prst="rect">
            <a:avLst/>
          </a:prstGeom>
          <a:noFill/>
        </p:spPr>
        <p:txBody>
          <a:bodyPr wrap="square" rtlCol="0">
            <a:spAutoFit/>
          </a:bodyPr>
          <a:lstStyle/>
          <a:p>
            <a:pPr algn="r">
              <a:lnSpc>
                <a:spcPct val="120000"/>
              </a:lnSpc>
            </a:pPr>
            <a:r>
              <a:rPr lang="it-IT" sz="2400" b="1" dirty="0">
                <a:latin typeface="Garamond"/>
                <a:cs typeface="Garamond"/>
              </a:rPr>
              <a:t>099LE</a:t>
            </a:r>
          </a:p>
          <a:p>
            <a:pPr algn="r">
              <a:lnSpc>
                <a:spcPct val="120000"/>
              </a:lnSpc>
            </a:pPr>
            <a:r>
              <a:rPr lang="it-IT" sz="2400" b="1" dirty="0">
                <a:latin typeface="Garamond"/>
                <a:cs typeface="Garamond"/>
              </a:rPr>
              <a:t>Storia del Cristianesimo</a:t>
            </a:r>
          </a:p>
        </p:txBody>
      </p:sp>
    </p:spTree>
    <p:extLst>
      <p:ext uri="{BB962C8B-B14F-4D97-AF65-F5344CB8AC3E}">
        <p14:creationId xmlns:p14="http://schemas.microsoft.com/office/powerpoint/2010/main" val="1517003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45058"/>
            <a:ext cx="8519958" cy="6147690"/>
          </a:xfrm>
        </p:spPr>
        <p:txBody>
          <a:bodyPr>
            <a:normAutofit/>
          </a:bodyPr>
          <a:lstStyle/>
          <a:p>
            <a:pPr marL="0" indent="0">
              <a:lnSpc>
                <a:spcPct val="120000"/>
              </a:lnSpc>
              <a:buNone/>
            </a:pPr>
            <a:r>
              <a:rPr lang="it-IT" sz="2500" dirty="0">
                <a:latin typeface="Brill" panose="020F0602050406030203" pitchFamily="34" charset="0"/>
                <a:ea typeface="Brill" panose="020F0602050406030203" pitchFamily="34" charset="0"/>
              </a:rPr>
              <a:t> </a:t>
            </a:r>
          </a:p>
          <a:p>
            <a:pPr marL="0" indent="0" algn="ctr">
              <a:lnSpc>
                <a:spcPct val="120000"/>
              </a:lnSpc>
              <a:buNone/>
            </a:pPr>
            <a:r>
              <a:rPr lang="it-IT" sz="2500" b="1" dirty="0">
                <a:latin typeface="Brill" panose="020F0602050406030203" pitchFamily="34" charset="0"/>
                <a:ea typeface="Brill" panose="020F0602050406030203" pitchFamily="34" charset="0"/>
              </a:rPr>
              <a:t>La controversia sulla </a:t>
            </a:r>
            <a:r>
              <a:rPr lang="it-IT" sz="2500" b="1" i="1" dirty="0">
                <a:latin typeface="Brill" panose="020F0602050406030203" pitchFamily="34" charset="0"/>
                <a:ea typeface="Brill" panose="020F0602050406030203" pitchFamily="34" charset="0"/>
              </a:rPr>
              <a:t>communicatio in </a:t>
            </a:r>
            <a:r>
              <a:rPr lang="it-IT" sz="2500" b="1" i="1" dirty="0" err="1">
                <a:latin typeface="Brill" panose="020F0602050406030203" pitchFamily="34" charset="0"/>
                <a:ea typeface="Brill" panose="020F0602050406030203" pitchFamily="34" charset="0"/>
              </a:rPr>
              <a:t>sacris</a:t>
            </a:r>
            <a:r>
              <a:rPr lang="it-IT" sz="2500" b="1" dirty="0">
                <a:latin typeface="Brill" panose="020F0602050406030203" pitchFamily="34" charset="0"/>
                <a:ea typeface="Brill" panose="020F0602050406030203" pitchFamily="34" charset="0"/>
              </a:rPr>
              <a:t> </a:t>
            </a:r>
          </a:p>
          <a:p>
            <a:pPr marL="0" indent="0" algn="ctr">
              <a:lnSpc>
                <a:spcPct val="120000"/>
              </a:lnSpc>
              <a:buNone/>
            </a:pPr>
            <a:r>
              <a:rPr lang="it-IT" sz="2500" b="1" dirty="0">
                <a:latin typeface="Brill" panose="020F0602050406030203" pitchFamily="34" charset="0"/>
                <a:ea typeface="Brill" panose="020F0602050406030203" pitchFamily="34" charset="0"/>
              </a:rPr>
              <a:t>tra cattolici et ortodossi</a:t>
            </a:r>
            <a:endParaRPr lang="it-IT" sz="2500" b="1" i="1" dirty="0">
              <a:latin typeface="Brill" panose="020F0602050406030203" pitchFamily="34" charset="0"/>
              <a:ea typeface="Brill" panose="020F0602050406030203" pitchFamily="34" charset="0"/>
            </a:endParaRPr>
          </a:p>
          <a:p>
            <a:pPr marL="0" indent="0" algn="ctr">
              <a:lnSpc>
                <a:spcPct val="120000"/>
              </a:lnSpc>
              <a:buNone/>
            </a:pPr>
            <a:endParaRPr lang="it-IT" sz="2500" dirty="0">
              <a:latin typeface="Brill" panose="020F0602050406030203" pitchFamily="34" charset="0"/>
              <a:ea typeface="Brill" panose="020F0602050406030203" pitchFamily="34" charset="0"/>
            </a:endParaRPr>
          </a:p>
          <a:p>
            <a:pPr marL="742950" indent="-742950">
              <a:lnSpc>
                <a:spcPct val="120000"/>
              </a:lnSpc>
              <a:buAutoNum type="arabicPeriod"/>
            </a:pPr>
            <a:r>
              <a:rPr lang="it-IT" sz="2500" dirty="0">
                <a:latin typeface="Brill" panose="020F0602050406030203" pitchFamily="34" charset="0"/>
                <a:ea typeface="Brill" panose="020F0602050406030203" pitchFamily="34" charset="0"/>
              </a:rPr>
              <a:t>Le radici antiche della questione e i suoi punti critici (XVI-XVII secolo)</a:t>
            </a:r>
          </a:p>
          <a:p>
            <a:pPr marL="742950" indent="-742950">
              <a:lnSpc>
                <a:spcPct val="120000"/>
              </a:lnSpc>
              <a:buAutoNum type="arabicPeriod"/>
            </a:pPr>
            <a:r>
              <a:rPr lang="it-IT" sz="2500" dirty="0">
                <a:solidFill>
                  <a:srgbClr val="A6A6A6"/>
                </a:solidFill>
                <a:latin typeface="Brill" panose="020F0602050406030203" pitchFamily="34" charset="0"/>
                <a:ea typeface="Brill" panose="020F0602050406030203" pitchFamily="34" charset="0"/>
              </a:rPr>
              <a:t>L’aggravamento del problema e l’inchiesta generale (1700-1723)</a:t>
            </a:r>
          </a:p>
          <a:p>
            <a:pPr marL="742950" indent="-742950">
              <a:lnSpc>
                <a:spcPct val="120000"/>
              </a:lnSpc>
              <a:buAutoNum type="arabicPeriod"/>
            </a:pPr>
            <a:r>
              <a:rPr lang="it-IT" sz="2500" dirty="0">
                <a:solidFill>
                  <a:srgbClr val="A6A6A6"/>
                </a:solidFill>
                <a:latin typeface="Brill" panose="020F0602050406030203" pitchFamily="34" charset="0"/>
                <a:ea typeface="Brill" panose="020F0602050406030203" pitchFamily="34" charset="0"/>
              </a:rPr>
              <a:t>L’epoca delle condanne (1729-1753)</a:t>
            </a:r>
          </a:p>
          <a:p>
            <a:pPr marL="0" indent="0">
              <a:buNone/>
            </a:pPr>
            <a:r>
              <a:rPr lang="it-IT" sz="2500" dirty="0">
                <a:latin typeface="Brill" panose="020F0602050406030203" pitchFamily="34" charset="0"/>
                <a:ea typeface="Brill" panose="020F0602050406030203" pitchFamily="34" charset="0"/>
              </a:rPr>
              <a:t> </a:t>
            </a:r>
          </a:p>
        </p:txBody>
      </p:sp>
    </p:spTree>
    <p:extLst>
      <p:ext uri="{BB962C8B-B14F-4D97-AF65-F5344CB8AC3E}">
        <p14:creationId xmlns:p14="http://schemas.microsoft.com/office/powerpoint/2010/main" val="42808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760855" y="1251311"/>
            <a:ext cx="7962181" cy="5449524"/>
          </a:xfrm>
        </p:spPr>
        <p:txBody>
          <a:bodyPr>
            <a:normAutofit fontScale="77500" lnSpcReduction="20000"/>
          </a:bodyPr>
          <a:lstStyle/>
          <a:p>
            <a:pPr marL="0" indent="0">
              <a:buNone/>
            </a:pPr>
            <a:r>
              <a:rPr lang="it-IT" dirty="0">
                <a:latin typeface="Garamond" panose="02020404030301010803" pitchFamily="18" charset="0"/>
              </a:rPr>
              <a:t>"Se qualche esploratore nei Paesi degli infedeli adotta i loro costumi, che di per sé non sono altro che i costumi della gente del luogo, ma che per caso possono avere un valore religioso, ciò non significa che egli approvi la loro fede per il solo fatto di usare questi costumi; e questo anche se la gente del Paese lo interpreterà certamente in questo modo, non perché i costumi servano a determinare la religione, ma piuttosto perché segnano l'appartenenza a un popolo che normalmente professa quella religione... I segni di appartenenza, che nessuno può adottare senza peccato, sono quelli che </a:t>
            </a:r>
            <a:r>
              <a:rPr lang="it-IT" u="sng" dirty="0">
                <a:latin typeface="Garamond" panose="02020404030301010803" pitchFamily="18" charset="0"/>
              </a:rPr>
              <a:t>di per sé, e non per caso</a:t>
            </a:r>
            <a:r>
              <a:rPr lang="it-IT" i="1" dirty="0">
                <a:latin typeface="Garamond" panose="02020404030301010803" pitchFamily="18" charset="0"/>
              </a:rPr>
              <a:t> [per se et non per </a:t>
            </a:r>
            <a:r>
              <a:rPr lang="it-IT" i="1" dirty="0" err="1">
                <a:latin typeface="Garamond" panose="02020404030301010803" pitchFamily="18" charset="0"/>
              </a:rPr>
              <a:t>accidens</a:t>
            </a:r>
            <a:r>
              <a:rPr lang="it-IT" i="1" dirty="0">
                <a:latin typeface="Garamond" panose="02020404030301010803" pitchFamily="18" charset="0"/>
              </a:rPr>
              <a:t>]</a:t>
            </a:r>
            <a:r>
              <a:rPr lang="it-IT" dirty="0">
                <a:latin typeface="Garamond" panose="02020404030301010803" pitchFamily="18" charset="0"/>
              </a:rPr>
              <a:t>, denotano una religione e sono quindi imposti per manifestarla.”</a:t>
            </a:r>
          </a:p>
          <a:p>
            <a:pPr marL="0" indent="0">
              <a:buNone/>
            </a:pPr>
            <a:endParaRPr lang="it-IT" i="1" dirty="0">
              <a:latin typeface="Garamond" panose="02020404030301010803" pitchFamily="18" charset="0"/>
            </a:endParaRPr>
          </a:p>
          <a:p>
            <a:pPr marL="0" indent="0">
              <a:buNone/>
            </a:pPr>
            <a:r>
              <a:rPr lang="it-IT" dirty="0">
                <a:latin typeface="Garamond" panose="02020404030301010803" pitchFamily="18" charset="0"/>
              </a:rPr>
              <a:t>(Rome, </a:t>
            </a:r>
            <a:r>
              <a:rPr lang="it-IT" dirty="0" err="1">
                <a:latin typeface="Garamond" panose="02020404030301010803" pitchFamily="18" charset="0"/>
              </a:rPr>
              <a:t>Archivum</a:t>
            </a:r>
            <a:r>
              <a:rPr lang="it-IT" dirty="0">
                <a:latin typeface="Garamond" panose="02020404030301010803" pitchFamily="18" charset="0"/>
              </a:rPr>
              <a:t> </a:t>
            </a:r>
            <a:r>
              <a:rPr lang="it-IT" dirty="0" err="1">
                <a:latin typeface="Garamond" panose="02020404030301010803" pitchFamily="18" charset="0"/>
              </a:rPr>
              <a:t>Romanum</a:t>
            </a:r>
            <a:r>
              <a:rPr lang="it-IT" dirty="0">
                <a:latin typeface="Garamond" panose="02020404030301010803" pitchFamily="18" charset="0"/>
              </a:rPr>
              <a:t> </a:t>
            </a:r>
            <a:r>
              <a:rPr lang="it-IT" dirty="0" err="1">
                <a:latin typeface="Garamond" panose="02020404030301010803" pitchFamily="18" charset="0"/>
              </a:rPr>
              <a:t>Societatis</a:t>
            </a:r>
            <a:r>
              <a:rPr lang="it-IT" dirty="0">
                <a:latin typeface="Garamond" panose="02020404030301010803" pitchFamily="18" charset="0"/>
              </a:rPr>
              <a:t> </a:t>
            </a:r>
            <a:r>
              <a:rPr lang="it-IT" dirty="0" err="1">
                <a:latin typeface="Garamond" panose="02020404030301010803" pitchFamily="18" charset="0"/>
              </a:rPr>
              <a:t>Iesu</a:t>
            </a:r>
            <a:r>
              <a:rPr lang="it-IT" dirty="0">
                <a:latin typeface="Garamond" panose="02020404030301010803" pitchFamily="18" charset="0"/>
              </a:rPr>
              <a:t>, </a:t>
            </a:r>
            <a:r>
              <a:rPr lang="it-IT" i="1" dirty="0">
                <a:latin typeface="Garamond" panose="02020404030301010803" pitchFamily="18" charset="0"/>
              </a:rPr>
              <a:t>Opera </a:t>
            </a:r>
            <a:r>
              <a:rPr lang="it-IT" i="1" dirty="0" err="1">
                <a:latin typeface="Garamond" panose="02020404030301010803" pitchFamily="18" charset="0"/>
              </a:rPr>
              <a:t>Nostrorum</a:t>
            </a:r>
            <a:r>
              <a:rPr lang="it-IT" dirty="0">
                <a:latin typeface="Garamond" panose="02020404030301010803" pitchFamily="18" charset="0"/>
              </a:rPr>
              <a:t>, 316, </a:t>
            </a:r>
            <a:r>
              <a:rPr lang="it-IT" dirty="0" err="1">
                <a:latin typeface="Garamond" panose="02020404030301010803" pitchFamily="18" charset="0"/>
              </a:rPr>
              <a:t>fos</a:t>
            </a:r>
            <a:r>
              <a:rPr lang="it-IT" dirty="0">
                <a:latin typeface="Garamond" panose="02020404030301010803" pitchFamily="18" charset="0"/>
              </a:rPr>
              <a:t> 74r-87r, </a:t>
            </a:r>
            <a:r>
              <a:rPr lang="it-IT" dirty="0" err="1">
                <a:latin typeface="Garamond" panose="02020404030301010803" pitchFamily="18" charset="0"/>
              </a:rPr>
              <a:t>ici</a:t>
            </a:r>
            <a:r>
              <a:rPr lang="it-IT" dirty="0">
                <a:latin typeface="Garamond" panose="02020404030301010803" pitchFamily="18" charset="0"/>
              </a:rPr>
              <a:t> </a:t>
            </a:r>
            <a:r>
              <a:rPr lang="it-IT" dirty="0" err="1">
                <a:latin typeface="Garamond" panose="02020404030301010803" pitchFamily="18" charset="0"/>
              </a:rPr>
              <a:t>f</a:t>
            </a:r>
            <a:r>
              <a:rPr lang="it-IT" dirty="0">
                <a:latin typeface="Garamond" panose="02020404030301010803" pitchFamily="18" charset="0"/>
              </a:rPr>
              <a:t>. 85r-v)</a:t>
            </a:r>
          </a:p>
        </p:txBody>
      </p:sp>
      <p:sp>
        <p:nvSpPr>
          <p:cNvPr id="2" name="CasellaDiTesto 1">
            <a:extLst>
              <a:ext uri="{FF2B5EF4-FFF2-40B4-BE49-F238E27FC236}">
                <a16:creationId xmlns:a16="http://schemas.microsoft.com/office/drawing/2014/main" id="{8F8E2DD4-60FC-4D41-97EC-2CBFE00C242F}"/>
              </a:ext>
            </a:extLst>
          </p:cNvPr>
          <p:cNvSpPr txBox="1"/>
          <p:nvPr/>
        </p:nvSpPr>
        <p:spPr>
          <a:xfrm>
            <a:off x="1672390" y="385011"/>
            <a:ext cx="5715000" cy="461665"/>
          </a:xfrm>
          <a:prstGeom prst="rect">
            <a:avLst/>
          </a:prstGeom>
          <a:noFill/>
        </p:spPr>
        <p:txBody>
          <a:bodyPr wrap="square" rtlCol="0">
            <a:spAutoFit/>
          </a:bodyPr>
          <a:lstStyle/>
          <a:p>
            <a:r>
              <a:rPr lang="it-IT" sz="2400" b="1" dirty="0">
                <a:latin typeface="Garamond" panose="02020404030301010803" pitchFamily="18" charset="0"/>
              </a:rPr>
              <a:t>Andreas </a:t>
            </a:r>
            <a:r>
              <a:rPr lang="it-IT" sz="2400" b="1" dirty="0" err="1">
                <a:latin typeface="Garamond" panose="02020404030301010803" pitchFamily="18" charset="0"/>
              </a:rPr>
              <a:t>Eudaemon</a:t>
            </a:r>
            <a:r>
              <a:rPr lang="it-IT" sz="2400" b="1" dirty="0">
                <a:latin typeface="Garamond" panose="02020404030301010803" pitchFamily="18" charset="0"/>
              </a:rPr>
              <a:t>-Joannis </a:t>
            </a:r>
            <a:r>
              <a:rPr lang="it-IT" sz="2400" b="1" i="1" dirty="0">
                <a:latin typeface="Garamond" panose="02020404030301010803" pitchFamily="18" charset="0"/>
              </a:rPr>
              <a:t>SJ</a:t>
            </a:r>
            <a:r>
              <a:rPr lang="it-IT" sz="2400" b="1" dirty="0">
                <a:latin typeface="Garamond" panose="02020404030301010803" pitchFamily="18" charset="0"/>
              </a:rPr>
              <a:t> (</a:t>
            </a:r>
            <a:r>
              <a:rPr lang="it-IT" sz="2400" b="1" i="0" dirty="0">
                <a:solidFill>
                  <a:srgbClr val="333333"/>
                </a:solidFill>
                <a:effectLst/>
                <a:latin typeface="Garamond" panose="02020404030301010803" pitchFamily="18" charset="0"/>
              </a:rPr>
              <a:t>1566–1625)</a:t>
            </a:r>
            <a:endParaRPr lang="it-IT" sz="2400" b="1" dirty="0">
              <a:latin typeface="Garamond" panose="02020404030301010803" pitchFamily="18" charset="0"/>
            </a:endParaRPr>
          </a:p>
        </p:txBody>
      </p:sp>
    </p:spTree>
    <p:extLst>
      <p:ext uri="{BB962C8B-B14F-4D97-AF65-F5344CB8AC3E}">
        <p14:creationId xmlns:p14="http://schemas.microsoft.com/office/powerpoint/2010/main" val="246421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5212916" cy="6858000"/>
          </a:xfrm>
          <a:prstGeom prst="rect">
            <a:avLst/>
          </a:prstGeom>
        </p:spPr>
      </p:pic>
      <p:pic>
        <p:nvPicPr>
          <p:cNvPr id="7" name="Immagin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12916" y="2433357"/>
            <a:ext cx="3931084" cy="4769359"/>
          </a:xfrm>
          <a:prstGeom prst="rect">
            <a:avLst/>
          </a:prstGeom>
        </p:spPr>
      </p:pic>
      <p:pic>
        <p:nvPicPr>
          <p:cNvPr id="5" name="Immagine 4"/>
          <p:cNvPicPr>
            <a:picLocks noChangeAspect="1"/>
          </p:cNvPicPr>
          <p:nvPr/>
        </p:nvPicPr>
        <p:blipFill rotWithShape="1">
          <a:blip r:embed="rId4" cstate="email">
            <a:extLst>
              <a:ext uri="{28A0092B-C50C-407E-A947-70E740481C1C}">
                <a14:useLocalDpi xmlns:a14="http://schemas.microsoft.com/office/drawing/2010/main"/>
              </a:ext>
            </a:extLst>
          </a:blip>
          <a:srcRect l="-13525"/>
          <a:stretch/>
        </p:blipFill>
        <p:spPr>
          <a:xfrm>
            <a:off x="4656668" y="0"/>
            <a:ext cx="4668762" cy="3501572"/>
          </a:xfrm>
          <a:prstGeom prst="rect">
            <a:avLst/>
          </a:prstGeom>
        </p:spPr>
      </p:pic>
    </p:spTree>
    <p:extLst>
      <p:ext uri="{BB962C8B-B14F-4D97-AF65-F5344CB8AC3E}">
        <p14:creationId xmlns:p14="http://schemas.microsoft.com/office/powerpoint/2010/main" val="139333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70495"/>
            <a:ext cx="3121022" cy="6928495"/>
          </a:xfrm>
          <a:prstGeom prst="rect">
            <a:avLst/>
          </a:prstGeom>
        </p:spPr>
      </p:pic>
      <p:pic>
        <p:nvPicPr>
          <p:cNvPr id="15" name="Immagine 1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656731" y="-83552"/>
            <a:ext cx="3418603" cy="7125384"/>
          </a:xfrm>
          <a:prstGeom prst="rect">
            <a:avLst/>
          </a:prstGeom>
        </p:spPr>
      </p:pic>
      <p:pic>
        <p:nvPicPr>
          <p:cNvPr id="11" name="Immagine 10"/>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599401" y="0"/>
            <a:ext cx="3544599" cy="6908136"/>
          </a:xfrm>
          <a:prstGeom prst="rect">
            <a:avLst/>
          </a:prstGeom>
        </p:spPr>
      </p:pic>
    </p:spTree>
    <p:extLst>
      <p:ext uri="{BB962C8B-B14F-4D97-AF65-F5344CB8AC3E}">
        <p14:creationId xmlns:p14="http://schemas.microsoft.com/office/powerpoint/2010/main" val="483936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21308"/>
            <a:ext cx="8229600" cy="1143000"/>
          </a:xfrm>
        </p:spPr>
        <p:txBody>
          <a:bodyPr>
            <a:normAutofit/>
          </a:bodyPr>
          <a:lstStyle/>
          <a:p>
            <a:r>
              <a:rPr lang="it-IT" sz="3200" dirty="0">
                <a:latin typeface="Brill Bold"/>
                <a:cs typeface="Brill Bold"/>
              </a:rPr>
              <a:t>Esempi di </a:t>
            </a:r>
            <a:r>
              <a:rPr lang="it-IT" sz="3200" b="1" i="1" dirty="0">
                <a:latin typeface="Brill Bold"/>
                <a:cs typeface="Brill Bold"/>
              </a:rPr>
              <a:t>communicatio in sacris</a:t>
            </a:r>
          </a:p>
        </p:txBody>
      </p:sp>
      <p:sp>
        <p:nvSpPr>
          <p:cNvPr id="3" name="Segnaposto contenuto 2"/>
          <p:cNvSpPr>
            <a:spLocks noGrp="1"/>
          </p:cNvSpPr>
          <p:nvPr>
            <p:ph idx="1"/>
          </p:nvPr>
        </p:nvSpPr>
        <p:spPr>
          <a:xfrm>
            <a:off x="338667" y="897468"/>
            <a:ext cx="8060266" cy="3335867"/>
          </a:xfrm>
        </p:spPr>
        <p:txBody>
          <a:bodyPr>
            <a:normAutofit/>
          </a:bodyPr>
          <a:lstStyle/>
          <a:p>
            <a:pPr>
              <a:lnSpc>
                <a:spcPct val="90000"/>
              </a:lnSpc>
            </a:pPr>
            <a:r>
              <a:rPr lang="fr-FR" sz="2300" dirty="0" err="1">
                <a:latin typeface="Brill"/>
                <a:cs typeface="Brill"/>
              </a:rPr>
              <a:t>Ricorso</a:t>
            </a:r>
            <a:r>
              <a:rPr lang="fr-FR" sz="2300" dirty="0">
                <a:latin typeface="Brill"/>
                <a:cs typeface="Brill"/>
              </a:rPr>
              <a:t> a </a:t>
            </a:r>
            <a:r>
              <a:rPr lang="fr-FR" sz="2300" dirty="0" err="1">
                <a:latin typeface="Brill"/>
                <a:cs typeface="Brill"/>
              </a:rPr>
              <a:t>ministri</a:t>
            </a:r>
            <a:r>
              <a:rPr lang="fr-FR" sz="2300" dirty="0">
                <a:latin typeface="Brill"/>
                <a:cs typeface="Brill"/>
              </a:rPr>
              <a:t> di </a:t>
            </a:r>
            <a:r>
              <a:rPr lang="fr-FR" sz="2300" dirty="0" err="1">
                <a:latin typeface="Brill"/>
                <a:cs typeface="Brill"/>
              </a:rPr>
              <a:t>confessione</a:t>
            </a:r>
            <a:r>
              <a:rPr lang="fr-FR" sz="2300" dirty="0">
                <a:latin typeface="Brill"/>
                <a:cs typeface="Brill"/>
              </a:rPr>
              <a:t> </a:t>
            </a:r>
            <a:r>
              <a:rPr lang="fr-FR" sz="2300" dirty="0" err="1">
                <a:latin typeface="Brill"/>
                <a:cs typeface="Brill"/>
              </a:rPr>
              <a:t>differente</a:t>
            </a:r>
            <a:r>
              <a:rPr lang="fr-FR" sz="2300" dirty="0">
                <a:latin typeface="Brill"/>
                <a:cs typeface="Brill"/>
              </a:rPr>
              <a:t> per l’</a:t>
            </a:r>
            <a:r>
              <a:rPr lang="fr-FR" sz="2300" dirty="0" err="1">
                <a:latin typeface="Brill"/>
                <a:cs typeface="Brill"/>
              </a:rPr>
              <a:t>amministrazione</a:t>
            </a:r>
            <a:r>
              <a:rPr lang="fr-FR" sz="2300" dirty="0">
                <a:latin typeface="Brill"/>
                <a:cs typeface="Brill"/>
              </a:rPr>
              <a:t> di </a:t>
            </a:r>
            <a:r>
              <a:rPr lang="fr-FR" sz="2300" dirty="0" err="1">
                <a:latin typeface="Brill"/>
                <a:cs typeface="Brill"/>
              </a:rPr>
              <a:t>sacramenti</a:t>
            </a:r>
            <a:r>
              <a:rPr lang="fr-FR" sz="2300" dirty="0">
                <a:latin typeface="Brill"/>
                <a:cs typeface="Brill"/>
              </a:rPr>
              <a:t> (</a:t>
            </a:r>
            <a:r>
              <a:rPr lang="fr-FR" sz="2300" dirty="0" err="1">
                <a:latin typeface="Brill"/>
                <a:cs typeface="Brill"/>
              </a:rPr>
              <a:t>battesimo</a:t>
            </a:r>
            <a:r>
              <a:rPr lang="fr-FR" sz="2300" dirty="0">
                <a:latin typeface="Brill"/>
                <a:cs typeface="Brill"/>
              </a:rPr>
              <a:t> </a:t>
            </a:r>
            <a:r>
              <a:rPr lang="fr-FR" sz="2300" dirty="0" err="1">
                <a:latin typeface="Brill"/>
                <a:cs typeface="Brill"/>
              </a:rPr>
              <a:t>confessione</a:t>
            </a:r>
            <a:r>
              <a:rPr lang="fr-FR" sz="2300" dirty="0">
                <a:latin typeface="Brill"/>
                <a:cs typeface="Brill"/>
              </a:rPr>
              <a:t>, etc.)</a:t>
            </a:r>
          </a:p>
          <a:p>
            <a:pPr>
              <a:lnSpc>
                <a:spcPct val="90000"/>
              </a:lnSpc>
            </a:pPr>
            <a:r>
              <a:rPr lang="fr-FR" sz="2300" dirty="0" err="1">
                <a:latin typeface="Brill"/>
                <a:cs typeface="Brill"/>
              </a:rPr>
              <a:t>Partecipazione</a:t>
            </a:r>
            <a:r>
              <a:rPr lang="fr-FR" sz="2300" dirty="0">
                <a:latin typeface="Brill"/>
                <a:cs typeface="Brill"/>
              </a:rPr>
              <a:t> </a:t>
            </a:r>
            <a:r>
              <a:rPr lang="fr-FR" sz="2300" dirty="0" err="1">
                <a:latin typeface="Brill"/>
                <a:cs typeface="Brill"/>
              </a:rPr>
              <a:t>comune</a:t>
            </a:r>
            <a:r>
              <a:rPr lang="fr-FR" sz="2300" dirty="0">
                <a:latin typeface="Brill"/>
                <a:cs typeface="Brill"/>
              </a:rPr>
              <a:t> alla </a:t>
            </a:r>
            <a:r>
              <a:rPr lang="fr-FR" sz="2300" dirty="0" err="1">
                <a:latin typeface="Brill"/>
                <a:cs typeface="Brill"/>
              </a:rPr>
              <a:t>messa</a:t>
            </a:r>
            <a:r>
              <a:rPr lang="fr-FR" sz="2300" dirty="0">
                <a:latin typeface="Brill"/>
                <a:cs typeface="Brill"/>
              </a:rPr>
              <a:t>, ai </a:t>
            </a:r>
            <a:r>
              <a:rPr lang="fr-FR" sz="2300" dirty="0" err="1">
                <a:latin typeface="Brill"/>
                <a:cs typeface="Brill"/>
              </a:rPr>
              <a:t>funerali</a:t>
            </a:r>
            <a:r>
              <a:rPr lang="fr-FR" sz="2300" dirty="0">
                <a:latin typeface="Brill"/>
                <a:cs typeface="Brill"/>
              </a:rPr>
              <a:t>, </a:t>
            </a:r>
            <a:r>
              <a:rPr lang="fr-FR" sz="2300" dirty="0" err="1">
                <a:latin typeface="Brill"/>
                <a:cs typeface="Brill"/>
              </a:rPr>
              <a:t>alle</a:t>
            </a:r>
            <a:r>
              <a:rPr lang="fr-FR" sz="2300" dirty="0">
                <a:latin typeface="Brill"/>
                <a:cs typeface="Brill"/>
              </a:rPr>
              <a:t> </a:t>
            </a:r>
            <a:r>
              <a:rPr lang="fr-FR" sz="2300" dirty="0" err="1">
                <a:latin typeface="Brill"/>
                <a:cs typeface="Brill"/>
              </a:rPr>
              <a:t>processioni</a:t>
            </a:r>
            <a:endParaRPr lang="fr-FR" sz="2300" dirty="0">
              <a:latin typeface="Brill"/>
              <a:cs typeface="Brill"/>
            </a:endParaRPr>
          </a:p>
          <a:p>
            <a:pPr>
              <a:lnSpc>
                <a:spcPct val="90000"/>
              </a:lnSpc>
            </a:pPr>
            <a:r>
              <a:rPr lang="fr-FR" sz="2300" dirty="0" err="1">
                <a:latin typeface="Brill"/>
                <a:cs typeface="Brill"/>
              </a:rPr>
              <a:t>Prestar</a:t>
            </a:r>
            <a:r>
              <a:rPr lang="fr-FR" sz="2300" dirty="0">
                <a:latin typeface="Brill"/>
                <a:cs typeface="Brill"/>
              </a:rPr>
              <a:t> </a:t>
            </a:r>
            <a:r>
              <a:rPr lang="fr-FR" sz="2300" dirty="0" err="1">
                <a:latin typeface="Brill"/>
                <a:cs typeface="Brill"/>
              </a:rPr>
              <a:t>funzione</a:t>
            </a:r>
            <a:r>
              <a:rPr lang="fr-FR" sz="2300" dirty="0">
                <a:latin typeface="Brill"/>
                <a:cs typeface="Brill"/>
              </a:rPr>
              <a:t> di </a:t>
            </a:r>
            <a:r>
              <a:rPr lang="fr-FR" sz="2300" dirty="0" err="1">
                <a:latin typeface="Brill"/>
                <a:cs typeface="Brill"/>
              </a:rPr>
              <a:t>padrino</a:t>
            </a:r>
            <a:r>
              <a:rPr lang="fr-FR" sz="2300" dirty="0">
                <a:latin typeface="Brill"/>
                <a:cs typeface="Brill"/>
              </a:rPr>
              <a:t>, </a:t>
            </a:r>
            <a:r>
              <a:rPr lang="fr-FR" sz="2300" dirty="0" err="1">
                <a:latin typeface="Brill"/>
                <a:cs typeface="Brill"/>
              </a:rPr>
              <a:t>madrina</a:t>
            </a:r>
            <a:r>
              <a:rPr lang="fr-FR" sz="2300" dirty="0">
                <a:latin typeface="Brill"/>
                <a:cs typeface="Brill"/>
              </a:rPr>
              <a:t> o </a:t>
            </a:r>
            <a:r>
              <a:rPr lang="fr-FR" sz="2300" dirty="0" err="1">
                <a:latin typeface="Brill"/>
                <a:cs typeface="Brill"/>
              </a:rPr>
              <a:t>testimone</a:t>
            </a:r>
            <a:r>
              <a:rPr lang="fr-FR" sz="2300" dirty="0">
                <a:latin typeface="Brill"/>
                <a:cs typeface="Brill"/>
              </a:rPr>
              <a:t> di un non-</a:t>
            </a:r>
            <a:r>
              <a:rPr lang="fr-FR" sz="2300" dirty="0" err="1">
                <a:latin typeface="Brill"/>
                <a:cs typeface="Brill"/>
              </a:rPr>
              <a:t>cattolico</a:t>
            </a:r>
            <a:endParaRPr lang="it-IT" sz="2300" dirty="0">
              <a:effectLst/>
              <a:latin typeface="Brill"/>
              <a:cs typeface="Brill"/>
            </a:endParaRPr>
          </a:p>
          <a:p>
            <a:pPr>
              <a:lnSpc>
                <a:spcPct val="90000"/>
              </a:lnSpc>
            </a:pPr>
            <a:r>
              <a:rPr lang="fr-FR" sz="2300" dirty="0" err="1">
                <a:latin typeface="Brill"/>
                <a:cs typeface="Brill"/>
              </a:rPr>
              <a:t>Condivisione</a:t>
            </a:r>
            <a:r>
              <a:rPr lang="fr-FR" sz="2300" dirty="0">
                <a:latin typeface="Brill"/>
                <a:cs typeface="Brill"/>
              </a:rPr>
              <a:t> </a:t>
            </a:r>
            <a:r>
              <a:rPr lang="fr-FR" sz="2300" dirty="0" err="1">
                <a:latin typeface="Brill"/>
                <a:cs typeface="Brill"/>
              </a:rPr>
              <a:t>della</a:t>
            </a:r>
            <a:r>
              <a:rPr lang="fr-FR" sz="2300" dirty="0">
                <a:latin typeface="Brill"/>
                <a:cs typeface="Brill"/>
              </a:rPr>
              <a:t> </a:t>
            </a:r>
            <a:r>
              <a:rPr lang="fr-FR" sz="2300" dirty="0" err="1">
                <a:latin typeface="Brill"/>
                <a:cs typeface="Brill"/>
              </a:rPr>
              <a:t>stessa</a:t>
            </a:r>
            <a:r>
              <a:rPr lang="fr-FR" sz="2300" dirty="0">
                <a:latin typeface="Brill"/>
                <a:cs typeface="Brill"/>
              </a:rPr>
              <a:t> </a:t>
            </a:r>
            <a:r>
              <a:rPr lang="fr-FR" sz="2300" dirty="0" err="1">
                <a:latin typeface="Brill"/>
                <a:cs typeface="Brill"/>
              </a:rPr>
              <a:t>chiesa</a:t>
            </a:r>
            <a:r>
              <a:rPr lang="fr-FR" sz="2300" dirty="0">
                <a:latin typeface="Brill"/>
                <a:cs typeface="Brill"/>
              </a:rPr>
              <a:t> o </a:t>
            </a:r>
            <a:r>
              <a:rPr lang="fr-FR" sz="2300" dirty="0" err="1">
                <a:latin typeface="Brill"/>
                <a:cs typeface="Brill"/>
              </a:rPr>
              <a:t>spazio</a:t>
            </a:r>
            <a:r>
              <a:rPr lang="fr-FR" sz="2300" dirty="0">
                <a:latin typeface="Brill"/>
                <a:cs typeface="Brill"/>
              </a:rPr>
              <a:t> sacro</a:t>
            </a:r>
          </a:p>
          <a:p>
            <a:pPr>
              <a:lnSpc>
                <a:spcPct val="90000"/>
              </a:lnSpc>
            </a:pPr>
            <a:r>
              <a:rPr lang="fr-FR" sz="2300" dirty="0" err="1">
                <a:latin typeface="Brill"/>
                <a:cs typeface="Brill"/>
              </a:rPr>
              <a:t>Matrimoni</a:t>
            </a:r>
            <a:r>
              <a:rPr lang="fr-FR" sz="2300" dirty="0">
                <a:latin typeface="Brill"/>
                <a:cs typeface="Brill"/>
              </a:rPr>
              <a:t> </a:t>
            </a:r>
            <a:r>
              <a:rPr lang="fr-FR" sz="2300" dirty="0" err="1">
                <a:latin typeface="Brill"/>
                <a:cs typeface="Brill"/>
              </a:rPr>
              <a:t>misti</a:t>
            </a:r>
            <a:endParaRPr lang="fr-FR" sz="2300" dirty="0">
              <a:latin typeface="Brill"/>
              <a:cs typeface="Brill"/>
            </a:endParaRPr>
          </a:p>
          <a:p>
            <a:pPr>
              <a:lnSpc>
                <a:spcPct val="90000"/>
              </a:lnSpc>
            </a:pPr>
            <a:r>
              <a:rPr lang="fr-FR" sz="2300" dirty="0" err="1">
                <a:latin typeface="Brill"/>
                <a:cs typeface="Brill"/>
              </a:rPr>
              <a:t>Osservanza</a:t>
            </a:r>
            <a:r>
              <a:rPr lang="fr-FR" sz="2300" dirty="0">
                <a:latin typeface="Brill"/>
                <a:cs typeface="Brill"/>
              </a:rPr>
              <a:t> di </a:t>
            </a:r>
            <a:r>
              <a:rPr lang="fr-FR" sz="2300" dirty="0" err="1">
                <a:latin typeface="Brill"/>
                <a:cs typeface="Brill"/>
              </a:rPr>
              <a:t>calendario</a:t>
            </a:r>
            <a:r>
              <a:rPr lang="fr-FR" sz="2300" dirty="0">
                <a:latin typeface="Brill"/>
                <a:cs typeface="Brill"/>
              </a:rPr>
              <a:t> </a:t>
            </a:r>
            <a:r>
              <a:rPr lang="fr-FR" sz="2300" dirty="0" err="1">
                <a:latin typeface="Brill"/>
                <a:cs typeface="Brill"/>
              </a:rPr>
              <a:t>liturgico</a:t>
            </a:r>
            <a:r>
              <a:rPr lang="fr-FR" sz="2300" dirty="0">
                <a:latin typeface="Brill"/>
                <a:cs typeface="Brill"/>
              </a:rPr>
              <a:t> e </a:t>
            </a:r>
            <a:r>
              <a:rPr lang="fr-FR" sz="2300" dirty="0" err="1">
                <a:latin typeface="Brill"/>
                <a:cs typeface="Brill"/>
              </a:rPr>
              <a:t>prescrizioni</a:t>
            </a:r>
            <a:r>
              <a:rPr lang="fr-FR" sz="2300" dirty="0">
                <a:latin typeface="Brill"/>
                <a:cs typeface="Brill"/>
              </a:rPr>
              <a:t> </a:t>
            </a:r>
            <a:r>
              <a:rPr lang="fr-FR" sz="2300" dirty="0" err="1">
                <a:latin typeface="Brill"/>
                <a:cs typeface="Brill"/>
              </a:rPr>
              <a:t>alimentari</a:t>
            </a:r>
            <a:r>
              <a:rPr lang="fr-FR" sz="2300" dirty="0">
                <a:latin typeface="Brill"/>
                <a:cs typeface="Brill"/>
              </a:rPr>
              <a:t> diverse da quelle </a:t>
            </a:r>
            <a:r>
              <a:rPr lang="fr-FR" sz="2300" dirty="0" err="1">
                <a:latin typeface="Brill"/>
                <a:cs typeface="Brill"/>
              </a:rPr>
              <a:t>del</a:t>
            </a:r>
            <a:r>
              <a:rPr lang="fr-FR" sz="2300" dirty="0">
                <a:latin typeface="Brill"/>
                <a:cs typeface="Brill"/>
              </a:rPr>
              <a:t> proprio </a:t>
            </a:r>
            <a:r>
              <a:rPr lang="fr-FR" sz="2300" dirty="0" err="1">
                <a:latin typeface="Brill"/>
                <a:cs typeface="Brill"/>
              </a:rPr>
              <a:t>rito</a:t>
            </a:r>
            <a:endParaRPr lang="fr-FR" sz="2300" dirty="0">
              <a:latin typeface="Brill"/>
              <a:cs typeface="Brill"/>
            </a:endParaRPr>
          </a:p>
          <a:p>
            <a:endParaRPr lang="it-IT" dirty="0">
              <a:effectLst/>
            </a:endParaRPr>
          </a:p>
          <a:p>
            <a:endParaRPr lang="fr-FR" dirty="0"/>
          </a:p>
          <a:p>
            <a:endParaRPr lang="it-IT" dirty="0"/>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56267" y="4313116"/>
            <a:ext cx="6129867" cy="2595677"/>
          </a:xfrm>
          <a:prstGeom prst="rect">
            <a:avLst/>
          </a:prstGeom>
        </p:spPr>
      </p:pic>
    </p:spTree>
    <p:extLst>
      <p:ext uri="{BB962C8B-B14F-4D97-AF65-F5344CB8AC3E}">
        <p14:creationId xmlns:p14="http://schemas.microsoft.com/office/powerpoint/2010/main" val="4079249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72" y="0"/>
            <a:ext cx="9136674" cy="6858000"/>
          </a:xfrm>
          <a:prstGeom prst="rect">
            <a:avLst/>
          </a:prstGeom>
        </p:spPr>
      </p:pic>
      <p:sp>
        <p:nvSpPr>
          <p:cNvPr id="3" name="Rettangolo 2"/>
          <p:cNvSpPr/>
          <p:nvPr/>
        </p:nvSpPr>
        <p:spPr>
          <a:xfrm>
            <a:off x="3712272" y="3683000"/>
            <a:ext cx="5428274" cy="317980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Rettangolo 1"/>
          <p:cNvSpPr/>
          <p:nvPr/>
        </p:nvSpPr>
        <p:spPr>
          <a:xfrm>
            <a:off x="3690744" y="3657600"/>
            <a:ext cx="5428274" cy="3754875"/>
          </a:xfrm>
          <a:prstGeom prst="rect">
            <a:avLst/>
          </a:prstGeom>
        </p:spPr>
        <p:txBody>
          <a:bodyPr wrap="square">
            <a:spAutoFit/>
          </a:bodyPr>
          <a:lstStyle/>
          <a:p>
            <a:pPr algn="just">
              <a:lnSpc>
                <a:spcPct val="90000"/>
              </a:lnSpc>
            </a:pPr>
            <a:r>
              <a:rPr lang="fr-FR" sz="2000" dirty="0">
                <a:latin typeface="Brill"/>
                <a:cs typeface="Brill"/>
              </a:rPr>
              <a:t>«</a:t>
            </a:r>
            <a:r>
              <a:rPr lang="it-IT" sz="2000" dirty="0">
                <a:latin typeface="Brill"/>
                <a:cs typeface="Brill"/>
              </a:rPr>
              <a:t>Noi non tocchiamo al loro rito, il quale in sé è buono e santo. Noi ci siamo soltanto studiati di farglielo osservare santamente e senza gli errori i quali se ne sono immischiati. Anzi per non dare nessuna ombra di scandalo ai deboli, noi ci conformiamo ai costumi dei Greci in quanto ci fu permesso. Per esempio, noi facciamo i loro digiuni e le loro astinenze con essi. Noi non manchiamo a nessun dovere di riguardo e d’urbanità verso i loro superiori ecclesiastici. Noi assistiamo alle loro cerimonie e alle loro Messe</a:t>
            </a:r>
            <a:r>
              <a:rPr lang="fr-FR" sz="2000" dirty="0">
                <a:latin typeface="Brill"/>
                <a:cs typeface="Brill"/>
              </a:rPr>
              <a:t>» (P. Portier SJ, 23 juillet 1700)</a:t>
            </a:r>
          </a:p>
          <a:p>
            <a:endParaRPr lang="fr-FR" sz="2000" dirty="0">
              <a:latin typeface="Brill"/>
              <a:cs typeface="Brill"/>
            </a:endParaRPr>
          </a:p>
          <a:p>
            <a:endParaRPr lang="fr-FR" sz="2000" dirty="0">
              <a:latin typeface="Brill"/>
              <a:cs typeface="Brill"/>
            </a:endParaRPr>
          </a:p>
        </p:txBody>
      </p:sp>
    </p:spTree>
    <p:extLst>
      <p:ext uri="{BB962C8B-B14F-4D97-AF65-F5344CB8AC3E}">
        <p14:creationId xmlns:p14="http://schemas.microsoft.com/office/powerpoint/2010/main" val="588627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0127" y="846138"/>
            <a:ext cx="8805333" cy="1143000"/>
          </a:xfrm>
        </p:spPr>
        <p:txBody>
          <a:bodyPr>
            <a:normAutofit fontScale="90000"/>
          </a:bodyPr>
          <a:lstStyle/>
          <a:p>
            <a:r>
              <a:rPr lang="hy-AM" sz="4800" dirty="0">
                <a:latin typeface="Brill Italic"/>
                <a:cs typeface="Brill Italic"/>
              </a:rPr>
              <a:t>	</a:t>
            </a:r>
            <a:r>
              <a:rPr lang="it-IT" sz="4200" dirty="0">
                <a:latin typeface="Brill"/>
                <a:cs typeface="Brill"/>
              </a:rPr>
              <a:t>Due tipi possibili di </a:t>
            </a:r>
            <a:r>
              <a:rPr lang="it-IT" sz="4200" dirty="0">
                <a:latin typeface="Brill Italic"/>
                <a:cs typeface="Brill Italic"/>
              </a:rPr>
              <a:t>communicatio in sacris</a:t>
            </a:r>
          </a:p>
        </p:txBody>
      </p:sp>
      <p:sp>
        <p:nvSpPr>
          <p:cNvPr id="3" name="Segnaposto contenuto 2"/>
          <p:cNvSpPr>
            <a:spLocks noGrp="1"/>
          </p:cNvSpPr>
          <p:nvPr>
            <p:ph idx="1"/>
          </p:nvPr>
        </p:nvSpPr>
        <p:spPr>
          <a:xfrm>
            <a:off x="797784" y="1600200"/>
            <a:ext cx="7889015" cy="4525963"/>
          </a:xfrm>
        </p:spPr>
        <p:txBody>
          <a:bodyPr>
            <a:normAutofit/>
          </a:bodyPr>
          <a:lstStyle/>
          <a:p>
            <a:endParaRPr lang="fr-CA" sz="3400" dirty="0"/>
          </a:p>
          <a:p>
            <a:r>
              <a:rPr lang="fr-CA" sz="3400" dirty="0" err="1">
                <a:latin typeface="Brill"/>
                <a:cs typeface="Brill"/>
              </a:rPr>
              <a:t>Tra</a:t>
            </a:r>
            <a:r>
              <a:rPr lang="fr-CA" sz="3400" dirty="0">
                <a:latin typeface="Brill"/>
                <a:cs typeface="Brill"/>
              </a:rPr>
              <a:t> « Latini » e  « </a:t>
            </a:r>
            <a:r>
              <a:rPr lang="fr-CA" sz="3400" dirty="0" err="1">
                <a:latin typeface="Brill"/>
                <a:cs typeface="Brill"/>
              </a:rPr>
              <a:t>Greci</a:t>
            </a:r>
            <a:r>
              <a:rPr lang="fr-CA" sz="3400" dirty="0">
                <a:latin typeface="Brill"/>
                <a:cs typeface="Brill"/>
              </a:rPr>
              <a:t> » </a:t>
            </a:r>
          </a:p>
          <a:p>
            <a:endParaRPr lang="fr-CA" sz="2400" dirty="0">
              <a:latin typeface="Brill"/>
              <a:cs typeface="Brill"/>
            </a:endParaRPr>
          </a:p>
          <a:p>
            <a:r>
              <a:rPr lang="fr-CA" sz="3400" dirty="0" err="1">
                <a:latin typeface="Brill"/>
                <a:cs typeface="Brill"/>
              </a:rPr>
              <a:t>Tra</a:t>
            </a:r>
            <a:r>
              <a:rPr lang="fr-CA" sz="3400" dirty="0">
                <a:latin typeface="Brill"/>
                <a:cs typeface="Brill"/>
              </a:rPr>
              <a:t> </a:t>
            </a:r>
            <a:r>
              <a:rPr lang="fr-CA" sz="3400" dirty="0" err="1">
                <a:latin typeface="Brill"/>
                <a:cs typeface="Brill"/>
              </a:rPr>
              <a:t>cristiani</a:t>
            </a:r>
            <a:r>
              <a:rPr lang="fr-CA" sz="3400" dirty="0">
                <a:latin typeface="Brill"/>
                <a:cs typeface="Brill"/>
              </a:rPr>
              <a:t> </a:t>
            </a:r>
            <a:r>
              <a:rPr lang="fr-CA" sz="3400" dirty="0" err="1">
                <a:latin typeface="Brill"/>
                <a:cs typeface="Brill"/>
              </a:rPr>
              <a:t>orientali</a:t>
            </a:r>
            <a:r>
              <a:rPr lang="fr-CA" sz="3400" dirty="0">
                <a:latin typeface="Brill"/>
                <a:cs typeface="Brill"/>
              </a:rPr>
              <a:t> </a:t>
            </a:r>
            <a:r>
              <a:rPr lang="fr-CA" sz="3400" dirty="0" err="1">
                <a:latin typeface="Brill"/>
                <a:cs typeface="Brill"/>
              </a:rPr>
              <a:t>convertiti</a:t>
            </a:r>
            <a:r>
              <a:rPr lang="fr-CA" sz="3400" dirty="0">
                <a:latin typeface="Brill"/>
                <a:cs typeface="Brill"/>
              </a:rPr>
              <a:t> al </a:t>
            </a:r>
            <a:r>
              <a:rPr lang="fr-CA" sz="3400" dirty="0" err="1">
                <a:latin typeface="Brill"/>
                <a:cs typeface="Brill"/>
              </a:rPr>
              <a:t>cattolicesimo</a:t>
            </a:r>
            <a:r>
              <a:rPr lang="fr-CA" sz="3400" dirty="0">
                <a:latin typeface="Brill"/>
                <a:cs typeface="Brill"/>
              </a:rPr>
              <a:t> e </a:t>
            </a:r>
            <a:r>
              <a:rPr lang="fr-CA" sz="3400" dirty="0" err="1">
                <a:latin typeface="Brill"/>
                <a:cs typeface="Brill"/>
              </a:rPr>
              <a:t>orientali</a:t>
            </a:r>
            <a:r>
              <a:rPr lang="fr-CA" sz="3400" dirty="0">
                <a:latin typeface="Brill"/>
                <a:cs typeface="Brill"/>
              </a:rPr>
              <a:t> </a:t>
            </a:r>
            <a:r>
              <a:rPr lang="fr-CA" sz="3400" dirty="0" err="1">
                <a:latin typeface="Brill"/>
                <a:cs typeface="Brill"/>
              </a:rPr>
              <a:t>ortodossi</a:t>
            </a:r>
            <a:r>
              <a:rPr lang="fr-CA" sz="3400" dirty="0">
                <a:latin typeface="Brill"/>
                <a:cs typeface="Brill"/>
              </a:rPr>
              <a:t> o </a:t>
            </a:r>
            <a:r>
              <a:rPr lang="fr-CA" sz="3400" dirty="0" err="1">
                <a:latin typeface="Brill"/>
                <a:cs typeface="Brill"/>
              </a:rPr>
              <a:t>precalcedonesi</a:t>
            </a:r>
            <a:endParaRPr lang="fr-CA" sz="3400" dirty="0">
              <a:latin typeface="Brill"/>
              <a:cs typeface="Brill"/>
            </a:endParaRPr>
          </a:p>
        </p:txBody>
      </p:sp>
    </p:spTree>
    <p:extLst>
      <p:ext uri="{BB962C8B-B14F-4D97-AF65-F5344CB8AC3E}">
        <p14:creationId xmlns:p14="http://schemas.microsoft.com/office/powerpoint/2010/main" val="3319418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08000" y="660400"/>
            <a:ext cx="3886200" cy="5948363"/>
          </a:xfrm>
        </p:spPr>
        <p:txBody>
          <a:bodyPr>
            <a:normAutofit/>
          </a:bodyPr>
          <a:lstStyle/>
          <a:p>
            <a:pPr marL="0" indent="0">
              <a:buNone/>
            </a:pPr>
            <a:r>
              <a:rPr lang="it-IT" sz="2400" b="1" i="1" dirty="0">
                <a:latin typeface="Garamond"/>
                <a:cs typeface="Garamond"/>
              </a:rPr>
              <a:t>Communicatio in sacris </a:t>
            </a:r>
            <a:r>
              <a:rPr lang="it-IT" sz="2400" b="1" dirty="0">
                <a:latin typeface="Garamond"/>
                <a:cs typeface="Garamond"/>
              </a:rPr>
              <a:t>tra i convertiti orientali alla fede cattolica e i cristiani ortodossi orientali </a:t>
            </a:r>
          </a:p>
          <a:p>
            <a:pPr marL="0" indent="0">
              <a:buNone/>
            </a:pPr>
            <a:endParaRPr lang="it-IT" sz="2400" dirty="0">
              <a:latin typeface="Garamond"/>
              <a:cs typeface="Garamond"/>
            </a:endParaRPr>
          </a:p>
          <a:p>
            <a:pPr marL="0" indent="0">
              <a:buNone/>
            </a:pPr>
            <a:r>
              <a:rPr lang="it-IT" sz="2400" dirty="0">
                <a:latin typeface="Garamond"/>
                <a:cs typeface="Garamond"/>
              </a:rPr>
              <a:t>Privi di chiese e di clero propri, i cattolici orientali erano costretti a ricorrere al clero “eretico” per gli atti religiosi che avevano anche un valore pubblico o “ufficiale”: battesimi, matrimoni, funerali</a:t>
            </a:r>
          </a:p>
        </p:txBody>
      </p:sp>
      <p:pic>
        <p:nvPicPr>
          <p:cNvPr id="6" name="Immagin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775200" y="177800"/>
            <a:ext cx="4368800" cy="6481763"/>
          </a:xfrm>
          <a:prstGeom prst="rect">
            <a:avLst/>
          </a:prstGeom>
        </p:spPr>
      </p:pic>
    </p:spTree>
    <p:extLst>
      <p:ext uri="{BB962C8B-B14F-4D97-AF65-F5344CB8AC3E}">
        <p14:creationId xmlns:p14="http://schemas.microsoft.com/office/powerpoint/2010/main" val="2007827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a:latin typeface="Garamond"/>
                <a:cs typeface="Garamond"/>
              </a:rPr>
              <a:t>I </a:t>
            </a:r>
            <a:r>
              <a:rPr lang="fr-FR" dirty="0" err="1">
                <a:latin typeface="Garamond"/>
                <a:cs typeface="Garamond"/>
              </a:rPr>
              <a:t>dubbi</a:t>
            </a:r>
            <a:r>
              <a:rPr lang="fr-FR" dirty="0">
                <a:latin typeface="Garamond"/>
                <a:cs typeface="Garamond"/>
              </a:rPr>
              <a:t> dei </a:t>
            </a:r>
            <a:r>
              <a:rPr lang="fr-FR" dirty="0" err="1">
                <a:latin typeface="Garamond"/>
                <a:cs typeface="Garamond"/>
              </a:rPr>
              <a:t>missionari</a:t>
            </a:r>
            <a:endParaRPr lang="fr-FR" dirty="0">
              <a:latin typeface="Garamond"/>
              <a:cs typeface="Garamond"/>
            </a:endParaRPr>
          </a:p>
        </p:txBody>
      </p:sp>
      <p:sp>
        <p:nvSpPr>
          <p:cNvPr id="3" name="Segnaposto contenuto 2"/>
          <p:cNvSpPr>
            <a:spLocks noGrp="1"/>
          </p:cNvSpPr>
          <p:nvPr>
            <p:ph idx="1"/>
          </p:nvPr>
        </p:nvSpPr>
        <p:spPr>
          <a:xfrm>
            <a:off x="457200" y="1489756"/>
            <a:ext cx="8229600" cy="5096896"/>
          </a:xfrm>
        </p:spPr>
        <p:txBody>
          <a:bodyPr>
            <a:normAutofit fontScale="92500" lnSpcReduction="10000"/>
          </a:bodyPr>
          <a:lstStyle/>
          <a:p>
            <a:r>
              <a:rPr lang="it-IT" dirty="0">
                <a:latin typeface="Garamond"/>
                <a:cs typeface="Garamond"/>
              </a:rPr>
              <a:t>Era legittimo amministrare i sacramenti ai cristiani separati senza chiedere loro un’abiura esplicita dei loro errori ? </a:t>
            </a:r>
          </a:p>
          <a:p>
            <a:r>
              <a:rPr lang="it-IT" dirty="0">
                <a:latin typeface="Garamond"/>
                <a:cs typeface="Garamond"/>
              </a:rPr>
              <a:t>I nuovi cattolici potevano nascondere la loro conversione e continuare a frequentare gli “scismatici” per evitare la persecuzione ? </a:t>
            </a:r>
          </a:p>
          <a:p>
            <a:r>
              <a:rPr lang="it-IT" dirty="0">
                <a:latin typeface="Garamond"/>
                <a:cs typeface="Garamond"/>
              </a:rPr>
              <a:t>I sacramenti impartiti dal clero “eretico” erano validi e potevano essere ricevuti senza scandalo ? </a:t>
            </a:r>
          </a:p>
          <a:p>
            <a:r>
              <a:rPr lang="it-IT" dirty="0">
                <a:latin typeface="Garamond"/>
                <a:cs typeface="Garamond"/>
              </a:rPr>
              <a:t>La proibizione della </a:t>
            </a:r>
            <a:r>
              <a:rPr lang="it-IT" i="1" dirty="0">
                <a:latin typeface="Garamond"/>
                <a:cs typeface="Garamond"/>
              </a:rPr>
              <a:t>communicatio in sac</a:t>
            </a:r>
            <a:r>
              <a:rPr lang="it-IT" dirty="0">
                <a:latin typeface="Garamond"/>
                <a:cs typeface="Garamond"/>
              </a:rPr>
              <a:t>ris era di diritto divino (quindi assoluta) o solo di diritto ecclesiastico (quindi dispensabile secondo i casi) ?</a:t>
            </a:r>
          </a:p>
        </p:txBody>
      </p:sp>
    </p:spTree>
    <p:extLst>
      <p:ext uri="{BB962C8B-B14F-4D97-AF65-F5344CB8AC3E}">
        <p14:creationId xmlns:p14="http://schemas.microsoft.com/office/powerpoint/2010/main" val="3656949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26208" y="16280"/>
            <a:ext cx="4792419" cy="6858000"/>
          </a:xfrm>
          <a:prstGeom prst="rect">
            <a:avLst/>
          </a:prstGeom>
        </p:spPr>
      </p:pic>
      <p:pic>
        <p:nvPicPr>
          <p:cNvPr id="5" name="Immagin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0038" y="0"/>
            <a:ext cx="4816246" cy="6858000"/>
          </a:xfrm>
          <a:prstGeom prst="rect">
            <a:avLst/>
          </a:prstGeom>
        </p:spPr>
      </p:pic>
      <p:cxnSp>
        <p:nvCxnSpPr>
          <p:cNvPr id="7" name="Connettore 1 6"/>
          <p:cNvCxnSpPr/>
          <p:nvPr/>
        </p:nvCxnSpPr>
        <p:spPr>
          <a:xfrm>
            <a:off x="4526208" y="16280"/>
            <a:ext cx="0" cy="684172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4898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4734231" cy="6446927"/>
          </a:xfrm>
          <a:prstGeom prst="rect">
            <a:avLst/>
          </a:prstGeom>
        </p:spPr>
      </p:pic>
      <p:pic>
        <p:nvPicPr>
          <p:cNvPr id="5" name="Immagine 4"/>
          <p:cNvPicPr>
            <a:picLocks noChangeAspect="1"/>
          </p:cNvPicPr>
          <p:nvPr/>
        </p:nvPicPr>
        <p:blipFill>
          <a:blip r:embed="rId3"/>
          <a:stretch>
            <a:fillRect/>
          </a:stretch>
        </p:blipFill>
        <p:spPr>
          <a:xfrm>
            <a:off x="4634674" y="0"/>
            <a:ext cx="4509326" cy="6446927"/>
          </a:xfrm>
          <a:prstGeom prst="rect">
            <a:avLst/>
          </a:prstGeom>
        </p:spPr>
      </p:pic>
      <p:cxnSp>
        <p:nvCxnSpPr>
          <p:cNvPr id="8" name="Connettore 1 7"/>
          <p:cNvCxnSpPr/>
          <p:nvPr/>
        </p:nvCxnSpPr>
        <p:spPr>
          <a:xfrm>
            <a:off x="4477365" y="0"/>
            <a:ext cx="32562" cy="685800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2659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45058"/>
            <a:ext cx="8519958" cy="6147690"/>
          </a:xfrm>
        </p:spPr>
        <p:txBody>
          <a:bodyPr>
            <a:normAutofit/>
          </a:bodyPr>
          <a:lstStyle/>
          <a:p>
            <a:pPr marL="0" indent="0">
              <a:lnSpc>
                <a:spcPct val="120000"/>
              </a:lnSpc>
              <a:buNone/>
            </a:pPr>
            <a:r>
              <a:rPr lang="it-IT" sz="2500" dirty="0">
                <a:latin typeface="Brill" panose="020F0602050406030203" pitchFamily="34" charset="0"/>
                <a:ea typeface="Brill" panose="020F0602050406030203" pitchFamily="34" charset="0"/>
              </a:rPr>
              <a:t> </a:t>
            </a:r>
          </a:p>
          <a:p>
            <a:pPr marL="0" indent="0" algn="ctr">
              <a:lnSpc>
                <a:spcPct val="120000"/>
              </a:lnSpc>
              <a:buNone/>
            </a:pPr>
            <a:r>
              <a:rPr lang="it-IT" sz="2500" b="1" dirty="0">
                <a:latin typeface="Brill" panose="020F0602050406030203" pitchFamily="34" charset="0"/>
                <a:ea typeface="Brill" panose="020F0602050406030203" pitchFamily="34" charset="0"/>
              </a:rPr>
              <a:t>La controversia sulla </a:t>
            </a:r>
            <a:r>
              <a:rPr lang="it-IT" sz="2500" b="1" i="1" dirty="0">
                <a:latin typeface="Brill" panose="020F0602050406030203" pitchFamily="34" charset="0"/>
                <a:ea typeface="Brill" panose="020F0602050406030203" pitchFamily="34" charset="0"/>
              </a:rPr>
              <a:t>communicatio in </a:t>
            </a:r>
            <a:r>
              <a:rPr lang="it-IT" sz="2500" b="1" i="1" dirty="0" err="1">
                <a:latin typeface="Brill" panose="020F0602050406030203" pitchFamily="34" charset="0"/>
                <a:ea typeface="Brill" panose="020F0602050406030203" pitchFamily="34" charset="0"/>
              </a:rPr>
              <a:t>sacris</a:t>
            </a:r>
            <a:r>
              <a:rPr lang="it-IT" sz="2500" b="1" dirty="0">
                <a:latin typeface="Brill" panose="020F0602050406030203" pitchFamily="34" charset="0"/>
                <a:ea typeface="Brill" panose="020F0602050406030203" pitchFamily="34" charset="0"/>
              </a:rPr>
              <a:t> </a:t>
            </a:r>
          </a:p>
          <a:p>
            <a:pPr marL="0" indent="0" algn="ctr">
              <a:lnSpc>
                <a:spcPct val="120000"/>
              </a:lnSpc>
              <a:buNone/>
            </a:pPr>
            <a:r>
              <a:rPr lang="it-IT" sz="2500" b="1" dirty="0">
                <a:latin typeface="Brill" panose="020F0602050406030203" pitchFamily="34" charset="0"/>
                <a:ea typeface="Brill" panose="020F0602050406030203" pitchFamily="34" charset="0"/>
              </a:rPr>
              <a:t>tra cattolici et ortodossi</a:t>
            </a:r>
            <a:endParaRPr lang="it-IT" sz="2500" b="1" i="1" dirty="0">
              <a:latin typeface="Brill" panose="020F0602050406030203" pitchFamily="34" charset="0"/>
              <a:ea typeface="Brill" panose="020F0602050406030203" pitchFamily="34" charset="0"/>
            </a:endParaRPr>
          </a:p>
          <a:p>
            <a:pPr marL="0" indent="0" algn="ctr">
              <a:lnSpc>
                <a:spcPct val="120000"/>
              </a:lnSpc>
              <a:buNone/>
            </a:pPr>
            <a:endParaRPr lang="it-IT" sz="2500" dirty="0">
              <a:latin typeface="Brill" panose="020F0602050406030203" pitchFamily="34" charset="0"/>
              <a:ea typeface="Brill" panose="020F0602050406030203" pitchFamily="34" charset="0"/>
            </a:endParaRPr>
          </a:p>
          <a:p>
            <a:pPr marL="742950" indent="-742950">
              <a:lnSpc>
                <a:spcPct val="120000"/>
              </a:lnSpc>
              <a:buAutoNum type="arabicPeriod"/>
            </a:pPr>
            <a:r>
              <a:rPr lang="it-IT" sz="2500" dirty="0">
                <a:solidFill>
                  <a:schemeClr val="bg1">
                    <a:lumMod val="65000"/>
                  </a:schemeClr>
                </a:solidFill>
                <a:latin typeface="Brill" panose="020F0602050406030203" pitchFamily="34" charset="0"/>
                <a:ea typeface="Brill" panose="020F0602050406030203" pitchFamily="34" charset="0"/>
              </a:rPr>
              <a:t>Le radici antiche della questione e i suoi punti critici (XVI-XVII secolo)</a:t>
            </a:r>
          </a:p>
          <a:p>
            <a:pPr marL="742950" indent="-742950">
              <a:lnSpc>
                <a:spcPct val="120000"/>
              </a:lnSpc>
              <a:buAutoNum type="arabicPeriod"/>
            </a:pPr>
            <a:r>
              <a:rPr lang="it-IT" sz="2500" dirty="0">
                <a:latin typeface="Brill" panose="020F0602050406030203" pitchFamily="34" charset="0"/>
                <a:ea typeface="Brill" panose="020F0602050406030203" pitchFamily="34" charset="0"/>
              </a:rPr>
              <a:t>L’aggravamento del problema e l’inchiesta generale (1700-1723)</a:t>
            </a:r>
          </a:p>
          <a:p>
            <a:pPr marL="742950" indent="-742950">
              <a:lnSpc>
                <a:spcPct val="120000"/>
              </a:lnSpc>
              <a:buAutoNum type="arabicPeriod"/>
            </a:pPr>
            <a:r>
              <a:rPr lang="it-IT" sz="2500" dirty="0">
                <a:solidFill>
                  <a:srgbClr val="A6A6A6"/>
                </a:solidFill>
                <a:latin typeface="Brill" panose="020F0602050406030203" pitchFamily="34" charset="0"/>
                <a:ea typeface="Brill" panose="020F0602050406030203" pitchFamily="34" charset="0"/>
              </a:rPr>
              <a:t>L’epoca delle condanne (1729-1753)</a:t>
            </a:r>
          </a:p>
          <a:p>
            <a:pPr marL="0" indent="0">
              <a:buNone/>
            </a:pPr>
            <a:r>
              <a:rPr lang="it-IT" sz="2500" dirty="0">
                <a:latin typeface="Brill" panose="020F0602050406030203" pitchFamily="34" charset="0"/>
                <a:ea typeface="Brill" panose="020F0602050406030203" pitchFamily="34" charset="0"/>
              </a:rPr>
              <a:t> </a:t>
            </a:r>
          </a:p>
        </p:txBody>
      </p:sp>
    </p:spTree>
    <p:extLst>
      <p:ext uri="{BB962C8B-B14F-4D97-AF65-F5344CB8AC3E}">
        <p14:creationId xmlns:p14="http://schemas.microsoft.com/office/powerpoint/2010/main" val="2953988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egnaposto contenuto 6"/>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p:spPr>
      </p:pic>
    </p:spTree>
    <p:extLst>
      <p:ext uri="{BB962C8B-B14F-4D97-AF65-F5344CB8AC3E}">
        <p14:creationId xmlns:p14="http://schemas.microsoft.com/office/powerpoint/2010/main" val="4198973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3723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99200" y="2931467"/>
            <a:ext cx="2895599" cy="3701408"/>
          </a:xfrm>
          <a:prstGeom prst="rect">
            <a:avLst/>
          </a:prstGeom>
        </p:spPr>
      </p:pic>
      <p:sp>
        <p:nvSpPr>
          <p:cNvPr id="3" name="Segnaposto contenuto 2"/>
          <p:cNvSpPr>
            <a:spLocks noGrp="1"/>
          </p:cNvSpPr>
          <p:nvPr>
            <p:ph idx="1"/>
          </p:nvPr>
        </p:nvSpPr>
        <p:spPr>
          <a:xfrm>
            <a:off x="33875" y="1006040"/>
            <a:ext cx="8415868" cy="5587992"/>
          </a:xfrm>
        </p:spPr>
        <p:txBody>
          <a:bodyPr>
            <a:normAutofit fontScale="92500" lnSpcReduction="20000"/>
          </a:bodyPr>
          <a:lstStyle/>
          <a:p>
            <a:r>
              <a:rPr lang="fr-FR" sz="2600" dirty="0">
                <a:latin typeface="Brill"/>
                <a:cs typeface="Brill"/>
              </a:rPr>
              <a:t>In </a:t>
            </a:r>
            <a:r>
              <a:rPr lang="fr-FR" sz="2600" dirty="0" err="1">
                <a:latin typeface="Brill"/>
                <a:cs typeface="Brill"/>
              </a:rPr>
              <a:t>merito</a:t>
            </a:r>
            <a:r>
              <a:rPr lang="fr-FR" sz="2600" dirty="0">
                <a:latin typeface="Brill"/>
                <a:cs typeface="Brill"/>
              </a:rPr>
              <a:t> alla </a:t>
            </a:r>
            <a:r>
              <a:rPr lang="fr-FR" sz="2600" i="1" dirty="0">
                <a:latin typeface="Brill"/>
                <a:cs typeface="Brill"/>
              </a:rPr>
              <a:t>communicatio in sacris </a:t>
            </a:r>
            <a:r>
              <a:rPr lang="fr-FR" sz="2600" dirty="0">
                <a:latin typeface="Brill"/>
                <a:cs typeface="Brill"/>
              </a:rPr>
              <a:t>da Roma per </a:t>
            </a:r>
            <a:r>
              <a:rPr lang="fr-FR" sz="2600" dirty="0" err="1">
                <a:latin typeface="Brill"/>
                <a:cs typeface="Brill"/>
              </a:rPr>
              <a:t>lungo</a:t>
            </a:r>
            <a:r>
              <a:rPr lang="fr-FR" sz="2600" dirty="0">
                <a:latin typeface="Brill"/>
                <a:cs typeface="Brill"/>
              </a:rPr>
              <a:t> tempo </a:t>
            </a:r>
            <a:r>
              <a:rPr lang="fr-FR" sz="2600" dirty="0" err="1">
                <a:latin typeface="Brill"/>
                <a:cs typeface="Brill"/>
              </a:rPr>
              <a:t>giungono</a:t>
            </a:r>
            <a:r>
              <a:rPr lang="fr-FR" sz="2600" dirty="0">
                <a:latin typeface="Brill"/>
                <a:cs typeface="Brill"/>
              </a:rPr>
              <a:t> </a:t>
            </a:r>
            <a:r>
              <a:rPr lang="fr-FR" sz="2600" dirty="0" err="1">
                <a:latin typeface="Brill"/>
                <a:cs typeface="Brill"/>
              </a:rPr>
              <a:t>risposte</a:t>
            </a:r>
            <a:r>
              <a:rPr lang="fr-FR" sz="2600" dirty="0">
                <a:latin typeface="Brill"/>
                <a:cs typeface="Brill"/>
              </a:rPr>
              <a:t> </a:t>
            </a:r>
            <a:r>
              <a:rPr lang="fr-FR" sz="2600" dirty="0" err="1">
                <a:latin typeface="Brill"/>
                <a:cs typeface="Brill"/>
              </a:rPr>
              <a:t>ambigue</a:t>
            </a:r>
            <a:r>
              <a:rPr lang="fr-FR" sz="2600" dirty="0">
                <a:latin typeface="Brill"/>
                <a:cs typeface="Brill"/>
              </a:rPr>
              <a:t> o </a:t>
            </a:r>
            <a:r>
              <a:rPr lang="fr-FR" sz="2600" dirty="0" err="1">
                <a:latin typeface="Brill"/>
                <a:cs typeface="Brill"/>
              </a:rPr>
              <a:t>esplicitamente</a:t>
            </a:r>
            <a:r>
              <a:rPr lang="fr-FR" sz="2600" dirty="0">
                <a:latin typeface="Brill"/>
                <a:cs typeface="Brill"/>
              </a:rPr>
              <a:t> </a:t>
            </a:r>
            <a:r>
              <a:rPr lang="fr-FR" sz="2600" dirty="0" err="1">
                <a:latin typeface="Brill"/>
                <a:cs typeface="Brill"/>
              </a:rPr>
              <a:t>reticenti</a:t>
            </a:r>
            <a:r>
              <a:rPr lang="fr-FR" sz="2600" dirty="0">
                <a:latin typeface="Brill"/>
                <a:cs typeface="Brill"/>
              </a:rPr>
              <a:t> a </a:t>
            </a:r>
            <a:r>
              <a:rPr lang="fr-FR" sz="2600" dirty="0" err="1">
                <a:latin typeface="Brill"/>
                <a:cs typeface="Brill"/>
              </a:rPr>
              <a:t>fornire</a:t>
            </a:r>
            <a:r>
              <a:rPr lang="fr-FR" sz="2600" dirty="0">
                <a:latin typeface="Brill"/>
                <a:cs typeface="Brill"/>
              </a:rPr>
              <a:t> </a:t>
            </a:r>
            <a:r>
              <a:rPr lang="fr-FR" sz="2600" dirty="0" err="1">
                <a:latin typeface="Brill"/>
                <a:cs typeface="Brill"/>
              </a:rPr>
              <a:t>direttive</a:t>
            </a:r>
            <a:r>
              <a:rPr lang="fr-FR" sz="2600" dirty="0">
                <a:latin typeface="Brill"/>
                <a:cs typeface="Brill"/>
              </a:rPr>
              <a:t> </a:t>
            </a:r>
            <a:r>
              <a:rPr lang="fr-FR" sz="2600" dirty="0" err="1">
                <a:latin typeface="Brill"/>
                <a:cs typeface="Brill"/>
              </a:rPr>
              <a:t>generali</a:t>
            </a:r>
            <a:r>
              <a:rPr lang="fr-FR" sz="2600" dirty="0">
                <a:latin typeface="Brill"/>
                <a:cs typeface="Brill"/>
              </a:rPr>
              <a:t> </a:t>
            </a:r>
            <a:r>
              <a:rPr lang="it-IT" sz="2600" dirty="0">
                <a:latin typeface="Brill"/>
                <a:cs typeface="Brill"/>
              </a:rPr>
              <a:t>(</a:t>
            </a:r>
            <a:r>
              <a:rPr lang="it-IT" sz="2600" i="1" dirty="0" err="1">
                <a:latin typeface="Brill"/>
                <a:cs typeface="Brill"/>
              </a:rPr>
              <a:t>nihil</a:t>
            </a:r>
            <a:r>
              <a:rPr lang="it-IT" sz="2600" i="1" dirty="0">
                <a:latin typeface="Brill"/>
                <a:cs typeface="Brill"/>
              </a:rPr>
              <a:t> esse </a:t>
            </a:r>
            <a:r>
              <a:rPr lang="it-IT" sz="2600" i="1" dirty="0" err="1">
                <a:latin typeface="Brill"/>
                <a:cs typeface="Brill"/>
              </a:rPr>
              <a:t>respondendum</a:t>
            </a:r>
            <a:r>
              <a:rPr lang="it-IT" sz="2600" dirty="0">
                <a:latin typeface="Brill"/>
                <a:cs typeface="Brill"/>
              </a:rPr>
              <a:t>), per salvaguardare al tempo stesso le ragioni dell’ortodossia e dell’apostolato</a:t>
            </a:r>
          </a:p>
          <a:p>
            <a:endParaRPr lang="it-IT" sz="1300" dirty="0">
              <a:latin typeface="Brill"/>
              <a:cs typeface="Brill"/>
            </a:endParaRPr>
          </a:p>
          <a:p>
            <a:r>
              <a:rPr lang="fr-CA" sz="2600" dirty="0" err="1">
                <a:latin typeface="Brill"/>
                <a:cs typeface="Brill"/>
              </a:rPr>
              <a:t>Nel</a:t>
            </a:r>
            <a:r>
              <a:rPr lang="fr-CA" sz="2600" dirty="0">
                <a:latin typeface="Brill"/>
                <a:cs typeface="Brill"/>
              </a:rPr>
              <a:t> </a:t>
            </a:r>
            <a:r>
              <a:rPr lang="fr-CA" sz="2600" dirty="0" err="1">
                <a:latin typeface="Brill"/>
                <a:cs typeface="Brill"/>
              </a:rPr>
              <a:t>Settecento</a:t>
            </a:r>
            <a:r>
              <a:rPr lang="fr-CA" sz="2600" dirty="0">
                <a:latin typeface="Brill"/>
                <a:cs typeface="Brill"/>
              </a:rPr>
              <a:t> </a:t>
            </a:r>
            <a:r>
              <a:rPr lang="fr-CA" sz="2600" dirty="0" err="1">
                <a:latin typeface="Brill"/>
                <a:cs typeface="Brill"/>
              </a:rPr>
              <a:t>emerge</a:t>
            </a:r>
            <a:r>
              <a:rPr lang="fr-CA" sz="2600" dirty="0">
                <a:latin typeface="Brill"/>
                <a:cs typeface="Brill"/>
              </a:rPr>
              <a:t> </a:t>
            </a:r>
            <a:r>
              <a:rPr lang="fr-CA" sz="2600" dirty="0" err="1">
                <a:latin typeface="Brill"/>
                <a:cs typeface="Brill"/>
              </a:rPr>
              <a:t>ormai</a:t>
            </a:r>
            <a:r>
              <a:rPr lang="fr-CA" sz="2600" dirty="0">
                <a:latin typeface="Brill"/>
                <a:cs typeface="Brill"/>
              </a:rPr>
              <a:t> la </a:t>
            </a:r>
            <a:r>
              <a:rPr lang="fr-CA" sz="2600" dirty="0" err="1">
                <a:latin typeface="Brill"/>
                <a:cs typeface="Brill"/>
              </a:rPr>
              <a:t>necessità</a:t>
            </a:r>
            <a:r>
              <a:rPr lang="fr-CA" sz="2600" dirty="0">
                <a:latin typeface="Brill"/>
                <a:cs typeface="Brill"/>
              </a:rPr>
              <a:t> di </a:t>
            </a:r>
            <a:r>
              <a:rPr lang="fr-CA" sz="2600" dirty="0" err="1">
                <a:latin typeface="Brill"/>
                <a:cs typeface="Brill"/>
              </a:rPr>
              <a:t>preservare</a:t>
            </a:r>
            <a:r>
              <a:rPr lang="fr-CA" sz="2600" dirty="0">
                <a:latin typeface="Brill"/>
                <a:cs typeface="Brill"/>
              </a:rPr>
              <a:t> i </a:t>
            </a:r>
            <a:r>
              <a:rPr lang="fr-CA" sz="2600" dirty="0" err="1">
                <a:latin typeface="Brill"/>
                <a:cs typeface="Brill"/>
              </a:rPr>
              <a:t>convertiti</a:t>
            </a:r>
            <a:r>
              <a:rPr lang="fr-CA" sz="2600" dirty="0">
                <a:latin typeface="Brill"/>
                <a:cs typeface="Brill"/>
              </a:rPr>
              <a:t>           dal </a:t>
            </a:r>
            <a:r>
              <a:rPr lang="fr-CA" sz="2600" dirty="0" err="1">
                <a:latin typeface="Brill"/>
                <a:cs typeface="Brill"/>
              </a:rPr>
              <a:t>rischio</a:t>
            </a:r>
            <a:r>
              <a:rPr lang="fr-CA" sz="2600" dirty="0">
                <a:latin typeface="Brill"/>
                <a:cs typeface="Brill"/>
              </a:rPr>
              <a:t> </a:t>
            </a:r>
            <a:r>
              <a:rPr lang="fr-CA" sz="2600" dirty="0" err="1">
                <a:latin typeface="Brill"/>
                <a:cs typeface="Brill"/>
              </a:rPr>
              <a:t>dell’indifferentismo</a:t>
            </a:r>
            <a:r>
              <a:rPr lang="fr-CA" sz="2600" dirty="0">
                <a:latin typeface="Brill"/>
                <a:cs typeface="Brill"/>
              </a:rPr>
              <a:t>  </a:t>
            </a:r>
            <a:r>
              <a:rPr lang="fr-CA" sz="2600" dirty="0" err="1">
                <a:latin typeface="Brill"/>
                <a:cs typeface="Brill"/>
              </a:rPr>
              <a:t>dottrinale</a:t>
            </a:r>
            <a:r>
              <a:rPr lang="fr-CA" sz="2600" dirty="0">
                <a:latin typeface="Brill"/>
                <a:cs typeface="Brill"/>
              </a:rPr>
              <a:t>;                           </a:t>
            </a:r>
            <a:r>
              <a:rPr lang="fr-CA" sz="2600" dirty="0" err="1">
                <a:latin typeface="Brill"/>
                <a:cs typeface="Brill"/>
              </a:rPr>
              <a:t>irrigidimento</a:t>
            </a:r>
            <a:r>
              <a:rPr lang="fr-CA" sz="2600" dirty="0">
                <a:latin typeface="Brill"/>
                <a:cs typeface="Brill"/>
              </a:rPr>
              <a:t>  verso tutte le </a:t>
            </a:r>
            <a:r>
              <a:rPr lang="fr-CA" sz="2600" dirty="0" err="1">
                <a:latin typeface="Brill"/>
                <a:cs typeface="Brill"/>
              </a:rPr>
              <a:t>pratiche</a:t>
            </a:r>
            <a:r>
              <a:rPr lang="fr-CA" sz="2600" dirty="0">
                <a:latin typeface="Brill"/>
                <a:cs typeface="Brill"/>
              </a:rPr>
              <a:t> di                   « </a:t>
            </a:r>
            <a:r>
              <a:rPr lang="fr-CA" sz="2600" dirty="0" err="1">
                <a:latin typeface="Brill"/>
                <a:cs typeface="Brill"/>
              </a:rPr>
              <a:t>accomodamento</a:t>
            </a:r>
            <a:r>
              <a:rPr lang="fr-CA" sz="2600" dirty="0">
                <a:latin typeface="Brill"/>
                <a:cs typeface="Brill"/>
              </a:rPr>
              <a:t> », anche per l’influenza delle                 </a:t>
            </a:r>
            <a:r>
              <a:rPr lang="fr-CA" sz="2600" dirty="0" err="1">
                <a:latin typeface="Brill"/>
                <a:cs typeface="Brill"/>
              </a:rPr>
              <a:t>contemporanee</a:t>
            </a:r>
            <a:r>
              <a:rPr lang="fr-CA" sz="2600" dirty="0">
                <a:latin typeface="Brill"/>
                <a:cs typeface="Brill"/>
              </a:rPr>
              <a:t> dispute sui </a:t>
            </a:r>
            <a:r>
              <a:rPr lang="fr-CA" sz="2600" dirty="0" err="1">
                <a:latin typeface="Brill"/>
                <a:cs typeface="Brill"/>
              </a:rPr>
              <a:t>riti</a:t>
            </a:r>
            <a:r>
              <a:rPr lang="fr-CA" sz="2600" dirty="0">
                <a:latin typeface="Brill"/>
                <a:cs typeface="Brill"/>
              </a:rPr>
              <a:t> </a:t>
            </a:r>
            <a:r>
              <a:rPr lang="fr-CA" sz="2600" dirty="0" err="1">
                <a:latin typeface="Brill"/>
                <a:cs typeface="Brill"/>
              </a:rPr>
              <a:t>cinesi</a:t>
            </a:r>
            <a:r>
              <a:rPr lang="fr-CA" sz="2600" dirty="0">
                <a:latin typeface="Brill"/>
                <a:cs typeface="Brill"/>
              </a:rPr>
              <a:t> e </a:t>
            </a:r>
            <a:r>
              <a:rPr lang="fr-CA" sz="2600" dirty="0" err="1">
                <a:latin typeface="Brill"/>
                <a:cs typeface="Brill"/>
              </a:rPr>
              <a:t>malabarici</a:t>
            </a:r>
            <a:endParaRPr lang="fr-CA" sz="2600" dirty="0">
              <a:latin typeface="Brill"/>
              <a:cs typeface="Brill"/>
            </a:endParaRPr>
          </a:p>
          <a:p>
            <a:endParaRPr lang="fr-CA" sz="1300" dirty="0">
              <a:latin typeface="Brill"/>
              <a:cs typeface="Brill"/>
            </a:endParaRPr>
          </a:p>
          <a:p>
            <a:r>
              <a:rPr lang="fr-CA" sz="2600" dirty="0">
                <a:latin typeface="Brill"/>
                <a:cs typeface="Brill"/>
              </a:rPr>
              <a:t>I « </a:t>
            </a:r>
            <a:r>
              <a:rPr lang="fr-CA" sz="2600" i="1" dirty="0" err="1">
                <a:latin typeface="Brill"/>
                <a:cs typeface="Brill"/>
              </a:rPr>
              <a:t>dubia</a:t>
            </a:r>
            <a:r>
              <a:rPr lang="fr-CA" sz="2600" dirty="0">
                <a:latin typeface="Brill"/>
                <a:cs typeface="Brill"/>
              </a:rPr>
              <a:t> » </a:t>
            </a:r>
            <a:r>
              <a:rPr lang="fr-CA" sz="2600" dirty="0" err="1">
                <a:latin typeface="Brill"/>
                <a:cs typeface="Brill"/>
              </a:rPr>
              <a:t>sottoposti</a:t>
            </a:r>
            <a:r>
              <a:rPr lang="fr-CA" sz="2600" dirty="0">
                <a:latin typeface="Brill"/>
                <a:cs typeface="Brill"/>
              </a:rPr>
              <a:t> al </a:t>
            </a:r>
            <a:r>
              <a:rPr lang="fr-CA" sz="2600" dirty="0" err="1">
                <a:latin typeface="Brill"/>
                <a:cs typeface="Brill"/>
              </a:rPr>
              <a:t>Sant’Uffizio</a:t>
            </a:r>
            <a:r>
              <a:rPr lang="fr-CA" sz="2600" dirty="0">
                <a:latin typeface="Brill"/>
                <a:cs typeface="Brill"/>
              </a:rPr>
              <a:t> </a:t>
            </a:r>
            <a:r>
              <a:rPr lang="fr-CA" sz="2600" dirty="0" err="1">
                <a:latin typeface="Brill"/>
                <a:cs typeface="Brill"/>
              </a:rPr>
              <a:t>nel</a:t>
            </a:r>
            <a:r>
              <a:rPr lang="fr-CA" sz="2600" dirty="0">
                <a:latin typeface="Brill"/>
                <a:cs typeface="Brill"/>
              </a:rPr>
              <a:t> 1718                                </a:t>
            </a:r>
            <a:r>
              <a:rPr lang="fr-CA" sz="2600" dirty="0" err="1">
                <a:latin typeface="Brill"/>
                <a:cs typeface="Brill"/>
              </a:rPr>
              <a:t>dall’abate</a:t>
            </a:r>
            <a:r>
              <a:rPr lang="fr-CA" sz="2600" dirty="0">
                <a:latin typeface="Brill"/>
                <a:cs typeface="Brill"/>
              </a:rPr>
              <a:t> </a:t>
            </a:r>
            <a:r>
              <a:rPr lang="fr-CA" sz="2600" dirty="0" err="1">
                <a:latin typeface="Brill"/>
                <a:cs typeface="Brill"/>
              </a:rPr>
              <a:t>armeno</a:t>
            </a:r>
            <a:r>
              <a:rPr lang="fr-CA" sz="2600" dirty="0">
                <a:latin typeface="Brill"/>
                <a:cs typeface="Brill"/>
              </a:rPr>
              <a:t> </a:t>
            </a:r>
            <a:r>
              <a:rPr lang="fr-CA" sz="2600" dirty="0" err="1">
                <a:latin typeface="Brill"/>
                <a:cs typeface="Brill"/>
              </a:rPr>
              <a:t>cattolico</a:t>
            </a:r>
            <a:r>
              <a:rPr lang="fr-CA" sz="2600" dirty="0">
                <a:latin typeface="Brill"/>
                <a:cs typeface="Brill"/>
              </a:rPr>
              <a:t> Mekhitar a </a:t>
            </a:r>
            <a:r>
              <a:rPr lang="fr-CA" sz="2600" dirty="0" err="1">
                <a:latin typeface="Brill"/>
                <a:cs typeface="Brill"/>
              </a:rPr>
              <a:t>proposito</a:t>
            </a:r>
            <a:r>
              <a:rPr lang="fr-CA" sz="2600" dirty="0">
                <a:latin typeface="Brill"/>
                <a:cs typeface="Brill"/>
              </a:rPr>
              <a:t>                             </a:t>
            </a:r>
            <a:r>
              <a:rPr lang="fr-CA" sz="2600" dirty="0" err="1">
                <a:latin typeface="Brill"/>
                <a:cs typeface="Brill"/>
              </a:rPr>
              <a:t>della</a:t>
            </a:r>
            <a:r>
              <a:rPr lang="fr-CA" sz="2600" dirty="0">
                <a:latin typeface="Brill"/>
                <a:cs typeface="Brill"/>
              </a:rPr>
              <a:t> </a:t>
            </a:r>
            <a:r>
              <a:rPr lang="fr-CA" sz="2600" dirty="0" err="1">
                <a:latin typeface="Brill"/>
                <a:cs typeface="Brill"/>
              </a:rPr>
              <a:t>liceità</a:t>
            </a:r>
            <a:r>
              <a:rPr lang="fr-CA" sz="2600" dirty="0">
                <a:latin typeface="Brill"/>
                <a:cs typeface="Brill"/>
              </a:rPr>
              <a:t> </a:t>
            </a:r>
            <a:r>
              <a:rPr lang="fr-CA" sz="2600" dirty="0" err="1">
                <a:latin typeface="Brill"/>
                <a:cs typeface="Brill"/>
              </a:rPr>
              <a:t>della</a:t>
            </a:r>
            <a:r>
              <a:rPr lang="fr-CA" sz="2600" dirty="0">
                <a:latin typeface="Brill"/>
                <a:cs typeface="Brill"/>
              </a:rPr>
              <a:t> </a:t>
            </a:r>
            <a:r>
              <a:rPr lang="fr-CA" sz="2600" i="1" dirty="0">
                <a:latin typeface="Brill"/>
                <a:cs typeface="Brill"/>
              </a:rPr>
              <a:t>communicatio in sacris </a:t>
            </a:r>
            <a:r>
              <a:rPr lang="fr-CA" sz="2600" dirty="0" err="1">
                <a:latin typeface="Brill"/>
                <a:cs typeface="Brill"/>
              </a:rPr>
              <a:t>portano</a:t>
            </a:r>
            <a:r>
              <a:rPr lang="fr-CA" sz="2600" dirty="0">
                <a:latin typeface="Brill"/>
                <a:cs typeface="Brill"/>
              </a:rPr>
              <a:t>                                 ad </a:t>
            </a:r>
            <a:r>
              <a:rPr lang="fr-CA" sz="2600" dirty="0" err="1">
                <a:latin typeface="Brill"/>
                <a:cs typeface="Brill"/>
              </a:rPr>
              <a:t>un’inchiesta</a:t>
            </a:r>
            <a:r>
              <a:rPr lang="fr-CA" sz="2600" dirty="0">
                <a:latin typeface="Brill"/>
                <a:cs typeface="Brill"/>
              </a:rPr>
              <a:t> </a:t>
            </a:r>
            <a:r>
              <a:rPr lang="fr-CA" sz="2600" dirty="0" err="1">
                <a:latin typeface="Brill"/>
                <a:cs typeface="Brill"/>
              </a:rPr>
              <a:t>generale</a:t>
            </a:r>
            <a:r>
              <a:rPr lang="fr-CA" sz="2600" dirty="0">
                <a:latin typeface="Brill"/>
                <a:cs typeface="Brill"/>
              </a:rPr>
              <a:t> </a:t>
            </a:r>
            <a:r>
              <a:rPr lang="fr-CA" sz="2600" dirty="0" err="1">
                <a:latin typeface="Brill"/>
                <a:cs typeface="Brill"/>
              </a:rPr>
              <a:t>sull’argomento</a:t>
            </a:r>
            <a:r>
              <a:rPr lang="fr-CA" sz="2600" dirty="0">
                <a:latin typeface="Brill"/>
                <a:cs typeface="Brill"/>
              </a:rPr>
              <a:t> </a:t>
            </a:r>
            <a:r>
              <a:rPr lang="fr-CA" sz="2600" dirty="0" err="1">
                <a:latin typeface="Brill"/>
                <a:cs typeface="Brill"/>
              </a:rPr>
              <a:t>che</a:t>
            </a:r>
            <a:r>
              <a:rPr lang="fr-CA" sz="2600" dirty="0">
                <a:latin typeface="Brill"/>
                <a:cs typeface="Brill"/>
              </a:rPr>
              <a:t> </a:t>
            </a:r>
            <a:r>
              <a:rPr lang="fr-CA" sz="2600" dirty="0" err="1">
                <a:latin typeface="Brill"/>
                <a:cs typeface="Brill"/>
              </a:rPr>
              <a:t>rivela</a:t>
            </a:r>
            <a:r>
              <a:rPr lang="fr-CA" sz="2600" dirty="0">
                <a:latin typeface="Brill"/>
                <a:cs typeface="Brill"/>
              </a:rPr>
              <a:t>             l’</a:t>
            </a:r>
            <a:r>
              <a:rPr lang="fr-CA" sz="2600" dirty="0" err="1">
                <a:latin typeface="Brill"/>
                <a:cs typeface="Brill"/>
              </a:rPr>
              <a:t>estensione</a:t>
            </a:r>
            <a:r>
              <a:rPr lang="fr-CA" sz="2600" dirty="0">
                <a:latin typeface="Brill"/>
                <a:cs typeface="Brill"/>
              </a:rPr>
              <a:t> </a:t>
            </a:r>
            <a:r>
              <a:rPr lang="fr-CA" sz="2600" dirty="0" err="1">
                <a:latin typeface="Brill"/>
                <a:cs typeface="Brill"/>
              </a:rPr>
              <a:t>del</a:t>
            </a:r>
            <a:r>
              <a:rPr lang="fr-CA" sz="2600" dirty="0">
                <a:latin typeface="Brill"/>
                <a:cs typeface="Brill"/>
              </a:rPr>
              <a:t> </a:t>
            </a:r>
            <a:r>
              <a:rPr lang="fr-CA" sz="2600" dirty="0" err="1">
                <a:latin typeface="Brill"/>
                <a:cs typeface="Brill"/>
              </a:rPr>
              <a:t>fenomeno</a:t>
            </a:r>
            <a:r>
              <a:rPr lang="fr-CA" sz="2600" dirty="0">
                <a:latin typeface="Brill"/>
                <a:cs typeface="Brill"/>
              </a:rPr>
              <a:t> e l’</a:t>
            </a:r>
            <a:r>
              <a:rPr lang="fr-CA" sz="2600" dirty="0" err="1">
                <a:latin typeface="Brill"/>
                <a:cs typeface="Brill"/>
              </a:rPr>
              <a:t>esistenza</a:t>
            </a:r>
            <a:r>
              <a:rPr lang="fr-CA" sz="2600" dirty="0">
                <a:latin typeface="Brill"/>
                <a:cs typeface="Brill"/>
              </a:rPr>
              <a:t> di </a:t>
            </a:r>
            <a:r>
              <a:rPr lang="fr-FR" sz="2600" dirty="0" err="1">
                <a:latin typeface="Brill"/>
                <a:cs typeface="Brill"/>
              </a:rPr>
              <a:t>opinioni</a:t>
            </a:r>
            <a:r>
              <a:rPr lang="fr-FR" sz="2600" dirty="0">
                <a:latin typeface="Brill"/>
                <a:cs typeface="Brill"/>
              </a:rPr>
              <a:t>                                     </a:t>
            </a:r>
            <a:r>
              <a:rPr lang="fr-FR" sz="2600" dirty="0" err="1">
                <a:latin typeface="Brill"/>
                <a:cs typeface="Brill"/>
              </a:rPr>
              <a:t>opposte</a:t>
            </a:r>
            <a:r>
              <a:rPr lang="fr-FR" sz="2600" dirty="0">
                <a:latin typeface="Brill"/>
                <a:cs typeface="Brill"/>
              </a:rPr>
              <a:t> </a:t>
            </a:r>
            <a:r>
              <a:rPr lang="fr-FR" sz="2600" dirty="0" err="1">
                <a:latin typeface="Brill"/>
                <a:cs typeface="Brill"/>
              </a:rPr>
              <a:t>tra</a:t>
            </a:r>
            <a:r>
              <a:rPr lang="fr-FR" sz="2600" dirty="0">
                <a:latin typeface="Brill"/>
                <a:cs typeface="Brill"/>
              </a:rPr>
              <a:t> i </a:t>
            </a:r>
            <a:r>
              <a:rPr lang="fr-FR" sz="2600" dirty="0" err="1">
                <a:latin typeface="Brill"/>
                <a:cs typeface="Brill"/>
              </a:rPr>
              <a:t>missionari</a:t>
            </a:r>
            <a:r>
              <a:rPr lang="fr-FR" sz="2600" dirty="0">
                <a:latin typeface="Brill"/>
                <a:cs typeface="Brill"/>
              </a:rPr>
              <a:t> </a:t>
            </a:r>
            <a:r>
              <a:rPr lang="fr-FR" sz="2600" dirty="0" err="1">
                <a:latin typeface="Brill"/>
                <a:cs typeface="Brill"/>
              </a:rPr>
              <a:t>circa</a:t>
            </a:r>
            <a:r>
              <a:rPr lang="fr-FR" sz="2600" dirty="0">
                <a:latin typeface="Brill"/>
                <a:cs typeface="Brill"/>
              </a:rPr>
              <a:t> l’</a:t>
            </a:r>
            <a:r>
              <a:rPr lang="fr-FR" sz="2600" dirty="0" err="1">
                <a:latin typeface="Brill"/>
                <a:cs typeface="Brill"/>
              </a:rPr>
              <a:t>approccio</a:t>
            </a:r>
            <a:r>
              <a:rPr lang="fr-FR" sz="2600" dirty="0">
                <a:latin typeface="Brill"/>
                <a:cs typeface="Brill"/>
              </a:rPr>
              <a:t> da                                       </a:t>
            </a:r>
            <a:r>
              <a:rPr lang="fr-FR" sz="2600" dirty="0" err="1">
                <a:latin typeface="Brill"/>
                <a:cs typeface="Brill"/>
              </a:rPr>
              <a:t>tenere</a:t>
            </a:r>
            <a:r>
              <a:rPr lang="fr-FR" sz="2600" dirty="0">
                <a:latin typeface="Brill"/>
                <a:cs typeface="Brill"/>
              </a:rPr>
              <a:t> verso le </a:t>
            </a:r>
            <a:r>
              <a:rPr lang="fr-FR" sz="2600" dirty="0" err="1">
                <a:latin typeface="Brill"/>
                <a:cs typeface="Brill"/>
              </a:rPr>
              <a:t>relazioni</a:t>
            </a:r>
            <a:r>
              <a:rPr lang="fr-FR" sz="2600" dirty="0">
                <a:latin typeface="Brill"/>
                <a:cs typeface="Brill"/>
              </a:rPr>
              <a:t> </a:t>
            </a:r>
            <a:r>
              <a:rPr lang="fr-FR" sz="2600" dirty="0" err="1">
                <a:latin typeface="Brill"/>
                <a:cs typeface="Brill"/>
              </a:rPr>
              <a:t>tra</a:t>
            </a:r>
            <a:r>
              <a:rPr lang="fr-FR" sz="2600" dirty="0">
                <a:latin typeface="Brill"/>
                <a:cs typeface="Brill"/>
              </a:rPr>
              <a:t> </a:t>
            </a:r>
            <a:r>
              <a:rPr lang="fr-FR" sz="2600" dirty="0" err="1">
                <a:latin typeface="Brill"/>
                <a:cs typeface="Brill"/>
              </a:rPr>
              <a:t>cattolici</a:t>
            </a:r>
            <a:r>
              <a:rPr lang="fr-FR" sz="2600" dirty="0">
                <a:latin typeface="Brill"/>
                <a:cs typeface="Brill"/>
              </a:rPr>
              <a:t> e non-</a:t>
            </a:r>
            <a:r>
              <a:rPr lang="fr-FR" sz="2600" dirty="0" err="1">
                <a:latin typeface="Brill"/>
                <a:cs typeface="Brill"/>
              </a:rPr>
              <a:t>cattolici</a:t>
            </a:r>
            <a:endParaRPr lang="fr-FR" sz="2600" dirty="0">
              <a:latin typeface="Brill"/>
              <a:cs typeface="Brill"/>
            </a:endParaRPr>
          </a:p>
          <a:p>
            <a:endParaRPr lang="fr-CA" sz="2400" dirty="0">
              <a:latin typeface="Brill"/>
              <a:cs typeface="Brill"/>
            </a:endParaRPr>
          </a:p>
          <a:p>
            <a:endParaRPr lang="fr-CA" sz="2400" dirty="0">
              <a:latin typeface="Brill"/>
              <a:cs typeface="Brill"/>
            </a:endParaRPr>
          </a:p>
          <a:p>
            <a:endParaRPr lang="fr-CA" sz="2800" dirty="0">
              <a:latin typeface="Brill"/>
              <a:cs typeface="Brill"/>
            </a:endParaRPr>
          </a:p>
          <a:p>
            <a:endParaRPr lang="fr-CA" sz="2800" dirty="0">
              <a:latin typeface="Brill"/>
              <a:cs typeface="Brill"/>
            </a:endParaRPr>
          </a:p>
        </p:txBody>
      </p:sp>
      <p:sp>
        <p:nvSpPr>
          <p:cNvPr id="7" name="CasellaDiTesto 6"/>
          <p:cNvSpPr txBox="1"/>
          <p:nvPr/>
        </p:nvSpPr>
        <p:spPr>
          <a:xfrm>
            <a:off x="1371596" y="297187"/>
            <a:ext cx="7078133" cy="523220"/>
          </a:xfrm>
          <a:prstGeom prst="rect">
            <a:avLst/>
          </a:prstGeom>
          <a:noFill/>
        </p:spPr>
        <p:txBody>
          <a:bodyPr wrap="square" rtlCol="0">
            <a:spAutoFit/>
          </a:bodyPr>
          <a:lstStyle/>
          <a:p>
            <a:r>
              <a:rPr lang="it-IT" sz="2800" dirty="0">
                <a:latin typeface="Brill Bold"/>
                <a:cs typeface="Brill Bold"/>
              </a:rPr>
              <a:t>L’evoluzione dell’atteggiamento romano</a:t>
            </a:r>
          </a:p>
        </p:txBody>
      </p:sp>
    </p:spTree>
    <p:extLst>
      <p:ext uri="{BB962C8B-B14F-4D97-AF65-F5344CB8AC3E}">
        <p14:creationId xmlns:p14="http://schemas.microsoft.com/office/powerpoint/2010/main" val="2123738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9144001" cy="7027333"/>
          </a:xfrm>
          <a:prstGeom prst="rect">
            <a:avLst/>
          </a:prstGeom>
        </p:spPr>
      </p:pic>
      <p:sp>
        <p:nvSpPr>
          <p:cNvPr id="9" name="Rettangolo 8"/>
          <p:cNvSpPr/>
          <p:nvPr/>
        </p:nvSpPr>
        <p:spPr>
          <a:xfrm>
            <a:off x="1778000" y="92674"/>
            <a:ext cx="5757333" cy="923330"/>
          </a:xfrm>
          <a:prstGeom prst="rect">
            <a:avLst/>
          </a:prstGeom>
        </p:spPr>
        <p:txBody>
          <a:bodyPr wrap="square">
            <a:spAutoFit/>
          </a:bodyPr>
          <a:lstStyle/>
          <a:p>
            <a:pPr algn="ctr"/>
            <a:r>
              <a:rPr lang="fr-CA" b="1" dirty="0" err="1">
                <a:cs typeface="Calibri"/>
              </a:rPr>
              <a:t>Indagine</a:t>
            </a:r>
            <a:r>
              <a:rPr lang="fr-CA" b="1" dirty="0">
                <a:cs typeface="Calibri"/>
              </a:rPr>
              <a:t> </a:t>
            </a:r>
            <a:r>
              <a:rPr lang="fr-CA" b="1" dirty="0" err="1">
                <a:cs typeface="Calibri"/>
              </a:rPr>
              <a:t>generale</a:t>
            </a:r>
            <a:r>
              <a:rPr lang="fr-CA" b="1" dirty="0">
                <a:cs typeface="Calibri"/>
              </a:rPr>
              <a:t> </a:t>
            </a:r>
            <a:r>
              <a:rPr lang="fr-CA" b="1" dirty="0" err="1">
                <a:cs typeface="Calibri"/>
              </a:rPr>
              <a:t>sulla</a:t>
            </a:r>
            <a:r>
              <a:rPr lang="fr-CA" b="1" dirty="0">
                <a:cs typeface="Calibri"/>
              </a:rPr>
              <a:t> </a:t>
            </a:r>
            <a:r>
              <a:rPr lang="fr-CA" b="1" i="1" dirty="0">
                <a:cs typeface="Calibri"/>
              </a:rPr>
              <a:t>communicatio in sacris </a:t>
            </a:r>
            <a:r>
              <a:rPr lang="fr-CA" b="1" dirty="0">
                <a:cs typeface="Calibri"/>
              </a:rPr>
              <a:t>(1720-1723): </a:t>
            </a:r>
            <a:r>
              <a:rPr lang="fr-CA" b="1" dirty="0" err="1">
                <a:cs typeface="Calibri"/>
              </a:rPr>
              <a:t>questionario</a:t>
            </a:r>
            <a:r>
              <a:rPr lang="fr-CA" b="1" dirty="0">
                <a:cs typeface="Calibri"/>
              </a:rPr>
              <a:t> </a:t>
            </a:r>
            <a:r>
              <a:rPr lang="fr-CA" b="1" dirty="0" err="1">
                <a:cs typeface="Calibri"/>
              </a:rPr>
              <a:t>inviato</a:t>
            </a:r>
            <a:r>
              <a:rPr lang="fr-CA" b="1" dirty="0">
                <a:cs typeface="Calibri"/>
              </a:rPr>
              <a:t> ai </a:t>
            </a:r>
            <a:r>
              <a:rPr lang="fr-CA" b="1" dirty="0" err="1">
                <a:cs typeface="Calibri"/>
              </a:rPr>
              <a:t>missionari</a:t>
            </a:r>
            <a:r>
              <a:rPr lang="fr-CA" b="1" dirty="0">
                <a:cs typeface="Calibri"/>
              </a:rPr>
              <a:t> e </a:t>
            </a:r>
            <a:r>
              <a:rPr lang="fr-CA" b="1" dirty="0" err="1">
                <a:cs typeface="Calibri"/>
              </a:rPr>
              <a:t>risposte</a:t>
            </a:r>
            <a:r>
              <a:rPr lang="fr-CA" b="1" dirty="0">
                <a:cs typeface="Calibri"/>
              </a:rPr>
              <a:t> </a:t>
            </a:r>
            <a:r>
              <a:rPr lang="fr-CA" b="1" dirty="0" err="1">
                <a:cs typeface="Calibri"/>
              </a:rPr>
              <a:t>esaminate</a:t>
            </a:r>
            <a:r>
              <a:rPr lang="fr-CA" b="1" dirty="0">
                <a:cs typeface="Calibri"/>
              </a:rPr>
              <a:t> a Roma</a:t>
            </a:r>
          </a:p>
        </p:txBody>
      </p:sp>
      <p:pic>
        <p:nvPicPr>
          <p:cNvPr id="4" name="Immagine 3"/>
          <p:cNvPicPr>
            <a:picLocks noChangeAspect="1"/>
          </p:cNvPicPr>
          <p:nvPr/>
        </p:nvPicPr>
        <p:blipFill>
          <a:blip r:embed="rId3"/>
          <a:stretch>
            <a:fillRect/>
          </a:stretch>
        </p:blipFill>
        <p:spPr>
          <a:xfrm>
            <a:off x="260838" y="4321419"/>
            <a:ext cx="1458547" cy="2070777"/>
          </a:xfrm>
          <a:prstGeom prst="rect">
            <a:avLst/>
          </a:prstGeom>
          <a:ln>
            <a:solidFill>
              <a:srgbClr val="0000FF"/>
            </a:solidFill>
          </a:ln>
        </p:spPr>
      </p:pic>
      <p:cxnSp>
        <p:nvCxnSpPr>
          <p:cNvPr id="5" name="Connettore 2 4"/>
          <p:cNvCxnSpPr/>
          <p:nvPr/>
        </p:nvCxnSpPr>
        <p:spPr>
          <a:xfrm flipH="1">
            <a:off x="742464" y="2311400"/>
            <a:ext cx="298936" cy="2010019"/>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5463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Segnaposto contenuto 8"/>
          <p:cNvGraphicFramePr>
            <a:graphicFrameLocks noGrp="1"/>
          </p:cNvGraphicFramePr>
          <p:nvPr>
            <p:ph idx="1"/>
            <p:extLst>
              <p:ext uri="{D42A27DB-BD31-4B8C-83A1-F6EECF244321}">
                <p14:modId xmlns:p14="http://schemas.microsoft.com/office/powerpoint/2010/main" val="2053932121"/>
              </p:ext>
            </p:extLst>
          </p:nvPr>
        </p:nvGraphicFramePr>
        <p:xfrm>
          <a:off x="0" y="833120"/>
          <a:ext cx="9144000" cy="5961445"/>
        </p:xfrm>
        <a:graphic>
          <a:graphicData uri="http://schemas.openxmlformats.org/drawingml/2006/table">
            <a:tbl>
              <a:tblPr firstRow="1" bandRow="1">
                <a:tableStyleId>{5C22544A-7EE6-4342-B048-85BDC9FD1C3A}</a:tableStyleId>
              </a:tblPr>
              <a:tblGrid>
                <a:gridCol w="1498600">
                  <a:extLst>
                    <a:ext uri="{9D8B030D-6E8A-4147-A177-3AD203B41FA5}">
                      <a16:colId xmlns:a16="http://schemas.microsoft.com/office/drawing/2014/main" val="20000"/>
                    </a:ext>
                  </a:extLst>
                </a:gridCol>
                <a:gridCol w="5305648">
                  <a:extLst>
                    <a:ext uri="{9D8B030D-6E8A-4147-A177-3AD203B41FA5}">
                      <a16:colId xmlns:a16="http://schemas.microsoft.com/office/drawing/2014/main" val="20001"/>
                    </a:ext>
                  </a:extLst>
                </a:gridCol>
                <a:gridCol w="1080120">
                  <a:extLst>
                    <a:ext uri="{9D8B030D-6E8A-4147-A177-3AD203B41FA5}">
                      <a16:colId xmlns:a16="http://schemas.microsoft.com/office/drawing/2014/main" val="20002"/>
                    </a:ext>
                  </a:extLst>
                </a:gridCol>
                <a:gridCol w="1259632">
                  <a:extLst>
                    <a:ext uri="{9D8B030D-6E8A-4147-A177-3AD203B41FA5}">
                      <a16:colId xmlns:a16="http://schemas.microsoft.com/office/drawing/2014/main" val="20003"/>
                    </a:ext>
                  </a:extLst>
                </a:gridCol>
              </a:tblGrid>
              <a:tr h="368300">
                <a:tc>
                  <a:txBody>
                    <a:bodyPr/>
                    <a:lstStyle/>
                    <a:p>
                      <a:pPr algn="l">
                        <a:lnSpc>
                          <a:spcPct val="115000"/>
                        </a:lnSpc>
                        <a:spcAft>
                          <a:spcPts val="0"/>
                        </a:spcAft>
                      </a:pPr>
                      <a:r>
                        <a:rPr lang="it-IT" sz="1500" b="1" dirty="0">
                          <a:latin typeface="Times New Roman"/>
                          <a:ea typeface="Calibri"/>
                        </a:rPr>
                        <a:t>Date</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b="1" dirty="0" err="1">
                          <a:latin typeface="Times New Roman"/>
                          <a:ea typeface="Calibri"/>
                        </a:rPr>
                        <a:t>Sender</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b="1" dirty="0">
                          <a:latin typeface="Times New Roman"/>
                          <a:ea typeface="Calibri"/>
                        </a:rPr>
                        <a:t>Location</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b="1" baseline="0" dirty="0">
                          <a:latin typeface="Times New Roman"/>
                          <a:ea typeface="Calibri"/>
                        </a:rPr>
                        <a:t>Reference</a:t>
                      </a:r>
                      <a:endParaRPr lang="it-IT" sz="1500" dirty="0">
                        <a:latin typeface="Times New Roman"/>
                        <a:ea typeface="Calibri"/>
                      </a:endParaRPr>
                    </a:p>
                  </a:txBody>
                  <a:tcPr marL="68580" marR="68580" marT="0" marB="0"/>
                </a:tc>
                <a:extLst>
                  <a:ext uri="{0D108BD9-81ED-4DB2-BD59-A6C34878D82A}">
                    <a16:rowId xmlns:a16="http://schemas.microsoft.com/office/drawing/2014/main" val="10000"/>
                  </a:ext>
                </a:extLst>
              </a:tr>
              <a:tr h="370840">
                <a:tc>
                  <a:txBody>
                    <a:bodyPr/>
                    <a:lstStyle/>
                    <a:p>
                      <a:pPr algn="l">
                        <a:lnSpc>
                          <a:spcPct val="115000"/>
                        </a:lnSpc>
                        <a:spcAft>
                          <a:spcPts val="0"/>
                        </a:spcAft>
                      </a:pPr>
                      <a:r>
                        <a:rPr lang="it-IT" sz="1500" dirty="0">
                          <a:latin typeface="Times New Roman"/>
                          <a:ea typeface="Calibri"/>
                        </a:rPr>
                        <a:t>8 </a:t>
                      </a:r>
                      <a:r>
                        <a:rPr lang="it-IT" sz="1500" dirty="0" err="1">
                          <a:latin typeface="Times New Roman"/>
                          <a:ea typeface="Calibri"/>
                        </a:rPr>
                        <a:t>February</a:t>
                      </a:r>
                      <a:r>
                        <a:rPr lang="it-IT" sz="1500" dirty="0">
                          <a:latin typeface="Times New Roman"/>
                          <a:ea typeface="Calibri"/>
                        </a:rPr>
                        <a:t> 1721</a:t>
                      </a:r>
                    </a:p>
                  </a:txBody>
                  <a:tcPr marL="68580" marR="68580"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it-IT" sz="1500" b="1" dirty="0" err="1">
                          <a:latin typeface="Times New Roman"/>
                          <a:ea typeface="Calibri"/>
                        </a:rPr>
                        <a:t>Xač‘atur</a:t>
                      </a:r>
                      <a:r>
                        <a:rPr lang="it-IT" sz="1500" b="1" dirty="0">
                          <a:latin typeface="Times New Roman"/>
                          <a:ea typeface="Calibri"/>
                        </a:rPr>
                        <a:t> </a:t>
                      </a:r>
                      <a:r>
                        <a:rPr lang="it-IT" sz="1500" b="1" dirty="0" err="1">
                          <a:latin typeface="Times New Roman"/>
                          <a:ea typeface="Calibri"/>
                        </a:rPr>
                        <a:t>Erzrumec‘i</a:t>
                      </a:r>
                      <a:r>
                        <a:rPr lang="it-IT" sz="1500" b="1" dirty="0">
                          <a:latin typeface="Times New Roman"/>
                          <a:ea typeface="Calibri"/>
                        </a:rPr>
                        <a:t> </a:t>
                      </a:r>
                      <a:r>
                        <a:rPr lang="it-IT" sz="1500" b="1" baseline="0" dirty="0">
                          <a:latin typeface="Times New Roman"/>
                          <a:ea typeface="Calibri"/>
                        </a:rPr>
                        <a:t> </a:t>
                      </a:r>
                      <a:r>
                        <a:rPr lang="it-IT" sz="1500" baseline="0" dirty="0" err="1">
                          <a:latin typeface="Times New Roman"/>
                          <a:ea typeface="Calibri"/>
                        </a:rPr>
                        <a:t>Armenian</a:t>
                      </a:r>
                      <a:r>
                        <a:rPr lang="it-IT" sz="1500" dirty="0">
                          <a:latin typeface="Times New Roman"/>
                          <a:ea typeface="Calibri"/>
                        </a:rPr>
                        <a:t> </a:t>
                      </a:r>
                      <a:r>
                        <a:rPr lang="it-IT" sz="1500" dirty="0" err="1">
                          <a:latin typeface="Times New Roman"/>
                          <a:ea typeface="Calibri"/>
                        </a:rPr>
                        <a:t>missionary</a:t>
                      </a:r>
                      <a:r>
                        <a:rPr lang="it-IT" sz="1500" dirty="0">
                          <a:latin typeface="Times New Roman"/>
                          <a:ea typeface="Calibri"/>
                        </a:rPr>
                        <a:t> and </a:t>
                      </a:r>
                      <a:r>
                        <a:rPr lang="it-IT" sz="1500" dirty="0" err="1">
                          <a:latin typeface="Times New Roman"/>
                          <a:ea typeface="Calibri"/>
                        </a:rPr>
                        <a:t>vardapet</a:t>
                      </a:r>
                      <a:r>
                        <a:rPr lang="it-IT" sz="1500" dirty="0">
                          <a:latin typeface="Times New Roman"/>
                          <a:ea typeface="Calibri"/>
                        </a:rPr>
                        <a:t> </a:t>
                      </a:r>
                    </a:p>
                  </a:txBody>
                  <a:tcPr marL="68580" marR="68580" marT="0" marB="0"/>
                </a:tc>
                <a:tc>
                  <a:txBody>
                    <a:bodyPr/>
                    <a:lstStyle/>
                    <a:p>
                      <a:pPr algn="l">
                        <a:lnSpc>
                          <a:spcPct val="115000"/>
                        </a:lnSpc>
                        <a:spcAft>
                          <a:spcPts val="0"/>
                        </a:spcAft>
                      </a:pPr>
                      <a:r>
                        <a:rPr lang="it-IT" sz="1500" dirty="0" err="1">
                          <a:latin typeface="Times New Roman"/>
                          <a:ea typeface="Calibri"/>
                        </a:rPr>
                        <a:t>Venice</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dirty="0" err="1">
                          <a:latin typeface="Times New Roman"/>
                          <a:ea typeface="Calibri"/>
                        </a:rPr>
                        <a:t>ff</a:t>
                      </a:r>
                      <a:r>
                        <a:rPr lang="it-IT" sz="1500" dirty="0">
                          <a:latin typeface="Times New Roman"/>
                          <a:ea typeface="Calibri"/>
                        </a:rPr>
                        <a:t>. 237r-238v </a:t>
                      </a:r>
                    </a:p>
                  </a:txBody>
                  <a:tcPr marL="68580" marR="68580" marT="0" marB="0"/>
                </a:tc>
                <a:extLst>
                  <a:ext uri="{0D108BD9-81ED-4DB2-BD59-A6C34878D82A}">
                    <a16:rowId xmlns:a16="http://schemas.microsoft.com/office/drawing/2014/main" val="10001"/>
                  </a:ext>
                </a:extLst>
              </a:tr>
              <a:tr h="370840">
                <a:tc>
                  <a:txBody>
                    <a:bodyPr/>
                    <a:lstStyle/>
                    <a:p>
                      <a:pPr algn="l">
                        <a:lnSpc>
                          <a:spcPct val="115000"/>
                        </a:lnSpc>
                        <a:spcAft>
                          <a:spcPts val="0"/>
                        </a:spcAft>
                      </a:pPr>
                      <a:r>
                        <a:rPr lang="it-IT" sz="1500" dirty="0">
                          <a:latin typeface="Times New Roman"/>
                          <a:ea typeface="Calibri"/>
                        </a:rPr>
                        <a:t>14 </a:t>
                      </a:r>
                      <a:r>
                        <a:rPr lang="it-IT" sz="1500" dirty="0" err="1">
                          <a:latin typeface="Times New Roman"/>
                          <a:ea typeface="Calibri"/>
                        </a:rPr>
                        <a:t>February</a:t>
                      </a:r>
                      <a:r>
                        <a:rPr lang="it-IT" sz="1500" dirty="0">
                          <a:latin typeface="Times New Roman"/>
                          <a:ea typeface="Calibri"/>
                        </a:rPr>
                        <a:t> 1721</a:t>
                      </a:r>
                    </a:p>
                  </a:txBody>
                  <a:tcPr marL="68580" marR="68580" marT="0" marB="0"/>
                </a:tc>
                <a:tc>
                  <a:txBody>
                    <a:bodyPr/>
                    <a:lstStyle/>
                    <a:p>
                      <a:pPr algn="l">
                        <a:lnSpc>
                          <a:spcPct val="115000"/>
                        </a:lnSpc>
                        <a:spcAft>
                          <a:spcPts val="0"/>
                        </a:spcAft>
                      </a:pPr>
                      <a:r>
                        <a:rPr lang="it-IT" sz="1500" dirty="0">
                          <a:latin typeface="Times New Roman"/>
                          <a:ea typeface="Calibri"/>
                        </a:rPr>
                        <a:t>Apostolo </a:t>
                      </a:r>
                      <a:r>
                        <a:rPr lang="it-IT" sz="1500" dirty="0" err="1">
                          <a:latin typeface="Times New Roman"/>
                          <a:ea typeface="Calibri"/>
                        </a:rPr>
                        <a:t>Micho</a:t>
                      </a:r>
                      <a:r>
                        <a:rPr lang="it-IT" sz="1500" dirty="0">
                          <a:latin typeface="Times New Roman"/>
                          <a:ea typeface="Calibri"/>
                        </a:rPr>
                        <a:t>, </a:t>
                      </a:r>
                      <a:r>
                        <a:rPr lang="it-IT" sz="1500" baseline="0" dirty="0">
                          <a:latin typeface="Times New Roman"/>
                          <a:ea typeface="Calibri"/>
                        </a:rPr>
                        <a:t> </a:t>
                      </a:r>
                      <a:r>
                        <a:rPr lang="it-IT" sz="1500" baseline="0" dirty="0" err="1">
                          <a:latin typeface="Times New Roman"/>
                          <a:ea typeface="Calibri"/>
                        </a:rPr>
                        <a:t>Greek</a:t>
                      </a:r>
                      <a:r>
                        <a:rPr lang="it-IT" sz="1500" baseline="0" dirty="0">
                          <a:latin typeface="Times New Roman"/>
                          <a:ea typeface="Calibri"/>
                        </a:rPr>
                        <a:t> </a:t>
                      </a:r>
                      <a:r>
                        <a:rPr lang="it-IT" sz="1500" baseline="0" dirty="0" err="1">
                          <a:latin typeface="Times New Roman"/>
                          <a:ea typeface="Calibri"/>
                        </a:rPr>
                        <a:t>Catholic</a:t>
                      </a:r>
                      <a:r>
                        <a:rPr lang="it-IT" sz="1500" baseline="0" dirty="0">
                          <a:latin typeface="Times New Roman"/>
                          <a:ea typeface="Calibri"/>
                        </a:rPr>
                        <a:t> </a:t>
                      </a:r>
                      <a:r>
                        <a:rPr lang="it-IT" sz="1500" baseline="0" dirty="0" err="1">
                          <a:latin typeface="Times New Roman"/>
                          <a:ea typeface="Calibri"/>
                        </a:rPr>
                        <a:t>from</a:t>
                      </a:r>
                      <a:r>
                        <a:rPr lang="it-IT" sz="1500" baseline="0" dirty="0">
                          <a:latin typeface="Times New Roman"/>
                          <a:ea typeface="Calibri"/>
                        </a:rPr>
                        <a:t> </a:t>
                      </a:r>
                      <a:r>
                        <a:rPr lang="it-IT" sz="1500" dirty="0" err="1">
                          <a:latin typeface="Times New Roman"/>
                          <a:ea typeface="Calibri"/>
                        </a:rPr>
                        <a:t>Corfu</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dirty="0" err="1">
                          <a:latin typeface="Times New Roman"/>
                          <a:ea typeface="Calibri"/>
                        </a:rPr>
                        <a:t>Rome</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dirty="0">
                          <a:latin typeface="Times New Roman"/>
                          <a:ea typeface="Calibri"/>
                        </a:rPr>
                        <a:t>229r-230v</a:t>
                      </a:r>
                    </a:p>
                  </a:txBody>
                  <a:tcPr marL="68580" marR="68580" marT="0" marB="0"/>
                </a:tc>
                <a:extLst>
                  <a:ext uri="{0D108BD9-81ED-4DB2-BD59-A6C34878D82A}">
                    <a16:rowId xmlns:a16="http://schemas.microsoft.com/office/drawing/2014/main" val="10002"/>
                  </a:ext>
                </a:extLst>
              </a:tr>
              <a:tr h="370840">
                <a:tc>
                  <a:txBody>
                    <a:bodyPr/>
                    <a:lstStyle/>
                    <a:p>
                      <a:pPr algn="l">
                        <a:lnSpc>
                          <a:spcPct val="115000"/>
                        </a:lnSpc>
                        <a:spcAft>
                          <a:spcPts val="0"/>
                        </a:spcAft>
                      </a:pPr>
                      <a:r>
                        <a:rPr lang="it-IT" sz="1500" dirty="0">
                          <a:latin typeface="Times New Roman"/>
                          <a:ea typeface="Calibri"/>
                        </a:rPr>
                        <a:t>16 </a:t>
                      </a:r>
                      <a:r>
                        <a:rPr lang="it-IT" sz="1500" dirty="0" err="1">
                          <a:latin typeface="Times New Roman"/>
                          <a:ea typeface="Calibri"/>
                        </a:rPr>
                        <a:t>February</a:t>
                      </a:r>
                      <a:r>
                        <a:rPr lang="it-IT" sz="1500" dirty="0">
                          <a:latin typeface="Times New Roman"/>
                          <a:ea typeface="Calibri"/>
                        </a:rPr>
                        <a:t> 1721</a:t>
                      </a:r>
                    </a:p>
                  </a:txBody>
                  <a:tcPr marL="68580" marR="68580" marT="0" marB="0"/>
                </a:tc>
                <a:tc>
                  <a:txBody>
                    <a:bodyPr/>
                    <a:lstStyle/>
                    <a:p>
                      <a:pPr algn="l">
                        <a:lnSpc>
                          <a:spcPct val="115000"/>
                        </a:lnSpc>
                        <a:spcAft>
                          <a:spcPts val="0"/>
                        </a:spcAft>
                      </a:pPr>
                      <a:r>
                        <a:rPr lang="it-IT" sz="1500" dirty="0">
                          <a:latin typeface="Times New Roman"/>
                          <a:ea typeface="Calibri"/>
                        </a:rPr>
                        <a:t>Gasparo Bartolomeo </a:t>
                      </a:r>
                      <a:r>
                        <a:rPr lang="it-IT" sz="1500" dirty="0" err="1">
                          <a:latin typeface="Times New Roman"/>
                          <a:ea typeface="Calibri"/>
                        </a:rPr>
                        <a:t>Vahrad</a:t>
                      </a:r>
                      <a:r>
                        <a:rPr lang="it-IT" sz="1500" dirty="0">
                          <a:latin typeface="Times New Roman"/>
                          <a:ea typeface="Calibri"/>
                        </a:rPr>
                        <a:t>, </a:t>
                      </a:r>
                      <a:r>
                        <a:rPr lang="it-IT" sz="1500" dirty="0" err="1">
                          <a:latin typeface="Times New Roman"/>
                          <a:ea typeface="Calibri"/>
                        </a:rPr>
                        <a:t>Armenian</a:t>
                      </a:r>
                      <a:r>
                        <a:rPr lang="it-IT" sz="1500" dirty="0">
                          <a:latin typeface="Times New Roman"/>
                          <a:ea typeface="Calibri"/>
                        </a:rPr>
                        <a:t> </a:t>
                      </a:r>
                      <a:r>
                        <a:rPr lang="it-IT" sz="1500" dirty="0" err="1">
                          <a:latin typeface="Times New Roman"/>
                          <a:ea typeface="Calibri"/>
                        </a:rPr>
                        <a:t>missionary</a:t>
                      </a:r>
                      <a:r>
                        <a:rPr lang="it-IT" sz="1500" baseline="0" dirty="0">
                          <a:latin typeface="Times New Roman"/>
                          <a:ea typeface="Calibri"/>
                        </a:rPr>
                        <a:t> and</a:t>
                      </a:r>
                      <a:r>
                        <a:rPr lang="it-IT" sz="1500" dirty="0">
                          <a:latin typeface="Times New Roman"/>
                          <a:ea typeface="Calibri"/>
                        </a:rPr>
                        <a:t> </a:t>
                      </a:r>
                      <a:r>
                        <a:rPr lang="it-IT" sz="1500" dirty="0" err="1">
                          <a:latin typeface="Times New Roman"/>
                          <a:ea typeface="Calibri"/>
                        </a:rPr>
                        <a:t>vardapet</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dirty="0">
                          <a:latin typeface="Times New Roman"/>
                          <a:ea typeface="Calibri"/>
                        </a:rPr>
                        <a:t>Livorno</a:t>
                      </a:r>
                    </a:p>
                  </a:txBody>
                  <a:tcPr marL="68580" marR="68580" marT="0" marB="0"/>
                </a:tc>
                <a:tc>
                  <a:txBody>
                    <a:bodyPr/>
                    <a:lstStyle/>
                    <a:p>
                      <a:pPr algn="l">
                        <a:lnSpc>
                          <a:spcPct val="115000"/>
                        </a:lnSpc>
                        <a:spcAft>
                          <a:spcPts val="0"/>
                        </a:spcAft>
                      </a:pPr>
                      <a:r>
                        <a:rPr lang="it-IT" sz="1500" dirty="0">
                          <a:latin typeface="Times New Roman"/>
                          <a:ea typeface="Calibri"/>
                        </a:rPr>
                        <a:t>296r-315v</a:t>
                      </a:r>
                    </a:p>
                  </a:txBody>
                  <a:tcPr marL="68580" marR="68580" marT="0" marB="0"/>
                </a:tc>
                <a:extLst>
                  <a:ext uri="{0D108BD9-81ED-4DB2-BD59-A6C34878D82A}">
                    <a16:rowId xmlns:a16="http://schemas.microsoft.com/office/drawing/2014/main" val="10003"/>
                  </a:ext>
                </a:extLst>
              </a:tr>
              <a:tr h="370840">
                <a:tc>
                  <a:txBody>
                    <a:bodyPr/>
                    <a:lstStyle/>
                    <a:p>
                      <a:pPr algn="l">
                        <a:lnSpc>
                          <a:spcPct val="115000"/>
                        </a:lnSpc>
                        <a:spcAft>
                          <a:spcPts val="0"/>
                        </a:spcAft>
                      </a:pPr>
                      <a:r>
                        <a:rPr lang="it-IT" sz="1500" i="0" dirty="0">
                          <a:latin typeface="Times New Roman"/>
                          <a:ea typeface="Calibri"/>
                        </a:rPr>
                        <a:t>22 </a:t>
                      </a:r>
                      <a:r>
                        <a:rPr lang="it-IT" sz="1500" i="0" dirty="0" err="1">
                          <a:latin typeface="Times New Roman"/>
                          <a:ea typeface="Calibri"/>
                        </a:rPr>
                        <a:t>Fe</a:t>
                      </a:r>
                      <a:r>
                        <a:rPr lang="it-IT" sz="1500" dirty="0" err="1">
                          <a:latin typeface="Times New Roman"/>
                          <a:ea typeface="Calibri"/>
                        </a:rPr>
                        <a:t>bruary</a:t>
                      </a:r>
                      <a:r>
                        <a:rPr lang="it-IT" sz="1500" i="0" dirty="0">
                          <a:latin typeface="Times New Roman"/>
                          <a:ea typeface="Calibri"/>
                        </a:rPr>
                        <a:t> 1721</a:t>
                      </a:r>
                    </a:p>
                  </a:txBody>
                  <a:tcPr marL="68580" marR="68580" marT="0" marB="0"/>
                </a:tc>
                <a:tc>
                  <a:txBody>
                    <a:bodyPr/>
                    <a:lstStyle/>
                    <a:p>
                      <a:pPr algn="l">
                        <a:lnSpc>
                          <a:spcPct val="115000"/>
                        </a:lnSpc>
                        <a:spcAft>
                          <a:spcPts val="0"/>
                        </a:spcAft>
                      </a:pPr>
                      <a:r>
                        <a:rPr lang="it-IT" sz="1500" b="1" i="0" dirty="0">
                          <a:latin typeface="Times New Roman"/>
                          <a:ea typeface="Calibri"/>
                        </a:rPr>
                        <a:t>Abbot </a:t>
                      </a:r>
                      <a:r>
                        <a:rPr lang="it-IT" sz="1500" b="1" i="0" dirty="0" err="1">
                          <a:latin typeface="Times New Roman"/>
                          <a:ea typeface="Calibri"/>
                        </a:rPr>
                        <a:t>Mkhit‘ar</a:t>
                      </a:r>
                      <a:endParaRPr lang="it-IT" sz="1500" b="1" i="0" dirty="0">
                        <a:latin typeface="Times New Roman"/>
                        <a:ea typeface="Calibri"/>
                      </a:endParaRPr>
                    </a:p>
                  </a:txBody>
                  <a:tcPr marL="68580" marR="68580" marT="0" marB="0"/>
                </a:tc>
                <a:tc>
                  <a:txBody>
                    <a:bodyPr/>
                    <a:lstStyle/>
                    <a:p>
                      <a:pPr algn="l">
                        <a:lnSpc>
                          <a:spcPct val="115000"/>
                        </a:lnSpc>
                        <a:spcAft>
                          <a:spcPts val="0"/>
                        </a:spcAft>
                      </a:pPr>
                      <a:r>
                        <a:rPr lang="it-IT" sz="1500" i="0" dirty="0" err="1">
                          <a:latin typeface="Times New Roman"/>
                          <a:ea typeface="Calibri"/>
                        </a:rPr>
                        <a:t>Venice</a:t>
                      </a:r>
                      <a:endParaRPr lang="it-IT" sz="1500" i="0" dirty="0">
                        <a:latin typeface="Times New Roman"/>
                        <a:ea typeface="Calibri"/>
                      </a:endParaRPr>
                    </a:p>
                  </a:txBody>
                  <a:tcPr marL="68580" marR="68580" marT="0" marB="0"/>
                </a:tc>
                <a:tc>
                  <a:txBody>
                    <a:bodyPr/>
                    <a:lstStyle/>
                    <a:p>
                      <a:pPr algn="l">
                        <a:lnSpc>
                          <a:spcPct val="115000"/>
                        </a:lnSpc>
                        <a:spcAft>
                          <a:spcPts val="0"/>
                        </a:spcAft>
                      </a:pPr>
                      <a:r>
                        <a:rPr lang="it-IT" sz="1500" i="0" dirty="0">
                          <a:latin typeface="Times New Roman"/>
                          <a:ea typeface="Calibri"/>
                        </a:rPr>
                        <a:t>241r-245r</a:t>
                      </a:r>
                    </a:p>
                  </a:txBody>
                  <a:tcPr marL="68580" marR="68580" marT="0" marB="0"/>
                </a:tc>
                <a:extLst>
                  <a:ext uri="{0D108BD9-81ED-4DB2-BD59-A6C34878D82A}">
                    <a16:rowId xmlns:a16="http://schemas.microsoft.com/office/drawing/2014/main" val="10004"/>
                  </a:ext>
                </a:extLst>
              </a:tr>
              <a:tr h="370840">
                <a:tc>
                  <a:txBody>
                    <a:bodyPr/>
                    <a:lstStyle/>
                    <a:p>
                      <a:pPr algn="l">
                        <a:lnSpc>
                          <a:spcPct val="115000"/>
                        </a:lnSpc>
                        <a:spcAft>
                          <a:spcPts val="0"/>
                        </a:spcAft>
                      </a:pPr>
                      <a:r>
                        <a:rPr lang="it-IT" sz="1500" dirty="0">
                          <a:latin typeface="Times New Roman"/>
                          <a:ea typeface="Calibri"/>
                        </a:rPr>
                        <a:t>10 March 1721</a:t>
                      </a:r>
                    </a:p>
                  </a:txBody>
                  <a:tcPr marL="68580" marR="68580" marT="0" marB="0"/>
                </a:tc>
                <a:tc>
                  <a:txBody>
                    <a:bodyPr/>
                    <a:lstStyle/>
                    <a:p>
                      <a:pPr algn="l">
                        <a:lnSpc>
                          <a:spcPct val="115000"/>
                        </a:lnSpc>
                        <a:spcAft>
                          <a:spcPts val="0"/>
                        </a:spcAft>
                      </a:pPr>
                      <a:r>
                        <a:rPr lang="it-IT" sz="1500" dirty="0">
                          <a:latin typeface="Times New Roman"/>
                          <a:ea typeface="Calibri"/>
                        </a:rPr>
                        <a:t>Lorenzo di San Lorenzo [Lorenzo Cozza], </a:t>
                      </a:r>
                      <a:r>
                        <a:rPr lang="it-IT" sz="1500" dirty="0" err="1">
                          <a:latin typeface="Times New Roman"/>
                          <a:ea typeface="Calibri"/>
                        </a:rPr>
                        <a:t>Deputy</a:t>
                      </a:r>
                      <a:r>
                        <a:rPr lang="it-IT" sz="1500" baseline="0" dirty="0">
                          <a:latin typeface="Times New Roman"/>
                          <a:ea typeface="Calibri"/>
                        </a:rPr>
                        <a:t> General </a:t>
                      </a:r>
                      <a:r>
                        <a:rPr lang="it-IT" sz="1500" baseline="0" dirty="0" err="1">
                          <a:latin typeface="Times New Roman"/>
                          <a:ea typeface="Calibri"/>
                        </a:rPr>
                        <a:t>Commissioner</a:t>
                      </a:r>
                      <a:r>
                        <a:rPr lang="it-IT" sz="1500" baseline="0" dirty="0">
                          <a:latin typeface="Times New Roman"/>
                          <a:ea typeface="Calibri"/>
                        </a:rPr>
                        <a:t> of the </a:t>
                      </a:r>
                      <a:r>
                        <a:rPr lang="it-IT" sz="1500" baseline="0" dirty="0" err="1">
                          <a:latin typeface="Times New Roman"/>
                          <a:ea typeface="Calibri"/>
                        </a:rPr>
                        <a:t>Friars</a:t>
                      </a:r>
                      <a:r>
                        <a:rPr lang="it-IT" sz="1500" baseline="0" dirty="0">
                          <a:latin typeface="Times New Roman"/>
                          <a:ea typeface="Calibri"/>
                        </a:rPr>
                        <a:t> Minor</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a:latin typeface="Times New Roman"/>
                          <a:ea typeface="Calibri"/>
                        </a:rPr>
                        <a:t>Rome</a:t>
                      </a:r>
                    </a:p>
                  </a:txBody>
                  <a:tcPr marL="68580" marR="68580" marT="0" marB="0"/>
                </a:tc>
                <a:tc>
                  <a:txBody>
                    <a:bodyPr/>
                    <a:lstStyle/>
                    <a:p>
                      <a:pPr algn="l">
                        <a:lnSpc>
                          <a:spcPct val="115000"/>
                        </a:lnSpc>
                        <a:spcAft>
                          <a:spcPts val="0"/>
                        </a:spcAft>
                      </a:pPr>
                      <a:r>
                        <a:rPr lang="it-IT" sz="1500" dirty="0">
                          <a:latin typeface="Times New Roman"/>
                          <a:ea typeface="Calibri"/>
                        </a:rPr>
                        <a:t>316r-320r</a:t>
                      </a:r>
                    </a:p>
                  </a:txBody>
                  <a:tcPr marL="68580" marR="68580" marT="0" marB="0"/>
                </a:tc>
                <a:extLst>
                  <a:ext uri="{0D108BD9-81ED-4DB2-BD59-A6C34878D82A}">
                    <a16:rowId xmlns:a16="http://schemas.microsoft.com/office/drawing/2014/main" val="10005"/>
                  </a:ext>
                </a:extLst>
              </a:tr>
              <a:tr h="370840">
                <a:tc>
                  <a:txBody>
                    <a:bodyPr/>
                    <a:lstStyle/>
                    <a:p>
                      <a:pPr algn="l">
                        <a:lnSpc>
                          <a:spcPct val="115000"/>
                        </a:lnSpc>
                        <a:spcAft>
                          <a:spcPts val="0"/>
                        </a:spcAft>
                      </a:pPr>
                      <a:r>
                        <a:rPr lang="it-IT" sz="1500" dirty="0">
                          <a:latin typeface="Times New Roman"/>
                          <a:ea typeface="Calibri"/>
                        </a:rPr>
                        <a:t>22 March 1721</a:t>
                      </a:r>
                    </a:p>
                  </a:txBody>
                  <a:tcPr marL="68580" marR="68580" marT="0" marB="0"/>
                </a:tc>
                <a:tc>
                  <a:txBody>
                    <a:bodyPr/>
                    <a:lstStyle/>
                    <a:p>
                      <a:pPr algn="l">
                        <a:lnSpc>
                          <a:spcPct val="115000"/>
                        </a:lnSpc>
                        <a:spcAft>
                          <a:spcPts val="0"/>
                        </a:spcAft>
                      </a:pPr>
                      <a:r>
                        <a:rPr lang="it-IT" sz="1500" dirty="0">
                          <a:latin typeface="Times New Roman"/>
                          <a:ea typeface="Calibri"/>
                        </a:rPr>
                        <a:t>Mons. Stai, </a:t>
                      </a:r>
                      <a:r>
                        <a:rPr lang="it-IT" sz="1500" dirty="0" err="1">
                          <a:latin typeface="Times New Roman"/>
                          <a:ea typeface="Calibri"/>
                        </a:rPr>
                        <a:t>Archbishop</a:t>
                      </a:r>
                      <a:r>
                        <a:rPr lang="it-IT" sz="1500" dirty="0">
                          <a:latin typeface="Times New Roman"/>
                          <a:ea typeface="Calibri"/>
                        </a:rPr>
                        <a:t> </a:t>
                      </a:r>
                      <a:r>
                        <a:rPr lang="it-IT" sz="1500" dirty="0" err="1">
                          <a:latin typeface="Times New Roman"/>
                          <a:ea typeface="Calibri"/>
                        </a:rPr>
                        <a:t>of</a:t>
                      </a:r>
                      <a:r>
                        <a:rPr lang="it-IT" sz="1500" dirty="0">
                          <a:latin typeface="Times New Roman"/>
                          <a:ea typeface="Calibri"/>
                        </a:rPr>
                        <a:t> </a:t>
                      </a:r>
                      <a:r>
                        <a:rPr lang="it-IT" sz="1500" dirty="0" err="1">
                          <a:latin typeface="Times New Roman"/>
                          <a:ea typeface="Calibri"/>
                        </a:rPr>
                        <a:t>Edessa</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dirty="0" err="1">
                          <a:latin typeface="Times New Roman"/>
                          <a:ea typeface="Calibri"/>
                        </a:rPr>
                        <a:t>Venice</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dirty="0">
                          <a:latin typeface="Times New Roman"/>
                          <a:ea typeface="Calibri"/>
                        </a:rPr>
                        <a:t>232r-233v</a:t>
                      </a:r>
                    </a:p>
                  </a:txBody>
                  <a:tcPr marL="68580" marR="68580" marT="0" marB="0"/>
                </a:tc>
                <a:extLst>
                  <a:ext uri="{0D108BD9-81ED-4DB2-BD59-A6C34878D82A}">
                    <a16:rowId xmlns:a16="http://schemas.microsoft.com/office/drawing/2014/main" val="10006"/>
                  </a:ext>
                </a:extLst>
              </a:tr>
              <a:tr h="370840">
                <a:tc>
                  <a:txBody>
                    <a:bodyPr/>
                    <a:lstStyle/>
                    <a:p>
                      <a:pPr algn="l">
                        <a:lnSpc>
                          <a:spcPct val="115000"/>
                        </a:lnSpc>
                        <a:spcAft>
                          <a:spcPts val="0"/>
                        </a:spcAft>
                      </a:pPr>
                      <a:r>
                        <a:rPr lang="it-IT" sz="1500" dirty="0">
                          <a:latin typeface="Times New Roman"/>
                          <a:ea typeface="Calibri"/>
                        </a:rPr>
                        <a:t>4 </a:t>
                      </a:r>
                      <a:r>
                        <a:rPr lang="it-IT" sz="1500" dirty="0" err="1">
                          <a:latin typeface="Times New Roman"/>
                          <a:ea typeface="Calibri"/>
                        </a:rPr>
                        <a:t>April</a:t>
                      </a:r>
                      <a:r>
                        <a:rPr lang="it-IT" sz="1500" dirty="0">
                          <a:latin typeface="Times New Roman"/>
                          <a:ea typeface="Calibri"/>
                        </a:rPr>
                        <a:t> 1721</a:t>
                      </a:r>
                    </a:p>
                  </a:txBody>
                  <a:tcPr marL="68580" marR="68580" marT="0" marB="0"/>
                </a:tc>
                <a:tc>
                  <a:txBody>
                    <a:bodyPr/>
                    <a:lstStyle/>
                    <a:p>
                      <a:pPr algn="l">
                        <a:lnSpc>
                          <a:spcPct val="115000"/>
                        </a:lnSpc>
                        <a:spcAft>
                          <a:spcPts val="0"/>
                        </a:spcAft>
                      </a:pPr>
                      <a:r>
                        <a:rPr lang="it-IT" sz="1500" dirty="0">
                          <a:latin typeface="Times New Roman"/>
                          <a:ea typeface="Calibri"/>
                        </a:rPr>
                        <a:t>Saverio </a:t>
                      </a:r>
                      <a:r>
                        <a:rPr lang="it-IT" sz="1500" dirty="0" err="1">
                          <a:latin typeface="Times New Roman"/>
                          <a:ea typeface="Calibri"/>
                        </a:rPr>
                        <a:t>Giustiniani</a:t>
                      </a:r>
                      <a:r>
                        <a:rPr lang="it-IT" sz="1500" dirty="0">
                          <a:latin typeface="Times New Roman"/>
                          <a:ea typeface="Calibri"/>
                        </a:rPr>
                        <a:t>,</a:t>
                      </a:r>
                      <a:r>
                        <a:rPr lang="it-IT" sz="1500" baseline="0" dirty="0">
                          <a:latin typeface="Times New Roman"/>
                          <a:ea typeface="Calibri"/>
                        </a:rPr>
                        <a:t> </a:t>
                      </a:r>
                      <a:r>
                        <a:rPr lang="it-IT" sz="1500" baseline="0" dirty="0" err="1">
                          <a:latin typeface="Times New Roman"/>
                          <a:ea typeface="Calibri"/>
                        </a:rPr>
                        <a:t>from</a:t>
                      </a:r>
                      <a:r>
                        <a:rPr lang="it-IT" sz="1500" baseline="0" dirty="0">
                          <a:latin typeface="Times New Roman"/>
                          <a:ea typeface="Calibri"/>
                        </a:rPr>
                        <a:t> </a:t>
                      </a:r>
                      <a:r>
                        <a:rPr lang="it-IT" sz="1500" baseline="0" dirty="0" err="1">
                          <a:latin typeface="Times New Roman"/>
                          <a:ea typeface="Calibri"/>
                        </a:rPr>
                        <a:t>Corfu</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dirty="0" err="1">
                          <a:latin typeface="Times New Roman"/>
                          <a:ea typeface="Calibri"/>
                        </a:rPr>
                        <a:t>Corfu</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dirty="0">
                          <a:latin typeface="Times New Roman"/>
                          <a:ea typeface="Calibri"/>
                        </a:rPr>
                        <a:t>235r-236r</a:t>
                      </a:r>
                    </a:p>
                  </a:txBody>
                  <a:tcPr marL="68580" marR="68580" marT="0" marB="0"/>
                </a:tc>
                <a:extLst>
                  <a:ext uri="{0D108BD9-81ED-4DB2-BD59-A6C34878D82A}">
                    <a16:rowId xmlns:a16="http://schemas.microsoft.com/office/drawing/2014/main" val="10007"/>
                  </a:ext>
                </a:extLst>
              </a:tr>
              <a:tr h="370840">
                <a:tc>
                  <a:txBody>
                    <a:bodyPr/>
                    <a:lstStyle/>
                    <a:p>
                      <a:pPr algn="l">
                        <a:lnSpc>
                          <a:spcPct val="115000"/>
                        </a:lnSpc>
                        <a:spcAft>
                          <a:spcPts val="0"/>
                        </a:spcAft>
                      </a:pPr>
                      <a:r>
                        <a:rPr lang="it-IT" sz="1500" dirty="0">
                          <a:latin typeface="Times New Roman"/>
                          <a:ea typeface="Calibri"/>
                        </a:rPr>
                        <a:t>4 </a:t>
                      </a:r>
                      <a:r>
                        <a:rPr lang="it-IT" sz="1500" dirty="0" err="1">
                          <a:latin typeface="Times New Roman"/>
                          <a:ea typeface="Calibri"/>
                        </a:rPr>
                        <a:t>April</a:t>
                      </a:r>
                      <a:r>
                        <a:rPr lang="it-IT" sz="1500" dirty="0">
                          <a:latin typeface="Times New Roman"/>
                          <a:ea typeface="Calibri"/>
                        </a:rPr>
                        <a:t> 1721</a:t>
                      </a:r>
                    </a:p>
                  </a:txBody>
                  <a:tcPr marL="68580" marR="68580" marT="0" marB="0"/>
                </a:tc>
                <a:tc>
                  <a:txBody>
                    <a:bodyPr/>
                    <a:lstStyle/>
                    <a:p>
                      <a:pPr algn="l">
                        <a:lnSpc>
                          <a:spcPct val="115000"/>
                        </a:lnSpc>
                        <a:spcAft>
                          <a:spcPts val="0"/>
                        </a:spcAft>
                      </a:pPr>
                      <a:r>
                        <a:rPr lang="it-IT" sz="1500" dirty="0">
                          <a:latin typeface="Times New Roman"/>
                          <a:ea typeface="Calibri"/>
                        </a:rPr>
                        <a:t>Carlo Francesco da Vindocino [</a:t>
                      </a:r>
                      <a:r>
                        <a:rPr lang="it-IT" sz="1500" dirty="0" err="1">
                          <a:latin typeface="Times New Roman"/>
                          <a:ea typeface="Calibri"/>
                        </a:rPr>
                        <a:t>Vendôme</a:t>
                      </a:r>
                      <a:r>
                        <a:rPr lang="it-IT" sz="1500" dirty="0">
                          <a:latin typeface="Times New Roman"/>
                          <a:ea typeface="Calibri"/>
                        </a:rPr>
                        <a:t>], </a:t>
                      </a:r>
                      <a:r>
                        <a:rPr lang="it-IT" sz="1500" dirty="0" err="1">
                          <a:latin typeface="Times New Roman"/>
                          <a:ea typeface="Calibri"/>
                        </a:rPr>
                        <a:t>superior</a:t>
                      </a:r>
                      <a:r>
                        <a:rPr lang="it-IT" sz="1500" baseline="0" dirty="0">
                          <a:latin typeface="Times New Roman"/>
                          <a:ea typeface="Calibri"/>
                        </a:rPr>
                        <a:t> </a:t>
                      </a:r>
                      <a:r>
                        <a:rPr lang="it-IT" sz="1500" baseline="0" dirty="0" err="1">
                          <a:latin typeface="Times New Roman"/>
                          <a:ea typeface="Calibri"/>
                        </a:rPr>
                        <a:t>of</a:t>
                      </a:r>
                      <a:r>
                        <a:rPr lang="it-IT" sz="1500" baseline="0" dirty="0">
                          <a:latin typeface="Times New Roman"/>
                          <a:ea typeface="Calibri"/>
                        </a:rPr>
                        <a:t> the</a:t>
                      </a:r>
                      <a:r>
                        <a:rPr lang="it-IT" sz="1500" dirty="0">
                          <a:latin typeface="Times New Roman"/>
                          <a:ea typeface="Calibri"/>
                        </a:rPr>
                        <a:t> </a:t>
                      </a:r>
                      <a:r>
                        <a:rPr lang="it-IT" sz="1500" dirty="0" err="1">
                          <a:latin typeface="Times New Roman"/>
                          <a:ea typeface="Calibri"/>
                        </a:rPr>
                        <a:t>Capuchins</a:t>
                      </a:r>
                      <a:r>
                        <a:rPr lang="it-IT" sz="1500" baseline="0" dirty="0">
                          <a:latin typeface="Times New Roman"/>
                          <a:ea typeface="Calibri"/>
                        </a:rPr>
                        <a:t> in</a:t>
                      </a:r>
                      <a:r>
                        <a:rPr lang="it-IT" sz="1500" dirty="0">
                          <a:latin typeface="Times New Roman"/>
                          <a:ea typeface="Calibri"/>
                        </a:rPr>
                        <a:t> Cairo</a:t>
                      </a:r>
                    </a:p>
                  </a:txBody>
                  <a:tcPr marL="68580" marR="68580" marT="0" marB="0"/>
                </a:tc>
                <a:tc>
                  <a:txBody>
                    <a:bodyPr/>
                    <a:lstStyle/>
                    <a:p>
                      <a:pPr algn="l">
                        <a:lnSpc>
                          <a:spcPct val="115000"/>
                        </a:lnSpc>
                        <a:spcAft>
                          <a:spcPts val="0"/>
                        </a:spcAft>
                      </a:pPr>
                      <a:r>
                        <a:rPr lang="it-IT" sz="1500" dirty="0">
                          <a:latin typeface="Times New Roman"/>
                          <a:ea typeface="Calibri"/>
                        </a:rPr>
                        <a:t>Cairo</a:t>
                      </a:r>
                    </a:p>
                  </a:txBody>
                  <a:tcPr marL="68580" marR="68580" marT="0" marB="0"/>
                </a:tc>
                <a:tc>
                  <a:txBody>
                    <a:bodyPr/>
                    <a:lstStyle/>
                    <a:p>
                      <a:pPr algn="l">
                        <a:lnSpc>
                          <a:spcPct val="115000"/>
                        </a:lnSpc>
                        <a:spcAft>
                          <a:spcPts val="0"/>
                        </a:spcAft>
                      </a:pPr>
                      <a:r>
                        <a:rPr lang="it-IT" sz="1500" dirty="0">
                          <a:latin typeface="Times New Roman"/>
                          <a:ea typeface="Calibri"/>
                        </a:rPr>
                        <a:t>286r-287v</a:t>
                      </a:r>
                    </a:p>
                  </a:txBody>
                  <a:tcPr marL="68580" marR="68580" marT="0" marB="0"/>
                </a:tc>
                <a:extLst>
                  <a:ext uri="{0D108BD9-81ED-4DB2-BD59-A6C34878D82A}">
                    <a16:rowId xmlns:a16="http://schemas.microsoft.com/office/drawing/2014/main" val="10008"/>
                  </a:ext>
                </a:extLst>
              </a:tr>
              <a:tr h="370840">
                <a:tc>
                  <a:txBody>
                    <a:bodyPr/>
                    <a:lstStyle/>
                    <a:p>
                      <a:pPr algn="l">
                        <a:lnSpc>
                          <a:spcPct val="115000"/>
                        </a:lnSpc>
                        <a:spcAft>
                          <a:spcPts val="0"/>
                        </a:spcAft>
                      </a:pPr>
                      <a:r>
                        <a:rPr lang="it-IT" sz="1500" dirty="0">
                          <a:latin typeface="Times New Roman"/>
                          <a:ea typeface="Calibri"/>
                        </a:rPr>
                        <a:t>6 </a:t>
                      </a:r>
                      <a:r>
                        <a:rPr lang="it-IT" sz="1500" dirty="0" err="1">
                          <a:latin typeface="Times New Roman"/>
                          <a:ea typeface="Calibri"/>
                        </a:rPr>
                        <a:t>April</a:t>
                      </a:r>
                      <a:r>
                        <a:rPr lang="it-IT" sz="1500" dirty="0">
                          <a:latin typeface="Times New Roman"/>
                          <a:ea typeface="Calibri"/>
                        </a:rPr>
                        <a:t> 1721</a:t>
                      </a:r>
                    </a:p>
                  </a:txBody>
                  <a:tcPr marL="68580" marR="68580" marT="0" marB="0"/>
                </a:tc>
                <a:tc>
                  <a:txBody>
                    <a:bodyPr/>
                    <a:lstStyle/>
                    <a:p>
                      <a:pPr algn="l">
                        <a:lnSpc>
                          <a:spcPct val="115000"/>
                        </a:lnSpc>
                        <a:spcAft>
                          <a:spcPts val="0"/>
                        </a:spcAft>
                      </a:pPr>
                      <a:r>
                        <a:rPr lang="it-IT" sz="1500" dirty="0">
                          <a:latin typeface="Times New Roman"/>
                          <a:ea typeface="Calibri"/>
                        </a:rPr>
                        <a:t>Claude </a:t>
                      </a:r>
                      <a:r>
                        <a:rPr lang="it-IT" sz="1500" dirty="0" err="1">
                          <a:latin typeface="Times New Roman"/>
                          <a:ea typeface="Calibri"/>
                        </a:rPr>
                        <a:t>Sicard</a:t>
                      </a:r>
                      <a:r>
                        <a:rPr lang="it-IT" sz="1500" dirty="0">
                          <a:latin typeface="Times New Roman"/>
                          <a:ea typeface="Calibri"/>
                        </a:rPr>
                        <a:t>,</a:t>
                      </a:r>
                      <a:r>
                        <a:rPr lang="it-IT" sz="1500" baseline="0" dirty="0">
                          <a:latin typeface="Times New Roman"/>
                          <a:ea typeface="Calibri"/>
                        </a:rPr>
                        <a:t> </a:t>
                      </a:r>
                      <a:r>
                        <a:rPr lang="it-IT" sz="1500" baseline="0" dirty="0" err="1">
                          <a:latin typeface="Times New Roman"/>
                          <a:ea typeface="Calibri"/>
                        </a:rPr>
                        <a:t>superior</a:t>
                      </a:r>
                      <a:r>
                        <a:rPr lang="it-IT" sz="1500" baseline="0" dirty="0">
                          <a:latin typeface="Times New Roman"/>
                          <a:ea typeface="Calibri"/>
                        </a:rPr>
                        <a:t> </a:t>
                      </a:r>
                      <a:r>
                        <a:rPr lang="it-IT" sz="1500" baseline="0" dirty="0" err="1">
                          <a:latin typeface="Times New Roman"/>
                          <a:ea typeface="Calibri"/>
                        </a:rPr>
                        <a:t>of</a:t>
                      </a:r>
                      <a:r>
                        <a:rPr lang="it-IT" sz="1500" baseline="0" dirty="0">
                          <a:latin typeface="Times New Roman"/>
                          <a:ea typeface="Calibri"/>
                        </a:rPr>
                        <a:t> the </a:t>
                      </a:r>
                      <a:r>
                        <a:rPr lang="it-IT" sz="1500" baseline="0" dirty="0" err="1">
                          <a:latin typeface="Times New Roman"/>
                          <a:ea typeface="Calibri"/>
                        </a:rPr>
                        <a:t>Jesuits</a:t>
                      </a:r>
                      <a:r>
                        <a:rPr lang="it-IT" sz="1500" baseline="0" dirty="0">
                          <a:latin typeface="Times New Roman"/>
                          <a:ea typeface="Calibri"/>
                        </a:rPr>
                        <a:t> in Cairo</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dirty="0">
                          <a:latin typeface="Times New Roman"/>
                          <a:ea typeface="Calibri"/>
                        </a:rPr>
                        <a:t>Cairo</a:t>
                      </a:r>
                    </a:p>
                  </a:txBody>
                  <a:tcPr marL="68580" marR="68580" marT="0" marB="0"/>
                </a:tc>
                <a:tc>
                  <a:txBody>
                    <a:bodyPr/>
                    <a:lstStyle/>
                    <a:p>
                      <a:pPr algn="l">
                        <a:lnSpc>
                          <a:spcPct val="115000"/>
                        </a:lnSpc>
                        <a:spcAft>
                          <a:spcPts val="0"/>
                        </a:spcAft>
                      </a:pPr>
                      <a:r>
                        <a:rPr lang="it-IT" sz="1500" dirty="0">
                          <a:latin typeface="Times New Roman"/>
                          <a:ea typeface="Calibri"/>
                        </a:rPr>
                        <a:t>249r-250v</a:t>
                      </a:r>
                    </a:p>
                  </a:txBody>
                  <a:tcPr marL="68580" marR="68580" marT="0" marB="0"/>
                </a:tc>
                <a:extLst>
                  <a:ext uri="{0D108BD9-81ED-4DB2-BD59-A6C34878D82A}">
                    <a16:rowId xmlns:a16="http://schemas.microsoft.com/office/drawing/2014/main" val="10009"/>
                  </a:ext>
                </a:extLst>
              </a:tr>
              <a:tr h="370840">
                <a:tc>
                  <a:txBody>
                    <a:bodyPr/>
                    <a:lstStyle/>
                    <a:p>
                      <a:pPr algn="l">
                        <a:lnSpc>
                          <a:spcPct val="115000"/>
                        </a:lnSpc>
                        <a:spcAft>
                          <a:spcPts val="0"/>
                        </a:spcAft>
                      </a:pPr>
                      <a:r>
                        <a:rPr lang="it-IT" sz="1500" dirty="0">
                          <a:latin typeface="Times New Roman"/>
                          <a:ea typeface="Calibri"/>
                        </a:rPr>
                        <a:t>6 </a:t>
                      </a:r>
                      <a:r>
                        <a:rPr lang="it-IT" sz="1500" dirty="0" err="1">
                          <a:latin typeface="Times New Roman"/>
                          <a:ea typeface="Calibri"/>
                        </a:rPr>
                        <a:t>April</a:t>
                      </a:r>
                      <a:r>
                        <a:rPr lang="it-IT" sz="1500" dirty="0">
                          <a:latin typeface="Times New Roman"/>
                          <a:ea typeface="Calibri"/>
                        </a:rPr>
                        <a:t> 1721</a:t>
                      </a:r>
                    </a:p>
                  </a:txBody>
                  <a:tcPr marL="68580" marR="68580" marT="0" marB="0"/>
                </a:tc>
                <a:tc>
                  <a:txBody>
                    <a:bodyPr/>
                    <a:lstStyle/>
                    <a:p>
                      <a:pPr algn="l">
                        <a:lnSpc>
                          <a:spcPct val="115000"/>
                        </a:lnSpc>
                        <a:spcAft>
                          <a:spcPts val="0"/>
                        </a:spcAft>
                      </a:pPr>
                      <a:r>
                        <a:rPr lang="it-IT" sz="1500" dirty="0">
                          <a:latin typeface="Times New Roman"/>
                          <a:ea typeface="Calibri"/>
                        </a:rPr>
                        <a:t>Elia di Giorgio [de </a:t>
                      </a:r>
                      <a:r>
                        <a:rPr lang="it-IT" sz="1500" dirty="0" err="1">
                          <a:latin typeface="Times New Roman"/>
                          <a:ea typeface="Calibri"/>
                        </a:rPr>
                        <a:t>Georgis</a:t>
                      </a:r>
                      <a:r>
                        <a:rPr lang="it-IT" sz="1500" dirty="0">
                          <a:latin typeface="Times New Roman"/>
                          <a:ea typeface="Calibri"/>
                        </a:rPr>
                        <a:t>, Elia </a:t>
                      </a:r>
                      <a:r>
                        <a:rPr lang="it-IT" sz="1500" dirty="0" err="1">
                          <a:latin typeface="Times New Roman"/>
                          <a:ea typeface="Calibri"/>
                        </a:rPr>
                        <a:t>Aleppino</a:t>
                      </a:r>
                      <a:r>
                        <a:rPr lang="it-IT" sz="1500" dirty="0">
                          <a:latin typeface="Times New Roman"/>
                          <a:ea typeface="Calibri"/>
                        </a:rPr>
                        <a:t>], </a:t>
                      </a:r>
                      <a:r>
                        <a:rPr lang="it-IT" sz="1500" dirty="0" err="1">
                          <a:latin typeface="Times New Roman"/>
                          <a:ea typeface="Calibri"/>
                        </a:rPr>
                        <a:t>Jesuit</a:t>
                      </a:r>
                      <a:r>
                        <a:rPr lang="it-IT" sz="1500" dirty="0">
                          <a:latin typeface="Times New Roman"/>
                          <a:ea typeface="Calibri"/>
                        </a:rPr>
                        <a:t>, </a:t>
                      </a:r>
                      <a:r>
                        <a:rPr lang="it-IT" sz="1500" dirty="0" err="1">
                          <a:latin typeface="Times New Roman"/>
                          <a:ea typeface="Calibri"/>
                        </a:rPr>
                        <a:t>from</a:t>
                      </a:r>
                      <a:r>
                        <a:rPr lang="it-IT" sz="1500" dirty="0">
                          <a:latin typeface="Times New Roman"/>
                          <a:ea typeface="Calibri"/>
                        </a:rPr>
                        <a:t> Aleppo</a:t>
                      </a:r>
                    </a:p>
                  </a:txBody>
                  <a:tcPr marL="68580" marR="68580" marT="0" marB="0"/>
                </a:tc>
                <a:tc>
                  <a:txBody>
                    <a:bodyPr/>
                    <a:lstStyle/>
                    <a:p>
                      <a:pPr algn="l">
                        <a:lnSpc>
                          <a:spcPct val="115000"/>
                        </a:lnSpc>
                        <a:spcAft>
                          <a:spcPts val="0"/>
                        </a:spcAft>
                      </a:pPr>
                      <a:r>
                        <a:rPr lang="it-IT" sz="1500" dirty="0">
                          <a:latin typeface="Times New Roman"/>
                          <a:ea typeface="Calibri"/>
                        </a:rPr>
                        <a:t>Cairo</a:t>
                      </a:r>
                    </a:p>
                  </a:txBody>
                  <a:tcPr marL="68580" marR="68580" marT="0" marB="0"/>
                </a:tc>
                <a:tc>
                  <a:txBody>
                    <a:bodyPr/>
                    <a:lstStyle/>
                    <a:p>
                      <a:pPr algn="l">
                        <a:lnSpc>
                          <a:spcPct val="115000"/>
                        </a:lnSpc>
                        <a:spcAft>
                          <a:spcPts val="0"/>
                        </a:spcAft>
                      </a:pPr>
                      <a:r>
                        <a:rPr lang="it-IT" sz="1500" dirty="0">
                          <a:latin typeface="Times New Roman"/>
                          <a:ea typeface="Calibri"/>
                        </a:rPr>
                        <a:t>253r</a:t>
                      </a:r>
                    </a:p>
                  </a:txBody>
                  <a:tcPr marL="68580" marR="68580" marT="0" marB="0"/>
                </a:tc>
                <a:extLst>
                  <a:ext uri="{0D108BD9-81ED-4DB2-BD59-A6C34878D82A}">
                    <a16:rowId xmlns:a16="http://schemas.microsoft.com/office/drawing/2014/main" val="10010"/>
                  </a:ext>
                </a:extLst>
              </a:tr>
              <a:tr h="370840">
                <a:tc>
                  <a:txBody>
                    <a:bodyPr/>
                    <a:lstStyle/>
                    <a:p>
                      <a:pPr algn="l">
                        <a:lnSpc>
                          <a:spcPct val="115000"/>
                        </a:lnSpc>
                        <a:spcAft>
                          <a:spcPts val="0"/>
                        </a:spcAft>
                      </a:pPr>
                      <a:r>
                        <a:rPr lang="it-IT" sz="1500" dirty="0">
                          <a:latin typeface="Times New Roman"/>
                          <a:ea typeface="Calibri"/>
                        </a:rPr>
                        <a:t>16 </a:t>
                      </a:r>
                      <a:r>
                        <a:rPr lang="it-IT" sz="1500" dirty="0" err="1">
                          <a:latin typeface="Times New Roman"/>
                          <a:ea typeface="Calibri"/>
                        </a:rPr>
                        <a:t>April</a:t>
                      </a:r>
                      <a:r>
                        <a:rPr lang="it-IT" sz="1500" dirty="0">
                          <a:latin typeface="Times New Roman"/>
                          <a:ea typeface="Calibri"/>
                        </a:rPr>
                        <a:t> 1721</a:t>
                      </a:r>
                    </a:p>
                  </a:txBody>
                  <a:tcPr marL="68580" marR="68580" marT="0" marB="0"/>
                </a:tc>
                <a:tc>
                  <a:txBody>
                    <a:bodyPr/>
                    <a:lstStyle/>
                    <a:p>
                      <a:pPr algn="l">
                        <a:lnSpc>
                          <a:spcPct val="115000"/>
                        </a:lnSpc>
                        <a:spcAft>
                          <a:spcPts val="0"/>
                        </a:spcAft>
                      </a:pPr>
                      <a:r>
                        <a:rPr lang="it-IT" sz="1500" dirty="0">
                          <a:latin typeface="Times New Roman"/>
                          <a:ea typeface="Calibri"/>
                        </a:rPr>
                        <a:t>Raimondo </a:t>
                      </a:r>
                      <a:r>
                        <a:rPr lang="it-IT" sz="1500" dirty="0" err="1">
                          <a:latin typeface="Times New Roman"/>
                          <a:ea typeface="Calibri"/>
                        </a:rPr>
                        <a:t>Gallani</a:t>
                      </a:r>
                      <a:r>
                        <a:rPr lang="it-IT" sz="1500" dirty="0">
                          <a:latin typeface="Times New Roman"/>
                          <a:ea typeface="Calibri"/>
                        </a:rPr>
                        <a:t>, </a:t>
                      </a:r>
                      <a:r>
                        <a:rPr lang="it-IT" sz="1500" dirty="0" err="1">
                          <a:latin typeface="Times New Roman"/>
                          <a:ea typeface="Calibri"/>
                        </a:rPr>
                        <a:t>former</a:t>
                      </a:r>
                      <a:r>
                        <a:rPr lang="it-IT" sz="1500" baseline="0" dirty="0">
                          <a:latin typeface="Times New Roman"/>
                          <a:ea typeface="Calibri"/>
                        </a:rPr>
                        <a:t> </a:t>
                      </a:r>
                      <a:r>
                        <a:rPr lang="it-IT" sz="1500" baseline="0" dirty="0" err="1">
                          <a:latin typeface="Times New Roman"/>
                          <a:ea typeface="Calibri"/>
                        </a:rPr>
                        <a:t>Patriarchal</a:t>
                      </a:r>
                      <a:r>
                        <a:rPr lang="it-IT" sz="1500" baseline="0" dirty="0">
                          <a:latin typeface="Times New Roman"/>
                          <a:ea typeface="Calibri"/>
                        </a:rPr>
                        <a:t> Vicar of </a:t>
                      </a:r>
                      <a:r>
                        <a:rPr lang="it-IT" sz="1500" baseline="0" dirty="0" err="1">
                          <a:latin typeface="Times New Roman"/>
                          <a:ea typeface="Calibri"/>
                        </a:rPr>
                        <a:t>Constantinople</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dirty="0" err="1">
                          <a:latin typeface="Times New Roman"/>
                          <a:ea typeface="Calibri"/>
                        </a:rPr>
                        <a:t>Smyrna</a:t>
                      </a:r>
                      <a:endParaRPr lang="it-IT" sz="1500" dirty="0">
                        <a:latin typeface="Times New Roman"/>
                        <a:ea typeface="Calibri"/>
                      </a:endParaRPr>
                    </a:p>
                  </a:txBody>
                  <a:tcPr marL="68580" marR="68580" marT="0" marB="0"/>
                </a:tc>
                <a:tc>
                  <a:txBody>
                    <a:bodyPr/>
                    <a:lstStyle/>
                    <a:p>
                      <a:pPr algn="l">
                        <a:lnSpc>
                          <a:spcPct val="115000"/>
                        </a:lnSpc>
                        <a:spcAft>
                          <a:spcPts val="0"/>
                        </a:spcAft>
                      </a:pPr>
                      <a:r>
                        <a:rPr lang="it-IT" sz="1500" dirty="0">
                          <a:latin typeface="Times New Roman"/>
                          <a:ea typeface="Calibri"/>
                        </a:rPr>
                        <a:t>268r-269v</a:t>
                      </a:r>
                    </a:p>
                  </a:txBody>
                  <a:tcPr marL="68580" marR="68580" marT="0" marB="0"/>
                </a:tc>
                <a:extLst>
                  <a:ext uri="{0D108BD9-81ED-4DB2-BD59-A6C34878D82A}">
                    <a16:rowId xmlns:a16="http://schemas.microsoft.com/office/drawing/2014/main" val="10011"/>
                  </a:ext>
                </a:extLst>
              </a:tr>
              <a:tr h="370840">
                <a:tc>
                  <a:txBody>
                    <a:bodyPr/>
                    <a:lstStyle/>
                    <a:p>
                      <a:pPr algn="l">
                        <a:lnSpc>
                          <a:spcPct val="115000"/>
                        </a:lnSpc>
                        <a:spcAft>
                          <a:spcPts val="0"/>
                        </a:spcAft>
                      </a:pPr>
                      <a:r>
                        <a:rPr lang="it-IT" sz="1400" i="0" dirty="0">
                          <a:latin typeface="Times New Roman"/>
                          <a:ea typeface="Calibri"/>
                        </a:rPr>
                        <a:t>17 </a:t>
                      </a:r>
                      <a:r>
                        <a:rPr lang="it-IT" sz="1400" i="0" dirty="0" err="1">
                          <a:latin typeface="Times New Roman"/>
                          <a:ea typeface="Calibri"/>
                        </a:rPr>
                        <a:t>April</a:t>
                      </a:r>
                      <a:r>
                        <a:rPr lang="it-IT" sz="1400" i="0" dirty="0">
                          <a:latin typeface="Times New Roman"/>
                          <a:ea typeface="Calibri"/>
                        </a:rPr>
                        <a:t> 1721</a:t>
                      </a:r>
                    </a:p>
                  </a:txBody>
                  <a:tcPr marL="68580" marR="68580" marT="0" marB="0"/>
                </a:tc>
                <a:tc>
                  <a:txBody>
                    <a:bodyPr/>
                    <a:lstStyle/>
                    <a:p>
                      <a:pPr algn="l">
                        <a:lnSpc>
                          <a:spcPct val="115000"/>
                        </a:lnSpc>
                        <a:spcAft>
                          <a:spcPts val="0"/>
                        </a:spcAft>
                      </a:pPr>
                      <a:r>
                        <a:rPr lang="it-IT" sz="1400" i="0" dirty="0">
                          <a:latin typeface="Times New Roman"/>
                          <a:ea typeface="Calibri"/>
                        </a:rPr>
                        <a:t>Luigi Antonio di Casalmaggiore,</a:t>
                      </a:r>
                      <a:r>
                        <a:rPr lang="it-IT" sz="1400" i="0" baseline="0" dirty="0">
                          <a:latin typeface="Times New Roman"/>
                          <a:ea typeface="Calibri"/>
                        </a:rPr>
                        <a:t> </a:t>
                      </a:r>
                      <a:r>
                        <a:rPr lang="it-IT" sz="1400" i="0" baseline="0" dirty="0" err="1">
                          <a:latin typeface="Times New Roman"/>
                          <a:ea typeface="Calibri"/>
                        </a:rPr>
                        <a:t>Friar</a:t>
                      </a:r>
                      <a:r>
                        <a:rPr lang="it-IT" sz="1400" i="0" baseline="0" dirty="0">
                          <a:latin typeface="Times New Roman"/>
                          <a:ea typeface="Calibri"/>
                        </a:rPr>
                        <a:t> Minor</a:t>
                      </a:r>
                      <a:endParaRPr lang="it-IT" sz="1400" i="0" dirty="0">
                        <a:latin typeface="Times New Roman"/>
                        <a:ea typeface="Calibri"/>
                      </a:endParaRPr>
                    </a:p>
                  </a:txBody>
                  <a:tcPr marL="68580" marR="68580" marT="0" marB="0"/>
                </a:tc>
                <a:tc>
                  <a:txBody>
                    <a:bodyPr/>
                    <a:lstStyle/>
                    <a:p>
                      <a:pPr algn="l">
                        <a:lnSpc>
                          <a:spcPct val="115000"/>
                        </a:lnSpc>
                        <a:spcAft>
                          <a:spcPts val="0"/>
                        </a:spcAft>
                      </a:pPr>
                      <a:r>
                        <a:rPr lang="it-IT" sz="1400" i="0" dirty="0">
                          <a:latin typeface="Times New Roman"/>
                          <a:ea typeface="Calibri"/>
                        </a:rPr>
                        <a:t>Aleppo</a:t>
                      </a:r>
                    </a:p>
                  </a:txBody>
                  <a:tcPr marL="68580" marR="68580" marT="0" marB="0"/>
                </a:tc>
                <a:tc>
                  <a:txBody>
                    <a:bodyPr/>
                    <a:lstStyle/>
                    <a:p>
                      <a:pPr algn="l">
                        <a:lnSpc>
                          <a:spcPct val="115000"/>
                        </a:lnSpc>
                        <a:spcAft>
                          <a:spcPts val="0"/>
                        </a:spcAft>
                      </a:pPr>
                      <a:r>
                        <a:rPr lang="it-IT" sz="1400" i="0">
                          <a:latin typeface="Times New Roman"/>
                          <a:ea typeface="Calibri"/>
                        </a:rPr>
                        <a:t>278r-279v</a:t>
                      </a:r>
                    </a:p>
                  </a:txBody>
                  <a:tcPr marL="68580" marR="68580" marT="0" marB="0"/>
                </a:tc>
                <a:extLst>
                  <a:ext uri="{0D108BD9-81ED-4DB2-BD59-A6C34878D82A}">
                    <a16:rowId xmlns:a16="http://schemas.microsoft.com/office/drawing/2014/main" val="10012"/>
                  </a:ext>
                </a:extLst>
              </a:tr>
              <a:tr h="370840">
                <a:tc>
                  <a:txBody>
                    <a:bodyPr/>
                    <a:lstStyle/>
                    <a:p>
                      <a:pPr algn="l">
                        <a:lnSpc>
                          <a:spcPct val="115000"/>
                        </a:lnSpc>
                        <a:spcAft>
                          <a:spcPts val="0"/>
                        </a:spcAft>
                      </a:pPr>
                      <a:r>
                        <a:rPr lang="it-IT" sz="1400" i="0" dirty="0">
                          <a:latin typeface="Times New Roman"/>
                          <a:ea typeface="Calibri"/>
                        </a:rPr>
                        <a:t>18 </a:t>
                      </a:r>
                      <a:r>
                        <a:rPr lang="it-IT" sz="1400" i="0" dirty="0" err="1">
                          <a:latin typeface="Times New Roman"/>
                          <a:ea typeface="Calibri"/>
                        </a:rPr>
                        <a:t>April</a:t>
                      </a:r>
                      <a:r>
                        <a:rPr lang="it-IT" sz="1400" i="0" dirty="0">
                          <a:latin typeface="Times New Roman"/>
                          <a:ea typeface="Calibri"/>
                        </a:rPr>
                        <a:t> 1721</a:t>
                      </a:r>
                    </a:p>
                  </a:txBody>
                  <a:tcPr marL="68580" marR="68580" marT="0" marB="0"/>
                </a:tc>
                <a:tc>
                  <a:txBody>
                    <a:bodyPr/>
                    <a:lstStyle/>
                    <a:p>
                      <a:pPr algn="l">
                        <a:lnSpc>
                          <a:spcPct val="115000"/>
                        </a:lnSpc>
                        <a:spcAft>
                          <a:spcPts val="0"/>
                        </a:spcAft>
                      </a:pPr>
                      <a:r>
                        <a:rPr lang="it-IT" sz="1400" i="0" dirty="0">
                          <a:latin typeface="Times New Roman"/>
                          <a:ea typeface="Calibri"/>
                        </a:rPr>
                        <a:t>Angelico di </a:t>
                      </a:r>
                      <a:r>
                        <a:rPr lang="it-IT" sz="1400" i="0" dirty="0" err="1">
                          <a:latin typeface="Times New Roman"/>
                          <a:ea typeface="Calibri"/>
                        </a:rPr>
                        <a:t>Garrolo</a:t>
                      </a:r>
                      <a:r>
                        <a:rPr lang="it-IT" sz="1400" i="0" dirty="0">
                          <a:latin typeface="Times New Roman"/>
                          <a:ea typeface="Calibri"/>
                        </a:rPr>
                        <a:t>, </a:t>
                      </a:r>
                      <a:r>
                        <a:rPr lang="it-IT" sz="1400" i="0" dirty="0" err="1">
                          <a:latin typeface="Times New Roman"/>
                          <a:ea typeface="Calibri"/>
                        </a:rPr>
                        <a:t>Friar</a:t>
                      </a:r>
                      <a:r>
                        <a:rPr lang="it-IT" sz="1400" i="0" dirty="0">
                          <a:latin typeface="Times New Roman"/>
                          <a:ea typeface="Calibri"/>
                        </a:rPr>
                        <a:t> Minor</a:t>
                      </a:r>
                    </a:p>
                  </a:txBody>
                  <a:tcPr marL="68580" marR="68580" marT="0" marB="0"/>
                </a:tc>
                <a:tc>
                  <a:txBody>
                    <a:bodyPr/>
                    <a:lstStyle/>
                    <a:p>
                      <a:pPr algn="l">
                        <a:lnSpc>
                          <a:spcPct val="115000"/>
                        </a:lnSpc>
                        <a:spcAft>
                          <a:spcPts val="0"/>
                        </a:spcAft>
                      </a:pPr>
                      <a:r>
                        <a:rPr lang="it-IT" sz="1400" i="0" dirty="0">
                          <a:latin typeface="Times New Roman"/>
                          <a:ea typeface="Calibri"/>
                        </a:rPr>
                        <a:t>Aleppo</a:t>
                      </a:r>
                    </a:p>
                  </a:txBody>
                  <a:tcPr marL="68580" marR="68580" marT="0" marB="0"/>
                </a:tc>
                <a:tc>
                  <a:txBody>
                    <a:bodyPr/>
                    <a:lstStyle/>
                    <a:p>
                      <a:pPr algn="l">
                        <a:lnSpc>
                          <a:spcPct val="115000"/>
                        </a:lnSpc>
                        <a:spcAft>
                          <a:spcPts val="0"/>
                        </a:spcAft>
                      </a:pPr>
                      <a:r>
                        <a:rPr lang="it-IT" sz="1400" i="0" dirty="0">
                          <a:latin typeface="Times New Roman"/>
                          <a:ea typeface="Calibri"/>
                        </a:rPr>
                        <a:t>277rv</a:t>
                      </a:r>
                    </a:p>
                  </a:txBody>
                  <a:tcPr marL="68580" marR="68580" marT="0" marB="0"/>
                </a:tc>
                <a:extLst>
                  <a:ext uri="{0D108BD9-81ED-4DB2-BD59-A6C34878D82A}">
                    <a16:rowId xmlns:a16="http://schemas.microsoft.com/office/drawing/2014/main" val="10013"/>
                  </a:ext>
                </a:extLst>
              </a:tr>
              <a:tr h="370840">
                <a:tc>
                  <a:txBody>
                    <a:bodyPr/>
                    <a:lstStyle/>
                    <a:p>
                      <a:pPr algn="l">
                        <a:lnSpc>
                          <a:spcPct val="115000"/>
                        </a:lnSpc>
                        <a:spcAft>
                          <a:spcPts val="0"/>
                        </a:spcAft>
                      </a:pPr>
                      <a:r>
                        <a:rPr lang="it-IT" sz="1500" dirty="0">
                          <a:latin typeface="Times New Roman"/>
                          <a:ea typeface="Calibri"/>
                        </a:rPr>
                        <a:t>23 </a:t>
                      </a:r>
                      <a:r>
                        <a:rPr lang="it-IT" sz="1500" dirty="0" err="1">
                          <a:latin typeface="Times New Roman"/>
                          <a:ea typeface="Calibri"/>
                        </a:rPr>
                        <a:t>April</a:t>
                      </a:r>
                      <a:r>
                        <a:rPr lang="it-IT" sz="1500" dirty="0">
                          <a:latin typeface="Times New Roman"/>
                          <a:ea typeface="Calibri"/>
                        </a:rPr>
                        <a:t> 1721</a:t>
                      </a:r>
                    </a:p>
                  </a:txBody>
                  <a:tcPr marL="68580" marR="68580" marT="0" marB="0"/>
                </a:tc>
                <a:tc>
                  <a:txBody>
                    <a:bodyPr/>
                    <a:lstStyle/>
                    <a:p>
                      <a:pPr algn="l">
                        <a:lnSpc>
                          <a:spcPct val="115000"/>
                        </a:lnSpc>
                        <a:spcAft>
                          <a:spcPts val="0"/>
                        </a:spcAft>
                      </a:pPr>
                      <a:r>
                        <a:rPr lang="it-IT" sz="1500" dirty="0">
                          <a:latin typeface="Times New Roman"/>
                          <a:ea typeface="Calibri"/>
                        </a:rPr>
                        <a:t>Joseph </a:t>
                      </a:r>
                      <a:r>
                        <a:rPr lang="it-IT" sz="1500" dirty="0" err="1">
                          <a:latin typeface="Times New Roman"/>
                          <a:ea typeface="Calibri"/>
                        </a:rPr>
                        <a:t>Dimanus</a:t>
                      </a:r>
                      <a:r>
                        <a:rPr lang="it-IT" sz="1500" dirty="0">
                          <a:latin typeface="Times New Roman"/>
                          <a:ea typeface="Calibri"/>
                        </a:rPr>
                        <a:t>, </a:t>
                      </a:r>
                      <a:r>
                        <a:rPr lang="it-IT" sz="1500" dirty="0" err="1">
                          <a:latin typeface="Times New Roman"/>
                          <a:ea typeface="Calibri"/>
                        </a:rPr>
                        <a:t>Ethiopian</a:t>
                      </a:r>
                      <a:r>
                        <a:rPr lang="it-IT" sz="1500" baseline="0" dirty="0">
                          <a:latin typeface="Times New Roman"/>
                          <a:ea typeface="Calibri"/>
                        </a:rPr>
                        <a:t> </a:t>
                      </a:r>
                      <a:r>
                        <a:rPr lang="it-IT" sz="1500" baseline="0" dirty="0" err="1">
                          <a:latin typeface="Times New Roman"/>
                          <a:ea typeface="Calibri"/>
                        </a:rPr>
                        <a:t>m</a:t>
                      </a:r>
                      <a:r>
                        <a:rPr lang="it-IT" sz="1500" dirty="0" err="1">
                          <a:latin typeface="Times New Roman"/>
                          <a:ea typeface="Calibri"/>
                        </a:rPr>
                        <a:t>issionary</a:t>
                      </a:r>
                      <a:r>
                        <a:rPr lang="it-IT" sz="1500" dirty="0">
                          <a:latin typeface="Times New Roman"/>
                          <a:ea typeface="Calibri"/>
                        </a:rPr>
                        <a:t>, </a:t>
                      </a:r>
                      <a:r>
                        <a:rPr lang="it-IT" sz="1500" dirty="0" err="1">
                          <a:latin typeface="Times New Roman"/>
                          <a:ea typeface="Calibri"/>
                        </a:rPr>
                        <a:t>pupil</a:t>
                      </a:r>
                      <a:r>
                        <a:rPr lang="it-IT" sz="1500" dirty="0">
                          <a:latin typeface="Times New Roman"/>
                          <a:ea typeface="Calibri"/>
                        </a:rPr>
                        <a:t> </a:t>
                      </a:r>
                      <a:r>
                        <a:rPr lang="it-IT" sz="1500" dirty="0" err="1">
                          <a:latin typeface="Times New Roman"/>
                          <a:ea typeface="Calibri"/>
                        </a:rPr>
                        <a:t>of</a:t>
                      </a:r>
                      <a:r>
                        <a:rPr lang="it-IT" sz="1500" dirty="0">
                          <a:latin typeface="Times New Roman"/>
                          <a:ea typeface="Calibri"/>
                        </a:rPr>
                        <a:t> the </a:t>
                      </a:r>
                      <a:r>
                        <a:rPr lang="it-IT" sz="1500" dirty="0" err="1">
                          <a:latin typeface="Times New Roman"/>
                          <a:ea typeface="Calibri"/>
                        </a:rPr>
                        <a:t>Urbanian</a:t>
                      </a:r>
                      <a:r>
                        <a:rPr lang="it-IT" sz="1500" dirty="0">
                          <a:latin typeface="Times New Roman"/>
                          <a:ea typeface="Calibri"/>
                        </a:rPr>
                        <a:t> College </a:t>
                      </a:r>
                    </a:p>
                  </a:txBody>
                  <a:tcPr marL="68580" marR="68580" marT="0" marB="0"/>
                </a:tc>
                <a:tc>
                  <a:txBody>
                    <a:bodyPr/>
                    <a:lstStyle/>
                    <a:p>
                      <a:pPr algn="l">
                        <a:lnSpc>
                          <a:spcPct val="115000"/>
                        </a:lnSpc>
                        <a:spcAft>
                          <a:spcPts val="0"/>
                        </a:spcAft>
                      </a:pPr>
                      <a:r>
                        <a:rPr lang="it-IT" sz="1500" dirty="0">
                          <a:latin typeface="Times New Roman"/>
                          <a:ea typeface="Calibri"/>
                        </a:rPr>
                        <a:t>Cairo</a:t>
                      </a:r>
                    </a:p>
                  </a:txBody>
                  <a:tcPr marL="68580" marR="68580" marT="0" marB="0"/>
                </a:tc>
                <a:tc>
                  <a:txBody>
                    <a:bodyPr/>
                    <a:lstStyle/>
                    <a:p>
                      <a:pPr algn="l">
                        <a:lnSpc>
                          <a:spcPct val="115000"/>
                        </a:lnSpc>
                        <a:spcAft>
                          <a:spcPts val="0"/>
                        </a:spcAft>
                      </a:pPr>
                      <a:r>
                        <a:rPr lang="it-IT" sz="1500" dirty="0">
                          <a:latin typeface="Times New Roman"/>
                          <a:ea typeface="Calibri"/>
                        </a:rPr>
                        <a:t>267rv</a:t>
                      </a:r>
                    </a:p>
                  </a:txBody>
                  <a:tcPr marL="68580" marR="68580" marT="0" marB="0"/>
                </a:tc>
                <a:extLst>
                  <a:ext uri="{0D108BD9-81ED-4DB2-BD59-A6C34878D82A}">
                    <a16:rowId xmlns:a16="http://schemas.microsoft.com/office/drawing/2014/main" val="10014"/>
                  </a:ext>
                </a:extLst>
              </a:tr>
            </a:tbl>
          </a:graphicData>
        </a:graphic>
      </p:graphicFrame>
      <p:sp>
        <p:nvSpPr>
          <p:cNvPr id="2" name="CasellaDiTesto 1"/>
          <p:cNvSpPr txBox="1"/>
          <p:nvPr/>
        </p:nvSpPr>
        <p:spPr>
          <a:xfrm>
            <a:off x="270933" y="284665"/>
            <a:ext cx="8585200" cy="400110"/>
          </a:xfrm>
          <a:prstGeom prst="rect">
            <a:avLst/>
          </a:prstGeom>
          <a:noFill/>
        </p:spPr>
        <p:txBody>
          <a:bodyPr wrap="square" rtlCol="0">
            <a:spAutoFit/>
          </a:bodyPr>
          <a:lstStyle/>
          <a:p>
            <a:pPr algn="ctr"/>
            <a:r>
              <a:rPr lang="it-IT" sz="2000" b="1" dirty="0">
                <a:solidFill>
                  <a:schemeClr val="accent1"/>
                </a:solidFill>
                <a:latin typeface="Gotham Bold"/>
                <a:cs typeface="Gotham Bold"/>
              </a:rPr>
              <a:t>Lettere conservate nell'Archivio del Sant'Uffizio, 1721-1722</a:t>
            </a:r>
          </a:p>
        </p:txBody>
      </p:sp>
    </p:spTree>
    <p:extLst>
      <p:ext uri="{BB962C8B-B14F-4D97-AF65-F5344CB8AC3E}">
        <p14:creationId xmlns:p14="http://schemas.microsoft.com/office/powerpoint/2010/main" val="1481494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3318778871"/>
              </p:ext>
            </p:extLst>
          </p:nvPr>
        </p:nvGraphicFramePr>
        <p:xfrm>
          <a:off x="0" y="0"/>
          <a:ext cx="9144000" cy="6952995"/>
        </p:xfrm>
        <a:graphic>
          <a:graphicData uri="http://schemas.openxmlformats.org/drawingml/2006/table">
            <a:tbl>
              <a:tblPr firstRow="1" bandRow="1">
                <a:tableStyleId>{5C22544A-7EE6-4342-B048-85BDC9FD1C3A}</a:tableStyleId>
              </a:tblPr>
              <a:tblGrid>
                <a:gridCol w="1619672">
                  <a:extLst>
                    <a:ext uri="{9D8B030D-6E8A-4147-A177-3AD203B41FA5}">
                      <a16:colId xmlns:a16="http://schemas.microsoft.com/office/drawing/2014/main" val="20000"/>
                    </a:ext>
                  </a:extLst>
                </a:gridCol>
                <a:gridCol w="4536504">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331640">
                  <a:extLst>
                    <a:ext uri="{9D8B030D-6E8A-4147-A177-3AD203B41FA5}">
                      <a16:colId xmlns:a16="http://schemas.microsoft.com/office/drawing/2014/main" val="20003"/>
                    </a:ext>
                  </a:extLst>
                </a:gridCol>
              </a:tblGrid>
              <a:tr h="317500">
                <a:tc>
                  <a:txBody>
                    <a:bodyPr/>
                    <a:lstStyle/>
                    <a:p>
                      <a:pPr algn="l">
                        <a:lnSpc>
                          <a:spcPct val="115000"/>
                        </a:lnSpc>
                        <a:spcAft>
                          <a:spcPts val="0"/>
                        </a:spcAft>
                      </a:pPr>
                      <a:r>
                        <a:rPr lang="it-IT" sz="1400" b="1" dirty="0">
                          <a:latin typeface="Times New Roman"/>
                          <a:ea typeface="Calibri"/>
                        </a:rPr>
                        <a:t>Date</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b="1" dirty="0" err="1">
                          <a:latin typeface="Times New Roman"/>
                          <a:ea typeface="Calibri"/>
                        </a:rPr>
                        <a:t>Sender</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b="1" dirty="0">
                          <a:latin typeface="Times New Roman"/>
                          <a:ea typeface="Calibri"/>
                        </a:rPr>
                        <a:t>Location</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b="1" baseline="0" dirty="0">
                          <a:latin typeface="Times New Roman"/>
                          <a:ea typeface="Calibri"/>
                        </a:rPr>
                        <a:t>Reference</a:t>
                      </a:r>
                      <a:endParaRPr lang="it-IT" sz="1400" dirty="0">
                        <a:latin typeface="Times New Roman"/>
                        <a:ea typeface="Calibri"/>
                      </a:endParaRPr>
                    </a:p>
                  </a:txBody>
                  <a:tcPr marL="68580" marR="68580" marT="0" marB="0"/>
                </a:tc>
                <a:extLst>
                  <a:ext uri="{0D108BD9-81ED-4DB2-BD59-A6C34878D82A}">
                    <a16:rowId xmlns:a16="http://schemas.microsoft.com/office/drawing/2014/main" val="10000"/>
                  </a:ext>
                </a:extLst>
              </a:tr>
              <a:tr h="457200">
                <a:tc>
                  <a:txBody>
                    <a:bodyPr/>
                    <a:lstStyle/>
                    <a:p>
                      <a:pPr algn="l">
                        <a:lnSpc>
                          <a:spcPct val="115000"/>
                        </a:lnSpc>
                        <a:spcAft>
                          <a:spcPts val="0"/>
                        </a:spcAft>
                      </a:pPr>
                      <a:r>
                        <a:rPr lang="it-IT" sz="1400" dirty="0">
                          <a:latin typeface="Times New Roman"/>
                          <a:ea typeface="Calibri"/>
                        </a:rPr>
                        <a:t>27 </a:t>
                      </a:r>
                      <a:r>
                        <a:rPr lang="it-IT" sz="1400" dirty="0" err="1">
                          <a:latin typeface="Times New Roman"/>
                          <a:ea typeface="Calibri"/>
                        </a:rPr>
                        <a:t>April</a:t>
                      </a:r>
                      <a:r>
                        <a:rPr lang="it-IT" sz="1400" dirty="0">
                          <a:latin typeface="Times New Roman"/>
                          <a:ea typeface="Calibri"/>
                        </a:rPr>
                        <a:t> 1721</a:t>
                      </a:r>
                    </a:p>
                  </a:txBody>
                  <a:tcPr marL="68580" marR="68580" marT="0" marB="0"/>
                </a:tc>
                <a:tc>
                  <a:txBody>
                    <a:bodyPr/>
                    <a:lstStyle/>
                    <a:p>
                      <a:pPr algn="l">
                        <a:lnSpc>
                          <a:spcPct val="115000"/>
                        </a:lnSpc>
                        <a:spcAft>
                          <a:spcPts val="0"/>
                        </a:spcAft>
                      </a:pPr>
                      <a:r>
                        <a:rPr lang="it-IT" sz="1400" dirty="0">
                          <a:latin typeface="Times New Roman"/>
                          <a:ea typeface="Calibri"/>
                        </a:rPr>
                        <a:t>Giacomo d’Albano, </a:t>
                      </a:r>
                      <a:r>
                        <a:rPr lang="it-IT" sz="1400" dirty="0" err="1">
                          <a:latin typeface="Times New Roman"/>
                          <a:ea typeface="Calibri"/>
                        </a:rPr>
                        <a:t>Jesuit</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dirty="0">
                          <a:latin typeface="Times New Roman"/>
                          <a:ea typeface="Calibri"/>
                        </a:rPr>
                        <a:t>Cairo</a:t>
                      </a:r>
                    </a:p>
                  </a:txBody>
                  <a:tcPr marL="68580" marR="68580" marT="0" marB="0"/>
                </a:tc>
                <a:tc>
                  <a:txBody>
                    <a:bodyPr/>
                    <a:lstStyle/>
                    <a:p>
                      <a:pPr algn="l">
                        <a:lnSpc>
                          <a:spcPct val="115000"/>
                        </a:lnSpc>
                        <a:spcAft>
                          <a:spcPts val="0"/>
                        </a:spcAft>
                      </a:pPr>
                      <a:r>
                        <a:rPr lang="it-IT" sz="1400">
                          <a:latin typeface="Times New Roman"/>
                          <a:ea typeface="Calibri"/>
                        </a:rPr>
                        <a:t>259r</a:t>
                      </a:r>
                    </a:p>
                  </a:txBody>
                  <a:tcPr marL="68580" marR="68580" marT="0" marB="0"/>
                </a:tc>
                <a:extLst>
                  <a:ext uri="{0D108BD9-81ED-4DB2-BD59-A6C34878D82A}">
                    <a16:rowId xmlns:a16="http://schemas.microsoft.com/office/drawing/2014/main" val="10001"/>
                  </a:ext>
                </a:extLst>
              </a:tr>
              <a:tr h="457200">
                <a:tc>
                  <a:txBody>
                    <a:bodyPr/>
                    <a:lstStyle/>
                    <a:p>
                      <a:pPr algn="l">
                        <a:lnSpc>
                          <a:spcPct val="115000"/>
                        </a:lnSpc>
                        <a:spcAft>
                          <a:spcPts val="0"/>
                        </a:spcAft>
                      </a:pPr>
                      <a:r>
                        <a:rPr lang="it-IT" sz="1400" dirty="0">
                          <a:latin typeface="Times New Roman"/>
                          <a:ea typeface="Calibri"/>
                        </a:rPr>
                        <a:t>2 May 1721</a:t>
                      </a:r>
                    </a:p>
                  </a:txBody>
                  <a:tcPr marL="68580" marR="68580" marT="0" marB="0"/>
                </a:tc>
                <a:tc>
                  <a:txBody>
                    <a:bodyPr/>
                    <a:lstStyle/>
                    <a:p>
                      <a:pPr algn="l">
                        <a:lnSpc>
                          <a:spcPct val="115000"/>
                        </a:lnSpc>
                        <a:spcAft>
                          <a:spcPts val="0"/>
                        </a:spcAft>
                      </a:pPr>
                      <a:r>
                        <a:rPr lang="it-IT" sz="1400" dirty="0">
                          <a:latin typeface="Times New Roman"/>
                          <a:ea typeface="Calibri"/>
                        </a:rPr>
                        <a:t>‘</a:t>
                      </a:r>
                      <a:r>
                        <a:rPr lang="it-IT" sz="1400" b="1" dirty="0" err="1">
                          <a:latin typeface="Times New Roman"/>
                          <a:ea typeface="Calibri"/>
                        </a:rPr>
                        <a:t>Minas</a:t>
                      </a:r>
                      <a:r>
                        <a:rPr lang="it-IT" sz="1400" b="1" dirty="0">
                          <a:latin typeface="Times New Roman"/>
                          <a:ea typeface="Calibri"/>
                        </a:rPr>
                        <a:t> </a:t>
                      </a:r>
                      <a:r>
                        <a:rPr lang="it-IT" sz="1400" b="1" dirty="0" err="1">
                          <a:latin typeface="Times New Roman"/>
                          <a:ea typeface="Calibri"/>
                        </a:rPr>
                        <a:t>Osghano</a:t>
                      </a:r>
                      <a:r>
                        <a:rPr lang="it-IT" sz="1400" dirty="0">
                          <a:latin typeface="Times New Roman"/>
                          <a:ea typeface="Calibri"/>
                        </a:rPr>
                        <a:t>’ from </a:t>
                      </a:r>
                      <a:r>
                        <a:rPr lang="it-IT" sz="1400" dirty="0" err="1">
                          <a:latin typeface="Times New Roman"/>
                          <a:ea typeface="Calibri"/>
                        </a:rPr>
                        <a:t>Sebaste</a:t>
                      </a:r>
                      <a:r>
                        <a:rPr lang="it-IT" sz="1400" dirty="0">
                          <a:latin typeface="Times New Roman"/>
                          <a:ea typeface="Calibri"/>
                        </a:rPr>
                        <a:t> (</a:t>
                      </a:r>
                      <a:r>
                        <a:rPr lang="it-IT" sz="1400" dirty="0" err="1">
                          <a:latin typeface="Times New Roman"/>
                          <a:ea typeface="Calibri"/>
                        </a:rPr>
                        <a:t>Sivas</a:t>
                      </a:r>
                      <a:r>
                        <a:rPr lang="it-IT" sz="1400" dirty="0">
                          <a:latin typeface="Times New Roman"/>
                          <a:ea typeface="Calibri"/>
                        </a:rPr>
                        <a:t>), </a:t>
                      </a:r>
                      <a:r>
                        <a:rPr lang="it-IT" sz="1400" dirty="0" err="1">
                          <a:latin typeface="Times New Roman"/>
                          <a:ea typeface="Calibri"/>
                        </a:rPr>
                        <a:t>Armenian</a:t>
                      </a:r>
                      <a:r>
                        <a:rPr lang="it-IT" sz="1400" baseline="0" dirty="0">
                          <a:latin typeface="Times New Roman"/>
                          <a:ea typeface="Calibri"/>
                        </a:rPr>
                        <a:t> </a:t>
                      </a:r>
                      <a:r>
                        <a:rPr lang="it-IT" sz="1400" baseline="0" dirty="0" err="1">
                          <a:latin typeface="Times New Roman"/>
                          <a:ea typeface="Calibri"/>
                        </a:rPr>
                        <a:t>priest</a:t>
                      </a:r>
                      <a:r>
                        <a:rPr lang="it-IT" sz="1400" baseline="0" dirty="0">
                          <a:latin typeface="Times New Roman"/>
                          <a:ea typeface="Calibri"/>
                        </a:rPr>
                        <a:t>, </a:t>
                      </a:r>
                      <a:r>
                        <a:rPr lang="it-IT" sz="1400" baseline="0" dirty="0" err="1">
                          <a:latin typeface="Times New Roman"/>
                          <a:ea typeface="Calibri"/>
                        </a:rPr>
                        <a:t>pupil</a:t>
                      </a:r>
                      <a:r>
                        <a:rPr lang="it-IT" sz="1400" baseline="0" dirty="0">
                          <a:latin typeface="Times New Roman"/>
                          <a:ea typeface="Calibri"/>
                        </a:rPr>
                        <a:t> of the </a:t>
                      </a:r>
                      <a:r>
                        <a:rPr lang="it-IT" sz="1400" baseline="0" dirty="0" err="1">
                          <a:latin typeface="Times New Roman"/>
                          <a:ea typeface="Calibri"/>
                        </a:rPr>
                        <a:t>Urbanian</a:t>
                      </a:r>
                      <a:r>
                        <a:rPr lang="it-IT" sz="1400" baseline="0" dirty="0">
                          <a:latin typeface="Times New Roman"/>
                          <a:ea typeface="Calibri"/>
                        </a:rPr>
                        <a:t> College</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dirty="0">
                          <a:latin typeface="Times New Roman"/>
                          <a:ea typeface="Calibri"/>
                        </a:rPr>
                        <a:t>Pera, </a:t>
                      </a:r>
                      <a:r>
                        <a:rPr lang="it-IT" sz="1400" dirty="0" err="1">
                          <a:latin typeface="Times New Roman"/>
                          <a:ea typeface="Calibri"/>
                        </a:rPr>
                        <a:t>Constantinople</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a:latin typeface="Times New Roman"/>
                          <a:ea typeface="Calibri"/>
                        </a:rPr>
                        <a:t>272r-273v</a:t>
                      </a:r>
                    </a:p>
                  </a:txBody>
                  <a:tcPr marL="68580" marR="68580" marT="0" marB="0"/>
                </a:tc>
                <a:extLst>
                  <a:ext uri="{0D108BD9-81ED-4DB2-BD59-A6C34878D82A}">
                    <a16:rowId xmlns:a16="http://schemas.microsoft.com/office/drawing/2014/main" val="10002"/>
                  </a:ext>
                </a:extLst>
              </a:tr>
              <a:tr h="457200">
                <a:tc>
                  <a:txBody>
                    <a:bodyPr/>
                    <a:lstStyle/>
                    <a:p>
                      <a:pPr algn="l">
                        <a:lnSpc>
                          <a:spcPct val="115000"/>
                        </a:lnSpc>
                        <a:spcAft>
                          <a:spcPts val="0"/>
                        </a:spcAft>
                      </a:pPr>
                      <a:r>
                        <a:rPr lang="it-IT" sz="1400" dirty="0">
                          <a:latin typeface="Times New Roman"/>
                          <a:ea typeface="Calibri"/>
                        </a:rPr>
                        <a:t>4 May 1721</a:t>
                      </a:r>
                    </a:p>
                  </a:txBody>
                  <a:tcPr marL="68580" marR="68580" marT="0" marB="0"/>
                </a:tc>
                <a:tc>
                  <a:txBody>
                    <a:bodyPr/>
                    <a:lstStyle/>
                    <a:p>
                      <a:pPr algn="l">
                        <a:lnSpc>
                          <a:spcPct val="115000"/>
                        </a:lnSpc>
                        <a:spcAft>
                          <a:spcPts val="0"/>
                        </a:spcAft>
                      </a:pPr>
                      <a:r>
                        <a:rPr lang="it-IT" sz="1400" dirty="0">
                          <a:latin typeface="Times New Roman"/>
                          <a:ea typeface="Calibri"/>
                        </a:rPr>
                        <a:t>Agostino di </a:t>
                      </a:r>
                      <a:r>
                        <a:rPr lang="it-IT" sz="1400" dirty="0" err="1">
                          <a:latin typeface="Times New Roman"/>
                          <a:ea typeface="Calibri"/>
                        </a:rPr>
                        <a:t>Morano</a:t>
                      </a:r>
                      <a:r>
                        <a:rPr lang="it-IT" sz="1400" dirty="0">
                          <a:latin typeface="Times New Roman"/>
                          <a:ea typeface="Calibri"/>
                        </a:rPr>
                        <a:t>, </a:t>
                      </a:r>
                      <a:r>
                        <a:rPr lang="it-IT" sz="1400" dirty="0" err="1">
                          <a:latin typeface="Times New Roman"/>
                          <a:ea typeface="Calibri"/>
                        </a:rPr>
                        <a:t>Deputy</a:t>
                      </a:r>
                      <a:r>
                        <a:rPr lang="it-IT" sz="1400" dirty="0">
                          <a:latin typeface="Times New Roman"/>
                          <a:ea typeface="Calibri"/>
                        </a:rPr>
                        <a:t> </a:t>
                      </a:r>
                      <a:r>
                        <a:rPr lang="it-IT" sz="1400" dirty="0" err="1">
                          <a:latin typeface="Times New Roman"/>
                          <a:ea typeface="Calibri"/>
                        </a:rPr>
                        <a:t>Prefect</a:t>
                      </a:r>
                      <a:r>
                        <a:rPr lang="it-IT" sz="1400" baseline="0" dirty="0">
                          <a:latin typeface="Times New Roman"/>
                          <a:ea typeface="Calibri"/>
                        </a:rPr>
                        <a:t> </a:t>
                      </a:r>
                      <a:r>
                        <a:rPr lang="it-IT" sz="1400" baseline="0" dirty="0" err="1">
                          <a:latin typeface="Times New Roman"/>
                          <a:ea typeface="Calibri"/>
                        </a:rPr>
                        <a:t>of</a:t>
                      </a:r>
                      <a:r>
                        <a:rPr lang="it-IT" sz="1400" baseline="0" dirty="0">
                          <a:latin typeface="Times New Roman"/>
                          <a:ea typeface="Calibri"/>
                        </a:rPr>
                        <a:t> the </a:t>
                      </a:r>
                      <a:r>
                        <a:rPr lang="it-IT" sz="1400" baseline="0" dirty="0" err="1">
                          <a:latin typeface="Times New Roman"/>
                          <a:ea typeface="Calibri"/>
                        </a:rPr>
                        <a:t>Custody</a:t>
                      </a:r>
                      <a:r>
                        <a:rPr lang="it-IT" sz="1400" baseline="0" dirty="0">
                          <a:latin typeface="Times New Roman"/>
                          <a:ea typeface="Calibri"/>
                        </a:rPr>
                        <a:t> </a:t>
                      </a:r>
                      <a:r>
                        <a:rPr lang="it-IT" sz="1400" baseline="0" dirty="0" err="1">
                          <a:latin typeface="Times New Roman"/>
                          <a:ea typeface="Calibri"/>
                        </a:rPr>
                        <a:t>of</a:t>
                      </a:r>
                      <a:r>
                        <a:rPr lang="it-IT" sz="1400" baseline="0" dirty="0">
                          <a:latin typeface="Times New Roman"/>
                          <a:ea typeface="Calibri"/>
                        </a:rPr>
                        <a:t> </a:t>
                      </a:r>
                      <a:r>
                        <a:rPr lang="it-IT" sz="1400" baseline="0" dirty="0" err="1">
                          <a:latin typeface="Times New Roman"/>
                          <a:ea typeface="Calibri"/>
                        </a:rPr>
                        <a:t>Holy</a:t>
                      </a:r>
                      <a:r>
                        <a:rPr lang="it-IT" sz="1400" baseline="0" dirty="0">
                          <a:latin typeface="Times New Roman"/>
                          <a:ea typeface="Calibri"/>
                        </a:rPr>
                        <a:t> </a:t>
                      </a:r>
                      <a:r>
                        <a:rPr lang="it-IT" sz="1400" baseline="0" dirty="0" err="1">
                          <a:latin typeface="Times New Roman"/>
                          <a:ea typeface="Calibri"/>
                        </a:rPr>
                        <a:t>Land</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dirty="0">
                          <a:latin typeface="Times New Roman"/>
                          <a:ea typeface="Calibri"/>
                        </a:rPr>
                        <a:t>Cairo</a:t>
                      </a:r>
                    </a:p>
                  </a:txBody>
                  <a:tcPr marL="68580" marR="68580" marT="0" marB="0"/>
                </a:tc>
                <a:tc>
                  <a:txBody>
                    <a:bodyPr/>
                    <a:lstStyle/>
                    <a:p>
                      <a:pPr algn="l">
                        <a:lnSpc>
                          <a:spcPct val="115000"/>
                        </a:lnSpc>
                        <a:spcAft>
                          <a:spcPts val="0"/>
                        </a:spcAft>
                      </a:pPr>
                      <a:r>
                        <a:rPr lang="it-IT" sz="1400" dirty="0">
                          <a:latin typeface="Times New Roman"/>
                          <a:ea typeface="Calibri"/>
                        </a:rPr>
                        <a:t>288rv </a:t>
                      </a:r>
                    </a:p>
                  </a:txBody>
                  <a:tcPr marL="68580" marR="68580" marT="0" marB="0"/>
                </a:tc>
                <a:extLst>
                  <a:ext uri="{0D108BD9-81ED-4DB2-BD59-A6C34878D82A}">
                    <a16:rowId xmlns:a16="http://schemas.microsoft.com/office/drawing/2014/main" val="10003"/>
                  </a:ext>
                </a:extLst>
              </a:tr>
              <a:tr h="457200">
                <a:tc>
                  <a:txBody>
                    <a:bodyPr/>
                    <a:lstStyle/>
                    <a:p>
                      <a:pPr algn="l">
                        <a:lnSpc>
                          <a:spcPct val="115000"/>
                        </a:lnSpc>
                        <a:spcAft>
                          <a:spcPts val="0"/>
                        </a:spcAft>
                      </a:pPr>
                      <a:r>
                        <a:rPr lang="it-IT" sz="1400" dirty="0">
                          <a:latin typeface="Times New Roman"/>
                          <a:ea typeface="Calibri"/>
                        </a:rPr>
                        <a:t>9 May 1721</a:t>
                      </a:r>
                    </a:p>
                  </a:txBody>
                  <a:tcPr marL="68580" marR="68580" marT="0" marB="0"/>
                </a:tc>
                <a:tc>
                  <a:txBody>
                    <a:bodyPr/>
                    <a:lstStyle/>
                    <a:p>
                      <a:pPr algn="l">
                        <a:lnSpc>
                          <a:spcPct val="115000"/>
                        </a:lnSpc>
                        <a:spcAft>
                          <a:spcPts val="0"/>
                        </a:spcAft>
                      </a:pPr>
                      <a:r>
                        <a:rPr lang="it-IT" sz="1400" dirty="0">
                          <a:latin typeface="Times New Roman"/>
                          <a:ea typeface="Calibri"/>
                        </a:rPr>
                        <a:t>Pier Battista Mauri, </a:t>
                      </a:r>
                      <a:r>
                        <a:rPr lang="it-IT" sz="1400" dirty="0" err="1">
                          <a:latin typeface="Times New Roman"/>
                          <a:ea typeface="Calibri"/>
                        </a:rPr>
                        <a:t>Patriarchal</a:t>
                      </a:r>
                      <a:r>
                        <a:rPr lang="it-IT" sz="1400" dirty="0">
                          <a:latin typeface="Times New Roman"/>
                          <a:ea typeface="Calibri"/>
                        </a:rPr>
                        <a:t> </a:t>
                      </a:r>
                      <a:r>
                        <a:rPr lang="it-IT" sz="1400" dirty="0" err="1">
                          <a:latin typeface="Times New Roman"/>
                          <a:ea typeface="Calibri"/>
                        </a:rPr>
                        <a:t>Vicar</a:t>
                      </a:r>
                      <a:r>
                        <a:rPr lang="it-IT" sz="1400" dirty="0">
                          <a:latin typeface="Times New Roman"/>
                          <a:ea typeface="Calibri"/>
                        </a:rPr>
                        <a:t> </a:t>
                      </a:r>
                      <a:r>
                        <a:rPr lang="it-IT" sz="1400" dirty="0" err="1">
                          <a:latin typeface="Times New Roman"/>
                          <a:ea typeface="Calibri"/>
                        </a:rPr>
                        <a:t>of</a:t>
                      </a:r>
                      <a:r>
                        <a:rPr lang="it-IT" sz="1400" dirty="0">
                          <a:latin typeface="Times New Roman"/>
                          <a:ea typeface="Calibri"/>
                        </a:rPr>
                        <a:t> </a:t>
                      </a:r>
                      <a:r>
                        <a:rPr lang="it-IT" sz="1400" dirty="0" err="1">
                          <a:latin typeface="Times New Roman"/>
                          <a:ea typeface="Calibri"/>
                        </a:rPr>
                        <a:t>Constantinople</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dirty="0">
                          <a:latin typeface="Times New Roman"/>
                          <a:ea typeface="Calibri"/>
                        </a:rPr>
                        <a:t>Pera, </a:t>
                      </a:r>
                      <a:r>
                        <a:rPr lang="it-IT" sz="1400" dirty="0" err="1">
                          <a:latin typeface="Times New Roman"/>
                          <a:ea typeface="Calibri"/>
                        </a:rPr>
                        <a:t>Constantinople</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dirty="0">
                          <a:latin typeface="Times New Roman"/>
                          <a:ea typeface="Calibri"/>
                        </a:rPr>
                        <a:t>270r-271v</a:t>
                      </a:r>
                    </a:p>
                  </a:txBody>
                  <a:tcPr marL="68580" marR="68580" marT="0" marB="0"/>
                </a:tc>
                <a:extLst>
                  <a:ext uri="{0D108BD9-81ED-4DB2-BD59-A6C34878D82A}">
                    <a16:rowId xmlns:a16="http://schemas.microsoft.com/office/drawing/2014/main" val="10004"/>
                  </a:ext>
                </a:extLst>
              </a:tr>
              <a:tr h="457200">
                <a:tc>
                  <a:txBody>
                    <a:bodyPr/>
                    <a:lstStyle/>
                    <a:p>
                      <a:pPr algn="l">
                        <a:lnSpc>
                          <a:spcPct val="115000"/>
                        </a:lnSpc>
                        <a:spcAft>
                          <a:spcPts val="0"/>
                        </a:spcAft>
                      </a:pPr>
                      <a:r>
                        <a:rPr lang="it-IT" sz="1400" dirty="0">
                          <a:latin typeface="Times New Roman"/>
                          <a:ea typeface="Calibri"/>
                        </a:rPr>
                        <a:t>15 May 1721</a:t>
                      </a:r>
                    </a:p>
                  </a:txBody>
                  <a:tcPr marL="68580" marR="68580" marT="0" marB="0"/>
                </a:tc>
                <a:tc>
                  <a:txBody>
                    <a:bodyPr/>
                    <a:lstStyle/>
                    <a:p>
                      <a:pPr algn="l">
                        <a:lnSpc>
                          <a:spcPct val="115000"/>
                        </a:lnSpc>
                        <a:spcAft>
                          <a:spcPts val="0"/>
                        </a:spcAft>
                      </a:pPr>
                      <a:r>
                        <a:rPr lang="it-IT" sz="1400" dirty="0">
                          <a:latin typeface="Times New Roman"/>
                          <a:ea typeface="Calibri"/>
                        </a:rPr>
                        <a:t>Giuseppe Maria di Gesù, </a:t>
                      </a:r>
                      <a:r>
                        <a:rPr lang="it-IT" sz="1400" dirty="0" err="1">
                          <a:latin typeface="Times New Roman"/>
                          <a:ea typeface="Calibri"/>
                        </a:rPr>
                        <a:t>Discalced</a:t>
                      </a:r>
                      <a:r>
                        <a:rPr lang="it-IT" sz="1400" dirty="0">
                          <a:latin typeface="Times New Roman"/>
                          <a:ea typeface="Calibri"/>
                        </a:rPr>
                        <a:t> </a:t>
                      </a:r>
                      <a:r>
                        <a:rPr lang="it-IT" sz="1400" dirty="0" err="1">
                          <a:latin typeface="Times New Roman"/>
                          <a:ea typeface="Calibri"/>
                        </a:rPr>
                        <a:t>Carmelite</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dirty="0">
                          <a:latin typeface="Times New Roman"/>
                          <a:ea typeface="Calibri"/>
                        </a:rPr>
                        <a:t>Tripoli </a:t>
                      </a:r>
                      <a:r>
                        <a:rPr lang="it-IT" sz="1400" dirty="0" err="1">
                          <a:latin typeface="Times New Roman"/>
                          <a:ea typeface="Calibri"/>
                        </a:rPr>
                        <a:t>of</a:t>
                      </a:r>
                      <a:r>
                        <a:rPr lang="it-IT" sz="1400" baseline="0" dirty="0">
                          <a:latin typeface="Times New Roman"/>
                          <a:ea typeface="Calibri"/>
                        </a:rPr>
                        <a:t> </a:t>
                      </a:r>
                      <a:r>
                        <a:rPr lang="it-IT" sz="1400" dirty="0">
                          <a:latin typeface="Times New Roman"/>
                          <a:ea typeface="Calibri"/>
                        </a:rPr>
                        <a:t>Syria</a:t>
                      </a:r>
                    </a:p>
                  </a:txBody>
                  <a:tcPr marL="68580" marR="68580" marT="0" marB="0"/>
                </a:tc>
                <a:tc>
                  <a:txBody>
                    <a:bodyPr/>
                    <a:lstStyle/>
                    <a:p>
                      <a:pPr algn="l">
                        <a:lnSpc>
                          <a:spcPct val="115000"/>
                        </a:lnSpc>
                        <a:spcAft>
                          <a:spcPts val="0"/>
                        </a:spcAft>
                      </a:pPr>
                      <a:r>
                        <a:rPr lang="it-IT" sz="1400" dirty="0">
                          <a:latin typeface="Times New Roman"/>
                          <a:ea typeface="Calibri"/>
                        </a:rPr>
                        <a:t>282r-283v</a:t>
                      </a:r>
                    </a:p>
                    <a:p>
                      <a:pPr algn="l">
                        <a:lnSpc>
                          <a:spcPct val="115000"/>
                        </a:lnSpc>
                        <a:spcAft>
                          <a:spcPts val="0"/>
                        </a:spcAft>
                      </a:pPr>
                      <a:endParaRPr lang="it-IT" sz="1400" dirty="0">
                        <a:latin typeface="Times New Roman"/>
                        <a:ea typeface="Calibri"/>
                      </a:endParaRPr>
                    </a:p>
                  </a:txBody>
                  <a:tcPr marL="68580" marR="68580" marT="0" marB="0"/>
                </a:tc>
                <a:extLst>
                  <a:ext uri="{0D108BD9-81ED-4DB2-BD59-A6C34878D82A}">
                    <a16:rowId xmlns:a16="http://schemas.microsoft.com/office/drawing/2014/main" val="10005"/>
                  </a:ext>
                </a:extLst>
              </a:tr>
              <a:tr h="457200">
                <a:tc>
                  <a:txBody>
                    <a:bodyPr/>
                    <a:lstStyle/>
                    <a:p>
                      <a:pPr algn="l">
                        <a:lnSpc>
                          <a:spcPct val="115000"/>
                        </a:lnSpc>
                        <a:spcAft>
                          <a:spcPts val="0"/>
                        </a:spcAft>
                      </a:pPr>
                      <a:r>
                        <a:rPr lang="it-IT" sz="1400" dirty="0">
                          <a:latin typeface="Times New Roman"/>
                          <a:ea typeface="Calibri"/>
                        </a:rPr>
                        <a:t>18 May 1721</a:t>
                      </a:r>
                    </a:p>
                  </a:txBody>
                  <a:tcPr marL="68580" marR="68580" marT="0" marB="0"/>
                </a:tc>
                <a:tc>
                  <a:txBody>
                    <a:bodyPr/>
                    <a:lstStyle/>
                    <a:p>
                      <a:pPr algn="l">
                        <a:lnSpc>
                          <a:spcPct val="115000"/>
                        </a:lnSpc>
                        <a:spcAft>
                          <a:spcPts val="0"/>
                        </a:spcAft>
                      </a:pPr>
                      <a:r>
                        <a:rPr lang="it-IT" sz="1400" dirty="0">
                          <a:latin typeface="Times New Roman"/>
                          <a:ea typeface="Calibri"/>
                        </a:rPr>
                        <a:t>Gerolamo Maria di Santa Barbara, </a:t>
                      </a:r>
                      <a:r>
                        <a:rPr lang="it-IT" sz="1400" dirty="0" err="1">
                          <a:latin typeface="Times New Roman"/>
                          <a:ea typeface="Calibri"/>
                        </a:rPr>
                        <a:t>Discalced</a:t>
                      </a:r>
                      <a:r>
                        <a:rPr lang="it-IT" sz="1400" dirty="0">
                          <a:latin typeface="Times New Roman"/>
                          <a:ea typeface="Calibri"/>
                        </a:rPr>
                        <a:t> </a:t>
                      </a:r>
                      <a:r>
                        <a:rPr lang="it-IT" sz="1400" dirty="0" err="1">
                          <a:latin typeface="Times New Roman"/>
                          <a:ea typeface="Calibri"/>
                        </a:rPr>
                        <a:t>Carmelite</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dirty="0">
                          <a:latin typeface="Times New Roman"/>
                          <a:ea typeface="Calibri"/>
                        </a:rPr>
                        <a:t>Aleppo</a:t>
                      </a:r>
                    </a:p>
                  </a:txBody>
                  <a:tcPr marL="68580" marR="68580" marT="0" marB="0"/>
                </a:tc>
                <a:tc>
                  <a:txBody>
                    <a:bodyPr/>
                    <a:lstStyle/>
                    <a:p>
                      <a:pPr algn="l">
                        <a:lnSpc>
                          <a:spcPct val="115000"/>
                        </a:lnSpc>
                        <a:spcAft>
                          <a:spcPts val="0"/>
                        </a:spcAft>
                      </a:pPr>
                      <a:r>
                        <a:rPr lang="it-IT" sz="1400" dirty="0">
                          <a:latin typeface="Times New Roman"/>
                          <a:ea typeface="Calibri"/>
                        </a:rPr>
                        <a:t>261r-262r </a:t>
                      </a:r>
                    </a:p>
                  </a:txBody>
                  <a:tcPr marL="68580" marR="68580" marT="0" marB="0"/>
                </a:tc>
                <a:extLst>
                  <a:ext uri="{0D108BD9-81ED-4DB2-BD59-A6C34878D82A}">
                    <a16:rowId xmlns:a16="http://schemas.microsoft.com/office/drawing/2014/main" val="10006"/>
                  </a:ext>
                </a:extLst>
              </a:tr>
              <a:tr h="457200">
                <a:tc>
                  <a:txBody>
                    <a:bodyPr/>
                    <a:lstStyle/>
                    <a:p>
                      <a:pPr algn="l">
                        <a:lnSpc>
                          <a:spcPct val="115000"/>
                        </a:lnSpc>
                        <a:spcAft>
                          <a:spcPts val="0"/>
                        </a:spcAft>
                      </a:pPr>
                      <a:r>
                        <a:rPr lang="it-IT" sz="1400" dirty="0">
                          <a:latin typeface="Times New Roman"/>
                          <a:ea typeface="Calibri"/>
                        </a:rPr>
                        <a:t>18 May 1721</a:t>
                      </a:r>
                    </a:p>
                  </a:txBody>
                  <a:tcPr marL="68580" marR="68580" marT="0" marB="0"/>
                </a:tc>
                <a:tc>
                  <a:txBody>
                    <a:bodyPr/>
                    <a:lstStyle/>
                    <a:p>
                      <a:pPr algn="l">
                        <a:lnSpc>
                          <a:spcPct val="115000"/>
                        </a:lnSpc>
                        <a:spcAft>
                          <a:spcPts val="0"/>
                        </a:spcAft>
                      </a:pPr>
                      <a:r>
                        <a:rPr lang="it-IT" sz="1400" b="1" dirty="0">
                          <a:latin typeface="Times New Roman"/>
                          <a:ea typeface="Calibri"/>
                        </a:rPr>
                        <a:t>Giovanni Minas </a:t>
                      </a:r>
                      <a:r>
                        <a:rPr lang="it-IT" sz="1400" dirty="0">
                          <a:latin typeface="Times New Roman"/>
                          <a:ea typeface="Calibri"/>
                        </a:rPr>
                        <a:t>di </a:t>
                      </a:r>
                      <a:r>
                        <a:rPr lang="it-IT" sz="1400" dirty="0" err="1">
                          <a:latin typeface="Times New Roman"/>
                          <a:ea typeface="Calibri"/>
                        </a:rPr>
                        <a:t>Nicomedia</a:t>
                      </a:r>
                      <a:r>
                        <a:rPr lang="it-IT" sz="1400" dirty="0">
                          <a:latin typeface="Times New Roman"/>
                          <a:ea typeface="Calibri"/>
                        </a:rPr>
                        <a:t>, </a:t>
                      </a:r>
                      <a:r>
                        <a:rPr lang="it-IT" sz="1400" dirty="0" err="1">
                          <a:latin typeface="Times New Roman"/>
                          <a:ea typeface="Calibri"/>
                        </a:rPr>
                        <a:t>Armenian</a:t>
                      </a:r>
                      <a:r>
                        <a:rPr lang="it-IT" sz="1400" dirty="0">
                          <a:latin typeface="Times New Roman"/>
                          <a:ea typeface="Calibri"/>
                        </a:rPr>
                        <a:t> </a:t>
                      </a:r>
                      <a:r>
                        <a:rPr lang="it-IT" sz="1400" dirty="0" err="1">
                          <a:latin typeface="Times New Roman"/>
                          <a:ea typeface="Calibri"/>
                        </a:rPr>
                        <a:t>Missionary</a:t>
                      </a:r>
                      <a:r>
                        <a:rPr lang="it-IT" sz="1400" dirty="0">
                          <a:latin typeface="Times New Roman"/>
                          <a:ea typeface="Calibri"/>
                        </a:rPr>
                        <a:t>, </a:t>
                      </a:r>
                      <a:r>
                        <a:rPr lang="it-IT" sz="1400" dirty="0" err="1">
                          <a:latin typeface="Times New Roman"/>
                          <a:ea typeface="Calibri"/>
                        </a:rPr>
                        <a:t>pupil</a:t>
                      </a:r>
                      <a:r>
                        <a:rPr lang="it-IT" sz="1400" dirty="0">
                          <a:latin typeface="Times New Roman"/>
                          <a:ea typeface="Calibri"/>
                        </a:rPr>
                        <a:t> </a:t>
                      </a:r>
                      <a:r>
                        <a:rPr lang="it-IT" sz="1400" dirty="0" err="1">
                          <a:latin typeface="Times New Roman"/>
                          <a:ea typeface="Calibri"/>
                        </a:rPr>
                        <a:t>of</a:t>
                      </a:r>
                      <a:r>
                        <a:rPr lang="it-IT" sz="1400" dirty="0">
                          <a:latin typeface="Times New Roman"/>
                          <a:ea typeface="Calibri"/>
                        </a:rPr>
                        <a:t> the </a:t>
                      </a:r>
                      <a:r>
                        <a:rPr lang="it-IT" sz="1400" dirty="0" err="1">
                          <a:latin typeface="Times New Roman"/>
                          <a:ea typeface="Calibri"/>
                        </a:rPr>
                        <a:t>Urbanian</a:t>
                      </a:r>
                      <a:r>
                        <a:rPr lang="it-IT" sz="1400" baseline="0" dirty="0">
                          <a:latin typeface="Times New Roman"/>
                          <a:ea typeface="Calibri"/>
                        </a:rPr>
                        <a:t> College</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dirty="0" err="1">
                          <a:latin typeface="Times New Roman"/>
                          <a:ea typeface="Calibri"/>
                        </a:rPr>
                        <a:t>Constantinople</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a:latin typeface="Times New Roman"/>
                          <a:ea typeface="Calibri"/>
                        </a:rPr>
                        <a:t>274r-275v</a:t>
                      </a:r>
                    </a:p>
                  </a:txBody>
                  <a:tcPr marL="68580" marR="68580" marT="0" marB="0"/>
                </a:tc>
                <a:extLst>
                  <a:ext uri="{0D108BD9-81ED-4DB2-BD59-A6C34878D82A}">
                    <a16:rowId xmlns:a16="http://schemas.microsoft.com/office/drawing/2014/main" val="10007"/>
                  </a:ext>
                </a:extLst>
              </a:tr>
              <a:tr h="457200">
                <a:tc>
                  <a:txBody>
                    <a:bodyPr/>
                    <a:lstStyle/>
                    <a:p>
                      <a:pPr algn="l">
                        <a:lnSpc>
                          <a:spcPct val="115000"/>
                        </a:lnSpc>
                        <a:spcAft>
                          <a:spcPts val="0"/>
                        </a:spcAft>
                      </a:pPr>
                      <a:r>
                        <a:rPr lang="it-IT" sz="1400" dirty="0">
                          <a:latin typeface="Times New Roman"/>
                          <a:ea typeface="Calibri"/>
                        </a:rPr>
                        <a:t>29 </a:t>
                      </a:r>
                      <a:r>
                        <a:rPr lang="it-IT" sz="1400" dirty="0" err="1">
                          <a:latin typeface="Times New Roman"/>
                          <a:ea typeface="Calibri"/>
                        </a:rPr>
                        <a:t>June</a:t>
                      </a:r>
                      <a:r>
                        <a:rPr lang="it-IT" sz="1400" dirty="0">
                          <a:latin typeface="Times New Roman"/>
                          <a:ea typeface="Calibri"/>
                        </a:rPr>
                        <a:t> 1721</a:t>
                      </a:r>
                    </a:p>
                  </a:txBody>
                  <a:tcPr marL="68580" marR="68580" marT="0" marB="0"/>
                </a:tc>
                <a:tc>
                  <a:txBody>
                    <a:bodyPr/>
                    <a:lstStyle/>
                    <a:p>
                      <a:pPr algn="l">
                        <a:lnSpc>
                          <a:spcPct val="115000"/>
                        </a:lnSpc>
                        <a:spcAft>
                          <a:spcPts val="0"/>
                        </a:spcAft>
                      </a:pPr>
                      <a:r>
                        <a:rPr lang="it-IT" sz="1400" dirty="0" err="1">
                          <a:latin typeface="Times New Roman"/>
                          <a:ea typeface="Calibri"/>
                        </a:rPr>
                        <a:t>Barnaba</a:t>
                      </a:r>
                      <a:r>
                        <a:rPr lang="it-IT" sz="1400" dirty="0">
                          <a:latin typeface="Times New Roman"/>
                          <a:ea typeface="Calibri"/>
                        </a:rPr>
                        <a:t> Fedeli, </a:t>
                      </a:r>
                      <a:r>
                        <a:rPr lang="it-IT" sz="1400" dirty="0" err="1">
                          <a:latin typeface="Times New Roman"/>
                          <a:ea typeface="Calibri"/>
                        </a:rPr>
                        <a:t>bishop</a:t>
                      </a:r>
                      <a:r>
                        <a:rPr lang="it-IT" sz="1400" dirty="0">
                          <a:latin typeface="Times New Roman"/>
                          <a:ea typeface="Calibri"/>
                        </a:rPr>
                        <a:t> </a:t>
                      </a:r>
                      <a:r>
                        <a:rPr lang="it-IT" sz="1400" dirty="0" err="1">
                          <a:latin typeface="Times New Roman"/>
                          <a:ea typeface="Calibri"/>
                        </a:rPr>
                        <a:t>of</a:t>
                      </a:r>
                      <a:r>
                        <a:rPr lang="it-IT" sz="1400" dirty="0">
                          <a:latin typeface="Times New Roman"/>
                          <a:ea typeface="Calibri"/>
                        </a:rPr>
                        <a:t> </a:t>
                      </a:r>
                      <a:r>
                        <a:rPr lang="it-IT" sz="1400" dirty="0" err="1">
                          <a:latin typeface="Times New Roman"/>
                          <a:ea typeface="Calibri"/>
                        </a:rPr>
                        <a:t>Isfahan</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dirty="0" err="1">
                          <a:latin typeface="Times New Roman"/>
                          <a:ea typeface="Calibri"/>
                        </a:rPr>
                        <a:t>Isfahan</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a:latin typeface="Times New Roman"/>
                          <a:ea typeface="Calibri"/>
                        </a:rPr>
                        <a:t>290rv</a:t>
                      </a:r>
                    </a:p>
                  </a:txBody>
                  <a:tcPr marL="68580" marR="68580" marT="0" marB="0"/>
                </a:tc>
                <a:extLst>
                  <a:ext uri="{0D108BD9-81ED-4DB2-BD59-A6C34878D82A}">
                    <a16:rowId xmlns:a16="http://schemas.microsoft.com/office/drawing/2014/main" val="10008"/>
                  </a:ext>
                </a:extLst>
              </a:tr>
              <a:tr h="457200">
                <a:tc>
                  <a:txBody>
                    <a:bodyPr/>
                    <a:lstStyle/>
                    <a:p>
                      <a:pPr algn="l">
                        <a:lnSpc>
                          <a:spcPct val="115000"/>
                        </a:lnSpc>
                        <a:spcAft>
                          <a:spcPts val="0"/>
                        </a:spcAft>
                      </a:pPr>
                      <a:r>
                        <a:rPr lang="it-IT" sz="1400" dirty="0">
                          <a:latin typeface="Times New Roman"/>
                          <a:ea typeface="Calibri"/>
                        </a:rPr>
                        <a:t>4 </a:t>
                      </a:r>
                      <a:r>
                        <a:rPr lang="it-IT" sz="1400" dirty="0" err="1">
                          <a:latin typeface="Times New Roman"/>
                          <a:ea typeface="Calibri"/>
                        </a:rPr>
                        <a:t>July</a:t>
                      </a:r>
                      <a:r>
                        <a:rPr lang="it-IT" sz="1400" dirty="0">
                          <a:latin typeface="Times New Roman"/>
                          <a:ea typeface="Calibri"/>
                        </a:rPr>
                        <a:t> 1721</a:t>
                      </a:r>
                    </a:p>
                  </a:txBody>
                  <a:tcPr marL="68580" marR="68580" marT="0" marB="0"/>
                </a:tc>
                <a:tc>
                  <a:txBody>
                    <a:bodyPr/>
                    <a:lstStyle/>
                    <a:p>
                      <a:pPr algn="l">
                        <a:lnSpc>
                          <a:spcPct val="115000"/>
                        </a:lnSpc>
                        <a:spcAft>
                          <a:spcPts val="0"/>
                        </a:spcAft>
                      </a:pPr>
                      <a:r>
                        <a:rPr lang="es-ES" sz="1400" dirty="0">
                          <a:latin typeface="Times New Roman"/>
                          <a:ea typeface="Calibri"/>
                        </a:rPr>
                        <a:t>Giacomo Caschodo [Jacques Cachod], Jesuit</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dirty="0" err="1">
                          <a:latin typeface="Times New Roman"/>
                          <a:ea typeface="Calibri"/>
                        </a:rPr>
                        <a:t>Constantinople</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a:latin typeface="Times New Roman"/>
                          <a:ea typeface="Calibri"/>
                        </a:rPr>
                        <a:t>255r-256v </a:t>
                      </a:r>
                    </a:p>
                  </a:txBody>
                  <a:tcPr marL="68580" marR="68580" marT="0" marB="0"/>
                </a:tc>
                <a:extLst>
                  <a:ext uri="{0D108BD9-81ED-4DB2-BD59-A6C34878D82A}">
                    <a16:rowId xmlns:a16="http://schemas.microsoft.com/office/drawing/2014/main" val="10009"/>
                  </a:ext>
                </a:extLst>
              </a:tr>
              <a:tr h="457200">
                <a:tc>
                  <a:txBody>
                    <a:bodyPr/>
                    <a:lstStyle/>
                    <a:p>
                      <a:pPr algn="l">
                        <a:lnSpc>
                          <a:spcPct val="115000"/>
                        </a:lnSpc>
                        <a:spcAft>
                          <a:spcPts val="0"/>
                        </a:spcAft>
                      </a:pPr>
                      <a:r>
                        <a:rPr lang="it-IT" sz="1400" dirty="0">
                          <a:latin typeface="Times New Roman"/>
                          <a:ea typeface="Calibri"/>
                        </a:rPr>
                        <a:t>15 </a:t>
                      </a:r>
                      <a:r>
                        <a:rPr lang="it-IT" sz="1400" dirty="0" err="1">
                          <a:latin typeface="Times New Roman"/>
                          <a:ea typeface="Calibri"/>
                        </a:rPr>
                        <a:t>July</a:t>
                      </a:r>
                      <a:r>
                        <a:rPr lang="it-IT" sz="1400" dirty="0">
                          <a:latin typeface="Times New Roman"/>
                          <a:ea typeface="Calibri"/>
                        </a:rPr>
                        <a:t> 1721</a:t>
                      </a:r>
                    </a:p>
                  </a:txBody>
                  <a:tcPr marL="68580" marR="68580" marT="0" marB="0"/>
                </a:tc>
                <a:tc>
                  <a:txBody>
                    <a:bodyPr/>
                    <a:lstStyle/>
                    <a:p>
                      <a:pPr algn="l">
                        <a:lnSpc>
                          <a:spcPct val="115000"/>
                        </a:lnSpc>
                        <a:spcAft>
                          <a:spcPts val="0"/>
                        </a:spcAft>
                      </a:pPr>
                      <a:r>
                        <a:rPr lang="it-IT" sz="1400" dirty="0">
                          <a:latin typeface="Times New Roman"/>
                          <a:ea typeface="Calibri"/>
                        </a:rPr>
                        <a:t>Benedetto da Teano, </a:t>
                      </a:r>
                      <a:r>
                        <a:rPr lang="it-IT" sz="1400" dirty="0" err="1">
                          <a:latin typeface="Times New Roman"/>
                          <a:ea typeface="Calibri"/>
                        </a:rPr>
                        <a:t>Friar</a:t>
                      </a:r>
                      <a:r>
                        <a:rPr lang="it-IT" sz="1400" dirty="0">
                          <a:latin typeface="Times New Roman"/>
                          <a:ea typeface="Calibri"/>
                        </a:rPr>
                        <a:t> Minor, </a:t>
                      </a:r>
                      <a:r>
                        <a:rPr lang="it-IT" sz="1400" dirty="0" err="1">
                          <a:latin typeface="Times New Roman"/>
                          <a:ea typeface="Calibri"/>
                        </a:rPr>
                        <a:t>Prefect</a:t>
                      </a:r>
                      <a:r>
                        <a:rPr lang="it-IT" sz="1400" dirty="0">
                          <a:latin typeface="Times New Roman"/>
                          <a:ea typeface="Calibri"/>
                        </a:rPr>
                        <a:t> </a:t>
                      </a:r>
                      <a:r>
                        <a:rPr lang="it-IT" sz="1400" dirty="0" err="1">
                          <a:latin typeface="Times New Roman"/>
                          <a:ea typeface="Calibri"/>
                        </a:rPr>
                        <a:t>of</a:t>
                      </a:r>
                      <a:r>
                        <a:rPr lang="it-IT" sz="1400" dirty="0">
                          <a:latin typeface="Times New Roman"/>
                          <a:ea typeface="Calibri"/>
                        </a:rPr>
                        <a:t> the </a:t>
                      </a:r>
                      <a:r>
                        <a:rPr lang="it-IT" sz="1400" dirty="0" err="1">
                          <a:latin typeface="Times New Roman"/>
                          <a:ea typeface="Calibri"/>
                        </a:rPr>
                        <a:t>Egyptian</a:t>
                      </a:r>
                      <a:r>
                        <a:rPr lang="it-IT" sz="1400" dirty="0">
                          <a:latin typeface="Times New Roman"/>
                          <a:ea typeface="Calibri"/>
                        </a:rPr>
                        <a:t> </a:t>
                      </a:r>
                      <a:r>
                        <a:rPr lang="it-IT" sz="1400" dirty="0" err="1">
                          <a:latin typeface="Times New Roman"/>
                          <a:ea typeface="Calibri"/>
                        </a:rPr>
                        <a:t>Missions</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dirty="0" err="1">
                          <a:latin typeface="Times New Roman"/>
                          <a:ea typeface="Calibri"/>
                        </a:rPr>
                        <a:t>Akhmim</a:t>
                      </a:r>
                      <a:r>
                        <a:rPr lang="it-IT" sz="1400" dirty="0">
                          <a:latin typeface="Times New Roman"/>
                          <a:ea typeface="Calibri"/>
                        </a:rPr>
                        <a:t>, </a:t>
                      </a:r>
                      <a:r>
                        <a:rPr lang="it-IT" sz="1400" dirty="0" err="1">
                          <a:latin typeface="Times New Roman"/>
                          <a:ea typeface="Calibri"/>
                        </a:rPr>
                        <a:t>Egypt</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a:latin typeface="Times New Roman"/>
                          <a:ea typeface="Calibri"/>
                        </a:rPr>
                        <a:t>291r-292v</a:t>
                      </a:r>
                    </a:p>
                  </a:txBody>
                  <a:tcPr marL="68580" marR="68580" marT="0" marB="0"/>
                </a:tc>
                <a:extLst>
                  <a:ext uri="{0D108BD9-81ED-4DB2-BD59-A6C34878D82A}">
                    <a16:rowId xmlns:a16="http://schemas.microsoft.com/office/drawing/2014/main" val="10010"/>
                  </a:ext>
                </a:extLst>
              </a:tr>
              <a:tr h="457200">
                <a:tc>
                  <a:txBody>
                    <a:bodyPr/>
                    <a:lstStyle/>
                    <a:p>
                      <a:pPr algn="l">
                        <a:lnSpc>
                          <a:spcPct val="115000"/>
                        </a:lnSpc>
                        <a:spcAft>
                          <a:spcPts val="0"/>
                        </a:spcAft>
                      </a:pPr>
                      <a:r>
                        <a:rPr lang="it-IT" sz="1400" dirty="0">
                          <a:latin typeface="Times New Roman"/>
                          <a:ea typeface="Calibri"/>
                        </a:rPr>
                        <a:t>3 August 1721</a:t>
                      </a:r>
                    </a:p>
                  </a:txBody>
                  <a:tcPr marL="68580" marR="68580" marT="0" marB="0"/>
                </a:tc>
                <a:tc>
                  <a:txBody>
                    <a:bodyPr/>
                    <a:lstStyle/>
                    <a:p>
                      <a:pPr algn="l">
                        <a:lnSpc>
                          <a:spcPct val="115000"/>
                        </a:lnSpc>
                        <a:spcAft>
                          <a:spcPts val="0"/>
                        </a:spcAft>
                      </a:pPr>
                      <a:r>
                        <a:rPr lang="it-IT" sz="1400" dirty="0">
                          <a:latin typeface="Times New Roman"/>
                          <a:ea typeface="Calibri"/>
                        </a:rPr>
                        <a:t>Giovanni dal Marco,</a:t>
                      </a:r>
                      <a:r>
                        <a:rPr lang="it-IT" sz="1400" baseline="0" dirty="0">
                          <a:latin typeface="Times New Roman"/>
                          <a:ea typeface="Calibri"/>
                        </a:rPr>
                        <a:t> </a:t>
                      </a:r>
                      <a:r>
                        <a:rPr lang="it-IT" sz="1400" baseline="0" dirty="0" err="1">
                          <a:latin typeface="Times New Roman"/>
                          <a:ea typeface="Calibri"/>
                        </a:rPr>
                        <a:t>superior</a:t>
                      </a:r>
                      <a:r>
                        <a:rPr lang="it-IT" sz="1400" baseline="0" dirty="0">
                          <a:latin typeface="Times New Roman"/>
                          <a:ea typeface="Calibri"/>
                        </a:rPr>
                        <a:t> </a:t>
                      </a:r>
                      <a:r>
                        <a:rPr lang="it-IT" sz="1400" baseline="0" dirty="0" err="1">
                          <a:latin typeface="Times New Roman"/>
                          <a:ea typeface="Calibri"/>
                        </a:rPr>
                        <a:t>of</a:t>
                      </a:r>
                      <a:r>
                        <a:rPr lang="it-IT" sz="1400" baseline="0" dirty="0">
                          <a:latin typeface="Times New Roman"/>
                          <a:ea typeface="Calibri"/>
                        </a:rPr>
                        <a:t> the </a:t>
                      </a:r>
                      <a:r>
                        <a:rPr lang="it-IT" sz="1400" baseline="0" dirty="0" err="1">
                          <a:latin typeface="Times New Roman"/>
                          <a:ea typeface="Calibri"/>
                        </a:rPr>
                        <a:t>Missions</a:t>
                      </a:r>
                      <a:r>
                        <a:rPr lang="it-IT" sz="1400" baseline="0" dirty="0">
                          <a:latin typeface="Times New Roman"/>
                          <a:ea typeface="Calibri"/>
                        </a:rPr>
                        <a:t> in </a:t>
                      </a:r>
                      <a:r>
                        <a:rPr lang="it-IT" sz="1400" baseline="0" dirty="0" err="1">
                          <a:latin typeface="Times New Roman"/>
                          <a:ea typeface="Calibri"/>
                        </a:rPr>
                        <a:t>Laodicea</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dirty="0">
                          <a:latin typeface="Times New Roman"/>
                          <a:ea typeface="Calibri"/>
                        </a:rPr>
                        <a:t>Tripoli </a:t>
                      </a:r>
                      <a:r>
                        <a:rPr lang="it-IT" sz="1400" dirty="0" err="1">
                          <a:latin typeface="Times New Roman"/>
                          <a:ea typeface="Calibri"/>
                        </a:rPr>
                        <a:t>of</a:t>
                      </a:r>
                      <a:r>
                        <a:rPr lang="it-IT" sz="1400" dirty="0">
                          <a:latin typeface="Times New Roman"/>
                          <a:ea typeface="Calibri"/>
                        </a:rPr>
                        <a:t> Syria</a:t>
                      </a:r>
                    </a:p>
                  </a:txBody>
                  <a:tcPr marL="68580" marR="68580" marT="0" marB="0"/>
                </a:tc>
                <a:tc>
                  <a:txBody>
                    <a:bodyPr/>
                    <a:lstStyle/>
                    <a:p>
                      <a:pPr algn="l">
                        <a:lnSpc>
                          <a:spcPct val="115000"/>
                        </a:lnSpc>
                        <a:spcAft>
                          <a:spcPts val="0"/>
                        </a:spcAft>
                      </a:pPr>
                      <a:r>
                        <a:rPr lang="it-IT" sz="1400">
                          <a:latin typeface="Times New Roman"/>
                          <a:ea typeface="Calibri"/>
                        </a:rPr>
                        <a:t>276rv</a:t>
                      </a:r>
                    </a:p>
                  </a:txBody>
                  <a:tcPr marL="68580" marR="68580" marT="0" marB="0"/>
                </a:tc>
                <a:extLst>
                  <a:ext uri="{0D108BD9-81ED-4DB2-BD59-A6C34878D82A}">
                    <a16:rowId xmlns:a16="http://schemas.microsoft.com/office/drawing/2014/main" val="10011"/>
                  </a:ext>
                </a:extLst>
              </a:tr>
              <a:tr h="457200">
                <a:tc>
                  <a:txBody>
                    <a:bodyPr/>
                    <a:lstStyle/>
                    <a:p>
                      <a:pPr algn="l">
                        <a:lnSpc>
                          <a:spcPct val="115000"/>
                        </a:lnSpc>
                        <a:spcAft>
                          <a:spcPts val="0"/>
                        </a:spcAft>
                      </a:pPr>
                      <a:r>
                        <a:rPr lang="it-IT" sz="1400" dirty="0">
                          <a:latin typeface="Times New Roman"/>
                          <a:ea typeface="Calibri"/>
                        </a:rPr>
                        <a:t>16 August 1721</a:t>
                      </a:r>
                    </a:p>
                  </a:txBody>
                  <a:tcPr marL="68580" marR="68580" marT="0" marB="0"/>
                </a:tc>
                <a:tc>
                  <a:txBody>
                    <a:bodyPr/>
                    <a:lstStyle/>
                    <a:p>
                      <a:pPr algn="l">
                        <a:lnSpc>
                          <a:spcPct val="115000"/>
                        </a:lnSpc>
                        <a:spcAft>
                          <a:spcPts val="0"/>
                        </a:spcAft>
                      </a:pPr>
                      <a:r>
                        <a:rPr lang="it-IT" sz="1400" dirty="0" err="1">
                          <a:latin typeface="Times New Roman"/>
                          <a:ea typeface="Calibri"/>
                        </a:rPr>
                        <a:t>Doroteo</a:t>
                      </a:r>
                      <a:r>
                        <a:rPr lang="it-IT" sz="1400" dirty="0">
                          <a:latin typeface="Times New Roman"/>
                          <a:ea typeface="Calibri"/>
                        </a:rPr>
                        <a:t>, </a:t>
                      </a:r>
                      <a:r>
                        <a:rPr lang="it-IT" sz="1400" dirty="0" err="1">
                          <a:latin typeface="Times New Roman"/>
                          <a:ea typeface="Calibri"/>
                        </a:rPr>
                        <a:t>Capuchin</a:t>
                      </a:r>
                      <a:r>
                        <a:rPr lang="it-IT" sz="1400" dirty="0">
                          <a:latin typeface="Times New Roman"/>
                          <a:ea typeface="Calibri"/>
                        </a:rPr>
                        <a:t>, </a:t>
                      </a:r>
                      <a:r>
                        <a:rPr lang="it-IT" sz="1400" dirty="0" err="1">
                          <a:latin typeface="Times New Roman"/>
                          <a:ea typeface="Calibri"/>
                        </a:rPr>
                        <a:t>custodian</a:t>
                      </a:r>
                      <a:r>
                        <a:rPr lang="it-IT" sz="1400" baseline="0" dirty="0">
                          <a:latin typeface="Times New Roman"/>
                          <a:ea typeface="Calibri"/>
                        </a:rPr>
                        <a:t> </a:t>
                      </a:r>
                      <a:r>
                        <a:rPr lang="it-IT" sz="1400" baseline="0" dirty="0" err="1">
                          <a:latin typeface="Times New Roman"/>
                          <a:ea typeface="Calibri"/>
                        </a:rPr>
                        <a:t>of</a:t>
                      </a:r>
                      <a:r>
                        <a:rPr lang="it-IT" sz="1400" baseline="0" dirty="0">
                          <a:latin typeface="Times New Roman"/>
                          <a:ea typeface="Calibri"/>
                        </a:rPr>
                        <a:t> the </a:t>
                      </a:r>
                      <a:r>
                        <a:rPr lang="it-IT" sz="1400" baseline="0" dirty="0" err="1">
                          <a:latin typeface="Times New Roman"/>
                          <a:ea typeface="Calibri"/>
                        </a:rPr>
                        <a:t>Missions</a:t>
                      </a:r>
                      <a:r>
                        <a:rPr lang="it-IT" sz="1400" baseline="0" dirty="0">
                          <a:latin typeface="Times New Roman"/>
                          <a:ea typeface="Calibri"/>
                        </a:rPr>
                        <a:t> in</a:t>
                      </a:r>
                      <a:r>
                        <a:rPr lang="it-IT" sz="1400" dirty="0">
                          <a:latin typeface="Times New Roman"/>
                          <a:ea typeface="Calibri"/>
                        </a:rPr>
                        <a:t> Syria</a:t>
                      </a:r>
                      <a:r>
                        <a:rPr lang="it-IT" sz="1400" baseline="0" dirty="0">
                          <a:latin typeface="Times New Roman"/>
                          <a:ea typeface="Calibri"/>
                        </a:rPr>
                        <a:t> and </a:t>
                      </a:r>
                      <a:r>
                        <a:rPr lang="it-IT" sz="1400" dirty="0" err="1">
                          <a:latin typeface="Times New Roman"/>
                          <a:ea typeface="Calibri"/>
                        </a:rPr>
                        <a:t>Palestine</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dirty="0" err="1">
                          <a:latin typeface="Times New Roman"/>
                          <a:ea typeface="Calibri"/>
                        </a:rPr>
                        <a:t>Damascus</a:t>
                      </a:r>
                      <a:endParaRPr lang="it-IT" sz="1400" dirty="0">
                        <a:latin typeface="Times New Roman"/>
                        <a:ea typeface="Calibri"/>
                      </a:endParaRPr>
                    </a:p>
                  </a:txBody>
                  <a:tcPr marL="68580" marR="68580" marT="0" marB="0"/>
                </a:tc>
                <a:tc>
                  <a:txBody>
                    <a:bodyPr/>
                    <a:lstStyle/>
                    <a:p>
                      <a:pPr algn="l">
                        <a:lnSpc>
                          <a:spcPct val="115000"/>
                        </a:lnSpc>
                        <a:spcAft>
                          <a:spcPts val="0"/>
                        </a:spcAft>
                      </a:pPr>
                      <a:r>
                        <a:rPr lang="it-IT" sz="1400">
                          <a:latin typeface="Times New Roman"/>
                          <a:ea typeface="Calibri"/>
                        </a:rPr>
                        <a:t>260rv</a:t>
                      </a:r>
                    </a:p>
                  </a:txBody>
                  <a:tcPr marL="68580" marR="68580" marT="0" marB="0"/>
                </a:tc>
                <a:extLst>
                  <a:ext uri="{0D108BD9-81ED-4DB2-BD59-A6C34878D82A}">
                    <a16:rowId xmlns:a16="http://schemas.microsoft.com/office/drawing/2014/main" val="10012"/>
                  </a:ext>
                </a:extLst>
              </a:tr>
              <a:tr h="457200">
                <a:tc>
                  <a:txBody>
                    <a:bodyPr/>
                    <a:lstStyle/>
                    <a:p>
                      <a:pPr algn="l">
                        <a:lnSpc>
                          <a:spcPct val="115000"/>
                        </a:lnSpc>
                        <a:spcAft>
                          <a:spcPts val="0"/>
                        </a:spcAft>
                      </a:pPr>
                      <a:r>
                        <a:rPr lang="it-IT" sz="1400" i="0" dirty="0">
                          <a:latin typeface="Times New Roman"/>
                          <a:ea typeface="Calibri"/>
                        </a:rPr>
                        <a:t>12 </a:t>
                      </a:r>
                      <a:r>
                        <a:rPr lang="it-IT" sz="1400" i="0" dirty="0" err="1">
                          <a:latin typeface="Times New Roman"/>
                          <a:ea typeface="Calibri"/>
                        </a:rPr>
                        <a:t>December</a:t>
                      </a:r>
                      <a:r>
                        <a:rPr lang="it-IT" sz="1400" i="0" dirty="0">
                          <a:latin typeface="Times New Roman"/>
                          <a:ea typeface="Calibri"/>
                        </a:rPr>
                        <a:t> 1721</a:t>
                      </a:r>
                    </a:p>
                  </a:txBody>
                  <a:tcPr marL="68580" marR="68580" marT="0" marB="0"/>
                </a:tc>
                <a:tc>
                  <a:txBody>
                    <a:bodyPr/>
                    <a:lstStyle/>
                    <a:p>
                      <a:pPr algn="l">
                        <a:lnSpc>
                          <a:spcPct val="115000"/>
                        </a:lnSpc>
                        <a:spcAft>
                          <a:spcPts val="0"/>
                        </a:spcAft>
                      </a:pPr>
                      <a:r>
                        <a:rPr lang="it-IT" sz="1400" i="0" dirty="0">
                          <a:latin typeface="Times New Roman"/>
                          <a:ea typeface="Calibri"/>
                        </a:rPr>
                        <a:t>Francesco dalla </a:t>
                      </a:r>
                      <a:r>
                        <a:rPr lang="it-IT" sz="1400" i="0" dirty="0" err="1">
                          <a:latin typeface="Times New Roman"/>
                          <a:ea typeface="Calibri"/>
                        </a:rPr>
                        <a:t>Castellina</a:t>
                      </a:r>
                      <a:r>
                        <a:rPr lang="it-IT" sz="1400" i="0" dirty="0">
                          <a:latin typeface="Times New Roman"/>
                          <a:ea typeface="Calibri"/>
                        </a:rPr>
                        <a:t>, </a:t>
                      </a:r>
                      <a:r>
                        <a:rPr lang="it-IT" sz="1400" i="0" dirty="0" err="1">
                          <a:latin typeface="Times New Roman"/>
                          <a:ea typeface="Calibri"/>
                        </a:rPr>
                        <a:t>Capuchin</a:t>
                      </a:r>
                      <a:r>
                        <a:rPr lang="it-IT" sz="1400" i="0" dirty="0">
                          <a:latin typeface="Times New Roman"/>
                          <a:ea typeface="Calibri"/>
                        </a:rPr>
                        <a:t>, </a:t>
                      </a:r>
                      <a:r>
                        <a:rPr lang="it-IT" sz="1400" i="0" dirty="0" err="1">
                          <a:latin typeface="Times New Roman"/>
                          <a:ea typeface="Calibri"/>
                        </a:rPr>
                        <a:t>prefect</a:t>
                      </a:r>
                      <a:r>
                        <a:rPr lang="it-IT" sz="1400" i="0" baseline="0" dirty="0">
                          <a:latin typeface="Times New Roman"/>
                          <a:ea typeface="Calibri"/>
                        </a:rPr>
                        <a:t> </a:t>
                      </a:r>
                      <a:r>
                        <a:rPr lang="it-IT" sz="1400" i="0" baseline="0" dirty="0" err="1">
                          <a:latin typeface="Times New Roman"/>
                          <a:ea typeface="Calibri"/>
                        </a:rPr>
                        <a:t>of</a:t>
                      </a:r>
                      <a:r>
                        <a:rPr lang="it-IT" sz="1400" i="0" baseline="0" dirty="0">
                          <a:latin typeface="Times New Roman"/>
                          <a:ea typeface="Calibri"/>
                        </a:rPr>
                        <a:t> the </a:t>
                      </a:r>
                      <a:r>
                        <a:rPr lang="it-IT" sz="1400" i="0" baseline="0" dirty="0" err="1">
                          <a:latin typeface="Times New Roman"/>
                          <a:ea typeface="Calibri"/>
                        </a:rPr>
                        <a:t>Missions</a:t>
                      </a:r>
                      <a:r>
                        <a:rPr lang="it-IT" sz="1400" i="0" baseline="0" dirty="0">
                          <a:latin typeface="Times New Roman"/>
                          <a:ea typeface="Calibri"/>
                        </a:rPr>
                        <a:t> in</a:t>
                      </a:r>
                      <a:r>
                        <a:rPr lang="it-IT" sz="1400" i="0" dirty="0">
                          <a:latin typeface="Times New Roman"/>
                          <a:ea typeface="Calibri"/>
                        </a:rPr>
                        <a:t> Georgia</a:t>
                      </a:r>
                    </a:p>
                  </a:txBody>
                  <a:tcPr marL="68580" marR="68580" marT="0" marB="0"/>
                </a:tc>
                <a:tc>
                  <a:txBody>
                    <a:bodyPr/>
                    <a:lstStyle/>
                    <a:p>
                      <a:pPr algn="l">
                        <a:lnSpc>
                          <a:spcPct val="115000"/>
                        </a:lnSpc>
                        <a:spcAft>
                          <a:spcPts val="0"/>
                        </a:spcAft>
                      </a:pPr>
                      <a:r>
                        <a:rPr lang="it-IT" sz="1400" i="0" dirty="0" err="1">
                          <a:latin typeface="Times New Roman"/>
                          <a:ea typeface="Calibri"/>
                        </a:rPr>
                        <a:t>Tiflis</a:t>
                      </a:r>
                      <a:r>
                        <a:rPr lang="it-IT" sz="1400" i="0" dirty="0">
                          <a:latin typeface="Times New Roman"/>
                          <a:ea typeface="Calibri"/>
                        </a:rPr>
                        <a:t> [</a:t>
                      </a:r>
                      <a:r>
                        <a:rPr lang="it-IT" sz="1400" i="0" dirty="0" err="1">
                          <a:latin typeface="Times New Roman"/>
                          <a:ea typeface="Calibri"/>
                        </a:rPr>
                        <a:t>Tiblisi</a:t>
                      </a:r>
                      <a:r>
                        <a:rPr lang="it-IT" sz="1400" i="0" dirty="0">
                          <a:latin typeface="Times New Roman"/>
                          <a:ea typeface="Calibri"/>
                        </a:rPr>
                        <a:t>, Georgia]</a:t>
                      </a:r>
                    </a:p>
                  </a:txBody>
                  <a:tcPr marL="68580" marR="68580" marT="0" marB="0"/>
                </a:tc>
                <a:tc>
                  <a:txBody>
                    <a:bodyPr/>
                    <a:lstStyle/>
                    <a:p>
                      <a:pPr algn="l">
                        <a:lnSpc>
                          <a:spcPct val="115000"/>
                        </a:lnSpc>
                        <a:spcAft>
                          <a:spcPts val="0"/>
                        </a:spcAft>
                      </a:pPr>
                      <a:r>
                        <a:rPr lang="it-IT" sz="1400" i="0">
                          <a:latin typeface="Times New Roman"/>
                          <a:ea typeface="Calibri"/>
                        </a:rPr>
                        <a:t>323r-324r</a:t>
                      </a:r>
                    </a:p>
                  </a:txBody>
                  <a:tcPr marL="68580" marR="68580" marT="0" marB="0"/>
                </a:tc>
                <a:extLst>
                  <a:ext uri="{0D108BD9-81ED-4DB2-BD59-A6C34878D82A}">
                    <a16:rowId xmlns:a16="http://schemas.microsoft.com/office/drawing/2014/main" val="10013"/>
                  </a:ext>
                </a:extLst>
              </a:tr>
              <a:tr h="457200">
                <a:tc>
                  <a:txBody>
                    <a:bodyPr/>
                    <a:lstStyle/>
                    <a:p>
                      <a:pPr algn="l">
                        <a:lnSpc>
                          <a:spcPct val="115000"/>
                        </a:lnSpc>
                        <a:spcAft>
                          <a:spcPts val="0"/>
                        </a:spcAft>
                      </a:pPr>
                      <a:r>
                        <a:rPr lang="it-IT" sz="1400" i="0" dirty="0">
                          <a:latin typeface="Times New Roman"/>
                          <a:ea typeface="Calibri"/>
                        </a:rPr>
                        <a:t>1</a:t>
                      </a:r>
                      <a:r>
                        <a:rPr lang="it-IT" sz="1400" i="0" baseline="0" dirty="0">
                          <a:latin typeface="Times New Roman"/>
                          <a:ea typeface="Calibri"/>
                        </a:rPr>
                        <a:t> </a:t>
                      </a:r>
                      <a:r>
                        <a:rPr lang="it-IT" sz="1400" i="0" baseline="0" dirty="0" err="1">
                          <a:latin typeface="Times New Roman"/>
                          <a:ea typeface="Calibri"/>
                        </a:rPr>
                        <a:t>June</a:t>
                      </a:r>
                      <a:r>
                        <a:rPr lang="it-IT" sz="1400" i="0" dirty="0">
                          <a:latin typeface="Times New Roman"/>
                          <a:ea typeface="Calibri"/>
                        </a:rPr>
                        <a:t> 1722</a:t>
                      </a:r>
                    </a:p>
                  </a:txBody>
                  <a:tcPr marL="68580" marR="68580" marT="0" marB="0"/>
                </a:tc>
                <a:tc>
                  <a:txBody>
                    <a:bodyPr/>
                    <a:lstStyle/>
                    <a:p>
                      <a:pPr algn="l">
                        <a:lnSpc>
                          <a:spcPct val="115000"/>
                        </a:lnSpc>
                        <a:spcAft>
                          <a:spcPts val="0"/>
                        </a:spcAft>
                      </a:pPr>
                      <a:r>
                        <a:rPr lang="it-IT" sz="1400" b="1" i="0" dirty="0">
                          <a:latin typeface="Times New Roman"/>
                          <a:ea typeface="Calibri"/>
                        </a:rPr>
                        <a:t>Giorgio Lucas</a:t>
                      </a:r>
                      <a:r>
                        <a:rPr lang="it-IT" sz="1400" i="0" dirty="0">
                          <a:latin typeface="Times New Roman"/>
                          <a:ea typeface="Calibri"/>
                        </a:rPr>
                        <a:t>, </a:t>
                      </a:r>
                      <a:r>
                        <a:rPr lang="it-IT" sz="1400" i="0" dirty="0" err="1">
                          <a:latin typeface="Times New Roman"/>
                          <a:ea typeface="Calibri"/>
                        </a:rPr>
                        <a:t>Armenian</a:t>
                      </a:r>
                      <a:r>
                        <a:rPr lang="it-IT" sz="1400" i="0" dirty="0">
                          <a:latin typeface="Times New Roman"/>
                          <a:ea typeface="Calibri"/>
                        </a:rPr>
                        <a:t> </a:t>
                      </a:r>
                      <a:r>
                        <a:rPr lang="it-IT" sz="1400" i="0" dirty="0" err="1">
                          <a:latin typeface="Times New Roman"/>
                          <a:ea typeface="Calibri"/>
                        </a:rPr>
                        <a:t>Catholic</a:t>
                      </a:r>
                      <a:r>
                        <a:rPr lang="it-IT" sz="1400" i="0" dirty="0">
                          <a:latin typeface="Times New Roman"/>
                          <a:ea typeface="Calibri"/>
                        </a:rPr>
                        <a:t> </a:t>
                      </a:r>
                      <a:r>
                        <a:rPr lang="it-IT" sz="1400" i="0" dirty="0" err="1">
                          <a:latin typeface="Times New Roman"/>
                          <a:ea typeface="Calibri"/>
                        </a:rPr>
                        <a:t>from</a:t>
                      </a:r>
                      <a:r>
                        <a:rPr lang="it-IT" sz="1400" i="0" dirty="0">
                          <a:latin typeface="Times New Roman"/>
                          <a:ea typeface="Calibri"/>
                        </a:rPr>
                        <a:t> Aleppo</a:t>
                      </a:r>
                    </a:p>
                  </a:txBody>
                  <a:tcPr marL="68580" marR="68580" marT="0" marB="0"/>
                </a:tc>
                <a:tc>
                  <a:txBody>
                    <a:bodyPr/>
                    <a:lstStyle/>
                    <a:p>
                      <a:pPr algn="l">
                        <a:lnSpc>
                          <a:spcPct val="115000"/>
                        </a:lnSpc>
                        <a:spcAft>
                          <a:spcPts val="0"/>
                        </a:spcAft>
                      </a:pPr>
                      <a:r>
                        <a:rPr lang="it-IT" sz="1400" i="0" dirty="0">
                          <a:latin typeface="Times New Roman"/>
                          <a:ea typeface="Calibri"/>
                        </a:rPr>
                        <a:t>Aleppo</a:t>
                      </a:r>
                    </a:p>
                  </a:txBody>
                  <a:tcPr marL="68580" marR="68580" marT="0" marB="0"/>
                </a:tc>
                <a:tc>
                  <a:txBody>
                    <a:bodyPr/>
                    <a:lstStyle/>
                    <a:p>
                      <a:pPr algn="l">
                        <a:lnSpc>
                          <a:spcPct val="115000"/>
                        </a:lnSpc>
                        <a:spcAft>
                          <a:spcPts val="0"/>
                        </a:spcAft>
                      </a:pPr>
                      <a:r>
                        <a:rPr lang="it-IT" sz="1400" i="0" dirty="0">
                          <a:latin typeface="Times New Roman"/>
                          <a:ea typeface="Calibri"/>
                        </a:rPr>
                        <a:t>284r-285v</a:t>
                      </a:r>
                    </a:p>
                  </a:txBody>
                  <a:tcPr marL="68580" marR="68580" marT="0" marB="0"/>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843937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18666" y="4333197"/>
            <a:ext cx="3302000" cy="2537503"/>
          </a:xfrm>
          <a:prstGeom prst="rect">
            <a:avLst/>
          </a:prstGeom>
        </p:spPr>
      </p:pic>
      <p:pic>
        <p:nvPicPr>
          <p:cNvPr id="4" name="Immagin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37100" y="3330656"/>
            <a:ext cx="4406900" cy="1088944"/>
          </a:xfrm>
          <a:prstGeom prst="rect">
            <a:avLst/>
          </a:prstGeom>
        </p:spPr>
      </p:pic>
      <p:pic>
        <p:nvPicPr>
          <p:cNvPr id="5" name="Immagin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280833" y="4419600"/>
            <a:ext cx="5863167" cy="2438400"/>
          </a:xfrm>
          <a:prstGeom prst="rect">
            <a:avLst/>
          </a:prstGeom>
        </p:spPr>
      </p:pic>
      <p:pic>
        <p:nvPicPr>
          <p:cNvPr id="7" name="Immagin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37099" y="12701"/>
            <a:ext cx="4406901" cy="3317956"/>
          </a:xfrm>
          <a:prstGeom prst="rect">
            <a:avLst/>
          </a:prstGeom>
        </p:spPr>
      </p:pic>
      <p:pic>
        <p:nvPicPr>
          <p:cNvPr id="6" name="Immagine 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12700"/>
            <a:ext cx="4737100" cy="6858000"/>
          </a:xfrm>
          <a:prstGeom prst="rect">
            <a:avLst/>
          </a:prstGeom>
        </p:spPr>
      </p:pic>
      <p:sp>
        <p:nvSpPr>
          <p:cNvPr id="8" name="Cornice 7"/>
          <p:cNvSpPr/>
          <p:nvPr/>
        </p:nvSpPr>
        <p:spPr>
          <a:xfrm>
            <a:off x="4927601" y="3691467"/>
            <a:ext cx="1388533" cy="474133"/>
          </a:xfrm>
          <a:prstGeom prst="frame">
            <a:avLst>
              <a:gd name="adj1" fmla="val 3774"/>
            </a:avLst>
          </a:prstGeom>
          <a:solidFill>
            <a:srgbClr val="C0504D"/>
          </a:solidFill>
          <a:ln w="31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
        <p:nvSpPr>
          <p:cNvPr id="9" name="Cornice 8"/>
          <p:cNvSpPr/>
          <p:nvPr/>
        </p:nvSpPr>
        <p:spPr>
          <a:xfrm>
            <a:off x="7992534" y="121033"/>
            <a:ext cx="778934" cy="573236"/>
          </a:xfrm>
          <a:prstGeom prst="frame">
            <a:avLst>
              <a:gd name="adj1" fmla="val 3774"/>
            </a:avLst>
          </a:prstGeom>
          <a:solidFill>
            <a:srgbClr val="C0504D"/>
          </a:solidFill>
          <a:ln w="31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
        <p:nvSpPr>
          <p:cNvPr id="10" name="Cornice 9"/>
          <p:cNvSpPr/>
          <p:nvPr/>
        </p:nvSpPr>
        <p:spPr>
          <a:xfrm>
            <a:off x="5249324" y="6096000"/>
            <a:ext cx="1388533" cy="474133"/>
          </a:xfrm>
          <a:prstGeom prst="frame">
            <a:avLst>
              <a:gd name="adj1" fmla="val 3774"/>
            </a:avLst>
          </a:prstGeom>
          <a:solidFill>
            <a:srgbClr val="C0504D"/>
          </a:solidFill>
          <a:ln w="31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412475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45058"/>
            <a:ext cx="8519958" cy="6147690"/>
          </a:xfrm>
        </p:spPr>
        <p:txBody>
          <a:bodyPr>
            <a:normAutofit/>
          </a:bodyPr>
          <a:lstStyle/>
          <a:p>
            <a:pPr marL="0" indent="0">
              <a:lnSpc>
                <a:spcPct val="120000"/>
              </a:lnSpc>
              <a:buNone/>
            </a:pPr>
            <a:r>
              <a:rPr lang="it-IT" sz="2500" dirty="0">
                <a:latin typeface="Brill" panose="020F0602050406030203" pitchFamily="34" charset="0"/>
                <a:ea typeface="Brill" panose="020F0602050406030203" pitchFamily="34" charset="0"/>
              </a:rPr>
              <a:t> </a:t>
            </a:r>
          </a:p>
          <a:p>
            <a:pPr marL="0" indent="0" algn="ctr">
              <a:lnSpc>
                <a:spcPct val="120000"/>
              </a:lnSpc>
              <a:buNone/>
            </a:pPr>
            <a:r>
              <a:rPr lang="it-IT" sz="2500" b="1" dirty="0">
                <a:latin typeface="Brill" panose="020F0602050406030203" pitchFamily="34" charset="0"/>
                <a:ea typeface="Brill" panose="020F0602050406030203" pitchFamily="34" charset="0"/>
              </a:rPr>
              <a:t>La controversia sulla </a:t>
            </a:r>
            <a:r>
              <a:rPr lang="it-IT" sz="2500" b="1" i="1" dirty="0">
                <a:latin typeface="Brill" panose="020F0602050406030203" pitchFamily="34" charset="0"/>
                <a:ea typeface="Brill" panose="020F0602050406030203" pitchFamily="34" charset="0"/>
              </a:rPr>
              <a:t>communicatio in </a:t>
            </a:r>
            <a:r>
              <a:rPr lang="it-IT" sz="2500" b="1" i="1" dirty="0" err="1">
                <a:latin typeface="Brill" panose="020F0602050406030203" pitchFamily="34" charset="0"/>
                <a:ea typeface="Brill" panose="020F0602050406030203" pitchFamily="34" charset="0"/>
              </a:rPr>
              <a:t>sacris</a:t>
            </a:r>
            <a:r>
              <a:rPr lang="it-IT" sz="2500" b="1" dirty="0">
                <a:latin typeface="Brill" panose="020F0602050406030203" pitchFamily="34" charset="0"/>
                <a:ea typeface="Brill" panose="020F0602050406030203" pitchFamily="34" charset="0"/>
              </a:rPr>
              <a:t> </a:t>
            </a:r>
          </a:p>
          <a:p>
            <a:pPr marL="0" indent="0" algn="ctr">
              <a:lnSpc>
                <a:spcPct val="120000"/>
              </a:lnSpc>
              <a:buNone/>
            </a:pPr>
            <a:r>
              <a:rPr lang="it-IT" sz="2500" b="1" dirty="0">
                <a:latin typeface="Brill" panose="020F0602050406030203" pitchFamily="34" charset="0"/>
                <a:ea typeface="Brill" panose="020F0602050406030203" pitchFamily="34" charset="0"/>
              </a:rPr>
              <a:t>tra cattolici et ortodossi</a:t>
            </a:r>
            <a:endParaRPr lang="it-IT" sz="2500" b="1" i="1" dirty="0">
              <a:latin typeface="Brill" panose="020F0602050406030203" pitchFamily="34" charset="0"/>
              <a:ea typeface="Brill" panose="020F0602050406030203" pitchFamily="34" charset="0"/>
            </a:endParaRPr>
          </a:p>
          <a:p>
            <a:pPr marL="0" indent="0" algn="ctr">
              <a:lnSpc>
                <a:spcPct val="120000"/>
              </a:lnSpc>
              <a:buNone/>
            </a:pPr>
            <a:endParaRPr lang="it-IT" sz="2500" dirty="0">
              <a:latin typeface="Brill" panose="020F0602050406030203" pitchFamily="34" charset="0"/>
              <a:ea typeface="Brill" panose="020F0602050406030203" pitchFamily="34" charset="0"/>
            </a:endParaRPr>
          </a:p>
          <a:p>
            <a:pPr marL="742950" indent="-742950">
              <a:lnSpc>
                <a:spcPct val="120000"/>
              </a:lnSpc>
              <a:buAutoNum type="arabicPeriod"/>
            </a:pPr>
            <a:r>
              <a:rPr lang="it-IT" sz="2500" dirty="0">
                <a:solidFill>
                  <a:srgbClr val="A6A6A6"/>
                </a:solidFill>
                <a:latin typeface="Brill" panose="020F0602050406030203" pitchFamily="34" charset="0"/>
                <a:ea typeface="Brill" panose="020F0602050406030203" pitchFamily="34" charset="0"/>
              </a:rPr>
              <a:t>Le radici antiche della questione e i suoi punti critici (XVI-XVII secolo)</a:t>
            </a:r>
          </a:p>
          <a:p>
            <a:pPr marL="742950" indent="-742950">
              <a:lnSpc>
                <a:spcPct val="120000"/>
              </a:lnSpc>
              <a:buAutoNum type="arabicPeriod"/>
            </a:pPr>
            <a:r>
              <a:rPr lang="it-IT" sz="2500" dirty="0">
                <a:solidFill>
                  <a:srgbClr val="A6A6A6"/>
                </a:solidFill>
                <a:latin typeface="Brill" panose="020F0602050406030203" pitchFamily="34" charset="0"/>
                <a:ea typeface="Brill" panose="020F0602050406030203" pitchFamily="34" charset="0"/>
              </a:rPr>
              <a:t>L’aggravamento del problema e l’inchiesta generale (1700-1723)</a:t>
            </a:r>
          </a:p>
          <a:p>
            <a:pPr marL="742950" indent="-742950">
              <a:lnSpc>
                <a:spcPct val="120000"/>
              </a:lnSpc>
              <a:buAutoNum type="arabicPeriod"/>
            </a:pPr>
            <a:r>
              <a:rPr lang="it-IT" sz="2500" dirty="0">
                <a:latin typeface="Brill" panose="020F0602050406030203" pitchFamily="34" charset="0"/>
                <a:ea typeface="Brill" panose="020F0602050406030203" pitchFamily="34" charset="0"/>
              </a:rPr>
              <a:t>L’epoca delle condanne (1729-1753)</a:t>
            </a:r>
          </a:p>
          <a:p>
            <a:pPr marL="0" indent="0">
              <a:buNone/>
            </a:pPr>
            <a:r>
              <a:rPr lang="it-IT" sz="2500" dirty="0">
                <a:latin typeface="Brill" panose="020F0602050406030203" pitchFamily="34" charset="0"/>
                <a:ea typeface="Brill" panose="020F0602050406030203" pitchFamily="34" charset="0"/>
              </a:rPr>
              <a:t> </a:t>
            </a:r>
          </a:p>
        </p:txBody>
      </p:sp>
    </p:spTree>
    <p:extLst>
      <p:ext uri="{BB962C8B-B14F-4D97-AF65-F5344CB8AC3E}">
        <p14:creationId xmlns:p14="http://schemas.microsoft.com/office/powerpoint/2010/main" val="2549626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3056" y="269201"/>
            <a:ext cx="3932769" cy="6620934"/>
          </a:xfrm>
        </p:spPr>
        <p:txBody>
          <a:bodyPr>
            <a:noAutofit/>
          </a:bodyPr>
          <a:lstStyle/>
          <a:p>
            <a:pPr>
              <a:lnSpc>
                <a:spcPct val="80000"/>
              </a:lnSpc>
            </a:pPr>
            <a:r>
              <a:rPr lang="fr-CA" sz="2000" b="1" dirty="0">
                <a:latin typeface="Brill"/>
                <a:cs typeface="Brill"/>
              </a:rPr>
              <a:t>1723: prima  </a:t>
            </a:r>
            <a:r>
              <a:rPr lang="fr-CA" sz="2000" b="1" dirty="0" err="1">
                <a:latin typeface="Brill"/>
                <a:cs typeface="Brill"/>
              </a:rPr>
              <a:t>istruzione</a:t>
            </a:r>
            <a:r>
              <a:rPr lang="fr-CA" sz="2000" b="1" dirty="0">
                <a:latin typeface="Brill"/>
                <a:cs typeface="Brill"/>
              </a:rPr>
              <a:t> </a:t>
            </a:r>
            <a:r>
              <a:rPr lang="fr-CA" sz="2000" b="1" dirty="0" err="1">
                <a:latin typeface="Brill"/>
                <a:cs typeface="Brill"/>
              </a:rPr>
              <a:t>sull’argomento</a:t>
            </a:r>
            <a:r>
              <a:rPr lang="fr-CA" sz="2000" b="1" dirty="0">
                <a:latin typeface="Brill"/>
                <a:cs typeface="Brill"/>
              </a:rPr>
              <a:t> </a:t>
            </a:r>
            <a:r>
              <a:rPr lang="fr-CA" sz="2000" dirty="0">
                <a:latin typeface="Brill"/>
                <a:cs typeface="Brill"/>
              </a:rPr>
              <a:t>(non efficace, si </a:t>
            </a:r>
            <a:r>
              <a:rPr lang="fr-CA" sz="2000" dirty="0" err="1">
                <a:latin typeface="Brill"/>
                <a:cs typeface="Brill"/>
              </a:rPr>
              <a:t>richiede</a:t>
            </a:r>
            <a:r>
              <a:rPr lang="fr-CA" sz="2000" dirty="0">
                <a:latin typeface="Brill"/>
                <a:cs typeface="Brill"/>
              </a:rPr>
              <a:t> </a:t>
            </a:r>
            <a:r>
              <a:rPr lang="fr-CA" sz="2000" dirty="0" err="1">
                <a:latin typeface="Brill"/>
                <a:cs typeface="Brill"/>
              </a:rPr>
              <a:t>semplicemente</a:t>
            </a:r>
            <a:r>
              <a:rPr lang="fr-CA" sz="2000" dirty="0">
                <a:latin typeface="Brill"/>
                <a:cs typeface="Brill"/>
              </a:rPr>
              <a:t> ai </a:t>
            </a:r>
            <a:r>
              <a:rPr lang="fr-CA" sz="2000" dirty="0" err="1">
                <a:latin typeface="Brill"/>
                <a:cs typeface="Brill"/>
              </a:rPr>
              <a:t>fedeli</a:t>
            </a:r>
            <a:r>
              <a:rPr lang="fr-CA" sz="2000" dirty="0">
                <a:latin typeface="Brill"/>
                <a:cs typeface="Brill"/>
              </a:rPr>
              <a:t>  di </a:t>
            </a:r>
            <a:r>
              <a:rPr lang="fr-CA" sz="2000" dirty="0" err="1">
                <a:latin typeface="Brill"/>
                <a:cs typeface="Brill"/>
              </a:rPr>
              <a:t>evitare</a:t>
            </a:r>
            <a:r>
              <a:rPr lang="fr-CA" sz="2000" dirty="0">
                <a:latin typeface="Brill"/>
                <a:cs typeface="Brill"/>
              </a:rPr>
              <a:t> il </a:t>
            </a:r>
            <a:r>
              <a:rPr lang="fr-CA" sz="2000" dirty="0" err="1">
                <a:latin typeface="Brill"/>
                <a:cs typeface="Brill"/>
              </a:rPr>
              <a:t>rischio</a:t>
            </a:r>
            <a:r>
              <a:rPr lang="fr-CA" sz="2000" dirty="0">
                <a:latin typeface="Brill"/>
                <a:cs typeface="Brill"/>
              </a:rPr>
              <a:t> di « </a:t>
            </a:r>
            <a:r>
              <a:rPr lang="fr-CA" sz="2000" dirty="0" err="1">
                <a:latin typeface="Brill"/>
                <a:cs typeface="Brill"/>
              </a:rPr>
              <a:t>scandalo</a:t>
            </a:r>
            <a:r>
              <a:rPr lang="fr-CA" sz="2000" dirty="0">
                <a:latin typeface="Brill"/>
                <a:cs typeface="Brill"/>
              </a:rPr>
              <a:t> e </a:t>
            </a:r>
            <a:r>
              <a:rPr lang="fr-CA" sz="2000" dirty="0" err="1">
                <a:latin typeface="Brill"/>
                <a:cs typeface="Brill"/>
              </a:rPr>
              <a:t>perversione</a:t>
            </a:r>
            <a:r>
              <a:rPr lang="fr-CA" sz="2000" dirty="0">
                <a:latin typeface="Brill"/>
                <a:cs typeface="Brill"/>
              </a:rPr>
              <a:t> », </a:t>
            </a:r>
            <a:r>
              <a:rPr lang="fr-CA" sz="2000" dirty="0" err="1">
                <a:latin typeface="Brill"/>
                <a:cs typeface="Brill"/>
              </a:rPr>
              <a:t>delegando</a:t>
            </a:r>
            <a:r>
              <a:rPr lang="fr-CA" sz="2000" dirty="0">
                <a:latin typeface="Brill"/>
                <a:cs typeface="Brill"/>
              </a:rPr>
              <a:t> </a:t>
            </a:r>
            <a:r>
              <a:rPr lang="fr-CA" sz="2000" dirty="0" err="1">
                <a:latin typeface="Brill"/>
                <a:cs typeface="Brill"/>
              </a:rPr>
              <a:t>però</a:t>
            </a:r>
            <a:r>
              <a:rPr lang="fr-CA" sz="2000" dirty="0">
                <a:latin typeface="Brill"/>
                <a:cs typeface="Brill"/>
              </a:rPr>
              <a:t> la </a:t>
            </a:r>
            <a:r>
              <a:rPr lang="fr-CA" sz="2000" dirty="0" err="1">
                <a:latin typeface="Brill"/>
                <a:cs typeface="Brill"/>
              </a:rPr>
              <a:t>risoluzione</a:t>
            </a:r>
            <a:r>
              <a:rPr lang="fr-CA" sz="2000" dirty="0">
                <a:latin typeface="Brill"/>
                <a:cs typeface="Brill"/>
              </a:rPr>
              <a:t> dei </a:t>
            </a:r>
            <a:r>
              <a:rPr lang="fr-CA" sz="2000" dirty="0" err="1">
                <a:latin typeface="Brill"/>
                <a:cs typeface="Brill"/>
              </a:rPr>
              <a:t>casi</a:t>
            </a:r>
            <a:r>
              <a:rPr lang="fr-CA" sz="2000" dirty="0">
                <a:latin typeface="Brill"/>
                <a:cs typeface="Brill"/>
              </a:rPr>
              <a:t> </a:t>
            </a:r>
            <a:r>
              <a:rPr lang="fr-CA" sz="2000" dirty="0" err="1">
                <a:latin typeface="Brill"/>
                <a:cs typeface="Brill"/>
              </a:rPr>
              <a:t>dubbi</a:t>
            </a:r>
            <a:r>
              <a:rPr lang="fr-CA" sz="2000" dirty="0">
                <a:latin typeface="Brill"/>
                <a:cs typeface="Brill"/>
              </a:rPr>
              <a:t> ai </a:t>
            </a:r>
            <a:r>
              <a:rPr lang="fr-CA" sz="2000" dirty="0" err="1">
                <a:latin typeface="Brill"/>
                <a:cs typeface="Brill"/>
              </a:rPr>
              <a:t>missionari</a:t>
            </a:r>
            <a:r>
              <a:rPr lang="fr-CA" sz="2000" dirty="0">
                <a:latin typeface="Brill"/>
                <a:cs typeface="Brill"/>
              </a:rPr>
              <a:t> </a:t>
            </a:r>
            <a:r>
              <a:rPr lang="fr-CA" sz="2000" dirty="0" err="1">
                <a:latin typeface="Brill"/>
                <a:cs typeface="Brill"/>
              </a:rPr>
              <a:t>sul</a:t>
            </a:r>
            <a:r>
              <a:rPr lang="fr-CA" sz="2000" dirty="0">
                <a:latin typeface="Brill"/>
                <a:cs typeface="Brill"/>
              </a:rPr>
              <a:t> </a:t>
            </a:r>
            <a:r>
              <a:rPr lang="fr-CA" sz="2000" dirty="0" err="1">
                <a:latin typeface="Brill"/>
                <a:cs typeface="Brill"/>
              </a:rPr>
              <a:t>posto</a:t>
            </a:r>
            <a:r>
              <a:rPr lang="fr-CA" sz="2000" dirty="0">
                <a:latin typeface="Brill"/>
                <a:cs typeface="Brill"/>
              </a:rPr>
              <a:t>, </a:t>
            </a:r>
            <a:r>
              <a:rPr lang="fr-CA" sz="2000" dirty="0" err="1">
                <a:latin typeface="Brill"/>
                <a:cs typeface="Brill"/>
              </a:rPr>
              <a:t>divisi</a:t>
            </a:r>
            <a:r>
              <a:rPr lang="fr-CA" sz="2000" dirty="0">
                <a:latin typeface="Brill"/>
                <a:cs typeface="Brill"/>
              </a:rPr>
              <a:t> </a:t>
            </a:r>
            <a:r>
              <a:rPr lang="fr-CA" sz="2000" dirty="0" err="1">
                <a:latin typeface="Brill"/>
                <a:cs typeface="Brill"/>
              </a:rPr>
              <a:t>tra</a:t>
            </a:r>
            <a:r>
              <a:rPr lang="fr-CA" sz="2000" dirty="0">
                <a:latin typeface="Brill"/>
                <a:cs typeface="Brill"/>
              </a:rPr>
              <a:t> </a:t>
            </a:r>
            <a:r>
              <a:rPr lang="fr-CA" sz="2000" dirty="0" err="1">
                <a:latin typeface="Brill"/>
                <a:cs typeface="Brill"/>
              </a:rPr>
              <a:t>loro</a:t>
            </a:r>
            <a:r>
              <a:rPr lang="fr-CA" sz="2000" dirty="0">
                <a:latin typeface="Brill"/>
                <a:cs typeface="Brill"/>
              </a:rPr>
              <a:t>)</a:t>
            </a:r>
          </a:p>
          <a:p>
            <a:pPr>
              <a:lnSpc>
                <a:spcPct val="80000"/>
              </a:lnSpc>
            </a:pPr>
            <a:endParaRPr lang="fr-CA" sz="1000" b="1" dirty="0">
              <a:latin typeface="Brill"/>
              <a:cs typeface="Brill"/>
            </a:endParaRPr>
          </a:p>
          <a:p>
            <a:pPr>
              <a:lnSpc>
                <a:spcPct val="80000"/>
              </a:lnSpc>
            </a:pPr>
            <a:r>
              <a:rPr lang="fr-CA" sz="2000" b="1" dirty="0">
                <a:latin typeface="Brill"/>
                <a:cs typeface="Brill"/>
              </a:rPr>
              <a:t> 1729 : </a:t>
            </a:r>
            <a:r>
              <a:rPr lang="fr-CA" sz="2000" b="1" dirty="0" err="1">
                <a:latin typeface="Brill"/>
                <a:cs typeface="Brill"/>
              </a:rPr>
              <a:t>Istruzione</a:t>
            </a:r>
            <a:r>
              <a:rPr lang="fr-CA" sz="2000" b="1" dirty="0">
                <a:latin typeface="Brill"/>
                <a:cs typeface="Brill"/>
              </a:rPr>
              <a:t> </a:t>
            </a:r>
            <a:r>
              <a:rPr lang="fr-CA" sz="2000" b="1" dirty="0" err="1">
                <a:latin typeface="Brill"/>
                <a:cs typeface="Brill"/>
              </a:rPr>
              <a:t>proibitiva</a:t>
            </a:r>
            <a:r>
              <a:rPr lang="fr-CA" sz="2000" b="1" dirty="0">
                <a:latin typeface="Brill"/>
                <a:cs typeface="Brill"/>
              </a:rPr>
              <a:t> in </a:t>
            </a:r>
            <a:r>
              <a:rPr lang="fr-CA" sz="2000" b="1" dirty="0" err="1">
                <a:latin typeface="Brill"/>
                <a:cs typeface="Brill"/>
              </a:rPr>
              <a:t>generale</a:t>
            </a:r>
            <a:r>
              <a:rPr lang="fr-CA" sz="2000" b="1" dirty="0">
                <a:latin typeface="Brill"/>
                <a:cs typeface="Brill"/>
              </a:rPr>
              <a:t> </a:t>
            </a:r>
            <a:r>
              <a:rPr lang="fr-CA" sz="2000" b="1" dirty="0" err="1">
                <a:latin typeface="Brill"/>
                <a:cs typeface="Brill"/>
              </a:rPr>
              <a:t>della</a:t>
            </a:r>
            <a:r>
              <a:rPr lang="fr-CA" sz="2000" b="1" dirty="0">
                <a:latin typeface="Brill"/>
                <a:cs typeface="Brill"/>
              </a:rPr>
              <a:t> </a:t>
            </a:r>
            <a:r>
              <a:rPr lang="fr-CA" sz="2000" b="1" i="1" dirty="0">
                <a:latin typeface="Brill"/>
                <a:cs typeface="Brill"/>
              </a:rPr>
              <a:t>communicatio in sacris </a:t>
            </a:r>
            <a:r>
              <a:rPr lang="fr-CA" sz="2000" dirty="0">
                <a:latin typeface="Brill"/>
                <a:cs typeface="Brill"/>
              </a:rPr>
              <a:t>(anche se non si </a:t>
            </a:r>
            <a:r>
              <a:rPr lang="fr-CA" sz="2000" dirty="0" err="1">
                <a:latin typeface="Brill"/>
                <a:cs typeface="Brill"/>
              </a:rPr>
              <a:t>nega</a:t>
            </a:r>
            <a:r>
              <a:rPr lang="fr-CA" sz="2000" dirty="0">
                <a:latin typeface="Brill"/>
                <a:cs typeface="Brill"/>
              </a:rPr>
              <a:t> </a:t>
            </a:r>
            <a:r>
              <a:rPr lang="fr-CA" sz="2000" dirty="0" err="1">
                <a:latin typeface="Brill"/>
                <a:cs typeface="Brill"/>
              </a:rPr>
              <a:t>esplicitamente</a:t>
            </a:r>
            <a:r>
              <a:rPr lang="fr-CA" sz="2000" dirty="0">
                <a:latin typeface="Brill"/>
                <a:cs typeface="Brill"/>
              </a:rPr>
              <a:t> </a:t>
            </a:r>
            <a:r>
              <a:rPr lang="fr-CA" sz="2000" dirty="0" err="1">
                <a:latin typeface="Brill"/>
                <a:cs typeface="Brill"/>
              </a:rPr>
              <a:t>che</a:t>
            </a:r>
            <a:r>
              <a:rPr lang="fr-CA" sz="2000" dirty="0">
                <a:latin typeface="Brill"/>
                <a:cs typeface="Brill"/>
              </a:rPr>
              <a:t> </a:t>
            </a:r>
            <a:r>
              <a:rPr lang="fr-CA" sz="2000" dirty="0" err="1">
                <a:latin typeface="Brill"/>
                <a:cs typeface="Brill"/>
              </a:rPr>
              <a:t>possano</a:t>
            </a:r>
            <a:r>
              <a:rPr lang="fr-CA" sz="2000" dirty="0">
                <a:latin typeface="Brill"/>
                <a:cs typeface="Brill"/>
              </a:rPr>
              <a:t> </a:t>
            </a:r>
            <a:r>
              <a:rPr lang="fr-CA" sz="2000" dirty="0" err="1">
                <a:latin typeface="Brill"/>
                <a:cs typeface="Brill"/>
              </a:rPr>
              <a:t>esistere</a:t>
            </a:r>
            <a:r>
              <a:rPr lang="fr-CA" sz="2000" dirty="0">
                <a:latin typeface="Brill"/>
                <a:cs typeface="Brill"/>
              </a:rPr>
              <a:t> in </a:t>
            </a:r>
            <a:r>
              <a:rPr lang="fr-CA" sz="2000" dirty="0" err="1">
                <a:latin typeface="Brill"/>
                <a:cs typeface="Brill"/>
              </a:rPr>
              <a:t>teoria</a:t>
            </a:r>
            <a:r>
              <a:rPr lang="fr-CA" sz="2000" dirty="0">
                <a:latin typeface="Brill"/>
                <a:cs typeface="Brill"/>
              </a:rPr>
              <a:t> </a:t>
            </a:r>
            <a:r>
              <a:rPr lang="fr-CA" sz="2000" dirty="0" err="1">
                <a:latin typeface="Brill"/>
                <a:cs typeface="Brill"/>
              </a:rPr>
              <a:t>condizioni</a:t>
            </a:r>
            <a:r>
              <a:rPr lang="fr-CA" sz="2000" dirty="0">
                <a:latin typeface="Brill"/>
                <a:cs typeface="Brill"/>
              </a:rPr>
              <a:t> </a:t>
            </a:r>
            <a:r>
              <a:rPr lang="fr-CA" sz="2000" dirty="0" err="1">
                <a:latin typeface="Brill"/>
                <a:cs typeface="Brill"/>
              </a:rPr>
              <a:t>tali</a:t>
            </a:r>
            <a:r>
              <a:rPr lang="fr-CA" sz="2000" dirty="0">
                <a:latin typeface="Brill"/>
                <a:cs typeface="Brill"/>
              </a:rPr>
              <a:t> da </a:t>
            </a:r>
            <a:r>
              <a:rPr lang="fr-CA" sz="2000" dirty="0" err="1">
                <a:latin typeface="Brill"/>
                <a:cs typeface="Brill"/>
              </a:rPr>
              <a:t>legittimare</a:t>
            </a:r>
            <a:r>
              <a:rPr lang="fr-CA" sz="2000" dirty="0">
                <a:latin typeface="Brill"/>
                <a:cs typeface="Brill"/>
              </a:rPr>
              <a:t> la </a:t>
            </a:r>
            <a:r>
              <a:rPr lang="fr-CA" sz="2000" i="1" dirty="0">
                <a:latin typeface="Brill"/>
                <a:cs typeface="Brill"/>
              </a:rPr>
              <a:t>communicatio</a:t>
            </a:r>
            <a:r>
              <a:rPr lang="fr-CA" sz="2000" dirty="0">
                <a:latin typeface="Brill"/>
                <a:cs typeface="Brill"/>
              </a:rPr>
              <a:t>, si </a:t>
            </a:r>
            <a:r>
              <a:rPr lang="fr-CA" sz="2000" dirty="0" err="1">
                <a:latin typeface="Brill"/>
                <a:cs typeface="Brill"/>
              </a:rPr>
              <a:t>ribadisce</a:t>
            </a:r>
            <a:r>
              <a:rPr lang="fr-CA" sz="2000" dirty="0">
                <a:latin typeface="Brill"/>
                <a:cs typeface="Brill"/>
              </a:rPr>
              <a:t> </a:t>
            </a:r>
            <a:r>
              <a:rPr lang="fr-CA" sz="2000" dirty="0" err="1">
                <a:latin typeface="Brill"/>
                <a:cs typeface="Brill"/>
              </a:rPr>
              <a:t>che</a:t>
            </a:r>
            <a:r>
              <a:rPr lang="fr-CA" sz="2000" dirty="0">
                <a:latin typeface="Brill"/>
                <a:cs typeface="Brill"/>
              </a:rPr>
              <a:t> esse non </a:t>
            </a:r>
            <a:r>
              <a:rPr lang="fr-CA" sz="2000" dirty="0" err="1">
                <a:latin typeface="Brill"/>
                <a:cs typeface="Brill"/>
              </a:rPr>
              <a:t>sussistono</a:t>
            </a:r>
            <a:r>
              <a:rPr lang="fr-CA" sz="2000" dirty="0">
                <a:latin typeface="Brill"/>
                <a:cs typeface="Brill"/>
              </a:rPr>
              <a:t> quasi mai in </a:t>
            </a:r>
            <a:r>
              <a:rPr lang="fr-CA" sz="2000" dirty="0" err="1">
                <a:latin typeface="Brill"/>
                <a:cs typeface="Brill"/>
              </a:rPr>
              <a:t>pratica</a:t>
            </a:r>
            <a:r>
              <a:rPr lang="fr-CA" sz="2000" dirty="0">
                <a:latin typeface="Brill"/>
                <a:cs typeface="Brill"/>
              </a:rPr>
              <a:t>, per il </a:t>
            </a:r>
            <a:r>
              <a:rPr lang="fr-CA" sz="2000" b="1" u="sng" dirty="0" err="1">
                <a:latin typeface="Brill"/>
                <a:cs typeface="Brill"/>
              </a:rPr>
              <a:t>pericolo</a:t>
            </a:r>
            <a:r>
              <a:rPr lang="fr-CA" sz="2000" b="1" u="sng" dirty="0">
                <a:latin typeface="Brill"/>
                <a:cs typeface="Brill"/>
              </a:rPr>
              <a:t> di « </a:t>
            </a:r>
            <a:r>
              <a:rPr lang="fr-CA" sz="2000" b="1" u="sng" dirty="0" err="1">
                <a:latin typeface="Brill"/>
                <a:cs typeface="Brill"/>
              </a:rPr>
              <a:t>scandalo</a:t>
            </a:r>
            <a:r>
              <a:rPr lang="fr-CA" sz="2000" b="1" u="sng" dirty="0">
                <a:latin typeface="Brill"/>
                <a:cs typeface="Brill"/>
              </a:rPr>
              <a:t> e </a:t>
            </a:r>
            <a:r>
              <a:rPr lang="fr-CA" sz="2000" b="1" u="sng" dirty="0" err="1">
                <a:latin typeface="Brill"/>
                <a:cs typeface="Brill"/>
              </a:rPr>
              <a:t>perversione</a:t>
            </a:r>
            <a:r>
              <a:rPr lang="fr-CA" sz="2000" b="1" u="sng" dirty="0">
                <a:latin typeface="Brill"/>
                <a:cs typeface="Brill"/>
              </a:rPr>
              <a:t> </a:t>
            </a:r>
            <a:r>
              <a:rPr lang="fr-CA" sz="2000" u="sng" dirty="0">
                <a:latin typeface="Brill"/>
                <a:cs typeface="Brill"/>
              </a:rPr>
              <a:t>» </a:t>
            </a:r>
            <a:r>
              <a:rPr lang="fr-CA" sz="2000" dirty="0" err="1">
                <a:latin typeface="Brill"/>
                <a:cs typeface="Brill"/>
              </a:rPr>
              <a:t>sempre</a:t>
            </a:r>
            <a:r>
              <a:rPr lang="fr-CA" sz="2000" dirty="0">
                <a:latin typeface="Brill"/>
                <a:cs typeface="Brill"/>
              </a:rPr>
              <a:t> </a:t>
            </a:r>
            <a:r>
              <a:rPr lang="fr-CA" sz="2000" dirty="0" err="1">
                <a:latin typeface="Brill"/>
                <a:cs typeface="Brill"/>
              </a:rPr>
              <a:t>presente</a:t>
            </a:r>
            <a:r>
              <a:rPr lang="fr-CA" sz="2000" dirty="0">
                <a:latin typeface="Brill"/>
                <a:cs typeface="Brill"/>
              </a:rPr>
              <a:t>)</a:t>
            </a:r>
          </a:p>
          <a:p>
            <a:pPr>
              <a:lnSpc>
                <a:spcPct val="80000"/>
              </a:lnSpc>
            </a:pPr>
            <a:endParaRPr lang="fr-CA" sz="1000" b="1" dirty="0">
              <a:latin typeface="Brill"/>
              <a:cs typeface="Brill"/>
            </a:endParaRPr>
          </a:p>
          <a:p>
            <a:pPr>
              <a:lnSpc>
                <a:spcPct val="80000"/>
              </a:lnSpc>
            </a:pPr>
            <a:r>
              <a:rPr lang="fr-CA" sz="2000" dirty="0" err="1">
                <a:latin typeface="Brill"/>
                <a:cs typeface="Brill"/>
              </a:rPr>
              <a:t>Difficoltà</a:t>
            </a:r>
            <a:r>
              <a:rPr lang="fr-CA" sz="2000" dirty="0">
                <a:latin typeface="Brill"/>
                <a:cs typeface="Brill"/>
              </a:rPr>
              <a:t> dei </a:t>
            </a:r>
            <a:r>
              <a:rPr lang="fr-CA" sz="2000" dirty="0" err="1">
                <a:latin typeface="Brill"/>
                <a:cs typeface="Brill"/>
              </a:rPr>
              <a:t>cattolici</a:t>
            </a:r>
            <a:r>
              <a:rPr lang="fr-CA" sz="2000" dirty="0">
                <a:latin typeface="Brill"/>
                <a:cs typeface="Brill"/>
              </a:rPr>
              <a:t> </a:t>
            </a:r>
            <a:r>
              <a:rPr lang="fr-CA" sz="2000" dirty="0" err="1">
                <a:latin typeface="Brill"/>
                <a:cs typeface="Brill"/>
              </a:rPr>
              <a:t>orientali</a:t>
            </a:r>
            <a:r>
              <a:rPr lang="fr-CA" sz="2000" dirty="0">
                <a:latin typeface="Brill"/>
                <a:cs typeface="Brill"/>
              </a:rPr>
              <a:t>, </a:t>
            </a:r>
            <a:r>
              <a:rPr lang="fr-CA" sz="2000" dirty="0" err="1">
                <a:latin typeface="Brill"/>
                <a:cs typeface="Brill"/>
              </a:rPr>
              <a:t>stretti</a:t>
            </a:r>
            <a:r>
              <a:rPr lang="fr-CA" sz="2000" dirty="0">
                <a:latin typeface="Brill"/>
                <a:cs typeface="Brill"/>
              </a:rPr>
              <a:t> </a:t>
            </a:r>
            <a:r>
              <a:rPr lang="fr-CA" sz="2000" dirty="0" err="1">
                <a:latin typeface="Brill"/>
                <a:cs typeface="Brill"/>
              </a:rPr>
              <a:t>tra</a:t>
            </a:r>
            <a:r>
              <a:rPr lang="fr-CA" sz="2000" dirty="0">
                <a:latin typeface="Brill"/>
                <a:cs typeface="Brill"/>
              </a:rPr>
              <a:t> il </a:t>
            </a:r>
            <a:r>
              <a:rPr lang="fr-CA" sz="2000" dirty="0" err="1">
                <a:latin typeface="Brill"/>
                <a:cs typeface="Brill"/>
              </a:rPr>
              <a:t>divieto</a:t>
            </a:r>
            <a:r>
              <a:rPr lang="fr-CA" sz="2000" dirty="0">
                <a:latin typeface="Brill"/>
                <a:cs typeface="Brill"/>
              </a:rPr>
              <a:t> romano e </a:t>
            </a:r>
            <a:r>
              <a:rPr lang="fr-CA" sz="2000" dirty="0" err="1">
                <a:latin typeface="Brill"/>
                <a:cs typeface="Brill"/>
              </a:rPr>
              <a:t>gli</a:t>
            </a:r>
            <a:r>
              <a:rPr lang="fr-CA" sz="2000" dirty="0">
                <a:latin typeface="Brill"/>
                <a:cs typeface="Brill"/>
              </a:rPr>
              <a:t> </a:t>
            </a:r>
            <a:r>
              <a:rPr lang="fr-CA" sz="2000" dirty="0" err="1">
                <a:latin typeface="Brill"/>
                <a:cs typeface="Brill"/>
              </a:rPr>
              <a:t>obblighi</a:t>
            </a:r>
            <a:r>
              <a:rPr lang="fr-CA" sz="2000" dirty="0">
                <a:latin typeface="Brill"/>
                <a:cs typeface="Brill"/>
              </a:rPr>
              <a:t> </a:t>
            </a:r>
            <a:r>
              <a:rPr lang="fr-CA" sz="2000" dirty="0" err="1">
                <a:latin typeface="Brill"/>
                <a:cs typeface="Brill"/>
              </a:rPr>
              <a:t>richiesti</a:t>
            </a:r>
            <a:r>
              <a:rPr lang="fr-CA" sz="2000" dirty="0">
                <a:latin typeface="Brill"/>
                <a:cs typeface="Brill"/>
              </a:rPr>
              <a:t> dalle </a:t>
            </a:r>
            <a:r>
              <a:rPr lang="fr-CA" sz="2000" dirty="0" err="1">
                <a:latin typeface="Brill"/>
                <a:cs typeface="Brill"/>
              </a:rPr>
              <a:t>autorità</a:t>
            </a:r>
            <a:r>
              <a:rPr lang="fr-CA" sz="2000" dirty="0">
                <a:latin typeface="Brill"/>
                <a:cs typeface="Brill"/>
              </a:rPr>
              <a:t> ottomane</a:t>
            </a:r>
          </a:p>
          <a:p>
            <a:pPr>
              <a:lnSpc>
                <a:spcPct val="80000"/>
              </a:lnSpc>
            </a:pPr>
            <a:r>
              <a:rPr lang="fr-CA" sz="2000" b="1" dirty="0">
                <a:latin typeface="Brill"/>
                <a:cs typeface="Brill"/>
              </a:rPr>
              <a:t>1753</a:t>
            </a:r>
            <a:r>
              <a:rPr lang="fr-CA" sz="2000" dirty="0">
                <a:latin typeface="Brill"/>
                <a:cs typeface="Brill"/>
              </a:rPr>
              <a:t>: Benedetto XIV </a:t>
            </a:r>
            <a:r>
              <a:rPr lang="fr-CA" sz="2000" dirty="0" err="1">
                <a:latin typeface="Brill"/>
                <a:cs typeface="Brill"/>
              </a:rPr>
              <a:t>conferma</a:t>
            </a:r>
            <a:r>
              <a:rPr lang="fr-CA" sz="2000" dirty="0">
                <a:latin typeface="Brill"/>
                <a:cs typeface="Brill"/>
              </a:rPr>
              <a:t> la </a:t>
            </a:r>
            <a:r>
              <a:rPr lang="fr-CA" sz="2000" dirty="0" err="1">
                <a:latin typeface="Brill"/>
                <a:cs typeface="Brill"/>
              </a:rPr>
              <a:t>proibizione</a:t>
            </a:r>
            <a:r>
              <a:rPr lang="fr-CA" sz="2000" dirty="0">
                <a:latin typeface="Brill"/>
                <a:cs typeface="Brill"/>
              </a:rPr>
              <a:t> </a:t>
            </a:r>
            <a:r>
              <a:rPr lang="fr-CA" sz="2000" dirty="0" err="1">
                <a:latin typeface="Brill"/>
                <a:cs typeface="Brill"/>
              </a:rPr>
              <a:t>della</a:t>
            </a:r>
            <a:r>
              <a:rPr lang="fr-CA" sz="2000" dirty="0">
                <a:latin typeface="Brill"/>
                <a:cs typeface="Brill"/>
              </a:rPr>
              <a:t> communicatio in sacris con </a:t>
            </a:r>
            <a:r>
              <a:rPr lang="fr-CA" sz="2000" dirty="0" err="1">
                <a:latin typeface="Brill"/>
                <a:cs typeface="Brill"/>
              </a:rPr>
              <a:t>un'altra</a:t>
            </a:r>
            <a:r>
              <a:rPr lang="fr-CA" sz="2000" dirty="0">
                <a:latin typeface="Brill"/>
                <a:cs typeface="Brill"/>
              </a:rPr>
              <a:t> </a:t>
            </a:r>
            <a:r>
              <a:rPr lang="fr-CA" sz="2000" dirty="0" err="1">
                <a:latin typeface="Brill"/>
                <a:cs typeface="Brill"/>
              </a:rPr>
              <a:t>istruzione</a:t>
            </a:r>
            <a:endParaRPr lang="fr-CA" sz="2000" dirty="0">
              <a:latin typeface="Brill"/>
              <a:cs typeface="Brill"/>
            </a:endParaRPr>
          </a:p>
          <a:p>
            <a:pPr>
              <a:lnSpc>
                <a:spcPct val="80000"/>
              </a:lnSpc>
            </a:pPr>
            <a:endParaRPr lang="it-IT" sz="2000" dirty="0">
              <a:latin typeface="Brill"/>
              <a:cs typeface="Brill"/>
            </a:endParaRPr>
          </a:p>
        </p:txBody>
      </p:sp>
      <p:sp>
        <p:nvSpPr>
          <p:cNvPr id="4" name="Freccia destra 3"/>
          <p:cNvSpPr/>
          <p:nvPr/>
        </p:nvSpPr>
        <p:spPr>
          <a:xfrm>
            <a:off x="43056" y="2211186"/>
            <a:ext cx="400741" cy="38810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5" name="Immagin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3744503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latin typeface="Garamond"/>
                <a:cs typeface="Garamond"/>
              </a:rPr>
              <a:t>La prudenza dei consultori</a:t>
            </a:r>
          </a:p>
        </p:txBody>
      </p:sp>
      <p:sp>
        <p:nvSpPr>
          <p:cNvPr id="3" name="Segnaposto contenuto 2"/>
          <p:cNvSpPr>
            <a:spLocks noGrp="1"/>
          </p:cNvSpPr>
          <p:nvPr>
            <p:ph idx="1"/>
          </p:nvPr>
        </p:nvSpPr>
        <p:spPr/>
        <p:txBody>
          <a:bodyPr>
            <a:normAutofit/>
          </a:bodyPr>
          <a:lstStyle/>
          <a:p>
            <a:r>
              <a:rPr lang="fr-FR" sz="2600" dirty="0">
                <a:latin typeface="Garamond"/>
                <a:cs typeface="Garamond"/>
              </a:rPr>
              <a:t>Giuseppe Assemani, </a:t>
            </a:r>
            <a:r>
              <a:rPr lang="it-IT" sz="2600" dirty="0">
                <a:latin typeface="Garamond"/>
                <a:cs typeface="Garamond"/>
              </a:rPr>
              <a:t>1757: “che sia lecita o illecita la comunicazione in divinis  de’ Cattolici con gl’eretici e scismatici, assolutamente parlando non si può definire se non </a:t>
            </a:r>
            <a:r>
              <a:rPr lang="it-IT" sz="2600" b="1" dirty="0">
                <a:latin typeface="Garamond"/>
                <a:cs typeface="Garamond"/>
              </a:rPr>
              <a:t>dipendentemente dalla materia, dalle persone e dalle circostanze de’ luoghi e tempi</a:t>
            </a:r>
            <a:r>
              <a:rPr lang="it-IT" sz="2600" dirty="0">
                <a:latin typeface="Garamond"/>
                <a:cs typeface="Garamond"/>
              </a:rPr>
              <a:t>”</a:t>
            </a:r>
          </a:p>
          <a:p>
            <a:endParaRPr lang="it-IT" sz="2600" dirty="0">
              <a:latin typeface="Garamond"/>
              <a:cs typeface="Garamond"/>
            </a:endParaRPr>
          </a:p>
          <a:p>
            <a:r>
              <a:rPr lang="it-IT" sz="2600" dirty="0">
                <a:latin typeface="Garamond"/>
                <a:cs typeface="Garamond"/>
              </a:rPr>
              <a:t>Lorenzo </a:t>
            </a:r>
            <a:r>
              <a:rPr lang="it-IT" sz="2600" dirty="0" err="1">
                <a:latin typeface="Garamond"/>
                <a:cs typeface="Garamond"/>
              </a:rPr>
              <a:t>Ganganelli</a:t>
            </a:r>
            <a:r>
              <a:rPr lang="it-IT" sz="2600" dirty="0">
                <a:latin typeface="Garamond"/>
                <a:cs typeface="Garamond"/>
              </a:rPr>
              <a:t> (futuro Clemente XIV) :  “Sappiamo a quale termine </a:t>
            </a:r>
            <a:r>
              <a:rPr lang="it-IT" sz="2600" dirty="0" err="1">
                <a:latin typeface="Garamond"/>
                <a:cs typeface="Garamond"/>
              </a:rPr>
              <a:t>siasi</a:t>
            </a:r>
            <a:r>
              <a:rPr lang="it-IT" sz="2600" dirty="0">
                <a:latin typeface="Garamond"/>
                <a:cs typeface="Garamond"/>
              </a:rPr>
              <a:t> ridotto lo spinoso affare de’ Riti Cinesi, e tanto basta”.</a:t>
            </a:r>
            <a:r>
              <a:rPr lang="fr-FR" sz="2600" dirty="0">
                <a:latin typeface="Garamond"/>
                <a:cs typeface="Garamond"/>
              </a:rPr>
              <a:t> </a:t>
            </a:r>
            <a:endParaRPr lang="it-IT" sz="2600" dirty="0">
              <a:latin typeface="Garamond"/>
              <a:cs typeface="Garamond"/>
            </a:endParaRPr>
          </a:p>
        </p:txBody>
      </p:sp>
    </p:spTree>
    <p:extLst>
      <p:ext uri="{BB962C8B-B14F-4D97-AF65-F5344CB8AC3E}">
        <p14:creationId xmlns:p14="http://schemas.microsoft.com/office/powerpoint/2010/main" val="3120730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133340"/>
            <a:ext cx="3268133" cy="4724660"/>
          </a:xfrm>
          <a:prstGeom prst="rect">
            <a:avLst/>
          </a:prstGeom>
          <a:ln w="6350" cmpd="sng">
            <a:solidFill>
              <a:schemeClr val="tx1"/>
            </a:solidFill>
          </a:ln>
        </p:spPr>
      </p:pic>
      <p:pic>
        <p:nvPicPr>
          <p:cNvPr id="6" name="Immagin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31071" y="2133340"/>
            <a:ext cx="3234262" cy="4724660"/>
          </a:xfrm>
          <a:prstGeom prst="rect">
            <a:avLst/>
          </a:prstGeom>
          <a:ln w="3175" cmpd="sng">
            <a:solidFill>
              <a:schemeClr val="tx1"/>
            </a:solidFill>
          </a:ln>
        </p:spPr>
      </p:pic>
      <p:pic>
        <p:nvPicPr>
          <p:cNvPr id="7" name="Immagin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73793" y="2133336"/>
            <a:ext cx="2902555" cy="4724659"/>
          </a:xfrm>
          <a:prstGeom prst="rect">
            <a:avLst/>
          </a:prstGeom>
          <a:ln w="3175" cmpd="sng">
            <a:solidFill>
              <a:schemeClr val="tx1"/>
            </a:solidFill>
          </a:ln>
        </p:spPr>
      </p:pic>
      <p:sp>
        <p:nvSpPr>
          <p:cNvPr id="2" name="CasellaDiTesto 1"/>
          <p:cNvSpPr txBox="1"/>
          <p:nvPr/>
        </p:nvSpPr>
        <p:spPr>
          <a:xfrm>
            <a:off x="1065221" y="573634"/>
            <a:ext cx="7005877" cy="861774"/>
          </a:xfrm>
          <a:prstGeom prst="rect">
            <a:avLst/>
          </a:prstGeom>
          <a:noFill/>
        </p:spPr>
        <p:txBody>
          <a:bodyPr wrap="square" rtlCol="0">
            <a:spAutoFit/>
          </a:bodyPr>
          <a:lstStyle/>
          <a:p>
            <a:pPr algn="ctr"/>
            <a:r>
              <a:rPr lang="it-IT" sz="2500" dirty="0"/>
              <a:t>Una battaglia di pamphlets sulla </a:t>
            </a:r>
            <a:r>
              <a:rPr lang="it-IT" sz="2500" i="1" dirty="0"/>
              <a:t>communicatio in sacris </a:t>
            </a:r>
            <a:r>
              <a:rPr lang="it-IT" sz="2500" dirty="0"/>
              <a:t>tra gli Armeni</a:t>
            </a:r>
          </a:p>
        </p:txBody>
      </p:sp>
    </p:spTree>
    <p:extLst>
      <p:ext uri="{BB962C8B-B14F-4D97-AF65-F5344CB8AC3E}">
        <p14:creationId xmlns:p14="http://schemas.microsoft.com/office/powerpoint/2010/main" val="4059999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a:p>
        </p:txBody>
      </p:sp>
      <p:pic>
        <p:nvPicPr>
          <p:cNvPr id="4915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464909"/>
            <a:ext cx="9144000" cy="11322910"/>
          </a:xfrm>
          <a:prstGeom prst="rect">
            <a:avLst/>
          </a:prstGeom>
          <a:noFill/>
          <a:ln w="9525">
            <a:noFill/>
            <a:miter lim="800000"/>
            <a:headEnd/>
            <a:tailEnd/>
          </a:ln>
          <a:effectLst/>
        </p:spPr>
      </p:pic>
      <p:sp>
        <p:nvSpPr>
          <p:cNvPr id="4" name="CasellaDiTesto 3"/>
          <p:cNvSpPr txBox="1"/>
          <p:nvPr/>
        </p:nvSpPr>
        <p:spPr>
          <a:xfrm>
            <a:off x="956803" y="5595868"/>
            <a:ext cx="7341295"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it-IT" sz="3600" dirty="0">
                <a:latin typeface="Brill Bold"/>
                <a:cs typeface="Brill Bold"/>
              </a:rPr>
              <a:t>1830-31 : fondazione  del </a:t>
            </a:r>
            <a:r>
              <a:rPr lang="it-IT" sz="3600" i="1" dirty="0" err="1">
                <a:latin typeface="Brill Bold"/>
                <a:cs typeface="Brill Bold"/>
              </a:rPr>
              <a:t>millet</a:t>
            </a:r>
            <a:r>
              <a:rPr lang="it-IT" sz="3600" dirty="0">
                <a:latin typeface="Brill Bold"/>
                <a:cs typeface="Brill Bold"/>
              </a:rPr>
              <a:t> cattolico</a:t>
            </a:r>
          </a:p>
        </p:txBody>
      </p:sp>
    </p:spTree>
    <p:extLst>
      <p:ext uri="{BB962C8B-B14F-4D97-AF65-F5344CB8AC3E}">
        <p14:creationId xmlns:p14="http://schemas.microsoft.com/office/powerpoint/2010/main" val="1592150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DD99CFA-63FA-CDFE-E3FC-033ACD054658}"/>
              </a:ext>
            </a:extLst>
          </p:cNvPr>
          <p:cNvSpPr>
            <a:spLocks noGrp="1"/>
          </p:cNvSpPr>
          <p:nvPr>
            <p:ph type="title"/>
          </p:nvPr>
        </p:nvSpPr>
        <p:spPr/>
        <p:txBody>
          <a:bodyPr>
            <a:normAutofit/>
          </a:bodyPr>
          <a:lstStyle/>
          <a:p>
            <a:r>
              <a:rPr lang="it-IT" sz="3000" dirty="0">
                <a:latin typeface="Brill" panose="020F0602050406030203" pitchFamily="34" charset="0"/>
                <a:ea typeface="Brill" panose="020F0602050406030203" pitchFamily="34" charset="0"/>
              </a:rPr>
              <a:t>La </a:t>
            </a:r>
            <a:r>
              <a:rPr lang="it-IT" sz="3000" i="1" dirty="0" err="1">
                <a:latin typeface="Brill" panose="020F0602050406030203" pitchFamily="34" charset="0"/>
                <a:ea typeface="Brill" panose="020F0602050406030203" pitchFamily="34" charset="0"/>
              </a:rPr>
              <a:t>communicatio</a:t>
            </a:r>
            <a:r>
              <a:rPr lang="it-IT" sz="3000" i="1" dirty="0">
                <a:latin typeface="Brill" panose="020F0602050406030203" pitchFamily="34" charset="0"/>
                <a:ea typeface="Brill" panose="020F0602050406030203" pitchFamily="34" charset="0"/>
              </a:rPr>
              <a:t> in </a:t>
            </a:r>
            <a:r>
              <a:rPr lang="it-IT" sz="3000" i="1" dirty="0" err="1">
                <a:latin typeface="Brill" panose="020F0602050406030203" pitchFamily="34" charset="0"/>
                <a:ea typeface="Brill" panose="020F0602050406030203" pitchFamily="34" charset="0"/>
              </a:rPr>
              <a:t>sacris</a:t>
            </a:r>
            <a:r>
              <a:rPr lang="it-IT" sz="3000" i="1" dirty="0">
                <a:latin typeface="Brill" panose="020F0602050406030203" pitchFamily="34" charset="0"/>
                <a:ea typeface="Brill" panose="020F0602050406030203" pitchFamily="34" charset="0"/>
              </a:rPr>
              <a:t> </a:t>
            </a:r>
            <a:r>
              <a:rPr lang="it-IT" sz="3000" dirty="0">
                <a:latin typeface="Brill" panose="020F0602050406030203" pitchFamily="34" charset="0"/>
                <a:ea typeface="Brill" panose="020F0602050406030203" pitchFamily="34" charset="0"/>
              </a:rPr>
              <a:t>nel codice di diritto canonico del 1917</a:t>
            </a:r>
          </a:p>
        </p:txBody>
      </p:sp>
      <p:sp>
        <p:nvSpPr>
          <p:cNvPr id="3" name="Segnaposto contenuto 2">
            <a:extLst>
              <a:ext uri="{FF2B5EF4-FFF2-40B4-BE49-F238E27FC236}">
                <a16:creationId xmlns:a16="http://schemas.microsoft.com/office/drawing/2014/main" id="{AEA37904-9B04-F491-4B8A-E9B8269FC611}"/>
              </a:ext>
            </a:extLst>
          </p:cNvPr>
          <p:cNvSpPr>
            <a:spLocks noGrp="1"/>
          </p:cNvSpPr>
          <p:nvPr>
            <p:ph idx="1"/>
          </p:nvPr>
        </p:nvSpPr>
        <p:spPr/>
        <p:txBody>
          <a:bodyPr>
            <a:normAutofit/>
          </a:bodyPr>
          <a:lstStyle/>
          <a:p>
            <a:pPr marL="0" indent="0">
              <a:buNone/>
            </a:pPr>
            <a:r>
              <a:rPr lang="it-IT" sz="2200" dirty="0">
                <a:effectLst/>
                <a:latin typeface="Brill" panose="020F0602050406030203" pitchFamily="34" charset="0"/>
                <a:ea typeface="Brill" panose="020F0602050406030203" pitchFamily="34" charset="0"/>
              </a:rPr>
              <a:t>§ 1258 : </a:t>
            </a:r>
            <a:r>
              <a:rPr lang="it-IT" sz="2200" i="1" dirty="0" err="1">
                <a:effectLst/>
                <a:latin typeface="Brill" panose="020F0602050406030203" pitchFamily="34" charset="0"/>
                <a:ea typeface="Brill" panose="020F0602050406030203" pitchFamily="34" charset="0"/>
              </a:rPr>
              <a:t>Haud</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licitum</a:t>
            </a:r>
            <a:r>
              <a:rPr lang="it-IT" sz="2200" i="1" dirty="0">
                <a:effectLst/>
                <a:latin typeface="Brill" panose="020F0602050406030203" pitchFamily="34" charset="0"/>
                <a:ea typeface="Brill" panose="020F0602050406030203" pitchFamily="34" charset="0"/>
              </a:rPr>
              <a:t> est </a:t>
            </a:r>
            <a:r>
              <a:rPr lang="it-IT" sz="2200" i="1" dirty="0" err="1">
                <a:effectLst/>
                <a:latin typeface="Brill" panose="020F0602050406030203" pitchFamily="34" charset="0"/>
                <a:ea typeface="Brill" panose="020F0602050406030203" pitchFamily="34" charset="0"/>
              </a:rPr>
              <a:t>fidelibus</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quovis</a:t>
            </a:r>
            <a:r>
              <a:rPr lang="it-IT" sz="2200" i="1" dirty="0">
                <a:effectLst/>
                <a:latin typeface="Brill" panose="020F0602050406030203" pitchFamily="34" charset="0"/>
                <a:ea typeface="Brill" panose="020F0602050406030203" pitchFamily="34" charset="0"/>
              </a:rPr>
              <a:t> modo </a:t>
            </a:r>
            <a:r>
              <a:rPr lang="it-IT" sz="2200" i="1" dirty="0" err="1">
                <a:effectLst/>
                <a:latin typeface="Brill" panose="020F0602050406030203" pitchFamily="34" charset="0"/>
                <a:ea typeface="Brill" panose="020F0602050406030203" pitchFamily="34" charset="0"/>
              </a:rPr>
              <a:t>active</a:t>
            </a:r>
            <a:r>
              <a:rPr lang="it-IT" sz="2200" i="1" dirty="0">
                <a:effectLst/>
                <a:latin typeface="Brill" panose="020F0602050406030203" pitchFamily="34" charset="0"/>
                <a:ea typeface="Brill" panose="020F0602050406030203" pitchFamily="34" charset="0"/>
              </a:rPr>
              <a:t> assistere </a:t>
            </a:r>
            <a:r>
              <a:rPr lang="it-IT" sz="2200" i="1" dirty="0" err="1">
                <a:effectLst/>
                <a:latin typeface="Brill" panose="020F0602050406030203" pitchFamily="34" charset="0"/>
                <a:ea typeface="Brill" panose="020F0602050406030203" pitchFamily="34" charset="0"/>
              </a:rPr>
              <a:t>seu</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partem</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habere</a:t>
            </a:r>
            <a:r>
              <a:rPr lang="it-IT" sz="2200" i="1" dirty="0">
                <a:effectLst/>
                <a:latin typeface="Brill" panose="020F0602050406030203" pitchFamily="34" charset="0"/>
                <a:ea typeface="Brill" panose="020F0602050406030203" pitchFamily="34" charset="0"/>
              </a:rPr>
              <a:t> in </a:t>
            </a:r>
            <a:r>
              <a:rPr lang="it-IT" sz="2200" i="1" dirty="0" err="1">
                <a:effectLst/>
                <a:latin typeface="Brill" panose="020F0602050406030203" pitchFamily="34" charset="0"/>
                <a:ea typeface="Brill" panose="020F0602050406030203" pitchFamily="34" charset="0"/>
              </a:rPr>
              <a:t>sacris</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acatholicorum</a:t>
            </a:r>
            <a:r>
              <a:rPr lang="it-IT" sz="2200" i="1" dirty="0">
                <a:effectLst/>
                <a:latin typeface="Brill" panose="020F0602050406030203" pitchFamily="34" charset="0"/>
                <a:ea typeface="Brill" panose="020F0602050406030203" pitchFamily="34" charset="0"/>
              </a:rPr>
              <a:t> […] </a:t>
            </a:r>
            <a:r>
              <a:rPr lang="it-IT" sz="2200" i="1" dirty="0" err="1">
                <a:effectLst/>
                <a:latin typeface="Brill" panose="020F0602050406030203" pitchFamily="34" charset="0"/>
                <a:ea typeface="Brill" panose="020F0602050406030203" pitchFamily="34" charset="0"/>
              </a:rPr>
              <a:t>tolerari</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potest</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praesentia</a:t>
            </a:r>
            <a:r>
              <a:rPr lang="it-IT" sz="2200" i="1" dirty="0">
                <a:effectLst/>
                <a:latin typeface="Brill" panose="020F0602050406030203" pitchFamily="34" charset="0"/>
                <a:ea typeface="Brill" panose="020F0602050406030203" pitchFamily="34" charset="0"/>
              </a:rPr>
              <a:t> passiva </a:t>
            </a:r>
            <a:r>
              <a:rPr lang="it-IT" sz="2200" i="1" dirty="0" err="1">
                <a:effectLst/>
                <a:latin typeface="Brill" panose="020F0602050406030203" pitchFamily="34" charset="0"/>
                <a:ea typeface="Brill" panose="020F0602050406030203" pitchFamily="34" charset="0"/>
              </a:rPr>
              <a:t>seu</a:t>
            </a:r>
            <a:r>
              <a:rPr lang="it-IT" sz="2200" i="1" dirty="0">
                <a:effectLst/>
                <a:latin typeface="Brill" panose="020F0602050406030203" pitchFamily="34" charset="0"/>
                <a:ea typeface="Brill" panose="020F0602050406030203" pitchFamily="34" charset="0"/>
              </a:rPr>
              <a:t> mere </a:t>
            </a:r>
            <a:r>
              <a:rPr lang="it-IT" sz="2200" i="1" dirty="0" err="1">
                <a:effectLst/>
                <a:latin typeface="Brill" panose="020F0602050406030203" pitchFamily="34" charset="0"/>
                <a:ea typeface="Brill" panose="020F0602050406030203" pitchFamily="34" charset="0"/>
              </a:rPr>
              <a:t>materialis</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civilis</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officii</a:t>
            </a:r>
            <a:r>
              <a:rPr lang="it-IT" sz="2200" i="1" dirty="0">
                <a:latin typeface="Brill" panose="020F0602050406030203" pitchFamily="34" charset="0"/>
                <a:ea typeface="Brill" panose="020F0602050406030203" pitchFamily="34" charset="0"/>
              </a:rPr>
              <a:t> </a:t>
            </a:r>
            <a:r>
              <a:rPr lang="it-IT" sz="2200" i="1" dirty="0">
                <a:effectLst/>
                <a:latin typeface="Brill" panose="020F0602050406030203" pitchFamily="34" charset="0"/>
                <a:ea typeface="Brill" panose="020F0602050406030203" pitchFamily="34" charset="0"/>
              </a:rPr>
              <a:t>vel honoris causa, </a:t>
            </a:r>
            <a:r>
              <a:rPr lang="it-IT" sz="2200" i="1" dirty="0" err="1">
                <a:effectLst/>
                <a:latin typeface="Brill" panose="020F0602050406030203" pitchFamily="34" charset="0"/>
                <a:ea typeface="Brill" panose="020F0602050406030203" pitchFamily="34" charset="0"/>
              </a:rPr>
              <a:t>ob</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gravem</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rationem</a:t>
            </a:r>
            <a:r>
              <a:rPr lang="it-IT" sz="2200" i="1" dirty="0">
                <a:effectLst/>
                <a:latin typeface="Brill" panose="020F0602050406030203" pitchFamily="34" charset="0"/>
                <a:ea typeface="Brill" panose="020F0602050406030203" pitchFamily="34" charset="0"/>
              </a:rPr>
              <a:t> ab Episcopo in </a:t>
            </a:r>
            <a:r>
              <a:rPr lang="it-IT" sz="2200" i="1" dirty="0" err="1">
                <a:effectLst/>
                <a:latin typeface="Brill" panose="020F0602050406030203" pitchFamily="34" charset="0"/>
                <a:ea typeface="Brill" panose="020F0602050406030203" pitchFamily="34" charset="0"/>
              </a:rPr>
              <a:t>casu</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dubii</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probandam</a:t>
            </a:r>
            <a:r>
              <a:rPr lang="it-IT" sz="2200" i="1" dirty="0">
                <a:effectLst/>
                <a:latin typeface="Brill" panose="020F0602050406030203" pitchFamily="34" charset="0"/>
                <a:ea typeface="Brill" panose="020F0602050406030203" pitchFamily="34" charset="0"/>
              </a:rPr>
              <a:t>,</a:t>
            </a:r>
            <a:r>
              <a:rPr lang="it-IT" sz="2200" i="1" dirty="0">
                <a:latin typeface="Brill" panose="020F0602050406030203" pitchFamily="34" charset="0"/>
                <a:ea typeface="Brill" panose="020F0602050406030203" pitchFamily="34" charset="0"/>
              </a:rPr>
              <a:t> </a:t>
            </a:r>
            <a:r>
              <a:rPr lang="it-IT" sz="2200" i="1" dirty="0">
                <a:effectLst/>
                <a:latin typeface="Brill" panose="020F0602050406030203" pitchFamily="34" charset="0"/>
                <a:ea typeface="Brill" panose="020F0602050406030203" pitchFamily="34" charset="0"/>
              </a:rPr>
              <a:t>in </a:t>
            </a:r>
            <a:r>
              <a:rPr lang="it-IT" sz="2200" i="1" dirty="0" err="1">
                <a:effectLst/>
                <a:latin typeface="Brill" panose="020F0602050406030203" pitchFamily="34" charset="0"/>
                <a:ea typeface="Brill" panose="020F0602050406030203" pitchFamily="34" charset="0"/>
              </a:rPr>
              <a:t>acatholicorum</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funeribus</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nuptiis</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similibusque</a:t>
            </a:r>
            <a:r>
              <a:rPr lang="it-IT" sz="2200" i="1" dirty="0">
                <a:effectLst/>
                <a:latin typeface="Brill" panose="020F0602050406030203" pitchFamily="34" charset="0"/>
                <a:ea typeface="Brill" panose="020F0602050406030203" pitchFamily="34" charset="0"/>
              </a:rPr>
              <a:t> </a:t>
            </a:r>
            <a:r>
              <a:rPr lang="it-IT" sz="2200" i="1" dirty="0" err="1">
                <a:effectLst/>
                <a:latin typeface="Brill" panose="020F0602050406030203" pitchFamily="34" charset="0"/>
                <a:ea typeface="Brill" panose="020F0602050406030203" pitchFamily="34" charset="0"/>
              </a:rPr>
              <a:t>sollemniis</a:t>
            </a:r>
            <a:r>
              <a:rPr lang="it-IT" sz="2200" i="1" dirty="0">
                <a:effectLst/>
                <a:latin typeface="Brill" panose="020F0602050406030203" pitchFamily="34" charset="0"/>
                <a:ea typeface="Brill" panose="020F0602050406030203" pitchFamily="34" charset="0"/>
              </a:rPr>
              <a:t>, </a:t>
            </a:r>
            <a:r>
              <a:rPr lang="it-IT" sz="2200" i="1" u="sng" dirty="0" err="1">
                <a:effectLst/>
                <a:latin typeface="Brill" panose="020F0602050406030203" pitchFamily="34" charset="0"/>
                <a:ea typeface="Brill" panose="020F0602050406030203" pitchFamily="34" charset="0"/>
              </a:rPr>
              <a:t>dummodo</a:t>
            </a:r>
            <a:r>
              <a:rPr lang="it-IT" sz="2200" i="1" u="sng" dirty="0">
                <a:latin typeface="Brill" panose="020F0602050406030203" pitchFamily="34" charset="0"/>
                <a:ea typeface="Brill" panose="020F0602050406030203" pitchFamily="34" charset="0"/>
              </a:rPr>
              <a:t> </a:t>
            </a:r>
            <a:r>
              <a:rPr lang="it-IT" sz="2200" i="1" u="sng" dirty="0" err="1">
                <a:effectLst/>
                <a:latin typeface="Brill" panose="020F0602050406030203" pitchFamily="34" charset="0"/>
                <a:ea typeface="Brill" panose="020F0602050406030203" pitchFamily="34" charset="0"/>
              </a:rPr>
              <a:t>perversionis</a:t>
            </a:r>
            <a:r>
              <a:rPr lang="it-IT" sz="2200" i="1" u="sng" dirty="0">
                <a:effectLst/>
                <a:latin typeface="Brill" panose="020F0602050406030203" pitchFamily="34" charset="0"/>
                <a:ea typeface="Brill" panose="020F0602050406030203" pitchFamily="34" charset="0"/>
              </a:rPr>
              <a:t> et scandali periculum </a:t>
            </a:r>
            <a:r>
              <a:rPr lang="it-IT" sz="2200" i="1" u="sng" dirty="0" err="1">
                <a:effectLst/>
                <a:latin typeface="Brill" panose="020F0602050406030203" pitchFamily="34" charset="0"/>
                <a:ea typeface="Brill" panose="020F0602050406030203" pitchFamily="34" charset="0"/>
              </a:rPr>
              <a:t>absit</a:t>
            </a:r>
            <a:r>
              <a:rPr lang="it-IT" sz="2200" u="sng" dirty="0">
                <a:effectLst/>
                <a:latin typeface="Brill" panose="020F0602050406030203" pitchFamily="34" charset="0"/>
                <a:ea typeface="Brill" panose="020F0602050406030203" pitchFamily="34" charset="0"/>
              </a:rPr>
              <a:t> </a:t>
            </a:r>
          </a:p>
          <a:p>
            <a:pPr marL="0" indent="0">
              <a:buNone/>
            </a:pPr>
            <a:endParaRPr lang="it-IT" sz="2200" dirty="0">
              <a:latin typeface="Brill" panose="020F0602050406030203" pitchFamily="34" charset="0"/>
              <a:ea typeface="Brill" panose="020F0602050406030203" pitchFamily="34" charset="0"/>
            </a:endParaRPr>
          </a:p>
          <a:p>
            <a:pPr marL="0" indent="0">
              <a:buNone/>
            </a:pPr>
            <a:r>
              <a:rPr lang="it-IT" sz="2200" dirty="0">
                <a:latin typeface="Brill" panose="020F0602050406030203" pitchFamily="34" charset="0"/>
                <a:ea typeface="Brill" panose="020F0602050406030203" pitchFamily="34" charset="0"/>
              </a:rPr>
              <a:t>« Non è lecito ai fedeli in nessun modo assistere attivamente o partecipare alle funzioni sacre degli acattolici. […] Si può tollerare una presenza passiva o meramente materiale ai funerali, matrimoni e altre solennità degli acattolici, per rendere omaggio, per via della carica pubblica rivestita, o per una grave ragione che deve essere giustificata dal vescovo, e in ogni caso </a:t>
            </a:r>
            <a:r>
              <a:rPr lang="it-IT" sz="2200" u="sng" dirty="0">
                <a:latin typeface="Brill" panose="020F0602050406030203" pitchFamily="34" charset="0"/>
                <a:ea typeface="Brill" panose="020F0602050406030203" pitchFamily="34" charset="0"/>
              </a:rPr>
              <a:t>purché sia assente il pericolo di scandalo e di perversione </a:t>
            </a:r>
            <a:r>
              <a:rPr lang="it-IT" sz="2200" dirty="0">
                <a:latin typeface="Brill" panose="020F0602050406030203" pitchFamily="34" charset="0"/>
                <a:ea typeface="Brill" panose="020F0602050406030203" pitchFamily="34" charset="0"/>
              </a:rPr>
              <a:t>»</a:t>
            </a:r>
          </a:p>
        </p:txBody>
      </p:sp>
    </p:spTree>
    <p:extLst>
      <p:ext uri="{BB962C8B-B14F-4D97-AF65-F5344CB8AC3E}">
        <p14:creationId xmlns:p14="http://schemas.microsoft.com/office/powerpoint/2010/main" val="2595588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096B89-FF9E-BAA8-ED2A-ABC4654E3D61}"/>
              </a:ext>
            </a:extLst>
          </p:cNvPr>
          <p:cNvSpPr>
            <a:spLocks noGrp="1"/>
          </p:cNvSpPr>
          <p:nvPr>
            <p:ph type="title"/>
          </p:nvPr>
        </p:nvSpPr>
        <p:spPr/>
        <p:txBody>
          <a:bodyPr>
            <a:noAutofit/>
          </a:bodyPr>
          <a:lstStyle/>
          <a:p>
            <a:r>
              <a:rPr lang="it-IT" sz="3000" i="1" dirty="0" err="1">
                <a:latin typeface="Brill" panose="020F0602050406030203" pitchFamily="34" charset="0"/>
                <a:ea typeface="Brill" panose="020F0602050406030203" pitchFamily="34" charset="0"/>
              </a:rPr>
              <a:t>Unitatis</a:t>
            </a:r>
            <a:r>
              <a:rPr lang="it-IT" sz="3000" i="1" dirty="0">
                <a:latin typeface="Brill" panose="020F0602050406030203" pitchFamily="34" charset="0"/>
                <a:ea typeface="Brill" panose="020F0602050406030203" pitchFamily="34" charset="0"/>
              </a:rPr>
              <a:t> </a:t>
            </a:r>
            <a:r>
              <a:rPr lang="it-IT" sz="3000" i="1" dirty="0" err="1">
                <a:latin typeface="Brill" panose="020F0602050406030203" pitchFamily="34" charset="0"/>
                <a:ea typeface="Brill" panose="020F0602050406030203" pitchFamily="34" charset="0"/>
              </a:rPr>
              <a:t>Redintegratio</a:t>
            </a:r>
            <a:r>
              <a:rPr lang="it-IT" sz="3000" i="1" dirty="0">
                <a:latin typeface="Brill" panose="020F0602050406030203" pitchFamily="34" charset="0"/>
                <a:ea typeface="Brill" panose="020F0602050406030203" pitchFamily="34" charset="0"/>
              </a:rPr>
              <a:t> </a:t>
            </a:r>
            <a:r>
              <a:rPr lang="it-IT" sz="3000" dirty="0">
                <a:latin typeface="Brill" panose="020F0602050406030203" pitchFamily="34" charset="0"/>
                <a:ea typeface="Brill" panose="020F0602050406030203" pitchFamily="34" charset="0"/>
              </a:rPr>
              <a:t>(1964)</a:t>
            </a:r>
          </a:p>
        </p:txBody>
      </p:sp>
      <p:sp>
        <p:nvSpPr>
          <p:cNvPr id="3" name="Segnaposto contenuto 2">
            <a:extLst>
              <a:ext uri="{FF2B5EF4-FFF2-40B4-BE49-F238E27FC236}">
                <a16:creationId xmlns:a16="http://schemas.microsoft.com/office/drawing/2014/main" id="{EC33B754-9C6A-0E10-50D7-63A55EBFE377}"/>
              </a:ext>
            </a:extLst>
          </p:cNvPr>
          <p:cNvSpPr>
            <a:spLocks noGrp="1"/>
          </p:cNvSpPr>
          <p:nvPr>
            <p:ph idx="1"/>
          </p:nvPr>
        </p:nvSpPr>
        <p:spPr/>
        <p:txBody>
          <a:bodyPr>
            <a:normAutofit/>
          </a:bodyPr>
          <a:lstStyle/>
          <a:p>
            <a:pPr marL="0" indent="0" algn="just">
              <a:buNone/>
            </a:pPr>
            <a:r>
              <a:rPr lang="it-IT" sz="2200" dirty="0">
                <a:latin typeface="Brill" panose="020F0602050406030203" pitchFamily="34" charset="0"/>
                <a:ea typeface="Brill" panose="020F0602050406030203" pitchFamily="34" charset="0"/>
              </a:rPr>
              <a:t>Q</a:t>
            </a:r>
            <a:r>
              <a:rPr lang="it-IT" sz="2200" dirty="0">
                <a:effectLst/>
                <a:latin typeface="Brill" panose="020F0602050406030203" pitchFamily="34" charset="0"/>
                <a:ea typeface="Brill" panose="020F0602050406030203" pitchFamily="34" charset="0"/>
              </a:rPr>
              <a:t>uanti « ora nascono e sono istruiti nella fede di Cristo in tali comunità non possono essere accusati del peccato di separazione, e la Chiesa cattolica li abbraccia con fraterno rispetto e amore. Coloro infatti che credono in Cristo e hanno ricevuto debitamente il battesimo sono costituiti in una certa comunione, sebbene imperfetta, con la Chiesa cattolica »  [...] « siccome poi quelle Chiese, quantunque separate, hanno </a:t>
            </a:r>
            <a:r>
              <a:rPr lang="it-IT" sz="2200" b="1" dirty="0">
                <a:effectLst/>
                <a:latin typeface="Brill" panose="020F0602050406030203" pitchFamily="34" charset="0"/>
                <a:ea typeface="Brill" panose="020F0602050406030203" pitchFamily="34" charset="0"/>
              </a:rPr>
              <a:t>veri sacramenti </a:t>
            </a:r>
            <a:r>
              <a:rPr lang="it-IT" sz="2200" dirty="0">
                <a:effectLst/>
                <a:latin typeface="Brill" panose="020F0602050406030203" pitchFamily="34" charset="0"/>
                <a:ea typeface="Brill" panose="020F0602050406030203" pitchFamily="34" charset="0"/>
              </a:rPr>
              <a:t>e soprattutto, in virtù della successione apostolica, il sacerdozio e l’eucaristia, per mezzo dei quali restano ancora unite a noi da strettissimi vincoli, </a:t>
            </a:r>
            <a:r>
              <a:rPr lang="it-IT" sz="2200" b="1" dirty="0">
                <a:effectLst/>
                <a:latin typeface="Brill" panose="020F0602050406030203" pitchFamily="34" charset="0"/>
                <a:ea typeface="Brill" panose="020F0602050406030203" pitchFamily="34" charset="0"/>
              </a:rPr>
              <a:t>una certa comunicazione nelle cose sacre, presentandosi opportune circostanze e con l’approvazione dell’autorità ecclesiastica, non solo è possibile, ma anche consigliabil</a:t>
            </a:r>
            <a:r>
              <a:rPr lang="it-IT" sz="2200" b="1" dirty="0">
                <a:latin typeface="Brill" panose="020F0602050406030203" pitchFamily="34" charset="0"/>
                <a:ea typeface="Brill" panose="020F0602050406030203" pitchFamily="34" charset="0"/>
              </a:rPr>
              <a:t>e </a:t>
            </a:r>
            <a:r>
              <a:rPr lang="it-IT" sz="2200" dirty="0">
                <a:effectLst/>
                <a:latin typeface="Brill" panose="020F0602050406030203" pitchFamily="34" charset="0"/>
                <a:ea typeface="Brill" panose="020F0602050406030203" pitchFamily="34" charset="0"/>
              </a:rPr>
              <a:t>»</a:t>
            </a:r>
            <a:endParaRPr lang="it-IT" sz="2200" b="1" dirty="0">
              <a:latin typeface="Brill" panose="020F0602050406030203" pitchFamily="34" charset="0"/>
              <a:ea typeface="Brill" panose="020F0602050406030203" pitchFamily="34" charset="0"/>
            </a:endParaRPr>
          </a:p>
        </p:txBody>
      </p:sp>
    </p:spTree>
    <p:extLst>
      <p:ext uri="{BB962C8B-B14F-4D97-AF65-F5344CB8AC3E}">
        <p14:creationId xmlns:p14="http://schemas.microsoft.com/office/powerpoint/2010/main" val="1642532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E6CB71-93AB-7756-F3D9-B795F0EF2E17}"/>
              </a:ext>
            </a:extLst>
          </p:cNvPr>
          <p:cNvSpPr>
            <a:spLocks noGrp="1"/>
          </p:cNvSpPr>
          <p:nvPr>
            <p:ph type="title"/>
          </p:nvPr>
        </p:nvSpPr>
        <p:spPr>
          <a:xfrm>
            <a:off x="457200" y="0"/>
            <a:ext cx="8229600" cy="1143000"/>
          </a:xfrm>
        </p:spPr>
        <p:txBody>
          <a:bodyPr>
            <a:normAutofit/>
          </a:bodyPr>
          <a:lstStyle/>
          <a:p>
            <a:r>
              <a:rPr lang="it-IT" sz="3000" i="1" dirty="0" err="1">
                <a:effectLst/>
                <a:latin typeface="Brill" panose="020F0602050406030203" pitchFamily="34" charset="0"/>
                <a:ea typeface="Brill" panose="020F0602050406030203" pitchFamily="34" charset="0"/>
              </a:rPr>
              <a:t>Ecclesiarum</a:t>
            </a:r>
            <a:r>
              <a:rPr lang="it-IT" sz="3000" i="1" dirty="0">
                <a:effectLst/>
                <a:latin typeface="Brill" panose="020F0602050406030203" pitchFamily="34" charset="0"/>
                <a:ea typeface="Brill" panose="020F0602050406030203" pitchFamily="34" charset="0"/>
              </a:rPr>
              <a:t> </a:t>
            </a:r>
            <a:r>
              <a:rPr lang="it-IT" sz="3000" i="1" dirty="0" err="1">
                <a:effectLst/>
                <a:latin typeface="Brill" panose="020F0602050406030203" pitchFamily="34" charset="0"/>
                <a:ea typeface="Brill" panose="020F0602050406030203" pitchFamily="34" charset="0"/>
              </a:rPr>
              <a:t>Orientalium</a:t>
            </a:r>
            <a:r>
              <a:rPr lang="it-IT" sz="3000" i="1" dirty="0">
                <a:effectLst/>
                <a:latin typeface="Brill" panose="020F0602050406030203" pitchFamily="34" charset="0"/>
                <a:ea typeface="Brill" panose="020F0602050406030203" pitchFamily="34" charset="0"/>
              </a:rPr>
              <a:t> (1963)</a:t>
            </a:r>
            <a:endParaRPr lang="it-IT" sz="3000" dirty="0">
              <a:latin typeface="Brill" panose="020F0602050406030203" pitchFamily="34" charset="0"/>
              <a:ea typeface="Brill" panose="020F0602050406030203" pitchFamily="34" charset="0"/>
            </a:endParaRPr>
          </a:p>
        </p:txBody>
      </p:sp>
      <p:sp>
        <p:nvSpPr>
          <p:cNvPr id="3" name="Segnaposto contenuto 2">
            <a:extLst>
              <a:ext uri="{FF2B5EF4-FFF2-40B4-BE49-F238E27FC236}">
                <a16:creationId xmlns:a16="http://schemas.microsoft.com/office/drawing/2014/main" id="{02A084C0-D140-38D7-5DE1-D8017A66349A}"/>
              </a:ext>
            </a:extLst>
          </p:cNvPr>
          <p:cNvSpPr>
            <a:spLocks noGrp="1"/>
          </p:cNvSpPr>
          <p:nvPr>
            <p:ph idx="1"/>
          </p:nvPr>
        </p:nvSpPr>
        <p:spPr>
          <a:xfrm>
            <a:off x="457200" y="1143000"/>
            <a:ext cx="8229600" cy="4525963"/>
          </a:xfrm>
        </p:spPr>
        <p:txBody>
          <a:bodyPr>
            <a:noAutofit/>
          </a:bodyPr>
          <a:lstStyle/>
          <a:p>
            <a:pPr marL="0" indent="0" algn="just">
              <a:buNone/>
            </a:pPr>
            <a:r>
              <a:rPr lang="it-IT" sz="2200" dirty="0">
                <a:effectLst/>
                <a:latin typeface="Brill" panose="020F0602050406030203" pitchFamily="34" charset="0"/>
                <a:ea typeface="Brill" panose="020F0602050406030203" pitchFamily="34" charset="0"/>
              </a:rPr>
              <a:t> « la comunicazione nelle cose sacre che offende l’unità della Chiesa oppure che include la formale adesione all’errore o il pericolo di errare nella fede, di scandalo e di indifferentismo, è proibita dalla legge divina […]</a:t>
            </a:r>
            <a:endParaRPr lang="it-IT" sz="2200" dirty="0">
              <a:latin typeface="Brill" panose="020F0602050406030203" pitchFamily="34" charset="0"/>
              <a:ea typeface="Brill" panose="020F0602050406030203" pitchFamily="34" charset="0"/>
            </a:endParaRPr>
          </a:p>
          <a:p>
            <a:pPr marL="0" indent="0" algn="just">
              <a:buNone/>
            </a:pPr>
            <a:r>
              <a:rPr lang="it-IT" sz="2200" dirty="0">
                <a:latin typeface="Brill" panose="020F0602050406030203" pitchFamily="34" charset="0"/>
                <a:ea typeface="Brill" panose="020F0602050406030203" pitchFamily="34" charset="0"/>
              </a:rPr>
              <a:t>[Tuttavia, nelle situazioni]</a:t>
            </a:r>
            <a:r>
              <a:rPr lang="it-IT" sz="2200" dirty="0">
                <a:effectLst/>
                <a:latin typeface="Brill" panose="020F0602050406030203" pitchFamily="34" charset="0"/>
                <a:ea typeface="Brill" panose="020F0602050406030203" pitchFamily="34" charset="0"/>
              </a:rPr>
              <a:t> «nelle quali né si lede l’unità della Chiesa, né vi sono pericoli da evitare, ma invece urgono la necessità della salvezza e il bene spirituale delle anime […] </a:t>
            </a:r>
            <a:r>
              <a:rPr lang="it-IT" sz="2200" dirty="0">
                <a:latin typeface="Brill" panose="020F0602050406030203" pitchFamily="34" charset="0"/>
                <a:ea typeface="Brill" panose="020F0602050406030203" pitchFamily="34" charset="0"/>
              </a:rPr>
              <a:t>agli orientali, che in buona fede si trovano separati dalla Chiesa cattolica, si possono conferire, se spontaneamente li chiedano e siano ben disposti, i sacramenti della penitenza, dell’eucaristia e dell’unzione degli infermi; anzi, anche ai cattolici è lecito chiedere questi sacramenti da quei ministri acattolici nella cui Chiesa si hanno validi sacramenti, ogni volta che la necessità oppure una vera spirituale utilità lo consigli e quando l’accesso a un sacerdote cattolico riesca fisicamente o moralmente impossibile. Similmente, posti gli stessi principi, per una giusta ragione è permessa la partecipazione a funzioni, cose e luoghi sacri tra cattolici e fratelli orientali separati. »</a:t>
            </a:r>
          </a:p>
        </p:txBody>
      </p:sp>
    </p:spTree>
    <p:extLst>
      <p:ext uri="{BB962C8B-B14F-4D97-AF65-F5344CB8AC3E}">
        <p14:creationId xmlns:p14="http://schemas.microsoft.com/office/powerpoint/2010/main" val="64267536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327</TotalTime>
  <Words>1943</Words>
  <Application>Microsoft Macintosh PowerPoint</Application>
  <PresentationFormat>Presentazione su schermo (4:3)</PresentationFormat>
  <Paragraphs>211</Paragraphs>
  <Slides>28</Slides>
  <Notes>4</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28</vt:i4>
      </vt:variant>
    </vt:vector>
  </HeadingPairs>
  <TitlesOfParts>
    <vt:vector size="37" baseType="lpstr">
      <vt:lpstr>Arial</vt:lpstr>
      <vt:lpstr>Brill</vt:lpstr>
      <vt:lpstr>Brill Bold</vt:lpstr>
      <vt:lpstr>Brill Italic</vt:lpstr>
      <vt:lpstr>Calibri</vt:lpstr>
      <vt:lpstr>Garamond</vt:lpstr>
      <vt:lpstr>Gotham Bold</vt:lpstr>
      <vt:lpstr>Times New Roman</vt:lpstr>
      <vt:lpstr>Tema di Office</vt:lpstr>
      <vt:lpstr> La Chiesa di Roma e l’Oriente, XV-XX sec. Lezione 9: La controversia sulla communicatio in sacris tra cattolici e ortodossi nell’Impero ottomano</vt:lpstr>
      <vt:lpstr>Presentazione standard di PowerPoint</vt:lpstr>
      <vt:lpstr>Presentazione standard di PowerPoint</vt:lpstr>
      <vt:lpstr>Presentazione standard di PowerPoint</vt:lpstr>
      <vt:lpstr>Presentazione standard di PowerPoint</vt:lpstr>
      <vt:lpstr>Esempi di communicatio in sacris</vt:lpstr>
      <vt:lpstr>Presentazione standard di PowerPoint</vt:lpstr>
      <vt:lpstr> Due tipi possibili di communicatio in sacris</vt:lpstr>
      <vt:lpstr>Presentazione standard di PowerPoint</vt:lpstr>
      <vt:lpstr>I dubbi dei missionari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prudenza dei consultori</vt:lpstr>
      <vt:lpstr>Presentazione standard di PowerPoint</vt:lpstr>
      <vt:lpstr>Presentazione standard di PowerPoint</vt:lpstr>
      <vt:lpstr>La communicatio in sacris nel codice di diritto canonico del 1917</vt:lpstr>
      <vt:lpstr>Unitatis Redintegratio (1964)</vt:lpstr>
      <vt:lpstr>Ecclesiarum Orientalium (1963)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Lezione 23: La controversia sulla  communicatio in sacris con i cristiani orientali</dc:title>
  <dc:creator>cesare</dc:creator>
  <cp:lastModifiedBy>SANTUS CESARE</cp:lastModifiedBy>
  <cp:revision>18</cp:revision>
  <dcterms:created xsi:type="dcterms:W3CDTF">2023-05-02T21:35:34Z</dcterms:created>
  <dcterms:modified xsi:type="dcterms:W3CDTF">2023-12-13T19:35:07Z</dcterms:modified>
</cp:coreProperties>
</file>