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08" r:id="rId2"/>
    <p:sldId id="258" r:id="rId3"/>
    <p:sldId id="259" r:id="rId4"/>
    <p:sldId id="260" r:id="rId5"/>
    <p:sldId id="261" r:id="rId6"/>
    <p:sldId id="309" r:id="rId7"/>
    <p:sldId id="271" r:id="rId8"/>
    <p:sldId id="264" r:id="rId9"/>
    <p:sldId id="265" r:id="rId10"/>
    <p:sldId id="266" r:id="rId11"/>
    <p:sldId id="310" r:id="rId12"/>
    <p:sldId id="311" r:id="rId13"/>
    <p:sldId id="312" r:id="rId14"/>
    <p:sldId id="313" r:id="rId1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9"/>
    <p:restoredTop sz="94624"/>
  </p:normalViewPr>
  <p:slideViewPr>
    <p:cSldViewPr snapToGrid="0" snapToObjects="1">
      <p:cViewPr varScale="1">
        <p:scale>
          <a:sx n="106" d="100"/>
          <a:sy n="106" d="100"/>
        </p:scale>
        <p:origin x="171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277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7639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013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7967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20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3521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779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049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899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512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7947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9A6CD-CB92-7845-B24C-7A58D500203E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13/12/23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6643A-7802-B846-968E-0AFA3D57C52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596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9269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85" b="91712" l="17967" r="88618">
                        <a14:foregroundMark x1="43252" y1="63206" x2="43252" y2="63206"/>
                        <a14:foregroundMark x1="38211" y1="61931" x2="38211" y2="61931"/>
                        <a14:foregroundMark x1="88699" y1="72860" x2="88699" y2="72860"/>
                        <a14:foregroundMark x1="34472" y1="62477" x2="34472" y2="62477"/>
                        <a14:foregroundMark x1="36179" y1="68852" x2="36179" y2="68852"/>
                        <a14:foregroundMark x1="38780" y1="67668" x2="38780" y2="67668"/>
                        <a14:foregroundMark x1="37967" y1="70036" x2="37967" y2="70036"/>
                        <a14:foregroundMark x1="38699" y1="71311" x2="38699" y2="71311"/>
                        <a14:foregroundMark x1="39756" y1="71403" x2="39756" y2="71403"/>
                        <a14:foregroundMark x1="40488" y1="71403" x2="40488" y2="71403"/>
                        <a14:foregroundMark x1="42439" y1="70128" x2="42439" y2="70128"/>
                        <a14:foregroundMark x1="41545" y1="70674" x2="41545" y2="70674"/>
                        <a14:foregroundMark x1="44634" y1="69308" x2="44634" y2="69308"/>
                        <a14:foregroundMark x1="17967" y1="46812" x2="17967" y2="46812"/>
                        <a14:foregroundMark x1="32114" y1="64299" x2="32114" y2="64299"/>
                        <a14:foregroundMark x1="32276" y1="62477" x2="32276" y2="62477"/>
                        <a14:foregroundMark x1="32033" y1="60291" x2="32033" y2="60291"/>
                        <a14:foregroundMark x1="31626" y1="62842" x2="31626" y2="62842"/>
                        <a14:foregroundMark x1="39187" y1="72587" x2="39187" y2="72587"/>
                        <a14:foregroundMark x1="32764" y1="67122" x2="32764" y2="67122"/>
                        <a14:foregroundMark x1="34959" y1="67304" x2="34959" y2="67304"/>
                        <a14:foregroundMark x1="37154" y1="68944" x2="37154" y2="68944"/>
                        <a14:foregroundMark x1="35528" y1="68033" x2="35528" y2="68033"/>
                        <a14:foregroundMark x1="34146" y1="67304" x2="34146" y2="67304"/>
                        <a14:foregroundMark x1="37724" y1="69217" x2="37724" y2="69217"/>
                        <a14:foregroundMark x1="39024" y1="70401" x2="39024" y2="70401"/>
                        <a14:foregroundMark x1="40000" y1="70856" x2="40000" y2="70856"/>
                        <a14:foregroundMark x1="39431" y1="70674" x2="39431" y2="70674"/>
                        <a14:backgroundMark x1="44146" y1="77505" x2="30894" y2="67122"/>
                        <a14:backgroundMark x1="54309" y1="70583" x2="54309" y2="70583"/>
                        <a14:backgroundMark x1="58943" y1="73042" x2="58943" y2="73042"/>
                        <a14:backgroundMark x1="58943" y1="73042" x2="58943" y2="73042"/>
                        <a14:backgroundMark x1="58049" y1="82514" x2="58049" y2="82514"/>
                        <a14:backgroundMark x1="55610" y1="76047" x2="55610" y2="76047"/>
                        <a14:backgroundMark x1="60894" y1="76503" x2="60894" y2="76503"/>
                        <a14:backgroundMark x1="44309" y1="73224" x2="44309" y2="73224"/>
                        <a14:backgroundMark x1="45447" y1="74954" x2="45447" y2="74954"/>
                        <a14:backgroundMark x1="50244" y1="68397" x2="50244" y2="68397"/>
                        <a14:backgroundMark x1="49187" y1="70310" x2="49187" y2="70310"/>
                        <a14:backgroundMark x1="48618" y1="73042" x2="48618" y2="73042"/>
                        <a14:backgroundMark x1="45447" y1="71585" x2="45447" y2="71585"/>
                        <a14:backgroundMark x1="42846" y1="74135" x2="42846" y2="74135"/>
                        <a14:backgroundMark x1="43740" y1="75137" x2="43740" y2="75137"/>
                        <a14:backgroundMark x1="41545" y1="73497" x2="41545" y2="73497"/>
                        <a14:backgroundMark x1="46179" y1="72587" x2="46179" y2="72587"/>
                        <a14:backgroundMark x1="47642" y1="68397" x2="47642" y2="68397"/>
                        <a14:backgroundMark x1="43577" y1="71494" x2="43577" y2="71494"/>
                        <a14:backgroundMark x1="47154" y1="69126" x2="47154" y2="69126"/>
                        <a14:backgroundMark x1="48699" y1="68306" x2="48699" y2="68306"/>
                        <a14:backgroundMark x1="40650" y1="72951" x2="40650" y2="72951"/>
                        <a14:backgroundMark x1="41626" y1="72313" x2="41626" y2="72313"/>
                        <a14:backgroundMark x1="44065" y1="71038" x2="44065" y2="71038"/>
                        <a14:backgroundMark x1="45203" y1="70036" x2="45203" y2="70036"/>
                        <a14:backgroundMark x1="45854" y1="69672" x2="45854" y2="69672"/>
                        <a14:backgroundMark x1="42439" y1="71949" x2="42439" y2="71949"/>
                        <a14:backgroundMark x1="40000" y1="73588" x2="40000" y2="73588"/>
                        <a14:backgroundMark x1="49919" y1="59381" x2="49919" y2="59381"/>
                        <a14:backgroundMark x1="49106" y1="66758" x2="49106" y2="66758"/>
                        <a14:backgroundMark x1="49024" y1="67486" x2="49024" y2="67486"/>
                        <a14:backgroundMark x1="48374" y1="67395" x2="38699" y2="72860"/>
                        <a14:backgroundMark x1="41138" y1="72769" x2="41138" y2="72769"/>
                        <a14:backgroundMark x1="44715" y1="70401" x2="44715" y2="70401"/>
                        <a14:backgroundMark x1="46260" y1="69399" x2="46260" y2="69399"/>
                        <a14:backgroundMark x1="31382" y1="66029" x2="40488" y2="7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99" y="-1211059"/>
            <a:ext cx="9093201" cy="802210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80" y="5002688"/>
            <a:ext cx="8314259" cy="1143000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br>
              <a:rPr lang="it-IT" sz="3200" b="1" dirty="0">
                <a:latin typeface="Garamond"/>
                <a:cs typeface="Garamond"/>
              </a:rPr>
            </a:br>
            <a:r>
              <a:rPr lang="it-IT" sz="3200" b="1" dirty="0">
                <a:latin typeface="Garamond"/>
                <a:cs typeface="Garamond"/>
              </a:rPr>
              <a:t>La Chiesa di Roma e l’Oriente, XV-XX sec.</a:t>
            </a:r>
            <a:br>
              <a:rPr lang="it-IT" sz="2000" b="1" dirty="0">
                <a:latin typeface="Garamond"/>
                <a:cs typeface="Garamond"/>
              </a:rPr>
            </a:br>
            <a:r>
              <a:rPr lang="it-IT" sz="2400" b="1" dirty="0">
                <a:latin typeface="Garamond"/>
                <a:cs typeface="Garamond"/>
              </a:rPr>
              <a:t>Lezione 10: Per una storia incrociata delle controversie missionarie in Oriente</a:t>
            </a:r>
            <a:endParaRPr lang="it-IT" sz="2400" b="1" i="1" dirty="0">
              <a:latin typeface="Garamond"/>
              <a:cs typeface="Garamond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37066" y="46955"/>
            <a:ext cx="309880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Cesare Santus</a:t>
            </a:r>
          </a:p>
          <a:p>
            <a:pPr>
              <a:lnSpc>
                <a:spcPct val="120000"/>
              </a:lnSpc>
            </a:pPr>
            <a:r>
              <a:rPr lang="it-IT" sz="2400" b="1" dirty="0" err="1">
                <a:latin typeface="Garamond"/>
                <a:cs typeface="Garamond"/>
              </a:rPr>
              <a:t>a.a</a:t>
            </a:r>
            <a:r>
              <a:rPr lang="it-IT" sz="2400" b="1" dirty="0">
                <a:latin typeface="Garamond"/>
                <a:cs typeface="Garamond"/>
              </a:rPr>
              <a:t>. 2023-2024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385739" y="97754"/>
            <a:ext cx="4470400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099LE</a:t>
            </a:r>
          </a:p>
          <a:p>
            <a:pPr algn="r"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Storia del Cristianesimo</a:t>
            </a:r>
          </a:p>
        </p:txBody>
      </p:sp>
    </p:spTree>
    <p:extLst>
      <p:ext uri="{BB962C8B-B14F-4D97-AF65-F5344CB8AC3E}">
        <p14:creationId xmlns:p14="http://schemas.microsoft.com/office/powerpoint/2010/main" val="151700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2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118" y="0"/>
            <a:ext cx="7491729" cy="7147856"/>
          </a:xfrm>
          <a:prstGeom prst="rect">
            <a:avLst/>
          </a:prstGeom>
        </p:spPr>
      </p:pic>
      <p:sp>
        <p:nvSpPr>
          <p:cNvPr id="5" name="Anello 4"/>
          <p:cNvSpPr/>
          <p:nvPr/>
        </p:nvSpPr>
        <p:spPr>
          <a:xfrm>
            <a:off x="1162510" y="2776559"/>
            <a:ext cx="2023628" cy="2023231"/>
          </a:xfrm>
          <a:prstGeom prst="donut">
            <a:avLst>
              <a:gd name="adj" fmla="val 273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197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6983" y="283229"/>
            <a:ext cx="4537017" cy="624455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062" y="283229"/>
            <a:ext cx="4879382" cy="624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06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2269" y="0"/>
            <a:ext cx="5551731" cy="695912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4886845" cy="1248423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195315" y="1625895"/>
            <a:ext cx="3420045" cy="4956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2200" b="1" dirty="0">
                <a:solidFill>
                  <a:prstClr val="black"/>
                </a:solidFill>
                <a:latin typeface="Calibri"/>
                <a:cs typeface="Calibri"/>
              </a:rPr>
              <a:t>Giovanni Damasceno Bragaldi 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(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Castelbolognese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1664 – Roma 1715)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Frate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minore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conventuale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,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consultore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del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Sant’Uffizio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dal 1696,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incaricato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dell’esame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di diverse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questioni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: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riti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cinesi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e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malabarici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,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dubbi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legati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ai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riti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delle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Chiese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orientali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, censure su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testi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giansenisti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, </a:t>
            </a:r>
            <a:r>
              <a:rPr lang="fr-FR" sz="2200" dirty="0" err="1">
                <a:solidFill>
                  <a:prstClr val="black"/>
                </a:solidFill>
                <a:latin typeface="Calibri"/>
                <a:cs typeface="Calibri"/>
              </a:rPr>
              <a:t>quietisti</a:t>
            </a:r>
            <a:r>
              <a:rPr lang="fr-FR" sz="2200" dirty="0">
                <a:solidFill>
                  <a:prstClr val="black"/>
                </a:solidFill>
                <a:latin typeface="Calibri"/>
                <a:cs typeface="Calibri"/>
              </a:rPr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3432821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t="3559" b="-3559"/>
          <a:stretch/>
        </p:blipFill>
        <p:spPr>
          <a:xfrm>
            <a:off x="0" y="-262795"/>
            <a:ext cx="9144000" cy="738359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860076" y="4022957"/>
            <a:ext cx="16570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it-IT" sz="1350" b="1" i="1" dirty="0">
                <a:solidFill>
                  <a:prstClr val="black"/>
                </a:solidFill>
                <a:latin typeface="Garamond"/>
                <a:cs typeface="Garamond"/>
              </a:rPr>
              <a:t>Controversia dei </a:t>
            </a:r>
          </a:p>
          <a:p>
            <a:pPr defTabSz="342900"/>
            <a:r>
              <a:rPr lang="it-IT" sz="1350" b="1" i="1" dirty="0">
                <a:solidFill>
                  <a:prstClr val="black"/>
                </a:solidFill>
                <a:latin typeface="Garamond"/>
                <a:cs typeface="Garamond"/>
              </a:rPr>
              <a:t>riti cinesi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239331" y="5480905"/>
            <a:ext cx="20781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it-IT" sz="1350" b="1" i="1" dirty="0">
                <a:solidFill>
                  <a:prstClr val="black"/>
                </a:solidFill>
                <a:latin typeface="Garamond"/>
                <a:cs typeface="Garamond"/>
              </a:rPr>
              <a:t>Controversia dei </a:t>
            </a:r>
          </a:p>
          <a:p>
            <a:pPr defTabSz="342900"/>
            <a:r>
              <a:rPr lang="it-IT" sz="1350" b="1" i="1" dirty="0">
                <a:solidFill>
                  <a:prstClr val="black"/>
                </a:solidFill>
                <a:latin typeface="Garamond"/>
                <a:cs typeface="Garamond"/>
              </a:rPr>
              <a:t>riti malabarici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26839" y="3926705"/>
            <a:ext cx="275239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it-IT" sz="1350" b="1" i="1" dirty="0">
                <a:solidFill>
                  <a:prstClr val="black"/>
                </a:solidFill>
                <a:latin typeface="Garamond"/>
                <a:cs typeface="Garamond"/>
              </a:rPr>
              <a:t>Controversia sulla </a:t>
            </a:r>
            <a:r>
              <a:rPr lang="it-IT" sz="1350" b="1" i="1" dirty="0" err="1">
                <a:solidFill>
                  <a:prstClr val="black"/>
                </a:solidFill>
                <a:latin typeface="Garamond"/>
                <a:cs typeface="Garamond"/>
              </a:rPr>
              <a:t>communicatio</a:t>
            </a:r>
            <a:r>
              <a:rPr lang="it-IT" sz="1350" b="1" i="1" dirty="0">
                <a:solidFill>
                  <a:prstClr val="black"/>
                </a:solidFill>
                <a:latin typeface="Garamond"/>
                <a:cs typeface="Garamond"/>
              </a:rPr>
              <a:t> in </a:t>
            </a:r>
            <a:r>
              <a:rPr lang="it-IT" sz="1350" b="1" i="1" dirty="0" err="1">
                <a:solidFill>
                  <a:prstClr val="black"/>
                </a:solidFill>
                <a:latin typeface="Garamond"/>
                <a:cs typeface="Garamond"/>
              </a:rPr>
              <a:t>sacris</a:t>
            </a:r>
            <a:r>
              <a:rPr lang="it-IT" sz="1350" b="1" i="1" dirty="0">
                <a:solidFill>
                  <a:prstClr val="black"/>
                </a:solidFill>
                <a:latin typeface="Garamond"/>
                <a:cs typeface="Garamond"/>
              </a:rPr>
              <a:t> e i riti cristiani orientali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443789" y="336334"/>
            <a:ext cx="69542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it-IT" sz="2200" b="1" dirty="0">
                <a:solidFill>
                  <a:prstClr val="black"/>
                </a:solidFill>
                <a:latin typeface="Times New Roman"/>
                <a:cs typeface="Times New Roman"/>
              </a:rPr>
              <a:t>Clemente XI (1700-1721) - Benedetto XIV(1740-1758)</a:t>
            </a:r>
          </a:p>
        </p:txBody>
      </p:sp>
    </p:spTree>
    <p:extLst>
      <p:ext uri="{BB962C8B-B14F-4D97-AF65-F5344CB8AC3E}">
        <p14:creationId xmlns:p14="http://schemas.microsoft.com/office/powerpoint/2010/main" val="2819809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54418" cy="566315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4859" y="0"/>
            <a:ext cx="2952169" cy="566315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812" y="0"/>
            <a:ext cx="3085187" cy="5663159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0" y="5687887"/>
            <a:ext cx="3055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Times New Roman"/>
                <a:cs typeface="Times New Roman"/>
              </a:rPr>
              <a:t>Matteo Ricci </a:t>
            </a:r>
            <a:r>
              <a:rPr lang="it-IT" sz="2000" dirty="0">
                <a:latin typeface="Times New Roman"/>
                <a:cs typeface="Times New Roman"/>
              </a:rPr>
              <a:t>(1552-1610) in abito di letterato confuciano cinese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694711" y="5687887"/>
            <a:ext cx="3570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Times New Roman"/>
                <a:cs typeface="Times New Roman"/>
              </a:rPr>
              <a:t> </a:t>
            </a:r>
            <a:r>
              <a:rPr lang="it-IT" sz="2000" b="1" dirty="0">
                <a:latin typeface="Times New Roman"/>
                <a:cs typeface="Times New Roman"/>
              </a:rPr>
              <a:t>Roberto de Nobili </a:t>
            </a:r>
            <a:r>
              <a:rPr lang="it-IT" sz="2000" dirty="0">
                <a:latin typeface="Times New Roman"/>
                <a:cs typeface="Times New Roman"/>
              </a:rPr>
              <a:t>(1577-1656) in abito di </a:t>
            </a:r>
            <a:r>
              <a:rPr lang="it-IT" sz="2000" i="1" dirty="0" err="1">
                <a:latin typeface="Times New Roman"/>
                <a:cs typeface="Times New Roman"/>
              </a:rPr>
              <a:t>sannyasin</a:t>
            </a:r>
            <a:r>
              <a:rPr lang="it-IT" sz="2000" dirty="0">
                <a:latin typeface="Times New Roman"/>
                <a:cs typeface="Times New Roman"/>
              </a:rPr>
              <a:t> (asceta) indù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058812" y="5663159"/>
            <a:ext cx="3209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err="1">
                <a:latin typeface="Times New Roman"/>
                <a:cs typeface="Times New Roman"/>
              </a:rPr>
              <a:t>Bento</a:t>
            </a:r>
            <a:r>
              <a:rPr lang="it-IT" sz="2000" b="1" dirty="0">
                <a:latin typeface="Times New Roman"/>
                <a:cs typeface="Times New Roman"/>
              </a:rPr>
              <a:t> de </a:t>
            </a:r>
            <a:r>
              <a:rPr lang="it-IT" sz="2000" b="1" dirty="0" err="1">
                <a:latin typeface="Times New Roman"/>
                <a:cs typeface="Times New Roman"/>
              </a:rPr>
              <a:t>Gois</a:t>
            </a:r>
            <a:r>
              <a:rPr lang="it-IT" sz="2000" b="1" dirty="0">
                <a:latin typeface="Times New Roman"/>
                <a:cs typeface="Times New Roman"/>
              </a:rPr>
              <a:t> </a:t>
            </a:r>
            <a:r>
              <a:rPr lang="it-IT" sz="2000" dirty="0">
                <a:latin typeface="Times New Roman"/>
                <a:cs typeface="Times New Roman"/>
              </a:rPr>
              <a:t>(1562-1607) in abito di mercante armeno</a:t>
            </a:r>
            <a:endParaRPr lang="it-IT" sz="2000" u="sng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1698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01599" y="-131762"/>
            <a:ext cx="9448800" cy="1143000"/>
          </a:xfrm>
        </p:spPr>
        <p:txBody>
          <a:bodyPr>
            <a:noAutofit/>
          </a:bodyPr>
          <a:lstStyle/>
          <a:p>
            <a:r>
              <a:rPr lang="it-IT" sz="3000" b="1" dirty="0">
                <a:latin typeface="Garamond"/>
                <a:cs typeface="Garamond"/>
              </a:rPr>
              <a:t>Controversie sui riti cinesi, malabarici, orientali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4800" y="833438"/>
            <a:ext cx="8585200" cy="5922962"/>
          </a:xfrm>
        </p:spPr>
        <p:txBody>
          <a:bodyPr>
            <a:noAutofit/>
          </a:bodyPr>
          <a:lstStyle/>
          <a:p>
            <a:r>
              <a:rPr lang="it-IT" sz="2200" b="1" dirty="0">
                <a:latin typeface="Garamond"/>
                <a:cs typeface="Garamond"/>
              </a:rPr>
              <a:t>Unità concettuale</a:t>
            </a:r>
          </a:p>
          <a:p>
            <a:pPr marL="0" indent="0">
              <a:buNone/>
            </a:pPr>
            <a:r>
              <a:rPr lang="it-IT" sz="2200" dirty="0">
                <a:latin typeface="Garamond"/>
                <a:cs typeface="Garamond"/>
              </a:rPr>
              <a:t>Rapporto tra cattolicesimo tridentino e tradizioni religiose locali (cristiane orientali o "pagane"); adattamento a società e culture extraeuropee  </a:t>
            </a:r>
          </a:p>
          <a:p>
            <a:pPr marL="0" indent="0">
              <a:buNone/>
            </a:pPr>
            <a:endParaRPr lang="it-IT" sz="1000" dirty="0">
              <a:latin typeface="Garamond"/>
              <a:cs typeface="Garamond"/>
            </a:endParaRPr>
          </a:p>
          <a:p>
            <a:r>
              <a:rPr lang="it-IT" sz="2200" b="1" dirty="0">
                <a:latin typeface="Garamond"/>
                <a:cs typeface="Garamond"/>
              </a:rPr>
              <a:t>Unità cronologica</a:t>
            </a:r>
          </a:p>
          <a:p>
            <a:pPr marL="0" indent="0">
              <a:buNone/>
            </a:pPr>
            <a:r>
              <a:rPr lang="it-IT" sz="2200" dirty="0">
                <a:latin typeface="Garamond"/>
                <a:cs typeface="Garamond"/>
              </a:rPr>
              <a:t>Le tre questioni furono esaminate e risolte nella prima metà del Settecento: ad inizio secolo, gli scontri tra missionari riaprirono o fecero esplodere le controversie; dopo una fase di discussione equivoca durante la quale sembrò possibile raggiungere una certa forma di compromesso, gli anni </a:t>
            </a:r>
            <a:r>
              <a:rPr lang="mr-IN" sz="2200" dirty="0">
                <a:latin typeface="Garamond"/>
                <a:cs typeface="Garamond"/>
              </a:rPr>
              <a:t>’</a:t>
            </a:r>
            <a:r>
              <a:rPr lang="it-IT" sz="2200" dirty="0">
                <a:latin typeface="Garamond"/>
                <a:cs typeface="Garamond"/>
              </a:rPr>
              <a:t>20 e ‘30 videro la riaffermazione dei divieti, definitivamente confermati sotto papa Benedetto XIV (1742, 1743, 1753)</a:t>
            </a:r>
          </a:p>
          <a:p>
            <a:pPr marL="0" indent="0">
              <a:buNone/>
            </a:pPr>
            <a:endParaRPr lang="it-IT" sz="1000" dirty="0">
              <a:latin typeface="Garamond"/>
              <a:cs typeface="Garamond"/>
            </a:endParaRPr>
          </a:p>
          <a:p>
            <a:r>
              <a:rPr lang="it-IT" sz="2200" b="1" dirty="0">
                <a:latin typeface="Garamond"/>
                <a:cs typeface="Garamond"/>
              </a:rPr>
              <a:t>Unità umana (attori storici)</a:t>
            </a:r>
          </a:p>
          <a:p>
            <a:pPr marL="0" indent="0">
              <a:buNone/>
            </a:pPr>
            <a:r>
              <a:rPr lang="it-IT" sz="2200" dirty="0">
                <a:latin typeface="Garamond"/>
                <a:cs typeface="Garamond"/>
              </a:rPr>
              <a:t>Gli attori storici hanno utilizzato le stesse strategie. Tutte e tre le questioni furono esaminate dallo stesso personale del Sant'Uffizio (commissario Lucini, consultori G.D. Bragaldi e </a:t>
            </a:r>
            <a:r>
              <a:rPr lang="it-IT" sz="2200" dirty="0" err="1">
                <a:latin typeface="Garamond"/>
                <a:cs typeface="Garamond"/>
              </a:rPr>
              <a:t>Baldrati</a:t>
            </a:r>
            <a:r>
              <a:rPr lang="it-IT" sz="2200" dirty="0">
                <a:latin typeface="Garamond"/>
                <a:cs typeface="Garamond"/>
              </a:rPr>
              <a:t>, ecc.).</a:t>
            </a:r>
          </a:p>
        </p:txBody>
      </p:sp>
    </p:spTree>
    <p:extLst>
      <p:ext uri="{BB962C8B-B14F-4D97-AF65-F5344CB8AC3E}">
        <p14:creationId xmlns:p14="http://schemas.microsoft.com/office/powerpoint/2010/main" val="3197405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1214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06400" y="64008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304877" y="6299200"/>
            <a:ext cx="477120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100" dirty="0">
                <a:solidFill>
                  <a:prstClr val="black"/>
                </a:solidFill>
                <a:latin typeface="Calibri"/>
              </a:rPr>
              <a:t>Pieter de </a:t>
            </a:r>
            <a:r>
              <a:rPr lang="fr-FR" sz="2100" cap="small" dirty="0" err="1">
                <a:solidFill>
                  <a:prstClr val="black"/>
                </a:solidFill>
                <a:latin typeface="Calibri"/>
              </a:rPr>
              <a:t>Grebber</a:t>
            </a:r>
            <a:r>
              <a:rPr lang="fr-FR" sz="21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fr-FR" sz="2100" i="1" dirty="0" err="1">
                <a:solidFill>
                  <a:prstClr val="black"/>
                </a:solidFill>
                <a:latin typeface="Calibri"/>
              </a:rPr>
              <a:t>Eliseo</a:t>
            </a:r>
            <a:r>
              <a:rPr lang="fr-FR" sz="2100" i="1" dirty="0">
                <a:solidFill>
                  <a:prstClr val="black"/>
                </a:solidFill>
                <a:latin typeface="Calibri"/>
              </a:rPr>
              <a:t> e Naaman</a:t>
            </a:r>
            <a:r>
              <a:rPr lang="fr-FR" sz="2100" dirty="0">
                <a:solidFill>
                  <a:prstClr val="black"/>
                </a:solidFill>
                <a:latin typeface="Calibri"/>
              </a:rPr>
              <a:t>, 1630. </a:t>
            </a:r>
            <a:endParaRPr lang="it-IT" sz="21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2462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L’adorazione di Naaman </a:t>
            </a:r>
            <a:r>
              <a:rPr lang="mr-IN" sz="3000" dirty="0">
                <a:latin typeface="Calibri"/>
                <a:cs typeface="Calibri"/>
              </a:rPr>
              <a:t> (2 R</a:t>
            </a:r>
            <a:r>
              <a:rPr lang="it-IT" sz="3000" dirty="0">
                <a:latin typeface="Calibri"/>
                <a:cs typeface="Calibri"/>
              </a:rPr>
              <a:t>e</a:t>
            </a:r>
            <a:r>
              <a:rPr lang="mr-IN" sz="3000" dirty="0">
                <a:latin typeface="Calibri"/>
                <a:cs typeface="Calibri"/>
              </a:rPr>
              <a:t> 5,17-19)</a:t>
            </a:r>
            <a:br>
              <a:rPr lang="it-IT" sz="3000" dirty="0">
                <a:cs typeface="Calibri"/>
              </a:rPr>
            </a:br>
            <a:endParaRPr lang="it-IT" sz="3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69226"/>
            <a:ext cx="8229600" cy="5571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500" dirty="0"/>
              <a:t>Allora Naaman disse: « Poiché non vuoi, permetti almeno che io, tuo servo, mi faccia dare tanta terra quanta ne porteranno due muli; poiché il tuo servo non offrirà più olocausti e sacrifici ad altri </a:t>
            </a:r>
            <a:r>
              <a:rPr lang="it-IT" sz="2500" dirty="0" err="1"/>
              <a:t>dèi</a:t>
            </a:r>
            <a:r>
              <a:rPr lang="it-IT" sz="2500" dirty="0"/>
              <a:t>, ma solo al Signore. Tuttavia il Signore voglia perdonare una cosa al tuo servo: quando il re, mio signore, entra nella casa di </a:t>
            </a:r>
            <a:r>
              <a:rPr lang="it-IT" sz="2500" dirty="0" err="1"/>
              <a:t>Rimmon</a:t>
            </a:r>
            <a:r>
              <a:rPr lang="it-IT" sz="2500" dirty="0"/>
              <a:t> per adorare, e si appoggia al mio braccio, anch'io mi prostro nel tempio di </a:t>
            </a:r>
            <a:r>
              <a:rPr lang="it-IT" sz="2500" dirty="0" err="1"/>
              <a:t>Rimmon</a:t>
            </a:r>
            <a:r>
              <a:rPr lang="it-IT" sz="2500" dirty="0"/>
              <a:t>. Voglia il Signore perdonare a me, tuo servo, quando io mi prostrerò così nel tempio di </a:t>
            </a:r>
            <a:r>
              <a:rPr lang="it-IT" sz="2500" dirty="0" err="1"/>
              <a:t>Rimmon</a:t>
            </a:r>
            <a:r>
              <a:rPr lang="it-IT" sz="2500" dirty="0"/>
              <a:t>! » Eliseo gli disse: « Va' in pace! »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-1154545" y="51030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0975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C25573-F229-982B-976D-DEF83CA17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82053"/>
            <a:ext cx="8229600" cy="560880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it-IT" sz="3100" dirty="0" err="1">
                <a:latin typeface="Garamond" panose="02020404030301010803" pitchFamily="18" charset="0"/>
              </a:rPr>
              <a:t>Haud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dubie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alius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quispiam</a:t>
            </a:r>
            <a:r>
              <a:rPr lang="it-IT" sz="3100" dirty="0">
                <a:latin typeface="Garamond" panose="02020404030301010803" pitchFamily="18" charset="0"/>
              </a:rPr>
              <a:t>, qui non </a:t>
            </a:r>
            <a:r>
              <a:rPr lang="it-IT" sz="3100" dirty="0" err="1">
                <a:latin typeface="Garamond" panose="02020404030301010803" pitchFamily="18" charset="0"/>
              </a:rPr>
              <a:t>fuisset</a:t>
            </a:r>
            <a:r>
              <a:rPr lang="it-IT" sz="3100" dirty="0">
                <a:latin typeface="Garamond" panose="02020404030301010803" pitchFamily="18" charset="0"/>
              </a:rPr>
              <a:t> bonus </a:t>
            </a:r>
            <a:r>
              <a:rPr lang="it-IT" sz="3100" dirty="0" err="1">
                <a:latin typeface="Garamond" panose="02020404030301010803" pitchFamily="18" charset="0"/>
              </a:rPr>
              <a:t>Theologus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quam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Elizaeus</a:t>
            </a:r>
            <a:r>
              <a:rPr lang="it-IT" sz="3100" dirty="0">
                <a:latin typeface="Garamond" panose="02020404030301010803" pitchFamily="18" charset="0"/>
              </a:rPr>
              <a:t>, </a:t>
            </a:r>
            <a:r>
              <a:rPr lang="it-IT" sz="3100" dirty="0" err="1">
                <a:latin typeface="Garamond" panose="02020404030301010803" pitchFamily="18" charset="0"/>
              </a:rPr>
              <a:t>respondisset</a:t>
            </a:r>
            <a:r>
              <a:rPr lang="it-IT" sz="3100" dirty="0">
                <a:latin typeface="Garamond" panose="02020404030301010803" pitchFamily="18" charset="0"/>
              </a:rPr>
              <a:t>: « Non est </a:t>
            </a:r>
            <a:r>
              <a:rPr lang="it-IT" sz="3100" dirty="0" err="1">
                <a:latin typeface="Garamond" panose="02020404030301010803" pitchFamily="18" charset="0"/>
              </a:rPr>
              <a:t>tibi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licitum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ingredi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Templum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idolorum</a:t>
            </a:r>
            <a:r>
              <a:rPr lang="it-IT" sz="3100" dirty="0">
                <a:latin typeface="Garamond" panose="02020404030301010803" pitchFamily="18" charset="0"/>
              </a:rPr>
              <a:t>; quia </a:t>
            </a:r>
            <a:r>
              <a:rPr lang="it-IT" sz="3100" dirty="0" err="1">
                <a:latin typeface="Garamond" panose="02020404030301010803" pitchFamily="18" charset="0"/>
              </a:rPr>
              <a:t>scandalizabuntur</a:t>
            </a:r>
            <a:r>
              <a:rPr lang="it-IT" sz="3100" dirty="0">
                <a:latin typeface="Garamond" panose="02020404030301010803" pitchFamily="18" charset="0"/>
              </a:rPr>
              <a:t> qui te </a:t>
            </a:r>
            <a:r>
              <a:rPr lang="it-IT" sz="3100" dirty="0" err="1">
                <a:latin typeface="Garamond" panose="02020404030301010803" pitchFamily="18" charset="0"/>
              </a:rPr>
              <a:t>videbunt</a:t>
            </a:r>
            <a:r>
              <a:rPr lang="it-IT" sz="3100" dirty="0">
                <a:latin typeface="Garamond" panose="02020404030301010803" pitchFamily="18" charset="0"/>
              </a:rPr>
              <a:t>. Non est </a:t>
            </a:r>
            <a:r>
              <a:rPr lang="it-IT" sz="3100" dirty="0" err="1">
                <a:latin typeface="Garamond" panose="02020404030301010803" pitchFamily="18" charset="0"/>
              </a:rPr>
              <a:t>tibi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licitum</a:t>
            </a:r>
            <a:r>
              <a:rPr lang="it-IT" sz="3100" dirty="0">
                <a:latin typeface="Garamond" panose="02020404030301010803" pitchFamily="18" charset="0"/>
              </a:rPr>
              <a:t> facere </a:t>
            </a:r>
            <a:r>
              <a:rPr lang="it-IT" sz="3100" dirty="0" err="1">
                <a:latin typeface="Garamond" panose="02020404030301010803" pitchFamily="18" charset="0"/>
              </a:rPr>
              <a:t>istam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genuflexionem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cum</a:t>
            </a:r>
            <a:r>
              <a:rPr lang="it-IT" sz="3100" dirty="0">
                <a:latin typeface="Garamond" panose="02020404030301010803" pitchFamily="18" charset="0"/>
              </a:rPr>
              <a:t> Domino tuo, quia hoc est </a:t>
            </a:r>
            <a:r>
              <a:rPr lang="it-IT" sz="3100" dirty="0" err="1">
                <a:latin typeface="Garamond" panose="02020404030301010803" pitchFamily="18" charset="0"/>
              </a:rPr>
              <a:t>cum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illo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concurrere</a:t>
            </a:r>
            <a:r>
              <a:rPr lang="it-IT" sz="3100" dirty="0">
                <a:latin typeface="Garamond" panose="02020404030301010803" pitchFamily="18" charset="0"/>
              </a:rPr>
              <a:t> in </a:t>
            </a:r>
            <a:r>
              <a:rPr lang="it-IT" sz="3100" dirty="0" err="1">
                <a:latin typeface="Garamond" panose="02020404030301010803" pitchFamily="18" charset="0"/>
              </a:rPr>
              <a:t>actum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idolatricum</a:t>
            </a:r>
            <a:r>
              <a:rPr lang="it-IT" sz="3100" dirty="0">
                <a:latin typeface="Garamond" panose="02020404030301010803" pitchFamily="18" charset="0"/>
              </a:rPr>
              <a:t> ». </a:t>
            </a:r>
            <a:r>
              <a:rPr lang="it-IT" sz="3100" dirty="0" err="1">
                <a:latin typeface="Garamond" panose="02020404030301010803" pitchFamily="18" charset="0"/>
              </a:rPr>
              <a:t>Verum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illi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respondit</a:t>
            </a:r>
            <a:r>
              <a:rPr lang="it-IT" sz="3100" dirty="0">
                <a:latin typeface="Garamond" panose="02020404030301010803" pitchFamily="18" charset="0"/>
              </a:rPr>
              <a:t> sanctus </a:t>
            </a:r>
            <a:r>
              <a:rPr lang="it-IT" sz="3100" dirty="0" err="1">
                <a:latin typeface="Garamond" panose="02020404030301010803" pitchFamily="18" charset="0"/>
              </a:rPr>
              <a:t>Propheta</a:t>
            </a:r>
            <a:r>
              <a:rPr lang="it-IT" sz="3100" dirty="0">
                <a:latin typeface="Garamond" panose="02020404030301010803" pitchFamily="18" charset="0"/>
              </a:rPr>
              <a:t> a Deo </a:t>
            </a:r>
            <a:r>
              <a:rPr lang="it-IT" sz="3100" dirty="0" err="1">
                <a:latin typeface="Garamond" panose="02020404030301010803" pitchFamily="18" charset="0"/>
              </a:rPr>
              <a:t>edoctus</a:t>
            </a:r>
            <a:r>
              <a:rPr lang="it-IT" sz="3100" dirty="0">
                <a:latin typeface="Garamond" panose="02020404030301010803" pitchFamily="18" charset="0"/>
              </a:rPr>
              <a:t>: « Vade in pace : </a:t>
            </a:r>
            <a:r>
              <a:rPr lang="it-IT" sz="3100" dirty="0" err="1">
                <a:latin typeface="Garamond" panose="02020404030301010803" pitchFamily="18" charset="0"/>
              </a:rPr>
              <a:t>abi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cum</a:t>
            </a:r>
            <a:r>
              <a:rPr lang="it-IT" sz="3100" dirty="0">
                <a:latin typeface="Garamond" panose="02020404030301010803" pitchFamily="18" charset="0"/>
              </a:rPr>
              <a:t> pace Dei ; id </a:t>
            </a:r>
            <a:r>
              <a:rPr lang="it-IT" sz="3100" dirty="0" err="1">
                <a:latin typeface="Garamond" panose="02020404030301010803" pitchFamily="18" charset="0"/>
              </a:rPr>
              <a:t>totum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tibi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licitum</a:t>
            </a:r>
            <a:r>
              <a:rPr lang="it-IT" sz="3100" dirty="0">
                <a:latin typeface="Garamond" panose="02020404030301010803" pitchFamily="18" charset="0"/>
              </a:rPr>
              <a:t> est ». </a:t>
            </a:r>
            <a:r>
              <a:rPr lang="it-IT" sz="3100" dirty="0" err="1">
                <a:latin typeface="Garamond" panose="02020404030301010803" pitchFamily="18" charset="0"/>
              </a:rPr>
              <a:t>Neque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enim</a:t>
            </a:r>
            <a:r>
              <a:rPr lang="it-IT" sz="3100" dirty="0">
                <a:latin typeface="Garamond" panose="02020404030301010803" pitchFamily="18" charset="0"/>
              </a:rPr>
              <a:t> si </a:t>
            </a:r>
            <a:r>
              <a:rPr lang="it-IT" sz="3100" dirty="0" err="1">
                <a:latin typeface="Garamond" panose="02020404030301010803" pitchFamily="18" charset="0"/>
              </a:rPr>
              <a:t>Propheta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judicasset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licitum</a:t>
            </a:r>
            <a:r>
              <a:rPr lang="it-IT" sz="3100" dirty="0">
                <a:latin typeface="Garamond" panose="02020404030301010803" pitchFamily="18" charset="0"/>
              </a:rPr>
              <a:t> non esse </a:t>
            </a:r>
            <a:r>
              <a:rPr lang="it-IT" sz="3100" dirty="0" err="1">
                <a:latin typeface="Garamond" panose="02020404030301010803" pitchFamily="18" charset="0"/>
              </a:rPr>
              <a:t>quod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sibi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proponebatur</a:t>
            </a:r>
            <a:r>
              <a:rPr lang="it-IT" sz="3100" dirty="0">
                <a:latin typeface="Garamond" panose="02020404030301010803" pitchFamily="18" charset="0"/>
              </a:rPr>
              <a:t>, </a:t>
            </a:r>
            <a:r>
              <a:rPr lang="it-IT" sz="3100" dirty="0" err="1">
                <a:latin typeface="Garamond" panose="02020404030301010803" pitchFamily="18" charset="0"/>
              </a:rPr>
              <a:t>proponentem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amandasset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cum</a:t>
            </a:r>
            <a:r>
              <a:rPr lang="it-IT" sz="3100" dirty="0">
                <a:latin typeface="Garamond" panose="02020404030301010803" pitchFamily="18" charset="0"/>
              </a:rPr>
              <a:t> pace, ut </a:t>
            </a:r>
            <a:r>
              <a:rPr lang="it-IT" sz="3100" dirty="0" err="1">
                <a:latin typeface="Garamond" panose="02020404030301010803" pitchFamily="18" charset="0"/>
              </a:rPr>
              <a:t>pote</a:t>
            </a:r>
            <a:r>
              <a:rPr lang="it-IT" sz="3100" dirty="0">
                <a:latin typeface="Garamond" panose="02020404030301010803" pitchFamily="18" charset="0"/>
              </a:rPr>
              <a:t> sine </a:t>
            </a:r>
            <a:r>
              <a:rPr lang="it-IT" sz="3100" dirty="0" err="1">
                <a:latin typeface="Garamond" panose="02020404030301010803" pitchFamily="18" charset="0"/>
              </a:rPr>
              <a:t>illa</a:t>
            </a:r>
            <a:r>
              <a:rPr lang="it-IT" sz="3100" dirty="0">
                <a:latin typeface="Garamond" panose="02020404030301010803" pitchFamily="18" charset="0"/>
              </a:rPr>
              <a:t> </a:t>
            </a:r>
            <a:r>
              <a:rPr lang="it-IT" sz="3100" dirty="0" err="1">
                <a:latin typeface="Garamond" panose="02020404030301010803" pitchFamily="18" charset="0"/>
              </a:rPr>
              <a:t>abiturum</a:t>
            </a:r>
            <a:r>
              <a:rPr lang="it-IT" sz="3100" dirty="0">
                <a:latin typeface="Garamond" panose="02020404030301010803" pitchFamily="18" charset="0"/>
              </a:rPr>
              <a:t>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>
                <a:latin typeface="Garamond" panose="02020404030301010803" pitchFamily="18" charset="0"/>
              </a:rPr>
              <a:t>(</a:t>
            </a:r>
            <a:r>
              <a:rPr lang="it-IT" i="1" dirty="0" err="1">
                <a:latin typeface="Garamond" panose="02020404030301010803" pitchFamily="18" charset="0"/>
              </a:rPr>
              <a:t>Informatio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antiquissima</a:t>
            </a:r>
            <a:r>
              <a:rPr lang="it-IT" i="1" dirty="0">
                <a:latin typeface="Garamond" panose="02020404030301010803" pitchFamily="18" charset="0"/>
              </a:rPr>
              <a:t> de </a:t>
            </a:r>
            <a:r>
              <a:rPr lang="it-IT" i="1" dirty="0" err="1">
                <a:latin typeface="Garamond" panose="02020404030301010803" pitchFamily="18" charset="0"/>
              </a:rPr>
              <a:t>Praxi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Missionariorum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Sinensium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Societatis</a:t>
            </a:r>
            <a:r>
              <a:rPr lang="it-IT" i="1" dirty="0">
                <a:latin typeface="Garamond" panose="02020404030301010803" pitchFamily="18" charset="0"/>
              </a:rPr>
              <a:t> Jesu, circa </a:t>
            </a:r>
            <a:r>
              <a:rPr lang="it-IT" i="1" dirty="0" err="1">
                <a:latin typeface="Garamond" panose="02020404030301010803" pitchFamily="18" charset="0"/>
              </a:rPr>
              <a:t>ritus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Sinenses</a:t>
            </a:r>
            <a:r>
              <a:rPr lang="it-IT" i="1" dirty="0">
                <a:latin typeface="Garamond" panose="02020404030301010803" pitchFamily="18" charset="0"/>
              </a:rPr>
              <a:t>, data in China, jam ab </a:t>
            </a:r>
            <a:r>
              <a:rPr lang="it-IT" i="1" dirty="0" err="1">
                <a:latin typeface="Garamond" panose="02020404030301010803" pitchFamily="18" charset="0"/>
              </a:rPr>
              <a:t>annis</a:t>
            </a:r>
            <a:r>
              <a:rPr lang="it-IT" i="1" dirty="0">
                <a:latin typeface="Garamond" panose="02020404030301010803" pitchFamily="18" charset="0"/>
              </a:rPr>
              <a:t> 1636, et 1640 a P. Francisco Furtado antiquo Missionario, et Vice-Provinciali </a:t>
            </a:r>
            <a:r>
              <a:rPr lang="it-IT" i="1" dirty="0" err="1">
                <a:latin typeface="Garamond" panose="02020404030301010803" pitchFamily="18" charset="0"/>
              </a:rPr>
              <a:t>Sinensi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ejusdem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Societatis</a:t>
            </a:r>
            <a:r>
              <a:rPr lang="it-IT" dirty="0">
                <a:latin typeface="Garamond" panose="02020404030301010803" pitchFamily="18" charset="0"/>
              </a:rPr>
              <a:t>, Paris, 1700 : </a:t>
            </a:r>
            <a:r>
              <a:rPr lang="it-IT" i="1" dirty="0" err="1">
                <a:latin typeface="Garamond" panose="02020404030301010803" pitchFamily="18" charset="0"/>
              </a:rPr>
              <a:t>Responsio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Patris</a:t>
            </a:r>
            <a:r>
              <a:rPr lang="it-IT" i="1" dirty="0">
                <a:latin typeface="Garamond" panose="02020404030301010803" pitchFamily="18" charset="0"/>
              </a:rPr>
              <a:t> Francisci Furtado […] ad </a:t>
            </a:r>
            <a:r>
              <a:rPr lang="it-IT" i="1" dirty="0" err="1">
                <a:latin typeface="Garamond" panose="02020404030301010803" pitchFamily="18" charset="0"/>
              </a:rPr>
              <a:t>duodecim</a:t>
            </a:r>
            <a:r>
              <a:rPr lang="it-IT" i="1" dirty="0">
                <a:latin typeface="Garamond" panose="02020404030301010803" pitchFamily="18" charset="0"/>
              </a:rPr>
              <a:t> </a:t>
            </a:r>
            <a:r>
              <a:rPr lang="it-IT" i="1" dirty="0" err="1">
                <a:latin typeface="Garamond" panose="02020404030301010803" pitchFamily="18" charset="0"/>
              </a:rPr>
              <a:t>quaestiones</a:t>
            </a:r>
            <a:r>
              <a:rPr lang="it-IT" i="1" dirty="0">
                <a:latin typeface="Garamond" panose="02020404030301010803" pitchFamily="18" charset="0"/>
              </a:rPr>
              <a:t> a P. </a:t>
            </a:r>
            <a:r>
              <a:rPr lang="it-IT" i="1" dirty="0" err="1">
                <a:latin typeface="Garamond" panose="02020404030301010803" pitchFamily="18" charset="0"/>
              </a:rPr>
              <a:t>F</a:t>
            </a:r>
            <a:r>
              <a:rPr lang="it-IT" i="1" dirty="0">
                <a:latin typeface="Garamond" panose="02020404030301010803" pitchFamily="18" charset="0"/>
              </a:rPr>
              <a:t>. Joanne Baptista de Morales</a:t>
            </a:r>
            <a:r>
              <a:rPr lang="it-IT" dirty="0">
                <a:latin typeface="Garamond" panose="02020404030301010803" pitchFamily="18" charset="0"/>
              </a:rPr>
              <a:t>, p. 7-8, § 12-16)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3166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7BB568-5EEA-99DF-C158-32400F8C9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dirty="0">
                <a:latin typeface="Garamond" panose="02020404030301010803" pitchFamily="18" charset="0"/>
              </a:rPr>
              <a:t>« </a:t>
            </a:r>
            <a:r>
              <a:rPr lang="it-IT" sz="2400" dirty="0" err="1">
                <a:latin typeface="Garamond" panose="02020404030301010803" pitchFamily="18" charset="0"/>
              </a:rPr>
              <a:t>Haec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Becani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responsio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mirifice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nobis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favet</a:t>
            </a:r>
            <a:r>
              <a:rPr lang="it-IT" sz="2400" dirty="0">
                <a:latin typeface="Garamond" panose="02020404030301010803" pitchFamily="18" charset="0"/>
              </a:rPr>
              <a:t> ; si </a:t>
            </a:r>
            <a:r>
              <a:rPr lang="it-IT" sz="2400" dirty="0" err="1">
                <a:latin typeface="Garamond" panose="02020404030301010803" pitchFamily="18" charset="0"/>
              </a:rPr>
              <a:t>enim</a:t>
            </a:r>
            <a:r>
              <a:rPr lang="it-IT" sz="2400" dirty="0">
                <a:latin typeface="Garamond" panose="02020404030301010803" pitchFamily="18" charset="0"/>
              </a:rPr>
              <a:t> in templo idoli licita </a:t>
            </a:r>
            <a:r>
              <a:rPr lang="it-IT" sz="2400" dirty="0" err="1">
                <a:latin typeface="Garamond" panose="02020404030301010803" pitchFamily="18" charset="0"/>
              </a:rPr>
              <a:t>fuit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b="1" dirty="0" err="1">
                <a:latin typeface="Garamond" panose="02020404030301010803" pitchFamily="18" charset="0"/>
              </a:rPr>
              <a:t>adoratio</a:t>
            </a:r>
            <a:r>
              <a:rPr lang="it-IT" sz="2400" b="1" dirty="0">
                <a:latin typeface="Garamond" panose="02020404030301010803" pitchFamily="18" charset="0"/>
              </a:rPr>
              <a:t> </a:t>
            </a:r>
            <a:r>
              <a:rPr lang="it-IT" sz="2400" b="1" dirty="0" err="1">
                <a:latin typeface="Garamond" panose="02020404030301010803" pitchFamily="18" charset="0"/>
              </a:rPr>
              <a:t>Naaman</a:t>
            </a:r>
            <a:r>
              <a:rPr lang="it-IT" sz="2400" b="1" dirty="0">
                <a:latin typeface="Garamond" panose="02020404030301010803" pitchFamily="18" charset="0"/>
              </a:rPr>
              <a:t> politica</a:t>
            </a:r>
            <a:r>
              <a:rPr lang="it-IT" sz="2400" dirty="0">
                <a:latin typeface="Garamond" panose="02020404030301010803" pitchFamily="18" charset="0"/>
              </a:rPr>
              <a:t>, quia non animo colendi </a:t>
            </a:r>
            <a:r>
              <a:rPr lang="it-IT" sz="2400" dirty="0" err="1">
                <a:latin typeface="Garamond" panose="02020404030301010803" pitchFamily="18" charset="0"/>
              </a:rPr>
              <a:t>idolum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genua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flectebat</a:t>
            </a:r>
            <a:r>
              <a:rPr lang="it-IT" sz="2400" dirty="0">
                <a:latin typeface="Garamond" panose="02020404030301010803" pitchFamily="18" charset="0"/>
              </a:rPr>
              <a:t>, sed ut Regi suo </a:t>
            </a:r>
            <a:r>
              <a:rPr lang="it-IT" sz="2400" dirty="0" err="1">
                <a:latin typeface="Garamond" panose="02020404030301010803" pitchFamily="18" charset="0"/>
              </a:rPr>
              <a:t>praestaret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b="1" dirty="0" err="1">
                <a:latin typeface="Garamond" panose="02020404030301010803" pitchFamily="18" charset="0"/>
              </a:rPr>
              <a:t>servitium</a:t>
            </a:r>
            <a:r>
              <a:rPr lang="it-IT" sz="2400" b="1" dirty="0">
                <a:latin typeface="Garamond" panose="02020404030301010803" pitchFamily="18" charset="0"/>
              </a:rPr>
              <a:t> </a:t>
            </a:r>
            <a:r>
              <a:rPr lang="it-IT" sz="2400" b="1" dirty="0" err="1">
                <a:latin typeface="Garamond" panose="02020404030301010803" pitchFamily="18" charset="0"/>
              </a:rPr>
              <a:t>politicum</a:t>
            </a:r>
            <a:r>
              <a:rPr lang="it-IT" sz="2400" dirty="0">
                <a:latin typeface="Garamond" panose="02020404030301010803" pitchFamily="18" charset="0"/>
              </a:rPr>
              <a:t>, […] quanto </a:t>
            </a:r>
            <a:r>
              <a:rPr lang="it-IT" sz="2400" dirty="0" err="1">
                <a:latin typeface="Garamond" panose="02020404030301010803" pitchFamily="18" charset="0"/>
              </a:rPr>
              <a:t>magis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licebit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Sinensibus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litteratis</a:t>
            </a:r>
            <a:r>
              <a:rPr lang="it-IT" sz="2400" dirty="0">
                <a:latin typeface="Garamond" panose="02020404030301010803" pitchFamily="18" charset="0"/>
              </a:rPr>
              <a:t> non in templo idoli, sed in aula </a:t>
            </a:r>
            <a:r>
              <a:rPr lang="it-IT" sz="2400" dirty="0" err="1">
                <a:latin typeface="Garamond" panose="02020404030301010803" pitchFamily="18" charset="0"/>
              </a:rPr>
              <a:t>litteraria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b="1" dirty="0" err="1">
                <a:latin typeface="Garamond" panose="02020404030301010803" pitchFamily="18" charset="0"/>
              </a:rPr>
              <a:t>cultum</a:t>
            </a:r>
            <a:r>
              <a:rPr lang="it-IT" sz="2400" b="1" dirty="0">
                <a:latin typeface="Garamond" panose="02020404030301010803" pitchFamily="18" charset="0"/>
              </a:rPr>
              <a:t> </a:t>
            </a:r>
            <a:r>
              <a:rPr lang="it-IT" sz="2400" b="1" dirty="0" err="1">
                <a:latin typeface="Garamond" panose="02020404030301010803" pitchFamily="18" charset="0"/>
              </a:rPr>
              <a:t>politicum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praestare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dirty="0" err="1">
                <a:latin typeface="Garamond" panose="02020404030301010803" pitchFamily="18" charset="0"/>
              </a:rPr>
              <a:t>magistro</a:t>
            </a:r>
            <a:r>
              <a:rPr lang="it-IT" sz="2400" dirty="0">
                <a:latin typeface="Garamond" panose="02020404030301010803" pitchFamily="18" charset="0"/>
              </a:rPr>
              <a:t> suo Confucio ? » </a:t>
            </a:r>
          </a:p>
          <a:p>
            <a:pPr marL="0" indent="0">
              <a:buNone/>
            </a:pPr>
            <a:endParaRPr lang="it-IT" sz="2400" i="1" dirty="0">
              <a:effectLst/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it-IT" sz="2400" dirty="0">
                <a:effectLst/>
                <a:latin typeface="Garamond" panose="02020404030301010803" pitchFamily="18" charset="0"/>
              </a:rPr>
              <a:t>(</a:t>
            </a:r>
            <a:r>
              <a:rPr lang="it-IT" sz="2400" i="1" dirty="0" err="1">
                <a:effectLst/>
                <a:latin typeface="Garamond" panose="02020404030301010803" pitchFamily="18" charset="0"/>
              </a:rPr>
              <a:t>R</a:t>
            </a:r>
            <a:r>
              <a:rPr lang="it-IT" sz="2400" i="1" dirty="0">
                <a:effectLst/>
                <a:latin typeface="Garamond" panose="02020404030301010803" pitchFamily="18" charset="0"/>
              </a:rPr>
              <a:t>. P. Prosperi </a:t>
            </a:r>
            <a:r>
              <a:rPr lang="it-IT" sz="2400" i="1" dirty="0" err="1">
                <a:effectLst/>
                <a:latin typeface="Garamond" panose="02020404030301010803" pitchFamily="18" charset="0"/>
              </a:rPr>
              <a:t>Intorcetta</a:t>
            </a:r>
            <a:r>
              <a:rPr lang="it-IT" sz="2400" i="1" dirty="0">
                <a:effectLst/>
                <a:latin typeface="Garamond" panose="02020404030301010803" pitchFamily="18" charset="0"/>
              </a:rPr>
              <a:t> </a:t>
            </a:r>
            <a:r>
              <a:rPr lang="it-IT" sz="2400" i="1" dirty="0" err="1">
                <a:effectLst/>
                <a:latin typeface="Garamond" panose="02020404030301010803" pitchFamily="18" charset="0"/>
              </a:rPr>
              <a:t>Societatis</a:t>
            </a:r>
            <a:r>
              <a:rPr lang="it-IT" sz="2400" i="1" dirty="0">
                <a:effectLst/>
                <a:latin typeface="Garamond" panose="02020404030301010803" pitchFamily="18" charset="0"/>
              </a:rPr>
              <a:t> Jesu </a:t>
            </a:r>
            <a:r>
              <a:rPr lang="it-IT" sz="2400" i="1" dirty="0" err="1">
                <a:effectLst/>
                <a:latin typeface="Garamond" panose="02020404030301010803" pitchFamily="18" charset="0"/>
              </a:rPr>
              <a:t>Missionarii</a:t>
            </a:r>
            <a:r>
              <a:rPr lang="it-IT" sz="2400" i="1" dirty="0">
                <a:effectLst/>
                <a:latin typeface="Garamond" panose="02020404030301010803" pitchFamily="18" charset="0"/>
              </a:rPr>
              <a:t> </a:t>
            </a:r>
            <a:r>
              <a:rPr lang="it-IT" sz="2400" i="1" dirty="0" err="1">
                <a:effectLst/>
                <a:latin typeface="Garamond" panose="02020404030301010803" pitchFamily="18" charset="0"/>
              </a:rPr>
              <a:t>Sinensis</a:t>
            </a:r>
            <a:r>
              <a:rPr lang="it-IT" sz="2400" i="1" dirty="0">
                <a:effectLst/>
                <a:latin typeface="Garamond" panose="02020404030301010803" pitchFamily="18" charset="0"/>
              </a:rPr>
              <a:t> </a:t>
            </a:r>
            <a:r>
              <a:rPr lang="it-IT" sz="2400" i="1" dirty="0" err="1">
                <a:effectLst/>
                <a:latin typeface="Garamond" panose="02020404030301010803" pitchFamily="18" charset="0"/>
              </a:rPr>
              <a:t>Testimonium</a:t>
            </a:r>
            <a:r>
              <a:rPr lang="it-IT" sz="2400" i="1" dirty="0">
                <a:effectLst/>
                <a:latin typeface="Garamond" panose="02020404030301010803" pitchFamily="18" charset="0"/>
              </a:rPr>
              <a:t> de</a:t>
            </a:r>
            <a:r>
              <a:rPr lang="it-IT" sz="2400" dirty="0">
                <a:latin typeface="Garamond" panose="02020404030301010803" pitchFamily="18" charset="0"/>
              </a:rPr>
              <a:t> </a:t>
            </a:r>
            <a:r>
              <a:rPr lang="it-IT" sz="2400" i="1" dirty="0" err="1">
                <a:effectLst/>
                <a:latin typeface="Garamond" panose="02020404030301010803" pitchFamily="18" charset="0"/>
              </a:rPr>
              <a:t>cultu</a:t>
            </a:r>
            <a:r>
              <a:rPr lang="it-IT" sz="2400" i="1" dirty="0">
                <a:effectLst/>
                <a:latin typeface="Garamond" panose="02020404030301010803" pitchFamily="18" charset="0"/>
              </a:rPr>
              <a:t> </a:t>
            </a:r>
            <a:r>
              <a:rPr lang="it-IT" sz="2400" i="1" dirty="0" err="1">
                <a:effectLst/>
                <a:latin typeface="Garamond" panose="02020404030301010803" pitchFamily="18" charset="0"/>
              </a:rPr>
              <a:t>Sinensi</a:t>
            </a:r>
            <a:r>
              <a:rPr lang="it-IT" sz="2400" i="1" dirty="0">
                <a:effectLst/>
                <a:latin typeface="Garamond" panose="02020404030301010803" pitchFamily="18" charset="0"/>
              </a:rPr>
              <a:t>, Datum anno 1668, </a:t>
            </a:r>
            <a:r>
              <a:rPr lang="it-IT" sz="2400" dirty="0">
                <a:effectLst/>
                <a:latin typeface="Garamond" panose="02020404030301010803" pitchFamily="18" charset="0"/>
              </a:rPr>
              <a:t>Parigi 1700)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8731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29D224-F1D6-5BEE-8008-07698DE79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3927"/>
            <a:ext cx="8229600" cy="522170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it-IT" dirty="0">
                <a:effectLst/>
                <a:latin typeface="Garamond" panose="02020404030301010803" pitchFamily="18" charset="0"/>
              </a:rPr>
              <a:t>« Ben è vero, che qualora un’azione secondo l’istituto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>
                <a:effectLst/>
                <a:latin typeface="Garamond" panose="02020404030301010803" pitchFamily="18" charset="0"/>
              </a:rPr>
              <a:t>degli </a:t>
            </a:r>
            <a:r>
              <a:rPr lang="it-IT" dirty="0" err="1">
                <a:effectLst/>
                <a:latin typeface="Garamond" panose="02020404030301010803" pitchFamily="18" charset="0"/>
              </a:rPr>
              <a:t>huomini</a:t>
            </a:r>
            <a:r>
              <a:rPr lang="it-IT" dirty="0">
                <a:effectLst/>
                <a:latin typeface="Garamond" panose="02020404030301010803" pitchFamily="18" charset="0"/>
              </a:rPr>
              <a:t> ha doppio fine, l’un civile, l’altro religioso, allora, toltone lo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>
                <a:effectLst/>
                <a:latin typeface="Garamond" panose="02020404030301010803" pitchFamily="18" charset="0"/>
              </a:rPr>
              <a:t>scandalo, si può far essa rispetto al primo, senza approvar il secondo : e tale fu la genuflessione di </a:t>
            </a:r>
            <a:r>
              <a:rPr lang="it-IT" dirty="0" err="1">
                <a:effectLst/>
                <a:latin typeface="Garamond" panose="02020404030301010803" pitchFamily="18" charset="0"/>
              </a:rPr>
              <a:t>Naaman</a:t>
            </a:r>
            <a:r>
              <a:rPr lang="it-IT" dirty="0">
                <a:effectLst/>
                <a:latin typeface="Garamond" panose="02020404030301010803" pitchFamily="18" charset="0"/>
              </a:rPr>
              <a:t> per sostenere il suo signore col braccio.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>
                <a:effectLst/>
                <a:latin typeface="Garamond" panose="02020404030301010803" pitchFamily="18" charset="0"/>
              </a:rPr>
              <a:t>Ma quando un’azione o per patto, o per usanza degli </a:t>
            </a:r>
            <a:r>
              <a:rPr lang="it-IT" dirty="0" err="1">
                <a:effectLst/>
                <a:latin typeface="Garamond" panose="02020404030301010803" pitchFamily="18" charset="0"/>
              </a:rPr>
              <a:t>huomini</a:t>
            </a:r>
            <a:r>
              <a:rPr lang="it-IT" dirty="0">
                <a:effectLst/>
                <a:latin typeface="Garamond" panose="02020404030301010803" pitchFamily="18" charset="0"/>
              </a:rPr>
              <a:t> è meramente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>
                <a:effectLst/>
                <a:latin typeface="Garamond" panose="02020404030301010803" pitchFamily="18" charset="0"/>
              </a:rPr>
              <a:t>indirizzata a culto religioso, né si scorge in essa </a:t>
            </a:r>
            <a:r>
              <a:rPr lang="it-IT" dirty="0" err="1">
                <a:effectLst/>
                <a:latin typeface="Garamond" panose="02020404030301010803" pitchFamily="18" charset="0"/>
              </a:rPr>
              <a:t>verun</a:t>
            </a:r>
            <a:r>
              <a:rPr lang="it-IT" dirty="0">
                <a:effectLst/>
                <a:latin typeface="Garamond" panose="02020404030301010803" pitchFamily="18" charset="0"/>
              </a:rPr>
              <a:t> altra utilità per cui si facesse, fuorché il professar con quell’atto esterno la religione interna,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>
                <a:effectLst/>
                <a:latin typeface="Garamond" panose="02020404030301010803" pitchFamily="18" charset="0"/>
              </a:rPr>
              <a:t>allora se una tal religione è falsa e superstiziosa, l’esercizio di quell’azione con qualunque animo egli si faccia, è grave impietà, e fellonia contro Dio. »</a:t>
            </a:r>
          </a:p>
          <a:p>
            <a:pPr marL="0" indent="0" algn="just">
              <a:buNone/>
            </a:pPr>
            <a:endParaRPr lang="it-IT" i="1" dirty="0"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it-IT" dirty="0">
                <a:effectLst/>
                <a:latin typeface="Garamond" panose="02020404030301010803" pitchFamily="18" charset="0"/>
              </a:rPr>
              <a:t>Pietro Sforza Pallavicino, </a:t>
            </a:r>
            <a:r>
              <a:rPr lang="it-IT" i="1" dirty="0">
                <a:effectLst/>
                <a:latin typeface="Garamond" panose="02020404030301010803" pitchFamily="18" charset="0"/>
              </a:rPr>
              <a:t>Istoria del concilio di Trento, </a:t>
            </a:r>
            <a:r>
              <a:rPr lang="it-IT" dirty="0">
                <a:effectLst/>
                <a:latin typeface="Garamond" panose="02020404030301010803" pitchFamily="18" charset="0"/>
              </a:rPr>
              <a:t>Rome, 1656,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dirty="0">
                <a:effectLst/>
                <a:latin typeface="Garamond" panose="02020404030301010803" pitchFamily="18" charset="0"/>
              </a:rPr>
              <a:t>vol. I, </a:t>
            </a:r>
            <a:r>
              <a:rPr lang="it-IT" dirty="0" err="1">
                <a:effectLst/>
                <a:latin typeface="Garamond" panose="02020404030301010803" pitchFamily="18" charset="0"/>
              </a:rPr>
              <a:t>chap</a:t>
            </a:r>
            <a:r>
              <a:rPr lang="it-IT" dirty="0">
                <a:effectLst/>
                <a:latin typeface="Garamond" panose="02020404030301010803" pitchFamily="18" charset="0"/>
              </a:rPr>
              <a:t>. III, p. 268 :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1548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B43EF4-42D8-0A0E-17C6-2269D9697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89548"/>
            <a:ext cx="8229600" cy="5536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200" dirty="0" err="1">
                <a:latin typeface="Garamond" panose="02020404030301010803" pitchFamily="18" charset="0"/>
              </a:rPr>
              <a:t>Hinc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respondeo</a:t>
            </a:r>
            <a:r>
              <a:rPr lang="it-IT" sz="2200" dirty="0">
                <a:latin typeface="Garamond" panose="02020404030301010803" pitchFamily="18" charset="0"/>
              </a:rPr>
              <a:t> ad </a:t>
            </a:r>
            <a:r>
              <a:rPr lang="it-IT" sz="2200" dirty="0" err="1">
                <a:latin typeface="Garamond" panose="02020404030301010803" pitchFamily="18" charset="0"/>
              </a:rPr>
              <a:t>quintam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rationem</a:t>
            </a:r>
            <a:r>
              <a:rPr lang="it-IT" sz="2200" dirty="0">
                <a:latin typeface="Garamond" panose="02020404030301010803" pitchFamily="18" charset="0"/>
              </a:rPr>
              <a:t>, licet </a:t>
            </a:r>
            <a:r>
              <a:rPr lang="it-IT" sz="2200" dirty="0" err="1">
                <a:latin typeface="Garamond" panose="02020404030301010803" pitchFamily="18" charset="0"/>
              </a:rPr>
              <a:t>dudum</a:t>
            </a:r>
            <a:r>
              <a:rPr lang="it-IT" sz="2200" dirty="0">
                <a:latin typeface="Garamond" panose="02020404030301010803" pitchFamily="18" charset="0"/>
              </a:rPr>
              <a:t> Roma </a:t>
            </a:r>
            <a:r>
              <a:rPr lang="it-IT" sz="2200" dirty="0" err="1">
                <a:latin typeface="Garamond" panose="02020404030301010803" pitchFamily="18" charset="0"/>
              </a:rPr>
              <a:t>responsum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sit</a:t>
            </a:r>
            <a:r>
              <a:rPr lang="it-IT" sz="2200" dirty="0">
                <a:latin typeface="Garamond" panose="02020404030301010803" pitchFamily="18" charset="0"/>
              </a:rPr>
              <a:t>, fere in simili, in causa </a:t>
            </a:r>
            <a:r>
              <a:rPr lang="it-IT" sz="2200" dirty="0" err="1">
                <a:latin typeface="Garamond" panose="02020404030301010803" pitchFamily="18" charset="0"/>
              </a:rPr>
              <a:t>Chinensi</a:t>
            </a:r>
            <a:r>
              <a:rPr lang="it-IT" sz="2200" dirty="0">
                <a:latin typeface="Garamond" panose="02020404030301010803" pitchFamily="18" charset="0"/>
              </a:rPr>
              <a:t>. </a:t>
            </a:r>
            <a:r>
              <a:rPr lang="it-IT" sz="2200" dirty="0" err="1">
                <a:latin typeface="Garamond" panose="02020404030301010803" pitchFamily="18" charset="0"/>
              </a:rPr>
              <a:t>Etsi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Naaman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fuerit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usus</a:t>
            </a:r>
            <a:r>
              <a:rPr lang="it-IT" sz="2200" dirty="0">
                <a:latin typeface="Garamond" panose="02020404030301010803" pitchFamily="18" charset="0"/>
              </a:rPr>
              <a:t> verbo </a:t>
            </a:r>
            <a:r>
              <a:rPr lang="it-IT" sz="2200" dirty="0" err="1">
                <a:latin typeface="Garamond" panose="02020404030301010803" pitchFamily="18" charset="0"/>
              </a:rPr>
              <a:t>illo</a:t>
            </a:r>
            <a:r>
              <a:rPr lang="it-IT" sz="2200" dirty="0">
                <a:latin typeface="Garamond" panose="02020404030301010803" pitchFamily="18" charset="0"/>
              </a:rPr>
              <a:t> «adorare», </a:t>
            </a:r>
            <a:r>
              <a:rPr lang="it-IT" sz="2200" dirty="0" err="1">
                <a:latin typeface="Garamond" panose="02020404030301010803" pitchFamily="18" charset="0"/>
              </a:rPr>
              <a:t>certum</a:t>
            </a:r>
            <a:r>
              <a:rPr lang="it-IT" sz="2200" dirty="0">
                <a:latin typeface="Garamond" panose="02020404030301010803" pitchFamily="18" charset="0"/>
              </a:rPr>
              <a:t> est </a:t>
            </a:r>
            <a:r>
              <a:rPr lang="it-IT" sz="2200" dirty="0" err="1">
                <a:latin typeface="Garamond" panose="02020404030301010803" pitchFamily="18" charset="0"/>
              </a:rPr>
              <a:t>tamen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propheta</a:t>
            </a:r>
            <a:r>
              <a:rPr lang="it-IT" sz="2200" dirty="0">
                <a:latin typeface="Garamond" panose="02020404030301010803" pitchFamily="18" charset="0"/>
              </a:rPr>
              <a:t> non </a:t>
            </a:r>
            <a:r>
              <a:rPr lang="it-IT" sz="2200" dirty="0" err="1">
                <a:latin typeface="Garamond" panose="02020404030301010803" pitchFamily="18" charset="0"/>
              </a:rPr>
              <a:t>approbasse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adorationem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idololatricam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intrinsice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malam</a:t>
            </a:r>
            <a:r>
              <a:rPr lang="it-IT" sz="2200" dirty="0">
                <a:latin typeface="Garamond" panose="02020404030301010803" pitchFamily="18" charset="0"/>
              </a:rPr>
              <a:t>. </a:t>
            </a:r>
            <a:r>
              <a:rPr lang="it-IT" sz="2200" dirty="0" err="1">
                <a:latin typeface="Garamond" panose="02020404030301010803" pitchFamily="18" charset="0"/>
              </a:rPr>
              <a:t>Deinde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Elisaeus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respondit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vade</a:t>
            </a:r>
            <a:r>
              <a:rPr lang="it-IT" sz="2200" dirty="0">
                <a:latin typeface="Garamond" panose="02020404030301010803" pitchFamily="18" charset="0"/>
              </a:rPr>
              <a:t> in pace </a:t>
            </a:r>
            <a:r>
              <a:rPr lang="it-IT" sz="2200" dirty="0" err="1">
                <a:latin typeface="Garamond" panose="02020404030301010803" pitchFamily="18" charset="0"/>
              </a:rPr>
              <a:t>nec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approbando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nec</a:t>
            </a:r>
            <a:r>
              <a:rPr lang="it-IT" sz="2200" dirty="0">
                <a:latin typeface="Garamond" panose="02020404030301010803" pitchFamily="18" charset="0"/>
              </a:rPr>
              <a:t> improbando </a:t>
            </a:r>
            <a:r>
              <a:rPr lang="it-IT" sz="2200" dirty="0" err="1">
                <a:latin typeface="Garamond" panose="02020404030301010803" pitchFamily="18" charset="0"/>
              </a:rPr>
              <a:t>actionem</a:t>
            </a:r>
            <a:r>
              <a:rPr lang="it-IT" sz="2200" dirty="0">
                <a:latin typeface="Garamond" panose="02020404030301010803" pitchFamily="18" charset="0"/>
              </a:rPr>
              <a:t>, </a:t>
            </a:r>
            <a:r>
              <a:rPr lang="it-IT" sz="2200" dirty="0" err="1">
                <a:latin typeface="Garamond" panose="02020404030301010803" pitchFamily="18" charset="0"/>
              </a:rPr>
              <a:t>quam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Naaman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fors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dubitavit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fuisse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malam</a:t>
            </a:r>
            <a:r>
              <a:rPr lang="it-IT" sz="2200" dirty="0">
                <a:latin typeface="Garamond" panose="02020404030301010803" pitchFamily="18" charset="0"/>
              </a:rPr>
              <a:t>, </a:t>
            </a:r>
            <a:r>
              <a:rPr lang="it-IT" sz="2200" dirty="0" err="1">
                <a:latin typeface="Garamond" panose="02020404030301010803" pitchFamily="18" charset="0"/>
              </a:rPr>
              <a:t>praevidendo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quod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equidem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sit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facturus</a:t>
            </a:r>
            <a:r>
              <a:rPr lang="it-IT" sz="2200" dirty="0">
                <a:latin typeface="Garamond" panose="02020404030301010803" pitchFamily="18" charset="0"/>
              </a:rPr>
              <a:t>, </a:t>
            </a:r>
            <a:r>
              <a:rPr lang="it-IT" sz="2200" dirty="0" err="1">
                <a:latin typeface="Garamond" panose="02020404030301010803" pitchFamily="18" charset="0"/>
              </a:rPr>
              <a:t>sicque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magis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gravaretur</a:t>
            </a:r>
            <a:r>
              <a:rPr lang="it-IT" sz="2200" dirty="0">
                <a:latin typeface="Garamond" panose="02020404030301010803" pitchFamily="18" charset="0"/>
              </a:rPr>
              <a:t> eius </a:t>
            </a:r>
            <a:r>
              <a:rPr lang="it-IT" sz="2200" dirty="0" err="1">
                <a:latin typeface="Garamond" panose="02020404030301010803" pitchFamily="18" charset="0"/>
              </a:rPr>
              <a:t>conscientia</a:t>
            </a:r>
            <a:r>
              <a:rPr lang="it-IT" sz="2200" dirty="0">
                <a:latin typeface="Garamond" panose="02020404030301010803" pitchFamily="18" charset="0"/>
              </a:rPr>
              <a:t>, si </a:t>
            </a:r>
            <a:r>
              <a:rPr lang="it-IT" sz="2200" dirty="0" err="1">
                <a:latin typeface="Garamond" panose="02020404030301010803" pitchFamily="18" charset="0"/>
              </a:rPr>
              <a:t>illicitam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diceret</a:t>
            </a:r>
            <a:r>
              <a:rPr lang="it-IT" sz="2200" dirty="0">
                <a:latin typeface="Garamond" panose="02020404030301010803" pitchFamily="18" charset="0"/>
              </a:rPr>
              <a:t>. </a:t>
            </a:r>
            <a:r>
              <a:rPr lang="it-IT" sz="2200" dirty="0" err="1">
                <a:latin typeface="Garamond" panose="02020404030301010803" pitchFamily="18" charset="0"/>
              </a:rPr>
              <a:t>Denique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respondeo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cum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communiori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probabilius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scivit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Naaman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actionem</a:t>
            </a:r>
            <a:r>
              <a:rPr lang="it-IT" sz="2200" dirty="0">
                <a:latin typeface="Garamond" panose="02020404030301010803" pitchFamily="18" charset="0"/>
              </a:rPr>
              <a:t> sua esse </a:t>
            </a:r>
            <a:r>
              <a:rPr lang="it-IT" sz="2200" dirty="0" err="1">
                <a:latin typeface="Garamond" panose="02020404030301010803" pitchFamily="18" charset="0"/>
              </a:rPr>
              <a:t>illicitam</a:t>
            </a:r>
            <a:r>
              <a:rPr lang="it-IT" sz="2200" dirty="0">
                <a:latin typeface="Garamond" panose="02020404030301010803" pitchFamily="18" charset="0"/>
              </a:rPr>
              <a:t>, </a:t>
            </a:r>
            <a:r>
              <a:rPr lang="it-IT" sz="2200" dirty="0" err="1">
                <a:latin typeface="Garamond" panose="02020404030301010803" pitchFamily="18" charset="0"/>
              </a:rPr>
              <a:t>nec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petiit</a:t>
            </a:r>
            <a:r>
              <a:rPr lang="it-IT" sz="2200" dirty="0">
                <a:latin typeface="Garamond" panose="02020404030301010803" pitchFamily="18" charset="0"/>
              </a:rPr>
              <a:t> an </a:t>
            </a:r>
            <a:r>
              <a:rPr lang="it-IT" sz="2200" dirty="0" err="1">
                <a:latin typeface="Garamond" panose="02020404030301010803" pitchFamily="18" charset="0"/>
              </a:rPr>
              <a:t>sibi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liceret</a:t>
            </a:r>
            <a:r>
              <a:rPr lang="it-IT" sz="2200" dirty="0">
                <a:latin typeface="Garamond" panose="02020404030301010803" pitchFamily="18" charset="0"/>
              </a:rPr>
              <a:t>, sed ut </a:t>
            </a:r>
            <a:r>
              <a:rPr lang="it-IT" sz="2200" dirty="0" err="1">
                <a:latin typeface="Garamond" panose="02020404030301010803" pitchFamily="18" charset="0"/>
              </a:rPr>
              <a:t>casu</a:t>
            </a:r>
            <a:r>
              <a:rPr lang="it-IT" sz="2200" dirty="0">
                <a:latin typeface="Garamond" panose="02020404030301010803" pitchFamily="18" charset="0"/>
              </a:rPr>
              <a:t> quo </a:t>
            </a:r>
            <a:r>
              <a:rPr lang="it-IT" sz="2200" dirty="0" err="1">
                <a:latin typeface="Garamond" panose="02020404030301010803" pitchFamily="18" charset="0"/>
              </a:rPr>
              <a:t>illam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adhuc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faceret</a:t>
            </a:r>
            <a:r>
              <a:rPr lang="it-IT" sz="2200" dirty="0">
                <a:latin typeface="Garamond" panose="02020404030301010803" pitchFamily="18" charset="0"/>
              </a:rPr>
              <a:t>, </a:t>
            </a:r>
            <a:r>
              <a:rPr lang="it-IT" sz="2200" dirty="0" err="1">
                <a:latin typeface="Garamond" panose="02020404030301010803" pitchFamily="18" charset="0"/>
              </a:rPr>
              <a:t>oraret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Elisaeus</a:t>
            </a:r>
            <a:r>
              <a:rPr lang="it-IT" sz="2200" dirty="0">
                <a:latin typeface="Garamond" panose="02020404030301010803" pitchFamily="18" charset="0"/>
              </a:rPr>
              <a:t> ut Deus </a:t>
            </a:r>
            <a:r>
              <a:rPr lang="it-IT" sz="2200" dirty="0" err="1">
                <a:latin typeface="Garamond" panose="02020404030301010803" pitchFamily="18" charset="0"/>
              </a:rPr>
              <a:t>ignosceret</a:t>
            </a:r>
            <a:r>
              <a:rPr lang="it-IT" sz="2200" dirty="0">
                <a:latin typeface="Garamond" panose="02020404030301010803" pitchFamily="18" charset="0"/>
              </a:rPr>
              <a:t>, cui </a:t>
            </a:r>
            <a:r>
              <a:rPr lang="it-IT" sz="2200" dirty="0" err="1">
                <a:latin typeface="Garamond" panose="02020404030301010803" pitchFamily="18" charset="0"/>
              </a:rPr>
              <a:t>respondit</a:t>
            </a:r>
            <a:r>
              <a:rPr lang="it-IT" sz="2200" dirty="0">
                <a:latin typeface="Garamond" panose="02020404030301010803" pitchFamily="18" charset="0"/>
              </a:rPr>
              <a:t> </a:t>
            </a:r>
            <a:r>
              <a:rPr lang="it-IT" sz="2200" dirty="0" err="1">
                <a:latin typeface="Garamond" panose="02020404030301010803" pitchFamily="18" charset="0"/>
              </a:rPr>
              <a:t>Propheta</a:t>
            </a:r>
            <a:r>
              <a:rPr lang="it-IT" sz="2200" dirty="0">
                <a:latin typeface="Garamond" panose="02020404030301010803" pitchFamily="18" charset="0"/>
              </a:rPr>
              <a:t>: «Vade in pace», quasi </a:t>
            </a:r>
            <a:r>
              <a:rPr lang="it-IT" sz="2200" dirty="0" err="1">
                <a:latin typeface="Garamond" panose="02020404030301010803" pitchFamily="18" charset="0"/>
              </a:rPr>
              <a:t>diceret</a:t>
            </a:r>
            <a:r>
              <a:rPr lang="it-IT" sz="2200" dirty="0">
                <a:latin typeface="Garamond" panose="02020404030301010803" pitchFamily="18" charset="0"/>
              </a:rPr>
              <a:t>: «</a:t>
            </a:r>
            <a:r>
              <a:rPr lang="it-IT" sz="2200" dirty="0" err="1">
                <a:latin typeface="Garamond" panose="02020404030301010803" pitchFamily="18" charset="0"/>
              </a:rPr>
              <a:t>Orabo</a:t>
            </a:r>
            <a:r>
              <a:rPr lang="it-IT" sz="2200" dirty="0">
                <a:latin typeface="Garamond" panose="02020404030301010803" pitchFamily="18" charset="0"/>
              </a:rPr>
              <a:t>».</a:t>
            </a:r>
          </a:p>
          <a:p>
            <a:pPr marL="0" indent="0" algn="just">
              <a:buNone/>
            </a:pPr>
            <a:endParaRPr lang="it-IT" sz="2200" dirty="0"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it-IT" sz="2200" i="1" dirty="0" err="1">
                <a:latin typeface="Garamond" panose="02020404030301010803" pitchFamily="18" charset="0"/>
              </a:rPr>
              <a:t>Humillima</a:t>
            </a:r>
            <a:r>
              <a:rPr lang="it-IT" sz="2200" i="1" dirty="0">
                <a:latin typeface="Garamond" panose="02020404030301010803" pitchFamily="18" charset="0"/>
              </a:rPr>
              <a:t> </a:t>
            </a:r>
            <a:r>
              <a:rPr lang="it-IT" sz="2200" i="1" dirty="0" err="1">
                <a:latin typeface="Garamond" panose="02020404030301010803" pitchFamily="18" charset="0"/>
              </a:rPr>
              <a:t>Contestatio</a:t>
            </a:r>
            <a:r>
              <a:rPr lang="it-IT" sz="2200" i="1" dirty="0">
                <a:latin typeface="Garamond" panose="02020404030301010803" pitchFamily="18" charset="0"/>
              </a:rPr>
              <a:t> ex parte </a:t>
            </a:r>
            <a:r>
              <a:rPr lang="it-IT" sz="2200" i="1" dirty="0" err="1">
                <a:latin typeface="Garamond" panose="02020404030301010803" pitchFamily="18" charset="0"/>
              </a:rPr>
              <a:t>f</a:t>
            </a:r>
            <a:r>
              <a:rPr lang="it-IT" sz="2200" i="1" dirty="0">
                <a:latin typeface="Garamond" panose="02020404030301010803" pitchFamily="18" charset="0"/>
              </a:rPr>
              <a:t>. </a:t>
            </a:r>
            <a:r>
              <a:rPr lang="it-IT" sz="2200" i="1" dirty="0" err="1">
                <a:latin typeface="Garamond" panose="02020404030301010803" pitchFamily="18" charset="0"/>
              </a:rPr>
              <a:t>Iosephi</a:t>
            </a:r>
            <a:r>
              <a:rPr lang="it-IT" sz="2200" i="1" dirty="0">
                <a:latin typeface="Garamond" panose="02020404030301010803" pitchFamily="18" charset="0"/>
              </a:rPr>
              <a:t> </a:t>
            </a:r>
            <a:r>
              <a:rPr lang="it-IT" sz="2200" i="1" dirty="0" err="1">
                <a:latin typeface="Garamond" panose="02020404030301010803" pitchFamily="18" charset="0"/>
              </a:rPr>
              <a:t>Wengeler</a:t>
            </a:r>
            <a:r>
              <a:rPr lang="it-IT" sz="2200" i="1" dirty="0">
                <a:latin typeface="Garamond" panose="02020404030301010803" pitchFamily="18" charset="0"/>
              </a:rPr>
              <a:t> miss. Ap.</a:t>
            </a:r>
            <a:r>
              <a:rPr lang="it-IT" sz="2200" dirty="0">
                <a:latin typeface="Garamond" panose="02020404030301010803" pitchFamily="18" charset="0"/>
              </a:rPr>
              <a:t> [alla dissertazione del gesuita Claude </a:t>
            </a:r>
            <a:r>
              <a:rPr lang="it-IT" sz="2200" dirty="0" err="1">
                <a:latin typeface="Garamond" panose="02020404030301010803" pitchFamily="18" charset="0"/>
              </a:rPr>
              <a:t>Sicard</a:t>
            </a:r>
            <a:r>
              <a:rPr lang="it-IT" sz="2200" dirty="0">
                <a:latin typeface="Garamond" panose="02020404030301010803" pitchFamily="18" charset="0"/>
              </a:rPr>
              <a:t> sulla </a:t>
            </a:r>
            <a:r>
              <a:rPr lang="it-IT" sz="2200" dirty="0" err="1">
                <a:latin typeface="Garamond" panose="02020404030301010803" pitchFamily="18" charset="0"/>
              </a:rPr>
              <a:t>communicatio</a:t>
            </a:r>
            <a:r>
              <a:rPr lang="it-IT" sz="2200" dirty="0">
                <a:latin typeface="Garamond" panose="02020404030301010803" pitchFamily="18" charset="0"/>
              </a:rPr>
              <a:t> in </a:t>
            </a:r>
            <a:r>
              <a:rPr lang="it-IT" sz="2200" dirty="0" err="1">
                <a:latin typeface="Garamond" panose="02020404030301010803" pitchFamily="18" charset="0"/>
              </a:rPr>
              <a:t>sacris</a:t>
            </a:r>
            <a:r>
              <a:rPr lang="it-IT" sz="2200" dirty="0">
                <a:latin typeface="Garamond" panose="02020404030301010803" pitchFamily="18" charset="0"/>
              </a:rPr>
              <a:t>, 1725]</a:t>
            </a:r>
          </a:p>
        </p:txBody>
      </p:sp>
    </p:spTree>
    <p:extLst>
      <p:ext uri="{BB962C8B-B14F-4D97-AF65-F5344CB8AC3E}">
        <p14:creationId xmlns:p14="http://schemas.microsoft.com/office/powerpoint/2010/main" val="2048610320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2021</TotalTime>
  <Words>986</Words>
  <Application>Microsoft Macintosh PowerPoint</Application>
  <PresentationFormat>Presentazione su schermo (4:3)</PresentationFormat>
  <Paragraphs>39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Calibri</vt:lpstr>
      <vt:lpstr>Garamond</vt:lpstr>
      <vt:lpstr>Times New Roman</vt:lpstr>
      <vt:lpstr>1_Tema di Office</vt:lpstr>
      <vt:lpstr> La Chiesa di Roma e l’Oriente, XV-XX sec. Lezione 10: Per una storia incrociata delle controversie missionarie in Oriente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Controversie sui riti cinesi, malabarici, orientali</vt:lpstr>
      <vt:lpstr>Presentazione standard di PowerPoint</vt:lpstr>
      <vt:lpstr>L’adorazione di Naaman  (2 Re 5,17-19) 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cesare</dc:creator>
  <cp:lastModifiedBy>SANTUS CESARE</cp:lastModifiedBy>
  <cp:revision>11</cp:revision>
  <dcterms:created xsi:type="dcterms:W3CDTF">2023-05-09T08:07:32Z</dcterms:created>
  <dcterms:modified xsi:type="dcterms:W3CDTF">2023-12-14T07:35:37Z</dcterms:modified>
</cp:coreProperties>
</file>