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69" r:id="rId3"/>
    <p:sldId id="322" r:id="rId4"/>
    <p:sldId id="323" r:id="rId5"/>
    <p:sldId id="274" r:id="rId6"/>
    <p:sldId id="257" r:id="rId7"/>
    <p:sldId id="266" r:id="rId8"/>
    <p:sldId id="258" r:id="rId9"/>
    <p:sldId id="259" r:id="rId10"/>
    <p:sldId id="260" r:id="rId11"/>
    <p:sldId id="261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121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38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7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44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33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987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2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6686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71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787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33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26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7A00C5-805F-0274-31D2-5AACD8E54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899"/>
            <a:ext cx="10515600" cy="5338064"/>
          </a:xfrm>
        </p:spPr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/>
              <a:t>Storia dell’Europa Orientale</a:t>
            </a:r>
          </a:p>
          <a:p>
            <a:pPr marL="0" indent="0" algn="ctr">
              <a:buNone/>
            </a:pPr>
            <a:r>
              <a:rPr lang="it-IT" dirty="0"/>
              <a:t>Discipline storiche e filosofiche</a:t>
            </a:r>
          </a:p>
          <a:p>
            <a:pPr marL="0" indent="0" algn="ctr">
              <a:buNone/>
            </a:pPr>
            <a:r>
              <a:rPr lang="it-IT" dirty="0"/>
              <a:t>Lingue e letterature straniere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/>
              <a:t>Università degli Studi di Trieste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/>
              <a:t>Prof. Stefano Santoro</a:t>
            </a:r>
          </a:p>
        </p:txBody>
      </p:sp>
    </p:spTree>
    <p:extLst>
      <p:ext uri="{BB962C8B-B14F-4D97-AF65-F5344CB8AC3E}">
        <p14:creationId xmlns:p14="http://schemas.microsoft.com/office/powerpoint/2010/main" val="106775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C24A5B-B946-4C2A-8E47-7B1A50D30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3673"/>
            <a:ext cx="10515600" cy="536895"/>
          </a:xfrm>
        </p:spPr>
        <p:txBody>
          <a:bodyPr>
            <a:noAutofit/>
          </a:bodyPr>
          <a:lstStyle/>
          <a:p>
            <a:r>
              <a:rPr lang="it-IT" sz="3600" dirty="0"/>
              <a:t>Testi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70D8F1-8F98-43E8-AD10-6988C215D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8466"/>
            <a:ext cx="10515600" cy="4398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I testi da studiare per l'esame sono:</a:t>
            </a:r>
          </a:p>
          <a:p>
            <a:pPr marL="0" indent="0">
              <a:buNone/>
            </a:pPr>
            <a:r>
              <a:rPr lang="it-IT" sz="2000" dirty="0">
                <a:solidFill>
                  <a:srgbClr val="1A1A1A"/>
                </a:solidFill>
                <a:latin typeface="Titillium Web" panose="00000500000000000000" pitchFamily="2" charset="0"/>
              </a:rPr>
              <a:t>6 CFU (30 ore)</a:t>
            </a:r>
            <a:br>
              <a:rPr lang="it-IT" sz="2000" dirty="0"/>
            </a:br>
            <a:br>
              <a:rPr lang="it-IT" sz="2000" dirty="0"/>
            </a:br>
            <a:r>
              <a:rPr lang="it-IT" sz="20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Stefano Bottoni, Un altro Novecento. L’Europa orientale dal 1919 a oggi, Roma, Carocci, 2021</a:t>
            </a:r>
            <a:br>
              <a:rPr lang="it-IT" sz="2000" dirty="0"/>
            </a:br>
            <a:br>
              <a:rPr lang="it-IT" sz="2000" dirty="0"/>
            </a:br>
            <a:r>
              <a:rPr lang="it-IT" sz="20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In alternativa:</a:t>
            </a:r>
            <a:br>
              <a:rPr lang="it-IT" sz="2000" dirty="0"/>
            </a:br>
            <a:br>
              <a:rPr lang="it-IT" sz="2000" dirty="0"/>
            </a:br>
            <a:r>
              <a:rPr lang="it-IT" sz="20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Giulia Lami, Storia dell'Europa orientale. Dal primo dopoguerra ai giorni nostri, Milano, Mondadori </a:t>
            </a:r>
            <a:r>
              <a:rPr lang="it-IT" sz="2000" b="0" i="0" dirty="0" err="1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Education</a:t>
            </a:r>
            <a:r>
              <a:rPr lang="it-IT" sz="20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, 2026</a:t>
            </a:r>
            <a:br>
              <a:rPr lang="it-IT" sz="2000" dirty="0"/>
            </a:br>
            <a:br>
              <a:rPr lang="it-IT" sz="2000" dirty="0"/>
            </a:br>
            <a:r>
              <a:rPr lang="it-IT" sz="20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Per la parte sull’Ottocento, è possibile integrare il contenuto delle lezioni con: Giulia Lami, Storia dell’Europa orientale. Da Napoleone alla fine della prima guerra mondiale, Milano, Mondadori </a:t>
            </a:r>
            <a:r>
              <a:rPr lang="it-IT" sz="2000" b="0" i="0" dirty="0" err="1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Education</a:t>
            </a:r>
            <a:r>
              <a:rPr lang="it-IT" sz="20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, 2019</a:t>
            </a:r>
            <a:br>
              <a:rPr lang="it-IT" sz="1800" dirty="0">
                <a:solidFill>
                  <a:srgbClr val="282828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685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3C88A4-35F0-040E-2C57-069BA9AEA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1438"/>
            <a:ext cx="10515600" cy="54255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3 CFU (15 ore)</a:t>
            </a:r>
          </a:p>
          <a:p>
            <a:pPr marL="0" indent="0">
              <a:buNone/>
            </a:pPr>
            <a:r>
              <a:rPr lang="it-IT" sz="1400" dirty="0">
                <a:solidFill>
                  <a:srgbClr val="1A1A1A"/>
                </a:solidFill>
                <a:latin typeface="Titillium Web" panose="00000500000000000000" pitchFamily="2" charset="0"/>
              </a:rPr>
              <a:t>Un volume tra i seguenti:</a:t>
            </a:r>
            <a:endParaRPr lang="it-IT" sz="1400" b="0" i="0" dirty="0">
              <a:solidFill>
                <a:srgbClr val="1A1A1A"/>
              </a:solidFill>
              <a:effectLst/>
              <a:latin typeface="Titillium Web" panose="00000500000000000000" pitchFamily="2" charset="0"/>
            </a:endParaRPr>
          </a:p>
          <a:p>
            <a:pPr marL="0" indent="0">
              <a:buNone/>
            </a:pPr>
            <a:endParaRPr lang="it-IT" sz="1400" dirty="0">
              <a:solidFill>
                <a:srgbClr val="1A1A1A"/>
              </a:solidFill>
              <a:latin typeface="Titillium Web" panose="00000500000000000000" pitchFamily="2" charset="0"/>
            </a:endParaRPr>
          </a:p>
          <a:p>
            <a:pPr marL="0" indent="0">
              <a:buNone/>
            </a:pP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Alberto Basciani, L’illusione della modernità. Il Sud-est dell’Europa tra le due guerre mondiali, Soveria Mannelli, Rubbettino, 2016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Alberto Basciani, L'impero nei Balcani. L'occupazione italiana dell’Albania 1939-1943, Roma, Viella, 2022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Alberto Basciani – Egidio Ivetic, Italia e Balcani. Storia di una prossimità, Bologna, il Mulino, 2021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Marco Bellabarba, L'impero asburgico, Bologna, il Mulino, 2014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Ivan T. Berend, Central and Eastern Europe, 1944-1993. Detour from the </a:t>
            </a:r>
            <a:r>
              <a:rPr lang="it-IT" sz="1400" b="0" i="0" dirty="0" err="1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periphery</a:t>
            </a: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 to the </a:t>
            </a:r>
            <a:r>
              <a:rPr lang="it-IT" sz="1400" b="0" i="0" dirty="0" err="1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periphery</a:t>
            </a: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, Cambridge, Cambridge University Press, 1996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Fabio Bettanin, Putin e il mondo che verrà. Storia e politica della Russia nel nuovo contesto internazionale, Roma, Viella, 2018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Stefano Bianchini, Le sfide della modernità. Idee, politiche e percorsi dell’Europa Orientale nel XIX e XX secolo, Soveria Mannelli, Rubbettino, 2009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Stefano Bottoni, L'Ungheria dagli Asburgo a Viktor Orban. Il passato come prigione, Brescia, </a:t>
            </a:r>
            <a:r>
              <a:rPr lang="it-IT" sz="1400" b="0" i="0" dirty="0" err="1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Scholé</a:t>
            </a: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, 2024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Marina Cattaruzza, L'Italia e il confine orientale 1866-2006, Bologna, il Mulino, 2007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Giorgio Del Zanna, La fine dell'impero ottomano, Bologna, il Mulino, 2012</a:t>
            </a:r>
            <a:br>
              <a:rPr lang="it-IT" sz="1400" dirty="0"/>
            </a:br>
            <a:br>
              <a:rPr lang="it-IT" sz="1400" dirty="0"/>
            </a:br>
            <a:r>
              <a:rPr lang="it-IT" sz="1400" b="0" i="0" dirty="0">
                <a:solidFill>
                  <a:srgbClr val="1A1A1A"/>
                </a:solidFill>
                <a:effectLst/>
                <a:latin typeface="Titillium Web" panose="00000500000000000000" pitchFamily="2" charset="0"/>
              </a:rPr>
              <a:t>Olga Dubrovina, Sul fronte della propaganda. Russia sovietica e Italia tra le due guerre mondiali, Milano, Mimesis, 2025</a:t>
            </a:r>
            <a:br>
              <a:rPr lang="it-IT" sz="1400" dirty="0"/>
            </a:br>
            <a:br>
              <a:rPr lang="it-IT" sz="1400" dirty="0"/>
            </a:b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102052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5FC252-B556-6909-91A7-2A3DA061A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1438"/>
            <a:ext cx="10515600" cy="54255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Pasquale Fornaro, L’altra Europa. Temi e problemi di Storia dell’Europa orientale, Soveria Mannelli, Rubbettino, 2008</a:t>
            </a:r>
          </a:p>
          <a:p>
            <a:pPr marL="0" indent="0">
              <a:buNone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Andrea Graziosi, L'Ucraina e Putin tra storia e ideologia, Bari-Roma, Laterza, 2022</a:t>
            </a:r>
            <a:endParaRPr lang="it-IT" sz="1400" dirty="0">
              <a:solidFill>
                <a:srgbClr val="1A1A1A"/>
              </a:solidFill>
              <a:latin typeface="Titillium Web" panose="00000500000000000000" pitchFamily="2" charset="0"/>
            </a:endParaRPr>
          </a:p>
          <a:p>
            <a:pPr marL="0" indent="0">
              <a:buNone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Francesco Guida, La Russia e l'Europa centro-orientale 1815-1914, Roma, Carocci, 2003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Egidio Ivetic, Le guerre balcaniche, Bologna, il Mulino, 2006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Pieter M. Judson, L'Impero asburgico. Una nuova storia, Rovereto (Tn), Keller, 2021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Stefano Petrungaro, Working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at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Margins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 in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Interwar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Yugoslavia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, West Lafayette, Indiana, Purdue University Press, 2026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Serhii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Plokhy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, Il ritorno della storia. Il conflitto russo-ucraino, Milano, Mondadori, 2023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Sabrina P. Ramet (ed.),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Interwar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 East Central Europe, 1918-1941.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Failure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 of Democracy-building, the Fate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Minorities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, London-New York, Routledge, 2020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Francesca Rolandi, Con ventiquattromila baci. L'influenza della cultura di massa italiana in Jugoslavia (1955-1965), Bologna, Bononia University Press, 2015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Jacques Rupnik, Senza il muro. Le due Europe dopo il crollo del comunismo, Roma, Donzelli, 2019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Antonella Salomoni, Il protocollo segreto. Il patto Molotov-Ribbentrop e la falsificazione della storia, Bologna, il Mulino, 2022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Stefano Santoro, L'Italia e l'Europa orientale. Diplomazia culturale e propaganda 1918-1943, Milano, FrancoAngeli, 2005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Oliver Jens Schmitt, I Balcani nel Novecento. Una storia postimperiale, Bologna, il Mulino, 2021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Hugh Seton-Watson, Le democrazie impossibili. L’Europa orientale tra le due guerre mondiali, Soveria Mannelli, Rubbettino, 1992</a:t>
            </a: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Titillium Web" panose="00000500000000000000" pitchFamily="2" charset="0"/>
                <a:ea typeface="+mn-ea"/>
                <a:cs typeface="+mn-cs"/>
              </a:rPr>
              <a:t>Timothy Snyder, Terre di sangue. L'Europa nella morsa di Hitler e Stalin, Milano, BUR Rizzoli, 2021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15215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2303B0-55D7-44F2-9696-3A72D000D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565" y="763398"/>
            <a:ext cx="10813409" cy="687897"/>
          </a:xfrm>
        </p:spPr>
        <p:txBody>
          <a:bodyPr>
            <a:normAutofit/>
          </a:bodyPr>
          <a:lstStyle/>
          <a:p>
            <a:pPr algn="l"/>
            <a:r>
              <a:rPr lang="it-IT" sz="3600" dirty="0"/>
              <a:t>Identificazione geografica dell’Europa orientale nel tempo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0C1A43B-9659-40D8-9068-59D594D3F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2789" y="2298583"/>
            <a:ext cx="10586906" cy="3657600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Durante la Guerra fredda, sostanziale sovrapposizione tra Europa orientale e regimi comunisti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marR="0" lvl="0" indent="-3429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dirty="0">
                <a:solidFill>
                  <a:prstClr val="black"/>
                </a:solidFill>
                <a:latin typeface="Calibri" panose="020F0502020204030204"/>
              </a:rPr>
              <a:t>Riemergere dell’idea 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 Mitteleuropa dagli anni Ottanta del XX secolo (anche in riferimento all’eredità asburgica)</a:t>
            </a:r>
          </a:p>
          <a:p>
            <a:pPr algn="just"/>
            <a:endParaRPr lang="it-IT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dirty="0"/>
              <a:t>In realtà è più appropriato parlare di tre aree distinte: Europa centro-orientale ex asburgica, Europa sud-orientale ex ottomana e i territori dell’ex Impero russo</a:t>
            </a:r>
          </a:p>
        </p:txBody>
      </p:sp>
    </p:spTree>
    <p:extLst>
      <p:ext uri="{BB962C8B-B14F-4D97-AF65-F5344CB8AC3E}">
        <p14:creationId xmlns:p14="http://schemas.microsoft.com/office/powerpoint/2010/main" val="422031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603ABC-6AC4-4DF6-8DE2-33238CAC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Confini dell’Europa orientale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8AEE33-5D9D-4DD5-9945-A65781E19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sz="2400" dirty="0"/>
              <a:t>Convenzionalmente l’Europa orientale è l’area confinante: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A ovest con i paesi di lingua tedesca e italiana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A est con la Russia oppure, in una definizione più ampia, con gli Urali, includendo quindi la Russia europea e i paesi baltici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A sud con il Mar Mediterraneo e il Mar Nero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Ma i confini variano secondo i criteri adottati: durante la Guerra fredda, ad esempio, la Germania Est era comunemente inclusa nell’Europa orientale</a:t>
            </a:r>
          </a:p>
          <a:p>
            <a:pPr marL="0" indent="0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217779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ok at These Maps of the Countries of Eastern Europe | Eastern europe map, Europe  map, Eastern europe">
            <a:extLst>
              <a:ext uri="{FF2B5EF4-FFF2-40B4-BE49-F238E27FC236}">
                <a16:creationId xmlns:a16="http://schemas.microsoft.com/office/drawing/2014/main" id="{BB2BFAD6-3C8A-479E-943C-5AEB53178E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901" y="669956"/>
            <a:ext cx="7324254" cy="550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99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E4E6E1-B875-493F-BDCB-6D7C85BA4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780"/>
            <a:ext cx="10515600" cy="841972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La crescita dell’interesse dell’Europa occidentale per l’Europa orientale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F9720E-6097-4601-9E33-1261C0130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400" dirty="0"/>
              <a:t>Soprattutto durante l’Ottocento, per influenza del Romanticismo e dei movimenti nazionali, aumenta l’interesse verso i popoli dell’Europa orientale «oppressi» dagli Imperi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Nasce anche un interesse accademico per i popoli e le culture dell’Europa orientale, identificati in gran parte con i «popoli slavi»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Dopo la Prima guerra mondiale e la nascita, sulle ceneri degli imperi dissolti, di nuovi Stati fondati sul principio nazionale, aumenta ulteriormente l’interesse politico e culturale verso queste nuove realtà</a:t>
            </a:r>
          </a:p>
        </p:txBody>
      </p:sp>
    </p:spTree>
    <p:extLst>
      <p:ext uri="{BB962C8B-B14F-4D97-AF65-F5344CB8AC3E}">
        <p14:creationId xmlns:p14="http://schemas.microsoft.com/office/powerpoint/2010/main" val="2560532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4E4F87-4DAD-4295-93D3-E34408C0B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Nel periodo interbellico sviluppo delle relazioni est-ovest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37961B-6190-47B3-86ED-8F89FA940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Nel primo dopoguerra fondazione di istituzioni culturali dedite allo studio dell’Europa orientale da parte delle grandi potenze europee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Italia: Istituto per l’Europa Orientale</a:t>
            </a:r>
          </a:p>
          <a:p>
            <a:pPr algn="just"/>
            <a:r>
              <a:rPr lang="it-IT" dirty="0"/>
              <a:t>Francia: Institut d’</a:t>
            </a:r>
            <a:r>
              <a:rPr lang="it-IT" dirty="0" err="1"/>
              <a:t>Études</a:t>
            </a:r>
            <a:r>
              <a:rPr lang="it-IT" dirty="0"/>
              <a:t> </a:t>
            </a:r>
            <a:r>
              <a:rPr lang="it-IT" dirty="0" err="1"/>
              <a:t>Slaves</a:t>
            </a:r>
            <a:endParaRPr lang="it-IT" dirty="0"/>
          </a:p>
          <a:p>
            <a:pPr algn="just"/>
            <a:r>
              <a:rPr lang="it-IT" dirty="0"/>
              <a:t>Inghilterra: School of </a:t>
            </a:r>
            <a:r>
              <a:rPr lang="it-IT" dirty="0" err="1"/>
              <a:t>Slavonic</a:t>
            </a:r>
            <a:r>
              <a:rPr lang="it-IT" dirty="0"/>
              <a:t> Studies</a:t>
            </a:r>
          </a:p>
          <a:p>
            <a:pPr algn="just"/>
            <a:r>
              <a:rPr lang="it-IT" dirty="0"/>
              <a:t>Germania: </a:t>
            </a:r>
            <a:r>
              <a:rPr lang="it-IT" dirty="0" err="1"/>
              <a:t>Osteuropa</a:t>
            </a:r>
            <a:r>
              <a:rPr lang="it-IT" dirty="0"/>
              <a:t>-Institut</a:t>
            </a:r>
          </a:p>
        </p:txBody>
      </p:sp>
    </p:spTree>
    <p:extLst>
      <p:ext uri="{BB962C8B-B14F-4D97-AF65-F5344CB8AC3E}">
        <p14:creationId xmlns:p14="http://schemas.microsoft.com/office/powerpoint/2010/main" val="3938984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45D764-59CC-4FD5-85D7-773FFD0DD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Dopo la seconda guerra mondiale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22BC17-58FF-4FF1-A9B8-B792F5481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L’inizio della Guerra fredda ha portato a un diradarsi delle relazioni culturali fra Europa occidentale e orientale, riprese lentamente a partire dalla distensione degli anni Sessanta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La fine del «socialismo reale» e l’integrazione europea dell’Europa dell’Est hanno fatto rinascere l’interesse verso quest’area geografica</a:t>
            </a:r>
          </a:p>
        </p:txBody>
      </p:sp>
    </p:spTree>
    <p:extLst>
      <p:ext uri="{BB962C8B-B14F-4D97-AF65-F5344CB8AC3E}">
        <p14:creationId xmlns:p14="http://schemas.microsoft.com/office/powerpoint/2010/main" val="176367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435C6-3986-4FC2-ABCF-07C15A2DC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Differenziazioni linguistiche e religiose dell’Europa orientale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A07D0A-85D0-475A-9113-2A848253C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Gruppi linguistici: slavo (occidentale, orientale e meridionale), baltico (lettone e lituano), ugro-finnico (finlandese, estone, ungherese), germanico, neolatino (romeno e </a:t>
            </a:r>
            <a:r>
              <a:rPr lang="it-IT" dirty="0" err="1"/>
              <a:t>aromeno</a:t>
            </a:r>
            <a:r>
              <a:rPr lang="it-IT" dirty="0"/>
              <a:t>, nei Balcani meridionali), albanese, neoellenico (Grecia), turco, rom, yiddish (ebrei ashkenaziti), giudeo-spagnolo (ebrei sefarditi)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Confessioni religiose: scisma dell’XI secolo fra cattolici e ortodossi</a:t>
            </a:r>
          </a:p>
          <a:p>
            <a:pPr algn="just"/>
            <a:r>
              <a:rPr lang="it-IT" dirty="0"/>
              <a:t>Cattolici (prevalentemente): lituani, polacchi, slovacchi, cechi, ungheresi, sloveni e croati</a:t>
            </a:r>
          </a:p>
          <a:p>
            <a:pPr algn="just"/>
            <a:r>
              <a:rPr lang="it-IT" dirty="0"/>
              <a:t>Ortodossi (prevalentemente): greci, bulgari, macedoni, serbi, montenegrini, romeni, ucraini, russi e bielorussi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3415150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1144</Words>
  <Application>Microsoft Office PowerPoint</Application>
  <PresentationFormat>Widescreen</PresentationFormat>
  <Paragraphs>58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Titillium Web</vt:lpstr>
      <vt:lpstr>1_Tema di Office</vt:lpstr>
      <vt:lpstr>Presentazione standard di PowerPoint</vt:lpstr>
      <vt:lpstr>Testi</vt:lpstr>
      <vt:lpstr>Presentazione standard di PowerPoint</vt:lpstr>
      <vt:lpstr>Presentazione standard di PowerPoint</vt:lpstr>
      <vt:lpstr>Identificazione geografica dell’Europa orientale nel tempo</vt:lpstr>
      <vt:lpstr>Confini dell’Europa orientale</vt:lpstr>
      <vt:lpstr>Presentazione standard di PowerPoint</vt:lpstr>
      <vt:lpstr>La crescita dell’interesse dell’Europa occidentale per l’Europa orientale</vt:lpstr>
      <vt:lpstr>Nel periodo interbellico sviluppo delle relazioni est-ovest</vt:lpstr>
      <vt:lpstr>Dopo la seconda guerra mondiale</vt:lpstr>
      <vt:lpstr>Differenziazioni linguistiche e religiose dell’Europa orientale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1</cp:revision>
  <dcterms:created xsi:type="dcterms:W3CDTF">2026-10-01T06:00:25Z</dcterms:created>
  <dcterms:modified xsi:type="dcterms:W3CDTF">2026-10-01T06:01:18Z</dcterms:modified>
</cp:coreProperties>
</file>