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8" r:id="rId2"/>
    <p:sldId id="259" r:id="rId3"/>
    <p:sldId id="261" r:id="rId4"/>
    <p:sldId id="260" r:id="rId5"/>
    <p:sldId id="262" r:id="rId6"/>
    <p:sldId id="264" r:id="rId7"/>
    <p:sldId id="265" r:id="rId8"/>
    <p:sldId id="266" r:id="rId9"/>
    <p:sldId id="267" r:id="rId10"/>
    <p:sldId id="268" r:id="rId11"/>
    <p:sldId id="257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0" d="100"/>
          <a:sy n="80" d="100"/>
        </p:scale>
        <p:origin x="-3864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  <a:cs typeface="Arial"/>
              </a:defRPr>
            </a:lvl1pPr>
          </a:lstStyle>
          <a:p>
            <a:fld id="{BA8880BF-7E2A-7D4A-9E51-9E12FE7CA66F}" type="datetimeFigureOut">
              <a:rPr lang="en-US" smtClean="0"/>
              <a:pPr/>
              <a:t>11/25/2021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  <a:cs typeface="Arial"/>
              </a:defRPr>
            </a:lvl1pPr>
          </a:lstStyle>
          <a:p>
            <a:fld id="{B5320CF6-84E3-FE42-A392-3990012417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32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Arial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4104" y="3688437"/>
            <a:ext cx="8548705" cy="128630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94104" y="5130938"/>
            <a:ext cx="5185873" cy="1448163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Authors and Affiliations</a:t>
            </a:r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31670" y="2457130"/>
            <a:ext cx="4646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 smtClean="0">
                <a:latin typeface="Helvetica Neue"/>
                <a:cs typeface="Helvetica Neue"/>
              </a:rPr>
              <a:t>O</a:t>
            </a:r>
            <a:r>
              <a:rPr lang="en-US" sz="2000" b="0" i="0" dirty="0" smtClean="0">
                <a:latin typeface="Helvetica Neue Light"/>
                <a:cs typeface="Helvetica Neue Light"/>
              </a:rPr>
              <a:t>rganic </a:t>
            </a:r>
            <a:r>
              <a:rPr lang="en-US" sz="2000" b="1" i="0" dirty="0" smtClean="0">
                <a:latin typeface="Helvetica Neue"/>
                <a:cs typeface="Helvetica Neue"/>
              </a:rPr>
              <a:t>P</a:t>
            </a:r>
            <a:r>
              <a:rPr lang="en-US" sz="2000" b="0" i="0" dirty="0" smtClean="0">
                <a:latin typeface="Helvetica Neue Light"/>
                <a:cs typeface="Helvetica Neue Light"/>
              </a:rPr>
              <a:t>edagogical </a:t>
            </a:r>
            <a:r>
              <a:rPr lang="en-US" sz="2000" b="1" i="0" dirty="0" smtClean="0">
                <a:latin typeface="Helvetica Neue"/>
                <a:cs typeface="Helvetica Neue"/>
              </a:rPr>
              <a:t>E</a:t>
            </a:r>
            <a:r>
              <a:rPr lang="en-US" sz="2000" b="0" i="0" dirty="0" smtClean="0">
                <a:latin typeface="Helvetica Neue Light"/>
                <a:cs typeface="Helvetica Neue Light"/>
              </a:rPr>
              <a:t>lectronic </a:t>
            </a:r>
            <a:r>
              <a:rPr lang="en-US" sz="2000" b="1" i="0" dirty="0" smtClean="0">
                <a:latin typeface="Helvetica Neue"/>
                <a:cs typeface="Helvetica Neue"/>
              </a:rPr>
              <a:t>N</a:t>
            </a:r>
            <a:r>
              <a:rPr lang="en-US" sz="2000" b="0" i="0" dirty="0" smtClean="0">
                <a:latin typeface="Helvetica Neue Light"/>
                <a:cs typeface="Helvetica Neue Light"/>
              </a:rPr>
              <a:t>etwork</a:t>
            </a:r>
            <a:endParaRPr lang="en-US" sz="2000" b="0" i="0" dirty="0">
              <a:latin typeface="Helvetica Neue Light"/>
              <a:cs typeface="Helvetica Neue Light"/>
            </a:endParaRPr>
          </a:p>
        </p:txBody>
      </p:sp>
      <p:pic>
        <p:nvPicPr>
          <p:cNvPr id="9" name="Picture 8" descr="Final OPEN 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08" y="114152"/>
            <a:ext cx="4986047" cy="2409062"/>
          </a:xfrm>
          <a:prstGeom prst="rect">
            <a:avLst/>
          </a:prstGeom>
        </p:spPr>
      </p:pic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5479978" y="300038"/>
            <a:ext cx="3362396" cy="3224385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037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8444"/>
            <a:ext cx="9144000" cy="6795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30" y="117681"/>
            <a:ext cx="8904430" cy="538690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00013" y="6292594"/>
            <a:ext cx="8904287" cy="456605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References/Links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801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emDraw Referen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8444"/>
            <a:ext cx="9144000" cy="6795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00013" y="6292594"/>
            <a:ext cx="8904287" cy="456605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References/Links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7264" y="435929"/>
            <a:ext cx="7468329" cy="5585557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100012" y="99592"/>
            <a:ext cx="8904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i="0" dirty="0" err="1" smtClean="0">
                <a:latin typeface="Helvetica Neue Light"/>
                <a:cs typeface="Helvetica Neue Light"/>
              </a:rPr>
              <a:t>ChemDraw</a:t>
            </a:r>
            <a:r>
              <a:rPr lang="en-US" sz="2000" b="0" i="0" baseline="0" dirty="0" smtClean="0">
                <a:latin typeface="Helvetica Neue Light"/>
                <a:cs typeface="Helvetica Neue Light"/>
              </a:rPr>
              <a:t> Setting Reference:</a:t>
            </a:r>
            <a:endParaRPr lang="en-US" sz="2000" b="0" i="0" dirty="0">
              <a:latin typeface="Helvetica Neue Light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1086705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em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0661" y="6379231"/>
            <a:ext cx="1117600" cy="3937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1266803" y="6436729"/>
            <a:ext cx="69757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 smtClean="0">
                <a:latin typeface="Helvetica Neue Light"/>
                <a:cs typeface="Helvetica Neue Light"/>
              </a:rPr>
              <a:t>This work is licensed under a Creative Commons Attribution-</a:t>
            </a:r>
            <a:r>
              <a:rPr lang="en-US" sz="1200" b="0" i="0" dirty="0" err="1" smtClean="0">
                <a:latin typeface="Helvetica Neue Light"/>
                <a:cs typeface="Helvetica Neue Light"/>
              </a:rPr>
              <a:t>ShareAlike</a:t>
            </a:r>
            <a:r>
              <a:rPr lang="en-US" sz="1200" b="0" i="0" dirty="0" smtClean="0">
                <a:latin typeface="Helvetica Neue Light"/>
                <a:cs typeface="Helvetica Neue Light"/>
              </a:rPr>
              <a:t> 4.0 International License.</a:t>
            </a:r>
            <a:endParaRPr lang="en-US" sz="1200" b="0" i="0" dirty="0">
              <a:latin typeface="Helvetica Neue Light"/>
              <a:cs typeface="Helvetica Neue Light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0430" y="117681"/>
            <a:ext cx="8904430" cy="538690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9" name="Picture 8" descr="CCHF logo small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7785" y="5203319"/>
            <a:ext cx="1469889" cy="1175911"/>
          </a:xfrm>
          <a:prstGeom prst="rect">
            <a:avLst/>
          </a:prstGeom>
        </p:spPr>
      </p:pic>
      <p:pic>
        <p:nvPicPr>
          <p:cNvPr id="10" name="Picture 9" descr="nsf1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3301" y="5011263"/>
            <a:ext cx="1367967" cy="136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568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5E730ED3-8640-9E41-9F4C-2F304B0FD233}" type="datetimeFigureOut">
              <a:rPr lang="en-US" smtClean="0"/>
              <a:pPr/>
              <a:t>11/25/2021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0965A5E4-C3E1-B547-80E3-08B5D0D947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497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smtClean="0"/>
              <a:t>CARBENOIDE = specie che si comporta come un </a:t>
            </a:r>
            <a:r>
              <a:rPr lang="it-IT" dirty="0" err="1" smtClean="0"/>
              <a:t>carbene</a:t>
            </a:r>
            <a:r>
              <a:rPr lang="it-IT" dirty="0" smtClean="0"/>
              <a:t>, ma non ha un carattere puramente covalente</a:t>
            </a: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4" t="35186" r="56927" b="32946"/>
          <a:stretch/>
        </p:blipFill>
        <p:spPr bwMode="auto">
          <a:xfrm>
            <a:off x="268944" y="2528153"/>
            <a:ext cx="4723584" cy="3251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0430" y="117681"/>
            <a:ext cx="8904430" cy="53869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Carb</a:t>
            </a:r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enes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 Placeholder 7"/>
          <p:cNvSpPr txBox="1">
            <a:spLocks/>
          </p:cNvSpPr>
          <p:nvPr/>
        </p:nvSpPr>
        <p:spPr>
          <a:xfrm>
            <a:off x="300614" y="795348"/>
            <a:ext cx="8009668" cy="45878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Formazione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e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reattività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dei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carbeni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: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singoletto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≠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tripletto</a:t>
            </a:r>
            <a:endParaRPr lang="en-US" sz="1800" b="1" i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2" t="68517" r="33522" b="17769"/>
          <a:stretch/>
        </p:blipFill>
        <p:spPr bwMode="auto">
          <a:xfrm>
            <a:off x="391077" y="1254135"/>
            <a:ext cx="8077200" cy="139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05448" y="4328104"/>
            <a:ext cx="4634602" cy="147732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marL="342900" indent="-342900">
              <a:buAutoNum type="alphaLcParenR"/>
            </a:pPr>
            <a:r>
              <a:rPr lang="it-IT" dirty="0" smtClean="0">
                <a:latin typeface="Comic Sans MS" panose="030F0702030302020204" pitchFamily="66" charset="0"/>
              </a:rPr>
              <a:t>Luce -&gt; </a:t>
            </a:r>
            <a:r>
              <a:rPr lang="it-IT" dirty="0" err="1" smtClean="0">
                <a:latin typeface="Comic Sans MS" panose="030F0702030302020204" pitchFamily="66" charset="0"/>
              </a:rPr>
              <a:t>tripletto</a:t>
            </a:r>
            <a:endParaRPr lang="it-IT" dirty="0">
              <a:latin typeface="Comic Sans MS" panose="030F0702030302020204" pitchFamily="66" charset="0"/>
            </a:endParaRPr>
          </a:p>
          <a:p>
            <a:pPr marL="342900" indent="-342900">
              <a:buAutoNum type="alphaLcParenR"/>
            </a:pPr>
            <a:endParaRPr lang="it-IT" dirty="0" smtClean="0">
              <a:latin typeface="Comic Sans MS" panose="030F0702030302020204" pitchFamily="66" charset="0"/>
            </a:endParaRPr>
          </a:p>
          <a:p>
            <a:pPr marL="342900" indent="-342900">
              <a:buAutoNum type="alphaLcParenR"/>
            </a:pPr>
            <a:r>
              <a:rPr lang="it-IT" dirty="0" smtClean="0">
                <a:latin typeface="Comic Sans MS" panose="030F0702030302020204" pitchFamily="66" charset="0"/>
              </a:rPr>
              <a:t>Scaldando  -&gt; singoletto</a:t>
            </a:r>
          </a:p>
          <a:p>
            <a:pPr marL="342900" indent="-342900">
              <a:buAutoNum type="alphaLcParenR"/>
            </a:pPr>
            <a:endParaRPr lang="it-IT" dirty="0" smtClean="0">
              <a:latin typeface="Comic Sans MS" panose="030F0702030302020204" pitchFamily="66" charset="0"/>
            </a:endParaRPr>
          </a:p>
          <a:p>
            <a:pPr marL="342900" indent="-342900">
              <a:buAutoNum type="alphaLcParenR"/>
            </a:pPr>
            <a:r>
              <a:rPr lang="it-IT" dirty="0" err="1" smtClean="0">
                <a:latin typeface="Comic Sans MS" panose="030F0702030302020204" pitchFamily="66" charset="0"/>
              </a:rPr>
              <a:t>Cat</a:t>
            </a:r>
            <a:r>
              <a:rPr lang="it-IT" dirty="0" smtClean="0">
                <a:latin typeface="Comic Sans MS" panose="030F0702030302020204" pitchFamily="66" charset="0"/>
              </a:rPr>
              <a:t>. M -&gt; CARBENOIDE ~ singoletto </a:t>
            </a:r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36347" y="1351822"/>
            <a:ext cx="1574488" cy="7261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lphaLcParenR"/>
            </a:pPr>
            <a:r>
              <a:rPr lang="it-IT" dirty="0">
                <a:solidFill>
                  <a:schemeClr val="tx1"/>
                </a:solidFill>
                <a:latin typeface="Comic Sans MS" panose="030F0702030302020204" pitchFamily="66" charset="0"/>
              </a:rPr>
              <a:t>h</a:t>
            </a:r>
            <a:r>
              <a:rPr lang="el-GR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ν</a:t>
            </a:r>
            <a:endParaRPr lang="it-IT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342900" indent="-342900">
              <a:buAutoNum type="alphaLcParenR"/>
            </a:pPr>
            <a:r>
              <a:rPr lang="el-GR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Δ</a:t>
            </a:r>
            <a:endParaRPr lang="it-IT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342900" indent="-342900">
              <a:buAutoNum type="alphaLcParenR"/>
            </a:pPr>
            <a:r>
              <a:rPr lang="it-IT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Cat</a:t>
            </a:r>
            <a:r>
              <a:rPr lang="it-IT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 M </a:t>
            </a:r>
            <a:endParaRPr lang="it-IT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596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23" t="40119" r="23754" b="32619"/>
          <a:stretch/>
        </p:blipFill>
        <p:spPr bwMode="auto">
          <a:xfrm>
            <a:off x="100430" y="1751377"/>
            <a:ext cx="8499665" cy="3923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0430" y="117681"/>
            <a:ext cx="8904430" cy="53869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Carb</a:t>
            </a:r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enes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 Placeholder 7"/>
          <p:cNvSpPr txBox="1">
            <a:spLocks/>
          </p:cNvSpPr>
          <p:nvPr/>
        </p:nvSpPr>
        <p:spPr>
          <a:xfrm>
            <a:off x="300614" y="795348"/>
            <a:ext cx="8009668" cy="45878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Formazione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e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reattività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dei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carbeni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: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singoletto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≠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tripletto</a:t>
            </a:r>
            <a:endParaRPr lang="en-US" sz="1800" b="1" i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32412" y="1546412"/>
            <a:ext cx="4794577" cy="412824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3094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23" t="40119" r="23754" b="32619"/>
          <a:stretch/>
        </p:blipFill>
        <p:spPr bwMode="auto">
          <a:xfrm>
            <a:off x="100430" y="1751377"/>
            <a:ext cx="8499665" cy="3923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0430" y="117681"/>
            <a:ext cx="8904430" cy="53869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Carb</a:t>
            </a:r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enes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 Placeholder 7"/>
          <p:cNvSpPr txBox="1">
            <a:spLocks/>
          </p:cNvSpPr>
          <p:nvPr/>
        </p:nvSpPr>
        <p:spPr>
          <a:xfrm>
            <a:off x="300614" y="795348"/>
            <a:ext cx="8009668" cy="45878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Formazione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e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reattività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dei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carbeni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: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singoletto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≠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tripletto</a:t>
            </a:r>
            <a:endParaRPr lang="en-US" sz="1800" b="1" i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99648" y="3092825"/>
            <a:ext cx="4794577" cy="228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4251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23" t="40119" r="23754" b="32619"/>
          <a:stretch/>
        </p:blipFill>
        <p:spPr bwMode="auto">
          <a:xfrm>
            <a:off x="100430" y="1751377"/>
            <a:ext cx="8499665" cy="3923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0430" y="117681"/>
            <a:ext cx="8904430" cy="53869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Carb</a:t>
            </a:r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enes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 Placeholder 7"/>
          <p:cNvSpPr txBox="1">
            <a:spLocks/>
          </p:cNvSpPr>
          <p:nvPr/>
        </p:nvSpPr>
        <p:spPr>
          <a:xfrm>
            <a:off x="300614" y="795348"/>
            <a:ext cx="8009668" cy="45878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Formazione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e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reattività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dei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carbeni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: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singoletto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≠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tripletto</a:t>
            </a:r>
            <a:endParaRPr lang="en-US" sz="1800" b="1" i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607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0430" y="117681"/>
            <a:ext cx="8904430" cy="53869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Carb</a:t>
            </a:r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enes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 Placeholder 7"/>
          <p:cNvSpPr txBox="1">
            <a:spLocks/>
          </p:cNvSpPr>
          <p:nvPr/>
        </p:nvSpPr>
        <p:spPr>
          <a:xfrm>
            <a:off x="300614" y="795348"/>
            <a:ext cx="8009668" cy="45878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4 typical reactions: 1) CYCLOPROPANATION</a:t>
            </a:r>
            <a:endParaRPr lang="en-US" sz="1800" b="1" i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8" t="41110" r="31666" b="11078"/>
          <a:stretch/>
        </p:blipFill>
        <p:spPr bwMode="auto">
          <a:xfrm>
            <a:off x="304206" y="1213794"/>
            <a:ext cx="8700654" cy="4918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0647" y="1344269"/>
            <a:ext cx="1864613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Comic Sans MS" panose="030F0702030302020204" pitchFamily="66" charset="0"/>
              </a:rPr>
              <a:t>Vedere</a:t>
            </a:r>
          </a:p>
          <a:p>
            <a:r>
              <a:rPr lang="it-IT" dirty="0" err="1" smtClean="0">
                <a:latin typeface="Comic Sans MS" panose="030F0702030302020204" pitchFamily="66" charset="0"/>
              </a:rPr>
              <a:t>Simmons</a:t>
            </a:r>
            <a:r>
              <a:rPr lang="it-IT" dirty="0" smtClean="0">
                <a:latin typeface="Comic Sans MS" panose="030F0702030302020204" pitchFamily="66" charset="0"/>
              </a:rPr>
              <a:t>-Smith</a:t>
            </a:r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0647" y="6243028"/>
            <a:ext cx="7254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https://www.chimicamo.org/chimica-organica/reazione-di-simmons-smith/</a:t>
            </a:r>
          </a:p>
        </p:txBody>
      </p:sp>
    </p:spTree>
    <p:extLst>
      <p:ext uri="{BB962C8B-B14F-4D97-AF65-F5344CB8AC3E}">
        <p14:creationId xmlns:p14="http://schemas.microsoft.com/office/powerpoint/2010/main" val="3083217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4" t="28416" r="24938" b="10923"/>
          <a:stretch/>
        </p:blipFill>
        <p:spPr bwMode="auto">
          <a:xfrm>
            <a:off x="300614" y="1129553"/>
            <a:ext cx="8313583" cy="492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0430" y="117681"/>
            <a:ext cx="8904430" cy="53869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Carb</a:t>
            </a:r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enes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 Placeholder 7"/>
          <p:cNvSpPr txBox="1">
            <a:spLocks/>
          </p:cNvSpPr>
          <p:nvPr/>
        </p:nvSpPr>
        <p:spPr>
          <a:xfrm>
            <a:off x="300614" y="795348"/>
            <a:ext cx="8009668" cy="45878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4 typical reactions: 2) RIARRANGIAMENTI (1,2-shifts)</a:t>
            </a:r>
            <a:endParaRPr lang="en-US" sz="1800" b="1" i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41879" y="1805934"/>
            <a:ext cx="1031051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Comic Sans MS" panose="030F0702030302020204" pitchFamily="66" charset="0"/>
              </a:rPr>
              <a:t>Vedere:</a:t>
            </a:r>
          </a:p>
          <a:p>
            <a:endParaRPr lang="it-IT" dirty="0" smtClean="0">
              <a:latin typeface="Comic Sans MS" panose="030F0702030302020204" pitchFamily="66" charset="0"/>
            </a:endParaRPr>
          </a:p>
          <a:p>
            <a:r>
              <a:rPr lang="it-IT" dirty="0" smtClean="0">
                <a:latin typeface="Comic Sans MS" panose="030F0702030302020204" pitchFamily="66" charset="0"/>
              </a:rPr>
              <a:t>Wolff</a:t>
            </a:r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4095" y="4370296"/>
            <a:ext cx="4794577" cy="228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Meccanismo? Sforzatevi…</a:t>
            </a:r>
            <a:endParaRPr lang="it-IT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706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4" t="28416" r="24938" b="10923"/>
          <a:stretch/>
        </p:blipFill>
        <p:spPr bwMode="auto">
          <a:xfrm>
            <a:off x="300614" y="1129553"/>
            <a:ext cx="8313583" cy="492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0430" y="117681"/>
            <a:ext cx="8904430" cy="53869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Carb</a:t>
            </a:r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enes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 Placeholder 7"/>
          <p:cNvSpPr txBox="1">
            <a:spLocks/>
          </p:cNvSpPr>
          <p:nvPr/>
        </p:nvSpPr>
        <p:spPr>
          <a:xfrm>
            <a:off x="300614" y="795348"/>
            <a:ext cx="8009668" cy="45878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4 typical reactions: 2) RIARRANGIAMENTI (1,2-shifts)</a:t>
            </a:r>
            <a:endParaRPr lang="en-US" sz="1800" b="1" i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41879" y="1805934"/>
            <a:ext cx="1031051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Comic Sans MS" panose="030F0702030302020204" pitchFamily="66" charset="0"/>
              </a:rPr>
              <a:t>Vedere:</a:t>
            </a:r>
          </a:p>
          <a:p>
            <a:endParaRPr lang="it-IT" dirty="0" smtClean="0">
              <a:latin typeface="Comic Sans MS" panose="030F0702030302020204" pitchFamily="66" charset="0"/>
            </a:endParaRPr>
          </a:p>
          <a:p>
            <a:r>
              <a:rPr lang="it-IT" dirty="0" smtClean="0">
                <a:latin typeface="Comic Sans MS" panose="030F0702030302020204" pitchFamily="66" charset="0"/>
              </a:rPr>
              <a:t>Wolff</a:t>
            </a:r>
            <a:endParaRPr lang="it-IT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408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0430" y="117681"/>
            <a:ext cx="8904430" cy="53869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Carb</a:t>
            </a:r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enes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 Placeholder 7"/>
          <p:cNvSpPr txBox="1">
            <a:spLocks/>
          </p:cNvSpPr>
          <p:nvPr/>
        </p:nvSpPr>
        <p:spPr>
          <a:xfrm>
            <a:off x="300614" y="795348"/>
            <a:ext cx="8009668" cy="45878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4 typical reactions: 3)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Reazione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con N</a:t>
            </a:r>
            <a:r>
              <a:rPr lang="el-GR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ϋ</a:t>
            </a:r>
            <a:endParaRPr lang="en-US" sz="1800" b="1" i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41879" y="1805934"/>
            <a:ext cx="1031051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Comic Sans MS" panose="030F0702030302020204" pitchFamily="66" charset="0"/>
              </a:rPr>
              <a:t>Vedere:</a:t>
            </a:r>
          </a:p>
          <a:p>
            <a:endParaRPr lang="it-IT" dirty="0" smtClean="0">
              <a:latin typeface="Comic Sans MS" panose="030F0702030302020204" pitchFamily="66" charset="0"/>
            </a:endParaRPr>
          </a:p>
          <a:p>
            <a:r>
              <a:rPr lang="it-IT" dirty="0" smtClean="0">
                <a:latin typeface="Comic Sans MS" panose="030F0702030302020204" pitchFamily="66" charset="0"/>
              </a:rPr>
              <a:t>Wolff</a:t>
            </a:r>
            <a:endParaRPr lang="it-IT" dirty="0">
              <a:latin typeface="Comic Sans MS" panose="030F0702030302020204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5" t="31020" r="25758" b="31720"/>
          <a:stretch/>
        </p:blipFill>
        <p:spPr bwMode="auto">
          <a:xfrm>
            <a:off x="298133" y="1469288"/>
            <a:ext cx="8719517" cy="3277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3321425"/>
            <a:ext cx="9144000" cy="228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Meccanismo? Sforzatevi…</a:t>
            </a:r>
            <a:endParaRPr lang="it-IT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787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0430" y="117681"/>
            <a:ext cx="8904430" cy="53869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Carb</a:t>
            </a:r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enes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 Placeholder 7"/>
          <p:cNvSpPr txBox="1">
            <a:spLocks/>
          </p:cNvSpPr>
          <p:nvPr/>
        </p:nvSpPr>
        <p:spPr>
          <a:xfrm>
            <a:off x="300614" y="795348"/>
            <a:ext cx="8009668" cy="45878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4 typical reactions: 3)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Reazione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con N</a:t>
            </a:r>
            <a:r>
              <a:rPr lang="el-GR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ϋ</a:t>
            </a:r>
            <a:endParaRPr lang="en-US" sz="1800" b="1" i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41879" y="1805934"/>
            <a:ext cx="1031051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Comic Sans MS" panose="030F0702030302020204" pitchFamily="66" charset="0"/>
              </a:rPr>
              <a:t>Vedere:</a:t>
            </a:r>
          </a:p>
          <a:p>
            <a:endParaRPr lang="it-IT" dirty="0" smtClean="0">
              <a:latin typeface="Comic Sans MS" panose="030F0702030302020204" pitchFamily="66" charset="0"/>
            </a:endParaRPr>
          </a:p>
          <a:p>
            <a:r>
              <a:rPr lang="it-IT" dirty="0" smtClean="0">
                <a:latin typeface="Comic Sans MS" panose="030F0702030302020204" pitchFamily="66" charset="0"/>
              </a:rPr>
              <a:t>Wolff</a:t>
            </a:r>
            <a:endParaRPr lang="it-IT" dirty="0">
              <a:latin typeface="Comic Sans MS" panose="030F0702030302020204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5" t="31020" r="25758" b="31720"/>
          <a:stretch/>
        </p:blipFill>
        <p:spPr bwMode="auto">
          <a:xfrm>
            <a:off x="298133" y="1469288"/>
            <a:ext cx="8719517" cy="3277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5815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0430" y="117681"/>
            <a:ext cx="8904430" cy="53869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Carb</a:t>
            </a:r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enes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 Placeholder 7"/>
          <p:cNvSpPr txBox="1">
            <a:spLocks/>
          </p:cNvSpPr>
          <p:nvPr/>
        </p:nvSpPr>
        <p:spPr>
          <a:xfrm>
            <a:off x="300614" y="795348"/>
            <a:ext cx="8009668" cy="45878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4 typical reactions: 4) </a:t>
            </a:r>
            <a:r>
              <a:rPr lang="it-IT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Inserzioni in un C-H (anche N-H o O-H)</a:t>
            </a:r>
            <a:endParaRPr lang="en-US" sz="1800" b="1" i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6482" y="1203905"/>
            <a:ext cx="8052058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Comic Sans MS" panose="030F0702030302020204" pitchFamily="66" charset="0"/>
              </a:rPr>
              <a:t>Con </a:t>
            </a:r>
            <a:r>
              <a:rPr lang="it-IT" dirty="0" err="1" smtClean="0">
                <a:latin typeface="Comic Sans MS" panose="030F0702030302020204" pitchFamily="66" charset="0"/>
              </a:rPr>
              <a:t>Cat</a:t>
            </a:r>
            <a:r>
              <a:rPr lang="it-IT" dirty="0" smtClean="0">
                <a:latin typeface="Comic Sans MS" panose="030F0702030302020204" pitchFamily="66" charset="0"/>
              </a:rPr>
              <a:t>. M   Vedremo più in là… reattività tipica dei CARBENOIDI</a:t>
            </a:r>
          </a:p>
          <a:p>
            <a:r>
              <a:rPr lang="it-IT" dirty="0">
                <a:latin typeface="Comic Sans MS" panose="030F0702030302020204" pitchFamily="66" charset="0"/>
              </a:rPr>
              <a:t> </a:t>
            </a:r>
            <a:r>
              <a:rPr lang="it-IT" dirty="0" smtClean="0">
                <a:latin typeface="Comic Sans MS" panose="030F0702030302020204" pitchFamily="66" charset="0"/>
              </a:rPr>
              <a:t>                                         </a:t>
            </a:r>
          </a:p>
          <a:p>
            <a:r>
              <a:rPr lang="it-IT" dirty="0">
                <a:latin typeface="Comic Sans MS" panose="030F0702030302020204" pitchFamily="66" charset="0"/>
              </a:rPr>
              <a:t> </a:t>
            </a:r>
            <a:r>
              <a:rPr lang="it-IT" dirty="0" smtClean="0">
                <a:latin typeface="Comic Sans MS" panose="030F0702030302020204" pitchFamily="66" charset="0"/>
              </a:rPr>
              <a:t>                                                  M=CR</a:t>
            </a:r>
            <a:r>
              <a:rPr lang="it-IT" baseline="-25000" dirty="0" smtClean="0">
                <a:latin typeface="Comic Sans MS" panose="030F0702030302020204" pitchFamily="66" charset="0"/>
              </a:rPr>
              <a:t>2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5" t="27340" r="26212" b="38182"/>
          <a:stretch/>
        </p:blipFill>
        <p:spPr bwMode="auto">
          <a:xfrm>
            <a:off x="221453" y="2261551"/>
            <a:ext cx="8505973" cy="290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7045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Nitreni</a:t>
            </a:r>
            <a:r>
              <a:rPr lang="en-US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N</a:t>
            </a:r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itrenoidi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6200" y="6211521"/>
            <a:ext cx="8747125" cy="591929"/>
          </a:xfrm>
        </p:spPr>
        <p:txBody>
          <a:bodyPr>
            <a:noAutofit/>
          </a:bodyPr>
          <a:lstStyle/>
          <a:p>
            <a:pPr marL="173038" indent="-173038" algn="just">
              <a:lnSpc>
                <a:spcPts val="1000"/>
              </a:lnSpc>
              <a:spcBef>
                <a:spcPts val="200"/>
              </a:spcBef>
              <a:buAutoNum type="arabicPeriod"/>
            </a:pPr>
            <a:r>
              <a:rPr lang="en-US" sz="1200" dirty="0" smtClean="0">
                <a:latin typeface="Comic Sans MS" panose="030F0702030302020204" pitchFamily="66" charset="0"/>
              </a:rPr>
              <a:t> </a:t>
            </a:r>
            <a:r>
              <a:rPr lang="en-US" sz="1200" i="1" dirty="0" smtClean="0">
                <a:latin typeface="Comic Sans MS" panose="030F0702030302020204" pitchFamily="66" charset="0"/>
              </a:rPr>
              <a:t>Acc. Chem. Res. </a:t>
            </a:r>
            <a:r>
              <a:rPr lang="en-US" sz="1200" b="1" dirty="0" smtClean="0">
                <a:latin typeface="Comic Sans MS" panose="030F0702030302020204" pitchFamily="66" charset="0"/>
              </a:rPr>
              <a:t>1987</a:t>
            </a:r>
            <a:r>
              <a:rPr lang="en-US" sz="1200" dirty="0" smtClean="0">
                <a:latin typeface="Comic Sans MS" panose="030F0702030302020204" pitchFamily="66" charset="0"/>
              </a:rPr>
              <a:t>, </a:t>
            </a:r>
            <a:r>
              <a:rPr lang="en-US" sz="1200" i="1" dirty="0" smtClean="0">
                <a:latin typeface="Comic Sans MS" panose="030F0702030302020204" pitchFamily="66" charset="0"/>
              </a:rPr>
              <a:t>20</a:t>
            </a:r>
            <a:r>
              <a:rPr lang="en-US" sz="1200" dirty="0" smtClean="0">
                <a:latin typeface="Comic Sans MS" panose="030F0702030302020204" pitchFamily="66" charset="0"/>
              </a:rPr>
              <a:t>, 18-27. </a:t>
            </a:r>
          </a:p>
          <a:p>
            <a:pPr marL="173038" indent="-173038" algn="just">
              <a:lnSpc>
                <a:spcPts val="1000"/>
              </a:lnSpc>
              <a:spcBef>
                <a:spcPts val="200"/>
              </a:spcBef>
              <a:buFont typeface="Arial" charset="0"/>
              <a:buAutoNum type="arabicPeriod"/>
            </a:pPr>
            <a:r>
              <a:rPr lang="en-US" sz="1200" dirty="0">
                <a:latin typeface="Comic Sans MS" panose="030F0702030302020204" pitchFamily="66" charset="0"/>
              </a:rPr>
              <a:t>F</a:t>
            </a:r>
            <a:r>
              <a:rPr lang="en-US" sz="1200" dirty="0" smtClean="0">
                <a:latin typeface="Comic Sans MS" panose="030F0702030302020204" pitchFamily="66" charset="0"/>
              </a:rPr>
              <a:t>or general reviews, see: a) </a:t>
            </a:r>
            <a:r>
              <a:rPr lang="en-US" sz="1200" i="1" dirty="0" smtClean="0">
                <a:latin typeface="Comic Sans MS" panose="030F0702030302020204" pitchFamily="66" charset="0"/>
              </a:rPr>
              <a:t>Chem. Rev.  </a:t>
            </a:r>
            <a:r>
              <a:rPr lang="en-US" sz="1200" b="1" dirty="0" smtClean="0">
                <a:latin typeface="Comic Sans MS" panose="030F0702030302020204" pitchFamily="66" charset="0"/>
              </a:rPr>
              <a:t>2008</a:t>
            </a:r>
            <a:r>
              <a:rPr lang="en-US" sz="1200" i="1" dirty="0" smtClean="0">
                <a:latin typeface="Comic Sans MS" panose="030F0702030302020204" pitchFamily="66" charset="0"/>
              </a:rPr>
              <a:t>, 108</a:t>
            </a:r>
            <a:r>
              <a:rPr lang="en-US" sz="1200" dirty="0" smtClean="0">
                <a:latin typeface="Comic Sans MS" panose="030F0702030302020204" pitchFamily="66" charset="0"/>
              </a:rPr>
              <a:t>, 3379-3394. </a:t>
            </a:r>
            <a:r>
              <a:rPr lang="en-US" sz="1200" dirty="0" err="1" smtClean="0">
                <a:latin typeface="Comic Sans MS" panose="030F0702030302020204" pitchFamily="66" charset="0"/>
              </a:rPr>
              <a:t>b</a:t>
            </a:r>
            <a:r>
              <a:rPr lang="en-US" sz="1200" dirty="0" smtClean="0">
                <a:latin typeface="Comic Sans MS" panose="030F0702030302020204" pitchFamily="66" charset="0"/>
              </a:rPr>
              <a:t>) Catalyzed Carbon-Heteroatom Bond Formation; </a:t>
            </a:r>
            <a:r>
              <a:rPr lang="en-US" sz="1200" dirty="0" err="1" smtClean="0">
                <a:latin typeface="Comic Sans MS" panose="030F0702030302020204" pitchFamily="66" charset="0"/>
              </a:rPr>
              <a:t>Weinheim</a:t>
            </a:r>
            <a:r>
              <a:rPr lang="en-US" sz="1200" dirty="0" smtClean="0">
                <a:latin typeface="Comic Sans MS" panose="030F0702030302020204" pitchFamily="66" charset="0"/>
              </a:rPr>
              <a:t>, 2011; pp 137-156. </a:t>
            </a:r>
            <a:r>
              <a:rPr lang="en-US" sz="1200" dirty="0" err="1" smtClean="0">
                <a:latin typeface="Comic Sans MS" panose="030F0702030302020204" pitchFamily="66" charset="0"/>
              </a:rPr>
              <a:t>c</a:t>
            </a:r>
            <a:r>
              <a:rPr lang="en-US" sz="1200" dirty="0" smtClean="0">
                <a:latin typeface="Comic Sans MS" panose="030F0702030302020204" pitchFamily="66" charset="0"/>
              </a:rPr>
              <a:t>) </a:t>
            </a:r>
            <a:r>
              <a:rPr lang="en-US" sz="1200" i="1" dirty="0" smtClean="0">
                <a:latin typeface="Comic Sans MS" panose="030F0702030302020204" pitchFamily="66" charset="0"/>
              </a:rPr>
              <a:t>Chem. </a:t>
            </a:r>
            <a:r>
              <a:rPr lang="en-US" sz="1200" i="1" dirty="0" err="1" smtClean="0">
                <a:latin typeface="Comic Sans MS" panose="030F0702030302020204" pitchFamily="66" charset="0"/>
              </a:rPr>
              <a:t>Commun</a:t>
            </a:r>
            <a:r>
              <a:rPr lang="en-US" sz="1200" dirty="0" smtClean="0">
                <a:latin typeface="Comic Sans MS" panose="030F0702030302020204" pitchFamily="66" charset="0"/>
              </a:rPr>
              <a:t>.</a:t>
            </a:r>
            <a:r>
              <a:rPr lang="en-US" sz="1200" b="1" dirty="0" smtClean="0">
                <a:latin typeface="Comic Sans MS" panose="030F0702030302020204" pitchFamily="66" charset="0"/>
              </a:rPr>
              <a:t> 2009</a:t>
            </a:r>
            <a:r>
              <a:rPr lang="en-US" sz="1200" dirty="0" smtClean="0">
                <a:latin typeface="Comic Sans MS" panose="030F0702030302020204" pitchFamily="66" charset="0"/>
              </a:rPr>
              <a:t>, 5061–5074.  </a:t>
            </a:r>
            <a:r>
              <a:rPr lang="en-US" sz="1200" dirty="0" err="1" smtClean="0">
                <a:latin typeface="Comic Sans MS" panose="030F0702030302020204" pitchFamily="66" charset="0"/>
              </a:rPr>
              <a:t>d</a:t>
            </a:r>
            <a:r>
              <a:rPr lang="en-US" sz="1200" dirty="0" smtClean="0">
                <a:latin typeface="Comic Sans MS" panose="030F0702030302020204" pitchFamily="66" charset="0"/>
              </a:rPr>
              <a:t>)</a:t>
            </a:r>
            <a:r>
              <a:rPr lang="en-US" sz="1200" i="1" dirty="0" smtClean="0">
                <a:latin typeface="Comic Sans MS" panose="030F0702030302020204" pitchFamily="66" charset="0"/>
              </a:rPr>
              <a:t> Top. </a:t>
            </a:r>
            <a:r>
              <a:rPr lang="en-US" sz="1200" i="1" dirty="0" err="1" smtClean="0">
                <a:latin typeface="Comic Sans MS" panose="030F0702030302020204" pitchFamily="66" charset="0"/>
              </a:rPr>
              <a:t>Curr</a:t>
            </a:r>
            <a:r>
              <a:rPr lang="en-US" sz="1200" i="1" dirty="0" smtClean="0">
                <a:latin typeface="Comic Sans MS" panose="030F0702030302020204" pitchFamily="66" charset="0"/>
              </a:rPr>
              <a:t>. Chem., </a:t>
            </a:r>
            <a:r>
              <a:rPr lang="en-US" sz="1200" b="1" dirty="0" smtClean="0">
                <a:latin typeface="Comic Sans MS" panose="030F0702030302020204" pitchFamily="66" charset="0"/>
              </a:rPr>
              <a:t>2010,</a:t>
            </a:r>
            <a:r>
              <a:rPr lang="en-US" sz="1200" b="1" i="1" dirty="0" smtClean="0">
                <a:latin typeface="Comic Sans MS" panose="030F0702030302020204" pitchFamily="66" charset="0"/>
              </a:rPr>
              <a:t> </a:t>
            </a:r>
            <a:r>
              <a:rPr lang="en-US" sz="1200" i="1" dirty="0" smtClean="0">
                <a:latin typeface="Comic Sans MS" panose="030F0702030302020204" pitchFamily="66" charset="0"/>
              </a:rPr>
              <a:t>292</a:t>
            </a:r>
            <a:r>
              <a:rPr lang="en-US" sz="1200" b="1" i="1" dirty="0" smtClean="0">
                <a:latin typeface="Comic Sans MS" panose="030F0702030302020204" pitchFamily="66" charset="0"/>
              </a:rPr>
              <a:t>, </a:t>
            </a:r>
            <a:r>
              <a:rPr lang="en-US" sz="1200" dirty="0" smtClean="0">
                <a:latin typeface="Comic Sans MS" panose="030F0702030302020204" pitchFamily="66" charset="0"/>
              </a:rPr>
              <a:t>347-378. e) </a:t>
            </a:r>
            <a:r>
              <a:rPr lang="en-US" sz="1200" i="1" dirty="0" smtClean="0">
                <a:latin typeface="Comic Sans MS" panose="030F0702030302020204" pitchFamily="66" charset="0"/>
              </a:rPr>
              <a:t>Acc. Chem. Res.</a:t>
            </a:r>
            <a:r>
              <a:rPr lang="en-US" sz="1200" dirty="0" smtClean="0">
                <a:latin typeface="Comic Sans MS" panose="030F0702030302020204" pitchFamily="66" charset="0"/>
              </a:rPr>
              <a:t> </a:t>
            </a:r>
            <a:r>
              <a:rPr lang="en-US" sz="1200" b="1" dirty="0" smtClean="0">
                <a:latin typeface="Comic Sans MS" panose="030F0702030302020204" pitchFamily="66" charset="0"/>
              </a:rPr>
              <a:t>2012</a:t>
            </a:r>
            <a:r>
              <a:rPr lang="en-US" sz="1200" dirty="0" smtClean="0">
                <a:latin typeface="Comic Sans MS" panose="030F0702030302020204" pitchFamily="66" charset="0"/>
              </a:rPr>
              <a:t>, </a:t>
            </a:r>
            <a:r>
              <a:rPr lang="en-US" sz="1200" i="1" dirty="0" smtClean="0">
                <a:latin typeface="Comic Sans MS" panose="030F0702030302020204" pitchFamily="66" charset="0"/>
              </a:rPr>
              <a:t>45, </a:t>
            </a:r>
            <a:r>
              <a:rPr lang="en-US" sz="1200" dirty="0" smtClean="0">
                <a:latin typeface="Comic Sans MS" panose="030F0702030302020204" pitchFamily="66" charset="0"/>
              </a:rPr>
              <a:t>911-922.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7880" y="1196410"/>
            <a:ext cx="8453121" cy="95019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7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400" dirty="0" smtClean="0">
                <a:latin typeface="Comic Sans MS" panose="030F0702030302020204" pitchFamily="66" charset="0"/>
              </a:rPr>
              <a:t>Electron deficient with </a:t>
            </a:r>
            <a:r>
              <a:rPr lang="en-US" sz="1400" dirty="0">
                <a:latin typeface="Comic Sans MS" panose="030F0702030302020204" pitchFamily="66" charset="0"/>
              </a:rPr>
              <a:t>6</a:t>
            </a:r>
            <a:r>
              <a:rPr lang="en-US" sz="1400" dirty="0" smtClean="0">
                <a:latin typeface="Comic Sans MS" panose="030F0702030302020204" pitchFamily="66" charset="0"/>
              </a:rPr>
              <a:t> </a:t>
            </a:r>
            <a:r>
              <a:rPr lang="en-US" sz="1400" dirty="0" smtClean="0">
                <a:latin typeface="Comic Sans MS" panose="030F0702030302020204" pitchFamily="66" charset="0"/>
              </a:rPr>
              <a:t>valence electrons (analogous to </a:t>
            </a:r>
            <a:r>
              <a:rPr lang="en-US" sz="1400" dirty="0" err="1" smtClean="0">
                <a:latin typeface="Comic Sans MS" panose="030F0702030302020204" pitchFamily="66" charset="0"/>
              </a:rPr>
              <a:t>carbenes</a:t>
            </a:r>
            <a:r>
              <a:rPr lang="en-US" sz="1400" dirty="0" smtClean="0">
                <a:latin typeface="Comic Sans MS" panose="030F0702030302020204" pitchFamily="66" charset="0"/>
              </a:rPr>
              <a:t>); </a:t>
            </a:r>
            <a:r>
              <a:rPr lang="en-US" sz="1400" b="1" i="1" dirty="0" smtClean="0">
                <a:latin typeface="Comic Sans MS" panose="030F0702030302020204" pitchFamily="66" charset="0"/>
              </a:rPr>
              <a:t>hyper-reactive</a:t>
            </a:r>
            <a:r>
              <a:rPr lang="en-US" sz="1400" baseline="30000" dirty="0" smtClean="0">
                <a:latin typeface="Comic Sans MS" panose="030F0702030302020204" pitchFamily="66" charset="0"/>
              </a:rPr>
              <a:t>1</a:t>
            </a:r>
            <a:endParaRPr lang="en-US" sz="1400" b="1" i="1" dirty="0" smtClean="0">
              <a:latin typeface="Comic Sans MS" panose="030F0702030302020204" pitchFamily="66" charset="0"/>
            </a:endParaRPr>
          </a:p>
          <a:p>
            <a:pPr>
              <a:lnSpc>
                <a:spcPts val="1700"/>
              </a:lnSpc>
            </a:pPr>
            <a:r>
              <a:rPr lang="en-US" sz="1400" dirty="0" smtClean="0">
                <a:latin typeface="Comic Sans MS" panose="030F0702030302020204" pitchFamily="66" charset="0"/>
              </a:rPr>
              <a:t>Can be generated through thermal or photochemical extrusion of N</a:t>
            </a:r>
            <a:r>
              <a:rPr lang="en-US" sz="1400" baseline="-25000" dirty="0" smtClean="0">
                <a:latin typeface="Comic Sans MS" panose="030F0702030302020204" pitchFamily="66" charset="0"/>
              </a:rPr>
              <a:t>2</a:t>
            </a:r>
            <a:r>
              <a:rPr lang="en-US" sz="1400" dirty="0" smtClean="0">
                <a:latin typeface="Comic Sans MS" panose="030F0702030302020204" pitchFamily="66" charset="0"/>
              </a:rPr>
              <a:t> from </a:t>
            </a:r>
            <a:r>
              <a:rPr lang="en-US" sz="1400" dirty="0" err="1" smtClean="0">
                <a:latin typeface="Comic Sans MS" panose="030F0702030302020204" pitchFamily="66" charset="0"/>
              </a:rPr>
              <a:t>organoazides</a:t>
            </a:r>
            <a:endParaRPr lang="en-US" sz="1400" baseline="30000" dirty="0">
              <a:latin typeface="Comic Sans MS" panose="030F0702030302020204" pitchFamily="66" charset="0"/>
            </a:endParaRP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387880" y="4026700"/>
            <a:ext cx="8213484" cy="7030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 err="1" smtClean="0">
                <a:latin typeface="Comic Sans MS" panose="030F0702030302020204" pitchFamily="66" charset="0"/>
              </a:rPr>
              <a:t>Nitrene</a:t>
            </a:r>
            <a:r>
              <a:rPr lang="en-US" sz="1400" dirty="0" smtClean="0">
                <a:latin typeface="Comic Sans MS" panose="030F0702030302020204" pitchFamily="66" charset="0"/>
              </a:rPr>
              <a:t> reactivity can be tempered through association with certain metal complexes</a:t>
            </a:r>
          </a:p>
          <a:p>
            <a:pPr>
              <a:lnSpc>
                <a:spcPts val="2000"/>
              </a:lnSpc>
              <a:spcBef>
                <a:spcPts val="400"/>
              </a:spcBef>
            </a:pPr>
            <a:r>
              <a:rPr lang="en-US" sz="1400" dirty="0" smtClean="0">
                <a:latin typeface="Comic Sans MS" panose="030F0702030302020204" pitchFamily="66" charset="0"/>
              </a:rPr>
              <a:t>The use of </a:t>
            </a:r>
            <a:r>
              <a:rPr lang="en-US" sz="1400" dirty="0" err="1" smtClean="0">
                <a:latin typeface="Comic Sans MS" panose="030F0702030302020204" pitchFamily="66" charset="0"/>
              </a:rPr>
              <a:t>dirhodium</a:t>
            </a:r>
            <a:r>
              <a:rPr lang="en-US" sz="1400" dirty="0" smtClean="0">
                <a:latin typeface="Comic Sans MS" panose="030F0702030302020204" pitchFamily="66" charset="0"/>
              </a:rPr>
              <a:t> complexes is particularly effective for </a:t>
            </a:r>
            <a:r>
              <a:rPr lang="en-US" sz="1400" dirty="0" err="1" smtClean="0">
                <a:latin typeface="Comic Sans MS" panose="030F0702030302020204" pitchFamily="66" charset="0"/>
              </a:rPr>
              <a:t>nitrenoid</a:t>
            </a:r>
            <a:r>
              <a:rPr lang="en-US" sz="1400" dirty="0" smtClean="0">
                <a:latin typeface="Comic Sans MS" panose="030F0702030302020204" pitchFamily="66" charset="0"/>
              </a:rPr>
              <a:t> formation</a:t>
            </a:r>
            <a:endParaRPr lang="en-US" sz="1400" dirty="0">
              <a:latin typeface="Comic Sans MS" panose="030F0702030302020204" pitchFamily="66" charset="0"/>
            </a:endParaRPr>
          </a:p>
        </p:txBody>
      </p:sp>
      <p:sp>
        <p:nvSpPr>
          <p:cNvPr id="7" name="Text Placeholder 7"/>
          <p:cNvSpPr txBox="1">
            <a:spLocks/>
          </p:cNvSpPr>
          <p:nvPr/>
        </p:nvSpPr>
        <p:spPr>
          <a:xfrm>
            <a:off x="300614" y="795348"/>
            <a:ext cx="1281112" cy="45878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Nitrenes</a:t>
            </a:r>
            <a:endParaRPr lang="en-US" sz="1800" b="1" i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53430" y="3090025"/>
            <a:ext cx="8461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Arial"/>
                <a:cs typeface="Arial"/>
              </a:rPr>
              <a:t>N</a:t>
            </a:r>
            <a:r>
              <a:rPr lang="en-US" sz="1600" dirty="0" err="1" smtClean="0">
                <a:latin typeface="Arial"/>
                <a:cs typeface="Arial"/>
              </a:rPr>
              <a:t>itrene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2644" y="3090025"/>
            <a:ext cx="971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latin typeface="Arial"/>
                <a:cs typeface="Arial"/>
              </a:rPr>
              <a:t>Carbene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0614" y="3636245"/>
            <a:ext cx="4586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 smtClean="0">
                <a:solidFill>
                  <a:srgbClr val="0070C0"/>
                </a:solidFill>
                <a:latin typeface="Comic Sans MS" panose="030F0702030302020204" pitchFamily="66" charset="0"/>
                <a:cs typeface="Arial"/>
              </a:rPr>
              <a:t>Nitrenoids</a:t>
            </a:r>
            <a:r>
              <a:rPr lang="en-US" b="1" i="1" dirty="0" smtClean="0">
                <a:solidFill>
                  <a:srgbClr val="0070C0"/>
                </a:solidFill>
                <a:latin typeface="Comic Sans MS" panose="030F0702030302020204" pitchFamily="66" charset="0"/>
                <a:cs typeface="Arial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Arial"/>
              </a:rPr>
              <a:t>(aka a metal-bound </a:t>
            </a:r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  <a:cs typeface="Arial"/>
              </a:rPr>
              <a:t>nitrene</a:t>
            </a:r>
            <a:r>
              <a:rPr lang="en-US" b="1" dirty="0" smtClean="0">
                <a:solidFill>
                  <a:srgbClr val="0070C0"/>
                </a:solidFill>
                <a:latin typeface="Comic Sans MS" panose="030F0702030302020204" pitchFamily="66" charset="0"/>
                <a:cs typeface="Arial"/>
              </a:rPr>
              <a:t>)</a:t>
            </a:r>
            <a:endParaRPr lang="en-US" b="1" dirty="0">
              <a:solidFill>
                <a:srgbClr val="0070C0"/>
              </a:solidFill>
              <a:latin typeface="Comic Sans MS" panose="030F0702030302020204" pitchFamily="66" charset="0"/>
              <a:cs typeface="Arial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749" y="1991918"/>
            <a:ext cx="911824" cy="107387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301" y="1991918"/>
            <a:ext cx="931173" cy="107387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3737" y="3734738"/>
            <a:ext cx="1003951" cy="24765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23" y="4729788"/>
            <a:ext cx="1659664" cy="12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49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9" t="31799" r="28649" b="11785"/>
          <a:stretch/>
        </p:blipFill>
        <p:spPr bwMode="auto">
          <a:xfrm>
            <a:off x="300614" y="1254135"/>
            <a:ext cx="8493762" cy="5142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Nitreni</a:t>
            </a:r>
            <a:r>
              <a:rPr lang="en-US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N</a:t>
            </a:r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itrenoidi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 Placeholder 7"/>
          <p:cNvSpPr txBox="1">
            <a:spLocks/>
          </p:cNvSpPr>
          <p:nvPr/>
        </p:nvSpPr>
        <p:spPr>
          <a:xfrm>
            <a:off x="300614" y="795348"/>
            <a:ext cx="1281112" cy="45878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Nitrenes</a:t>
            </a:r>
            <a:endParaRPr lang="en-US" sz="1800" b="1" i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341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Nitreni</a:t>
            </a:r>
            <a:r>
              <a:rPr lang="en-US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N</a:t>
            </a:r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itrenoidi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 Placeholder 7"/>
          <p:cNvSpPr txBox="1">
            <a:spLocks/>
          </p:cNvSpPr>
          <p:nvPr/>
        </p:nvSpPr>
        <p:spPr>
          <a:xfrm>
            <a:off x="300614" y="795348"/>
            <a:ext cx="3666268" cy="45878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Reattività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simile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ai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carbeni</a:t>
            </a:r>
            <a:endParaRPr lang="en-US" sz="1800" b="1" i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2" t="35152" r="27121" b="19192"/>
          <a:stretch/>
        </p:blipFill>
        <p:spPr bwMode="auto">
          <a:xfrm>
            <a:off x="100430" y="1454728"/>
            <a:ext cx="8851141" cy="4155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77503" y="1512544"/>
            <a:ext cx="2271776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Comic Sans MS" panose="030F0702030302020204" pitchFamily="66" charset="0"/>
              </a:rPr>
              <a:t>Vedere:</a:t>
            </a:r>
          </a:p>
          <a:p>
            <a:endParaRPr lang="it-IT" dirty="0" smtClean="0">
              <a:latin typeface="Comic Sans MS" panose="030F0702030302020204" pitchFamily="66" charset="0"/>
            </a:endParaRPr>
          </a:p>
          <a:p>
            <a:r>
              <a:rPr lang="it-IT" dirty="0" err="1" smtClean="0">
                <a:latin typeface="Comic Sans MS" panose="030F0702030302020204" pitchFamily="66" charset="0"/>
              </a:rPr>
              <a:t>Riarrangiamento</a:t>
            </a:r>
            <a:r>
              <a:rPr lang="it-IT" dirty="0" smtClean="0">
                <a:latin typeface="Comic Sans MS" panose="030F0702030302020204" pitchFamily="66" charset="0"/>
              </a:rPr>
              <a:t> di </a:t>
            </a:r>
          </a:p>
          <a:p>
            <a:r>
              <a:rPr lang="it-IT" dirty="0" smtClean="0">
                <a:latin typeface="Comic Sans MS" panose="030F0702030302020204" pitchFamily="66" charset="0"/>
              </a:rPr>
              <a:t>Hoffman </a:t>
            </a:r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321425"/>
            <a:ext cx="9144000" cy="228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Meccanismo? Sforzatevi…</a:t>
            </a:r>
            <a:endParaRPr lang="it-IT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638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Nitreni</a:t>
            </a:r>
            <a:r>
              <a:rPr lang="en-US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N</a:t>
            </a:r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itrenoidi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 Placeholder 7"/>
          <p:cNvSpPr txBox="1">
            <a:spLocks/>
          </p:cNvSpPr>
          <p:nvPr/>
        </p:nvSpPr>
        <p:spPr>
          <a:xfrm>
            <a:off x="300614" y="795348"/>
            <a:ext cx="3666268" cy="45878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Reattività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simile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ai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carbeni</a:t>
            </a:r>
            <a:endParaRPr lang="en-US" sz="1800" b="1" i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2" t="35152" r="27121" b="19192"/>
          <a:stretch/>
        </p:blipFill>
        <p:spPr bwMode="auto">
          <a:xfrm>
            <a:off x="100430" y="1454728"/>
            <a:ext cx="8851141" cy="4155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77503" y="1512544"/>
            <a:ext cx="2271776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Comic Sans MS" panose="030F0702030302020204" pitchFamily="66" charset="0"/>
              </a:rPr>
              <a:t>Vedere:</a:t>
            </a:r>
          </a:p>
          <a:p>
            <a:endParaRPr lang="it-IT" dirty="0" smtClean="0">
              <a:latin typeface="Comic Sans MS" panose="030F0702030302020204" pitchFamily="66" charset="0"/>
            </a:endParaRPr>
          </a:p>
          <a:p>
            <a:r>
              <a:rPr lang="it-IT" dirty="0" err="1" smtClean="0">
                <a:latin typeface="Comic Sans MS" panose="030F0702030302020204" pitchFamily="66" charset="0"/>
              </a:rPr>
              <a:t>Riarrangiamento</a:t>
            </a:r>
            <a:r>
              <a:rPr lang="it-IT" dirty="0" smtClean="0">
                <a:latin typeface="Comic Sans MS" panose="030F0702030302020204" pitchFamily="66" charset="0"/>
              </a:rPr>
              <a:t> di </a:t>
            </a:r>
          </a:p>
          <a:p>
            <a:r>
              <a:rPr lang="it-IT" dirty="0" smtClean="0">
                <a:latin typeface="Comic Sans MS" panose="030F0702030302020204" pitchFamily="66" charset="0"/>
              </a:rPr>
              <a:t>Hoffman </a:t>
            </a:r>
            <a:endParaRPr lang="it-IT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137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0" t="42828" r="30152" b="19057"/>
          <a:stretch/>
        </p:blipFill>
        <p:spPr bwMode="auto">
          <a:xfrm>
            <a:off x="46862" y="1512544"/>
            <a:ext cx="8922327" cy="39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Nitreni</a:t>
            </a:r>
            <a:r>
              <a:rPr lang="en-US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N</a:t>
            </a:r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itrenoidi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 Placeholder 7"/>
          <p:cNvSpPr txBox="1">
            <a:spLocks/>
          </p:cNvSpPr>
          <p:nvPr/>
        </p:nvSpPr>
        <p:spPr>
          <a:xfrm>
            <a:off x="300614" y="795348"/>
            <a:ext cx="3666268" cy="45878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Reattività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simile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ai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carbeni</a:t>
            </a:r>
            <a:endParaRPr lang="en-US" sz="1800" b="1" i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1919" y="665608"/>
            <a:ext cx="2271776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Comic Sans MS" panose="030F0702030302020204" pitchFamily="66" charset="0"/>
              </a:rPr>
              <a:t>Vedere:</a:t>
            </a:r>
          </a:p>
          <a:p>
            <a:endParaRPr lang="it-IT" dirty="0" smtClean="0">
              <a:latin typeface="Comic Sans MS" panose="030F0702030302020204" pitchFamily="66" charset="0"/>
            </a:endParaRPr>
          </a:p>
          <a:p>
            <a:r>
              <a:rPr lang="it-IT" dirty="0" err="1" smtClean="0">
                <a:latin typeface="Comic Sans MS" panose="030F0702030302020204" pitchFamily="66" charset="0"/>
              </a:rPr>
              <a:t>Riarrangiamento</a:t>
            </a:r>
            <a:r>
              <a:rPr lang="it-IT" dirty="0" smtClean="0">
                <a:latin typeface="Comic Sans MS" panose="030F0702030302020204" pitchFamily="66" charset="0"/>
              </a:rPr>
              <a:t> di </a:t>
            </a:r>
          </a:p>
          <a:p>
            <a:r>
              <a:rPr lang="it-IT" dirty="0" err="1" smtClean="0">
                <a:latin typeface="Comic Sans MS" panose="030F0702030302020204" pitchFamily="66" charset="0"/>
              </a:rPr>
              <a:t>Curtius</a:t>
            </a:r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321425"/>
            <a:ext cx="9144000" cy="228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Meccanismo? Sforzatevi…</a:t>
            </a:r>
            <a:endParaRPr lang="it-IT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276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0" t="42828" r="30152" b="19057"/>
          <a:stretch/>
        </p:blipFill>
        <p:spPr bwMode="auto">
          <a:xfrm>
            <a:off x="46862" y="1512544"/>
            <a:ext cx="8922327" cy="39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Nitreni</a:t>
            </a:r>
            <a:r>
              <a:rPr lang="en-US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N</a:t>
            </a:r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itrenoidi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 Placeholder 7"/>
          <p:cNvSpPr txBox="1">
            <a:spLocks/>
          </p:cNvSpPr>
          <p:nvPr/>
        </p:nvSpPr>
        <p:spPr>
          <a:xfrm>
            <a:off x="300614" y="795348"/>
            <a:ext cx="3666268" cy="45878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Reattività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simile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ai</a:t>
            </a:r>
            <a:r>
              <a:rPr lang="en-US" sz="18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1800" b="1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carbeni</a:t>
            </a:r>
            <a:endParaRPr lang="en-US" sz="1800" b="1" i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1919" y="665608"/>
            <a:ext cx="2271776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Comic Sans MS" panose="030F0702030302020204" pitchFamily="66" charset="0"/>
              </a:rPr>
              <a:t>Vedere:</a:t>
            </a:r>
          </a:p>
          <a:p>
            <a:endParaRPr lang="it-IT" dirty="0" smtClean="0">
              <a:latin typeface="Comic Sans MS" panose="030F0702030302020204" pitchFamily="66" charset="0"/>
            </a:endParaRPr>
          </a:p>
          <a:p>
            <a:r>
              <a:rPr lang="it-IT" dirty="0" err="1" smtClean="0">
                <a:latin typeface="Comic Sans MS" panose="030F0702030302020204" pitchFamily="66" charset="0"/>
              </a:rPr>
              <a:t>Riarrangiamento</a:t>
            </a:r>
            <a:r>
              <a:rPr lang="it-IT" dirty="0" smtClean="0">
                <a:latin typeface="Comic Sans MS" panose="030F0702030302020204" pitchFamily="66" charset="0"/>
              </a:rPr>
              <a:t> di </a:t>
            </a:r>
          </a:p>
          <a:p>
            <a:r>
              <a:rPr lang="it-IT" dirty="0" err="1" smtClean="0">
                <a:latin typeface="Comic Sans MS" panose="030F0702030302020204" pitchFamily="66" charset="0"/>
              </a:rPr>
              <a:t>Curtius</a:t>
            </a:r>
            <a:endParaRPr lang="it-IT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17950"/>
      </p:ext>
    </p:extLst>
  </p:cSld>
  <p:clrMapOvr>
    <a:masterClrMapping/>
  </p:clrMapOvr>
</p:sld>
</file>

<file path=ppt/theme/theme1.xml><?xml version="1.0" encoding="utf-8"?>
<a:theme xmlns:a="http://schemas.openxmlformats.org/drawingml/2006/main" name="OP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OPEN.potx</Template>
  <TotalTime>180</TotalTime>
  <Words>389</Words>
  <Application>Microsoft Office PowerPoint</Application>
  <PresentationFormat>On-screen Show (4:3)</PresentationFormat>
  <Paragraphs>88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OPEN</vt:lpstr>
      <vt:lpstr>Carbenes</vt:lpstr>
      <vt:lpstr>Carbenes</vt:lpstr>
      <vt:lpstr>Carbenes</vt:lpstr>
      <vt:lpstr>Carbenes</vt:lpstr>
      <vt:lpstr>Carbenes</vt:lpstr>
      <vt:lpstr>Carbenes</vt:lpstr>
      <vt:lpstr>Carbenes</vt:lpstr>
      <vt:lpstr>Carbenes</vt:lpstr>
      <vt:lpstr>Carbenes</vt:lpstr>
      <vt:lpstr>Carbenes</vt:lpstr>
      <vt:lpstr>Nitreni e Nitrenoidi</vt:lpstr>
      <vt:lpstr>Nitreni e Nitrenoidi</vt:lpstr>
      <vt:lpstr>Nitreni e Nitrenoidi</vt:lpstr>
      <vt:lpstr>Nitreni e Nitrenoidi</vt:lpstr>
      <vt:lpstr>Nitreni e Nitrenoidi</vt:lpstr>
      <vt:lpstr>Nitreni e Nitrenoidi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author</cp:lastModifiedBy>
  <cp:revision>21</cp:revision>
  <dcterms:created xsi:type="dcterms:W3CDTF">2013-11-27T20:58:31Z</dcterms:created>
  <dcterms:modified xsi:type="dcterms:W3CDTF">2021-11-25T13:06:58Z</dcterms:modified>
</cp:coreProperties>
</file>