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81" r:id="rId3"/>
    <p:sldId id="262" r:id="rId4"/>
    <p:sldId id="263" r:id="rId5"/>
    <p:sldId id="265" r:id="rId6"/>
    <p:sldId id="280" r:id="rId7"/>
    <p:sldId id="267" r:id="rId8"/>
    <p:sldId id="283" r:id="rId9"/>
    <p:sldId id="284" r:id="rId10"/>
    <p:sldId id="298" r:id="rId11"/>
    <p:sldId id="288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916D3-8CE8-0D8D-8BCD-1C9B982E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EF45DD-A783-5431-B2BF-6F1EF8483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A8FBD1-BC0F-D2F0-A9BF-BB360880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C9A029-336F-DF53-252F-E72D893C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240C53-C3DF-FF98-FB80-C260834F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5170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D32E6B-E6F7-00EA-98CC-25BF444C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72D4DA-966B-6D36-1723-A20E138F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DEC23A-1804-4274-E7A8-CE67368D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1EED31-7F05-2CA9-A55A-D74EBF52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1EC824-6374-E8DF-FA63-A49CDDA5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500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B99B9-CAC2-DBD6-A9A5-0320C772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2DEC15-7A96-B5D8-4B07-DB91A5CF6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2569D8-05CD-7E09-C718-F0208C4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0BAB8D-F933-2790-EC98-DCAFA210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DEF79-5681-9F27-F92F-065605E7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772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E69E9-860F-4F28-672D-80A00942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41408B-9A46-0030-E92A-58994FC7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79C4CE-EC34-CA28-93BE-6E7FE9370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09EA45-FEE0-7583-9D96-20E3258D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DF0BB9-D4BE-882A-6966-D5C5260D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E384-E824-5DEA-CC2B-B6A44FD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8109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0BCDA3-989F-5D80-639C-AC3E93B9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D2B4A7-EFA0-7260-BF2B-DFFD4EED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AF7881-2836-C32C-AEA4-A6F36051A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AAFFD3-0E13-2532-93DC-B3FA4ECCE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9DECF4-0DB0-B0F9-DC8C-AD651023A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AE0A8C8-60B0-054A-2243-E5376043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1AA92F-02C1-5473-9030-BB3E8DD4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B32C9A4-9E28-9F6B-178B-FA1489AB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833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C5B65C-1B41-B558-BA9C-9B183E9A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4ECCD8B-2FC4-8DEC-6F96-FBE4AC9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C86B28-5085-F5BA-66B1-B459EBE3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13E71C-99B4-C20A-29B0-4DBD2E37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7292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7FDEED1-6E0B-6CE9-B6DC-3F09BC5A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5B3F66-FD73-F544-1801-49E4A616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F9F57F-D161-6D98-8B58-161183DB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539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7F62F6-2959-ECA1-8ADF-8430164B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7E92BD-6A15-6805-88A2-7B4D8CB9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A2B5D0-9B60-31FE-7C42-BF3CC41FF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7A7348-0832-5A0A-6B1E-0754B562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213119-236A-1376-66B5-EBA5CCDAB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7E17F2-0492-6FF1-2AE8-761706E2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559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3C4FB-A071-34A0-158E-1D6C4692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96EC7A-041F-1AD9-5BD6-85605DAD3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4B7D6D-116F-C4E7-1826-8779008A1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B0E4DE-BC51-A4D4-B63E-DEE7670D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05A4D0-02FA-72A8-28BC-94438A25C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63EEA6-A09E-CF4E-9C77-4F46BA73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7940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C0CABC-12D8-9F0D-6B6D-90A66DEB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54263B-DD25-0F89-3B89-CB431F7EC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437374-E697-2BE1-6BD2-1D3C1476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F6D3E0-6B2A-3901-C83F-09156990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2A027B-8784-1B57-312B-A234AB46A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1098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034C3B-3AA2-925D-C5BF-C03D5424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0BBCD9-DA18-A321-504D-E5252F6F7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E4D3CC-3A85-48CF-A973-E3346C88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BB50C7-64CB-4D34-6929-476F87F1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695E7E-FACB-B700-A7B7-D17070B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2998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53B6AB-300A-A9CE-A6B9-0EABA4AC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F8EA76-36E4-72A8-5A98-3D2AB2649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21A03F-367D-98B5-6A75-88BFAFEFB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279B7-9D30-4408-B879-192EFAAF0F0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45D843-91E1-AD20-2B19-D31BB010F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BF03B9-73D4-DCD3-DA8A-323F41775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648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435C6-3986-4FC2-ABCF-07C15A2DC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Differenziazioni linguistiche e religiose dell’Europa orientale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A07D0A-85D0-475A-9113-2A848253C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Gruppi linguistici: slavo (occidentale, orientale e meridionale), baltico (lettone e lituano), ugro-finnico (finlandese, estone, ungherese), germanico, neolatino (romeno e </a:t>
            </a:r>
            <a:r>
              <a:rPr lang="it-IT" dirty="0" err="1"/>
              <a:t>aromeno</a:t>
            </a:r>
            <a:r>
              <a:rPr lang="it-IT" dirty="0"/>
              <a:t>, nei Balcani meridionali), albanese, neoellenico (Grecia), turco, rom, yiddish (ebrei ashkenaziti), giudeo-spagnolo (ebrei sefarditi)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Confessioni religiose: scisma dell’XI secolo fra cattolici e ortodossi</a:t>
            </a:r>
          </a:p>
          <a:p>
            <a:pPr algn="just"/>
            <a:r>
              <a:rPr lang="it-IT" dirty="0"/>
              <a:t>Cattolici (prevalentemente): lituani, polacchi, slovacchi, cechi, ungheresi, sloveni e croati</a:t>
            </a:r>
          </a:p>
          <a:p>
            <a:pPr algn="just"/>
            <a:r>
              <a:rPr lang="it-IT" dirty="0"/>
              <a:t>Ortodossi (prevalentemente): greci, bulgari, macedoni, serbi, montenegrini, romeni, ucraini, russi e bielorussi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4151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ationStates • View topic - Which Eastern European Language should I learn?">
            <a:extLst>
              <a:ext uri="{FF2B5EF4-FFF2-40B4-BE49-F238E27FC236}">
                <a16:creationId xmlns:a16="http://schemas.microsoft.com/office/drawing/2014/main" id="{05BCDE57-A055-4537-AEC8-4ED525C33E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350" y="851026"/>
            <a:ext cx="7994209" cy="525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87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E37807-5683-4F39-8DEA-B96BAEAFE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Sviluppi successivi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8530F7-6F4F-40B3-AA16-04ECCE4DC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Riforma protestante del XVI secolo: luterani i tedeschi dell’Europa orientale (minoranze in Polonia e Transilvania), gran parte di estoni e lettoni, gli ungheresi di Transilvania aderiscono al calvinismo e all’unitarismo</a:t>
            </a:r>
          </a:p>
          <a:p>
            <a:pPr algn="just"/>
            <a:r>
              <a:rPr lang="it-IT" dirty="0"/>
              <a:t>Tra XIV e XVI secolo espansione dell’Impero ottomano nella penisola balcanica: musulmani la maggioranza degli albanesi e una minoranza degli slavi meridionali (soprattutto in Bosnia-Erzegovina)</a:t>
            </a:r>
          </a:p>
          <a:p>
            <a:pPr algn="just"/>
            <a:r>
              <a:rPr lang="it-IT" dirty="0"/>
              <a:t>Fra XVI e XVIII secolo nasce la comunità cristiano cattolica uniate (greco-cattolica): buona parte degli ucraini in Ucraina occidentale, una parte dei romeni di Transilvania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75849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051FA8-6FA7-474C-A60E-67155AD7D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Possibile lettura della storia dell’Europa orientale attraverso la categoria della modernizzazione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8284084-010E-4485-A3F2-8FD807E0E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  <a:p>
            <a:pPr algn="just"/>
            <a:r>
              <a:rPr lang="it-IT" dirty="0"/>
              <a:t>Limiti della dicotomia fra centro (Europa occidentale) e periferia (Europa orientale)</a:t>
            </a:r>
          </a:p>
          <a:p>
            <a:pPr algn="just"/>
            <a:r>
              <a:rPr lang="it-IT" dirty="0"/>
              <a:t>Importanza del concetto di «meticciato» culturale</a:t>
            </a:r>
          </a:p>
          <a:p>
            <a:pPr algn="just"/>
            <a:r>
              <a:rPr lang="it-IT" dirty="0"/>
              <a:t>Percorsi autonomi di modernizzazione: ruolo delle diaspore</a:t>
            </a:r>
          </a:p>
          <a:p>
            <a:pPr algn="just"/>
            <a:r>
              <a:rPr lang="it-IT" dirty="0"/>
              <a:t>Rielaborazione di correnti culturali occidentali</a:t>
            </a:r>
          </a:p>
          <a:p>
            <a:pPr algn="just"/>
            <a:r>
              <a:rPr lang="it-IT" dirty="0"/>
              <a:t>Processi di centralizzazione e burocratizzazione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7354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D97DF6-F5C1-4EB2-A60F-6AEA7DA63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All’inizio dell’Ottocento un contributo alla modernizzazione viene dalla Francia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69973E-F0FF-45BD-B31C-EEA096001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Napoleone Bonaparte: autoritarismo politico e modernizzazione istituzionale</a:t>
            </a:r>
          </a:p>
          <a:p>
            <a:pPr algn="just"/>
            <a:r>
              <a:rPr lang="it-IT" dirty="0"/>
              <a:t>La dominazione francese e l’opposizione ad essa contribuiscono allo sviluppo del nazionalismo moderno</a:t>
            </a:r>
          </a:p>
          <a:p>
            <a:pPr algn="just"/>
            <a:r>
              <a:rPr lang="it-IT" dirty="0"/>
              <a:t>Creazione del Ducato di Varsavia (1807): rinascita di uno Stato polacco e introduzione di istituzioni di modello francese</a:t>
            </a:r>
          </a:p>
          <a:p>
            <a:pPr algn="just"/>
            <a:r>
              <a:rPr lang="it-IT" dirty="0"/>
              <a:t>Creazione delle Province Illiriche (1809), parte dell’Impero francese: Dalmazia, Istria, litorale croato, Carniola, Gorizia, Trieste, parte di Carinzia e Tirolo</a:t>
            </a:r>
          </a:p>
        </p:txBody>
      </p:sp>
    </p:spTree>
    <p:extLst>
      <p:ext uri="{BB962C8B-B14F-4D97-AF65-F5344CB8AC3E}">
        <p14:creationId xmlns:p14="http://schemas.microsoft.com/office/powerpoint/2010/main" val="1112655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1827FC-E665-F713-4764-88D555FC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600" dirty="0"/>
              <a:t>Le Province Illiriche</a:t>
            </a:r>
          </a:p>
        </p:txBody>
      </p:sp>
      <p:pic>
        <p:nvPicPr>
          <p:cNvPr id="1026" name="Picture 2" descr="Provinces illyriennes">
            <a:extLst>
              <a:ext uri="{FF2B5EF4-FFF2-40B4-BE49-F238E27FC236}">
                <a16:creationId xmlns:a16="http://schemas.microsoft.com/office/drawing/2014/main" id="{D1E245C3-2E99-43D7-0B6C-D6D98685BB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420" y="1475715"/>
            <a:ext cx="7695445" cy="456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699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432BD1-0B9B-4B07-BA49-949ECE9A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Restaurazione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A263DB-8211-4A2A-BD75-51AB7782C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Congresso di Vienna (1814-15) e principio di legittimità</a:t>
            </a:r>
          </a:p>
          <a:p>
            <a:pPr algn="just"/>
            <a:r>
              <a:rPr lang="it-IT" dirty="0"/>
              <a:t>Santa Alleanza fra Austria, Russia e Prussia</a:t>
            </a:r>
          </a:p>
          <a:p>
            <a:pPr algn="just"/>
            <a:r>
              <a:rPr lang="it-IT" dirty="0"/>
              <a:t>Quadruplice Alleanza fra Austria, Russia, Prussia e Regno Unito</a:t>
            </a:r>
          </a:p>
          <a:p>
            <a:pPr algn="just"/>
            <a:r>
              <a:rPr lang="it-IT" dirty="0"/>
              <a:t>Confermata la spartizione dei territori polacchi fra Russia, Prussia e Austria</a:t>
            </a:r>
          </a:p>
          <a:p>
            <a:pPr algn="just"/>
            <a:r>
              <a:rPr lang="it-IT" dirty="0"/>
              <a:t>Costituzione del Regno di Polonia, unito dinasticamente all’Impero russo e dotato di limitata autonomia</a:t>
            </a:r>
          </a:p>
          <a:p>
            <a:pPr algn="just"/>
            <a:r>
              <a:rPr lang="it-IT" dirty="0"/>
              <a:t>Sistema del «concerto europeo»: equilibrio fra le grandi potenze e contenimento delle rivoluzioni</a:t>
            </a:r>
          </a:p>
        </p:txBody>
      </p:sp>
    </p:spTree>
    <p:extLst>
      <p:ext uri="{BB962C8B-B14F-4D97-AF65-F5344CB8AC3E}">
        <p14:creationId xmlns:p14="http://schemas.microsoft.com/office/powerpoint/2010/main" val="799752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DB977679-870E-4B56-91BD-BBEBDA693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600" dirty="0"/>
              <a:t>L’Europa dopo il Congresso di Vienna</a:t>
            </a:r>
          </a:p>
        </p:txBody>
      </p:sp>
      <p:pic>
        <p:nvPicPr>
          <p:cNvPr id="1028" name="Picture 4" descr="La Restaurazione, l'inizio dell'epoca contemporanea - Questione Civile XXI">
            <a:extLst>
              <a:ext uri="{FF2B5EF4-FFF2-40B4-BE49-F238E27FC236}">
                <a16:creationId xmlns:a16="http://schemas.microsoft.com/office/drawing/2014/main" id="{29EA3153-7E7A-457F-9488-5CD2CA8A04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44024" y="1484768"/>
            <a:ext cx="7288039" cy="4692195"/>
          </a:xfrm>
        </p:spPr>
      </p:pic>
    </p:spTree>
    <p:extLst>
      <p:ext uri="{BB962C8B-B14F-4D97-AF65-F5344CB8AC3E}">
        <p14:creationId xmlns:p14="http://schemas.microsoft.com/office/powerpoint/2010/main" val="1890375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F72EF2-3A5A-4603-A571-E66C16019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L’Impero russo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647B75-B2E0-4492-9DC3-2D800C915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Alessandro I Romanov: sistema di potere autocratico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Società fortemente gerarchica, prevalentemente rurale, con urbanizzazione e industrializzazione limitate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Predominio della popolazione contadina: servi della gleba dei proprietari nobiliari e contadini dello Stato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Ruolo centrale della Chiesa ortodossa, posta sotto stretto controllo statale attraverso il Santo Sinodo da Pietro il Grande (1721)</a:t>
            </a:r>
          </a:p>
        </p:txBody>
      </p:sp>
    </p:spTree>
    <p:extLst>
      <p:ext uri="{BB962C8B-B14F-4D97-AF65-F5344CB8AC3E}">
        <p14:creationId xmlns:p14="http://schemas.microsoft.com/office/powerpoint/2010/main" val="2915978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1DBE1D-A05E-7E98-C822-A3613467C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9809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Espansione russa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B7ED56F8-1AC6-334A-08AD-EE172204FD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2420" y="1086416"/>
            <a:ext cx="7704499" cy="498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1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207B2D-A1F2-49BB-9439-937882C6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L’Impero austriaco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EC0F09-AB93-447D-964E-D419FD666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Comprendeva territori che andavano dall’Austria all’Ungheria, al Banato e alla Transilvania, a Slovacchia, Boemia e Moravia, Galizia, Tirolo italiano (Trentino-Alto Adige), Lombardo-Veneto, Trieste, Slovenia, Croazia e la costa dalmata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Monarchia assoluta sovranazionale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Permanenza tuttavia delle «nazioni storiche»: Ungheria, Boemia, Croazia, nobiltà polacca</a:t>
            </a:r>
          </a:p>
        </p:txBody>
      </p:sp>
    </p:spTree>
    <p:extLst>
      <p:ext uri="{BB962C8B-B14F-4D97-AF65-F5344CB8AC3E}">
        <p14:creationId xmlns:p14="http://schemas.microsoft.com/office/powerpoint/2010/main" val="2701603899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</Words>
  <Application>Microsoft Office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1_Tema di Office</vt:lpstr>
      <vt:lpstr>Differenziazioni linguistiche e religiose dell’Europa orientale</vt:lpstr>
      <vt:lpstr>Presentazione standard di PowerPoint</vt:lpstr>
      <vt:lpstr>Sviluppi successivi</vt:lpstr>
      <vt:lpstr>Possibile lettura della storia dell’Europa orientale attraverso la categoria della modernizzazione</vt:lpstr>
      <vt:lpstr>All’inizio dell’Ottocento un contributo alla modernizzazione viene dalla Francia</vt:lpstr>
      <vt:lpstr>Le Province Illiriche</vt:lpstr>
      <vt:lpstr>Restaurazione</vt:lpstr>
      <vt:lpstr>L’Europa dopo il Congresso di Vienna</vt:lpstr>
      <vt:lpstr>L’Impero russo</vt:lpstr>
      <vt:lpstr>Espansione russa</vt:lpstr>
      <vt:lpstr>L’Impero austriaco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SANTORO STEFANO</dc:creator>
  <cp:lastModifiedBy>SANTORO STEFANO</cp:lastModifiedBy>
  <cp:revision>1</cp:revision>
  <dcterms:created xsi:type="dcterms:W3CDTF">2026-10-02T12:05:51Z</dcterms:created>
  <dcterms:modified xsi:type="dcterms:W3CDTF">2026-10-02T12:06:19Z</dcterms:modified>
</cp:coreProperties>
</file>