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0" r:id="rId5"/>
    <p:sldId id="309" r:id="rId6"/>
    <p:sldId id="283" r:id="rId7"/>
    <p:sldId id="305" r:id="rId8"/>
    <p:sldId id="306" r:id="rId9"/>
    <p:sldId id="303" r:id="rId10"/>
    <p:sldId id="284" r:id="rId11"/>
    <p:sldId id="318" r:id="rId12"/>
    <p:sldId id="307" r:id="rId13"/>
    <p:sldId id="310" r:id="rId14"/>
    <p:sldId id="312" r:id="rId15"/>
    <p:sldId id="319" r:id="rId16"/>
    <p:sldId id="320" r:id="rId17"/>
    <p:sldId id="321" r:id="rId18"/>
    <p:sldId id="286" r:id="rId19"/>
    <p:sldId id="314" r:id="rId20"/>
    <p:sldId id="313" r:id="rId21"/>
    <p:sldId id="315" r:id="rId22"/>
    <p:sldId id="297" r:id="rId23"/>
    <p:sldId id="316" r:id="rId24"/>
    <p:sldId id="262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54B"/>
    <a:srgbClr val="19335A"/>
    <a:srgbClr val="BACED2"/>
    <a:srgbClr val="94C3E1"/>
    <a:srgbClr val="19355A"/>
    <a:srgbClr val="293863"/>
    <a:srgbClr val="68949E"/>
    <a:srgbClr val="000000"/>
    <a:srgbClr val="FC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52" y="96"/>
      </p:cViewPr>
      <p:guideLst>
        <p:guide pos="3840"/>
        <p:guide pos="7355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147693B-2BE5-4928-8A1D-51354AA1C1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D769E59-E7ED-4F3A-8D9C-C982DD849E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E1B7D-58B1-4B81-93CB-842495CD946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FA4E24D-ACC4-4E5D-8533-C0006B6EFB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51B4C65-57B8-4961-A9CD-8ED33FE018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11DC9-947F-45EB-ABB3-B81DF2C0AA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012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C6528-9AE4-4566-825C-DDDCF336735F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37D21-8F4C-4F07-AF1C-41623E2DE8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6657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LU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AFB3D24-AE30-458C-9716-20F2557F88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9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VER BIANCA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584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LU sigill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7D6DFE2-C1A9-49CD-B24C-2BEC7C317B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8" descr="Immagine 8">
            <a:extLst>
              <a:ext uri="{FF2B5EF4-FFF2-40B4-BE49-F238E27FC236}">
                <a16:creationId xmlns:a16="http://schemas.microsoft.com/office/drawing/2014/main" id="{86F31B11-2B96-4D0B-B32B-3FAB46BD3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97" y="531079"/>
            <a:ext cx="1991396" cy="6713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2554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/ sottotitolo / data blu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7D6DFE2-C1A9-49CD-B24C-2BEC7C317B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48AB2C42-D160-4486-98FF-B82D4AC97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2" y="2003898"/>
            <a:ext cx="5884862" cy="1051302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 della </a:t>
            </a:r>
            <a:br>
              <a:rPr lang="it-IT"/>
            </a:br>
            <a:r>
              <a:rPr lang="it-IT"/>
              <a:t>presentazione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60FEAEC8-22F6-4EC5-A22C-E578DF5097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8389" y="3187457"/>
            <a:ext cx="5667611" cy="3373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pic>
        <p:nvPicPr>
          <p:cNvPr id="10" name="Immagine 8" descr="Immagine 8">
            <a:extLst>
              <a:ext uri="{FF2B5EF4-FFF2-40B4-BE49-F238E27FC236}">
                <a16:creationId xmlns:a16="http://schemas.microsoft.com/office/drawing/2014/main" id="{86F31B11-2B96-4D0B-B32B-3FAB46BD3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97" y="531079"/>
            <a:ext cx="1991396" cy="67131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9D2932DD-B8C9-4CFC-8F58-9C39FDF037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18662" y="4218811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1 gennaio 2025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D3462B0F-00CC-4CF6-ABAC-E311D718B18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8662" y="4568329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Trieste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C77D6857-4A4C-45A3-B875-5320C26CE06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8390" y="5826417"/>
            <a:ext cx="5667610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7FC73E43-6C09-4604-8194-F6C6FB20B73A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28389" y="6175935"/>
            <a:ext cx="5667609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Struttura/Dipartimento</a:t>
            </a:r>
          </a:p>
        </p:txBody>
      </p:sp>
      <p:cxnSp>
        <p:nvCxnSpPr>
          <p:cNvPr id="2" name="Connettore diritto 7">
            <a:extLst>
              <a:ext uri="{FF2B5EF4-FFF2-40B4-BE49-F238E27FC236}">
                <a16:creationId xmlns:a16="http://schemas.microsoft.com/office/drawing/2014/main" id="{BC85AF19-0A5F-18B7-C4DE-AC7578937433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829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/ sottotitolo / data bianco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48AB2C42-D160-4486-98FF-B82D4AC97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2" y="2003898"/>
            <a:ext cx="5884862" cy="1051302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 della </a:t>
            </a:r>
            <a:br>
              <a:rPr lang="it-IT"/>
            </a:br>
            <a:r>
              <a:rPr lang="it-IT"/>
              <a:t>presentazione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60FEAEC8-22F6-4EC5-A22C-E578DF5097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8389" y="3187457"/>
            <a:ext cx="5667611" cy="3373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537A95F-71D4-4AD8-9C16-CA5D8B6BD77B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9D2932DD-B8C9-4CFC-8F58-9C39FDF037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18662" y="4218811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1 gennaio 2025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D3462B0F-00CC-4CF6-ABAC-E311D718B18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8662" y="4568329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Trieste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C77D6857-4A4C-45A3-B875-5320C26CE06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8390" y="5826417"/>
            <a:ext cx="5667610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9335A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7FC73E43-6C09-4604-8194-F6C6FB20B73A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28389" y="6175935"/>
            <a:ext cx="5667609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Struttura/Dipartimento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A4200A1-80F3-4908-BF90-96A1FC74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/ sottotitolo / data bianco sigil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537A95F-71D4-4AD8-9C16-CA5D8B6BD77B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BE15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magine 15">
            <a:extLst>
              <a:ext uri="{FF2B5EF4-FFF2-40B4-BE49-F238E27FC236}">
                <a16:creationId xmlns:a16="http://schemas.microsoft.com/office/drawing/2014/main" id="{9A4200A1-80F3-4908-BF90-96A1FC74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DA59AA78-371D-475E-ADBF-FA72131EDE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2" y="2003898"/>
            <a:ext cx="5884862" cy="1051302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 della </a:t>
            </a:r>
            <a:br>
              <a:rPr lang="it-IT"/>
            </a:br>
            <a:r>
              <a:rPr lang="it-IT"/>
              <a:t>presentazione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7493C186-AE5F-44A7-8D3B-4EAA210041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8389" y="3187457"/>
            <a:ext cx="5667611" cy="3373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sp>
        <p:nvSpPr>
          <p:cNvPr id="17" name="Segnaposto testo 3">
            <a:extLst>
              <a:ext uri="{FF2B5EF4-FFF2-40B4-BE49-F238E27FC236}">
                <a16:creationId xmlns:a16="http://schemas.microsoft.com/office/drawing/2014/main" id="{ABD05203-AD95-4BEF-B0B0-63F5957368D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18662" y="4218811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1 gennaio 2025</a:t>
            </a:r>
          </a:p>
        </p:txBody>
      </p:sp>
      <p:sp>
        <p:nvSpPr>
          <p:cNvPr id="18" name="Segnaposto testo 3">
            <a:extLst>
              <a:ext uri="{FF2B5EF4-FFF2-40B4-BE49-F238E27FC236}">
                <a16:creationId xmlns:a16="http://schemas.microsoft.com/office/drawing/2014/main" id="{7DC0C43A-701C-4327-A7B4-F308B1957DA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8662" y="4568329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Trieste</a:t>
            </a:r>
          </a:p>
        </p:txBody>
      </p:sp>
      <p:sp>
        <p:nvSpPr>
          <p:cNvPr id="19" name="Segnaposto testo 3">
            <a:extLst>
              <a:ext uri="{FF2B5EF4-FFF2-40B4-BE49-F238E27FC236}">
                <a16:creationId xmlns:a16="http://schemas.microsoft.com/office/drawing/2014/main" id="{9DF0B118-FC99-446C-90EA-051C88EC2AC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8390" y="5826417"/>
            <a:ext cx="5667610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9335A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20" name="Segnaposto testo 3">
            <a:extLst>
              <a:ext uri="{FF2B5EF4-FFF2-40B4-BE49-F238E27FC236}">
                <a16:creationId xmlns:a16="http://schemas.microsoft.com/office/drawing/2014/main" id="{15747E92-9C29-4856-8D95-7160AB6ABE90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28389" y="6175935"/>
            <a:ext cx="5667609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Struttura/Dipartimento</a:t>
            </a:r>
          </a:p>
        </p:txBody>
      </p:sp>
    </p:spTree>
    <p:extLst>
      <p:ext uri="{BB962C8B-B14F-4D97-AF65-F5344CB8AC3E}">
        <p14:creationId xmlns:p14="http://schemas.microsoft.com/office/powerpoint/2010/main" val="205296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/ sottotitolo / data bianco sigill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48AB2C42-D160-4486-98FF-B82D4AC97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2" y="2003898"/>
            <a:ext cx="5884862" cy="1051302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BE154B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 della </a:t>
            </a:r>
            <a:br>
              <a:rPr lang="it-IT"/>
            </a:br>
            <a:r>
              <a:rPr lang="it-IT"/>
              <a:t>presentazione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60FEAEC8-22F6-4EC5-A22C-E578DF5097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8389" y="3187457"/>
            <a:ext cx="5667611" cy="3373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537A95F-71D4-4AD8-9C16-CA5D8B6BD77B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1933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9D2932DD-B8C9-4CFC-8F58-9C39FDF037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18662" y="4218811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1 gennaio 2025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D3462B0F-00CC-4CF6-ABAC-E311D718B18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8662" y="4568329"/>
            <a:ext cx="3472402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Trieste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C77D6857-4A4C-45A3-B875-5320C26CE06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8390" y="5826417"/>
            <a:ext cx="5667610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9335A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7FC73E43-6C09-4604-8194-F6C6FB20B73A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28389" y="6175935"/>
            <a:ext cx="5667609" cy="337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Struttura/Dipartimento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A4200A1-80F3-4908-BF90-96A1FC74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1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/ sottotitolo / blu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B4579C8-5D37-4F9D-B475-7E9B85CC87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48AB2C42-D160-4486-98FF-B82D4AC97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8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60FEAEC8-22F6-4EC5-A22C-E578DF5097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2832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pic>
        <p:nvPicPr>
          <p:cNvPr id="10" name="Immagine 8" descr="Immagine 8">
            <a:extLst>
              <a:ext uri="{FF2B5EF4-FFF2-40B4-BE49-F238E27FC236}">
                <a16:creationId xmlns:a16="http://schemas.microsoft.com/office/drawing/2014/main" id="{86F31B11-2B96-4D0B-B32B-3FAB46BD3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97" y="531079"/>
            <a:ext cx="1991396" cy="671313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" name="Connettore diritto 7">
            <a:extLst>
              <a:ext uri="{FF2B5EF4-FFF2-40B4-BE49-F238E27FC236}">
                <a16:creationId xmlns:a16="http://schemas.microsoft.com/office/drawing/2014/main" id="{0C592BB2-8447-9AB3-4BA7-F16FF88F7A74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0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728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/ sottotitolo / bianco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84ED944-4990-47B3-BE2A-09064053F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73968C19-3E09-4C71-A9EE-7DE8A340AE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8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14480E28-46F3-4CC5-B78B-6E4257E754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2832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12" name="Connettore diritto 7">
            <a:extLst>
              <a:ext uri="{FF2B5EF4-FFF2-40B4-BE49-F238E27FC236}">
                <a16:creationId xmlns:a16="http://schemas.microsoft.com/office/drawing/2014/main" id="{46537980-E839-4967-90A5-F41C94201741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0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90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/ sottotitolo / bianco sigil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84ED944-4990-47B3-BE2A-09064053F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cxnSp>
        <p:nvCxnSpPr>
          <p:cNvPr id="12" name="Connettore diritto 7">
            <a:extLst>
              <a:ext uri="{FF2B5EF4-FFF2-40B4-BE49-F238E27FC236}">
                <a16:creationId xmlns:a16="http://schemas.microsoft.com/office/drawing/2014/main" id="{F4BC4593-124E-4B79-A5ED-3DF6CB500BFC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0"/>
            <a:ext cx="2044700" cy="0"/>
          </a:xfrm>
          <a:prstGeom prst="line">
            <a:avLst/>
          </a:prstGeom>
          <a:ln w="38100">
            <a:solidFill>
              <a:srgbClr val="BE15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olo 1">
            <a:extLst>
              <a:ext uri="{FF2B5EF4-FFF2-40B4-BE49-F238E27FC236}">
                <a16:creationId xmlns:a16="http://schemas.microsoft.com/office/drawing/2014/main" id="{28F64846-CB7C-4D0F-8A12-178919ED28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8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4" name="Sottotitolo 2">
            <a:extLst>
              <a:ext uri="{FF2B5EF4-FFF2-40B4-BE49-F238E27FC236}">
                <a16:creationId xmlns:a16="http://schemas.microsoft.com/office/drawing/2014/main" id="{64771D42-6E8E-4417-8492-ECAF8B577F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2832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16715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/ sottotitolo / bianco sigill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84ED944-4990-47B3-BE2A-09064053F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cxnSp>
        <p:nvCxnSpPr>
          <p:cNvPr id="13" name="Connettore diritto 7">
            <a:extLst>
              <a:ext uri="{FF2B5EF4-FFF2-40B4-BE49-F238E27FC236}">
                <a16:creationId xmlns:a16="http://schemas.microsoft.com/office/drawing/2014/main" id="{B3758363-EC1A-4A7B-B5E3-AE65DC6BA846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0"/>
            <a:ext cx="2044700" cy="0"/>
          </a:xfrm>
          <a:prstGeom prst="line">
            <a:avLst/>
          </a:prstGeom>
          <a:ln w="38100">
            <a:solidFill>
              <a:srgbClr val="1933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olo 1">
            <a:extLst>
              <a:ext uri="{FF2B5EF4-FFF2-40B4-BE49-F238E27FC236}">
                <a16:creationId xmlns:a16="http://schemas.microsoft.com/office/drawing/2014/main" id="{B97F4C3D-6095-4E36-AC84-250C46AC7B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97316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BE154B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5" name="Sottotitolo 2">
            <a:extLst>
              <a:ext uri="{FF2B5EF4-FFF2-40B4-BE49-F238E27FC236}">
                <a16:creationId xmlns:a16="http://schemas.microsoft.com/office/drawing/2014/main" id="{13AA9186-A806-474E-97DA-4393023446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2832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2333341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/ sottotitolo / blu miner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3C3A782-764B-4DB7-853A-E642689B4D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48AB2C42-D160-4486-98FF-B82D4AC97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7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60FEAEC8-22F6-4EC5-A22C-E578DF5097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537A95F-71D4-4AD8-9C16-CA5D8B6BD77B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1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8" descr="Immagine 8">
            <a:extLst>
              <a:ext uri="{FF2B5EF4-FFF2-40B4-BE49-F238E27FC236}">
                <a16:creationId xmlns:a16="http://schemas.microsoft.com/office/drawing/2014/main" id="{86F31B11-2B96-4D0B-B32B-3FAB46BD3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97" y="531079"/>
            <a:ext cx="1991396" cy="6713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902074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/ sottotitolo / bianco miner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820B8DA-47E8-4F4B-AF90-D274F9F24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B63A237-B99B-4574-8C82-57FC719DB5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295B8581-65D6-4F96-8455-D2EE866C01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97315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BE154B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3651A08B-CFF5-4FA0-A83D-1DC56A9C28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95F1C8C8-AE9C-47E4-B8F9-D79DFB0D18CA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1"/>
            <a:ext cx="2044700" cy="0"/>
          </a:xfrm>
          <a:prstGeom prst="line">
            <a:avLst/>
          </a:prstGeom>
          <a:ln w="38100">
            <a:solidFill>
              <a:srgbClr val="1933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398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/ sottotitolo / blu edif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E705F06-0586-4F6D-9B93-0F20EEA664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Immagine 8" descr="Immagine 8">
            <a:extLst>
              <a:ext uri="{FF2B5EF4-FFF2-40B4-BE49-F238E27FC236}">
                <a16:creationId xmlns:a16="http://schemas.microsoft.com/office/drawing/2014/main" id="{86F31B11-2B96-4D0B-B32B-3FAB46BD3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97" y="531079"/>
            <a:ext cx="1991396" cy="67131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39B7EB25-BE27-490F-901B-571D5EBB82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7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3" name="Sottotitolo 2">
            <a:extLst>
              <a:ext uri="{FF2B5EF4-FFF2-40B4-BE49-F238E27FC236}">
                <a16:creationId xmlns:a16="http://schemas.microsoft.com/office/drawing/2014/main" id="{4126B96F-B611-4B66-B0A9-8DD4F74FCF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C3740A2F-6347-47B4-9865-72BD0FF8075C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1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686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/ sottotitolo / bianco edif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E12E075-EE2D-45E7-B311-4FD6FEC350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80" y="-96561"/>
            <a:ext cx="12646672" cy="739302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EF09A28-3FB2-479F-BF55-AD1C1246FD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1ECB7EF9-AC31-4846-ACFD-0B1C0005B0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7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AE1C0879-C723-4BB1-B5D2-0502021641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5E5B3FA1-308F-4B79-A89C-C4FA8EFC802A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1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583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/ sottotitolo / bianco edif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2744EE7-3C61-44AC-A8E6-F283E33F59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80" y="-96561"/>
            <a:ext cx="12646672" cy="739302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EF09A28-3FB2-479F-BF55-AD1C1246FD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77018A75-F7ED-44D1-AC28-E62D44E297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87587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3" name="Sottotitolo 2">
            <a:extLst>
              <a:ext uri="{FF2B5EF4-FFF2-40B4-BE49-F238E27FC236}">
                <a16:creationId xmlns:a16="http://schemas.microsoft.com/office/drawing/2014/main" id="{C1E2D0F5-0F2B-4FD2-ACF4-0A873EDE8A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E8B466C2-DFC4-4841-92C4-CCDA732B4979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1"/>
            <a:ext cx="2044700" cy="0"/>
          </a:xfrm>
          <a:prstGeom prst="line">
            <a:avLst/>
          </a:prstGeom>
          <a:ln w="38100">
            <a:solidFill>
              <a:srgbClr val="BE15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332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/ sottotitolo / bianco edif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CCB67D3-F120-42A2-9F1B-8F993FAFDF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80" y="-96561"/>
            <a:ext cx="12646672" cy="739302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EF09A28-3FB2-479F-BF55-AD1C1246FD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1" name="Titolo 1">
            <a:extLst>
              <a:ext uri="{FF2B5EF4-FFF2-40B4-BE49-F238E27FC236}">
                <a16:creationId xmlns:a16="http://schemas.microsoft.com/office/drawing/2014/main" id="{9A4D6357-49EA-4A81-A3BE-D4555B9678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661" y="2197315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BE154B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2C22ED89-CA42-4C97-89FE-A50B2A3224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Sottotitolo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4F0E0671-EC53-4A97-A769-A9A9F1C9A26F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62091"/>
            <a:ext cx="2044700" cy="0"/>
          </a:xfrm>
          <a:prstGeom prst="line">
            <a:avLst/>
          </a:prstGeom>
          <a:ln w="38100">
            <a:solidFill>
              <a:srgbClr val="1933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388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enza linea, per titoli su più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">
            <a:extLst>
              <a:ext uri="{FF2B5EF4-FFF2-40B4-BE49-F238E27FC236}">
                <a16:creationId xmlns:a16="http://schemas.microsoft.com/office/drawing/2014/main" id="{78AF8EEC-F9E0-4C6D-B6AF-432924C7F35B}"/>
              </a:ext>
            </a:extLst>
          </p:cNvPr>
          <p:cNvSpPr/>
          <p:nvPr userDrawn="1"/>
        </p:nvSpPr>
        <p:spPr>
          <a:xfrm>
            <a:off x="-1" y="6208363"/>
            <a:ext cx="12191919" cy="649636"/>
          </a:xfrm>
          <a:prstGeom prst="rect">
            <a:avLst/>
          </a:prstGeom>
          <a:solidFill>
            <a:srgbClr val="19335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48">
                <a:solidFill>
                  <a:srgbClr val="1D355E"/>
                </a:solidFill>
                <a:latin typeface="Avenir LT Std 65 Medium"/>
                <a:ea typeface="Avenir LT Std 65 Medium"/>
                <a:cs typeface="Avenir LT Std 65 Medium"/>
                <a:sym typeface="Avenir LT Std 65 Medium"/>
              </a:defRPr>
            </a:pPr>
            <a:endParaRPr/>
          </a:p>
        </p:txBody>
      </p:sp>
      <p:sp>
        <p:nvSpPr>
          <p:cNvPr id="10" name="Linea">
            <a:extLst>
              <a:ext uri="{FF2B5EF4-FFF2-40B4-BE49-F238E27FC236}">
                <a16:creationId xmlns:a16="http://schemas.microsoft.com/office/drawing/2014/main" id="{6E99EEFE-DC83-4B80-9C96-2E0F40D6A6B8}"/>
              </a:ext>
            </a:extLst>
          </p:cNvPr>
          <p:cNvSpPr/>
          <p:nvPr userDrawn="1"/>
        </p:nvSpPr>
        <p:spPr>
          <a:xfrm flipV="1">
            <a:off x="929820" y="6399563"/>
            <a:ext cx="0" cy="267937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" name="Numero diapositiva">
            <a:extLst>
              <a:ext uri="{FF2B5EF4-FFF2-40B4-BE49-F238E27FC236}">
                <a16:creationId xmlns:a16="http://schemas.microsoft.com/office/drawing/2014/main" id="{4B8EB24A-37CD-437C-A354-E4805DF305E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1100" cap="all" spc="48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 LT Std 35 Light"/>
              </a:defRPr>
            </a:lvl1pPr>
          </a:lstStyle>
          <a:p>
            <a:fld id="{86CB4B4D-7CA3-9044-876B-883B54F8677D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 descr="Immagine 8">
            <a:extLst>
              <a:ext uri="{FF2B5EF4-FFF2-40B4-BE49-F238E27FC236}">
                <a16:creationId xmlns:a16="http://schemas.microsoft.com/office/drawing/2014/main" id="{27CA19D8-4ADA-49C4-A1EF-D2D8DAEEC3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600" y="6328336"/>
            <a:ext cx="1236661" cy="41688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FB85E7AE-8930-48C3-9DC2-F1F2A3839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365126"/>
            <a:ext cx="11166982" cy="649636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2885614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con lin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">
            <a:extLst>
              <a:ext uri="{FF2B5EF4-FFF2-40B4-BE49-F238E27FC236}">
                <a16:creationId xmlns:a16="http://schemas.microsoft.com/office/drawing/2014/main" id="{78AF8EEC-F9E0-4C6D-B6AF-432924C7F35B}"/>
              </a:ext>
            </a:extLst>
          </p:cNvPr>
          <p:cNvSpPr/>
          <p:nvPr userDrawn="1"/>
        </p:nvSpPr>
        <p:spPr>
          <a:xfrm>
            <a:off x="-1" y="6208363"/>
            <a:ext cx="12191919" cy="649636"/>
          </a:xfrm>
          <a:prstGeom prst="rect">
            <a:avLst/>
          </a:prstGeom>
          <a:solidFill>
            <a:srgbClr val="19335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48">
                <a:solidFill>
                  <a:srgbClr val="1D355E"/>
                </a:solidFill>
                <a:latin typeface="Avenir LT Std 65 Medium"/>
                <a:ea typeface="Avenir LT Std 65 Medium"/>
                <a:cs typeface="Avenir LT Std 65 Medium"/>
                <a:sym typeface="Avenir LT Std 65 Medium"/>
              </a:defRPr>
            </a:pPr>
            <a:endParaRPr/>
          </a:p>
        </p:txBody>
      </p:sp>
      <p:sp>
        <p:nvSpPr>
          <p:cNvPr id="10" name="Linea">
            <a:extLst>
              <a:ext uri="{FF2B5EF4-FFF2-40B4-BE49-F238E27FC236}">
                <a16:creationId xmlns:a16="http://schemas.microsoft.com/office/drawing/2014/main" id="{6E99EEFE-DC83-4B80-9C96-2E0F40D6A6B8}"/>
              </a:ext>
            </a:extLst>
          </p:cNvPr>
          <p:cNvSpPr/>
          <p:nvPr userDrawn="1"/>
        </p:nvSpPr>
        <p:spPr>
          <a:xfrm flipV="1">
            <a:off x="929820" y="6399563"/>
            <a:ext cx="0" cy="267937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" name="Numero diapositiva">
            <a:extLst>
              <a:ext uri="{FF2B5EF4-FFF2-40B4-BE49-F238E27FC236}">
                <a16:creationId xmlns:a16="http://schemas.microsoft.com/office/drawing/2014/main" id="{4B8EB24A-37CD-437C-A354-E4805DF305E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1100" cap="all" spc="48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 LT Std 35 Light"/>
              </a:defRPr>
            </a:lvl1pPr>
          </a:lstStyle>
          <a:p>
            <a:fld id="{86CB4B4D-7CA3-9044-876B-883B54F8677D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 descr="Immagine 8">
            <a:extLst>
              <a:ext uri="{FF2B5EF4-FFF2-40B4-BE49-F238E27FC236}">
                <a16:creationId xmlns:a16="http://schemas.microsoft.com/office/drawing/2014/main" id="{27CA19D8-4ADA-49C4-A1EF-D2D8DAEEC3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600" y="6328336"/>
            <a:ext cx="1236661" cy="41688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FB85E7AE-8930-48C3-9DC2-F1F2A3839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365126"/>
            <a:ext cx="11166982" cy="649636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4A2D094F-B092-459F-91ED-7E37BFB995B4}"/>
              </a:ext>
            </a:extLst>
          </p:cNvPr>
          <p:cNvCxnSpPr>
            <a:cxnSpLocks/>
          </p:cNvCxnSpPr>
          <p:nvPr userDrawn="1"/>
        </p:nvCxnSpPr>
        <p:spPr>
          <a:xfrm>
            <a:off x="3867150" y="794837"/>
            <a:ext cx="44577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01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/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8F99871-97D8-4708-81E3-EACCB6E69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214493"/>
            <a:ext cx="11236322" cy="4352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5" name="Rettangolo">
            <a:extLst>
              <a:ext uri="{FF2B5EF4-FFF2-40B4-BE49-F238E27FC236}">
                <a16:creationId xmlns:a16="http://schemas.microsoft.com/office/drawing/2014/main" id="{EE84A4D3-11A9-4356-B795-85416019D3B0}"/>
              </a:ext>
            </a:extLst>
          </p:cNvPr>
          <p:cNvSpPr/>
          <p:nvPr userDrawn="1"/>
        </p:nvSpPr>
        <p:spPr>
          <a:xfrm>
            <a:off x="-1" y="6208363"/>
            <a:ext cx="12192001" cy="649636"/>
          </a:xfrm>
          <a:prstGeom prst="rect">
            <a:avLst/>
          </a:prstGeom>
          <a:solidFill>
            <a:srgbClr val="19335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48">
                <a:solidFill>
                  <a:srgbClr val="1D355E"/>
                </a:solidFill>
                <a:latin typeface="Avenir LT Std 65 Medium"/>
                <a:ea typeface="Avenir LT Std 65 Medium"/>
                <a:cs typeface="Avenir LT Std 65 Medium"/>
                <a:sym typeface="Avenir LT Std 65 Medium"/>
              </a:defRPr>
            </a:pPr>
            <a:endParaRPr/>
          </a:p>
        </p:txBody>
      </p:sp>
      <p:pic>
        <p:nvPicPr>
          <p:cNvPr id="16" name="Immagine 15" descr="Immagine 8">
            <a:extLst>
              <a:ext uri="{FF2B5EF4-FFF2-40B4-BE49-F238E27FC236}">
                <a16:creationId xmlns:a16="http://schemas.microsoft.com/office/drawing/2014/main" id="{F68D4DCC-7538-4DB5-9717-2EF100FA4F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600" y="6328336"/>
            <a:ext cx="1236661" cy="41688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a">
            <a:extLst>
              <a:ext uri="{FF2B5EF4-FFF2-40B4-BE49-F238E27FC236}">
                <a16:creationId xmlns:a16="http://schemas.microsoft.com/office/drawing/2014/main" id="{050C828D-93A8-4DA1-9915-0457325353CB}"/>
              </a:ext>
            </a:extLst>
          </p:cNvPr>
          <p:cNvSpPr/>
          <p:nvPr userDrawn="1"/>
        </p:nvSpPr>
        <p:spPr>
          <a:xfrm flipV="1">
            <a:off x="929820" y="6399563"/>
            <a:ext cx="0" cy="267937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" name="Numero diapositiva">
            <a:extLst>
              <a:ext uri="{FF2B5EF4-FFF2-40B4-BE49-F238E27FC236}">
                <a16:creationId xmlns:a16="http://schemas.microsoft.com/office/drawing/2014/main" id="{1F791B58-E8F5-4934-9BBD-ED40B59C5AA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1100" cap="all" spc="48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 LT Std 35 Light"/>
              </a:defRPr>
            </a:lvl1pPr>
          </a:lstStyle>
          <a:p>
            <a:fld id="{86CB4B4D-7CA3-9044-876B-883B54F8677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11885B0A-24F4-43DD-9223-3D101C1FB3B2}"/>
              </a:ext>
            </a:extLst>
          </p:cNvPr>
          <p:cNvCxnSpPr>
            <a:cxnSpLocks/>
          </p:cNvCxnSpPr>
          <p:nvPr userDrawn="1"/>
        </p:nvCxnSpPr>
        <p:spPr>
          <a:xfrm>
            <a:off x="3867150" y="794837"/>
            <a:ext cx="44577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olo 1">
            <a:extLst>
              <a:ext uri="{FF2B5EF4-FFF2-40B4-BE49-F238E27FC236}">
                <a16:creationId xmlns:a16="http://schemas.microsoft.com/office/drawing/2014/main" id="{2EE7373F-C03A-42D0-82D4-4871DD91F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365126"/>
            <a:ext cx="11166982" cy="649636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7042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/ testo /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8F99871-97D8-4708-81E3-EACCB6E69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886" y="1224549"/>
            <a:ext cx="5335807" cy="4277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Segnaposto immagine 2">
            <a:extLst>
              <a:ext uri="{FF2B5EF4-FFF2-40B4-BE49-F238E27FC236}">
                <a16:creationId xmlns:a16="http://schemas.microsoft.com/office/drawing/2014/main" id="{3009E822-87A0-4137-93CF-8FD29631D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15309" y="1224550"/>
            <a:ext cx="5436951" cy="42775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7" name="Rettangolo">
            <a:extLst>
              <a:ext uri="{FF2B5EF4-FFF2-40B4-BE49-F238E27FC236}">
                <a16:creationId xmlns:a16="http://schemas.microsoft.com/office/drawing/2014/main" id="{45103F38-AD14-4CE1-9503-FDED0B0529CA}"/>
              </a:ext>
            </a:extLst>
          </p:cNvPr>
          <p:cNvSpPr/>
          <p:nvPr userDrawn="1"/>
        </p:nvSpPr>
        <p:spPr>
          <a:xfrm>
            <a:off x="-1" y="6208363"/>
            <a:ext cx="12192001" cy="649636"/>
          </a:xfrm>
          <a:prstGeom prst="rect">
            <a:avLst/>
          </a:prstGeom>
          <a:solidFill>
            <a:srgbClr val="19335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48">
                <a:solidFill>
                  <a:srgbClr val="1D355E"/>
                </a:solidFill>
                <a:latin typeface="Avenir LT Std 65 Medium"/>
                <a:ea typeface="Avenir LT Std 65 Medium"/>
                <a:cs typeface="Avenir LT Std 65 Medium"/>
                <a:sym typeface="Avenir LT Std 65 Medium"/>
              </a:defRPr>
            </a:pPr>
            <a:endParaRPr/>
          </a:p>
        </p:txBody>
      </p:sp>
      <p:pic>
        <p:nvPicPr>
          <p:cNvPr id="18" name="Immagine 17" descr="Immagine 8">
            <a:extLst>
              <a:ext uri="{FF2B5EF4-FFF2-40B4-BE49-F238E27FC236}">
                <a16:creationId xmlns:a16="http://schemas.microsoft.com/office/drawing/2014/main" id="{C229BCD8-E8C2-4CCD-9EEC-7571759C0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600" y="6328336"/>
            <a:ext cx="1236661" cy="416887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Linea">
            <a:extLst>
              <a:ext uri="{FF2B5EF4-FFF2-40B4-BE49-F238E27FC236}">
                <a16:creationId xmlns:a16="http://schemas.microsoft.com/office/drawing/2014/main" id="{048D9286-A498-478E-813D-A6A2941C5172}"/>
              </a:ext>
            </a:extLst>
          </p:cNvPr>
          <p:cNvSpPr/>
          <p:nvPr userDrawn="1"/>
        </p:nvSpPr>
        <p:spPr>
          <a:xfrm flipV="1">
            <a:off x="929820" y="6399563"/>
            <a:ext cx="0" cy="267937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" name="Numero diapositiva">
            <a:extLst>
              <a:ext uri="{FF2B5EF4-FFF2-40B4-BE49-F238E27FC236}">
                <a16:creationId xmlns:a16="http://schemas.microsoft.com/office/drawing/2014/main" id="{DBF75A18-5BA0-441F-85A7-4B96E8DD64B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1100" cap="all" spc="48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 LT Std 35 Light"/>
              </a:defRPr>
            </a:lvl1pPr>
          </a:lstStyle>
          <a:p>
            <a:fld id="{86CB4B4D-7CA3-9044-876B-883B54F8677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F10E0163-9A44-4B57-BCCC-C63E3A25285F}"/>
              </a:ext>
            </a:extLst>
          </p:cNvPr>
          <p:cNvCxnSpPr>
            <a:cxnSpLocks/>
          </p:cNvCxnSpPr>
          <p:nvPr userDrawn="1"/>
        </p:nvCxnSpPr>
        <p:spPr>
          <a:xfrm>
            <a:off x="3867150" y="794837"/>
            <a:ext cx="44577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olo 1">
            <a:extLst>
              <a:ext uri="{FF2B5EF4-FFF2-40B4-BE49-F238E27FC236}">
                <a16:creationId xmlns:a16="http://schemas.microsoft.com/office/drawing/2014/main" id="{045CCC8A-75D9-4269-B81F-88CCAAD36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365126"/>
            <a:ext cx="11166982" cy="649636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591239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/ sottotitolo / testo tutta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8F99871-97D8-4708-81E3-EACCB6E69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06137"/>
            <a:ext cx="11160122" cy="37959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42EA155F-2943-4294-AA5E-1A49A1AFCA32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15938" y="1249702"/>
            <a:ext cx="11160122" cy="3226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5" name="Rettangolo">
            <a:extLst>
              <a:ext uri="{FF2B5EF4-FFF2-40B4-BE49-F238E27FC236}">
                <a16:creationId xmlns:a16="http://schemas.microsoft.com/office/drawing/2014/main" id="{FC9BBA06-09D9-4906-9A54-AC5FDC78BE02}"/>
              </a:ext>
            </a:extLst>
          </p:cNvPr>
          <p:cNvSpPr/>
          <p:nvPr userDrawn="1"/>
        </p:nvSpPr>
        <p:spPr>
          <a:xfrm>
            <a:off x="-1" y="6208363"/>
            <a:ext cx="12192001" cy="649636"/>
          </a:xfrm>
          <a:prstGeom prst="rect">
            <a:avLst/>
          </a:prstGeom>
          <a:solidFill>
            <a:srgbClr val="19335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48">
                <a:solidFill>
                  <a:srgbClr val="1D355E"/>
                </a:solidFill>
                <a:latin typeface="Avenir LT Std 65 Medium"/>
                <a:ea typeface="Avenir LT Std 65 Medium"/>
                <a:cs typeface="Avenir LT Std 65 Medium"/>
                <a:sym typeface="Avenir LT Std 65 Medium"/>
              </a:defRPr>
            </a:pPr>
            <a:endParaRPr/>
          </a:p>
        </p:txBody>
      </p:sp>
      <p:pic>
        <p:nvPicPr>
          <p:cNvPr id="16" name="Immagine 15" descr="Immagine 8">
            <a:extLst>
              <a:ext uri="{FF2B5EF4-FFF2-40B4-BE49-F238E27FC236}">
                <a16:creationId xmlns:a16="http://schemas.microsoft.com/office/drawing/2014/main" id="{EF89F259-879E-48E7-B992-E8CA013AF0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600" y="6328336"/>
            <a:ext cx="1236661" cy="41688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Linea">
            <a:extLst>
              <a:ext uri="{FF2B5EF4-FFF2-40B4-BE49-F238E27FC236}">
                <a16:creationId xmlns:a16="http://schemas.microsoft.com/office/drawing/2014/main" id="{73F0E743-22ED-403C-8CFC-5979F7401094}"/>
              </a:ext>
            </a:extLst>
          </p:cNvPr>
          <p:cNvSpPr/>
          <p:nvPr userDrawn="1"/>
        </p:nvSpPr>
        <p:spPr>
          <a:xfrm flipV="1">
            <a:off x="929820" y="6399563"/>
            <a:ext cx="0" cy="267937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" name="Numero diapositiva">
            <a:extLst>
              <a:ext uri="{FF2B5EF4-FFF2-40B4-BE49-F238E27FC236}">
                <a16:creationId xmlns:a16="http://schemas.microsoft.com/office/drawing/2014/main" id="{631A3ACE-ADCD-4EC1-AE33-620E28D75FA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1100" cap="all" spc="48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 LT Std 35 Light"/>
              </a:defRPr>
            </a:lvl1pPr>
          </a:lstStyle>
          <a:p>
            <a:fld id="{86CB4B4D-7CA3-9044-876B-883B54F8677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928DDEFA-05F0-4D21-9D7B-B2EB622E76E7}"/>
              </a:ext>
            </a:extLst>
          </p:cNvPr>
          <p:cNvCxnSpPr>
            <a:cxnSpLocks/>
          </p:cNvCxnSpPr>
          <p:nvPr userDrawn="1"/>
        </p:nvCxnSpPr>
        <p:spPr>
          <a:xfrm>
            <a:off x="3867150" y="794837"/>
            <a:ext cx="44577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olo 1">
            <a:extLst>
              <a:ext uri="{FF2B5EF4-FFF2-40B4-BE49-F238E27FC236}">
                <a16:creationId xmlns:a16="http://schemas.microsoft.com/office/drawing/2014/main" id="{050022E7-F36E-44CA-A86F-9650B4CDA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365126"/>
            <a:ext cx="11166982" cy="649636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09390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/ 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C2D12C2E-CC88-476A-B10B-6BF67139A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5938" y="1728980"/>
            <a:ext cx="11236322" cy="3624078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rgbClr val="BE154B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0"/>
            <a:endParaRPr lang="it-IT"/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0CF92122-253F-4CB4-978D-7D149EECFE3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15937" y="1240512"/>
            <a:ext cx="11236323" cy="3226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Indice</a:t>
            </a:r>
          </a:p>
        </p:txBody>
      </p:sp>
      <p:sp>
        <p:nvSpPr>
          <p:cNvPr id="15" name="Rettangolo">
            <a:extLst>
              <a:ext uri="{FF2B5EF4-FFF2-40B4-BE49-F238E27FC236}">
                <a16:creationId xmlns:a16="http://schemas.microsoft.com/office/drawing/2014/main" id="{3E7B0439-3D45-4D9B-A7F3-2C26998D247E}"/>
              </a:ext>
            </a:extLst>
          </p:cNvPr>
          <p:cNvSpPr/>
          <p:nvPr userDrawn="1"/>
        </p:nvSpPr>
        <p:spPr>
          <a:xfrm>
            <a:off x="-1" y="6208363"/>
            <a:ext cx="12192001" cy="649636"/>
          </a:xfrm>
          <a:prstGeom prst="rect">
            <a:avLst/>
          </a:prstGeom>
          <a:solidFill>
            <a:srgbClr val="19335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 cap="all" spc="48">
                <a:solidFill>
                  <a:srgbClr val="1D355E"/>
                </a:solidFill>
                <a:latin typeface="Avenir LT Std 65 Medium"/>
                <a:ea typeface="Avenir LT Std 65 Medium"/>
                <a:cs typeface="Avenir LT Std 65 Medium"/>
                <a:sym typeface="Avenir LT Std 65 Medium"/>
              </a:defRPr>
            </a:pPr>
            <a:endParaRPr/>
          </a:p>
        </p:txBody>
      </p:sp>
      <p:pic>
        <p:nvPicPr>
          <p:cNvPr id="16" name="Immagine 15" descr="Immagine 8">
            <a:extLst>
              <a:ext uri="{FF2B5EF4-FFF2-40B4-BE49-F238E27FC236}">
                <a16:creationId xmlns:a16="http://schemas.microsoft.com/office/drawing/2014/main" id="{595F581E-EC9C-4B4D-A7AE-C8CD14019D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600" y="6328336"/>
            <a:ext cx="1236661" cy="41688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a">
            <a:extLst>
              <a:ext uri="{FF2B5EF4-FFF2-40B4-BE49-F238E27FC236}">
                <a16:creationId xmlns:a16="http://schemas.microsoft.com/office/drawing/2014/main" id="{E8715B6C-58BE-45DB-BE8D-306A1BC088A7}"/>
              </a:ext>
            </a:extLst>
          </p:cNvPr>
          <p:cNvSpPr/>
          <p:nvPr userDrawn="1"/>
        </p:nvSpPr>
        <p:spPr>
          <a:xfrm flipV="1">
            <a:off x="929820" y="6399563"/>
            <a:ext cx="0" cy="267937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" name="Numero diapositiva">
            <a:extLst>
              <a:ext uri="{FF2B5EF4-FFF2-40B4-BE49-F238E27FC236}">
                <a16:creationId xmlns:a16="http://schemas.microsoft.com/office/drawing/2014/main" id="{AA532C34-A94D-4991-9D16-01ECDB9FABD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>
              <a:defRPr sz="1100" cap="all" spc="48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 LT Std 35 Light"/>
              </a:defRPr>
            </a:lvl1pPr>
          </a:lstStyle>
          <a:p>
            <a:fld id="{86CB4B4D-7CA3-9044-876B-883B54F8677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253D075B-8DD5-4CCB-8754-813D62D37171}"/>
              </a:ext>
            </a:extLst>
          </p:cNvPr>
          <p:cNvCxnSpPr>
            <a:cxnSpLocks/>
          </p:cNvCxnSpPr>
          <p:nvPr userDrawn="1"/>
        </p:nvCxnSpPr>
        <p:spPr>
          <a:xfrm>
            <a:off x="3867150" y="794837"/>
            <a:ext cx="44577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olo 1">
            <a:extLst>
              <a:ext uri="{FF2B5EF4-FFF2-40B4-BE49-F238E27FC236}">
                <a16:creationId xmlns:a16="http://schemas.microsoft.com/office/drawing/2014/main" id="{04114734-955C-44F6-A225-62F01BE4AE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365126"/>
            <a:ext cx="11166982" cy="649636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2946637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&quot;">
            <a:extLst>
              <a:ext uri="{FF2B5EF4-FFF2-40B4-BE49-F238E27FC236}">
                <a16:creationId xmlns:a16="http://schemas.microsoft.com/office/drawing/2014/main" id="{5F00B96A-B0FA-4719-9794-8E3EAC1CBAC6}"/>
              </a:ext>
            </a:extLst>
          </p:cNvPr>
          <p:cNvSpPr txBox="1"/>
          <p:nvPr userDrawn="1"/>
        </p:nvSpPr>
        <p:spPr>
          <a:xfrm>
            <a:off x="5810551" y="5278080"/>
            <a:ext cx="688971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18000" b="1" spc="360">
                <a:solidFill>
                  <a:srgbClr val="1D355E"/>
                </a:solidFill>
                <a:latin typeface="AvenirLTStd-Heavy"/>
                <a:ea typeface="AvenirLTStd-Heavy"/>
                <a:cs typeface="AvenirLTStd-Heavy"/>
                <a:sym typeface="AvenirLTStd-Heavy"/>
              </a:defRPr>
            </a:lvl1pPr>
          </a:lstStyle>
          <a:p>
            <a:r>
              <a:rPr sz="9600"/>
              <a:t>"</a:t>
            </a:r>
          </a:p>
        </p:txBody>
      </p:sp>
      <p:sp>
        <p:nvSpPr>
          <p:cNvPr id="22" name="&quot;">
            <a:extLst>
              <a:ext uri="{FF2B5EF4-FFF2-40B4-BE49-F238E27FC236}">
                <a16:creationId xmlns:a16="http://schemas.microsoft.com/office/drawing/2014/main" id="{7865BFEC-5E20-4D8A-A321-B370A6698187}"/>
              </a:ext>
            </a:extLst>
          </p:cNvPr>
          <p:cNvSpPr txBox="1"/>
          <p:nvPr userDrawn="1"/>
        </p:nvSpPr>
        <p:spPr>
          <a:xfrm>
            <a:off x="5810551" y="872995"/>
            <a:ext cx="688971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18000" b="1" spc="360">
                <a:solidFill>
                  <a:srgbClr val="1D355E"/>
                </a:solidFill>
                <a:latin typeface="AvenirLTStd-Heavy"/>
                <a:ea typeface="AvenirLTStd-Heavy"/>
                <a:cs typeface="AvenirLTStd-Heavy"/>
                <a:sym typeface="AvenirLTStd-Heavy"/>
              </a:defRPr>
            </a:lvl1pPr>
          </a:lstStyle>
          <a:p>
            <a:r>
              <a:rPr sz="9600"/>
              <a:t>"</a:t>
            </a:r>
          </a:p>
        </p:txBody>
      </p:sp>
      <p:sp>
        <p:nvSpPr>
          <p:cNvPr id="23" name="— Paolo Rossi">
            <a:extLst>
              <a:ext uri="{FF2B5EF4-FFF2-40B4-BE49-F238E27FC236}">
                <a16:creationId xmlns:a16="http://schemas.microsoft.com/office/drawing/2014/main" id="{753B8ED3-03BA-4506-A060-1FD1FD2FD9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15938" y="3767788"/>
            <a:ext cx="11137798" cy="762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i="1" spc="0">
                <a:solidFill>
                  <a:srgbClr val="BE154B"/>
                </a:solidFill>
              </a:defRPr>
            </a:lvl1pPr>
          </a:lstStyle>
          <a:p>
            <a:r>
              <a:t>— Paolo Rossi</a:t>
            </a:r>
          </a:p>
        </p:txBody>
      </p:sp>
      <p:sp>
        <p:nvSpPr>
          <p:cNvPr id="24" name="Inserisci qui una citazione.">
            <a:extLst>
              <a:ext uri="{FF2B5EF4-FFF2-40B4-BE49-F238E27FC236}">
                <a16:creationId xmlns:a16="http://schemas.microsoft.com/office/drawing/2014/main" id="{B5B3AA06-FFAE-4EC9-80CE-522084A5D9C5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515938" y="2820207"/>
            <a:ext cx="11137798" cy="762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spcBef>
                <a:spcPts val="500"/>
              </a:spcBef>
              <a:buClrTx/>
              <a:buSzTx/>
              <a:buNone/>
              <a:defRPr sz="4400" cap="none" spc="300">
                <a:solidFill>
                  <a:srgbClr val="1935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Inserisci qui una citazione.</a:t>
            </a:r>
          </a:p>
        </p:txBody>
      </p:sp>
    </p:spTree>
    <p:extLst>
      <p:ext uri="{BB962C8B-B14F-4D97-AF65-F5344CB8AC3E}">
        <p14:creationId xmlns:p14="http://schemas.microsoft.com/office/powerpoint/2010/main" val="14331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usura blu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C4D679EB-E44C-4B95-8CF2-08E30E71FF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8" descr="Immagine 8">
            <a:extLst>
              <a:ext uri="{FF2B5EF4-FFF2-40B4-BE49-F238E27FC236}">
                <a16:creationId xmlns:a16="http://schemas.microsoft.com/office/drawing/2014/main" id="{86F31B11-2B96-4D0B-B32B-3FAB46BD3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097" y="531079"/>
            <a:ext cx="1991396" cy="67131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CD1D166C-0CCE-4090-A74A-0635F6331D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9205" y="2197312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Nome Cognome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D62B508D-2C8E-478B-893D-5A7CF06CBE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7"/>
            <a:ext cx="9144000" cy="5868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Struttura/Dipartimento</a:t>
            </a:r>
          </a:p>
        </p:txBody>
      </p:sp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209DE021-4EAB-49AF-9329-25955C34DA3F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22164" y="5972363"/>
            <a:ext cx="9237774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www.units.it</a:t>
            </a:r>
          </a:p>
        </p:txBody>
      </p:sp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08BECB5E-D5AA-4347-95BE-36C3361157B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2164" y="5591055"/>
            <a:ext cx="9237774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nome.cognome@email.it</a:t>
            </a:r>
          </a:p>
        </p:txBody>
      </p:sp>
      <p:cxnSp>
        <p:nvCxnSpPr>
          <p:cNvPr id="2" name="Connettore diritto 7">
            <a:extLst>
              <a:ext uri="{FF2B5EF4-FFF2-40B4-BE49-F238E27FC236}">
                <a16:creationId xmlns:a16="http://schemas.microsoft.com/office/drawing/2014/main" id="{48C1BC2E-DEB2-6BF4-6923-FA039E009634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826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iusura bianca sigi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48AB2C42-D160-4486-98FF-B82D4AC97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9205" y="2197314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Nome Cognome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84ED944-4990-47B3-BE2A-09064053F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725DB68D-7092-4613-88F6-26045D8EB28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22164" y="5972363"/>
            <a:ext cx="9144000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9335A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www.units.it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6F230120-09EB-48A5-A9D8-CCD4EA9C33F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2164" y="5591055"/>
            <a:ext cx="9144000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nome.cognome@email.it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CA0BE1CA-5CB5-4689-B65E-B97627BF27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7"/>
            <a:ext cx="9144000" cy="5868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Struttura/Dipartimento</a:t>
            </a:r>
          </a:p>
        </p:txBody>
      </p:sp>
      <p:cxnSp>
        <p:nvCxnSpPr>
          <p:cNvPr id="11" name="Connettore diritto 7">
            <a:extLst>
              <a:ext uri="{FF2B5EF4-FFF2-40B4-BE49-F238E27FC236}">
                <a16:creationId xmlns:a16="http://schemas.microsoft.com/office/drawing/2014/main" id="{7F30C25E-95B1-402A-A69E-F8B7CC8F8A5C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686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iusura bianca sigil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84ED944-4990-47B3-BE2A-09064053F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725DB68D-7092-4613-88F6-26045D8EB28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22164" y="5972363"/>
            <a:ext cx="9144000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9335A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www.units.it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6F230120-09EB-48A5-A9D8-CCD4EA9C33F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2164" y="5591055"/>
            <a:ext cx="9144000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nome.cognome@email.it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389DEC05-3283-479B-A61B-4DDE48F8C5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9205" y="2197314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19335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Nome Cognome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A17F482E-20D1-4CA0-8C14-4571D95AF5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7"/>
            <a:ext cx="9144000" cy="5868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Struttura/Dipartimento</a:t>
            </a:r>
          </a:p>
        </p:txBody>
      </p:sp>
      <p:cxnSp>
        <p:nvCxnSpPr>
          <p:cNvPr id="14" name="Connettore diritto 7">
            <a:extLst>
              <a:ext uri="{FF2B5EF4-FFF2-40B4-BE49-F238E27FC236}">
                <a16:creationId xmlns:a16="http://schemas.microsoft.com/office/drawing/2014/main" id="{2A14F0FE-89B2-4041-8D80-A233D549D001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BE15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828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iusura bianca sigill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84ED944-4990-47B3-BE2A-09064053F0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523780"/>
            <a:ext cx="2015681" cy="678612"/>
          </a:xfrm>
          <a:prstGeom prst="rect">
            <a:avLst/>
          </a:prstGeom>
        </p:spPr>
      </p:pic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725DB68D-7092-4613-88F6-26045D8EB28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22164" y="5972363"/>
            <a:ext cx="9144000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9335A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www.units.it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6F230120-09EB-48A5-A9D8-CCD4EA9C33F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22164" y="5591055"/>
            <a:ext cx="9144000" cy="403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nome.cognome@email.it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CC7EC862-5242-4845-B5E2-E901BDE649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9205" y="2187586"/>
            <a:ext cx="9144000" cy="1383179"/>
          </a:xfrm>
          <a:prstGeom prst="rect">
            <a:avLst/>
          </a:prstGeom>
        </p:spPr>
        <p:txBody>
          <a:bodyPr anchor="b"/>
          <a:lstStyle>
            <a:lvl1pPr algn="l">
              <a:defRPr sz="2800">
                <a:solidFill>
                  <a:srgbClr val="BE154B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it-IT"/>
              <a:t>Nome Cognome</a:t>
            </a:r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853059D3-BCD7-4FDE-9FB3-5717895B5A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8661" y="4238047"/>
            <a:ext cx="9144000" cy="5868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1933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Struttura/Dipartimento</a:t>
            </a:r>
          </a:p>
        </p:txBody>
      </p:sp>
      <p:cxnSp>
        <p:nvCxnSpPr>
          <p:cNvPr id="14" name="Connettore diritto 7">
            <a:extLst>
              <a:ext uri="{FF2B5EF4-FFF2-40B4-BE49-F238E27FC236}">
                <a16:creationId xmlns:a16="http://schemas.microsoft.com/office/drawing/2014/main" id="{F83C07A2-B513-41E0-883B-A6307FD589D1}"/>
              </a:ext>
            </a:extLst>
          </p:cNvPr>
          <p:cNvCxnSpPr>
            <a:cxnSpLocks/>
          </p:cNvCxnSpPr>
          <p:nvPr userDrawn="1"/>
        </p:nvCxnSpPr>
        <p:spPr>
          <a:xfrm>
            <a:off x="520700" y="3871818"/>
            <a:ext cx="2044700" cy="0"/>
          </a:xfrm>
          <a:prstGeom prst="line">
            <a:avLst/>
          </a:prstGeom>
          <a:ln w="38100">
            <a:solidFill>
              <a:srgbClr val="1933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83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CE16DA6-3257-43AD-A6F9-AA960234034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8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55" r:id="rId2"/>
    <p:sldLayoutId id="2147483689" r:id="rId3"/>
    <p:sldLayoutId id="2147483686" r:id="rId4"/>
    <p:sldLayoutId id="2147483687" r:id="rId5"/>
    <p:sldLayoutId id="2147483694" r:id="rId6"/>
    <p:sldLayoutId id="2147483690" r:id="rId7"/>
    <p:sldLayoutId id="2147483685" r:id="rId8"/>
    <p:sldLayoutId id="2147483684" r:id="rId9"/>
    <p:sldLayoutId id="2147483695" r:id="rId10"/>
    <p:sldLayoutId id="2147483691" r:id="rId11"/>
    <p:sldLayoutId id="2147483688" r:id="rId12"/>
    <p:sldLayoutId id="2147483698" r:id="rId13"/>
    <p:sldLayoutId id="2147483676" r:id="rId14"/>
    <p:sldLayoutId id="2147483677" r:id="rId15"/>
    <p:sldLayoutId id="2147483696" r:id="rId16"/>
    <p:sldLayoutId id="2147483692" r:id="rId17"/>
    <p:sldLayoutId id="2147483671" r:id="rId18"/>
    <p:sldLayoutId id="2147483699" r:id="rId19"/>
    <p:sldLayoutId id="2147483663" r:id="rId20"/>
    <p:sldLayoutId id="2147483657" r:id="rId21"/>
    <p:sldLayoutId id="2147483666" r:id="rId22"/>
    <p:sldLayoutId id="2147483660" r:id="rId23"/>
    <p:sldLayoutId id="2147483678" r:id="rId24"/>
    <p:sldLayoutId id="2147483682" r:id="rId25"/>
    <p:sldLayoutId id="2147483681" r:id="rId26"/>
    <p:sldLayoutId id="2147483697" r:id="rId27"/>
    <p:sldLayoutId id="2147483693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orient="horz" pos="32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Ambra.signori@units.it" TargetMode="External"/><Relationship Id="rId2" Type="http://schemas.openxmlformats.org/officeDocument/2006/relationships/hyperlink" Target="mailto:marco.cucinotta@units.it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9EF641-E75A-4900-A0DF-8384E0C72D0C}"/>
              </a:ext>
            </a:extLst>
          </p:cNvPr>
          <p:cNvSpPr txBox="1">
            <a:spLocks/>
          </p:cNvSpPr>
          <p:nvPr/>
        </p:nvSpPr>
        <p:spPr>
          <a:xfrm>
            <a:off x="408933" y="2003898"/>
            <a:ext cx="6928037" cy="105130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endParaRPr lang="it-IT" sz="28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7362B25-2556-410F-B7B7-7055DB34093F}"/>
              </a:ext>
            </a:extLst>
          </p:cNvPr>
          <p:cNvSpPr txBox="1">
            <a:spLocks/>
          </p:cNvSpPr>
          <p:nvPr/>
        </p:nvSpPr>
        <p:spPr>
          <a:xfrm>
            <a:off x="428389" y="3187457"/>
            <a:ext cx="5667611" cy="3373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8C3F5B-06CB-4C03-A210-CF27ADC3327F}"/>
              </a:ext>
            </a:extLst>
          </p:cNvPr>
          <p:cNvSpPr txBox="1">
            <a:spLocks/>
          </p:cNvSpPr>
          <p:nvPr/>
        </p:nvSpPr>
        <p:spPr>
          <a:xfrm>
            <a:off x="418662" y="4218811"/>
            <a:ext cx="3472402" cy="3373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B9357144-2F54-4369-B812-CF6552914D2A}"/>
              </a:ext>
            </a:extLst>
          </p:cNvPr>
          <p:cNvSpPr txBox="1">
            <a:spLocks/>
          </p:cNvSpPr>
          <p:nvPr/>
        </p:nvSpPr>
        <p:spPr>
          <a:xfrm>
            <a:off x="418662" y="4568329"/>
            <a:ext cx="3472402" cy="3373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A833C990-8A6C-4A33-A49E-19D2801C509D}"/>
              </a:ext>
            </a:extLst>
          </p:cNvPr>
          <p:cNvSpPr txBox="1">
            <a:spLocks/>
          </p:cNvSpPr>
          <p:nvPr/>
        </p:nvSpPr>
        <p:spPr>
          <a:xfrm>
            <a:off x="428389" y="5476899"/>
            <a:ext cx="2303924" cy="3495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F7C116AF-6F72-4058-9003-501D0DEC361E}"/>
              </a:ext>
            </a:extLst>
          </p:cNvPr>
          <p:cNvCxnSpPr>
            <a:cxnSpLocks/>
          </p:cNvCxnSpPr>
          <p:nvPr/>
        </p:nvCxnSpPr>
        <p:spPr>
          <a:xfrm>
            <a:off x="4206240" y="2194560"/>
            <a:ext cx="3728720" cy="0"/>
          </a:xfrm>
          <a:prstGeom prst="line">
            <a:avLst/>
          </a:prstGeom>
          <a:ln w="38100">
            <a:solidFill>
              <a:srgbClr val="BACE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161A2A5-E94A-B555-C038-810DE37D2FBF}"/>
              </a:ext>
            </a:extLst>
          </p:cNvPr>
          <p:cNvSpPr txBox="1"/>
          <p:nvPr/>
        </p:nvSpPr>
        <p:spPr>
          <a:xfrm>
            <a:off x="428389" y="610080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i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F121B8F-EB53-EA31-7520-D13C48771D08}"/>
              </a:ext>
            </a:extLst>
          </p:cNvPr>
          <p:cNvSpPr txBox="1"/>
          <p:nvPr/>
        </p:nvSpPr>
        <p:spPr>
          <a:xfrm>
            <a:off x="8598894" y="457733"/>
            <a:ext cx="3207026" cy="276999"/>
          </a:xfrm>
          <a:prstGeom prst="rect">
            <a:avLst/>
          </a:prstGeom>
          <a:solidFill>
            <a:srgbClr val="BACED2"/>
          </a:solidFill>
          <a:ln w="31750">
            <a:solidFill>
              <a:srgbClr val="19355A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19335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SCIENZE DELLA FORMAZIONE PRIMARIA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99F6E1C-B84E-30F5-C201-C1BFB3CFF643}"/>
              </a:ext>
            </a:extLst>
          </p:cNvPr>
          <p:cNvSpPr txBox="1"/>
          <p:nvPr/>
        </p:nvSpPr>
        <p:spPr>
          <a:xfrm>
            <a:off x="1133857" y="986645"/>
            <a:ext cx="972094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ea typeface="Calibri"/>
                <a:cs typeface="Calibri"/>
              </a:rPr>
              <a:t>Tirocinio – T3</a:t>
            </a:r>
          </a:p>
          <a:p>
            <a:pPr algn="ctr"/>
            <a:endParaRPr lang="it-IT" sz="36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endParaRPr lang="it-IT" sz="3600" b="1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ctr">
              <a:spcBef>
                <a:spcPct val="0"/>
              </a:spcBef>
              <a:buNone/>
            </a:pPr>
            <a:r>
              <a:rPr lang="it-IT" altLang="it-IT" sz="3600" b="1" dirty="0">
                <a:solidFill>
                  <a:srgbClr val="BACED2"/>
                </a:solidFill>
              </a:rPr>
              <a:t>PRESENTAZIONE DELL’ANNUALITÀ</a:t>
            </a:r>
          </a:p>
          <a:p>
            <a:pPr algn="ctr">
              <a:spcBef>
                <a:spcPct val="0"/>
              </a:spcBef>
              <a:buNone/>
            </a:pPr>
            <a:endParaRPr lang="it-IT" altLang="it-IT" sz="3600" b="1" dirty="0">
              <a:solidFill>
                <a:srgbClr val="BACED2"/>
              </a:solidFill>
            </a:endParaRPr>
          </a:p>
          <a:p>
            <a:pPr algn="ctr">
              <a:spcBef>
                <a:spcPct val="0"/>
              </a:spcBef>
              <a:buNone/>
            </a:pPr>
            <a:r>
              <a:rPr lang="it-IT" altLang="it-IT" sz="3600" b="1" dirty="0">
                <a:solidFill>
                  <a:srgbClr val="BACED2"/>
                </a:solidFill>
              </a:rPr>
              <a:t>ATTIVITA’ D’AULA:</a:t>
            </a:r>
          </a:p>
          <a:p>
            <a:pPr algn="ctr">
              <a:spcBef>
                <a:spcPct val="0"/>
              </a:spcBef>
              <a:buNone/>
            </a:pPr>
            <a:r>
              <a:rPr lang="it-IT" altLang="it-IT" sz="3600" b="1" dirty="0">
                <a:solidFill>
                  <a:srgbClr val="BACED2"/>
                </a:solidFill>
              </a:rPr>
              <a:t>INDICAZIONI NAZIONALI 2025</a:t>
            </a:r>
          </a:p>
          <a:p>
            <a:pPr algn="ctr"/>
            <a:endParaRPr lang="it-IT" sz="3600" b="1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ctr"/>
            <a:r>
              <a:rPr lang="it-IT" sz="3600" b="1" dirty="0">
                <a:solidFill>
                  <a:schemeClr val="bg1"/>
                </a:solidFill>
                <a:ea typeface="Calibri"/>
                <a:cs typeface="Calibri"/>
              </a:rPr>
              <a:t>2.10.2026</a:t>
            </a:r>
          </a:p>
          <a:p>
            <a:pPr algn="ctr"/>
            <a:endParaRPr lang="it-IT" dirty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pPr algn="ctr"/>
            <a:r>
              <a:rPr lang="it-IT" sz="1800" dirty="0">
                <a:solidFill>
                  <a:schemeClr val="bg1"/>
                </a:solidFill>
                <a:latin typeface="Maiandra GD"/>
              </a:rPr>
              <a:t>A cura del gruppo Tutor di Tirocinio</a:t>
            </a:r>
          </a:p>
          <a:p>
            <a:pPr algn="ctr"/>
            <a:r>
              <a:rPr lang="it-IT" sz="1800" dirty="0">
                <a:solidFill>
                  <a:schemeClr val="bg1"/>
                </a:solidFill>
                <a:latin typeface="Maiandra GD"/>
              </a:rPr>
              <a:t> Marco Cucinotta, Ambra Signori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94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DAA9BEB-29A5-11B0-F300-535D28706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7" name="Immagine 6" descr="Messaggio Di Benvenuto Scritto a Mano Su Una Lavagna Fotografia Stock -  Immagine di barra, ristorante: 87577164">
            <a:extLst>
              <a:ext uri="{FF2B5EF4-FFF2-40B4-BE49-F238E27FC236}">
                <a16:creationId xmlns:a16="http://schemas.microsoft.com/office/drawing/2014/main" id="{F1477F8B-4486-308C-ABE5-2E3DB77AF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409257"/>
            <a:ext cx="9601200" cy="548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94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106C83-781A-6E9D-ED59-46C841899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1837" y="6394861"/>
            <a:ext cx="360810" cy="271869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86CB4B4D-7CA3-9044-876B-883B54F8677D}" type="slidenum">
              <a:rPr lang="it-IT" smtClean="0"/>
              <a:pPr>
                <a:spcAft>
                  <a:spcPts val="600"/>
                </a:spcAft>
              </a:pPr>
              <a:t>3</a:t>
            </a:fld>
            <a:endParaRPr lang="it-IT"/>
          </a:p>
        </p:txBody>
      </p:sp>
      <p:sp>
        <p:nvSpPr>
          <p:cNvPr id="6" name="Titolo 2">
            <a:extLst>
              <a:ext uri="{FF2B5EF4-FFF2-40B4-BE49-F238E27FC236}">
                <a16:creationId xmlns:a16="http://schemas.microsoft.com/office/drawing/2014/main" id="{FF9870E5-273E-3545-2A77-3C4251762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9" y="608966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 E REFERENTI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768D6B0-1E21-25EA-27F3-55A4D30B253A}"/>
              </a:ext>
            </a:extLst>
          </p:cNvPr>
          <p:cNvSpPr txBox="1"/>
          <p:nvPr/>
        </p:nvSpPr>
        <p:spPr>
          <a:xfrm>
            <a:off x="1584960" y="1330453"/>
            <a:ext cx="7084478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eaLnBrk="1" fontAlgn="auto" latinLnBrk="0" hangingPunct="1">
              <a:buNone/>
            </a:pPr>
            <a:r>
              <a:rPr lang="it-IT" sz="2800" b="1" u="none" kern="1200" dirty="0">
                <a:solidFill>
                  <a:srgbClr val="BE15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indent="0" algn="l" rtl="0" eaLnBrk="1" fontAlgn="auto" latinLnBrk="0" hangingPunct="1">
              <a:buNone/>
            </a:pPr>
            <a:r>
              <a:rPr lang="it-IT" sz="3000" b="1" u="none" kern="1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Coordinatore del corso</a:t>
            </a:r>
          </a:p>
          <a:p>
            <a:pPr marL="0" marR="0" indent="0" algn="l" rtl="0" eaLnBrk="1" fontAlgn="auto" latinLnBrk="0" hangingPunct="1">
              <a:buNone/>
            </a:pPr>
            <a:endParaRPr lang="it-IT" sz="25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buNone/>
            </a:pPr>
            <a:r>
              <a:rPr lang="it-IT" sz="25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prof. Giancarlo Gola - ggola@units.it</a:t>
            </a:r>
          </a:p>
          <a:p>
            <a:pPr marL="0" marR="0" indent="0" algn="l" rtl="0" eaLnBrk="1" fontAlgn="auto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Referente scientifico</a:t>
            </a:r>
          </a:p>
          <a:p>
            <a:endParaRPr lang="it-IT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5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prof.ssa Barbara Bocchi - barbara.bocchi@units.it</a:t>
            </a:r>
          </a:p>
          <a:p>
            <a:pPr marL="0" marR="0" indent="0" algn="l" rtl="0" eaLnBrk="1" fontAlgn="auto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buNone/>
            </a:pPr>
            <a:r>
              <a:rPr lang="it-IT" sz="1800" b="1" u="none" kern="1200" dirty="0">
                <a:solidFill>
                  <a:srgbClr val="19355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467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52D1E0F-7522-4DB6-7A02-AF7188E67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9BDDCE6D-D245-F2DC-AEA9-3940D5B29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43691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GRUPPO DEI TUTOR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8B40F1-6504-4219-C50B-B7BDA4B27479}"/>
              </a:ext>
            </a:extLst>
          </p:cNvPr>
          <p:cNvSpPr txBox="1"/>
          <p:nvPr/>
        </p:nvSpPr>
        <p:spPr>
          <a:xfrm>
            <a:off x="71120" y="1051718"/>
            <a:ext cx="6096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eaLnBrk="1" fontAlgn="auto" latinLnBrk="0" hangingPunct="1">
              <a:buNone/>
            </a:pPr>
            <a:r>
              <a:rPr lang="it-IT" sz="2800" b="1" u="none" kern="1200" dirty="0">
                <a:solidFill>
                  <a:srgbClr val="BE15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it-IT" sz="2800" b="1" u="none" kern="1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TUTOR ORGANIZZATORI </a:t>
            </a:r>
          </a:p>
          <a:p>
            <a:pPr marL="0" marR="0" indent="0" algn="l" rtl="0" eaLnBrk="1" fontAlgn="auto" latinLnBrk="0" hangingPunct="1">
              <a:buNone/>
            </a:pPr>
            <a:r>
              <a:rPr lang="it-IT" sz="1800" b="1" u="none" kern="1200" dirty="0">
                <a:solidFill>
                  <a:srgbClr val="19355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6487826-263E-DC90-A1E6-AB11DF49F44C}"/>
              </a:ext>
            </a:extLst>
          </p:cNvPr>
          <p:cNvSpPr txBox="1"/>
          <p:nvPr/>
        </p:nvSpPr>
        <p:spPr>
          <a:xfrm>
            <a:off x="6755450" y="1073153"/>
            <a:ext cx="42075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rtl="0" eaLnBrk="1" latinLnBrk="0" hangingPunct="1">
              <a:buNone/>
            </a:pPr>
            <a:r>
              <a:rPr lang="it-IT" sz="2800" b="1" kern="1200" dirty="0">
                <a:solidFill>
                  <a:srgbClr val="C00000"/>
                </a:solidFill>
                <a:effectLst/>
                <a:latin typeface="Calibri"/>
              </a:rPr>
              <a:t>I TUTOR </a:t>
            </a:r>
            <a:r>
              <a:rPr lang="it-IT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COORDINATORI</a:t>
            </a:r>
            <a:r>
              <a:rPr lang="it-IT" sz="2800" b="1" kern="1200" dirty="0">
                <a:solidFill>
                  <a:srgbClr val="C00000"/>
                </a:solidFill>
                <a:effectLst/>
                <a:latin typeface="Calibri"/>
              </a:rPr>
              <a:t> </a:t>
            </a:r>
            <a:endParaRPr lang="it-IT" sz="2800" b="1" dirty="0">
              <a:solidFill>
                <a:srgbClr val="C00000"/>
              </a:solidFill>
              <a:effectLst/>
              <a:latin typeface="Calibri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8888A6E-7AAF-0891-2BDB-F25C1CFA15A6}"/>
              </a:ext>
            </a:extLst>
          </p:cNvPr>
          <p:cNvSpPr txBox="1"/>
          <p:nvPr/>
        </p:nvSpPr>
        <p:spPr>
          <a:xfrm>
            <a:off x="521837" y="1596373"/>
            <a:ext cx="6096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Lisa De Giusti (T1)</a:t>
            </a: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lisa.degiusti@units.it</a:t>
            </a:r>
          </a:p>
          <a:p>
            <a:pPr marL="0" algn="l" rtl="0" eaLnBrk="1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Alessandra Rea (T1)</a:t>
            </a:r>
          </a:p>
          <a:p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alessandra.rea@units.it</a:t>
            </a:r>
          </a:p>
          <a:p>
            <a:pPr marL="0" algn="l" rtl="0" eaLnBrk="1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Chiara Urbani  (T2)</a:t>
            </a: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chiara.urbani@units.it</a:t>
            </a:r>
          </a:p>
          <a:p>
            <a:pPr marL="0" algn="l" rtl="0" eaLnBrk="1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 Marco Cucinotta (T3)</a:t>
            </a: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marco.cucinotta@units.it</a:t>
            </a:r>
          </a:p>
          <a:p>
            <a:pPr marL="0" algn="l" rtl="0" eaLnBrk="1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Laura Nascimben (T4)</a:t>
            </a: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laura.nascimben@units.it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F8770A8-6A86-1DE2-B4C0-07FE510586AC}"/>
              </a:ext>
            </a:extLst>
          </p:cNvPr>
          <p:cNvSpPr txBox="1"/>
          <p:nvPr/>
        </p:nvSpPr>
        <p:spPr>
          <a:xfrm>
            <a:off x="6907850" y="1927932"/>
            <a:ext cx="38109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Rosaria </a:t>
            </a:r>
            <a:r>
              <a:rPr lang="it-IT" sz="2000" b="1" dirty="0" err="1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Guaggenti</a:t>
            </a: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(T2)</a:t>
            </a:r>
          </a:p>
          <a:p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rosaria.guaggenti@units.it</a:t>
            </a:r>
          </a:p>
          <a:p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Ambra Signori (T3)</a:t>
            </a:r>
          </a:p>
          <a:p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ambra.signori@units.it</a:t>
            </a:r>
          </a:p>
          <a:p>
            <a:pPr marL="0" algn="l" rtl="0" eaLnBrk="1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dott.ssa Maddalena Vulcani (T4)</a:t>
            </a:r>
          </a:p>
          <a:p>
            <a:pPr marL="0" algn="l" rtl="0" eaLnBrk="1" latinLnBrk="0" hangingPunct="1">
              <a:buNone/>
            </a:pPr>
            <a:r>
              <a:rPr lang="it-IT" sz="2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maddalena.vulcani@units.it</a:t>
            </a:r>
          </a:p>
          <a:p>
            <a:pPr marL="0" algn="l" rtl="0" eaLnBrk="1" latinLnBrk="0" hangingPunct="1">
              <a:buNone/>
            </a:pPr>
            <a:endParaRPr lang="it-IT" sz="2000" b="1" dirty="0">
              <a:solidFill>
                <a:srgbClr val="19355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0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5A53CEA-ADAC-66CD-D55E-E0273A5C5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5</a:t>
            </a:fld>
            <a:endParaRPr lang="it-IT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29643EA9-9BDB-A784-9C9C-1562FF8DB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798658"/>
              </p:ext>
            </p:extLst>
          </p:nvPr>
        </p:nvGraphicFramePr>
        <p:xfrm>
          <a:off x="521836" y="1793240"/>
          <a:ext cx="11166982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5260">
                  <a:extLst>
                    <a:ext uri="{9D8B030D-6E8A-4147-A177-3AD203B41FA5}">
                      <a16:colId xmlns:a16="http://schemas.microsoft.com/office/drawing/2014/main" val="4047631778"/>
                    </a:ext>
                  </a:extLst>
                </a:gridCol>
                <a:gridCol w="1244750">
                  <a:extLst>
                    <a:ext uri="{9D8B030D-6E8A-4147-A177-3AD203B41FA5}">
                      <a16:colId xmlns:a16="http://schemas.microsoft.com/office/drawing/2014/main" val="2790111480"/>
                    </a:ext>
                  </a:extLst>
                </a:gridCol>
                <a:gridCol w="2616714">
                  <a:extLst>
                    <a:ext uri="{9D8B030D-6E8A-4147-A177-3AD203B41FA5}">
                      <a16:colId xmlns:a16="http://schemas.microsoft.com/office/drawing/2014/main" val="1634153915"/>
                    </a:ext>
                  </a:extLst>
                </a:gridCol>
                <a:gridCol w="4160258">
                  <a:extLst>
                    <a:ext uri="{9D8B030D-6E8A-4147-A177-3AD203B41FA5}">
                      <a16:colId xmlns:a16="http://schemas.microsoft.com/office/drawing/2014/main" val="102017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 sz="2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 DI TIROCINIO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CFU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PAROLE CHIAVE DELL’ANNUALITÀ</a:t>
                      </a:r>
                    </a:p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ATTIVITÀ</a:t>
                      </a:r>
                    </a:p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53195"/>
                  </a:ext>
                </a:extLst>
              </a:tr>
              <a:tr h="10168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150 ore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</a:t>
                      </a:r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TIROCINIO INDIRETTO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80 </a:t>
                      </a:r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TIROCINIO DIRETTO</a:t>
                      </a:r>
                    </a:p>
                    <a:p>
                      <a:pPr algn="ctr"/>
                      <a:endParaRPr lang="it-IT" sz="20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Progettazione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Valutazione</a:t>
                      </a:r>
                    </a:p>
                    <a:p>
                      <a:pPr algn="ctr"/>
                      <a:endParaRPr lang="it-IT" sz="20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Progettazione e documentazione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Prove di verifica e valutazione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Partecipazione ai consigli di interclasse/sezione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990686"/>
                  </a:ext>
                </a:extLst>
              </a:tr>
            </a:tbl>
          </a:graphicData>
        </a:graphic>
      </p:graphicFrame>
      <p:sp>
        <p:nvSpPr>
          <p:cNvPr id="6" name="Titolo 2">
            <a:extLst>
              <a:ext uri="{FF2B5EF4-FFF2-40B4-BE49-F238E27FC236}">
                <a16:creationId xmlns:a16="http://schemas.microsoft.com/office/drawing/2014/main" id="{F0EFC85A-46C8-D4D1-2046-DE622FD71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43691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TIROCINIO DEL 4 ANNO</a:t>
            </a:r>
            <a:b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T3</a:t>
            </a:r>
          </a:p>
        </p:txBody>
      </p:sp>
    </p:spTree>
    <p:extLst>
      <p:ext uri="{BB962C8B-B14F-4D97-AF65-F5344CB8AC3E}">
        <p14:creationId xmlns:p14="http://schemas.microsoft.com/office/powerpoint/2010/main" val="342827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7837B80-072A-161E-9E91-69515AA03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100" b="0" i="0" u="none" strike="noStrike" kern="1200" cap="all" spc="48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venir LT Std 35 Ligh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100" b="0" i="0" u="none" strike="noStrike" kern="1200" cap="all" spc="48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venir LT Std 35 Light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4194A88-605C-5D38-D791-A920B155D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TEMATICO: </a:t>
            </a:r>
            <a:b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PROGETTAZIONE DIDATTICO - EDUCATIVA E LA VALUTAZIONE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AAC6D78-6B51-FEB4-C0E9-5D1A4CF9E4DF}"/>
              </a:ext>
            </a:extLst>
          </p:cNvPr>
          <p:cNvSpPr txBox="1"/>
          <p:nvPr/>
        </p:nvSpPr>
        <p:spPr>
          <a:xfrm>
            <a:off x="325845" y="1365709"/>
            <a:ext cx="1175657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19355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Analizzare il macro e il micro contesto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19355A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19355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Sviluppare  la capacità di progettazione didattica e di intervento educativo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19355A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19355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Acquisire competenze relative ai processi valutativi e autovalutativi in un'ottica metacognitiva, per una migliore gestione della propria crescita professionale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19355A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19355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Utilizzare il lessico pedagogico-didattico relativo alla progettazione e alla valutazione scolastica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1935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769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ADAD416-109D-8B61-150B-13A91A672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4D1CE67-ADC8-13A3-ED4D-B66EF5932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9" y="700406"/>
            <a:ext cx="11166982" cy="649636"/>
          </a:xfrm>
        </p:spPr>
        <p:txBody>
          <a:bodyPr lIns="91440" tIns="45720" rIns="91440" bIns="45720" anchor="t"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MODALITÀ DI COMUNICAZIONE</a:t>
            </a:r>
          </a:p>
          <a:p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C0ECAA-44DB-8B26-0E4F-6079A4BFE274}"/>
              </a:ext>
            </a:extLst>
          </p:cNvPr>
          <p:cNvSpPr txBox="1"/>
          <p:nvPr/>
        </p:nvSpPr>
        <p:spPr>
          <a:xfrm>
            <a:off x="684363" y="1733911"/>
            <a:ext cx="10806597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7472" indent="-347472" algn="just">
              <a:buFont typeface="Arial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Inviare solo email dalla casella istituzionale</a:t>
            </a:r>
          </a:p>
          <a:p>
            <a:pPr marL="347472" indent="-347472" algn="just">
              <a:buFont typeface="Arial"/>
              <a:buChar char="•"/>
            </a:pPr>
            <a:endParaRPr lang="it-IT" sz="2800" dirty="0">
              <a:solidFill>
                <a:srgbClr val="18355A"/>
              </a:solidFill>
              <a:highlight>
                <a:srgbClr val="FFFF00"/>
              </a:highlight>
              <a:latin typeface="Calibri"/>
            </a:endParaRPr>
          </a:p>
          <a:p>
            <a:pPr marL="347472" indent="-347472" algn="just">
              <a:buFont typeface="Arial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Nella mail scrivere chiaramente: cognome, nome, tirocinio di appartenenza (T1, T2, T3, T4) e Tutor di riferimento</a:t>
            </a:r>
          </a:p>
          <a:p>
            <a:pPr marL="347472" indent="-347472" algn="just">
              <a:buFont typeface="Arial"/>
              <a:buChar char="•"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marL="347472" indent="-347472" algn="just">
              <a:buFont typeface="Arial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Dichiarazioni ai sensi della legge 445/2000 (autocertificazioni): firmate di proprio pugno e con allegato documento in corso di validità</a:t>
            </a:r>
          </a:p>
        </p:txBody>
      </p:sp>
    </p:spTree>
    <p:extLst>
      <p:ext uri="{BB962C8B-B14F-4D97-AF65-F5344CB8AC3E}">
        <p14:creationId xmlns:p14="http://schemas.microsoft.com/office/powerpoint/2010/main" val="3358868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8A86C-31A7-D6E8-F748-9C3211EA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DED6A6E-D768-6F91-F92C-C768FACB9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100" b="0" i="0" u="none" strike="noStrike" kern="1200" cap="all" spc="48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venir LT Std 35 Ligh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100" b="0" i="0" u="none" strike="noStrike" kern="1200" cap="all" spc="48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venir LT Std 35 Light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C85D7E5-1EB1-AAD4-7C54-02178AFDE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it-IT" sz="3200" dirty="0">
                <a:solidFill>
                  <a:srgbClr val="A4274F"/>
                </a:solidFill>
                <a:latin typeface="Calibri"/>
                <a:ea typeface="Calibri"/>
                <a:cs typeface="Calibri"/>
              </a:rPr>
              <a:t>RICORDARE CHE…</a:t>
            </a:r>
            <a:endParaRPr lang="it-IT" dirty="0"/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A30B2F9-FDAD-3050-37E9-C6FFE0A22191}"/>
              </a:ext>
            </a:extLst>
          </p:cNvPr>
          <p:cNvSpPr txBox="1"/>
          <p:nvPr/>
        </p:nvSpPr>
        <p:spPr>
          <a:xfrm rot="10800000" flipV="1">
            <a:off x="195072" y="1103058"/>
            <a:ext cx="1098067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800" b="1" dirty="0">
                <a:solidFill>
                  <a:srgbClr val="18355A"/>
                </a:solidFill>
                <a:latin typeface="Calibri"/>
              </a:rPr>
              <a:t>Norme di riferimento: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Regolamento di tirocinio e Linee guida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Disciplinano l’astensione per gravidanza, il riconoscimento del servizio, le differenti distribuzioni di ore di tirocinio per annualità, la scelta del soggetto ospitante,…</a:t>
            </a: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https://lauree.units.it/it/0320107312000001/area-studenti/regolamenti-e-documenti </a:t>
            </a: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647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1E9BE-842E-4976-2290-F7B074EEC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F75F4F3-4629-DD2F-F937-AFE78C41C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100" b="0" i="0" u="none" strike="noStrike" kern="1200" cap="all" spc="48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venir LT Std 35 Light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100" b="0" i="0" u="none" strike="noStrike" kern="1200" cap="all" spc="48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venir LT Std 35 Light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DE6D898-65A2-2E24-03E5-4FEFBFC97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it-IT" sz="3200" dirty="0">
                <a:solidFill>
                  <a:srgbClr val="A4274F"/>
                </a:solidFill>
                <a:latin typeface="Calibri"/>
                <a:ea typeface="Calibri"/>
                <a:cs typeface="Calibri"/>
              </a:rPr>
              <a:t>GRAVIDANZA…</a:t>
            </a:r>
            <a:endParaRPr lang="it-IT" dirty="0"/>
          </a:p>
          <a:p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A334B51-09BB-D457-2804-478F41969799}"/>
              </a:ext>
            </a:extLst>
          </p:cNvPr>
          <p:cNvSpPr txBox="1"/>
          <p:nvPr/>
        </p:nvSpPr>
        <p:spPr>
          <a:xfrm rot="10800000" flipV="1">
            <a:off x="195072" y="1452512"/>
            <a:ext cx="10980678" cy="585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800" kern="100" dirty="0"/>
              <a:t>Comunicazione tempestiva ai tutor universitari e verifica delle condizioni di tirocinio</a:t>
            </a:r>
            <a:endParaRPr lang="it-IT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>
              <a:defRPr/>
            </a:pPr>
            <a:r>
              <a:rPr lang="it-IT" sz="2800" kern="100" dirty="0"/>
              <a:t>Violazione delle disposizioni: possibile sospensione/allontanamento dal tirocinio e conseguente recupero; ulteriori responsabilità nei casi previsti dalla legge</a:t>
            </a:r>
          </a:p>
          <a:p>
            <a:pPr lvl="0">
              <a:defRPr/>
            </a:pPr>
            <a:endParaRPr lang="it-IT" sz="2800" kern="100" dirty="0"/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lvl="0"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800" dirty="0">
              <a:solidFill>
                <a:srgbClr val="18355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44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19A96DB-D972-49EC-7682-06FD18201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10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0AE22754-1825-BA02-8321-D9E80BE00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891664"/>
              </p:ext>
            </p:extLst>
          </p:nvPr>
        </p:nvGraphicFramePr>
        <p:xfrm>
          <a:off x="1793240" y="1754505"/>
          <a:ext cx="83464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048">
                  <a:extLst>
                    <a:ext uri="{9D8B030D-6E8A-4147-A177-3AD203B41FA5}">
                      <a16:colId xmlns:a16="http://schemas.microsoft.com/office/drawing/2014/main" val="2460742292"/>
                    </a:ext>
                  </a:extLst>
                </a:gridCol>
                <a:gridCol w="3118592">
                  <a:extLst>
                    <a:ext uri="{9D8B030D-6E8A-4147-A177-3AD203B41FA5}">
                      <a16:colId xmlns:a16="http://schemas.microsoft.com/office/drawing/2014/main" val="2560451993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0191644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 TOTALI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SCUOLA DELL’INFANZIA</a:t>
                      </a:r>
                    </a:p>
                    <a:p>
                      <a:pPr algn="ctr"/>
                      <a:endParaRPr lang="it-IT" sz="3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SCUOLA PRIMARIA </a:t>
                      </a:r>
                      <a:endParaRPr lang="it-IT" sz="3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it-IT" sz="3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6653"/>
                  </a:ext>
                </a:extLst>
              </a:tr>
              <a:tr h="1016898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  <a:p>
                      <a:pPr algn="ctr"/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  <a:p>
                      <a:pPr algn="ctr"/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5998"/>
                  </a:ext>
                </a:extLst>
              </a:tr>
            </a:tbl>
          </a:graphicData>
        </a:graphic>
      </p:graphicFrame>
      <p:sp>
        <p:nvSpPr>
          <p:cNvPr id="5" name="Titolo 2">
            <a:extLst>
              <a:ext uri="{FF2B5EF4-FFF2-40B4-BE49-F238E27FC236}">
                <a16:creationId xmlns:a16="http://schemas.microsoft.com/office/drawing/2014/main" id="{D89CC384-544F-3470-A144-B5E37F29E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9" y="750091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TIROCINIO DIRETTO</a:t>
            </a:r>
          </a:p>
        </p:txBody>
      </p:sp>
    </p:spTree>
    <p:extLst>
      <p:ext uri="{BB962C8B-B14F-4D97-AF65-F5344CB8AC3E}">
        <p14:creationId xmlns:p14="http://schemas.microsoft.com/office/powerpoint/2010/main" val="3733503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35448-82A5-F312-DA8A-55403D2AC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DF1583E-C89D-E56F-54F6-5A8A1DDC2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11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20663429-1A1A-CEDB-C331-C6C59813A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311130"/>
              </p:ext>
            </p:extLst>
          </p:nvPr>
        </p:nvGraphicFramePr>
        <p:xfrm>
          <a:off x="882647" y="1209843"/>
          <a:ext cx="10537193" cy="3546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0066">
                  <a:extLst>
                    <a:ext uri="{9D8B030D-6E8A-4147-A177-3AD203B41FA5}">
                      <a16:colId xmlns:a16="http://schemas.microsoft.com/office/drawing/2014/main" val="2460742292"/>
                    </a:ext>
                  </a:extLst>
                </a:gridCol>
                <a:gridCol w="2534495">
                  <a:extLst>
                    <a:ext uri="{9D8B030D-6E8A-4147-A177-3AD203B41FA5}">
                      <a16:colId xmlns:a16="http://schemas.microsoft.com/office/drawing/2014/main" val="2560451993"/>
                    </a:ext>
                  </a:extLst>
                </a:gridCol>
                <a:gridCol w="4872517">
                  <a:extLst>
                    <a:ext uri="{9D8B030D-6E8A-4147-A177-3AD203B41FA5}">
                      <a16:colId xmlns:a16="http://schemas.microsoft.com/office/drawing/2014/main" val="224641557"/>
                    </a:ext>
                  </a:extLst>
                </a:gridCol>
                <a:gridCol w="1710115">
                  <a:extLst>
                    <a:ext uri="{9D8B030D-6E8A-4147-A177-3AD203B41FA5}">
                      <a16:colId xmlns:a16="http://schemas.microsoft.com/office/drawing/2014/main" val="2019164400"/>
                    </a:ext>
                  </a:extLst>
                </a:gridCol>
              </a:tblGrid>
              <a:tr h="966881">
                <a:tc>
                  <a:txBody>
                    <a:bodyPr/>
                    <a:lstStyle/>
                    <a:p>
                      <a:pPr algn="ctr"/>
                      <a:r>
                        <a:rPr lang="it-IT" sz="2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 TOTALI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 IN PRESENZA</a:t>
                      </a:r>
                    </a:p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 EVENTI FORMATIVI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IMPEGNO INDIVIDUALE</a:t>
                      </a:r>
                    </a:p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6653"/>
                  </a:ext>
                </a:extLst>
              </a:tr>
              <a:tr h="641604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5998"/>
                  </a:ext>
                </a:extLst>
              </a:tr>
              <a:tr h="1807119">
                <a:tc>
                  <a:txBody>
                    <a:bodyPr/>
                    <a:lstStyle/>
                    <a:p>
                      <a:pPr algn="ctr"/>
                      <a:endParaRPr lang="it-IT" sz="3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PRESENZA È OBBLIGATORIA PER L’INTERO MONTE ORE </a:t>
                      </a:r>
                      <a:endParaRPr lang="it-IT" sz="18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kern="1200" dirty="0">
                        <a:solidFill>
                          <a:srgbClr val="19355A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MASSIMO 10 ORE DI ASSENZA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it-IT" sz="18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46470"/>
                  </a:ext>
                </a:extLst>
              </a:tr>
            </a:tbl>
          </a:graphicData>
        </a:graphic>
      </p:graphicFrame>
      <p:sp>
        <p:nvSpPr>
          <p:cNvPr id="5" name="Titolo 2">
            <a:extLst>
              <a:ext uri="{FF2B5EF4-FFF2-40B4-BE49-F238E27FC236}">
                <a16:creationId xmlns:a16="http://schemas.microsoft.com/office/drawing/2014/main" id="{AF0630A9-A240-E63A-7705-16D866B1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TIROCINIO INDIRETTO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DB26502-E7EB-0030-673F-162E5AA73DAB}"/>
              </a:ext>
            </a:extLst>
          </p:cNvPr>
          <p:cNvSpPr txBox="1"/>
          <p:nvPr/>
        </p:nvSpPr>
        <p:spPr>
          <a:xfrm>
            <a:off x="521837" y="4938619"/>
            <a:ext cx="10898002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POSSIBILI UN MASSIMO DI 2 ACCESSI ON LINE, LA PRENOTAZIONE VA FATTA TRAMITE IL FORM PUBBLICATO SU TEAMS</a:t>
            </a:r>
          </a:p>
        </p:txBody>
      </p:sp>
    </p:spTree>
    <p:extLst>
      <p:ext uri="{BB962C8B-B14F-4D97-AF65-F5344CB8AC3E}">
        <p14:creationId xmlns:p14="http://schemas.microsoft.com/office/powerpoint/2010/main" val="2606145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C159C-7CD5-C489-F176-3513ED4F3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B15D8C3-F378-A5BC-5225-F6CE067E1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12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F00E18B7-C34E-F7F8-6056-21B0AF376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397088"/>
              </p:ext>
            </p:extLst>
          </p:nvPr>
        </p:nvGraphicFramePr>
        <p:xfrm>
          <a:off x="606057" y="1209843"/>
          <a:ext cx="11270510" cy="4472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0510">
                  <a:extLst>
                    <a:ext uri="{9D8B030D-6E8A-4147-A177-3AD203B41FA5}">
                      <a16:colId xmlns:a16="http://schemas.microsoft.com/office/drawing/2014/main" val="2460742292"/>
                    </a:ext>
                  </a:extLst>
                </a:gridCol>
              </a:tblGrid>
              <a:tr h="966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IMPEGNO INDIVIDUALE</a:t>
                      </a:r>
                    </a:p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6653"/>
                  </a:ext>
                </a:extLst>
              </a:tr>
              <a:tr h="2448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ore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Approfondimento, produzione materiali, consultazione e gestione della piattaforma, consulenze con tutor, revisioni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it-IT" sz="3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Revisioni: </a:t>
                      </a:r>
                      <a:r>
                        <a:rPr lang="it-IT" sz="3200" b="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incontri, 4 ore totali (2 per infanzia e 2 per primaria),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it-IT" sz="3200" b="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incontro online/in presenza 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it-IT" sz="3200" b="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incontro obbligatoriamente in presenza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5998"/>
                  </a:ext>
                </a:extLst>
              </a:tr>
            </a:tbl>
          </a:graphicData>
        </a:graphic>
      </p:graphicFrame>
      <p:sp>
        <p:nvSpPr>
          <p:cNvPr id="5" name="Titolo 2">
            <a:extLst>
              <a:ext uri="{FF2B5EF4-FFF2-40B4-BE49-F238E27FC236}">
                <a16:creationId xmlns:a16="http://schemas.microsoft.com/office/drawing/2014/main" id="{8487EB0D-DF3D-D3C5-4EF1-43C70F40A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TIROCINIO INDIRETTO</a:t>
            </a:r>
          </a:p>
        </p:txBody>
      </p:sp>
    </p:spTree>
    <p:extLst>
      <p:ext uri="{BB962C8B-B14F-4D97-AF65-F5344CB8AC3E}">
        <p14:creationId xmlns:p14="http://schemas.microsoft.com/office/powerpoint/2010/main" val="296633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66C19-3E3C-E0C0-028E-25FA9A2A9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54BE82F-6AC0-36D3-AAE5-64067FEF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13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A245A6F-A2C2-08DA-669F-6A121C1FFD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910841"/>
              </p:ext>
            </p:extLst>
          </p:nvPr>
        </p:nvGraphicFramePr>
        <p:xfrm>
          <a:off x="606057" y="1209843"/>
          <a:ext cx="11270510" cy="4959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0510">
                  <a:extLst>
                    <a:ext uri="{9D8B030D-6E8A-4147-A177-3AD203B41FA5}">
                      <a16:colId xmlns:a16="http://schemas.microsoft.com/office/drawing/2014/main" val="2460742292"/>
                    </a:ext>
                  </a:extLst>
                </a:gridCol>
              </a:tblGrid>
              <a:tr h="966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IMPEGNO INDIVIDUALE</a:t>
                      </a:r>
                    </a:p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6653"/>
                  </a:ext>
                </a:extLst>
              </a:tr>
              <a:tr h="2448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Revisioni: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prenotazione al tutor di riferimento concordata via email, preferibilmente il giovedì o venerdì, tenendo presente che le revisioni vanno effettuate </a:t>
                      </a:r>
                      <a:r>
                        <a:rPr lang="it-IT" sz="3200" u="sng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dopo </a:t>
                      </a:r>
                      <a:r>
                        <a:rPr lang="it-IT" sz="3200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prime ore di tirocinio ma </a:t>
                      </a:r>
                      <a:r>
                        <a:rPr lang="it-IT" sz="3200" u="sng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 </a:t>
                      </a:r>
                      <a:r>
                        <a:rPr lang="it-IT" sz="3200" u="none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 realizzare in classe/sezione la propria progettazione.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u="none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bozze da sottoporre a revisione dovranno essere inviate almeno 3 giorni prima dell’appuntamento fissato.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u="none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firma di presenza va apposta sul libretto di tirocinio indiretto</a:t>
                      </a:r>
                      <a:endParaRPr lang="it-IT" sz="3200" u="sng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5998"/>
                  </a:ext>
                </a:extLst>
              </a:tr>
            </a:tbl>
          </a:graphicData>
        </a:graphic>
      </p:graphicFrame>
      <p:sp>
        <p:nvSpPr>
          <p:cNvPr id="5" name="Titolo 2">
            <a:extLst>
              <a:ext uri="{FF2B5EF4-FFF2-40B4-BE49-F238E27FC236}">
                <a16:creationId xmlns:a16="http://schemas.microsoft.com/office/drawing/2014/main" id="{C4F05E5B-DAFF-4311-8B97-4C773A336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TIROCINIO INDIRETTO</a:t>
            </a:r>
          </a:p>
        </p:txBody>
      </p:sp>
    </p:spTree>
    <p:extLst>
      <p:ext uri="{BB962C8B-B14F-4D97-AF65-F5344CB8AC3E}">
        <p14:creationId xmlns:p14="http://schemas.microsoft.com/office/powerpoint/2010/main" val="722055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330C8-1C13-7A4B-A1EC-731C3A17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9A25CD5-F245-7893-5220-54F01B51C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14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5A82B7E8-D6FA-1D2F-3505-D3AD11200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52061"/>
              </p:ext>
            </p:extLst>
          </p:nvPr>
        </p:nvGraphicFramePr>
        <p:xfrm>
          <a:off x="606057" y="1209843"/>
          <a:ext cx="11270510" cy="3496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0510">
                  <a:extLst>
                    <a:ext uri="{9D8B030D-6E8A-4147-A177-3AD203B41FA5}">
                      <a16:colId xmlns:a16="http://schemas.microsoft.com/office/drawing/2014/main" val="2460742292"/>
                    </a:ext>
                  </a:extLst>
                </a:gridCol>
              </a:tblGrid>
              <a:tr h="966881">
                <a:tc>
                  <a:txBody>
                    <a:bodyPr/>
                    <a:lstStyle/>
                    <a:p>
                      <a:pPr algn="ctr"/>
                      <a:endParaRPr lang="it-IT" sz="2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6653"/>
                  </a:ext>
                </a:extLst>
              </a:tr>
              <a:tr h="2448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Tutor di riferimento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 base all’ordine alfabetico del cognome)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b="1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 A </a:t>
                      </a:r>
                      <a:r>
                        <a:rPr lang="it-IT" sz="3200" b="1" kern="1200" dirty="0" err="1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Mart: SIGNORI AMBRA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200" b="1" kern="1200" dirty="0">
                          <a:solidFill>
                            <a:srgbClr val="19355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Gli altri: CUCINOTTA MARCO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5998"/>
                  </a:ext>
                </a:extLst>
              </a:tr>
            </a:tbl>
          </a:graphicData>
        </a:graphic>
      </p:graphicFrame>
      <p:sp>
        <p:nvSpPr>
          <p:cNvPr id="5" name="Titolo 2">
            <a:extLst>
              <a:ext uri="{FF2B5EF4-FFF2-40B4-BE49-F238E27FC236}">
                <a16:creationId xmlns:a16="http://schemas.microsoft.com/office/drawing/2014/main" id="{46B2AAF9-6D50-DCFF-3685-943F0FA8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TIROCINIO INDIRETTO</a:t>
            </a:r>
          </a:p>
        </p:txBody>
      </p:sp>
    </p:spTree>
    <p:extLst>
      <p:ext uri="{BB962C8B-B14F-4D97-AF65-F5344CB8AC3E}">
        <p14:creationId xmlns:p14="http://schemas.microsoft.com/office/powerpoint/2010/main" val="642984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2ADB3B4-F792-4E96-5230-C460D0286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AF364832-3939-CB76-E901-24E2726A7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45" y="638664"/>
            <a:ext cx="11147443" cy="718022"/>
          </a:xfrm>
        </p:spPr>
        <p:txBody>
          <a:bodyPr lIns="91440" tIns="45720" rIns="91440" bIns="45720" anchor="t"/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 ON LINE ALLE LEZIONI DI INDIRETTO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7EEE0A4-246E-1946-0564-265831805AE3}"/>
              </a:ext>
            </a:extLst>
          </p:cNvPr>
          <p:cNvSpPr txBox="1"/>
          <p:nvPr/>
        </p:nvSpPr>
        <p:spPr>
          <a:xfrm>
            <a:off x="702242" y="1356686"/>
            <a:ext cx="10473758" cy="46612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permessi due accessi on line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Entro il giorno precedente la lezione è necessario compilare il Form per richiedere la presenza on line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link dell’incontro si troverà in calendario alcune ore prima della lezione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chiamata sarà avviata dalle Tutor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obbligatorio tenere la </a:t>
            </a:r>
            <a:r>
              <a:rPr lang="it-IT" sz="2000" i="1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webcam</a:t>
            </a: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accesa e il microfono spento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interruzioni prolungate alla chiamata saranno considerate assenze 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Nello stesso incontro </a:t>
            </a:r>
            <a:r>
              <a:rPr lang="it-IT" sz="2000" b="1" u="sng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concessa la modalità mista (alcune ore on line e altre in presenza)</a:t>
            </a:r>
          </a:p>
          <a:p>
            <a:pPr marL="457200" indent="-457200" algn="just">
              <a:lnSpc>
                <a:spcPct val="150000"/>
              </a:lnSpc>
              <a:buFont typeface=""/>
              <a:buAutoNum type="arabicPeriod"/>
            </a:pPr>
            <a:r>
              <a:rPr lang="it-IT" sz="2000" dirty="0">
                <a:solidFill>
                  <a:srgbClr val="16245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 segue on line dovrà consegnare gli elaborati richiesti a lezione e un report ragionato sui contenuti trattati</a:t>
            </a:r>
          </a:p>
        </p:txBody>
      </p:sp>
    </p:spTree>
    <p:extLst>
      <p:ext uri="{BB962C8B-B14F-4D97-AF65-F5344CB8AC3E}">
        <p14:creationId xmlns:p14="http://schemas.microsoft.com/office/powerpoint/2010/main" val="2735458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6ECD6FC-0DEB-6DAC-8DEE-4646521A1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CAB8305A-5C04-B517-E882-CF20394FF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CALENDARIO</a:t>
            </a:r>
            <a:b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E3CDEC22-3561-9A20-BCB6-CCC85E3F3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291372"/>
              </p:ext>
            </p:extLst>
          </p:nvPr>
        </p:nvGraphicFramePr>
        <p:xfrm>
          <a:off x="753523" y="1012671"/>
          <a:ext cx="10703610" cy="513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42">
                  <a:extLst>
                    <a:ext uri="{9D8B030D-6E8A-4147-A177-3AD203B41FA5}">
                      <a16:colId xmlns:a16="http://schemas.microsoft.com/office/drawing/2014/main" val="2560451993"/>
                    </a:ext>
                  </a:extLst>
                </a:gridCol>
                <a:gridCol w="1493134">
                  <a:extLst>
                    <a:ext uri="{9D8B030D-6E8A-4147-A177-3AD203B41FA5}">
                      <a16:colId xmlns:a16="http://schemas.microsoft.com/office/drawing/2014/main" val="544659933"/>
                    </a:ext>
                  </a:extLst>
                </a:gridCol>
                <a:gridCol w="1493134">
                  <a:extLst>
                    <a:ext uri="{9D8B030D-6E8A-4147-A177-3AD203B41FA5}">
                      <a16:colId xmlns:a16="http://schemas.microsoft.com/office/drawing/2014/main" val="147618678"/>
                    </a:ext>
                  </a:extLst>
                </a:gridCol>
                <a:gridCol w="2152447">
                  <a:extLst>
                    <a:ext uri="{9D8B030D-6E8A-4147-A177-3AD203B41FA5}">
                      <a16:colId xmlns:a16="http://schemas.microsoft.com/office/drawing/2014/main" val="800055986"/>
                    </a:ext>
                  </a:extLst>
                </a:gridCol>
                <a:gridCol w="2268638">
                  <a:extLst>
                    <a:ext uri="{9D8B030D-6E8A-4147-A177-3AD203B41FA5}">
                      <a16:colId xmlns:a16="http://schemas.microsoft.com/office/drawing/2014/main" val="224641557"/>
                    </a:ext>
                  </a:extLst>
                </a:gridCol>
                <a:gridCol w="1933415">
                  <a:extLst>
                    <a:ext uri="{9D8B030D-6E8A-4147-A177-3AD203B41FA5}">
                      <a16:colId xmlns:a16="http://schemas.microsoft.com/office/drawing/2014/main" val="20191644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1° INCONTRO </a:t>
                      </a: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2/10/26</a:t>
                      </a:r>
                    </a:p>
                  </a:txBody>
                  <a:tcPr marL="71333" marR="71333" marT="35667" marB="35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4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2° INCONTRO </a:t>
                      </a:r>
                    </a:p>
                    <a:p>
                      <a:pPr marL="15875" indent="-1270" algn="l">
                        <a:spcAft>
                          <a:spcPts val="645"/>
                        </a:spcAft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indent="-1270" algn="l">
                        <a:spcAft>
                          <a:spcPts val="645"/>
                        </a:spcAft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23/10/2026 </a:t>
                      </a:r>
                    </a:p>
                    <a:p>
                      <a:pPr marL="15875" indent="-1270" algn="l"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3° INCONTRO </a:t>
                      </a:r>
                    </a:p>
                    <a:p>
                      <a:pPr marL="15875" indent="-1270" algn="l">
                        <a:spcAft>
                          <a:spcPts val="920"/>
                        </a:spcAft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indent="-1270" algn="l">
                        <a:spcAft>
                          <a:spcPts val="920"/>
                        </a:spcAft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13/11/2026 </a:t>
                      </a:r>
                    </a:p>
                    <a:p>
                      <a:pPr marL="15875" indent="-1270" algn="l"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15875" indent="-1270" algn="l"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SEMINARIO DI RILANCIO PROGETTUALE</a:t>
                      </a:r>
                    </a:p>
                    <a:p>
                      <a:pPr marL="15875" indent="-1270" algn="l"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indent="-1270" algn="l"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4/12/2026</a:t>
                      </a:r>
                    </a:p>
                    <a:p>
                      <a:pPr marL="15875" indent="-1270" algn="l"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4° INCONTRO </a:t>
                      </a:r>
                    </a:p>
                    <a:p>
                      <a:pPr marL="15875" indent="-1270" algn="l">
                        <a:spcAft>
                          <a:spcPts val="920"/>
                        </a:spcAft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indent="-1270" algn="l">
                        <a:spcAft>
                          <a:spcPts val="920"/>
                        </a:spcAft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indent="-1270" algn="l">
                        <a:spcAft>
                          <a:spcPts val="920"/>
                        </a:spcAft>
                        <a:buNone/>
                      </a:pPr>
                      <a:r>
                        <a:rPr lang="it-IT" sz="2000" b="1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29/1/2027</a:t>
                      </a: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indent="-1270" algn="l">
                        <a:buNone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5° INCONTRO </a:t>
                      </a:r>
                    </a:p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9/4/27 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96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14.30-18.30</a:t>
                      </a:r>
                    </a:p>
                  </a:txBody>
                  <a:tcPr marL="71333" marR="71333" marT="35667" marB="356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14.30-18.30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14.30-18.30</a:t>
                      </a:r>
                    </a:p>
                    <a:p>
                      <a:pPr marL="15875" indent="-1270"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14.30-18.30</a:t>
                      </a:r>
                    </a:p>
                    <a:p>
                      <a:pPr marL="15875" indent="-1270"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14.30-18.30</a:t>
                      </a:r>
                    </a:p>
                    <a:p>
                      <a:pPr marL="15875" indent="-1270">
                        <a:buNone/>
                      </a:pPr>
                      <a:endParaRPr lang="it-IT" sz="2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875" marR="0" lvl="0" indent="-12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92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14.30-18.30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117411"/>
                  </a:ext>
                </a:extLst>
              </a:tr>
              <a:tr h="6416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kern="1200" dirty="0">
                        <a:solidFill>
                          <a:srgbClr val="19355A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-1270">
                        <a:buNone/>
                      </a:pPr>
                      <a:endParaRPr lang="it-IT" sz="2000" b="1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marL="15875" indent="-1270">
                        <a:buNone/>
                      </a:pPr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OBBLIGATORIO PER: ACCORPATI T1, CODE, RIPETENTI E REGOLARI CHE TERMINANO A FEBBRAIO </a:t>
                      </a:r>
                    </a:p>
                  </a:txBody>
                  <a:tcPr marL="66675" marR="45720" marT="88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EDUFIN</a:t>
                      </a:r>
                    </a:p>
                    <a:p>
                      <a:pPr algn="l"/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OBBLIGATORIA LA </a:t>
                      </a:r>
                    </a:p>
                    <a:p>
                      <a:pPr algn="l"/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PRESENZA FISICA (NO </a:t>
                      </a:r>
                    </a:p>
                    <a:p>
                      <a:pPr algn="l"/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 LINE) </a:t>
                      </a:r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it-IT" sz="2000" b="1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Seminario conclusivo, con T4</a:t>
                      </a:r>
                    </a:p>
                    <a:p>
                      <a:endParaRPr lang="it-IT" sz="2000" b="1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OBBLIGATORIA LA </a:t>
                      </a:r>
                    </a:p>
                    <a:p>
                      <a:r>
                        <a:rPr lang="it-IT" sz="2000" b="1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PRESENZA FISICA </a:t>
                      </a:r>
                      <a:endParaRPr lang="it-IT" sz="2000" b="1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187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4EB2149-A642-85A0-9FED-DC174BC30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2A15A6C4-D3E0-C187-DBA9-D8B87C393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EVENTI FORMATIVI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451B2D9-4BEB-6DAC-0E2D-C5B37AB89906}"/>
              </a:ext>
            </a:extLst>
          </p:cNvPr>
          <p:cNvSpPr txBox="1"/>
          <p:nvPr/>
        </p:nvSpPr>
        <p:spPr>
          <a:xfrm>
            <a:off x="1021466" y="1582457"/>
            <a:ext cx="1012495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800" dirty="0">
                <a:solidFill>
                  <a:srgbClr val="18355A"/>
                </a:solidFill>
                <a:latin typeface="Calibri"/>
              </a:rPr>
              <a:t>Il contenitore degli eventi formativi si trova su TEAMS nel canale generale: EVENTI FORMATIVI A.A. 2026 – 2027.</a:t>
            </a:r>
          </a:p>
          <a:p>
            <a:pPr algn="just"/>
            <a:r>
              <a:rPr lang="it-IT" sz="2800" dirty="0">
                <a:solidFill>
                  <a:srgbClr val="18355A"/>
                </a:solidFill>
                <a:latin typeface="Calibri"/>
              </a:rPr>
              <a:t>Potrete visionare tutte le proposte che compariranno di volta in volta sotto forma di Avviso</a:t>
            </a:r>
          </a:p>
          <a:p>
            <a:pPr algn="just"/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algn="just"/>
            <a:r>
              <a:rPr lang="it-IT" sz="2800" dirty="0">
                <a:solidFill>
                  <a:srgbClr val="18355A"/>
                </a:solidFill>
                <a:latin typeface="Calibri"/>
              </a:rPr>
              <a:t>Il riferimento per la gestione degli eventi formativi è la tutor Alessandra Rea</a:t>
            </a:r>
          </a:p>
          <a:p>
            <a:pPr algn="just"/>
            <a:endParaRPr lang="it-IT" sz="2800" dirty="0">
              <a:solidFill>
                <a:srgbClr val="18355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8163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55374EB-B02F-13E8-47D3-0A87B5F24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4" name="Titolo 2">
            <a:extLst>
              <a:ext uri="{FF2B5EF4-FFF2-40B4-BE49-F238E27FC236}">
                <a16:creationId xmlns:a16="http://schemas.microsoft.com/office/drawing/2014/main" id="{8FF14CE9-8B06-A010-2BC7-007BDB06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37" y="389135"/>
            <a:ext cx="11166982" cy="649636"/>
          </a:xfrm>
        </p:spPr>
        <p:txBody>
          <a:bodyPr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PORTFOLIO</a:t>
            </a:r>
          </a:p>
        </p:txBody>
      </p:sp>
      <p:pic>
        <p:nvPicPr>
          <p:cNvPr id="5" name="Immagine 4" descr="Come creare una cartella invisibile in Windows 10 - PC Professionale">
            <a:extLst>
              <a:ext uri="{FF2B5EF4-FFF2-40B4-BE49-F238E27FC236}">
                <a16:creationId xmlns:a16="http://schemas.microsoft.com/office/drawing/2014/main" id="{C5038CE7-A11D-77FA-2DD7-82443CD2E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407" y="1278451"/>
            <a:ext cx="2121991" cy="1190385"/>
          </a:xfrm>
          <a:prstGeom prst="rect">
            <a:avLst/>
          </a:prstGeom>
        </p:spPr>
      </p:pic>
      <p:pic>
        <p:nvPicPr>
          <p:cNvPr id="7" name="Immagine 6" descr="Come creare una cartella invisibile in Windows 10 - PC Professionale">
            <a:extLst>
              <a:ext uri="{FF2B5EF4-FFF2-40B4-BE49-F238E27FC236}">
                <a16:creationId xmlns:a16="http://schemas.microsoft.com/office/drawing/2014/main" id="{8A6919CC-E29B-13E8-93F5-02AA2076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39" y="2422534"/>
            <a:ext cx="2121991" cy="1190385"/>
          </a:xfrm>
          <a:prstGeom prst="rect">
            <a:avLst/>
          </a:prstGeom>
        </p:spPr>
      </p:pic>
      <p:pic>
        <p:nvPicPr>
          <p:cNvPr id="9" name="Immagine 8" descr="Come creare una cartella invisibile in Windows 10 - PC Professionale">
            <a:extLst>
              <a:ext uri="{FF2B5EF4-FFF2-40B4-BE49-F238E27FC236}">
                <a16:creationId xmlns:a16="http://schemas.microsoft.com/office/drawing/2014/main" id="{22B3C99A-1B40-325A-2FD1-DBB0E4280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71" y="3647644"/>
            <a:ext cx="2121991" cy="1190385"/>
          </a:xfrm>
          <a:prstGeom prst="rect">
            <a:avLst/>
          </a:prstGeom>
        </p:spPr>
      </p:pic>
      <p:pic>
        <p:nvPicPr>
          <p:cNvPr id="11" name="Immagine 10" descr="Come creare una cartella invisibile in Windows 10 - PC Professionale">
            <a:extLst>
              <a:ext uri="{FF2B5EF4-FFF2-40B4-BE49-F238E27FC236}">
                <a16:creationId xmlns:a16="http://schemas.microsoft.com/office/drawing/2014/main" id="{286DBD0F-B207-A56D-B028-CE55527F0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03" y="4861179"/>
            <a:ext cx="2121991" cy="1190385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FF270A9-4C19-693E-7F2D-6C0C3397B8FD}"/>
              </a:ext>
            </a:extLst>
          </p:cNvPr>
          <p:cNvSpPr txBox="1"/>
          <p:nvPr/>
        </p:nvSpPr>
        <p:spPr>
          <a:xfrm>
            <a:off x="3298784" y="1693022"/>
            <a:ext cx="42710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290242B-DCC4-47A6-9260-ABC9107B740B}"/>
              </a:ext>
            </a:extLst>
          </p:cNvPr>
          <p:cNvSpPr txBox="1"/>
          <p:nvPr/>
        </p:nvSpPr>
        <p:spPr>
          <a:xfrm>
            <a:off x="3298784" y="2804893"/>
            <a:ext cx="42710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ESERCITAZIONI D’AULA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38D8336-C0C6-5F41-4C27-3A70CE622C9E}"/>
              </a:ext>
            </a:extLst>
          </p:cNvPr>
          <p:cNvSpPr txBox="1"/>
          <p:nvPr/>
        </p:nvSpPr>
        <p:spPr>
          <a:xfrm>
            <a:off x="3298784" y="4010585"/>
            <a:ext cx="42710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ELABORATI FINALI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170EA5F-5B52-EF71-C3E0-55732C7BAC43}"/>
              </a:ext>
            </a:extLst>
          </p:cNvPr>
          <p:cNvSpPr txBox="1"/>
          <p:nvPr/>
        </p:nvSpPr>
        <p:spPr>
          <a:xfrm>
            <a:off x="3391381" y="5124478"/>
            <a:ext cx="42710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rgbClr val="1935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1485875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46FA948-EE8B-3565-EBBF-62E872DA94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01C6D5C1-F639-A0FF-715E-48CD840D6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CRITERI DI VALUTAZIONE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49407B1-EF47-D9C7-D6A4-CB4824F53EC4}"/>
              </a:ext>
            </a:extLst>
          </p:cNvPr>
          <p:cNvSpPr txBox="1"/>
          <p:nvPr/>
        </p:nvSpPr>
        <p:spPr>
          <a:xfrm>
            <a:off x="882647" y="1195084"/>
            <a:ext cx="10800272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it-IT" sz="2800" dirty="0">
                <a:solidFill>
                  <a:srgbClr val="18355A"/>
                </a:solidFill>
                <a:latin typeface="Calibri"/>
              </a:rPr>
              <a:t>In sede di colloquio conclusivo del tirocinio i criteri di valutazione saranno: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Valutazioni dei tutor accoglienti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Valutazioni dei tutor universitari: impegno e partecipazione, valutazione dei lavori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Caricamento completo, ordinato e nei tempi stabiliti dei materiali richiesti (portfolio); raggiungimento delle ore di tirocinio diretto e indiretto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8DAD094-1A19-63D5-7024-E246BFF5E199}"/>
              </a:ext>
            </a:extLst>
          </p:cNvPr>
          <p:cNvSpPr txBox="1"/>
          <p:nvPr/>
        </p:nvSpPr>
        <p:spPr>
          <a:xfrm>
            <a:off x="-1564640" y="4914836"/>
            <a:ext cx="10099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C00000"/>
                </a:solidFill>
                <a:latin typeface="Calibri"/>
              </a:rPr>
              <a:t>Attribuzione di punteggio</a:t>
            </a:r>
            <a:endParaRPr lang="it-IT" sz="3200" dirty="0">
              <a:solidFill>
                <a:srgbClr val="C00000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558CEEA-5551-A5A6-A4B6-7BAB760F4E2E}"/>
              </a:ext>
            </a:extLst>
          </p:cNvPr>
          <p:cNvSpPr txBox="1"/>
          <p:nvPr/>
        </p:nvSpPr>
        <p:spPr>
          <a:xfrm>
            <a:off x="6638260" y="4616981"/>
            <a:ext cx="46710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0 approvato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0,5 distinto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18355A"/>
                </a:solidFill>
                <a:latin typeface="Calibri"/>
              </a:rPr>
              <a:t>1 ottimo</a:t>
            </a:r>
          </a:p>
        </p:txBody>
      </p:sp>
    </p:spTree>
    <p:extLst>
      <p:ext uri="{BB962C8B-B14F-4D97-AF65-F5344CB8AC3E}">
        <p14:creationId xmlns:p14="http://schemas.microsoft.com/office/powerpoint/2010/main" val="2694612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8D2C3B7-794E-DEBD-45F4-6B6C5A234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4" name="Titolo 4">
            <a:extLst>
              <a:ext uri="{FF2B5EF4-FFF2-40B4-BE49-F238E27FC236}">
                <a16:creationId xmlns:a16="http://schemas.microsoft.com/office/drawing/2014/main" id="{333F3463-8586-BB36-E916-1A5993B3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5126"/>
            <a:ext cx="11166982" cy="649636"/>
          </a:xfrm>
        </p:spPr>
        <p:txBody>
          <a:bodyPr lIns="91440" tIns="45720" rIns="91440" bIns="45720" anchor="t"/>
          <a:lstStyle/>
          <a:p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ESERCITAZIONE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94F6DCA-5D37-CE07-D9D5-76FD0F2C5F84}"/>
              </a:ext>
            </a:extLst>
          </p:cNvPr>
          <p:cNvSpPr txBox="1"/>
          <p:nvPr/>
        </p:nvSpPr>
        <p:spPr>
          <a:xfrm>
            <a:off x="702242" y="3301676"/>
            <a:ext cx="10800272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it-IT" sz="2800" dirty="0">
                <a:solidFill>
                  <a:srgbClr val="18355A"/>
                </a:solidFill>
                <a:latin typeface="Calibri"/>
              </a:rPr>
              <a:t>Il lavoro va caricato su </a:t>
            </a:r>
            <a:r>
              <a:rPr lang="it-IT" sz="2800" dirty="0" err="1">
                <a:solidFill>
                  <a:srgbClr val="18355A"/>
                </a:solidFill>
                <a:latin typeface="Calibri"/>
              </a:rPr>
              <a:t>Moodle</a:t>
            </a:r>
            <a:r>
              <a:rPr lang="it-IT" sz="2800" dirty="0">
                <a:solidFill>
                  <a:srgbClr val="18355A"/>
                </a:solidFill>
                <a:latin typeface="Calibri"/>
              </a:rPr>
              <a:t> nella cartella ESERCITAZIONI D’AULA con la dicitura:</a:t>
            </a:r>
          </a:p>
          <a:p>
            <a:pPr algn="just"/>
            <a:endParaRPr lang="it-IT" sz="2800" dirty="0">
              <a:solidFill>
                <a:srgbClr val="18355A"/>
              </a:solidFill>
              <a:latin typeface="Calibri"/>
            </a:endParaRPr>
          </a:p>
          <a:p>
            <a:pPr algn="just"/>
            <a:r>
              <a:rPr lang="it-IT" sz="2800" dirty="0">
                <a:solidFill>
                  <a:srgbClr val="18355A"/>
                </a:solidFill>
                <a:latin typeface="Calibri"/>
              </a:rPr>
              <a:t>COGNOME_NOME_T3_INDICAZIONINAZIONALI2025.pdf</a:t>
            </a:r>
          </a:p>
        </p:txBody>
      </p:sp>
    </p:spTree>
    <p:extLst>
      <p:ext uri="{BB962C8B-B14F-4D97-AF65-F5344CB8AC3E}">
        <p14:creationId xmlns:p14="http://schemas.microsoft.com/office/powerpoint/2010/main" val="3752837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B75932-F7BD-4C0F-A935-218478D3E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Marco CUCINOTTA - tutor organizzatore</a:t>
            </a:r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Ambra SIGNORI- tutor coordinatore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6EFF5E9-2BA0-0264-8AF4-D6E4C2104163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399205" y="4611341"/>
            <a:ext cx="9237774" cy="1071002"/>
          </a:xfrm>
        </p:spPr>
        <p:txBody>
          <a:bodyPr/>
          <a:lstStyle/>
          <a:p>
            <a:r>
              <a:rPr 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marco.cucinotta@units.it</a:t>
            </a:r>
            <a:endParaRPr lang="it-IT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ambra.signori@units.it</a:t>
            </a:r>
            <a:endParaRPr lang="it-IT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8557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Standard UniT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70C0"/>
      </a:hlink>
      <a:folHlink>
        <a:srgbClr val="919191"/>
      </a:folHlink>
    </a:clrScheme>
    <a:fontScheme name="Uni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 xmlns="95ea8b3f-2b7f-4929-a94e-23ad3806062e" xsi:nil="true"/>
    <Richiedente xmlns="95ea8b3f-2b7f-4929-a94e-23ad3806062e" xsi:nil="true"/>
    <Approvato xmlns="95ea8b3f-2b7f-4929-a94e-23ad3806062e">false</Approvato>
    <ResponsabileII xmlns="95ea8b3f-2b7f-4929-a94e-23ad3806062e">
      <UserInfo>
        <DisplayName/>
        <AccountId xsi:nil="true"/>
        <AccountType/>
      </UserInfo>
    </ResponsabileII>
    <calendario xmlns="95ea8b3f-2b7f-4929-a94e-23ad3806062e" xsi:nil="true"/>
    <Consegna xmlns="95ea8b3f-2b7f-4929-a94e-23ad3806062e">true</Consegna>
    <TaxCatchAll xmlns="c2771e0c-0914-4e08-a8d3-6ddb97a75bd3" xsi:nil="true"/>
    <lcf76f155ced4ddcb4097134ff3c332f xmlns="95ea8b3f-2b7f-4929-a94e-23ad3806062e">
      <Terms xmlns="http://schemas.microsoft.com/office/infopath/2007/PartnerControls"/>
    </lcf76f155ced4ddcb4097134ff3c332f>
    <responsabiledelprogetto xmlns="95ea8b3f-2b7f-4929-a94e-23ad3806062e">
      <UserInfo>
        <DisplayName/>
        <AccountId xsi:nil="true"/>
        <AccountType/>
      </UserInfo>
    </responsabiledelprogetto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C648AD91AC9941A6C895291B5E161D" ma:contentTypeVersion="20" ma:contentTypeDescription="Create a new document." ma:contentTypeScope="" ma:versionID="342196cc5df53923a4b209c7804607e2">
  <xsd:schema xmlns:xsd="http://www.w3.org/2001/XMLSchema" xmlns:xs="http://www.w3.org/2001/XMLSchema" xmlns:p="http://schemas.microsoft.com/office/2006/metadata/properties" xmlns:ns2="95ea8b3f-2b7f-4929-a94e-23ad3806062e" xmlns:ns3="c2771e0c-0914-4e08-a8d3-6ddb97a75bd3" targetNamespace="http://schemas.microsoft.com/office/2006/metadata/properties" ma:root="true" ma:fieldsID="48383565cc9f9b51e461d62188a4d181" ns2:_="" ns3:_="">
    <xsd:import namespace="95ea8b3f-2b7f-4929-a94e-23ad3806062e"/>
    <xsd:import namespace="c2771e0c-0914-4e08-a8d3-6ddb97a75b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responsabiledelprogetto" minOccurs="0"/>
                <xsd:element ref="ns2:ResponsabileII" minOccurs="0"/>
                <xsd:element ref="ns2:Consegna" minOccurs="0"/>
                <xsd:element ref="ns2:Approvato" minOccurs="0"/>
                <xsd:element ref="ns2:Note" minOccurs="0"/>
                <xsd:element ref="ns2:Richiedente" minOccurs="0"/>
                <xsd:element ref="ns2:calendario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a8b3f-2b7f-4929-a94e-23ad380606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sponsabiledelprogetto" ma:index="12" nillable="true" ma:displayName="responsabile del progetto" ma:format="Dropdown" ma:list="UserInfo" ma:SharePointGroup="0" ma:internalName="responsabiledelprogetto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abileII" ma:index="13" nillable="true" ma:displayName="Responsabile II" ma:format="Dropdown" ma:list="UserInfo" ma:SharePointGroup="0" ma:internalName="ResponsabileII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segna" ma:index="14" nillable="true" ma:displayName="Consegna" ma:default="1" ma:format="Dropdown" ma:internalName="Consegna">
      <xsd:simpleType>
        <xsd:restriction base="dms:Boolean"/>
      </xsd:simpleType>
    </xsd:element>
    <xsd:element name="Approvato" ma:index="15" nillable="true" ma:displayName="Approvato" ma:default="0" ma:format="Dropdown" ma:internalName="Approvato">
      <xsd:simpleType>
        <xsd:restriction base="dms:Boolean"/>
      </xsd:simpleType>
    </xsd:element>
    <xsd:element name="Note" ma:index="16" nillable="true" ma:displayName="Note" ma:format="Dropdown" ma:internalName="Note">
      <xsd:simpleType>
        <xsd:restriction base="dms:Note">
          <xsd:maxLength value="255"/>
        </xsd:restriction>
      </xsd:simpleType>
    </xsd:element>
    <xsd:element name="Richiedente" ma:index="17" nillable="true" ma:displayName="Richiedente" ma:format="Dropdown" ma:internalName="Richiedente">
      <xsd:simpleType>
        <xsd:restriction base="dms:Note">
          <xsd:maxLength value="255"/>
        </xsd:restriction>
      </xsd:simpleType>
    </xsd:element>
    <xsd:element name="calendario" ma:index="18" nillable="true" ma:displayName="Calendario" ma:format="DateOnly" ma:internalName="calendario">
      <xsd:simpleType>
        <xsd:restriction base="dms:DateTim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364805e-22fd-4701-b436-1ee1bdeaa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71e0c-0914-4e08-a8d3-6ddb97a75bd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ca63d6e-6118-4398-b2da-8f07c200bdd3}" ma:internalName="TaxCatchAll" ma:showField="CatchAllData" ma:web="c2771e0c-0914-4e08-a8d3-6ddb97a75b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FE37DF-964C-4882-976B-C4189839774B}">
  <ds:schemaRefs>
    <ds:schemaRef ds:uri="95ea8b3f-2b7f-4929-a94e-23ad3806062e"/>
    <ds:schemaRef ds:uri="9df33919-a593-4103-9f5d-2cc2cb99e8c1"/>
    <ds:schemaRef ds:uri="c0a954fe-72c8-4592-b902-e80c8f32d362"/>
    <ds:schemaRef ds:uri="c2771e0c-0914-4e08-a8d3-6ddb97a75bd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E8ADFE3-056C-465E-A9AE-D9391D1B7C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1C34DD-E6C3-41A1-A179-959FA4DEA204}">
  <ds:schemaRefs>
    <ds:schemaRef ds:uri="95ea8b3f-2b7f-4929-a94e-23ad3806062e"/>
    <ds:schemaRef ds:uri="c2771e0c-0914-4e08-a8d3-6ddb97a75bd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1021</Words>
  <Application>Microsoft Office PowerPoint</Application>
  <PresentationFormat>Widescreen</PresentationFormat>
  <Paragraphs>238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Lato</vt:lpstr>
      <vt:lpstr>Maiandra GD</vt:lpstr>
      <vt:lpstr>Tema di Office</vt:lpstr>
      <vt:lpstr>Presentazione standard di PowerPoint</vt:lpstr>
      <vt:lpstr>Presentazione standard di PowerPoint</vt:lpstr>
      <vt:lpstr>ORGANI E REFERENTI</vt:lpstr>
      <vt:lpstr>IL GRUPPO DEI TUTOR</vt:lpstr>
      <vt:lpstr>IL TIROCINIO DEL 4 ANNO T3</vt:lpstr>
      <vt:lpstr>FOCUS TEMATICO:  LA PROGETTAZIONE DIDATTICO - EDUCATIVA E LA VALUTAZIONE</vt:lpstr>
      <vt:lpstr>MODALITÀ DI COMUNICAZIONE </vt:lpstr>
      <vt:lpstr>RICORDARE CHE… </vt:lpstr>
      <vt:lpstr>GRAVIDANZA… </vt:lpstr>
      <vt:lpstr>IL TIROCINIO DIRETTO</vt:lpstr>
      <vt:lpstr>IL TIROCINIO INDIRETTO</vt:lpstr>
      <vt:lpstr>IL TIROCINIO INDIRETTO</vt:lpstr>
      <vt:lpstr>IL TIROCINIO INDIRETTO</vt:lpstr>
      <vt:lpstr>IL TIROCINIO INDIRETTO</vt:lpstr>
      <vt:lpstr>ACCESSI ON LINE ALLE LEZIONI DI INDIRETTO</vt:lpstr>
      <vt:lpstr>CALENDARIO </vt:lpstr>
      <vt:lpstr>EVENTI FORMATIVI</vt:lpstr>
      <vt:lpstr>PORTFOLIO</vt:lpstr>
      <vt:lpstr>CRITERI DI VALUTAZIONE</vt:lpstr>
      <vt:lpstr>ESERCITAZIONE</vt:lpstr>
      <vt:lpstr>Marco CUCINOTTA - tutor organizzatore Ambra SIGNORI- tutor coordinatore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maddalena vulcani</dc:creator>
  <cp:lastModifiedBy>CHIANESE GINA</cp:lastModifiedBy>
  <cp:revision>27</cp:revision>
  <dcterms:created xsi:type="dcterms:W3CDTF">2024-10-14T09:33:29Z</dcterms:created>
  <dcterms:modified xsi:type="dcterms:W3CDTF">2026-10-04T19:03:46Z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0x010100F4C648AD91AC9941A6C895291B5E161D</vt:lpwstr>
  </property>
  <property fmtid="{D5CDD505-2E9C-101B-9397-08002B2CF9AE}" pid="3" name="MediaServiceImageTags">
    <vt:lpwstr/>
  </property>
</Properties>
</file>