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1dd78aaf4544c0d" /><Relationship Type="http://schemas.openxmlformats.org/officeDocument/2006/relationships/extended-properties" Target="/docProps/app.xml" Id="Rdb59780693424e97" /><Relationship Type="http://schemas.openxmlformats.org/officeDocument/2006/relationships/officeDocument" Target="/ppt/presentation.xml" Id="R125c23b6f3f046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6751367da341b3"/>
  </p:sldMasterIdLst>
  <p:notesMasterIdLst>
    <p:notesMasterId xmlns:r="http://schemas.openxmlformats.org/officeDocument/2006/relationships" r:id="R3a74a51692a74350"/>
  </p:notesMasterIdLst>
  <p:sldIdLst>
    <p:sldId xmlns:r="http://schemas.openxmlformats.org/officeDocument/2006/relationships" id="256" r:id="R25492c7ed8b742f1"/>
    <p:sldId xmlns:r="http://schemas.openxmlformats.org/officeDocument/2006/relationships" id="257" r:id="R45363b31d2ba4019"/>
    <p:sldId xmlns:r="http://schemas.openxmlformats.org/officeDocument/2006/relationships" id="258" r:id="Rda51acfa19494101"/>
    <p:sldId xmlns:r="http://schemas.openxmlformats.org/officeDocument/2006/relationships" id="259" r:id="Rc042799a053d4aa2"/>
    <p:sldId xmlns:r="http://schemas.openxmlformats.org/officeDocument/2006/relationships" id="260" r:id="R7394be3dd1674ef5"/>
    <p:sldId xmlns:r="http://schemas.openxmlformats.org/officeDocument/2006/relationships" id="261" r:id="Rd7c901c9fac84655"/>
    <p:sldId xmlns:r="http://schemas.openxmlformats.org/officeDocument/2006/relationships" id="262" r:id="R710b7633767d49a7"/>
    <p:sldId xmlns:r="http://schemas.openxmlformats.org/officeDocument/2006/relationships" id="263" r:id="Rffcd3e0991fc4e17"/>
    <p:sldId xmlns:r="http://schemas.openxmlformats.org/officeDocument/2006/relationships" id="264" r:id="R68c062149a704920"/>
    <p:sldId xmlns:r="http://schemas.openxmlformats.org/officeDocument/2006/relationships" id="265" r:id="R0741acfd83c24b6e"/>
    <p:sldId xmlns:r="http://schemas.openxmlformats.org/officeDocument/2006/relationships" id="266" r:id="R0cbce1d9c9534adc"/>
    <p:sldId xmlns:r="http://schemas.openxmlformats.org/officeDocument/2006/relationships" id="267" r:id="R47d95e9d47fa446a"/>
    <p:sldId xmlns:r="http://schemas.openxmlformats.org/officeDocument/2006/relationships" id="268" r:id="R128dafbc4578423e"/>
    <p:sldId xmlns:r="http://schemas.openxmlformats.org/officeDocument/2006/relationships" id="269" r:id="Rc5c4183e3f494553"/>
    <p:sldId xmlns:r="http://schemas.openxmlformats.org/officeDocument/2006/relationships" id="270" r:id="R6653555a13964f82"/>
    <p:sldId xmlns:r="http://schemas.openxmlformats.org/officeDocument/2006/relationships" id="271" r:id="R886acbd4101d4e50"/>
    <p:sldId xmlns:r="http://schemas.openxmlformats.org/officeDocument/2006/relationships" id="272" r:id="Raaa9f1594c204a13"/>
    <p:sldId xmlns:r="http://schemas.openxmlformats.org/officeDocument/2006/relationships" id="273" r:id="Rfae7a0aaf0454a70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xmlns:a="http://schemas.openxmlformats.org/drawingml/2006/main" n="120" d="100"/>
          <a:sy xmlns:a="http://schemas.openxmlformats.org/drawingml/2006/main" n="120" d="100"/>
        </p:scale>
        <p:origin x="800" y="184"/>
      </p:cViewPr>
      <p:guideLst/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6751367da341b3" /><Relationship Type="http://schemas.openxmlformats.org/officeDocument/2006/relationships/theme" Target="/ppt/theme/theme1.xml" Id="Rec436029077c46b1" /><Relationship Type="http://schemas.openxmlformats.org/officeDocument/2006/relationships/notesMaster" Target="/ppt/notesMasters/notesMaster1.xml" Id="R3a74a51692a74350" /><Relationship Type="http://schemas.openxmlformats.org/officeDocument/2006/relationships/presProps" Target="/ppt/presProps.xml" Id="R073f3ae70de54ec8" /><Relationship Type="http://schemas.openxmlformats.org/officeDocument/2006/relationships/viewProps" Target="/ppt/viewProps.xml" Id="R5b42244065b14a2b" /><Relationship Type="http://schemas.openxmlformats.org/officeDocument/2006/relationships/tableStyles" Target="/ppt/tableStyles.xml" Id="R2e6af070c77b449b" /><Relationship Type="http://schemas.openxmlformats.org/officeDocument/2006/relationships/slide" Target="/ppt/slides/slide1.xml" Id="R25492c7ed8b742f1" /><Relationship Type="http://schemas.openxmlformats.org/officeDocument/2006/relationships/slide" Target="/ppt/slides/slide2.xml" Id="R45363b31d2ba4019" /><Relationship Type="http://schemas.openxmlformats.org/officeDocument/2006/relationships/slide" Target="/ppt/slides/slide3.xml" Id="Rda51acfa19494101" /><Relationship Type="http://schemas.openxmlformats.org/officeDocument/2006/relationships/slide" Target="/ppt/slides/slide4.xml" Id="Rc042799a053d4aa2" /><Relationship Type="http://schemas.openxmlformats.org/officeDocument/2006/relationships/slide" Target="/ppt/slides/slide5.xml" Id="R7394be3dd1674ef5" /><Relationship Type="http://schemas.openxmlformats.org/officeDocument/2006/relationships/slide" Target="/ppt/slides/slide6.xml" Id="Rd7c901c9fac84655" /><Relationship Type="http://schemas.openxmlformats.org/officeDocument/2006/relationships/slide" Target="/ppt/slides/slide7.xml" Id="R710b7633767d49a7" /><Relationship Type="http://schemas.openxmlformats.org/officeDocument/2006/relationships/slide" Target="/ppt/slides/slide8.xml" Id="Rffcd3e0991fc4e17" /><Relationship Type="http://schemas.openxmlformats.org/officeDocument/2006/relationships/slide" Target="/ppt/slides/slide9.xml" Id="R68c062149a704920" /><Relationship Type="http://schemas.openxmlformats.org/officeDocument/2006/relationships/slide" Target="/ppt/slides/slide10.xml" Id="R0741acfd83c24b6e" /><Relationship Type="http://schemas.openxmlformats.org/officeDocument/2006/relationships/slide" Target="/ppt/slides/slide11.xml" Id="R0cbce1d9c9534adc" /><Relationship Type="http://schemas.openxmlformats.org/officeDocument/2006/relationships/slide" Target="/ppt/slides/slide12.xml" Id="R47d95e9d47fa446a" /><Relationship Type="http://schemas.openxmlformats.org/officeDocument/2006/relationships/slide" Target="/ppt/slides/slide13.xml" Id="R128dafbc4578423e" /><Relationship Type="http://schemas.openxmlformats.org/officeDocument/2006/relationships/slide" Target="/ppt/slides/slide14.xml" Id="Rc5c4183e3f494553" /><Relationship Type="http://schemas.openxmlformats.org/officeDocument/2006/relationships/slide" Target="/ppt/slides/slide15.xml" Id="R6653555a13964f82" /><Relationship Type="http://schemas.openxmlformats.org/officeDocument/2006/relationships/slide" Target="/ppt/slides/slide16.xml" Id="R886acbd4101d4e50" /><Relationship Type="http://schemas.openxmlformats.org/officeDocument/2006/relationships/slide" Target="/ppt/slides/slide17.xml" Id="Raaa9f1594c204a13" /><Relationship Type="http://schemas.openxmlformats.org/officeDocument/2006/relationships/slide" Target="/ppt/slides/slide18.xml" Id="Rfae7a0aaf0454a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4875878a8ee34d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a056ad99ae4949" /><Relationship Type="http://schemas.openxmlformats.org/officeDocument/2006/relationships/notesMaster" Target="/ppt/notesMasters/notesMaster1.xml" Id="R57705490846147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dc183ce73148d0" /><Relationship Type="http://schemas.openxmlformats.org/officeDocument/2006/relationships/notesMaster" Target="/ppt/notesMasters/notesMaster1.xml" Id="R286bb1e02ef84fd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a5cf433c684b82" /><Relationship Type="http://schemas.openxmlformats.org/officeDocument/2006/relationships/notesMaster" Target="/ppt/notesMasters/notesMaster1.xml" Id="R1752090c1a1641b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2682d785274c96" /><Relationship Type="http://schemas.openxmlformats.org/officeDocument/2006/relationships/notesMaster" Target="/ppt/notesMasters/notesMaster1.xml" Id="R0354f9632fd444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f07f7a19084295" /><Relationship Type="http://schemas.openxmlformats.org/officeDocument/2006/relationships/notesMaster" Target="/ppt/notesMasters/notesMaster1.xml" Id="R2df9a5745c9442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d5104c96f84531" /><Relationship Type="http://schemas.openxmlformats.org/officeDocument/2006/relationships/notesMaster" Target="/ppt/notesMasters/notesMaster1.xml" Id="Rc798fc58f0994d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70bd06d7f304277" /><Relationship Type="http://schemas.openxmlformats.org/officeDocument/2006/relationships/notesMaster" Target="/ppt/notesMasters/notesMaster1.xml" Id="R2c8b2f521c7b40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b65022aae94719" /><Relationship Type="http://schemas.openxmlformats.org/officeDocument/2006/relationships/notesMaster" Target="/ppt/notesMasters/notesMaster1.xml" Id="R4a42668b207549c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ca87ca313f43a0" /><Relationship Type="http://schemas.openxmlformats.org/officeDocument/2006/relationships/notesMaster" Target="/ppt/notesMasters/notesMaster1.xml" Id="Re32f0401499e40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ea8b56ad80e4fc8" /><Relationship Type="http://schemas.openxmlformats.org/officeDocument/2006/relationships/notesMaster" Target="/ppt/notesMasters/notesMaster1.xml" Id="Re563583f900046b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d4e1fdba49401f" /><Relationship Type="http://schemas.openxmlformats.org/officeDocument/2006/relationships/notesMaster" Target="/ppt/notesMasters/notesMaster1.xml" Id="Ra30066af9b704bd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15c559156a1489c" /><Relationship Type="http://schemas.openxmlformats.org/officeDocument/2006/relationships/notesMaster" Target="/ppt/notesMasters/notesMaster1.xml" Id="R5bcaf195c1f3461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56b0f7c26b546b0" /><Relationship Type="http://schemas.openxmlformats.org/officeDocument/2006/relationships/notesMaster" Target="/ppt/notesMasters/notesMaster1.xml" Id="R8077954c9b384eb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979b5e50dfa4447" /><Relationship Type="http://schemas.openxmlformats.org/officeDocument/2006/relationships/notesMaster" Target="/ppt/notesMasters/notesMaster1.xml" Id="R9543f8cb802c4ae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0e2b34e4bf74cf3" /><Relationship Type="http://schemas.openxmlformats.org/officeDocument/2006/relationships/notesMaster" Target="/ppt/notesMasters/notesMaster1.xml" Id="Rf44536dfda60458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6fe90e95754802" /><Relationship Type="http://schemas.openxmlformats.org/officeDocument/2006/relationships/notesMaster" Target="/ppt/notesMasters/notesMaster1.xml" Id="Rb29719e729ac43d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11207efd79b47ed" /><Relationship Type="http://schemas.openxmlformats.org/officeDocument/2006/relationships/notesMaster" Target="/ppt/notesMasters/notesMaster1.xml" Id="R8d90df9dd30c4aa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fd07214f16a4783" /><Relationship Type="http://schemas.openxmlformats.org/officeDocument/2006/relationships/notesMaster" Target="/ppt/notesMasters/notesMaster1.xml" Id="Re95481c787494e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8a86213af64015" /></Relationships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7ab88880d9fc4056" /><Relationship Type="http://schemas.openxmlformats.org/officeDocument/2006/relationships/slideLayout" Target="/ppt/slideLayouts/slideLayout2.xml" Id="R3e51b022ec0e48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51b022ec0e48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11b886bc64308" /><Relationship Type="http://schemas.openxmlformats.org/officeDocument/2006/relationships/image" Target="/ppt/media/image.png" Id="Re189c2512cbc412b" /><Relationship Type="http://schemas.openxmlformats.org/officeDocument/2006/relationships/notesSlide" Target="/ppt/notesSlides/notesSlide1.xml" Id="R05d2638e030947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5713aa284f4b26" /><Relationship Type="http://schemas.openxmlformats.org/officeDocument/2006/relationships/image" Target="/ppt/media/image2.png" Id="R5c17378d17094442" /><Relationship Type="http://schemas.openxmlformats.org/officeDocument/2006/relationships/notesSlide" Target="/ppt/notesSlides/notesSlide2.xml" Id="Rce96fdd807ea41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03e74fa16b49bd" /><Relationship Type="http://schemas.openxmlformats.org/officeDocument/2006/relationships/image" Target="/ppt/media/image3.png" Id="R2ed8bd4151fd4d88" /><Relationship Type="http://schemas.openxmlformats.org/officeDocument/2006/relationships/notesSlide" Target="/ppt/notesSlides/notesSlide3.xml" Id="R29f4784f6caf4d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b5d547d34840a5" /><Relationship Type="http://schemas.openxmlformats.org/officeDocument/2006/relationships/image" Target="/ppt/media/image4.png" Id="R1ffdb95312a04cc4" /><Relationship Type="http://schemas.openxmlformats.org/officeDocument/2006/relationships/notesSlide" Target="/ppt/notesSlides/notesSlide4.xml" Id="Rb08a8764998c40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79f6d2a86b4bd8" /><Relationship Type="http://schemas.openxmlformats.org/officeDocument/2006/relationships/image" Target="/ppt/media/image5.png" Id="R02a6eb9c0c934721" /><Relationship Type="http://schemas.openxmlformats.org/officeDocument/2006/relationships/image" Target="/ppt/media/image6.png" Id="R33f5197bd7904211" /><Relationship Type="http://schemas.openxmlformats.org/officeDocument/2006/relationships/notesSlide" Target="/ppt/notesSlides/notesSlide5.xml" Id="Ra0398b2fa9b041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9bba70f82e42cf" /><Relationship Type="http://schemas.openxmlformats.org/officeDocument/2006/relationships/image" Target="/ppt/media/image7.png" Id="R82cf74c3633343d5" /><Relationship Type="http://schemas.openxmlformats.org/officeDocument/2006/relationships/image" Target="/ppt/media/image8.png" Id="Reebf0150fb4e4be5" /><Relationship Type="http://schemas.openxmlformats.org/officeDocument/2006/relationships/notesSlide" Target="/ppt/notesSlides/notesSlide6.xml" Id="R6afb97257f6f4a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a3361158d34020" /><Relationship Type="http://schemas.openxmlformats.org/officeDocument/2006/relationships/image" Target="/ppt/media/image9.png" Id="R0fbd429d7f5546f7" /><Relationship Type="http://schemas.openxmlformats.org/officeDocument/2006/relationships/notesSlide" Target="/ppt/notesSlides/notesSlide7.xml" Id="R14679af8d2b644f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a2062deb854c96" /><Relationship Type="http://schemas.openxmlformats.org/officeDocument/2006/relationships/image" Target="/ppt/media/image10.png" Id="Raeb04d05d15b4a79" /><Relationship Type="http://schemas.openxmlformats.org/officeDocument/2006/relationships/notesSlide" Target="/ppt/notesSlides/notesSlide8.xml" Id="R65e072c4e372465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e3d4d09bd84ea3" /><Relationship Type="http://schemas.openxmlformats.org/officeDocument/2006/relationships/image" Target="/ppt/media/image11.png" Id="R5ea113226b05451f" /><Relationship Type="http://schemas.openxmlformats.org/officeDocument/2006/relationships/image" Target="/ppt/media/image12.png" Id="R64e18532b57a42a4" /><Relationship Type="http://schemas.openxmlformats.org/officeDocument/2006/relationships/notesSlide" Target="/ppt/notesSlides/notesSlide9.xml" Id="R7bfe01475af547a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a600a9bd804901" /><Relationship Type="http://schemas.openxmlformats.org/officeDocument/2006/relationships/image" Target="/ppt/media/image13.png" Id="R967ee0328d4f4e3b" /><Relationship Type="http://schemas.openxmlformats.org/officeDocument/2006/relationships/notesSlide" Target="/ppt/notesSlides/notesSlide10.xml" Id="Re4e01b8306df4b0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54c96a838d4335" /><Relationship Type="http://schemas.openxmlformats.org/officeDocument/2006/relationships/image" Target="/ppt/media/image14.png" Id="R1009e52a72b747e6" /><Relationship Type="http://schemas.openxmlformats.org/officeDocument/2006/relationships/image" Target="/ppt/media/image15.png" Id="R89e35442e392494c" /><Relationship Type="http://schemas.openxmlformats.org/officeDocument/2006/relationships/notesSlide" Target="/ppt/notesSlides/notesSlide11.xml" Id="Rd4fab943986a431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25fe1e3cff4f02" /><Relationship Type="http://schemas.openxmlformats.org/officeDocument/2006/relationships/image" Target="/ppt/media/image16.png" Id="R087d312feb3944e1" /><Relationship Type="http://schemas.openxmlformats.org/officeDocument/2006/relationships/image" Target="/ppt/media/image17.png" Id="Rf4b733dcb89c44d3" /><Relationship Type="http://schemas.openxmlformats.org/officeDocument/2006/relationships/notesSlide" Target="/ppt/notesSlides/notesSlide12.xml" Id="R0c4daa1252ec40b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316c8767ed44e2" /><Relationship Type="http://schemas.openxmlformats.org/officeDocument/2006/relationships/image" Target="/ppt/media/image18.png" Id="R356d776d6e034938" /><Relationship Type="http://schemas.openxmlformats.org/officeDocument/2006/relationships/notesSlide" Target="/ppt/notesSlides/notesSlide13.xml" Id="R58874d50b03942e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07e382751e4a09" /><Relationship Type="http://schemas.openxmlformats.org/officeDocument/2006/relationships/image" Target="/ppt/media/image19.png" Id="Raf2aa9be50ae4f33" /><Relationship Type="http://schemas.openxmlformats.org/officeDocument/2006/relationships/image" Target="/ppt/media/image20.png" Id="R8fdbe1b6ca3f4ca1" /><Relationship Type="http://schemas.openxmlformats.org/officeDocument/2006/relationships/notesSlide" Target="/ppt/notesSlides/notesSlide14.xml" Id="R19e33621a0a341f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c5431a93344d34" /><Relationship Type="http://schemas.openxmlformats.org/officeDocument/2006/relationships/image" Target="/ppt/media/image21.png" Id="R9474ea9076a4478a" /><Relationship Type="http://schemas.openxmlformats.org/officeDocument/2006/relationships/image" Target="/ppt/media/image22.png" Id="R6590303ca26345b1" /><Relationship Type="http://schemas.openxmlformats.org/officeDocument/2006/relationships/notesSlide" Target="/ppt/notesSlides/notesSlide15.xml" Id="R6b54cb9534954b1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9cffc870bd4de4" /><Relationship Type="http://schemas.openxmlformats.org/officeDocument/2006/relationships/image" Target="/ppt/media/image23.png" Id="R0a06a94a818040ed" /><Relationship Type="http://schemas.openxmlformats.org/officeDocument/2006/relationships/notesSlide" Target="/ppt/notesSlides/notesSlide16.xml" Id="R6e1dc2683c624a9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f1b88a0e6a4881" /><Relationship Type="http://schemas.openxmlformats.org/officeDocument/2006/relationships/image" Target="/ppt/media/image24.png" Id="Ref9b8801205a43bf" /><Relationship Type="http://schemas.openxmlformats.org/officeDocument/2006/relationships/image" Target="/ppt/media/image25.png" Id="Rcf64ba060f3b4885" /><Relationship Type="http://schemas.openxmlformats.org/officeDocument/2006/relationships/image" Target="/ppt/media/image26.png" Id="R3489432fb62741e6" /><Relationship Type="http://schemas.openxmlformats.org/officeDocument/2006/relationships/notesSlide" Target="/ppt/notesSlides/notesSlide17.xml" Id="R7e1b880297e241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45f53b141e406b" /><Relationship Type="http://schemas.openxmlformats.org/officeDocument/2006/relationships/image" Target="/ppt/media/image27.png" Id="Rc02ccf7f43a44205" /><Relationship Type="http://schemas.openxmlformats.org/officeDocument/2006/relationships/notesSlide" Target="/ppt/notesSlides/notesSlide18.xml" Id="R21cfa6fb5306462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EB6449AD-96D8-417A-A4B5-C0302004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A22"/>
          </a:solidFill>
          <a:ln xmlns:a="http://schemas.openxmlformats.org/drawingml/2006/main" w="0">
            <a:solidFill>
              <a:srgbClr val="111A22"/>
            </a:solidFill>
            <a:prstDash val="solid"/>
          </a:ln>
        </p:spPr>
      </p:sp>
      <p:sp>
        <p:nvSpPr>
          <p:cNvPr id="2" name="thermal-edge">
            <a:extLst xmlns:a="http://schemas.openxmlformats.org/drawingml/2006/main">
              <a:ext uri="{FF2B5EF4-FFF2-40B4-BE49-F238E27FC236}">
                <a16:creationId xmlns:a16="http://schemas.microsoft.com/office/drawing/2014/main" id="{90F3F4AE-DDE6-420D-986A-82293226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2B498FC4-7669-44EE-BDED-A21412FC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5715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FISICA MODERNA · AA 2026/27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87B05FDF-DC81-4772-A116-FFBF98363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81100"/>
            <a:ext cx="6191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Corpo nero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464789B2-EC34-4FB0-ADC8-48DF81639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43100"/>
            <a:ext cx="6286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DCE7E7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DCE7E7"/>
                </a:solidFill>
                <a:latin typeface="Aptos"/>
                <a:ea typeface="Aptos"/>
                <a:cs typeface="Aptos"/>
              </a:rPr>
              <a:t>Dal segnale del bolometro alla quantizzazione dell’energia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89c2512cbc412b"/>
          <a:stretch xmlns:a="http://schemas.openxmlformats.org/drawingml/2006/main"/>
        </p:blipFill>
        <p:spPr>
          <a:xfrm xmlns:a="http://schemas.openxmlformats.org/drawingml/2006/main">
            <a:off x="7143750" y="1428750"/>
            <a:ext cx="4572000" cy="2476500"/>
          </a:xfrm>
          <a:prstGeom xmlns:a="http://schemas.openxmlformats.org/drawingml/2006/main" prst="rect">
            <a:avLst/>
          </a:prstGeom>
        </p:spPr>
      </p:pic>
      <p:sp>
        <p:nvSpPr>
          <p:cNvPr id="7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B4357731-EBAC-4FD7-A208-DE59A2DB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00625"/>
            <a:ext cx="571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8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E4349AEA-452F-41A5-AEFC-7CE4FDB97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00625"/>
            <a:ext cx="100965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Tre ponti da costruire: misura → radianza → densità di energia → quanti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B4CAF2B9-032D-44E2-B49E-B6C8FAD8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20955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AFC1C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FC1C5"/>
                </a:solidFill>
                <a:latin typeface="Aptos"/>
                <a:ea typeface="Aptos"/>
                <a:cs typeface="Aptos"/>
              </a:rPr>
              <a:t>Lezione 01</a:t>
            </a:r>
          </a:p>
        </p:txBody>
      </p:sp>
    </p:spTree>
    <p:extLst>
      <p:ext uri="{BB962C8B-B14F-4D97-AF65-F5344CB8AC3E}">
        <p14:creationId xmlns:p14="http://schemas.microsoft.com/office/powerpoint/2010/main" val="185489571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7B8E8BA8-7806-44EB-9539-68DD4A56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D5EFEE17-8B58-4D7E-9D23-5E6C544F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DA77AC-6259-4B5C-968B-8207697B6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Il dato storico è già una domanda teorica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1F601A14-8E69-4C59-AA27-2555ED74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17378d17094442"/>
          <a:stretch xmlns:a="http://schemas.openxmlformats.org/drawingml/2006/main"/>
        </p:blipFill>
        <p:spPr>
          <a:xfrm xmlns:a="http://schemas.openxmlformats.org/drawingml/2006/main">
            <a:off x="804863" y="1571625"/>
            <a:ext cx="4086225" cy="4333875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D647497-A1C7-4AB0-A852-0423C71E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676400"/>
            <a:ext cx="42862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CIÒ CHE SI OSSERVA</a:t>
            </a:r>
          </a:p>
        </p:txBody>
      </p:sp>
      <p:sp>
        <p:nvSpPr>
          <p:cNvPr id="7" name="bullet-0">
            <a:extLst xmlns:a="http://schemas.openxmlformats.org/drawingml/2006/main">
              <a:ext uri="{FF2B5EF4-FFF2-40B4-BE49-F238E27FC236}">
                <a16:creationId xmlns:a16="http://schemas.microsoft.com/office/drawing/2014/main" id="{216570AE-3A9E-4119-A8B7-9459EEE6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1336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8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675F23D4-67DF-4CB7-B5A8-34F646CC9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047875"/>
            <a:ext cx="56007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A ogni temperatura compare un massimo finito.</a:t>
            </a:r>
          </a:p>
        </p:txBody>
      </p:sp>
      <p:sp>
        <p:nvSpPr>
          <p:cNvPr id="9" name="bullet-1">
            <a:extLst xmlns:a="http://schemas.openxmlformats.org/drawingml/2006/main">
              <a:ext uri="{FF2B5EF4-FFF2-40B4-BE49-F238E27FC236}">
                <a16:creationId xmlns:a16="http://schemas.microsoft.com/office/drawing/2014/main" id="{F2578848-C0AA-43BC-A0A9-C1BB18A7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8765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0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E7C31748-2655-487F-A841-DDF7628B1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790825"/>
            <a:ext cx="56007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Il massimo si sposta verso lunghezze d’onda più corte aumentando T.</a:t>
            </a:r>
          </a:p>
        </p:txBody>
      </p:sp>
      <p:sp>
        <p:nvSpPr>
          <p:cNvPr id="11" name="bullet-2">
            <a:extLst xmlns:a="http://schemas.openxmlformats.org/drawingml/2006/main">
              <a:ext uri="{FF2B5EF4-FFF2-40B4-BE49-F238E27FC236}">
                <a16:creationId xmlns:a16="http://schemas.microsoft.com/office/drawing/2014/main" id="{58D4245F-F6D6-448E-A246-74E1EC83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6195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2" name="bullet-text-2">
            <a:extLst xmlns:a="http://schemas.openxmlformats.org/drawingml/2006/main">
              <a:ext uri="{FF2B5EF4-FFF2-40B4-BE49-F238E27FC236}">
                <a16:creationId xmlns:a16="http://schemas.microsoft.com/office/drawing/2014/main" id="{3FAB0238-A8C3-4217-AA14-E0BE1DF91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533775"/>
            <a:ext cx="56007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L’area sotto lo spettro cresce rapidamente con T.</a:t>
            </a:r>
          </a:p>
        </p:txBody>
      </p:sp>
      <p:sp>
        <p:nvSpPr>
          <p:cNvPr id="13" name="bullet-3">
            <a:extLst xmlns:a="http://schemas.openxmlformats.org/drawingml/2006/main">
              <a:ext uri="{FF2B5EF4-FFF2-40B4-BE49-F238E27FC236}">
                <a16:creationId xmlns:a16="http://schemas.microsoft.com/office/drawing/2014/main" id="{0F8E47E6-1EFE-4F22-9BC7-0F6D6F50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3624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4" name="bullet-text-3">
            <a:extLst xmlns:a="http://schemas.openxmlformats.org/drawingml/2006/main">
              <a:ext uri="{FF2B5EF4-FFF2-40B4-BE49-F238E27FC236}">
                <a16:creationId xmlns:a16="http://schemas.microsoft.com/office/drawing/2014/main" id="{BB760C73-670C-4F92-91DE-BD52149F1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276725"/>
            <a:ext cx="56007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Nel visibile la cavità cambia colore, ma il fenomeno è termico e molto più ampio.</a:t>
            </a:r>
          </a:p>
        </p:txBody>
      </p:sp>
      <p:sp>
        <p:nvSpPr>
          <p:cNvPr id="15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D410A3B0-9ED3-46AF-9C5F-0FA28256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238750"/>
            <a:ext cx="571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9525">
            <a:solidFill>
              <a:srgbClr val="6A4C93"/>
            </a:solidFill>
            <a:prstDash val="solid"/>
          </a:ln>
        </p:spPr>
      </p:sp>
      <p:sp>
        <p:nvSpPr>
          <p:cNvPr id="16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A37C9A6D-B1C2-4FAD-AA6B-75813453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238750"/>
            <a:ext cx="56197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Una teoria deve spiegare forma, posizione del picco e scala assoluta — con la stessa legge.</a:t>
            </a:r>
          </a:p>
        </p:txBody>
      </p:sp>
      <p:sp>
        <p:nvSpPr>
          <p:cNvPr id="17" name="source">
            <a:extLst xmlns:a="http://schemas.openxmlformats.org/drawingml/2006/main">
              <a:ext uri="{FF2B5EF4-FFF2-40B4-BE49-F238E27FC236}">
                <a16:creationId xmlns:a16="http://schemas.microsoft.com/office/drawing/2014/main" id="{9A8C6310-7263-4C30-A9F0-DFCD8AE6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Dati storici: Lummer–Pringsheim, riprodotti nel materiale 2025 del corso.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C297A981-C07B-4C82-B19A-E18741F0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3168662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3FA42580-03BF-40EC-8E6A-436D51F7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7C132AA6-203F-4306-9EB9-92B4F8A93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37B1F9-0DBC-44CE-B62D-6253ADCA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Un piccolo foro realizza quasi un assorbitore perfetto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53B2279F-DA12-4347-A8CA-0A0D0587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5" name="cavity">
            <a:extLst xmlns:a="http://schemas.openxmlformats.org/drawingml/2006/main">
              <a:ext uri="{FF2B5EF4-FFF2-40B4-BE49-F238E27FC236}">
                <a16:creationId xmlns:a16="http://schemas.microsoft.com/office/drawing/2014/main" id="{88CB9C98-34C1-494A-A1B6-4BD908C6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4238625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A22"/>
          </a:solidFill>
          <a:ln xmlns:a="http://schemas.openxmlformats.org/drawingml/2006/main" w="9525">
            <a:solidFill>
              <a:srgbClr val="111A22"/>
            </a:solidFill>
            <a:prstDash val="solid"/>
          </a:ln>
        </p:spPr>
      </p:sp>
      <p:sp>
        <p:nvSpPr>
          <p:cNvPr id="6" name="aperture">
            <a:extLst xmlns:a="http://schemas.openxmlformats.org/drawingml/2006/main">
              <a:ext uri="{FF2B5EF4-FFF2-40B4-BE49-F238E27FC236}">
                <a16:creationId xmlns:a16="http://schemas.microsoft.com/office/drawing/2014/main" id="{53018690-29B5-4525-AB8D-6FC3F42E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914650"/>
            <a:ext cx="428625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47625">
            <a:solidFill>
              <a:srgbClr val="E76F32"/>
            </a:solidFill>
            <a:prstDash val="solid"/>
          </a:ln>
        </p:spPr>
      </p:sp>
      <p:sp>
        <p:nvSpPr>
          <p:cNvPr id="7" name="ray-0">
            <a:extLst xmlns:a="http://schemas.openxmlformats.org/drawingml/2006/main">
              <a:ext uri="{FF2B5EF4-FFF2-40B4-BE49-F238E27FC236}">
                <a16:creationId xmlns:a16="http://schemas.microsoft.com/office/drawing/2014/main" id="{31CFAB9A-A52B-461F-B222-65DF8EDE4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81250"/>
            <a:ext cx="1714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8" name="ray-1">
            <a:extLst xmlns:a="http://schemas.openxmlformats.org/drawingml/2006/main">
              <a:ext uri="{FF2B5EF4-FFF2-40B4-BE49-F238E27FC236}">
                <a16:creationId xmlns:a16="http://schemas.microsoft.com/office/drawing/2014/main" id="{EE38A3C1-DBB1-47FC-95BD-AC2F26BC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952750"/>
            <a:ext cx="1714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B33D"/>
          </a:solidFill>
          <a:ln xmlns:a="http://schemas.openxmlformats.org/drawingml/2006/main" w="9525">
            <a:solidFill>
              <a:srgbClr val="F3B33D"/>
            </a:solidFill>
            <a:prstDash val="solid"/>
          </a:ln>
        </p:spPr>
      </p:sp>
      <p:sp>
        <p:nvSpPr>
          <p:cNvPr id="9" name="ray-2">
            <a:extLst xmlns:a="http://schemas.openxmlformats.org/drawingml/2006/main">
              <a:ext uri="{FF2B5EF4-FFF2-40B4-BE49-F238E27FC236}">
                <a16:creationId xmlns:a16="http://schemas.microsoft.com/office/drawing/2014/main" id="{46F0FED4-E8D0-4142-9105-F39E66967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2381250"/>
            <a:ext cx="1714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B33D"/>
          </a:solidFill>
          <a:ln xmlns:a="http://schemas.openxmlformats.org/drawingml/2006/main" w="9525">
            <a:solidFill>
              <a:srgbClr val="F3B33D"/>
            </a:solidFill>
            <a:prstDash val="solid"/>
          </a:ln>
        </p:spPr>
      </p:sp>
      <p:sp>
        <p:nvSpPr>
          <p:cNvPr id="10" name="ray-3">
            <a:extLst xmlns:a="http://schemas.openxmlformats.org/drawingml/2006/main">
              <a:ext uri="{FF2B5EF4-FFF2-40B4-BE49-F238E27FC236}">
                <a16:creationId xmlns:a16="http://schemas.microsoft.com/office/drawing/2014/main" id="{A4BB720B-6AD0-44D4-A048-DC675D702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952750"/>
            <a:ext cx="1714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B33D"/>
          </a:solidFill>
          <a:ln xmlns:a="http://schemas.openxmlformats.org/drawingml/2006/main" w="9525">
            <a:solidFill>
              <a:srgbClr val="F3B33D"/>
            </a:solidFill>
            <a:prstDash val="solid"/>
          </a:ln>
        </p:spPr>
      </p:sp>
      <p:sp>
        <p:nvSpPr>
          <p:cNvPr id="11" name="ray-4">
            <a:extLst xmlns:a="http://schemas.openxmlformats.org/drawingml/2006/main">
              <a:ext uri="{FF2B5EF4-FFF2-40B4-BE49-F238E27FC236}">
                <a16:creationId xmlns:a16="http://schemas.microsoft.com/office/drawing/2014/main" id="{985D3EA3-AA1C-4834-8861-62EB8514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381250"/>
            <a:ext cx="1714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B33D"/>
          </a:solidFill>
          <a:ln xmlns:a="http://schemas.openxmlformats.org/drawingml/2006/main" w="9525">
            <a:solidFill>
              <a:srgbClr val="F3B33D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FA3F105A-C6F6-40DD-BD7C-A559CC6C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95875"/>
            <a:ext cx="23812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pareti a T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A5038CF7-B229-4630-A81A-BDFAE76F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619500"/>
            <a:ext cx="5715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foro</a:t>
            </a:r>
          </a:p>
        </p:txBody>
      </p:sp>
      <p:sp>
        <p:nvSpPr>
          <p:cNvPr id="1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82DE4AF-9DC8-4A9F-A28D-F013C571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714500"/>
            <a:ext cx="47625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PERCHÉ È NERO?</a:t>
            </a:r>
          </a:p>
        </p:txBody>
      </p:sp>
      <p:sp>
        <p:nvSpPr>
          <p:cNvPr id="15" name="bullet-0">
            <a:extLst xmlns:a="http://schemas.openxmlformats.org/drawingml/2006/main">
              <a:ext uri="{FF2B5EF4-FFF2-40B4-BE49-F238E27FC236}">
                <a16:creationId xmlns:a16="http://schemas.microsoft.com/office/drawing/2014/main" id="{12FDB554-4C4B-4901-9F0A-4790B255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2288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16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B86A8E34-E8B9-4548-B8CF-6CCC4652D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143125"/>
            <a:ext cx="51244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La radiazione entrante subisce molte riflessioni e viene quasi certamente assorbita.</a:t>
            </a:r>
          </a:p>
        </p:txBody>
      </p:sp>
      <p:sp>
        <p:nvSpPr>
          <p:cNvPr id="17" name="bullet-1">
            <a:extLst xmlns:a="http://schemas.openxmlformats.org/drawingml/2006/main">
              <a:ext uri="{FF2B5EF4-FFF2-40B4-BE49-F238E27FC236}">
                <a16:creationId xmlns:a16="http://schemas.microsoft.com/office/drawing/2014/main" id="{47672FD0-FE32-4C28-915A-694D72FF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0480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8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39AF41E4-1B2C-41B9-9752-B741F486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62275"/>
            <a:ext cx="51244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All’equilibrio, la radiazione uscente dipende dalla temperatura e non dal materiale delle pareti.</a:t>
            </a:r>
          </a:p>
        </p:txBody>
      </p:sp>
      <p:sp>
        <p:nvSpPr>
          <p:cNvPr id="19" name="bullet-2">
            <a:extLst xmlns:a="http://schemas.openxmlformats.org/drawingml/2006/main">
              <a:ext uri="{FF2B5EF4-FFF2-40B4-BE49-F238E27FC236}">
                <a16:creationId xmlns:a16="http://schemas.microsoft.com/office/drawing/2014/main" id="{06042ABC-5552-4DE7-8823-42108095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671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20" name="bullet-text-2">
            <a:extLst xmlns:a="http://schemas.openxmlformats.org/drawingml/2006/main">
              <a:ext uri="{FF2B5EF4-FFF2-40B4-BE49-F238E27FC236}">
                <a16:creationId xmlns:a16="http://schemas.microsoft.com/office/drawing/2014/main" id="{FBD37B64-755E-46A3-8224-CBBF9F1A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81425"/>
            <a:ext cx="51244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La legge di Kirchhoff collega emissività e assorbività alla stessa frequenza.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d8bd4151fd4d88"/>
          <a:stretch xmlns:a="http://schemas.openxmlformats.org/drawingml/2006/main"/>
        </p:blipFill>
        <p:spPr>
          <a:xfrm xmlns:a="http://schemas.openxmlformats.org/drawingml/2006/main">
            <a:off x="6533912" y="4857750"/>
            <a:ext cx="3410426" cy="628650"/>
          </a:xfrm>
          <a:prstGeom xmlns:a="http://schemas.openxmlformats.org/drawingml/2006/main" prst="rect">
            <a:avLst/>
          </a:prstGeom>
        </p:spPr>
      </p:pic>
      <p:sp>
        <p:nvSpPr>
          <p:cNvPr id="22" name="source">
            <a:extLst xmlns:a="http://schemas.openxmlformats.org/drawingml/2006/main">
              <a:ext uri="{FF2B5EF4-FFF2-40B4-BE49-F238E27FC236}">
                <a16:creationId xmlns:a16="http://schemas.microsoft.com/office/drawing/2014/main" id="{3ED3A9AE-1CDA-40AE-80D5-C6F3F7A4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Modello limite: cavità isoterma con foro piccolo rispetto alla superficie interna.</a:t>
            </a:r>
          </a:p>
        </p:txBody>
      </p:sp>
      <p:sp>
        <p:nvSpPr>
          <p:cNvPr id="23" name="page">
            <a:extLst xmlns:a="http://schemas.openxmlformats.org/drawingml/2006/main">
              <a:ext uri="{FF2B5EF4-FFF2-40B4-BE49-F238E27FC236}">
                <a16:creationId xmlns:a16="http://schemas.microsoft.com/office/drawing/2014/main" id="{DC3C9A63-2FEE-4578-9021-C8B823CF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9765277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7A4F85F6-2C4E-44FB-B370-5999EBCD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F82D34A0-54CE-46BE-AA02-183BE48E7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286B88-CCE9-4E32-853D-455E8648F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La temperatura modifica insieme altezza, area e colore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94EA7EBC-3532-455B-AAC2-75CA3957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fdb95312a04cc4"/>
          <a:stretch xmlns:a="http://schemas.openxmlformats.org/drawingml/2006/main"/>
        </p:blipFill>
        <p:spPr>
          <a:xfrm xmlns:a="http://schemas.openxmlformats.org/drawingml/2006/main">
            <a:off x="590550" y="1778000"/>
            <a:ext cx="7239000" cy="3921125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A21FC56-45DE-4A08-844A-C166F23D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695450"/>
            <a:ext cx="3048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LETTURA FISICA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9E20CDC1-B340-4E22-961D-F5A6C066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076450"/>
            <a:ext cx="23812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T ↑</a:t>
            </a:r>
          </a:p>
        </p:txBody>
      </p:sp>
      <p:sp>
        <p:nvSpPr>
          <p:cNvPr id="8" name="bullet-0">
            <a:extLst xmlns:a="http://schemas.openxmlformats.org/drawingml/2006/main">
              <a:ext uri="{FF2B5EF4-FFF2-40B4-BE49-F238E27FC236}">
                <a16:creationId xmlns:a16="http://schemas.microsoft.com/office/drawing/2014/main" id="{50234D86-00D1-4537-9187-F9ECD973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384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9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50C4D1B7-064B-48EC-981C-5A8A3CDD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952750"/>
            <a:ext cx="28384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λmax diminuisce</a:t>
            </a:r>
          </a:p>
        </p:txBody>
      </p:sp>
      <p:sp>
        <p:nvSpPr>
          <p:cNvPr id="10" name="bullet-1">
            <a:extLst xmlns:a="http://schemas.openxmlformats.org/drawingml/2006/main">
              <a:ext uri="{FF2B5EF4-FFF2-40B4-BE49-F238E27FC236}">
                <a16:creationId xmlns:a16="http://schemas.microsoft.com/office/drawing/2014/main" id="{1EAB3D60-28EC-4AF0-9AD2-F278FDAC6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6861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1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B43E06EC-34AD-4D4F-B8E8-BF2B24675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600450"/>
            <a:ext cx="28384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potenza totale aumenta come T⁴</a:t>
            </a:r>
          </a:p>
        </p:txBody>
      </p:sp>
      <p:sp>
        <p:nvSpPr>
          <p:cNvPr id="12" name="bullet-2">
            <a:extLst xmlns:a="http://schemas.openxmlformats.org/drawingml/2006/main">
              <a:ext uri="{FF2B5EF4-FFF2-40B4-BE49-F238E27FC236}">
                <a16:creationId xmlns:a16="http://schemas.microsoft.com/office/drawing/2014/main" id="{CDFD860F-F948-4C94-9BDA-6000916E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3338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3" name="bullet-text-2">
            <a:extLst xmlns:a="http://schemas.openxmlformats.org/drawingml/2006/main">
              <a:ext uri="{FF2B5EF4-FFF2-40B4-BE49-F238E27FC236}">
                <a16:creationId xmlns:a16="http://schemas.microsoft.com/office/drawing/2014/main" id="{C8570A48-871F-4E20-8B8B-78663D0D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248150"/>
            <a:ext cx="28384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la coda visibile diventa importante</a:t>
            </a:r>
          </a:p>
        </p:txBody>
      </p:sp>
      <p:sp>
        <p:nvSpPr>
          <p:cNvPr id="14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E60CC27B-3388-4DF0-B7CD-C301A772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5000625"/>
            <a:ext cx="571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9525">
            <a:solidFill>
              <a:srgbClr val="6A4C93"/>
            </a:solidFill>
            <a:prstDash val="solid"/>
          </a:ln>
        </p:spPr>
      </p:sp>
      <p:sp>
        <p:nvSpPr>
          <p:cNvPr id="15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43A74645-D59C-4ED3-A5B8-602B4AD7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5000625"/>
            <a:ext cx="29527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“Più blu” non significa un singolo colore: lo spettro resta continuo.</a:t>
            </a:r>
          </a:p>
        </p:txBody>
      </p:sp>
      <p:sp>
        <p:nvSpPr>
          <p:cNvPr id="16" name="source">
            <a:extLst xmlns:a="http://schemas.openxmlformats.org/drawingml/2006/main">
              <a:ext uri="{FF2B5EF4-FFF2-40B4-BE49-F238E27FC236}">
                <a16:creationId xmlns:a16="http://schemas.microsoft.com/office/drawing/2014/main" id="{8369C9CE-C4A3-4455-9FB8-30B17568D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Curve calcolate dalla legge di Planck in funzione della lunghezza d’onda.</a:t>
            </a:r>
          </a:p>
        </p:txBody>
      </p:sp>
      <p:sp>
        <p:nvSpPr>
          <p:cNvPr id="17" name="page">
            <a:extLst xmlns:a="http://schemas.openxmlformats.org/drawingml/2006/main">
              <a:ext uri="{FF2B5EF4-FFF2-40B4-BE49-F238E27FC236}">
                <a16:creationId xmlns:a16="http://schemas.microsoft.com/office/drawing/2014/main" id="{99FC7114-F87D-4A4E-8AA3-A7A448B79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9710275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9330490D-568D-4BEE-8BD9-FD9B42BD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19A726DA-448D-4475-8759-405453D2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C79DB0C-1E5E-4E3F-A5D7-83A90C0E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La misura richiede di dichiarare area, angolo solido e banda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612769B3-0262-443A-B9C2-CAD8802E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a6eb9c0c934721"/>
          <a:stretch xmlns:a="http://schemas.openxmlformats.org/drawingml/2006/main"/>
        </p:blipFill>
        <p:spPr>
          <a:xfrm xmlns:a="http://schemas.openxmlformats.org/drawingml/2006/main">
            <a:off x="609600" y="1990328"/>
            <a:ext cx="6191250" cy="3353594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8E92A8D-0AA8-4A76-8EE2-5FC873B0A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1666875"/>
            <a:ext cx="4333875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QUANTITÀ DA NON MESCOLARE</a:t>
            </a:r>
          </a:p>
        </p:txBody>
      </p:sp>
      <p:sp>
        <p:nvSpPr>
          <p:cNvPr id="7" name="bullet-0">
            <a:extLst xmlns:a="http://schemas.openxmlformats.org/drawingml/2006/main">
              <a:ext uri="{FF2B5EF4-FFF2-40B4-BE49-F238E27FC236}">
                <a16:creationId xmlns:a16="http://schemas.microsoft.com/office/drawing/2014/main" id="{47FDED4D-2BD1-490E-B575-57D092C78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1336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8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B632E3C5-3B1B-4740-B41C-9E68B8267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047875"/>
            <a:ext cx="39814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Radianza spettrale Bν: potenza per area proiettata, angolo solido e banda.</a:t>
            </a:r>
          </a:p>
        </p:txBody>
      </p:sp>
      <p:sp>
        <p:nvSpPr>
          <p:cNvPr id="9" name="bullet-1">
            <a:extLst xmlns:a="http://schemas.openxmlformats.org/drawingml/2006/main">
              <a:ext uri="{FF2B5EF4-FFF2-40B4-BE49-F238E27FC236}">
                <a16:creationId xmlns:a16="http://schemas.microsoft.com/office/drawing/2014/main" id="{6C70E1AB-C099-4C8F-AD89-A339F498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1051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0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485060D4-B684-4514-A3D6-6AC6F3A0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019425"/>
            <a:ext cx="39814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Emittenza spettrale Mν: potenza uscente per area e banda, integrata sull’emisfero.</a:t>
            </a:r>
          </a:p>
        </p:txBody>
      </p:sp>
      <p:sp>
        <p:nvSpPr>
          <p:cNvPr id="11" name="bullet-2">
            <a:extLst xmlns:a="http://schemas.openxmlformats.org/drawingml/2006/main">
              <a:ext uri="{FF2B5EF4-FFF2-40B4-BE49-F238E27FC236}">
                <a16:creationId xmlns:a16="http://schemas.microsoft.com/office/drawing/2014/main" id="{2F4E8B95-BE8E-41EB-93FE-5589C194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40767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2" name="bullet-text-2">
            <a:extLst xmlns:a="http://schemas.openxmlformats.org/drawingml/2006/main">
              <a:ext uri="{FF2B5EF4-FFF2-40B4-BE49-F238E27FC236}">
                <a16:creationId xmlns:a16="http://schemas.microsoft.com/office/drawing/2014/main" id="{332C02EA-67EF-4967-920B-E3E88568B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990975"/>
            <a:ext cx="39814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Densità spettrale uν: energia per volume e banda, dentro la cavità.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f5197bd7904211"/>
          <a:stretch xmlns:a="http://schemas.openxmlformats.org/drawingml/2006/main"/>
        </p:blipFill>
        <p:spPr>
          <a:xfrm xmlns:a="http://schemas.openxmlformats.org/drawingml/2006/main">
            <a:off x="7639450" y="5191125"/>
            <a:ext cx="3247225" cy="552450"/>
          </a:xfrm>
          <a:prstGeom xmlns:a="http://schemas.openxmlformats.org/drawingml/2006/main" prst="rect">
            <a:avLst/>
          </a:prstGeom>
        </p:spPr>
      </p:pic>
      <p:sp>
        <p:nvSpPr>
          <p:cNvPr id="14" name="source">
            <a:extLst xmlns:a="http://schemas.openxmlformats.org/drawingml/2006/main">
              <a:ext uri="{FF2B5EF4-FFF2-40B4-BE49-F238E27FC236}">
                <a16:creationId xmlns:a16="http://schemas.microsoft.com/office/drawing/2014/main" id="{13D9DEA4-ECF2-4557-AF86-630D3C8E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Convenzione: Bν ≡ Lν per radiazione isotropa; unità sempre esplicitate.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64D1FDBD-AA0A-435E-8A73-37CC857E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6776476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D456BE88-86E3-4C96-873B-EFEBE6EE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A22"/>
          </a:solidFill>
          <a:ln xmlns:a="http://schemas.openxmlformats.org/drawingml/2006/main" w="0">
            <a:solidFill>
              <a:srgbClr val="111A22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96B83363-92B6-44E4-BFE2-0D2A854B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8572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CORPO NERO · PASSAGGIO CONCETTUALE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43ACD62-FA75-4D80-BB7B-7C0ACDA6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 spettro nasce da una catena strumentale, non da un grafico ideale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BD2D95CF-2935-4905-B2B7-EED98571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f74c3633343d5"/>
          <a:stretch xmlns:a="http://schemas.openxmlformats.org/drawingml/2006/main"/>
        </p:blipFill>
        <p:spPr>
          <a:xfrm xmlns:a="http://schemas.openxmlformats.org/drawingml/2006/main">
            <a:off x="670413" y="1571625"/>
            <a:ext cx="6945923" cy="3762375"/>
          </a:xfrm>
          <a:prstGeom xmlns:a="http://schemas.openxmlformats.org/drawingml/2006/main" prst="rect">
            <a:avLst/>
          </a:prstGeom>
        </p:spPr>
      </p:pic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bf0150fb4e4be5"/>
          <a:srcRect xmlns:a="http://schemas.openxmlformats.org/drawingml/2006/main" l="16310" t="0" r="163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43875" y="1666875"/>
            <a:ext cx="3333750" cy="2428875"/>
          </a:xfrm>
          <a:prstGeom xmlns:a="http://schemas.openxmlformats.org/drawingml/2006/main" prst="rect">
            <a:avLst/>
          </a:prstGeom>
        </p:spPr>
      </p:pic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922AF02E-FC03-4F2A-9CCD-9C0BAAB37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229100"/>
            <a:ext cx="3333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C7D5D7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C7D5D7"/>
                </a:solidFill>
                <a:latin typeface="Aptos"/>
                <a:ea typeface="Aptos"/>
                <a:cs typeface="Aptos"/>
              </a:rPr>
              <a:t>Schema storico: prisma, specchi e bolometro</a:t>
            </a:r>
          </a:p>
        </p:txBody>
      </p:sp>
      <p:sp>
        <p:nvSpPr>
          <p:cNvPr id="8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55F71999-DA12-4F87-A00C-3B0E7E47F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72125"/>
            <a:ext cx="571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9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46213CBC-EDE7-47FE-91A7-7FEEDF3C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72125"/>
            <a:ext cx="10096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Ogni blocco introduce una funzione di trasferimento e una possibile incertezza sistematica.</a:t>
            </a:r>
          </a:p>
        </p:txBody>
      </p:sp>
      <p:sp>
        <p:nvSpPr>
          <p:cNvPr id="10" name="source">
            <a:extLst xmlns:a="http://schemas.openxmlformats.org/drawingml/2006/main">
              <a:ext uri="{FF2B5EF4-FFF2-40B4-BE49-F238E27FC236}">
                <a16:creationId xmlns:a16="http://schemas.microsoft.com/office/drawing/2014/main" id="{DCEBDEFB-B9EB-4FC6-8718-C92F50798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Figura storica dal materiale 2025 del corso; schema vettoriale ridisegnato.</a:t>
            </a:r>
          </a:p>
        </p:txBody>
      </p:sp>
      <p:sp>
        <p:nvSpPr>
          <p:cNvPr id="11" name="page">
            <a:extLst xmlns:a="http://schemas.openxmlformats.org/drawingml/2006/main">
              <a:ext uri="{FF2B5EF4-FFF2-40B4-BE49-F238E27FC236}">
                <a16:creationId xmlns:a16="http://schemas.microsoft.com/office/drawing/2014/main" id="{C29CD6D3-749B-47EB-BB4F-4109EF9F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1436952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894EB018-6A5D-4117-A319-9835303C5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FB03FC04-31CD-4513-8483-A02516B9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472BDB2-EC64-4779-9937-559CC117F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Il segnale grezzo non è ancora la radianza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BB98EB9A-B2E7-41DB-BEF2-80C0E6367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d429d7f5546f7"/>
          <a:stretch xmlns:a="http://schemas.openxmlformats.org/drawingml/2006/main"/>
        </p:blipFill>
        <p:spPr>
          <a:xfrm xmlns:a="http://schemas.openxmlformats.org/drawingml/2006/main">
            <a:off x="762000" y="1611733"/>
            <a:ext cx="10572750" cy="700835"/>
          </a:xfrm>
          <a:prstGeom xmlns:a="http://schemas.openxmlformats.org/drawingml/2006/main" prst="rect">
            <a:avLst/>
          </a:prstGeom>
        </p:spPr>
      </p:pic>
      <p:sp>
        <p:nvSpPr>
          <p:cNvPr id="6" name="term-0">
            <a:extLst xmlns:a="http://schemas.openxmlformats.org/drawingml/2006/main">
              <a:ext uri="{FF2B5EF4-FFF2-40B4-BE49-F238E27FC236}">
                <a16:creationId xmlns:a16="http://schemas.microsoft.com/office/drawing/2014/main" id="{444071D9-06AA-4E06-AD9F-475DC11B6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2524125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7" name="term-accent-0">
            <a:extLst xmlns:a="http://schemas.openxmlformats.org/drawingml/2006/main">
              <a:ext uri="{FF2B5EF4-FFF2-40B4-BE49-F238E27FC236}">
                <a16:creationId xmlns:a16="http://schemas.microsoft.com/office/drawing/2014/main" id="{40BB5B78-8D87-4015-91F4-57FDD3BD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25241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B4397825-2308-4DDB-B9CD-95CD359B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90875"/>
            <a:ext cx="21431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Rdet(λ)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1D5FE560-1706-458E-9C6C-33DCBBF2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762375"/>
            <a:ext cx="2143125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responsività del rivelatore</a:t>
            </a:r>
          </a:p>
        </p:txBody>
      </p:sp>
      <p:sp>
        <p:nvSpPr>
          <p:cNvPr id="10" name="term-1">
            <a:extLst xmlns:a="http://schemas.openxmlformats.org/drawingml/2006/main">
              <a:ext uri="{FF2B5EF4-FFF2-40B4-BE49-F238E27FC236}">
                <a16:creationId xmlns:a16="http://schemas.microsoft.com/office/drawing/2014/main" id="{38B18648-92AA-4C1D-8142-559883EFB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57500"/>
            <a:ext cx="2524125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11" name="term-accent-1">
            <a:extLst xmlns:a="http://schemas.openxmlformats.org/drawingml/2006/main">
              <a:ext uri="{FF2B5EF4-FFF2-40B4-BE49-F238E27FC236}">
                <a16:creationId xmlns:a16="http://schemas.microsoft.com/office/drawing/2014/main" id="{F6D530BF-5F28-4F6C-A7E4-0160DEA8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57500"/>
            <a:ext cx="25241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2293E13E-C8AF-4CEE-94A1-3D43A41C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190875"/>
            <a:ext cx="21431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τopt(λ)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F78300A2-3A4D-40CD-9F5A-3FEC18F9A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62375"/>
            <a:ext cx="2143125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trasmissione di finestre, prisma e ottica</a:t>
            </a:r>
          </a:p>
        </p:txBody>
      </p:sp>
      <p:sp>
        <p:nvSpPr>
          <p:cNvPr id="14" name="term-2">
            <a:extLst xmlns:a="http://schemas.openxmlformats.org/drawingml/2006/main">
              <a:ext uri="{FF2B5EF4-FFF2-40B4-BE49-F238E27FC236}">
                <a16:creationId xmlns:a16="http://schemas.microsoft.com/office/drawing/2014/main" id="{F72AE950-B806-4035-A254-54D21C21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857500"/>
            <a:ext cx="2524125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15" name="term-accent-2">
            <a:extLst xmlns:a="http://schemas.openxmlformats.org/drawingml/2006/main">
              <a:ext uri="{FF2B5EF4-FFF2-40B4-BE49-F238E27FC236}">
                <a16:creationId xmlns:a16="http://schemas.microsoft.com/office/drawing/2014/main" id="{6BC583E3-C3F1-4748-91BA-76965A8C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857500"/>
            <a:ext cx="25241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9525">
            <a:solidFill>
              <a:srgbClr val="6A4C93"/>
            </a:solidFill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9B42570C-BE12-477B-9711-82E4E8CE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190875"/>
            <a:ext cx="21431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𝒢 · Δλ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7D78504D-862A-44EB-8637-0BEC07E1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762375"/>
            <a:ext cx="2143125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étendue e banda spettrale effettiva</a:t>
            </a:r>
          </a:p>
        </p:txBody>
      </p:sp>
      <p:sp>
        <p:nvSpPr>
          <p:cNvPr id="18" name="term-3">
            <a:extLst xmlns:a="http://schemas.openxmlformats.org/drawingml/2006/main">
              <a:ext uri="{FF2B5EF4-FFF2-40B4-BE49-F238E27FC236}">
                <a16:creationId xmlns:a16="http://schemas.microsoft.com/office/drawing/2014/main" id="{D9E333A7-13A6-4E03-A3B2-697877BC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857500"/>
            <a:ext cx="2524125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19" name="term-accent-3">
            <a:extLst xmlns:a="http://schemas.openxmlformats.org/drawingml/2006/main">
              <a:ext uri="{FF2B5EF4-FFF2-40B4-BE49-F238E27FC236}">
                <a16:creationId xmlns:a16="http://schemas.microsoft.com/office/drawing/2014/main" id="{EA21DC13-21DE-4063-AD5D-0A965096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857500"/>
            <a:ext cx="25241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12B"/>
          </a:solidFill>
          <a:ln xmlns:a="http://schemas.openxmlformats.org/drawingml/2006/main" w="9525">
            <a:solidFill>
              <a:srgbClr val="14212B"/>
            </a:solidFill>
            <a:prstDash val="solid"/>
          </a:ln>
        </p:spPr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6BCA8F0E-2CD4-4E45-B193-721E3BC2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190875"/>
            <a:ext cx="21431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V₀</a:t>
            </a:r>
          </a:p>
        </p:txBody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0700EB84-B69A-4AD1-97AF-EA04A884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762375"/>
            <a:ext cx="2143125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offset, fondo e deriva termica</a:t>
            </a:r>
          </a:p>
        </p:txBody>
      </p:sp>
      <p:sp>
        <p:nvSpPr>
          <p:cNvPr id="22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3878BC04-D013-4CA6-B5EA-80817DDA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86375"/>
            <a:ext cx="571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23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E2F91BF2-45FF-4DA2-8410-30E0FE7ED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286375"/>
            <a:ext cx="107156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Calibrare significa trasformare Vdet in Bλ e propagare le incertezze, non solo sottrarre il fondo.</a:t>
            </a:r>
          </a:p>
        </p:txBody>
      </p:sp>
      <p:sp>
        <p:nvSpPr>
          <p:cNvPr id="24" name="source">
            <a:extLst xmlns:a="http://schemas.openxmlformats.org/drawingml/2006/main">
              <a:ext uri="{FF2B5EF4-FFF2-40B4-BE49-F238E27FC236}">
                <a16:creationId xmlns:a16="http://schemas.microsoft.com/office/drawing/2014/main" id="{841596D7-B0D9-4968-96EB-626B757F6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Modello lineare valido nel regime di risposta del rivelatore e per banda sufficientemente stretta.</a:t>
            </a:r>
          </a:p>
        </p:txBody>
      </p:sp>
      <p:sp>
        <p:nvSpPr>
          <p:cNvPr id="25" name="page">
            <a:extLst xmlns:a="http://schemas.openxmlformats.org/drawingml/2006/main">
              <a:ext uri="{FF2B5EF4-FFF2-40B4-BE49-F238E27FC236}">
                <a16:creationId xmlns:a16="http://schemas.microsoft.com/office/drawing/2014/main" id="{B1E5AC69-0709-44ED-BAD0-DAEC620D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39148729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5CE0D711-7808-4D7E-870D-819969DA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A22"/>
          </a:solidFill>
          <a:ln xmlns:a="http://schemas.openxmlformats.org/drawingml/2006/main" w="0">
            <a:solidFill>
              <a:srgbClr val="111A22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475C1D10-B5CF-44BF-8D7A-1D1F3C50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8572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CORPO NERO · PASSAGGIO CONCETTUALE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FA52DE-6340-4EA8-862E-2DE87EFF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Il fattore c/4 nasce dall’isotropia, non dalla velocità della luce da sola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FBAF2C5A-9208-4E21-B733-54ACC6226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CD6CEEF0-C748-4D76-9E93-CB18FDB0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14500"/>
            <a:ext cx="4095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FASCIO DIREZIONALE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30548EB6-1DF8-4F3E-8C41-F49C27AF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90750"/>
            <a:ext cx="409575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Sν = c uν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BFD894A-C9A9-4C61-B043-9A1EAC4A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40957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C7D5D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C7D5D7"/>
                </a:solidFill>
                <a:latin typeface="Aptos"/>
                <a:ea typeface="Aptos"/>
                <a:cs typeface="Aptos"/>
              </a:rPr>
              <a:t>tutta l’energia attraversa una superficie ortogonale al fascio</a:t>
            </a:r>
          </a:p>
        </p:txBody>
      </p:sp>
      <p:sp>
        <p:nvSpPr>
          <p:cNvPr id="8" name="divider">
            <a:extLst xmlns:a="http://schemas.openxmlformats.org/drawingml/2006/main">
              <a:ext uri="{FF2B5EF4-FFF2-40B4-BE49-F238E27FC236}">
                <a16:creationId xmlns:a16="http://schemas.microsoft.com/office/drawing/2014/main" id="{4DEC505C-CA68-40CC-A8B5-1C388DE9E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1619250"/>
            <a:ext cx="19050" cy="381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4515A"/>
          </a:solidFill>
          <a:ln xmlns:a="http://schemas.openxmlformats.org/drawingml/2006/main" w="9525">
            <a:solidFill>
              <a:srgbClr val="44515A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579D21CA-A192-4F2A-8F2B-B74F8D2A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85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CAMPO ISOTROPO IN CAVITÀ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b04d05d15b4a79"/>
          <a:stretch xmlns:a="http://schemas.openxmlformats.org/drawingml/2006/main"/>
        </p:blipFill>
        <p:spPr>
          <a:xfrm xmlns:a="http://schemas.openxmlformats.org/drawingml/2006/main">
            <a:off x="6191250" y="2290359"/>
            <a:ext cx="4953000" cy="524682"/>
          </a:xfrm>
          <a:prstGeom xmlns:a="http://schemas.openxmlformats.org/drawingml/2006/main" prst="rect">
            <a:avLst/>
          </a:prstGeom>
        </p:spPr>
      </p:pic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848C190B-93CC-47D2-B87A-F39A1FF2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43250"/>
            <a:ext cx="4762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C7D5D7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C7D5D7"/>
                </a:solidFill>
                <a:latin typeface="Aptos"/>
                <a:ea typeface="Aptos"/>
                <a:cs typeface="Aptos"/>
              </a:rPr>
              <a:t>solo la componente normale c cosθ contribuisce; inoltre l’emisfero pesa 2π su 4π</a:t>
            </a:r>
          </a:p>
        </p:txBody>
      </p:sp>
      <p:sp>
        <p:nvSpPr>
          <p:cNvPr id="12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A36EC626-BAD3-445A-A13B-907909951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000625"/>
            <a:ext cx="571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9525">
            <a:solidFill>
              <a:srgbClr val="6A4C93"/>
            </a:solidFill>
            <a:prstDash val="solid"/>
          </a:ln>
        </p:spPr>
      </p:sp>
      <p:sp>
        <p:nvSpPr>
          <p:cNvPr id="13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54E6185C-A1EF-491B-95F2-E3E563D9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000625"/>
            <a:ext cx="89535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Errore tipico: applicare S = cu al campo isotropo della cavità.</a:t>
            </a:r>
          </a:p>
        </p:txBody>
      </p:sp>
      <p:sp>
        <p:nvSpPr>
          <p:cNvPr id="14" name="source">
            <a:extLst xmlns:a="http://schemas.openxmlformats.org/drawingml/2006/main">
              <a:ext uri="{FF2B5EF4-FFF2-40B4-BE49-F238E27FC236}">
                <a16:creationId xmlns:a16="http://schemas.microsoft.com/office/drawing/2014/main" id="{188DD14C-292E-450F-A793-58545191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Assunzione chiave: distribuzione angolare isotropa all’equilibrio termico.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B676F3A2-57F6-42DD-9967-510E58ACE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6866080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AA4E1520-16D4-4D3D-A243-3A27D103B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611DC503-0E61-428A-B933-8314ECC97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B71BDA5-20D5-4FDE-8FBC-4DC97046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Lo stesso spettro ha picchi diversi in λ e in ν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F902DDC5-EF96-4E55-81F1-2BDCBC1F8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a113226b05451f"/>
          <a:stretch xmlns:a="http://schemas.openxmlformats.org/drawingml/2006/main"/>
        </p:blipFill>
        <p:spPr>
          <a:xfrm xmlns:a="http://schemas.openxmlformats.org/drawingml/2006/main">
            <a:off x="523875" y="1754188"/>
            <a:ext cx="7239000" cy="3921125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341B1928-7875-4F21-B60B-81332AC4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905000"/>
            <a:ext cx="3429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IL MOTIVO È IL JACOBIANO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18532b57a42a4"/>
          <a:stretch xmlns:a="http://schemas.openxmlformats.org/drawingml/2006/main"/>
        </p:blipFill>
        <p:spPr>
          <a:xfrm xmlns:a="http://schemas.openxmlformats.org/drawingml/2006/main">
            <a:off x="8001000" y="2439304"/>
            <a:ext cx="3333750" cy="569691"/>
          </a:xfrm>
          <a:prstGeom xmlns:a="http://schemas.openxmlformats.org/drawingml/2006/main" prst="rect">
            <a:avLst/>
          </a:prstGeom>
        </p:spPr>
      </p:pic>
      <p:sp>
        <p:nvSpPr>
          <p:cNvPr id="8" name="bullet-0">
            <a:extLst xmlns:a="http://schemas.openxmlformats.org/drawingml/2006/main">
              <a:ext uri="{FF2B5EF4-FFF2-40B4-BE49-F238E27FC236}">
                <a16:creationId xmlns:a16="http://schemas.microsoft.com/office/drawing/2014/main" id="{896BB4BB-5EEE-461C-A67C-7037B7BB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5623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9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8B032D5E-6FC8-44AB-A2AF-32482A55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76625"/>
            <a:ext cx="31242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Bλ dλ e Bν dν rappresentano la stessa energia.</a:t>
            </a:r>
          </a:p>
        </p:txBody>
      </p:sp>
      <p:sp>
        <p:nvSpPr>
          <p:cNvPr id="10" name="bullet-1">
            <a:extLst xmlns:a="http://schemas.openxmlformats.org/drawingml/2006/main">
              <a:ext uri="{FF2B5EF4-FFF2-40B4-BE49-F238E27FC236}">
                <a16:creationId xmlns:a16="http://schemas.microsoft.com/office/drawing/2014/main" id="{E9FF0484-B5E6-4C00-8F84-70B287E9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2481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1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44CE7675-F80A-43C6-B307-CB9D78C69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162425"/>
            <a:ext cx="31242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Il massimo non è un oggetto invariante sotto cambio di variabile.</a:t>
            </a:r>
          </a:p>
        </p:txBody>
      </p:sp>
      <p:sp>
        <p:nvSpPr>
          <p:cNvPr id="12" name="bullet-2">
            <a:extLst xmlns:a="http://schemas.openxmlformats.org/drawingml/2006/main">
              <a:ext uri="{FF2B5EF4-FFF2-40B4-BE49-F238E27FC236}">
                <a16:creationId xmlns:a16="http://schemas.microsoft.com/office/drawing/2014/main" id="{489E9571-1BF8-48B6-A889-825B733B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9339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3" name="bullet-text-2">
            <a:extLst xmlns:a="http://schemas.openxmlformats.org/drawingml/2006/main">
              <a:ext uri="{FF2B5EF4-FFF2-40B4-BE49-F238E27FC236}">
                <a16:creationId xmlns:a16="http://schemas.microsoft.com/office/drawing/2014/main" id="{87772A83-CB8D-47CE-B172-E9C6E3DB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848225"/>
            <a:ext cx="31242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Prima di usare la legge di Wien, dichiarare quale densità spettrale si sta massimizzando.</a:t>
            </a:r>
          </a:p>
        </p:txBody>
      </p:sp>
      <p:sp>
        <p:nvSpPr>
          <p:cNvPr id="14" name="source">
            <a:extLst xmlns:a="http://schemas.openxmlformats.org/drawingml/2006/main">
              <a:ext uri="{FF2B5EF4-FFF2-40B4-BE49-F238E27FC236}">
                <a16:creationId xmlns:a16="http://schemas.microsoft.com/office/drawing/2014/main" id="{8D5D36DC-F6B4-430E-9FB5-F5A45C7ED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Curve normalizzate per evidenziare lo spostamento del massimo dovuto al cambio di variabile.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447A1535-D320-47FF-B864-1A462757F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3384967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4A3B057E-5378-4FDD-8D5A-E88FEE09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FE0A29CE-2247-4FEF-991B-46659008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0FF215-7203-4BF0-B488-BF27D8FE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Le pareti selezionano onde stazionarie discrete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5E8EA4BC-7F9F-424F-B471-173C4ED4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7ee0328d4f4e3b"/>
          <a:stretch xmlns:a="http://schemas.openxmlformats.org/drawingml/2006/main"/>
        </p:blipFill>
        <p:spPr>
          <a:xfrm xmlns:a="http://schemas.openxmlformats.org/drawingml/2006/main">
            <a:off x="666750" y="1857375"/>
            <a:ext cx="6858000" cy="3714750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98CE9B3-2BD1-456C-A8B5-4D56A7CF5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809750"/>
            <a:ext cx="3333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CONDIZIONI AL CONTORNO</a:t>
            </a:r>
          </a:p>
        </p:txBody>
      </p:sp>
      <p:sp>
        <p:nvSpPr>
          <p:cNvPr id="7" name="bullet-0">
            <a:extLst xmlns:a="http://schemas.openxmlformats.org/drawingml/2006/main">
              <a:ext uri="{FF2B5EF4-FFF2-40B4-BE49-F238E27FC236}">
                <a16:creationId xmlns:a16="http://schemas.microsoft.com/office/drawing/2014/main" id="{84247047-FC99-4761-991D-F064F209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2764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8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801568D7-E3AC-4869-81A2-592A5E227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190750"/>
            <a:ext cx="31242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Il campo tangenziale deve soddisfare le condizioni imposte dalle pareti conduttrici.</a:t>
            </a:r>
          </a:p>
        </p:txBody>
      </p:sp>
      <p:sp>
        <p:nvSpPr>
          <p:cNvPr id="9" name="bullet-1">
            <a:extLst xmlns:a="http://schemas.openxmlformats.org/drawingml/2006/main">
              <a:ext uri="{FF2B5EF4-FFF2-40B4-BE49-F238E27FC236}">
                <a16:creationId xmlns:a16="http://schemas.microsoft.com/office/drawing/2014/main" id="{4F326037-BE9D-4BFB-9DF5-3BCEE21CE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1813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0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5D1C9A5F-92E1-45F6-AE87-34EDD870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095625"/>
            <a:ext cx="31242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In una scatola cubica: kx, ky, kz sono multipli di π/L.</a:t>
            </a:r>
          </a:p>
        </p:txBody>
      </p:sp>
      <p:sp>
        <p:nvSpPr>
          <p:cNvPr id="11" name="bullet-2">
            <a:extLst xmlns:a="http://schemas.openxmlformats.org/drawingml/2006/main">
              <a:ext uri="{FF2B5EF4-FFF2-40B4-BE49-F238E27FC236}">
                <a16:creationId xmlns:a16="http://schemas.microsoft.com/office/drawing/2014/main" id="{6774F121-7F62-482A-81FE-44C4B058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08622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2" name="bullet-text-2">
            <a:extLst xmlns:a="http://schemas.openxmlformats.org/drawingml/2006/main">
              <a:ext uri="{FF2B5EF4-FFF2-40B4-BE49-F238E27FC236}">
                <a16:creationId xmlns:a16="http://schemas.microsoft.com/office/drawing/2014/main" id="{082F634A-123D-49A3-8B95-75F3A168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4000500"/>
            <a:ext cx="31242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Per ogni vettore d’onda esistono due polarizzazioni trasverse.</a:t>
            </a:r>
          </a:p>
        </p:txBody>
      </p:sp>
      <p:sp>
        <p:nvSpPr>
          <p:cNvPr id="13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D7C2D110-F963-4362-8A8D-08490EF8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000625"/>
            <a:ext cx="571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14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F2744B59-A2F0-4071-898A-C682A7FF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5000625"/>
            <a:ext cx="314325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I modi sono discreti già nella teoria classica; il passo nuovo è quantizzarne l’energia.</a:t>
            </a:r>
          </a:p>
        </p:txBody>
      </p:sp>
      <p:sp>
        <p:nvSpPr>
          <p:cNvPr id="15" name="source">
            <a:extLst xmlns:a="http://schemas.openxmlformats.org/drawingml/2006/main">
              <a:ext uri="{FF2B5EF4-FFF2-40B4-BE49-F238E27FC236}">
                <a16:creationId xmlns:a16="http://schemas.microsoft.com/office/drawing/2014/main" id="{D5C51659-59B2-4B6B-B14E-995868BB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Cavità ideale conduttrice; nel limite macroscopico i modi sono molto fitti.</a:t>
            </a:r>
          </a:p>
        </p:txBody>
      </p:sp>
      <p:sp>
        <p:nvSpPr>
          <p:cNvPr id="16" name="page">
            <a:extLst xmlns:a="http://schemas.openxmlformats.org/drawingml/2006/main">
              <a:ext uri="{FF2B5EF4-FFF2-40B4-BE49-F238E27FC236}">
                <a16:creationId xmlns:a16="http://schemas.microsoft.com/office/drawing/2014/main" id="{0271CB29-C0AD-4CD5-B79C-2B9E2E9E0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6607352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3FA9FAC9-1898-4B1F-ABB7-36137F9E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C9ADC667-4BF2-4766-940B-BAB01FF84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445B9B-415B-49DF-B9B3-0A5A2F53E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Contare i modi significa contare punti in spazio-k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367E15AE-C48F-4D7B-B2A5-2653421B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09e52a72b747e6"/>
          <a:stretch xmlns:a="http://schemas.openxmlformats.org/drawingml/2006/main"/>
        </p:blipFill>
        <p:spPr>
          <a:xfrm xmlns:a="http://schemas.openxmlformats.org/drawingml/2006/main">
            <a:off x="571500" y="1807766"/>
            <a:ext cx="6953250" cy="3766344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BA7076A-36E5-414B-AC7C-64231B46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695450"/>
            <a:ext cx="32385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CONTEGGIO</a:t>
            </a:r>
          </a:p>
        </p:txBody>
      </p:sp>
      <p:sp>
        <p:nvSpPr>
          <p:cNvPr id="7" name="bullet-0">
            <a:extLst xmlns:a="http://schemas.openxmlformats.org/drawingml/2006/main">
              <a:ext uri="{FF2B5EF4-FFF2-40B4-BE49-F238E27FC236}">
                <a16:creationId xmlns:a16="http://schemas.microsoft.com/office/drawing/2014/main" id="{33F6D5A2-3A52-44B7-B56D-7558F657C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1336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8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42330C7D-44EE-4ABA-8165-D90060138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47875"/>
            <a:ext cx="31242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Densità dei punti: (L/π)³ nel primo ottante.</a:t>
            </a:r>
          </a:p>
        </p:txBody>
      </p:sp>
      <p:sp>
        <p:nvSpPr>
          <p:cNvPr id="9" name="bullet-1">
            <a:extLst xmlns:a="http://schemas.openxmlformats.org/drawingml/2006/main">
              <a:ext uri="{FF2B5EF4-FFF2-40B4-BE49-F238E27FC236}">
                <a16:creationId xmlns:a16="http://schemas.microsoft.com/office/drawing/2014/main" id="{A49A3513-BB6B-4177-B38D-7616972A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8194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0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18C43F5F-05CD-470C-A568-947F46AC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733675"/>
            <a:ext cx="31242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Guscio sferico: volume 4πk²dk/8.</a:t>
            </a:r>
          </a:p>
        </p:txBody>
      </p:sp>
      <p:sp>
        <p:nvSpPr>
          <p:cNvPr id="11" name="bullet-2">
            <a:extLst xmlns:a="http://schemas.openxmlformats.org/drawingml/2006/main">
              <a:ext uri="{FF2B5EF4-FFF2-40B4-BE49-F238E27FC236}">
                <a16:creationId xmlns:a16="http://schemas.microsoft.com/office/drawing/2014/main" id="{E9A2D810-74EA-42FE-AEE9-B20FC84CB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5052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2" name="bullet-text-2">
            <a:extLst xmlns:a="http://schemas.openxmlformats.org/drawingml/2006/main">
              <a:ext uri="{FF2B5EF4-FFF2-40B4-BE49-F238E27FC236}">
                <a16:creationId xmlns:a16="http://schemas.microsoft.com/office/drawing/2014/main" id="{174940A7-E263-4C8C-AFF7-85C01EE3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419475"/>
            <a:ext cx="31242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Moltiplicare per due polarizzazioni.</a:t>
            </a:r>
          </a:p>
        </p:txBody>
      </p:sp>
      <p:sp>
        <p:nvSpPr>
          <p:cNvPr id="13" name="bullet-3">
            <a:extLst xmlns:a="http://schemas.openxmlformats.org/drawingml/2006/main">
              <a:ext uri="{FF2B5EF4-FFF2-40B4-BE49-F238E27FC236}">
                <a16:creationId xmlns:a16="http://schemas.microsoft.com/office/drawing/2014/main" id="{9F589D38-D9F4-4F97-BB35-1E23017DA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1910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4" name="bullet-text-3">
            <a:extLst xmlns:a="http://schemas.openxmlformats.org/drawingml/2006/main">
              <a:ext uri="{FF2B5EF4-FFF2-40B4-BE49-F238E27FC236}">
                <a16:creationId xmlns:a16="http://schemas.microsoft.com/office/drawing/2014/main" id="{74BA68EA-99E1-4F8A-A0F8-4D20A461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4105275"/>
            <a:ext cx="31242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Usare k = 2πν/c.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e35442e392494c"/>
          <a:stretch xmlns:a="http://schemas.openxmlformats.org/drawingml/2006/main"/>
        </p:blipFill>
        <p:spPr>
          <a:xfrm xmlns:a="http://schemas.openxmlformats.org/drawingml/2006/main">
            <a:off x="7927680" y="5095875"/>
            <a:ext cx="3385141" cy="685800"/>
          </a:xfrm>
          <a:prstGeom xmlns:a="http://schemas.openxmlformats.org/drawingml/2006/main" prst="rect">
            <a:avLst/>
          </a:prstGeom>
        </p:spPr>
      </p:pic>
      <p:sp>
        <p:nvSpPr>
          <p:cNvPr id="16" name="source">
            <a:extLst xmlns:a="http://schemas.openxmlformats.org/drawingml/2006/main">
              <a:ext uri="{FF2B5EF4-FFF2-40B4-BE49-F238E27FC236}">
                <a16:creationId xmlns:a16="http://schemas.microsoft.com/office/drawing/2014/main" id="{9AAB1A62-0BE1-404D-AFC8-7B514860A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Il fattore 8π include geometria nello spazio-k e due polarizzazioni.</a:t>
            </a:r>
          </a:p>
        </p:txBody>
      </p:sp>
      <p:sp>
        <p:nvSpPr>
          <p:cNvPr id="17" name="page">
            <a:extLst xmlns:a="http://schemas.openxmlformats.org/drawingml/2006/main">
              <a:ext uri="{FF2B5EF4-FFF2-40B4-BE49-F238E27FC236}">
                <a16:creationId xmlns:a16="http://schemas.microsoft.com/office/drawing/2014/main" id="{D45E21C7-22E5-4AFF-8331-32FD521A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358031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633A01E3-67BF-4144-8A1F-9C280D32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A22"/>
          </a:solidFill>
          <a:ln xmlns:a="http://schemas.openxmlformats.org/drawingml/2006/main" w="0">
            <a:solidFill>
              <a:srgbClr val="111A22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71B7BE9A-DFEA-44C1-9936-00F10DDD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8572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CORPO NERO · PASSAGGIO CONCETTUALE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1357DB-CCB1-4074-A53D-E9DF47A7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L’equipartizione rende ogni modo ugualmente costoso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9A25E359-0595-43BE-9701-1AC0F69A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7d312feb3944e1"/>
          <a:stretch xmlns:a="http://schemas.openxmlformats.org/drawingml/2006/main"/>
        </p:blipFill>
        <p:spPr>
          <a:xfrm xmlns:a="http://schemas.openxmlformats.org/drawingml/2006/main">
            <a:off x="571500" y="1990328"/>
            <a:ext cx="6191250" cy="3353594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22DD6FC-D055-4AE1-9B02-66C936AB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809750"/>
            <a:ext cx="3714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IPOTESI CLASSICA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4107655C-9F85-4AED-9CBA-BAE32B97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238375"/>
            <a:ext cx="3810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⟨E⟩ = kBT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1867F737-6D11-4F45-A979-3496B2E1D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857500"/>
            <a:ext cx="38100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7D5D7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C7D5D7"/>
                </a:solidFill>
                <a:latin typeface="Aptos"/>
                <a:ea typeface="Aptos"/>
                <a:cs typeface="Aptos"/>
              </a:rPr>
              <a:t>indipendente dalla frequenza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b733dcb89c44d3"/>
          <a:stretch xmlns:a="http://schemas.openxmlformats.org/drawingml/2006/main"/>
        </p:blipFill>
        <p:spPr>
          <a:xfrm xmlns:a="http://schemas.openxmlformats.org/drawingml/2006/main">
            <a:off x="7239000" y="3599937"/>
            <a:ext cx="3905250" cy="610627"/>
          </a:xfrm>
          <a:prstGeom xmlns:a="http://schemas.openxmlformats.org/drawingml/2006/main" prst="rect">
            <a:avLst/>
          </a:prstGeom>
        </p:spPr>
      </p:pic>
      <p:sp>
        <p:nvSpPr>
          <p:cNvPr id="10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FDE83DC1-6AE5-4456-A1A1-D8E4C2E6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762500"/>
            <a:ext cx="5715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11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5415D75E-0717-4CFF-A33C-427A99983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762500"/>
            <a:ext cx="371475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Poiché g(ν) ∝ ν², l’energia totale diverge alle alte frequenze: catastrofe ultravioletta.</a:t>
            </a:r>
          </a:p>
        </p:txBody>
      </p:sp>
      <p:sp>
        <p:nvSpPr>
          <p:cNvPr id="12" name="source">
            <a:extLst xmlns:a="http://schemas.openxmlformats.org/drawingml/2006/main">
              <a:ext uri="{FF2B5EF4-FFF2-40B4-BE49-F238E27FC236}">
                <a16:creationId xmlns:a16="http://schemas.microsoft.com/office/drawing/2014/main" id="{65C05D1A-146E-4675-AAB4-E479C8945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La divergenza non è un difetto del conteggio dei modi, ma dell’energia media classica assegnata a ciascun modo.</a:t>
            </a:r>
          </a:p>
        </p:txBody>
      </p:sp>
      <p:sp>
        <p:nvSpPr>
          <p:cNvPr id="13" name="page">
            <a:extLst xmlns:a="http://schemas.openxmlformats.org/drawingml/2006/main">
              <a:ext uri="{FF2B5EF4-FFF2-40B4-BE49-F238E27FC236}">
                <a16:creationId xmlns:a16="http://schemas.microsoft.com/office/drawing/2014/main" id="{90760A93-8D9C-4067-BB7F-29B360FD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1983684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4D26A4D0-9BCF-456E-B7A0-10722560C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FF5D7BD3-33AA-46B0-A02F-951AE73E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C13E8A2-0EFD-41E0-B33F-51BE062D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Tre leggi coincidono solo nei regimi in cui devono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0E350603-D3A6-4E90-B114-A5E9D7DB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6d776d6e034938"/>
          <a:stretch xmlns:a="http://schemas.openxmlformats.org/drawingml/2006/main"/>
        </p:blipFill>
        <p:spPr>
          <a:xfrm xmlns:a="http://schemas.openxmlformats.org/drawingml/2006/main">
            <a:off x="523875" y="1774031"/>
            <a:ext cx="7429500" cy="4024313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6899AED-86F4-4709-ADAD-88DFEF6C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62125"/>
            <a:ext cx="3000375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LIMITI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C15E338-FFA5-4C4E-8591-F08C791E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238375"/>
            <a:ext cx="2857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hν ≪ kBT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786120E3-C8C1-4EDB-84A6-55CB204D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2857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Planck → Rayleigh–Jeans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2524FB35-97D4-4D7E-90F7-849B0EB88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76625"/>
            <a:ext cx="2857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hν ≫ kBT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F912A1A-BB75-4C1E-8FFE-B68C7AFBE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57625"/>
            <a:ext cx="2857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Planck → Wien</a:t>
            </a:r>
          </a:p>
        </p:txBody>
      </p:sp>
      <p:sp>
        <p:nvSpPr>
          <p:cNvPr id="11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BE43C33C-A194-4BCD-AAEE-DFD1FD5B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000625"/>
            <a:ext cx="571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9525">
            <a:solidFill>
              <a:srgbClr val="6A4C93"/>
            </a:solidFill>
            <a:prstDash val="solid"/>
          </a:ln>
        </p:spPr>
      </p:sp>
      <p:sp>
        <p:nvSpPr>
          <p:cNvPr id="12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238FBA36-306E-43E9-A008-8FA5E014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000625"/>
            <a:ext cx="2809875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La formula corretta deve interpolare fra entrambi i limiti senza divergere.</a:t>
            </a:r>
          </a:p>
        </p:txBody>
      </p:sp>
      <p:sp>
        <p:nvSpPr>
          <p:cNvPr id="13" name="source">
            <a:extLst xmlns:a="http://schemas.openxmlformats.org/drawingml/2006/main">
              <a:ext uri="{FF2B5EF4-FFF2-40B4-BE49-F238E27FC236}">
                <a16:creationId xmlns:a16="http://schemas.microsoft.com/office/drawing/2014/main" id="{128C1EBC-6693-48D1-96C2-4282C7E5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Curve adimensionali; i due limiti asintotici sono mostrati sulla stessa scala.</a:t>
            </a:r>
          </a:p>
        </p:txBody>
      </p:sp>
      <p:sp>
        <p:nvSpPr>
          <p:cNvPr id="14" name="page">
            <a:extLst xmlns:a="http://schemas.openxmlformats.org/drawingml/2006/main">
              <a:ext uri="{FF2B5EF4-FFF2-40B4-BE49-F238E27FC236}">
                <a16:creationId xmlns:a16="http://schemas.microsoft.com/office/drawing/2014/main" id="{CC42A5F6-18FE-423F-92CB-96822AF96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496203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F52783E8-84B6-4F44-AC06-80293DD1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AE892895-ACDD-4EFA-A4D0-9D2F9CEB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D37C82-1A8F-4D86-A720-FEE24D353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Planck cambia lo spettro rendendo discreta l’energia del modo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4D7B7464-6581-499B-AE3D-EEC29A1A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aa9be50ae4f33"/>
          <a:stretch xmlns:a="http://schemas.openxmlformats.org/drawingml/2006/main"/>
        </p:blipFill>
        <p:spPr>
          <a:xfrm xmlns:a="http://schemas.openxmlformats.org/drawingml/2006/main">
            <a:off x="476250" y="1809750"/>
            <a:ext cx="6858000" cy="3714750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F0C484E-4CC0-41EF-BDFA-CE53853C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1666875"/>
            <a:ext cx="36195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UN OSCILLATORE QUANTIZZATO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dbe1b6ca3f4ca1"/>
          <a:stretch xmlns:a="http://schemas.openxmlformats.org/drawingml/2006/main"/>
        </p:blipFill>
        <p:spPr>
          <a:xfrm xmlns:a="http://schemas.openxmlformats.org/drawingml/2006/main">
            <a:off x="7667625" y="2493001"/>
            <a:ext cx="3619500" cy="300373"/>
          </a:xfrm>
          <a:prstGeom xmlns:a="http://schemas.openxmlformats.org/drawingml/2006/main" prst="rect">
            <a:avLst/>
          </a:prstGeom>
        </p:spPr>
      </p:pic>
      <p:sp>
        <p:nvSpPr>
          <p:cNvPr id="8" name="bullet-0">
            <a:extLst xmlns:a="http://schemas.openxmlformats.org/drawingml/2006/main">
              <a:ext uri="{FF2B5EF4-FFF2-40B4-BE49-F238E27FC236}">
                <a16:creationId xmlns:a16="http://schemas.microsoft.com/office/drawing/2014/main" id="{1F089EEA-BE60-4559-AEF6-3B822284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609975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9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1306C2AA-3C46-4B3E-BBA0-D333CD07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524250"/>
            <a:ext cx="3314700" cy="96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Per hν ≪ kBT i livelli sono fitti e riemerge kBT.</a:t>
            </a:r>
          </a:p>
        </p:txBody>
      </p:sp>
      <p:sp>
        <p:nvSpPr>
          <p:cNvPr id="10" name="bullet-1">
            <a:extLst xmlns:a="http://schemas.openxmlformats.org/drawingml/2006/main">
              <a:ext uri="{FF2B5EF4-FFF2-40B4-BE49-F238E27FC236}">
                <a16:creationId xmlns:a16="http://schemas.microsoft.com/office/drawing/2014/main" id="{BE2DAC91-7FD9-4354-B416-F74174CBE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6101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1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E1126A50-ACD5-4B85-9EA6-0074C685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4524375"/>
            <a:ext cx="3314700" cy="96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Per hν ≫ kBT il primo quanto è troppo costoso: i modi UV restano quasi vuoti.</a:t>
            </a:r>
          </a:p>
        </p:txBody>
      </p:sp>
      <p:sp>
        <p:nvSpPr>
          <p:cNvPr id="12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22750431-204F-4936-B55B-CE560807B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5524500"/>
            <a:ext cx="571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3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62661131-455E-4FFC-8F92-D82F35A4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5524500"/>
            <a:ext cx="33337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Il taglio UV emerge dalla statistica, non da un cutoff imposto.</a:t>
            </a:r>
          </a:p>
        </p:txBody>
      </p:sp>
      <p:sp>
        <p:nvSpPr>
          <p:cNvPr id="14" name="source">
            <a:extLst xmlns:a="http://schemas.openxmlformats.org/drawingml/2006/main">
              <a:ext uri="{FF2B5EF4-FFF2-40B4-BE49-F238E27FC236}">
                <a16:creationId xmlns:a16="http://schemas.microsoft.com/office/drawing/2014/main" id="{96F0B640-EFB7-4377-8AC3-9C7D37417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Ipotesi di Planck: En = nhν per ciascun modo armonico della cavità.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3FBB9EDD-7B75-46C5-ADAC-2CD9E6A91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0639678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0196F356-B45B-4F3A-AE05-859B4FD5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A22"/>
          </a:solidFill>
          <a:ln xmlns:a="http://schemas.openxmlformats.org/drawingml/2006/main" w="0">
            <a:solidFill>
              <a:srgbClr val="111A22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9BB0D891-FE2A-466A-9937-3FFE274B6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8572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CORPO NERO · PASSAGGIO CONCETTUALE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F27ABC-AB5A-42D3-B398-C41C34B4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Densità dei modi × energia media = legge di Planck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7600CEE0-1047-49D4-9520-B86711EC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74ea9076a4478a"/>
          <a:stretch xmlns:a="http://schemas.openxmlformats.org/drawingml/2006/main"/>
        </p:blipFill>
        <p:spPr>
          <a:xfrm xmlns:a="http://schemas.openxmlformats.org/drawingml/2006/main">
            <a:off x="999156" y="1762125"/>
            <a:ext cx="3526188" cy="714375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910A2C3-9EF0-41FB-8808-ADD090F74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847850"/>
            <a:ext cx="6667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×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4BE19F6D-5F9A-4702-8D41-793D4D7E7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62125"/>
            <a:ext cx="2095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⟨E⟩ν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F74336C6-210A-48F6-85E6-F8752FF2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847850"/>
            <a:ext cx="6667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=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7131D6DD-262A-4D54-A6CD-59B47097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762125"/>
            <a:ext cx="1333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uν</a:t>
            </a:r>
          </a:p>
        </p:txBody>
      </p:sp>
      <p:sp>
        <p:nvSpPr>
          <p:cNvPr id="10" name="divider">
            <a:extLst xmlns:a="http://schemas.openxmlformats.org/drawingml/2006/main">
              <a:ext uri="{FF2B5EF4-FFF2-40B4-BE49-F238E27FC236}">
                <a16:creationId xmlns:a16="http://schemas.microsoft.com/office/drawing/2014/main" id="{BD7105F5-883F-4B70-ADD1-E719611A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3515A"/>
          </a:solidFill>
          <a:ln xmlns:a="http://schemas.openxmlformats.org/drawingml/2006/main" w="9525">
            <a:solidFill>
              <a:srgbClr val="43515A"/>
            </a:solidFill>
            <a:prstDash val="solid"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90303ca26345b1"/>
          <a:stretch xmlns:a="http://schemas.openxmlformats.org/drawingml/2006/main"/>
        </p:blipFill>
        <p:spPr>
          <a:xfrm xmlns:a="http://schemas.openxmlformats.org/drawingml/2006/main">
            <a:off x="3344278" y="3333750"/>
            <a:ext cx="5503445" cy="1047750"/>
          </a:xfrm>
          <a:prstGeom xmlns:a="http://schemas.openxmlformats.org/drawingml/2006/main" prst="rect">
            <a:avLst/>
          </a:prstGeom>
        </p:spPr>
      </p:pic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1717911B-2372-4CBB-8795-77598E5F1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53000"/>
            <a:ext cx="32385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bassa ν: uν ∝ ν²T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7FDBCAC8-CF7D-4941-8559-FAA9A074A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953000"/>
            <a:ext cx="409575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alta ν: uν ∝ ν³e⁻ʰᵛ/ᵏᵀ</a:t>
            </a:r>
          </a:p>
        </p:txBody>
      </p:sp>
      <p:sp>
        <p:nvSpPr>
          <p:cNvPr id="14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1065721D-09D5-458E-BB29-88DFB967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715000"/>
            <a:ext cx="5715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9525">
            <a:solidFill>
              <a:srgbClr val="6A4C93"/>
            </a:solidFill>
            <a:prstDash val="solid"/>
          </a:ln>
        </p:spPr>
      </p:sp>
      <p:sp>
        <p:nvSpPr>
          <p:cNvPr id="15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0F87F3F5-4025-42D2-92A1-8937D721E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715000"/>
            <a:ext cx="64770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Il ruolo di h è fissare la scala di crossover hν ~ kBT.</a:t>
            </a:r>
          </a:p>
        </p:txBody>
      </p:sp>
      <p:sp>
        <p:nvSpPr>
          <p:cNvPr id="16" name="source">
            <a:extLst xmlns:a="http://schemas.openxmlformats.org/drawingml/2006/main">
              <a:ext uri="{FF2B5EF4-FFF2-40B4-BE49-F238E27FC236}">
                <a16:creationId xmlns:a16="http://schemas.microsoft.com/office/drawing/2014/main" id="{150A1531-988E-4A95-BA59-1FDF2589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La formula è qui espressa per unità di frequenza; per λ occorre il Jacobiano.</a:t>
            </a:r>
          </a:p>
        </p:txBody>
      </p:sp>
      <p:sp>
        <p:nvSpPr>
          <p:cNvPr id="17" name="page">
            <a:extLst xmlns:a="http://schemas.openxmlformats.org/drawingml/2006/main">
              <a:ext uri="{FF2B5EF4-FFF2-40B4-BE49-F238E27FC236}">
                <a16:creationId xmlns:a16="http://schemas.microsoft.com/office/drawing/2014/main" id="{A7FCEC37-1ACB-4005-A279-D60AF0AA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922758243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D83457A4-2C98-471D-9A3C-44FFA545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307B8F15-0A83-496E-A1B4-7396F3D7D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48D455-DA6C-4728-91B7-A64DB1B2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Dalla forma spettrale emergono due leggi globali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1CB2BFE3-5A45-4629-89E6-D5716F6D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06a94a818040ed"/>
          <a:stretch xmlns:a="http://schemas.openxmlformats.org/drawingml/2006/main"/>
        </p:blipFill>
        <p:spPr>
          <a:xfrm xmlns:a="http://schemas.openxmlformats.org/drawingml/2006/main">
            <a:off x="1524000" y="1644563"/>
            <a:ext cx="9144000" cy="692324"/>
          </a:xfrm>
          <a:prstGeom xmlns:a="http://schemas.openxmlformats.org/drawingml/2006/main" prst="rect">
            <a:avLst/>
          </a:prstGeom>
        </p:spPr>
      </p:pic>
      <p:sp>
        <p:nvSpPr>
          <p:cNvPr id="6" name="stefan">
            <a:extLst xmlns:a="http://schemas.openxmlformats.org/drawingml/2006/main">
              <a:ext uri="{FF2B5EF4-FFF2-40B4-BE49-F238E27FC236}">
                <a16:creationId xmlns:a16="http://schemas.microsoft.com/office/drawing/2014/main" id="{B2B3A2AE-58A5-40F6-BB75-A5444AAB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57500"/>
            <a:ext cx="4762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7" name="wien">
            <a:extLst xmlns:a="http://schemas.openxmlformats.org/drawingml/2006/main">
              <a:ext uri="{FF2B5EF4-FFF2-40B4-BE49-F238E27FC236}">
                <a16:creationId xmlns:a16="http://schemas.microsoft.com/office/drawing/2014/main" id="{E8BEC9B8-F2AC-4A46-93AE-E74100D2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57500"/>
            <a:ext cx="476250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6BFC8F93-E57C-40B9-93E5-2784A13D7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57500"/>
            <a:ext cx="4762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53A0BEC8-E6E6-41C7-9A23-B1A9010C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57500"/>
            <a:ext cx="4762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40B67396-74E4-4D53-A58C-9E646D0E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90875"/>
            <a:ext cx="4095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INTEGRARE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B06CF8D1-A09C-4C03-B6DD-531F02F6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67125"/>
            <a:ext cx="4095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∫₀∞ Mλ dλ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EA2E39B2-AB8B-41A6-9306-08A21D0A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86250"/>
            <a:ext cx="40957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cambia variabile con x = hc/(λkBT): tutta la dipendenza residua è T⁴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68B0B1BA-9A65-44AB-ACDD-F6CF26FD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190875"/>
            <a:ext cx="40957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MASSIMIZZARE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96E91B34-55A5-4735-8FE1-335623FA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67125"/>
            <a:ext cx="4095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dBλ/dλ = 0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CB5E1C7B-7BA0-4AC0-BB93-0451D498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286250"/>
            <a:ext cx="40957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porta a un’equazione trascendente per x e quindi a λmaxT = b</a:t>
            </a:r>
          </a:p>
        </p:txBody>
      </p:sp>
      <p:sp>
        <p:nvSpPr>
          <p:cNvPr id="16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FBDAEE61-869F-4521-B8E5-17C269FC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619750"/>
            <a:ext cx="5715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9525">
            <a:solidFill>
              <a:srgbClr val="6A4C93"/>
            </a:solidFill>
            <a:prstDash val="solid"/>
          </a:ln>
        </p:spPr>
      </p:sp>
      <p:sp>
        <p:nvSpPr>
          <p:cNvPr id="17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3797B8B6-D237-4226-B1B4-2BFBD433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619750"/>
            <a:ext cx="78105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Controllo dimensionale: area ∝ T⁴; posizione del massimo ∝ 1/T.</a:t>
            </a:r>
          </a:p>
        </p:txBody>
      </p:sp>
      <p:sp>
        <p:nvSpPr>
          <p:cNvPr id="18" name="source">
            <a:extLst xmlns:a="http://schemas.openxmlformats.org/drawingml/2006/main">
              <a:ext uri="{FF2B5EF4-FFF2-40B4-BE49-F238E27FC236}">
                <a16:creationId xmlns:a16="http://schemas.microsoft.com/office/drawing/2014/main" id="{E29822D8-FA03-4FE4-AF2E-8528DED55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σ e b non sono assunti: si ricavano dalla legge spettrale di Planck.</a:t>
            </a:r>
          </a:p>
        </p:txBody>
      </p:sp>
      <p:sp>
        <p:nvSpPr>
          <p:cNvPr id="19" name="page">
            <a:extLst xmlns:a="http://schemas.openxmlformats.org/drawingml/2006/main">
              <a:ext uri="{FF2B5EF4-FFF2-40B4-BE49-F238E27FC236}">
                <a16:creationId xmlns:a16="http://schemas.microsoft.com/office/drawing/2014/main" id="{3B69E618-857A-4197-BE33-2B75DBB07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093756326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69DE229E-C038-41E3-806F-FC845322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A22"/>
          </a:solidFill>
          <a:ln xmlns:a="http://schemas.openxmlformats.org/drawingml/2006/main" w="0">
            <a:solidFill>
              <a:srgbClr val="111A22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D8A1A1EA-8742-43BC-A25F-92CB13A3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8572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CORPO NERO · PASSAGGIO CONCETTUALE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A29278-1F41-4B4A-9F3C-300FDED2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Einstein ricostruisce Planck da processi microscopici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C71EFB9C-85E2-453C-9811-8A2043EF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9b8801205a43bf"/>
          <a:stretch xmlns:a="http://schemas.openxmlformats.org/drawingml/2006/main"/>
        </p:blipFill>
        <p:spPr>
          <a:xfrm xmlns:a="http://schemas.openxmlformats.org/drawingml/2006/main">
            <a:off x="428625" y="1740297"/>
            <a:ext cx="6762750" cy="3663156"/>
          </a:xfrm>
          <a:prstGeom xmlns:a="http://schemas.openxmlformats.org/drawingml/2006/main" prst="rect">
            <a:avLst/>
          </a:prstGeom>
        </p:spPr>
      </p:pic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597D217-4CFE-4C79-8E53-606EA278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666875"/>
            <a:ext cx="3714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3B33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3B33D"/>
                </a:solidFill>
                <a:latin typeface="Aptos"/>
                <a:ea typeface="Aptos"/>
                <a:cs typeface="Aptos"/>
              </a:rPr>
              <a:t>BILANCIO DETTAGLIATO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4ba060f3b4885"/>
          <a:stretch xmlns:a="http://schemas.openxmlformats.org/drawingml/2006/main"/>
        </p:blipFill>
        <p:spPr>
          <a:xfrm xmlns:a="http://schemas.openxmlformats.org/drawingml/2006/main">
            <a:off x="7524750" y="2302355"/>
            <a:ext cx="3714750" cy="300664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E90D03EE-F9CD-4DD8-87F5-57835C9C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52750"/>
            <a:ext cx="37147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7D5D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C7D5D7"/>
                </a:solidFill>
                <a:latin typeface="Aptos"/>
                <a:ea typeface="Aptos"/>
                <a:cs typeface="Aptos"/>
              </a:rPr>
              <a:t>con N₂/N₁ dato da Boltzmann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89432fb62741e6"/>
          <a:stretch xmlns:a="http://schemas.openxmlformats.org/drawingml/2006/main"/>
        </p:blipFill>
        <p:spPr>
          <a:xfrm xmlns:a="http://schemas.openxmlformats.org/drawingml/2006/main">
            <a:off x="7477125" y="3826773"/>
            <a:ext cx="3810000" cy="499854"/>
          </a:xfrm>
          <a:prstGeom xmlns:a="http://schemas.openxmlformats.org/drawingml/2006/main" prst="rect">
            <a:avLst/>
          </a:prstGeom>
        </p:spPr>
      </p:pic>
      <p:sp>
        <p:nvSpPr>
          <p:cNvPr id="10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78B6AB0D-8F25-49F7-9033-BF4455D1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953000"/>
            <a:ext cx="571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11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EB21079A-AF94-4E97-885B-10D21C2B8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953000"/>
            <a:ext cx="3524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L’emissione stimolata non è opzionale: senza B₂₁ non si ottiene la legge di Planck.</a:t>
            </a:r>
          </a:p>
        </p:txBody>
      </p:sp>
      <p:sp>
        <p:nvSpPr>
          <p:cNvPr id="12" name="source">
            <a:extLst xmlns:a="http://schemas.openxmlformats.org/drawingml/2006/main">
              <a:ext uri="{FF2B5EF4-FFF2-40B4-BE49-F238E27FC236}">
                <a16:creationId xmlns:a16="http://schemas.microsoft.com/office/drawing/2014/main" id="{C292F723-CFB0-4125-8BF5-26C791164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Einstein, Zur Quantentheorie der Strahlung (1917); degenerazioni g1 e g2 esplicitate.</a:t>
            </a:r>
          </a:p>
        </p:txBody>
      </p:sp>
      <p:sp>
        <p:nvSpPr>
          <p:cNvPr id="13" name="page">
            <a:extLst xmlns:a="http://schemas.openxmlformats.org/drawingml/2006/main">
              <a:ext uri="{FF2B5EF4-FFF2-40B4-BE49-F238E27FC236}">
                <a16:creationId xmlns:a16="http://schemas.microsoft.com/office/drawing/2014/main" id="{0D3A4FA7-02B9-48F0-A5BF-78B41A00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01563061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DC418F1C-958B-4B6F-8B29-9232A8E6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0">
            <a:solidFill>
              <a:srgbClr val="F7F5F0"/>
            </a:solidFill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6D16E20E-7095-4684-B91C-F7EFAB1C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"/>
            <a:ext cx="7810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CORPO NERO · FISICA MODERNA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89DAA5E-5C0B-43F7-965E-197534C8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9537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La lezione si chiude con una catena di equivalenze controllabili</a:t>
            </a:r>
          </a:p>
        </p:txBody>
      </p:sp>
      <p:sp>
        <p:nvSpPr>
          <p:cNvPr id="4" name="title-rule">
            <a:extLst xmlns:a="http://schemas.openxmlformats.org/drawingml/2006/main">
              <a:ext uri="{FF2B5EF4-FFF2-40B4-BE49-F238E27FC236}">
                <a16:creationId xmlns:a16="http://schemas.microsoft.com/office/drawing/2014/main" id="{C5DBFE03-6834-45D7-8005-786E5BC3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191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5" name="node-0">
            <a:extLst xmlns:a="http://schemas.openxmlformats.org/drawingml/2006/main">
              <a:ext uri="{FF2B5EF4-FFF2-40B4-BE49-F238E27FC236}">
                <a16:creationId xmlns:a16="http://schemas.microsoft.com/office/drawing/2014/main" id="{13B7D964-9AC6-4F37-A7E7-21AB2F30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095500"/>
            <a:ext cx="20478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691563F2-E907-405A-B623-05A59E4D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095500"/>
            <a:ext cx="20478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112E8F43-5FA8-4CBC-BA77-A8198E4B5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2352675"/>
            <a:ext cx="1714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MISURA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F710CBBD-6E4C-4DD3-9E9B-2C771A396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2781300"/>
            <a:ext cx="1714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Vdet(λ)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3AB12258-E121-4D36-82B1-E90F9F3D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524125"/>
            <a:ext cx="285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0" name="node-1">
            <a:extLst xmlns:a="http://schemas.openxmlformats.org/drawingml/2006/main">
              <a:ext uri="{FF2B5EF4-FFF2-40B4-BE49-F238E27FC236}">
                <a16:creationId xmlns:a16="http://schemas.microsoft.com/office/drawing/2014/main" id="{96805EC4-57E4-42FD-BD4B-4FC76725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095500"/>
            <a:ext cx="20478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3B0732DC-7C0D-4361-8861-83AC1096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095500"/>
            <a:ext cx="20478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18AEB4BB-E7C6-4390-B84E-EC8C9A5CB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352675"/>
            <a:ext cx="1714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CALIBRAZIONE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8CA7CCB5-8312-4F7C-8AB3-1D09CDBD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781300"/>
            <a:ext cx="1714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Bλ(T)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F6C57084-0555-4148-A73F-29545DDC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524125"/>
            <a:ext cx="285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5" name="node-2">
            <a:extLst xmlns:a="http://schemas.openxmlformats.org/drawingml/2006/main">
              <a:ext uri="{FF2B5EF4-FFF2-40B4-BE49-F238E27FC236}">
                <a16:creationId xmlns:a16="http://schemas.microsoft.com/office/drawing/2014/main" id="{039E4820-9A5D-423F-A9D0-816DCEAA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095500"/>
            <a:ext cx="20478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7A3D6ECB-FF7D-402D-93FE-EFE3A1BE7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095500"/>
            <a:ext cx="20478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9525">
            <a:solidFill>
              <a:srgbClr val="6A4C93"/>
            </a:solidFill>
            <a:prstDash val="solid"/>
          </a:ln>
        </p:spPr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DA944983-A5D8-40B3-A468-3E418715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325" y="2352675"/>
            <a:ext cx="1714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GEOMETRIA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92E0F989-580B-4AFB-9130-1715826A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325" y="2781300"/>
            <a:ext cx="1714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u_nu = 4 pi B_nu/c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4E055691-BD3A-45DC-A655-5B5DDB06D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524125"/>
            <a:ext cx="285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0" name="node-3">
            <a:extLst xmlns:a="http://schemas.openxmlformats.org/drawingml/2006/main">
              <a:ext uri="{FF2B5EF4-FFF2-40B4-BE49-F238E27FC236}">
                <a16:creationId xmlns:a16="http://schemas.microsoft.com/office/drawing/2014/main" id="{56FBE5FB-86E1-4C9A-923D-AC9A7EA9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095500"/>
            <a:ext cx="20478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965274E2-34F3-4161-A47D-7B9A491F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095500"/>
            <a:ext cx="20478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40A24EFF-8B4E-4496-B3E0-F2C97E11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352675"/>
            <a:ext cx="1714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68AAD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68AAD"/>
                </a:solidFill>
                <a:latin typeface="Aptos"/>
                <a:ea typeface="Aptos"/>
                <a:cs typeface="Aptos"/>
              </a:rPr>
              <a:t>MODI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49D11C59-6CED-4BA2-8342-93C386CD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781300"/>
            <a:ext cx="1714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g(nu) = 8 pi nu^2/c^3</a:t>
            </a:r>
          </a:p>
        </p:txBody>
      </p:sp>
      <p:sp>
        <p:nvSpPr>
          <p:cNvPr id="24" name="text">
            <a:extLst xmlns:a="http://schemas.openxmlformats.org/drawingml/2006/main">
              <a:ext uri="{FF2B5EF4-FFF2-40B4-BE49-F238E27FC236}">
                <a16:creationId xmlns:a16="http://schemas.microsoft.com/office/drawing/2014/main" id="{55831C24-85E0-4C58-AB23-70D6890AB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524125"/>
            <a:ext cx="285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5" name="node-4">
            <a:extLst xmlns:a="http://schemas.openxmlformats.org/drawingml/2006/main">
              <a:ext uri="{FF2B5EF4-FFF2-40B4-BE49-F238E27FC236}">
                <a16:creationId xmlns:a16="http://schemas.microsoft.com/office/drawing/2014/main" id="{1399ABE3-F538-401B-BE62-4C40A9CEC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095500"/>
            <a:ext cx="20478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E2"/>
            </a:solidFill>
            <a:prstDash val="solid"/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E7A3B940-B982-4779-A000-19F98E7B2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095500"/>
            <a:ext cx="20478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27" name="text">
            <a:extLst xmlns:a="http://schemas.openxmlformats.org/drawingml/2006/main">
              <a:ext uri="{FF2B5EF4-FFF2-40B4-BE49-F238E27FC236}">
                <a16:creationId xmlns:a16="http://schemas.microsoft.com/office/drawing/2014/main" id="{5D67CA73-C11D-4CBB-82EB-5D669100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4575" y="2352675"/>
            <a:ext cx="17145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6F32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E76F32"/>
                </a:solidFill>
                <a:latin typeface="Aptos"/>
                <a:ea typeface="Aptos"/>
                <a:cs typeface="Aptos"/>
              </a:rPr>
              <a:t>QUANTI</a:t>
            </a:r>
          </a:p>
        </p:txBody>
      </p:sp>
      <p:sp>
        <p:nvSpPr>
          <p:cNvPr id="28" name="text">
            <a:extLst xmlns:a="http://schemas.openxmlformats.org/drawingml/2006/main">
              <a:ext uri="{FF2B5EF4-FFF2-40B4-BE49-F238E27FC236}">
                <a16:creationId xmlns:a16="http://schemas.microsoft.com/office/drawing/2014/main" id="{62827BAC-14D4-4559-B785-E2AEB310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4575" y="2781300"/>
            <a:ext cx="1714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&lt;E&gt; = h nu/(exp(h nu/kBT)-1)</a:t>
            </a:r>
          </a:p>
        </p:txBody>
      </p:sp>
      <p:sp>
        <p:nvSpPr>
          <p:cNvPr id="29" name="callout-rule">
            <a:extLst xmlns:a="http://schemas.openxmlformats.org/drawingml/2006/main">
              <a:ext uri="{FF2B5EF4-FFF2-40B4-BE49-F238E27FC236}">
                <a16:creationId xmlns:a16="http://schemas.microsoft.com/office/drawing/2014/main" id="{B33D099E-ACFA-4989-B5B3-F0CD1C55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95750"/>
            <a:ext cx="571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30" name="callout-text">
            <a:extLst xmlns:a="http://schemas.openxmlformats.org/drawingml/2006/main">
              <a:ext uri="{FF2B5EF4-FFF2-40B4-BE49-F238E27FC236}">
                <a16:creationId xmlns:a16="http://schemas.microsoft.com/office/drawing/2014/main" id="{87198F43-B629-42CC-8971-36D1D827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95750"/>
            <a:ext cx="1333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4212B"/>
                </a:solidFill>
                <a:latin typeface="Aptos"/>
                <a:ea typeface="Aptos"/>
                <a:cs typeface="Aptos"/>
              </a:rPr>
              <a:t>Risultato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2ccf7f43a44205"/>
          <a:stretch xmlns:a="http://schemas.openxmlformats.org/drawingml/2006/main"/>
        </p:blipFill>
        <p:spPr>
          <a:xfrm xmlns:a="http://schemas.openxmlformats.org/drawingml/2006/main">
            <a:off x="4332872" y="4000500"/>
            <a:ext cx="4002505" cy="762000"/>
          </a:xfrm>
          <a:prstGeom xmlns:a="http://schemas.openxmlformats.org/drawingml/2006/main" prst="rect">
            <a:avLst/>
          </a:prstGeom>
        </p:spPr>
      </p:pic>
      <p:sp>
        <p:nvSpPr>
          <p:cNvPr id="32" name="bullet-0">
            <a:extLst xmlns:a="http://schemas.openxmlformats.org/drawingml/2006/main">
              <a:ext uri="{FF2B5EF4-FFF2-40B4-BE49-F238E27FC236}">
                <a16:creationId xmlns:a16="http://schemas.microsoft.com/office/drawing/2014/main" id="{DFCF2650-AE2E-437D-9D2F-FC6B2DB1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2768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6F32"/>
          </a:solidFill>
          <a:ln xmlns:a="http://schemas.openxmlformats.org/drawingml/2006/main" w="9525">
            <a:solidFill>
              <a:srgbClr val="E76F32"/>
            </a:solidFill>
            <a:prstDash val="solid"/>
          </a:ln>
        </p:spPr>
      </p:sp>
      <p:sp>
        <p:nvSpPr>
          <p:cNvPr id="33" name="bullet-text-0">
            <a:extLst xmlns:a="http://schemas.openxmlformats.org/drawingml/2006/main">
              <a:ext uri="{FF2B5EF4-FFF2-40B4-BE49-F238E27FC236}">
                <a16:creationId xmlns:a16="http://schemas.microsoft.com/office/drawing/2014/main" id="{5DE5FA7F-D930-425F-870A-0CD4AC77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5191125"/>
            <a:ext cx="86487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Saper distinguere grandezze radiometriche e loro unità.</a:t>
            </a:r>
          </a:p>
        </p:txBody>
      </p:sp>
      <p:sp>
        <p:nvSpPr>
          <p:cNvPr id="34" name="bullet-1">
            <a:extLst xmlns:a="http://schemas.openxmlformats.org/drawingml/2006/main">
              <a:ext uri="{FF2B5EF4-FFF2-40B4-BE49-F238E27FC236}">
                <a16:creationId xmlns:a16="http://schemas.microsoft.com/office/drawing/2014/main" id="{57DA09F0-78AF-49DC-9082-000C5FB3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67690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35" name="bullet-text-1">
            <a:extLst xmlns:a="http://schemas.openxmlformats.org/drawingml/2006/main">
              <a:ext uri="{FF2B5EF4-FFF2-40B4-BE49-F238E27FC236}">
                <a16:creationId xmlns:a16="http://schemas.microsoft.com/office/drawing/2014/main" id="{581DD77F-FF9C-4D98-9FAC-2A86F640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5591175"/>
            <a:ext cx="86487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Saper ricostruire il fattore c/4 e il conteggio dei modi.</a:t>
            </a:r>
          </a:p>
        </p:txBody>
      </p:sp>
      <p:sp>
        <p:nvSpPr>
          <p:cNvPr id="36" name="bullet-2">
            <a:extLst xmlns:a="http://schemas.openxmlformats.org/drawingml/2006/main">
              <a:ext uri="{FF2B5EF4-FFF2-40B4-BE49-F238E27FC236}">
                <a16:creationId xmlns:a16="http://schemas.microsoft.com/office/drawing/2014/main" id="{31A472A0-C5DA-4969-8AD4-48030DC4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076950"/>
            <a:ext cx="762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AAD"/>
          </a:solidFill>
          <a:ln xmlns:a="http://schemas.openxmlformats.org/drawingml/2006/main" w="9525">
            <a:solidFill>
              <a:srgbClr val="168AAD"/>
            </a:solidFill>
            <a:prstDash val="solid"/>
          </a:ln>
        </p:spPr>
      </p:sp>
      <p:sp>
        <p:nvSpPr>
          <p:cNvPr id="37" name="bullet-text-2">
            <a:extLst xmlns:a="http://schemas.openxmlformats.org/drawingml/2006/main">
              <a:ext uri="{FF2B5EF4-FFF2-40B4-BE49-F238E27FC236}">
                <a16:creationId xmlns:a16="http://schemas.microsoft.com/office/drawing/2014/main" id="{B24646D7-E8E6-4809-BF5F-55EB398F2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5991225"/>
            <a:ext cx="86487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4212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12B"/>
                </a:solidFill>
                <a:latin typeface="Aptos"/>
                <a:ea typeface="Aptos"/>
                <a:cs typeface="Aptos"/>
              </a:rPr>
              <a:t>Saper identificare quale ipotesi classica produce la catastrofe ultravioletta.</a:t>
            </a:r>
          </a:p>
        </p:txBody>
      </p:sp>
      <p:sp>
        <p:nvSpPr>
          <p:cNvPr id="38" name="source">
            <a:extLst xmlns:a="http://schemas.openxmlformats.org/drawingml/2006/main">
              <a:ext uri="{FF2B5EF4-FFF2-40B4-BE49-F238E27FC236}">
                <a16:creationId xmlns:a16="http://schemas.microsoft.com/office/drawing/2014/main" id="{B5EC3652-BF36-4941-A573-87DEA6E0A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906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Domanda guida finale: quale passaggio è sperimentale, quale geometrico, quale statistico?</a:t>
            </a:r>
          </a:p>
        </p:txBody>
      </p:sp>
      <p:sp>
        <p:nvSpPr>
          <p:cNvPr id="39" name="page">
            <a:extLst xmlns:a="http://schemas.openxmlformats.org/drawingml/2006/main">
              <a:ext uri="{FF2B5EF4-FFF2-40B4-BE49-F238E27FC236}">
                <a16:creationId xmlns:a16="http://schemas.microsoft.com/office/drawing/2014/main" id="{EA256BCF-AB83-40BB-B48E-C3989C938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86525"/>
            <a:ext cx="3429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65727A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974591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2026-08-16T11:53:55.8170000Z</dcterms:created>
  <dcterms:modified xsi:type="dcterms:W3CDTF">2026-08-16T11:53:55.8170000Z</dcterms:modified>
</coreProperties>
</file>