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0:00. Two hours. Plan: 0–10 recap; 10–35 Einstein 1905 (entropy of Wien radiation); 35–55 Planck 1900; break; 60–95 Einstein 1917; 95–110 COBE/FIRAS; 110–120 summary and questions.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0–10 min. Let the class answer the question. The point of the next half hour: an empirical formula can contain more physics than its author saw.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All three roads end at the same constant h. The order here is logical, not historical: 1905, then 1900, then 1917.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10–35 min block, slide 1 of 3. Board: write s(u), differentiate, show the bracket [ln(u/aν³) − 1] kills the extra term. Here b = h/k_B and a = 8πh/c³ in modern notation, but Einstein used only Wien's constants.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identification N = E/hν is the whole result. Say clearly: Einstein did not 'discover the photon'; he showed that Wien radiation has the entropy of a gas of independent quanta.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End of the 10–35 min block. Ask: which quantity changes if we move from Wien to Planck: the entropy, the dependence on volume, or both?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35–55 min block. The empirical push was Rubens and Kurlbaum (October 1900): u_ν ∝ T in the far infrared where Wien predicts an exponential.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explanation comes from counting configurations with energies that are multiples of hν: the next slide.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Geometric series and derivative of ln Z on the board. The interpolation was a conjecture; E_n = nhν justifies it at the price of one more hypothesis.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Classical geometry times quantum statistics. Planck's k_B was 1.346e-23 J/K.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End of the 35–55 min block. Break (5 min) after this slide. Keep it honest: the spectrum does not force field quantization. Antibunching later in the course does.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60–95 min block. Einstein, 'Zur Quantentheorie der Strahlung', 1917.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Why the degeneracies matter: the Boltzmann factor is per state, so N₂/N₁ carries g₂/g₁. Without them the relation between the B's would come out wrong for real atoms.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a consistency result: the structure of the three processes plus Boltzmann and the classical limit fix A/B. The form of Planck's law comes out, it is not put in.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Also: Einstein shows that every elementary process carries momentum hν/c, directional for spontaneous emission. This is the link to Compton scattering (Lecture 3). End of the 60–95 min block.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95–110 min block, slide 1 of 3. The list of systematics is typical; check it against Fixsen et al. 1996 before using it in class. Errors in the upper panel of the data plot are multiplied by 400.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Real data. The bottom panel shows the true residuals in kJy/sr.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Data: Fixsen et al., ApJ 473, 576 (1996), and Fixsen, ApJ 707, 916 (2009). Mather and Smoot shared the 2006 Nobel Prize for COBE.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110–120 min block. Ask which of the three are independent measurements of 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Answers: 3.58 μm for question 4 (hν = k_BT ln 2). Question 5: n̄ = 1/(e^2.82 − 1).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A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URO">
    <p:bg>
      <p:bgPr>
        <a:solidFill>
          <a:srgbClr val="1B1B1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2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2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2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77240" y="1371600"/>
            <a:ext cx="594360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Three roads to the quantum</a:t>
            </a:r>
            <a:endParaRPr lang="en-US" sz="4400" dirty="0"/>
          </a:p>
        </p:txBody>
      </p:sp>
      <p:sp>
        <p:nvSpPr>
          <p:cNvPr id="3" name="Text 1"/>
          <p:cNvSpPr txBox="1"/>
          <p:nvPr/>
        </p:nvSpPr>
        <p:spPr>
          <a:xfrm>
            <a:off x="777240" y="3154680"/>
            <a:ext cx="56692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Wien, Planck and Einstein, from the entropy of radiation to the A and B coefficients</a:t>
            </a:r>
            <a:endParaRPr lang="en-US" sz="2000" dirty="0"/>
          </a:p>
        </p:txBody>
      </p:sp>
      <p:sp>
        <p:nvSpPr>
          <p:cNvPr id="4" name="Text 2"/>
          <p:cNvSpPr txBox="1"/>
          <p:nvPr/>
        </p:nvSpPr>
        <p:spPr>
          <a:xfrm>
            <a:off x="777240" y="4206240"/>
            <a:ext cx="6035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9A9A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Modern Physics  ·  Lecture 1, part II</a:t>
            </a:r>
            <a:endParaRPr lang="en-US" sz="1600" dirty="0"/>
          </a:p>
        </p:txBody>
      </p:sp>
      <p:sp>
        <p:nvSpPr>
          <p:cNvPr id="5" name="Text 3"/>
          <p:cNvSpPr txBox="1"/>
          <p:nvPr/>
        </p:nvSpPr>
        <p:spPr>
          <a:xfrm>
            <a:off x="777240" y="5806440"/>
            <a:ext cx="6400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A6A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Continues from the ultraviolet catastrophe</a:t>
            </a:r>
            <a:endParaRPr lang="en-US" sz="1300" dirty="0"/>
          </a:p>
        </p:txBody>
      </p:sp>
      <p:pic>
        <p:nvPicPr>
          <p:cNvPr id="6" name="Image 0" descr="Planck spectra at 3000, 4000, 5000 and 6000 K with the visible band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903720" y="1325880"/>
            <a:ext cx="4663440" cy="369373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77240" y="635508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AFAF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Modern Physics · Lecture 1, part II · Wien, Planck, Einstein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10863072" y="635508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dirty="0">
                <a:solidFill>
                  <a:srgbClr val="AFAF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50" dirty="0"/>
          </a:p>
        </p:txBody>
      </p:sp>
      <p:sp>
        <p:nvSpPr>
          <p:cNvPr id="4" name="Text 2"/>
          <p:cNvSpPr txBox="1"/>
          <p:nvPr/>
        </p:nvSpPr>
        <p:spPr>
          <a:xfrm>
            <a:off x="777240" y="411480"/>
            <a:ext cx="1063447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B1B1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Where we stopped</a:t>
            </a:r>
            <a:endParaRPr lang="en-US" sz="3000" dirty="0"/>
          </a:p>
        </p:txBody>
      </p:sp>
      <p:sp>
        <p:nvSpPr>
          <p:cNvPr id="5" name="Text 3"/>
          <p:cNvSpPr txBox="1"/>
          <p:nvPr/>
        </p:nvSpPr>
        <p:spPr>
          <a:xfrm>
            <a:off x="777240" y="1371600"/>
            <a:ext cx="5852160" cy="4206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05000"/>
              </a:lnSpc>
              <a:spcAft>
                <a:spcPts val="900"/>
              </a:spcAft>
              <a:buSzPct val="100000"/>
              <a:buChar char="•"/>
            </a:pPr>
            <a:r>
              <a:rPr lang="en-US" sz="1700" dirty="0">
                <a:solidFill>
                  <a:srgbClr val="2E2E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Mode counting and equipartition give Rayleigh–Jeans, u</a:t>
            </a:r>
            <a:r>
              <a:rPr lang="en-US" sz="1700" baseline="-40000" dirty="0">
                <a:solidFill>
                  <a:srgbClr val="2E2E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ν</a:t>
            </a:r>
            <a:r>
              <a:rPr lang="en-US" sz="1700" dirty="0">
                <a:solidFill>
                  <a:srgbClr val="2E2E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8πν²k</a:t>
            </a:r>
            <a:r>
              <a:rPr lang="en-US" sz="1700" baseline="-40000" dirty="0">
                <a:solidFill>
                  <a:srgbClr val="2E2E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</a:t>
            </a:r>
            <a:r>
              <a:rPr lang="en-US" sz="1700" dirty="0">
                <a:solidFill>
                  <a:srgbClr val="2E2E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T/c³. It follows the data for hν ≪ k</a:t>
            </a:r>
            <a:r>
              <a:rPr lang="en-US" sz="1700" baseline="-40000" dirty="0">
                <a:solidFill>
                  <a:srgbClr val="2E2E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</a:t>
            </a:r>
            <a:r>
              <a:rPr lang="en-US" sz="1700" dirty="0">
                <a:solidFill>
                  <a:srgbClr val="2E2E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 and its integral diverges.</a:t>
            </a:r>
            <a:endParaRPr lang="en-US" sz="1700" dirty="0"/>
          </a:p>
          <a:p>
            <a:pPr marL="342900" indent="-342900">
              <a:lnSpc>
                <a:spcPct val="105000"/>
              </a:lnSpc>
              <a:spcAft>
                <a:spcPts val="900"/>
              </a:spcAft>
              <a:buSzPct val="100000"/>
              <a:buChar char="•"/>
            </a:pPr>
            <a:r>
              <a:rPr lang="en-US" sz="1700" dirty="0">
                <a:solidFill>
                  <a:srgbClr val="2E2E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At high frequency the data follow Wien's form, u</a:t>
            </a:r>
            <a:r>
              <a:rPr lang="en-US" sz="1700" baseline="-40000" dirty="0">
                <a:solidFill>
                  <a:srgbClr val="2E2E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ν</a:t>
            </a:r>
            <a:r>
              <a:rPr lang="en-US" sz="1700" dirty="0">
                <a:solidFill>
                  <a:srgbClr val="2E2E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aν³ e</a:t>
            </a:r>
            <a:r>
              <a:rPr lang="en-US" sz="1700" baseline="30000" dirty="0">
                <a:solidFill>
                  <a:srgbClr val="2E2E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−bν/T</a:t>
            </a:r>
            <a:r>
              <a:rPr lang="en-US" sz="1700" dirty="0">
                <a:solidFill>
                  <a:srgbClr val="2E2E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. We treat a and b as fit parameters, not as known constants.</a:t>
            </a:r>
            <a:endParaRPr lang="en-US" sz="1700" dirty="0"/>
          </a:p>
          <a:p>
            <a:pPr marL="342900" indent="-342900">
              <a:lnSpc>
                <a:spcPct val="105000"/>
              </a:lnSpc>
              <a:spcAft>
                <a:spcPts val="900"/>
              </a:spcAft>
              <a:buSzPct val="100000"/>
              <a:buChar char="•"/>
            </a:pPr>
            <a:r>
              <a:rPr lang="en-US" sz="1700" dirty="0">
                <a:solidFill>
                  <a:srgbClr val="2E2E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Question before we look at anything else: if u</a:t>
            </a:r>
            <a:r>
              <a:rPr lang="en-US" sz="1700" baseline="-40000" dirty="0">
                <a:solidFill>
                  <a:srgbClr val="2E2E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ν</a:t>
            </a:r>
            <a:r>
              <a:rPr lang="en-US" sz="1700" dirty="0">
                <a:solidFill>
                  <a:srgbClr val="2E2E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is known in only one regime, what does it tell us about the radiation in that regime?</a:t>
            </a:r>
            <a:endParaRPr lang="en-US" sz="1700" dirty="0"/>
          </a:p>
        </p:txBody>
      </p:sp>
      <p:pic>
        <p:nvPicPr>
          <p:cNvPr id="6" name="Image 0" descr="Planck and Rayleigh-Jeans spectral energy density at 5000 K; the classical curve grows without limit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86600" y="1417320"/>
            <a:ext cx="4343400" cy="373060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77240" y="635508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AFAF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Modern Physics · Lecture 1, part II · Wien, Planck, Einstein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10863072" y="635508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dirty="0">
                <a:solidFill>
                  <a:srgbClr val="AFAF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50" dirty="0"/>
          </a:p>
        </p:txBody>
      </p:sp>
      <p:sp>
        <p:nvSpPr>
          <p:cNvPr id="4" name="Text 2"/>
          <p:cNvSpPr txBox="1"/>
          <p:nvPr/>
        </p:nvSpPr>
        <p:spPr>
          <a:xfrm>
            <a:off x="777240" y="411480"/>
            <a:ext cx="1063447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B1B1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Two half-right laws, three ways forward</a:t>
            </a:r>
            <a:endParaRPr lang="en-US" sz="3000" dirty="0"/>
          </a:p>
        </p:txBody>
      </p:sp>
      <p:pic>
        <p:nvPicPr>
          <p:cNvPr id="5" name="Image 0" descr="Rayleigh-Jeans: u_nu = 8 pi nu^2 k_B T / c^3, whose integral over nu diverges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7240" y="1371600"/>
            <a:ext cx="4123944" cy="637032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777240" y="2103120"/>
            <a:ext cx="5852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50" dirty="0">
                <a:solidFill>
                  <a:srgbClr val="7A7A8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right for hν ≪ k</a:t>
            </a:r>
            <a:r>
              <a:rPr lang="en-US" sz="1450" baseline="-40000" dirty="0">
                <a:solidFill>
                  <a:srgbClr val="7A7A8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</a:t>
            </a:r>
            <a:r>
              <a:rPr lang="en-US" sz="1450" dirty="0">
                <a:solidFill>
                  <a:srgbClr val="7A7A8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</a:t>
            </a:r>
            <a:endParaRPr lang="en-US" sz="1450" dirty="0"/>
          </a:p>
        </p:txBody>
      </p:sp>
      <p:pic>
        <p:nvPicPr>
          <p:cNvPr id="7" name="Image 1" descr="Wien: u_nu proportional to nu^3 exp(-a nu / T)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40" y="2697480"/>
            <a:ext cx="2231136" cy="460858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777240" y="3291840"/>
            <a:ext cx="5852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50" dirty="0">
                <a:solidFill>
                  <a:srgbClr val="7A7A8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right for hν ≫ k</a:t>
            </a:r>
            <a:r>
              <a:rPr lang="en-US" sz="1450" baseline="-40000" dirty="0">
                <a:solidFill>
                  <a:srgbClr val="7A7A8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</a:t>
            </a:r>
            <a:r>
              <a:rPr lang="en-US" sz="1450" dirty="0">
                <a:solidFill>
                  <a:srgbClr val="7A7A8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</a:t>
            </a:r>
            <a:endParaRPr lang="en-US" sz="1450" dirty="0"/>
          </a:p>
        </p:txBody>
      </p:sp>
      <p:sp>
        <p:nvSpPr>
          <p:cNvPr id="9" name="Text 5"/>
          <p:cNvSpPr txBox="1"/>
          <p:nvPr/>
        </p:nvSpPr>
        <p:spPr>
          <a:xfrm>
            <a:off x="777240" y="3931920"/>
            <a:ext cx="585216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05000"/>
              </a:lnSpc>
              <a:spcAft>
                <a:spcPts val="900"/>
              </a:spcAft>
              <a:buSzPct val="100000"/>
              <a:buChar char="•"/>
            </a:pPr>
            <a:r>
              <a:rPr lang="en-US" sz="1600" b="1" dirty="0">
                <a:solidFill>
                  <a:srgbClr val="2E2E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Einstein 1905: use only Wien's law and ask what its entropy says.</a:t>
            </a:r>
            <a:endParaRPr lang="en-US" sz="1600" dirty="0"/>
          </a:p>
          <a:p>
            <a:pPr marL="342900" indent="-342900">
              <a:lnSpc>
                <a:spcPct val="105000"/>
              </a:lnSpc>
              <a:spcAft>
                <a:spcPts val="900"/>
              </a:spcAft>
              <a:buSzPct val="100000"/>
              <a:buChar char="•"/>
            </a:pPr>
            <a:r>
              <a:rPr lang="en-US" sz="1600" b="1" dirty="0">
                <a:solidFill>
                  <a:srgbClr val="2E2E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Planck 1900: interpolate between the two limits, then justify the result.</a:t>
            </a:r>
            <a:endParaRPr lang="en-US" sz="1600" dirty="0"/>
          </a:p>
          <a:p>
            <a:pPr marL="342900" indent="-342900">
              <a:lnSpc>
                <a:spcPct val="105000"/>
              </a:lnSpc>
              <a:spcAft>
                <a:spcPts val="900"/>
              </a:spcAft>
              <a:buSzPct val="100000"/>
              <a:buChar char="•"/>
            </a:pPr>
            <a:r>
              <a:rPr lang="en-US" sz="1600" b="1" dirty="0">
                <a:solidFill>
                  <a:srgbClr val="2E2E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Einstein 1917: ask which atomic processes can keep matter and radiation in equilibrium.</a:t>
            </a:r>
            <a:endParaRPr lang="en-US" sz="1600" dirty="0"/>
          </a:p>
        </p:txBody>
      </p:sp>
      <p:pic>
        <p:nvPicPr>
          <p:cNvPr id="10" name="Image 2" descr="Log-log plot of Planck, Rayleigh-Jeans and Wien laws against h nu over k_B T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6600" y="1371600"/>
            <a:ext cx="4343400" cy="314933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77240" y="635508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AFAF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Modern Physics · Lecture 1, part II · Wien, Planck, Einstein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10863072" y="635508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dirty="0">
                <a:solidFill>
                  <a:srgbClr val="AFAF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050" dirty="0"/>
          </a:p>
        </p:txBody>
      </p:sp>
      <p:sp>
        <p:nvSpPr>
          <p:cNvPr id="4" name="Text 2"/>
          <p:cNvSpPr txBox="1"/>
          <p:nvPr/>
        </p:nvSpPr>
        <p:spPr>
          <a:xfrm>
            <a:off x="777240" y="411480"/>
            <a:ext cx="1063447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B1B1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Einstein 1905: the entropy of Wien radiation</a:t>
            </a:r>
            <a:endParaRPr lang="en-US" sz="3000" dirty="0"/>
          </a:p>
        </p:txBody>
      </p:sp>
      <p:sp>
        <p:nvSpPr>
          <p:cNvPr id="5" name="Text 3"/>
          <p:cNvSpPr txBox="1"/>
          <p:nvPr/>
        </p:nvSpPr>
        <p:spPr>
          <a:xfrm>
            <a:off x="777240" y="1280160"/>
            <a:ext cx="58521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2E2E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Monochromatic radiation in a cavity of volume V. At fixed volume the second law gives, per unit volume and frequency:</a:t>
            </a:r>
            <a:endParaRPr lang="en-US" sz="1550" dirty="0"/>
          </a:p>
        </p:txBody>
      </p:sp>
      <p:pic>
        <p:nvPicPr>
          <p:cNvPr id="6" name="Image 0" descr="ds_nu/du_nu = 1/T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7240" y="2103120"/>
            <a:ext cx="926592" cy="62484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777240" y="2880360"/>
            <a:ext cx="5852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2E2E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Invert Wien's law for 1/T:</a:t>
            </a:r>
            <a:endParaRPr lang="en-US" sz="1550" dirty="0"/>
          </a:p>
        </p:txBody>
      </p:sp>
      <p:pic>
        <p:nvPicPr>
          <p:cNvPr id="8" name="Image 1" descr="Wien's law inverted: 1/T = -(1/b nu) ln(u_nu / a nu cubed)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40" y="3246120"/>
            <a:ext cx="1700784" cy="582168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777240" y="4023360"/>
            <a:ext cx="5852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2E2E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Integrate in u</a:t>
            </a:r>
            <a:r>
              <a:rPr lang="en-US" sz="1550" baseline="-40000" dirty="0">
                <a:solidFill>
                  <a:srgbClr val="2E2E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ν</a:t>
            </a:r>
            <a:r>
              <a:rPr lang="en-US" sz="1550" dirty="0">
                <a:solidFill>
                  <a:srgbClr val="2E2E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, with s</a:t>
            </a:r>
            <a:r>
              <a:rPr lang="en-US" sz="1550" baseline="-40000" dirty="0">
                <a:solidFill>
                  <a:srgbClr val="2E2E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ν</a:t>
            </a:r>
            <a:r>
              <a:rPr lang="en-US" sz="1550" dirty="0">
                <a:solidFill>
                  <a:srgbClr val="2E2E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(0) = 0:</a:t>
            </a:r>
            <a:endParaRPr lang="en-US" sz="1550" dirty="0"/>
          </a:p>
        </p:txBody>
      </p:sp>
      <p:pic>
        <p:nvPicPr>
          <p:cNvPr id="10" name="Image 2" descr="s_nu = -(u_nu / b nu) [ln(u_nu / a nu cubed) - 1]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240" y="4389120"/>
            <a:ext cx="2331720" cy="557784"/>
          </a:xfrm>
          <a:prstGeom prst="rect">
            <a:avLst/>
          </a:prstGeom>
        </p:spPr>
      </p:pic>
      <p:sp>
        <p:nvSpPr>
          <p:cNvPr id="11" name="Text 6"/>
          <p:cNvSpPr txBox="1"/>
          <p:nvPr/>
        </p:nvSpPr>
        <p:spPr>
          <a:xfrm>
            <a:off x="777240" y="5166360"/>
            <a:ext cx="5852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50" dirty="0">
                <a:solidFill>
                  <a:srgbClr val="7A7A8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Check: differentiate, and 1/T comes back with no leftover term.</a:t>
            </a:r>
            <a:endParaRPr lang="en-US" sz="1450" dirty="0"/>
          </a:p>
        </p:txBody>
      </p:sp>
      <p:pic>
        <p:nvPicPr>
          <p:cNvPr id="12" name="Image 3" descr="Entropy density as a function of energy density in the Wien regime, with tangents of slope b nu over T at two temperatures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86600" y="1463040"/>
            <a:ext cx="4343400" cy="3203776"/>
          </a:xfrm>
          <a:prstGeom prst="rect">
            <a:avLst/>
          </a:prstGeom>
        </p:spPr>
      </p:pic>
      <p:sp>
        <p:nvSpPr>
          <p:cNvPr id="13" name="Text 7"/>
          <p:cNvSpPr txBox="1"/>
          <p:nvPr/>
        </p:nvSpPr>
        <p:spPr>
          <a:xfrm>
            <a:off x="7086600" y="4721680"/>
            <a:ext cx="4343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i="1" dirty="0">
                <a:solidFill>
                  <a:srgbClr val="7A7A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slope of s_ν(u_ν) is 1/T: the colder the radiation, the steeper the curve at small u_ν.</a:t>
            </a:r>
            <a:endParaRPr lang="en-US" sz="11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77240" y="635508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AFAF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Modern Physics · Lecture 1, part II · Wien, Planck, Einstein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10863072" y="635508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dirty="0">
                <a:solidFill>
                  <a:srgbClr val="AFAF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050" dirty="0"/>
          </a:p>
        </p:txBody>
      </p:sp>
      <p:sp>
        <p:nvSpPr>
          <p:cNvPr id="4" name="Text 2"/>
          <p:cNvSpPr txBox="1"/>
          <p:nvPr/>
        </p:nvSpPr>
        <p:spPr>
          <a:xfrm>
            <a:off x="777240" y="411480"/>
            <a:ext cx="1063447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B1B1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Change the volume at fixed energy</a:t>
            </a:r>
            <a:endParaRPr lang="en-US" sz="3000" dirty="0"/>
          </a:p>
        </p:txBody>
      </p:sp>
      <p:sp>
        <p:nvSpPr>
          <p:cNvPr id="5" name="Text 3"/>
          <p:cNvSpPr txBox="1"/>
          <p:nvPr/>
        </p:nvSpPr>
        <p:spPr>
          <a:xfrm>
            <a:off x="777240" y="1280160"/>
            <a:ext cx="58521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2E2E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Total entropy S = V dν s</a:t>
            </a:r>
            <a:r>
              <a:rPr lang="en-US" sz="1550" baseline="-40000" dirty="0">
                <a:solidFill>
                  <a:srgbClr val="2E2E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ν</a:t>
            </a:r>
            <a:r>
              <a:rPr lang="en-US" sz="1550" dirty="0">
                <a:solidFill>
                  <a:srgbClr val="2E2E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(E/V dν). Keep E, ν and dν fixed and move from V₀ to V:</a:t>
            </a:r>
            <a:endParaRPr lang="en-US" sz="1550" dirty="0"/>
          </a:p>
        </p:txBody>
      </p:sp>
      <p:pic>
        <p:nvPicPr>
          <p:cNvPr id="6" name="Image 0" descr="S - S_0 = (E/b nu) ln(V/V_0) = k_B (E/h nu) ln(V/V_0)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7240" y="2103120"/>
            <a:ext cx="3331464" cy="569976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777240" y="2926080"/>
            <a:ext cx="5852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2E2E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Compare an ideal gas of N independent particles:</a:t>
            </a:r>
            <a:endParaRPr lang="en-US" sz="1550" dirty="0"/>
          </a:p>
        </p:txBody>
      </p:sp>
      <p:pic>
        <p:nvPicPr>
          <p:cNvPr id="8" name="Image 1" descr="S - S_0 = N k_B ln(V/V_0) implies N = E / h nu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40" y="3337560"/>
            <a:ext cx="3721608" cy="569976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777240" y="4343400"/>
            <a:ext cx="585216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05000"/>
              </a:lnSpc>
              <a:spcAft>
                <a:spcPts val="900"/>
              </a:spcAft>
              <a:buSzPct val="100000"/>
              <a:buChar char="•"/>
            </a:pPr>
            <a:r>
              <a:rPr lang="en-US" sz="1600" dirty="0">
                <a:solidFill>
                  <a:srgbClr val="2E2E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Boltzmann (S = k</a:t>
            </a:r>
            <a:r>
              <a:rPr lang="en-US" sz="1600" baseline="-40000" dirty="0">
                <a:solidFill>
                  <a:srgbClr val="2E2E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</a:t>
            </a:r>
            <a:r>
              <a:rPr lang="en-US" sz="1600" dirty="0">
                <a:solidFill>
                  <a:srgbClr val="2E2E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ln W): the probability that all the energy sits in a sub-volume V₀ is (V₀/V)</a:t>
            </a:r>
            <a:r>
              <a:rPr lang="en-US" sz="1600" baseline="30000" dirty="0">
                <a:solidFill>
                  <a:srgbClr val="2E2E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E/hν</a:t>
            </a:r>
            <a:r>
              <a:rPr lang="en-US" sz="1600" dirty="0">
                <a:solidFill>
                  <a:srgbClr val="2E2E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.</a:t>
            </a:r>
            <a:endParaRPr lang="en-US" sz="1600" dirty="0"/>
          </a:p>
          <a:p>
            <a:pPr marL="342900" indent="-342900">
              <a:lnSpc>
                <a:spcPct val="105000"/>
              </a:lnSpc>
              <a:spcAft>
                <a:spcPts val="900"/>
              </a:spcAft>
              <a:buSzPct val="100000"/>
              <a:buChar char="•"/>
            </a:pPr>
            <a:r>
              <a:rPr lang="en-US" sz="1600" dirty="0">
                <a:solidFill>
                  <a:srgbClr val="2E2E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Wien radiation behaves, as far as volume goes, like E/hν independent quanta.</a:t>
            </a:r>
            <a:endParaRPr lang="en-US" sz="1600" dirty="0"/>
          </a:p>
        </p:txBody>
      </p:sp>
      <p:pic>
        <p:nvPicPr>
          <p:cNvPr id="10" name="Image 2" descr="Left: radiation of energy E in a box, as N independent quanta. Right: an ideal gas of N atoms in the same box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6600" y="1737360"/>
            <a:ext cx="4343400" cy="191064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77240" y="635508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AFAF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Modern Physics · Lecture 1, part II · Wien, Planck, Einstein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10863072" y="635508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dirty="0">
                <a:solidFill>
                  <a:srgbClr val="AFAF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050" dirty="0"/>
          </a:p>
        </p:txBody>
      </p:sp>
      <p:sp>
        <p:nvSpPr>
          <p:cNvPr id="4" name="Text 2"/>
          <p:cNvSpPr txBox="1"/>
          <p:nvPr/>
        </p:nvSpPr>
        <p:spPr>
          <a:xfrm>
            <a:off x="777240" y="411480"/>
            <a:ext cx="1063447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B1B1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the entropy argument shows, and what it does not</a:t>
            </a:r>
            <a:endParaRPr lang="en-US" sz="3000" dirty="0"/>
          </a:p>
        </p:txBody>
      </p:sp>
      <p:sp>
        <p:nvSpPr>
          <p:cNvPr id="5" name="Text 3"/>
          <p:cNvSpPr txBox="1"/>
          <p:nvPr/>
        </p:nvSpPr>
        <p:spPr>
          <a:xfrm>
            <a:off x="777240" y="1371600"/>
            <a:ext cx="6035040" cy="45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05000"/>
              </a:lnSpc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2E2E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It shows that, where Wien's law holds, the volume dependence of the entropy is that of N = E/hν independent particles.</a:t>
            </a:r>
            <a:endParaRPr lang="en-US" sz="1600" dirty="0"/>
          </a:p>
          <a:p>
            <a:pPr marL="342900" indent="-342900">
              <a:lnSpc>
                <a:spcPct val="105000"/>
              </a:lnSpc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2E2E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It is a thermodynamic result. It is not a derivation of Planck's law.</a:t>
            </a:r>
            <a:endParaRPr lang="en-US" sz="1600" dirty="0"/>
          </a:p>
          <a:p>
            <a:pPr marL="342900" indent="-342900">
              <a:lnSpc>
                <a:spcPct val="105000"/>
              </a:lnSpc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2E2E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It holds only for hν ≫ k</a:t>
            </a:r>
            <a:r>
              <a:rPr lang="en-US" sz="1600" baseline="-40000" dirty="0">
                <a:solidFill>
                  <a:srgbClr val="2E2E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</a:t>
            </a:r>
            <a:r>
              <a:rPr lang="en-US" sz="1600" dirty="0">
                <a:solidFill>
                  <a:srgbClr val="2E2E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T. The ratio of Wien to Planck is 0.63 at x = 1, 0.86 at x = 2, 0.95 at x = 3, 0.993 at x = 5.</a:t>
            </a:r>
            <a:endParaRPr lang="en-US" sz="1600" dirty="0"/>
          </a:p>
          <a:p>
            <a:pPr marL="342900" indent="-342900">
              <a:lnSpc>
                <a:spcPct val="105000"/>
              </a:lnSpc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2E2E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At low frequency the energy fluctuations also have a wave term (Einstein 1909). Light quanta remain a hypothesis, to be tested directly.</a:t>
            </a:r>
            <a:endParaRPr lang="en-US" sz="1600" dirty="0"/>
          </a:p>
          <a:p>
            <a:pPr marL="342900" indent="-342900">
              <a:lnSpc>
                <a:spcPct val="105000"/>
              </a:lnSpc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2E2E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Bridge to Lecture 2: if a quantum carries hν, an electron that absorbs one receives hν. The photoelectric effect is the test.</a:t>
            </a:r>
            <a:endParaRPr lang="en-US" sz="1600" dirty="0"/>
          </a:p>
        </p:txBody>
      </p:sp>
      <p:pic>
        <p:nvPicPr>
          <p:cNvPr id="6" name="Image 0" descr="Ratio of the Wien to the Planck spectral energy density as a function of h nu over k_B T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86600" y="1463040"/>
            <a:ext cx="4343400" cy="3101889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77240" y="635508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AFAF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Modern Physics · Lecture 1, part II · Wien, Planck, Einstein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10863072" y="635508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dirty="0">
                <a:solidFill>
                  <a:srgbClr val="AFAF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050" dirty="0"/>
          </a:p>
        </p:txBody>
      </p:sp>
      <p:sp>
        <p:nvSpPr>
          <p:cNvPr id="4" name="Text 2"/>
          <p:cNvSpPr txBox="1"/>
          <p:nvPr/>
        </p:nvSpPr>
        <p:spPr>
          <a:xfrm>
            <a:off x="777240" y="411480"/>
            <a:ext cx="1063447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B1B1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Planck 1900: interpolate the entropy</a:t>
            </a:r>
            <a:endParaRPr lang="en-US" sz="3000" dirty="0"/>
          </a:p>
        </p:txBody>
      </p:sp>
      <p:sp>
        <p:nvSpPr>
          <p:cNvPr id="5" name="Text 3"/>
          <p:cNvSpPr txBox="1"/>
          <p:nvPr/>
        </p:nvSpPr>
        <p:spPr>
          <a:xfrm>
            <a:off x="777240" y="1280160"/>
            <a:ext cx="58521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2E2E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Entropy s(U) of a resonator of mean energy U, with 1/T = ds/dU. The two measured limits give the curvature:</a:t>
            </a:r>
            <a:endParaRPr lang="en-US" sz="1550" dirty="0"/>
          </a:p>
        </p:txBody>
      </p:sp>
      <p:pic>
        <p:nvPicPr>
          <p:cNvPr id="6" name="Image 0" descr="Wien: d2s/dU2 = -k_B/(h nu U)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7240" y="2103120"/>
            <a:ext cx="2523744" cy="637032"/>
          </a:xfrm>
          <a:prstGeom prst="rect">
            <a:avLst/>
          </a:prstGeom>
        </p:spPr>
      </p:pic>
      <p:pic>
        <p:nvPicPr>
          <p:cNvPr id="7" name="Image 1" descr="Rayleigh-Jeans: d2s/dU2 = -k_B/U squared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40" y="2834640"/>
            <a:ext cx="3489960" cy="637032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777240" y="3611880"/>
            <a:ext cx="5852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2E2E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simplest form that contains both:</a:t>
            </a:r>
            <a:endParaRPr lang="en-US" sz="1550" dirty="0"/>
          </a:p>
        </p:txBody>
      </p:sp>
      <p:pic>
        <p:nvPicPr>
          <p:cNvPr id="9" name="Image 2" descr="d2s/dU2 = -k_B / (U (h nu + U))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240" y="4023360"/>
            <a:ext cx="2424074" cy="704088"/>
          </a:xfrm>
          <a:prstGeom prst="rect">
            <a:avLst/>
          </a:prstGeom>
        </p:spPr>
      </p:pic>
      <p:sp>
        <p:nvSpPr>
          <p:cNvPr id="10" name="Text 5"/>
          <p:cNvSpPr txBox="1"/>
          <p:nvPr/>
        </p:nvSpPr>
        <p:spPr>
          <a:xfrm>
            <a:off x="777240" y="4800600"/>
            <a:ext cx="5852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50" dirty="0">
                <a:solidFill>
                  <a:srgbClr val="7A7A8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For U ≪ hν it reduces to Wien, for U ≫ hν to Rayleigh–Jeans.</a:t>
            </a:r>
            <a:endParaRPr lang="en-US" sz="1450" dirty="0"/>
          </a:p>
        </p:txBody>
      </p:sp>
      <p:pic>
        <p:nvPicPr>
          <p:cNvPr id="11" name="Image 3" descr="Log-log plot of minus the second derivative of s against U over h nu: Wien, Rayleigh-Jeans and the interpolation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86600" y="1463040"/>
            <a:ext cx="4343400" cy="3105007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77240" y="635508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AFAF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Modern Physics · Lecture 1, part II · Wien, Planck, Einstein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10863072" y="635508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dirty="0">
                <a:solidFill>
                  <a:srgbClr val="AFAF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050" dirty="0"/>
          </a:p>
        </p:txBody>
      </p:sp>
      <p:sp>
        <p:nvSpPr>
          <p:cNvPr id="4" name="Text 2"/>
          <p:cNvSpPr txBox="1"/>
          <p:nvPr/>
        </p:nvSpPr>
        <p:spPr>
          <a:xfrm>
            <a:off x="777240" y="411480"/>
            <a:ext cx="1063447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B1B1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One integration gives the mean energy</a:t>
            </a:r>
            <a:endParaRPr lang="en-US" sz="3000" dirty="0"/>
          </a:p>
        </p:txBody>
      </p:sp>
      <p:pic>
        <p:nvPicPr>
          <p:cNvPr id="5" name="Image 0" descr="1/T = ds/dU = (k_B / h nu) ln((h nu + U)/U)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7240" y="1371600"/>
            <a:ext cx="2517648" cy="585216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777240" y="2148840"/>
            <a:ext cx="5852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2E2E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Solve for U:</a:t>
            </a:r>
            <a:endParaRPr lang="en-US" sz="1550" dirty="0"/>
          </a:p>
        </p:txBody>
      </p:sp>
      <p:pic>
        <p:nvPicPr>
          <p:cNvPr id="7" name="Image 1" descr="U = h nu / (exp(h nu / k_B T) - 1)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40" y="2560320"/>
            <a:ext cx="1793748" cy="653796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777240" y="3429000"/>
            <a:ext cx="585216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05000"/>
              </a:lnSpc>
              <a:spcAft>
                <a:spcPts val="900"/>
              </a:spcAft>
              <a:buSzPct val="100000"/>
              <a:buChar char="•"/>
            </a:pPr>
            <a:r>
              <a:rPr lang="en-US" sz="1600" dirty="0">
                <a:solidFill>
                  <a:srgbClr val="2E2E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Multiply by the classical mode density g(ν) = 8πν²/c³ and you have Planck's law.</a:t>
            </a:r>
            <a:endParaRPr lang="en-US" sz="1600" dirty="0"/>
          </a:p>
          <a:p>
            <a:pPr marL="342900" indent="-342900">
              <a:lnSpc>
                <a:spcPct val="105000"/>
              </a:lnSpc>
              <a:spcAft>
                <a:spcPts val="900"/>
              </a:spcAft>
              <a:buSzPct val="100000"/>
              <a:buChar char="•"/>
            </a:pPr>
            <a:r>
              <a:rPr lang="en-US" sz="1600" dirty="0">
                <a:solidFill>
                  <a:srgbClr val="2E2E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For hν ≪ k</a:t>
            </a:r>
            <a:r>
              <a:rPr lang="en-US" sz="1600" baseline="-40000" dirty="0">
                <a:solidFill>
                  <a:srgbClr val="2E2E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</a:t>
            </a:r>
            <a:r>
              <a:rPr lang="en-US" sz="1600" dirty="0">
                <a:solidFill>
                  <a:srgbClr val="2E2E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T, ⟨E⟩ → k</a:t>
            </a:r>
            <a:r>
              <a:rPr lang="en-US" sz="1600" baseline="-40000" dirty="0">
                <a:solidFill>
                  <a:srgbClr val="2E2E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</a:t>
            </a:r>
            <a:r>
              <a:rPr lang="en-US" sz="1600" dirty="0">
                <a:solidFill>
                  <a:srgbClr val="2E2E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T. For hν ≫ k</a:t>
            </a:r>
            <a:r>
              <a:rPr lang="en-US" sz="1600" baseline="-40000" dirty="0">
                <a:solidFill>
                  <a:srgbClr val="2E2E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</a:t>
            </a:r>
            <a:r>
              <a:rPr lang="en-US" sz="1600" dirty="0">
                <a:solidFill>
                  <a:srgbClr val="2E2E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T, ⟨E⟩ → hν e</a:t>
            </a:r>
            <a:r>
              <a:rPr lang="en-US" sz="1600" baseline="30000" dirty="0">
                <a:solidFill>
                  <a:srgbClr val="2E2E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−hν/kBT</a:t>
            </a:r>
            <a:r>
              <a:rPr lang="en-US" sz="1600" dirty="0">
                <a:solidFill>
                  <a:srgbClr val="2E2E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.</a:t>
            </a:r>
            <a:endParaRPr lang="en-US" sz="1600" dirty="0"/>
          </a:p>
          <a:p>
            <a:pPr marL="342900" indent="-342900">
              <a:lnSpc>
                <a:spcPct val="105000"/>
              </a:lnSpc>
              <a:spcAft>
                <a:spcPts val="900"/>
              </a:spcAft>
              <a:buSzPct val="100000"/>
              <a:buChar char="•"/>
            </a:pPr>
            <a:r>
              <a:rPr lang="en-US" sz="1600" dirty="0">
                <a:solidFill>
                  <a:srgbClr val="2E2E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interpolation fixes the form of U but does not say why U should have it.</a:t>
            </a:r>
            <a:endParaRPr lang="en-US" sz="1600" dirty="0"/>
          </a:p>
        </p:txBody>
      </p:sp>
      <p:pic>
        <p:nvPicPr>
          <p:cNvPr id="9" name="Image 2" descr="Mean energy of a mode divided by k_B T as a function of h nu over k_B T, compared with the classical value 1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6600" y="1463040"/>
            <a:ext cx="4343400" cy="311128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77240" y="635508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AFAF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Modern Physics · Lecture 1, part II · Wien, Planck, Einstein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10863072" y="635508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dirty="0">
                <a:solidFill>
                  <a:srgbClr val="AFAF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050" dirty="0"/>
          </a:p>
        </p:txBody>
      </p:sp>
      <p:sp>
        <p:nvSpPr>
          <p:cNvPr id="4" name="Text 2"/>
          <p:cNvSpPr txBox="1"/>
          <p:nvPr/>
        </p:nvSpPr>
        <p:spPr>
          <a:xfrm>
            <a:off x="777240" y="411480"/>
            <a:ext cx="1063447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B1B1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Planck's justification: energy in multiples of hν</a:t>
            </a:r>
            <a:endParaRPr lang="en-US" sz="3000" dirty="0"/>
          </a:p>
        </p:txBody>
      </p:sp>
      <p:sp>
        <p:nvSpPr>
          <p:cNvPr id="5" name="Text 3"/>
          <p:cNvSpPr txBox="1"/>
          <p:nvPr/>
        </p:nvSpPr>
        <p:spPr>
          <a:xfrm>
            <a:off x="777240" y="1280160"/>
            <a:ext cx="58521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2E2E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Assume the energies of an oscillator are E</a:t>
            </a:r>
            <a:r>
              <a:rPr lang="en-US" sz="1550" baseline="-40000" dirty="0">
                <a:solidFill>
                  <a:srgbClr val="2E2E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</a:t>
            </a:r>
            <a:r>
              <a:rPr lang="en-US" sz="1550" dirty="0">
                <a:solidFill>
                  <a:srgbClr val="2E2E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nhν. The Boltzmann sum becomes a geometric series:</a:t>
            </a:r>
            <a:endParaRPr lang="en-US" sz="1550" dirty="0"/>
          </a:p>
        </p:txBody>
      </p:sp>
      <p:pic>
        <p:nvPicPr>
          <p:cNvPr id="6" name="Image 0" descr="E_n = n h nu; Z = sum over n of exp(-n h nu / k_B T) = 1 / (1 - exp(-h nu / k_B T))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7240" y="2103120"/>
            <a:ext cx="4721352" cy="679704"/>
          </a:xfrm>
          <a:prstGeom prst="rect">
            <a:avLst/>
          </a:prstGeom>
        </p:spPr>
      </p:pic>
      <p:pic>
        <p:nvPicPr>
          <p:cNvPr id="7" name="Image 1" descr="&lt;E&gt; = h nu / (exp(h nu / k_B T) - 1)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40" y="2971800"/>
            <a:ext cx="4285488" cy="603504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777240" y="3977640"/>
            <a:ext cx="585216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05000"/>
              </a:lnSpc>
              <a:spcAft>
                <a:spcPts val="900"/>
              </a:spcAft>
              <a:buSzPct val="100000"/>
              <a:buChar char="•"/>
            </a:pPr>
            <a:r>
              <a:rPr lang="en-US" sz="1600" dirty="0">
                <a:solidFill>
                  <a:srgbClr val="2E2E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Same U as the interpolation, now with a reason.</a:t>
            </a:r>
            <a:endParaRPr lang="en-US" sz="1600" dirty="0"/>
          </a:p>
          <a:p>
            <a:pPr marL="342900" indent="-342900">
              <a:lnSpc>
                <a:spcPct val="105000"/>
              </a:lnSpc>
              <a:spcAft>
                <a:spcPts val="900"/>
              </a:spcAft>
              <a:buSzPct val="100000"/>
              <a:buChar char="•"/>
            </a:pPr>
            <a:r>
              <a:rPr lang="en-US" sz="1600" dirty="0">
                <a:solidFill>
                  <a:srgbClr val="2E2E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When hν ≪ k</a:t>
            </a:r>
            <a:r>
              <a:rPr lang="en-US" sz="1600" baseline="-40000" dirty="0">
                <a:solidFill>
                  <a:srgbClr val="2E2E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</a:t>
            </a:r>
            <a:r>
              <a:rPr lang="en-US" sz="1600" dirty="0">
                <a:solidFill>
                  <a:srgbClr val="2E2E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 many levels are occupied. When hν ≫ k</a:t>
            </a:r>
            <a:r>
              <a:rPr lang="en-US" sz="1600" baseline="-40000" dirty="0">
                <a:solidFill>
                  <a:srgbClr val="2E2E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</a:t>
            </a:r>
            <a:r>
              <a:rPr lang="en-US" sz="1600" dirty="0">
                <a:solidFill>
                  <a:srgbClr val="2E2E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 almost only n = 0: the mode is frozen out.</a:t>
            </a:r>
            <a:endParaRPr lang="en-US" sz="1600" dirty="0"/>
          </a:p>
        </p:txBody>
      </p:sp>
      <p:pic>
        <p:nvPicPr>
          <p:cNvPr id="9" name="Image 2" descr="Energy ladders for a low-frequency and a high-frequency mode, with bars showing the occupation probability of each level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78040" y="1371600"/>
            <a:ext cx="4160520" cy="2894119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77240" y="635508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AFAF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Modern Physics · Lecture 1, part II · Wien, Planck, Einstein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10863072" y="635508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dirty="0">
                <a:solidFill>
                  <a:srgbClr val="AFAF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050" dirty="0"/>
          </a:p>
        </p:txBody>
      </p:sp>
      <p:sp>
        <p:nvSpPr>
          <p:cNvPr id="4" name="Text 2"/>
          <p:cNvSpPr txBox="1"/>
          <p:nvPr/>
        </p:nvSpPr>
        <p:spPr>
          <a:xfrm>
            <a:off x="777240" y="411480"/>
            <a:ext cx="1063447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B1B1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Planck's law: modes × energy per mode</a:t>
            </a:r>
            <a:endParaRPr lang="en-US" sz="3000" dirty="0"/>
          </a:p>
        </p:txBody>
      </p:sp>
      <p:pic>
        <p:nvPicPr>
          <p:cNvPr id="5" name="Image 0" descr="Planck's law: u_nu = (8 pi h nu^3 / c^3) / (exp(h nu / k_B T) - 1)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7240" y="1371600"/>
            <a:ext cx="4922520" cy="64008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777240" y="2286000"/>
            <a:ext cx="585216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05000"/>
              </a:lnSpc>
              <a:spcAft>
                <a:spcPts val="900"/>
              </a:spcAft>
              <a:buSzPct val="100000"/>
              <a:buChar char="•"/>
            </a:pPr>
            <a:r>
              <a:rPr lang="en-US" sz="1600" dirty="0">
                <a:solidFill>
                  <a:srgbClr val="2E2E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count of modes, 8πν²/c³, is classical electromagnetism and survives unchanged.</a:t>
            </a:r>
            <a:endParaRPr lang="en-US" sz="1600" dirty="0"/>
          </a:p>
          <a:p>
            <a:pPr marL="342900" indent="-342900">
              <a:lnSpc>
                <a:spcPct val="105000"/>
              </a:lnSpc>
              <a:spcAft>
                <a:spcPts val="900"/>
              </a:spcAft>
              <a:buSzPct val="100000"/>
              <a:buChar char="•"/>
            </a:pPr>
            <a:r>
              <a:rPr lang="en-US" sz="1600" dirty="0">
                <a:solidFill>
                  <a:srgbClr val="2E2E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changes is the energy per mode: k</a:t>
            </a:r>
            <a:r>
              <a:rPr lang="en-US" sz="1600" baseline="-40000" dirty="0">
                <a:solidFill>
                  <a:srgbClr val="2E2E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</a:t>
            </a:r>
            <a:r>
              <a:rPr lang="en-US" sz="1600" dirty="0">
                <a:solidFill>
                  <a:srgbClr val="2E2E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 becomes hν/(e</a:t>
            </a:r>
            <a:r>
              <a:rPr lang="en-US" sz="1600" baseline="30000" dirty="0">
                <a:solidFill>
                  <a:srgbClr val="2E2E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hν/kBT</a:t>
            </a:r>
            <a:r>
              <a:rPr lang="en-US" sz="1600" dirty="0">
                <a:solidFill>
                  <a:srgbClr val="2E2E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− 1).</a:t>
            </a:r>
            <a:endParaRPr lang="en-US" sz="1600" dirty="0"/>
          </a:p>
          <a:p>
            <a:pPr marL="342900" indent="-342900">
              <a:lnSpc>
                <a:spcPct val="105000"/>
              </a:lnSpc>
              <a:spcAft>
                <a:spcPts val="900"/>
              </a:spcAft>
              <a:buSzPct val="100000"/>
              <a:buChar char="•"/>
            </a:pPr>
            <a:r>
              <a:rPr lang="en-US" sz="1600" dirty="0">
                <a:solidFill>
                  <a:srgbClr val="2E2E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high-frequency modes are switched off, and the catastrophe disappears.</a:t>
            </a:r>
            <a:endParaRPr lang="en-US" sz="1600" dirty="0"/>
          </a:p>
          <a:p>
            <a:pPr marL="342900" indent="-342900">
              <a:lnSpc>
                <a:spcPct val="105000"/>
              </a:lnSpc>
              <a:spcAft>
                <a:spcPts val="900"/>
              </a:spcAft>
              <a:buSzPct val="100000"/>
              <a:buChar char="•"/>
            </a:pPr>
            <a:r>
              <a:rPr lang="en-US" sz="1600" dirty="0">
                <a:solidFill>
                  <a:srgbClr val="2E2E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From the data Planck obtained h = 6.55 × 10⁻³⁴ J s (1901). Since 2019 the SI fixes h = 6.62607015 × 10⁻³⁴ J s.</a:t>
            </a:r>
            <a:endParaRPr lang="en-US" sz="1600" dirty="0"/>
          </a:p>
        </p:txBody>
      </p:sp>
      <p:pic>
        <p:nvPicPr>
          <p:cNvPr id="7" name="Image 1" descr="Number of modes rising as nu squared, times mean energy per mode falling, gives the Planck curve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52360" y="1325880"/>
            <a:ext cx="3840480" cy="4510909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77240" y="635508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AFAF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Modern Physics · Lecture 1, part II · Wien, Planck, Einstein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10863072" y="635508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dirty="0">
                <a:solidFill>
                  <a:srgbClr val="AFAF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050" dirty="0"/>
          </a:p>
        </p:txBody>
      </p:sp>
      <p:sp>
        <p:nvSpPr>
          <p:cNvPr id="4" name="Text 2"/>
          <p:cNvSpPr txBox="1"/>
          <p:nvPr/>
        </p:nvSpPr>
        <p:spPr>
          <a:xfrm>
            <a:off x="777240" y="411480"/>
            <a:ext cx="1063447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B1B1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exactly was quantized?</a:t>
            </a:r>
            <a:endParaRPr lang="en-US" sz="3000" dirty="0"/>
          </a:p>
        </p:txBody>
      </p:sp>
      <p:sp>
        <p:nvSpPr>
          <p:cNvPr id="5" name="Text 3"/>
          <p:cNvSpPr txBox="1"/>
          <p:nvPr/>
        </p:nvSpPr>
        <p:spPr>
          <a:xfrm>
            <a:off x="777240" y="1371600"/>
            <a:ext cx="5852160" cy="4389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05000"/>
              </a:lnSpc>
              <a:spcAft>
                <a:spcPts val="900"/>
              </a:spcAft>
              <a:buSzPct val="100000"/>
              <a:buChar char="•"/>
            </a:pPr>
            <a:r>
              <a:rPr lang="en-US" sz="1700" dirty="0">
                <a:solidFill>
                  <a:srgbClr val="2E2E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Planck, 1900: the energy exchanged by the material oscillators in the walls, as a formal counting device.</a:t>
            </a:r>
            <a:endParaRPr lang="en-US" sz="1700" dirty="0"/>
          </a:p>
          <a:p>
            <a:pPr marL="342900" indent="-342900">
              <a:lnSpc>
                <a:spcPct val="105000"/>
              </a:lnSpc>
              <a:spcAft>
                <a:spcPts val="900"/>
              </a:spcAft>
              <a:buSzPct val="100000"/>
              <a:buChar char="•"/>
            </a:pPr>
            <a:r>
              <a:rPr lang="en-US" sz="1700" dirty="0">
                <a:solidFill>
                  <a:srgbClr val="2E2E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Einstein, 1905: the radiation itself, at least in the Wien regime: independent quanta of energy hν.</a:t>
            </a:r>
            <a:endParaRPr lang="en-US" sz="1700" dirty="0"/>
          </a:p>
          <a:p>
            <a:pPr marL="342900" indent="-342900">
              <a:lnSpc>
                <a:spcPct val="105000"/>
              </a:lnSpc>
              <a:spcAft>
                <a:spcPts val="900"/>
              </a:spcAft>
              <a:buSzPct val="100000"/>
              <a:buChar char="•"/>
            </a:pPr>
            <a:r>
              <a:rPr lang="en-US" sz="1700" dirty="0">
                <a:solidFill>
                  <a:srgbClr val="2E2E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Debye, 1910: each mode of the field, directly. This is the derivation we just did.</a:t>
            </a:r>
            <a:endParaRPr lang="en-US" sz="1700" dirty="0"/>
          </a:p>
          <a:p>
            <a:pPr marL="342900" indent="-342900">
              <a:lnSpc>
                <a:spcPct val="105000"/>
              </a:lnSpc>
              <a:spcAft>
                <a:spcPts val="900"/>
              </a:spcAft>
              <a:buSzPct val="100000"/>
              <a:buChar char="•"/>
            </a:pPr>
            <a:r>
              <a:rPr lang="en-US" sz="1700" dirty="0">
                <a:solidFill>
                  <a:srgbClr val="2E2E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One formula, three physical pictures. The blackbody spectrum alone cannot choose among them.</a:t>
            </a:r>
            <a:endParaRPr lang="en-US" sz="1700" dirty="0"/>
          </a:p>
        </p:txBody>
      </p:sp>
      <p:pic>
        <p:nvPicPr>
          <p:cNvPr id="6" name="Image 0" descr="Left: oscillators in the cavity wall exchanging energy in units h nu. Right: radiation as quanta h nu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903720" y="1645920"/>
            <a:ext cx="4617720" cy="2585923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77240" y="635508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AFAF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Modern Physics · Lecture 1, part II · Wien, Planck, Einstein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10863072" y="635508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dirty="0">
                <a:solidFill>
                  <a:srgbClr val="AFAF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050" dirty="0"/>
          </a:p>
        </p:txBody>
      </p:sp>
      <p:sp>
        <p:nvSpPr>
          <p:cNvPr id="4" name="Text 2"/>
          <p:cNvSpPr txBox="1"/>
          <p:nvPr/>
        </p:nvSpPr>
        <p:spPr>
          <a:xfrm>
            <a:off x="777240" y="411480"/>
            <a:ext cx="1063447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B1B1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Einstein 1917: three elementary processes</a:t>
            </a:r>
            <a:endParaRPr lang="en-US" sz="3000" dirty="0"/>
          </a:p>
        </p:txBody>
      </p:sp>
      <p:sp>
        <p:nvSpPr>
          <p:cNvPr id="5" name="Text 3"/>
          <p:cNvSpPr txBox="1"/>
          <p:nvPr/>
        </p:nvSpPr>
        <p:spPr>
          <a:xfrm>
            <a:off x="777240" y="1371600"/>
            <a:ext cx="10634472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05000"/>
              </a:lnSpc>
              <a:spcAft>
                <a:spcPts val="900"/>
              </a:spcAft>
              <a:buSzPct val="100000"/>
              <a:buChar char="•"/>
            </a:pPr>
            <a:r>
              <a:rPr lang="en-US" sz="1650" dirty="0">
                <a:solidFill>
                  <a:srgbClr val="2E2E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Two atomic levels E₁ &lt; E₂ with E₂ − E₁ = hν, in a radiation field of spectral density u</a:t>
            </a:r>
            <a:r>
              <a:rPr lang="en-US" sz="1650" baseline="-40000" dirty="0">
                <a:solidFill>
                  <a:srgbClr val="2E2E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ν</a:t>
            </a:r>
            <a:r>
              <a:rPr lang="en-US" sz="1650" dirty="0">
                <a:solidFill>
                  <a:srgbClr val="2E2E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.</a:t>
            </a:r>
            <a:endParaRPr lang="en-US" sz="1650" dirty="0"/>
          </a:p>
          <a:p>
            <a:pPr marL="342900" indent="-342900">
              <a:lnSpc>
                <a:spcPct val="105000"/>
              </a:lnSpc>
              <a:spcAft>
                <a:spcPts val="900"/>
              </a:spcAft>
              <a:buSzPct val="100000"/>
              <a:buChar char="•"/>
            </a:pPr>
            <a:r>
              <a:rPr lang="en-US" sz="1650" dirty="0">
                <a:solidFill>
                  <a:srgbClr val="2E2E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Absorption and stimulated emission are driven by the field. Spontaneous emission is not.</a:t>
            </a:r>
            <a:endParaRPr lang="en-US" sz="1650" dirty="0"/>
          </a:p>
          <a:p>
            <a:pPr marL="342900" indent="-342900">
              <a:lnSpc>
                <a:spcPct val="105000"/>
              </a:lnSpc>
              <a:spcAft>
                <a:spcPts val="900"/>
              </a:spcAft>
              <a:buSzPct val="100000"/>
              <a:buChar char="•"/>
            </a:pPr>
            <a:r>
              <a:rPr lang="en-US" sz="1650" dirty="0">
                <a:solidFill>
                  <a:srgbClr val="2E2E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 equilibrium the upward and downward rates balance, and the populations are Boltzmann:</a:t>
            </a:r>
            <a:endParaRPr lang="en-US" sz="1650" dirty="0"/>
          </a:p>
        </p:txBody>
      </p:sp>
      <p:pic>
        <p:nvPicPr>
          <p:cNvPr id="6" name="Image 0" descr="N_1 B_12 u_nu = N_2 (B_21 u_nu + A_21), with N_2/N_1 = exp(-h nu / k_B T)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7240" y="3063240"/>
            <a:ext cx="5050536" cy="597408"/>
          </a:xfrm>
          <a:prstGeom prst="rect">
            <a:avLst/>
          </a:prstGeom>
        </p:spPr>
      </p:pic>
      <p:pic>
        <p:nvPicPr>
          <p:cNvPr id="7" name="Image 1" descr="Two-level diagrams for absorption, stimulated emission and spontaneous emission, with their rates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7440" y="3794760"/>
            <a:ext cx="7315200" cy="2661093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77240" y="635508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AFAF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Modern Physics · Lecture 1, part II · Wien, Planck, Einstein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10863072" y="635508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dirty="0">
                <a:solidFill>
                  <a:srgbClr val="AFAF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050" dirty="0"/>
          </a:p>
        </p:txBody>
      </p:sp>
      <p:sp>
        <p:nvSpPr>
          <p:cNvPr id="4" name="Text 2"/>
          <p:cNvSpPr txBox="1"/>
          <p:nvPr/>
        </p:nvSpPr>
        <p:spPr>
          <a:xfrm>
            <a:off x="777240" y="411480"/>
            <a:ext cx="1063447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B1B1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balance with degenerate levels</a:t>
            </a:r>
            <a:endParaRPr lang="en-US" sz="3000" dirty="0"/>
          </a:p>
        </p:txBody>
      </p:sp>
      <p:sp>
        <p:nvSpPr>
          <p:cNvPr id="5" name="Text 3"/>
          <p:cNvSpPr txBox="1"/>
          <p:nvPr/>
        </p:nvSpPr>
        <p:spPr>
          <a:xfrm>
            <a:off x="777240" y="1280160"/>
            <a:ext cx="58521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2E2E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Levels E₁ and E₂ with degeneracies g₁ and g₂. States of equal energy are counted separately:</a:t>
            </a:r>
            <a:endParaRPr lang="en-US" sz="1550" dirty="0"/>
          </a:p>
        </p:txBody>
      </p:sp>
      <p:pic>
        <p:nvPicPr>
          <p:cNvPr id="6" name="Image 0" descr="N_2/N_1 = (g_2/g_1) exp(-h nu / k_B T)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7240" y="2103120"/>
            <a:ext cx="1810512" cy="597408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777240" y="2834640"/>
            <a:ext cx="5852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2E2E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Solving N₁B₁₂u</a:t>
            </a:r>
            <a:r>
              <a:rPr lang="en-US" sz="1550" baseline="-40000" dirty="0">
                <a:solidFill>
                  <a:srgbClr val="2E2E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ν</a:t>
            </a:r>
            <a:r>
              <a:rPr lang="en-US" sz="1550" dirty="0">
                <a:solidFill>
                  <a:srgbClr val="2E2E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N₂(A₂₁ + B₂₁u</a:t>
            </a:r>
            <a:r>
              <a:rPr lang="en-US" sz="1550" baseline="-40000" dirty="0">
                <a:solidFill>
                  <a:srgbClr val="2E2E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ν</a:t>
            </a:r>
            <a:r>
              <a:rPr lang="en-US" sz="1550" dirty="0">
                <a:solidFill>
                  <a:srgbClr val="2E2E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 for the field:</a:t>
            </a:r>
            <a:endParaRPr lang="en-US" sz="1550" dirty="0"/>
          </a:p>
        </p:txBody>
      </p:sp>
      <p:pic>
        <p:nvPicPr>
          <p:cNvPr id="8" name="Image 1" descr="u_nu = A_21 / ((g_1/g_2) B_12 exp(h nu / k_B T) - B_21)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40" y="3246120"/>
            <a:ext cx="2642616" cy="835152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777240" y="4297680"/>
            <a:ext cx="5852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50" dirty="0">
                <a:solidFill>
                  <a:srgbClr val="7A7A8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For a non-degenerate pair set g₁ = g₂ = 1.</a:t>
            </a:r>
            <a:endParaRPr lang="en-US" sz="1450" dirty="0"/>
          </a:p>
        </p:txBody>
      </p:sp>
      <p:pic>
        <p:nvPicPr>
          <p:cNvPr id="10" name="Image 2" descr="Two-level system with a doubly degenerate lower level and a triply degenerate upper level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3800" y="1463040"/>
            <a:ext cx="3474720" cy="2437974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77240" y="635508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AFAF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Modern Physics · Lecture 1, part II · Wien, Planck, Einstein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10863072" y="635508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dirty="0">
                <a:solidFill>
                  <a:srgbClr val="AFAF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1050" dirty="0"/>
          </a:p>
        </p:txBody>
      </p:sp>
      <p:sp>
        <p:nvSpPr>
          <p:cNvPr id="4" name="Text 2"/>
          <p:cNvSpPr txBox="1"/>
          <p:nvPr/>
        </p:nvSpPr>
        <p:spPr>
          <a:xfrm>
            <a:off x="777240" y="411480"/>
            <a:ext cx="1063447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B1B1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the balance requires</a:t>
            </a:r>
            <a:endParaRPr lang="en-US" sz="3000" dirty="0"/>
          </a:p>
        </p:txBody>
      </p:sp>
      <p:sp>
        <p:nvSpPr>
          <p:cNvPr id="5" name="Text 3"/>
          <p:cNvSpPr txBox="1"/>
          <p:nvPr/>
        </p:nvSpPr>
        <p:spPr>
          <a:xfrm>
            <a:off x="777240" y="1371600"/>
            <a:ext cx="5852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05000"/>
              </a:lnSpc>
              <a:spcAft>
                <a:spcPts val="900"/>
              </a:spcAft>
              <a:buSzPct val="100000"/>
              <a:buChar char="•"/>
            </a:pPr>
            <a:r>
              <a:rPr lang="en-US" sz="1600" dirty="0">
                <a:solidFill>
                  <a:srgbClr val="2E2E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As T → ∞, u</a:t>
            </a:r>
            <a:r>
              <a:rPr lang="en-US" sz="1600" baseline="-40000" dirty="0">
                <a:solidFill>
                  <a:srgbClr val="2E2E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ν</a:t>
            </a:r>
            <a:r>
              <a:rPr lang="en-US" sz="1600" dirty="0">
                <a:solidFill>
                  <a:srgbClr val="2E2E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must grow without limit at every ν. The denominator must vanish in that limit:</a:t>
            </a:r>
            <a:endParaRPr lang="en-US" sz="1600" dirty="0"/>
          </a:p>
        </p:txBody>
      </p:sp>
      <p:pic>
        <p:nvPicPr>
          <p:cNvPr id="6" name="Image 0" descr="g_1 B_12 = g_2 B_21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7240" y="2194560"/>
            <a:ext cx="1709928" cy="362102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777240" y="2926080"/>
            <a:ext cx="5852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2E2E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Then the field is already of Planck's form:</a:t>
            </a:r>
            <a:endParaRPr lang="en-US" sz="1600" dirty="0"/>
          </a:p>
        </p:txBody>
      </p:sp>
      <p:pic>
        <p:nvPicPr>
          <p:cNvPr id="8" name="Image 1" descr="u_nu = (A_21/B_21) / (exp(h nu / k_B T) - 1)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40" y="3337560"/>
            <a:ext cx="1673352" cy="621792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777240" y="4114800"/>
            <a:ext cx="5852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2E2E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Rayleigh–Jeans limit at hν ≪ k</a:t>
            </a:r>
            <a:r>
              <a:rPr lang="en-US" sz="1600" baseline="-40000" dirty="0">
                <a:solidFill>
                  <a:srgbClr val="2E2E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</a:t>
            </a:r>
            <a:r>
              <a:rPr lang="en-US" sz="1600" dirty="0">
                <a:solidFill>
                  <a:srgbClr val="2E2E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 fixes the ratio:</a:t>
            </a:r>
            <a:endParaRPr lang="en-US" sz="1600" dirty="0"/>
          </a:p>
        </p:txBody>
      </p:sp>
      <p:pic>
        <p:nvPicPr>
          <p:cNvPr id="10" name="Image 2" descr="A_21/B_21 = 8 pi h nu cubed / c cubed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240" y="4526280"/>
            <a:ext cx="1582522" cy="700735"/>
          </a:xfrm>
          <a:prstGeom prst="rect">
            <a:avLst/>
          </a:prstGeom>
        </p:spPr>
      </p:pic>
      <p:sp>
        <p:nvSpPr>
          <p:cNvPr id="11" name="Text 6"/>
          <p:cNvSpPr txBox="1"/>
          <p:nvPr/>
        </p:nvSpPr>
        <p:spPr>
          <a:xfrm>
            <a:off x="777240" y="5349240"/>
            <a:ext cx="5852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50" dirty="0">
                <a:solidFill>
                  <a:srgbClr val="7A7A8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Nothing about the spectrum was assumed beyond the classical limit.</a:t>
            </a:r>
            <a:endParaRPr lang="en-US" sz="1450" dirty="0"/>
          </a:p>
        </p:txBody>
      </p:sp>
      <p:pic>
        <p:nvPicPr>
          <p:cNvPr id="12" name="Image 3" descr="Ratio of spontaneous to stimulated emission against frequency at 300 K and 5800 K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86600" y="1417320"/>
            <a:ext cx="4343400" cy="2952939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77240" y="635508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AFAF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Modern Physics · Lecture 1, part II · Wien, Planck, Einstein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10863072" y="635508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dirty="0">
                <a:solidFill>
                  <a:srgbClr val="AFAF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1050" dirty="0"/>
          </a:p>
        </p:txBody>
      </p:sp>
      <p:sp>
        <p:nvSpPr>
          <p:cNvPr id="4" name="Text 2"/>
          <p:cNvSpPr txBox="1"/>
          <p:nvPr/>
        </p:nvSpPr>
        <p:spPr>
          <a:xfrm>
            <a:off x="777240" y="411480"/>
            <a:ext cx="1063447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B1B1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Spontaneous or stimulated?</a:t>
            </a:r>
            <a:endParaRPr lang="en-US" sz="3000" dirty="0"/>
          </a:p>
        </p:txBody>
      </p:sp>
      <p:pic>
        <p:nvPicPr>
          <p:cNvPr id="5" name="Image 0" descr="spontaneous / stimulated = A_21/(B_21 u_nu) = exp(h nu / k_B T) - 1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7240" y="1371600"/>
            <a:ext cx="3776472" cy="606552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777240" y="2286000"/>
            <a:ext cx="530352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05000"/>
              </a:lnSpc>
              <a:spcAft>
                <a:spcPts val="900"/>
              </a:spcAft>
              <a:buSzPct val="100000"/>
              <a:buChar char="•"/>
            </a:pPr>
            <a:r>
              <a:rPr lang="en-US" sz="1600" dirty="0">
                <a:solidFill>
                  <a:srgbClr val="2E2E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At 500 nm in sunlight (5800 K) the ratio is about 142: stimulated emission is a correction below 1%.</a:t>
            </a:r>
            <a:endParaRPr lang="en-US" sz="1600" dirty="0"/>
          </a:p>
          <a:p>
            <a:pPr marL="342900" indent="-342900">
              <a:lnSpc>
                <a:spcPct val="105000"/>
              </a:lnSpc>
              <a:spcAft>
                <a:spcPts val="900"/>
              </a:spcAft>
              <a:buSzPct val="100000"/>
              <a:buChar char="•"/>
            </a:pPr>
            <a:r>
              <a:rPr lang="en-US" sz="1600" dirty="0">
                <a:solidFill>
                  <a:srgbClr val="2E2E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two rates are equal at hν = k</a:t>
            </a:r>
            <a:r>
              <a:rPr lang="en-US" sz="1600" baseline="-40000" dirty="0">
                <a:solidFill>
                  <a:srgbClr val="2E2E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</a:t>
            </a:r>
            <a:r>
              <a:rPr lang="en-US" sz="1600" dirty="0">
                <a:solidFill>
                  <a:srgbClr val="2E2E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 ln 2, that is 84 THz or 3.6 μm at 5800 K.</a:t>
            </a:r>
            <a:endParaRPr lang="en-US" sz="1600" dirty="0"/>
          </a:p>
          <a:p>
            <a:pPr marL="342900" indent="-342900">
              <a:lnSpc>
                <a:spcPct val="105000"/>
              </a:lnSpc>
              <a:spcAft>
                <a:spcPts val="900"/>
              </a:spcAft>
              <a:buSzPct val="100000"/>
              <a:buChar char="•"/>
            </a:pPr>
            <a:r>
              <a:rPr lang="en-US" sz="1600" dirty="0">
                <a:solidFill>
                  <a:srgbClr val="2E2E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At microwave frequencies stimulated emission wins. This is why the maser came before the laser.</a:t>
            </a:r>
            <a:endParaRPr lang="en-US" sz="1600" dirty="0"/>
          </a:p>
          <a:p>
            <a:pPr marL="342900" indent="-342900">
              <a:lnSpc>
                <a:spcPct val="105000"/>
              </a:lnSpc>
              <a:spcAft>
                <a:spcPts val="900"/>
              </a:spcAft>
              <a:buSzPct val="100000"/>
              <a:buChar char="•"/>
            </a:pPr>
            <a:r>
              <a:rPr lang="en-US" sz="1600" dirty="0">
                <a:solidFill>
                  <a:srgbClr val="2E2E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laser needs a field far above the thermal one at its own frequency.</a:t>
            </a:r>
            <a:endParaRPr lang="en-US" sz="1600" dirty="0"/>
          </a:p>
        </p:txBody>
      </p:sp>
      <p:pic>
        <p:nvPicPr>
          <p:cNvPr id="7" name="Image 1" descr="Ratio of spontaneous to stimulated emission for five cases from 500 nm sunlight to a 10 GHz field at room temperature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3640" y="2011680"/>
            <a:ext cx="5166360" cy="2478034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77240" y="635508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AFAF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Modern Physics · Lecture 1, part II · Wien, Planck, Einstein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10863072" y="635508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dirty="0">
                <a:solidFill>
                  <a:srgbClr val="AFAF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1050" dirty="0"/>
          </a:p>
        </p:txBody>
      </p:sp>
      <p:sp>
        <p:nvSpPr>
          <p:cNvPr id="4" name="Text 2"/>
          <p:cNvSpPr txBox="1"/>
          <p:nvPr/>
        </p:nvSpPr>
        <p:spPr>
          <a:xfrm>
            <a:off x="777240" y="411480"/>
            <a:ext cx="1063447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B1B1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COBE/FIRAS: from the apparatus to the parameter</a:t>
            </a:r>
            <a:endParaRPr lang="en-US" sz="3000" dirty="0"/>
          </a:p>
        </p:txBody>
      </p:sp>
      <p:pic>
        <p:nvPicPr>
          <p:cNvPr id="5" name="Image 0" descr="Measurement chain of FIRAS: sky against internal reference, interferometer, interferogram, calibrated spectrum, Planck fit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7240" y="1325880"/>
            <a:ext cx="10634472" cy="168972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777240" y="3383280"/>
            <a:ext cx="10634472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05000"/>
              </a:lnSpc>
              <a:spcAft>
                <a:spcPts val="900"/>
              </a:spcAft>
              <a:buSzPct val="100000"/>
              <a:buChar char="•"/>
            </a:pPr>
            <a:r>
              <a:rPr lang="en-US" sz="1600" dirty="0">
                <a:solidFill>
                  <a:srgbClr val="2E2E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Controlled quantity: the temperature of the on-board calibrator, set to known values and measured.</a:t>
            </a:r>
            <a:endParaRPr lang="en-US" sz="1600" dirty="0"/>
          </a:p>
          <a:p>
            <a:pPr marL="342900" indent="-342900">
              <a:lnSpc>
                <a:spcPct val="105000"/>
              </a:lnSpc>
              <a:spcAft>
                <a:spcPts val="900"/>
              </a:spcAft>
              <a:buSzPct val="100000"/>
              <a:buChar char="•"/>
            </a:pPr>
            <a:r>
              <a:rPr lang="en-US" sz="1600" dirty="0">
                <a:solidFill>
                  <a:srgbClr val="2E2E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Inferred parameter: T₀, and the residuals from a Planck curve.</a:t>
            </a:r>
            <a:endParaRPr lang="en-US" sz="1600" dirty="0"/>
          </a:p>
          <a:p>
            <a:pPr marL="342900" indent="-342900">
              <a:lnSpc>
                <a:spcPct val="105000"/>
              </a:lnSpc>
              <a:spcAft>
                <a:spcPts val="900"/>
              </a:spcAft>
              <a:buSzPct val="100000"/>
              <a:buChar char="•"/>
            </a:pPr>
            <a:r>
              <a:rPr lang="en-US" sz="1600" dirty="0">
                <a:solidFill>
                  <a:srgbClr val="2E2E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Systematics by effect: they shift (thermometer scale), reduce contrast (reference emissivity below 1), add a false signal (residual galactic and interplanetary emission), broaden the response (finite spectral resolution).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77240" y="635508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AFAF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Modern Physics · Lecture 1, part II · Wien, Planck, Einstein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10863072" y="635508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dirty="0">
                <a:solidFill>
                  <a:srgbClr val="AFAF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1050" dirty="0"/>
          </a:p>
        </p:txBody>
      </p:sp>
      <p:sp>
        <p:nvSpPr>
          <p:cNvPr id="4" name="Text 2"/>
          <p:cNvSpPr txBox="1"/>
          <p:nvPr/>
        </p:nvSpPr>
        <p:spPr>
          <a:xfrm>
            <a:off x="777240" y="411480"/>
            <a:ext cx="1063447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B1B1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One Planck curve through the whole spectrum</a:t>
            </a:r>
            <a:endParaRPr lang="en-US" sz="3000" dirty="0"/>
          </a:p>
        </p:txBody>
      </p:sp>
      <p:sp>
        <p:nvSpPr>
          <p:cNvPr id="5" name="Text 3"/>
          <p:cNvSpPr txBox="1"/>
          <p:nvPr/>
        </p:nvSpPr>
        <p:spPr>
          <a:xfrm>
            <a:off x="777240" y="1371600"/>
            <a:ext cx="5486400" cy="4389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05000"/>
              </a:lnSpc>
              <a:spcAft>
                <a:spcPts val="900"/>
              </a:spcAft>
              <a:buSzPct val="100000"/>
              <a:buChar char="•"/>
            </a:pPr>
            <a:r>
              <a:rPr lang="en-US" sz="1650" dirty="0">
                <a:solidFill>
                  <a:srgbClr val="2E2E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COBE/FIRAS (1989–1990) measured the cosmic microwave background between 68 and 640 GHz.</a:t>
            </a:r>
            <a:endParaRPr lang="en-US" sz="1650" dirty="0"/>
          </a:p>
          <a:p>
            <a:pPr marL="342900" indent="-342900">
              <a:lnSpc>
                <a:spcPct val="105000"/>
              </a:lnSpc>
              <a:spcAft>
                <a:spcPts val="900"/>
              </a:spcAft>
              <a:buSzPct val="100000"/>
              <a:buChar char="•"/>
            </a:pPr>
            <a:r>
              <a:rPr lang="en-US" sz="1650" dirty="0">
                <a:solidFill>
                  <a:srgbClr val="2E2E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single Planck curve, with one parameter T₀ = 2.725 K, goes through all 43 points.</a:t>
            </a:r>
            <a:endParaRPr lang="en-US" sz="1650" dirty="0"/>
          </a:p>
          <a:p>
            <a:pPr marL="342900" indent="-342900">
              <a:lnSpc>
                <a:spcPct val="105000"/>
              </a:lnSpc>
              <a:spcAft>
                <a:spcPts val="900"/>
              </a:spcAft>
              <a:buSzPct val="100000"/>
              <a:buChar char="•"/>
            </a:pPr>
            <a:r>
              <a:rPr lang="en-US" sz="1650" dirty="0">
                <a:solidFill>
                  <a:srgbClr val="2E2E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residuals scatter by about 50 parts per million of the peak.</a:t>
            </a:r>
            <a:endParaRPr lang="en-US" sz="1650" dirty="0"/>
          </a:p>
          <a:p>
            <a:pPr marL="342900" indent="-342900">
              <a:lnSpc>
                <a:spcPct val="105000"/>
              </a:lnSpc>
              <a:spcAft>
                <a:spcPts val="900"/>
              </a:spcAft>
              <a:buSzPct val="100000"/>
              <a:buChar char="•"/>
            </a:pPr>
            <a:r>
              <a:rPr lang="en-US" sz="1650" dirty="0">
                <a:solidFill>
                  <a:srgbClr val="2E2E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So matter and radiation were in thermal equilibrium in the early universe. Mather and Smoot shared the 2006 Nobel Prize for COBE.</a:t>
            </a:r>
            <a:endParaRPr lang="en-US" sz="1650" dirty="0"/>
          </a:p>
        </p:txBody>
      </p:sp>
      <p:pic>
        <p:nvPicPr>
          <p:cNvPr id="6" name="Image 0" descr="COBE FIRAS measurements of the cosmic microwave background with a 2.725 K Planck curve and the residuals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37960" y="1280160"/>
            <a:ext cx="4846320" cy="4242394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6537960" y="5577418"/>
            <a:ext cx="4846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i="1" dirty="0">
                <a:solidFill>
                  <a:srgbClr val="7A7A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Data: COBE/FIRAS, Fixsen et al., ApJ 473, 576 (1996), from NASA LAMBDA. Error bars in the upper panel are multiplied by 400.</a:t>
            </a:r>
            <a:endParaRPr lang="en-US" sz="11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77240" y="635508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AFAF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Modern Physics · Lecture 1, part II · Wien, Planck, Einstein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10863072" y="635508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dirty="0">
                <a:solidFill>
                  <a:srgbClr val="AFAF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1050" dirty="0"/>
          </a:p>
        </p:txBody>
      </p:sp>
      <p:sp>
        <p:nvSpPr>
          <p:cNvPr id="4" name="Text 2"/>
          <p:cNvSpPr txBox="1"/>
          <p:nvPr/>
        </p:nvSpPr>
        <p:spPr>
          <a:xfrm>
            <a:off x="777240" y="411480"/>
            <a:ext cx="1063447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B1B1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numbers to remember</a:t>
            </a:r>
            <a:endParaRPr lang="en-US" sz="3000" dirty="0"/>
          </a:p>
        </p:txBody>
      </p:sp>
      <p:sp>
        <p:nvSpPr>
          <p:cNvPr id="5" name="Text 3"/>
          <p:cNvSpPr txBox="1"/>
          <p:nvPr/>
        </p:nvSpPr>
        <p:spPr>
          <a:xfrm>
            <a:off x="777240" y="1371600"/>
            <a:ext cx="5669280" cy="45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05000"/>
              </a:lnSpc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2E2E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T₀ = 2.7255 K (Fixsen 2009: 2.72548 ± 0.00057 K).</a:t>
            </a:r>
            <a:endParaRPr lang="en-US" sz="1600" dirty="0"/>
          </a:p>
          <a:p>
            <a:pPr marL="342900" indent="-342900">
              <a:lnSpc>
                <a:spcPct val="105000"/>
              </a:lnSpc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2E2E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</a:t>
            </a:r>
            <a:r>
              <a:rPr lang="en-US" sz="1600" baseline="-40000" dirty="0">
                <a:solidFill>
                  <a:srgbClr val="2E2E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ν</a:t>
            </a:r>
            <a:r>
              <a:rPr lang="en-US" sz="1600" dirty="0">
                <a:solidFill>
                  <a:srgbClr val="2E2E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peaks at x = hν/k</a:t>
            </a:r>
            <a:r>
              <a:rPr lang="en-US" sz="1600" baseline="-40000" dirty="0">
                <a:solidFill>
                  <a:srgbClr val="2E2E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</a:t>
            </a:r>
            <a:r>
              <a:rPr lang="en-US" sz="1600" dirty="0">
                <a:solidFill>
                  <a:srgbClr val="2E2E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 = 2.8214: 160 GHz, i.e. 58.8 GHz per kelvin. B</a:t>
            </a:r>
            <a:r>
              <a:rPr lang="en-US" sz="1600" baseline="-40000" dirty="0">
                <a:solidFill>
                  <a:srgbClr val="2E2E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λ</a:t>
            </a:r>
            <a:r>
              <a:rPr lang="en-US" sz="1600" dirty="0">
                <a:solidFill>
                  <a:srgbClr val="2E2E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peaks at 1.06 mm. The two peaks do not coincide.</a:t>
            </a:r>
            <a:endParaRPr lang="en-US" sz="1600" dirty="0"/>
          </a:p>
          <a:p>
            <a:pPr marL="342900" indent="-342900">
              <a:lnSpc>
                <a:spcPct val="105000"/>
              </a:lnSpc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2E2E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Residuals from a Planck curve: under 50 parts per million of the peak.</a:t>
            </a:r>
            <a:endParaRPr lang="en-US" sz="1600" dirty="0"/>
          </a:p>
          <a:p>
            <a:pPr marL="342900" indent="-342900">
              <a:lnSpc>
                <a:spcPct val="105000"/>
              </a:lnSpc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2E2E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At the peak of B</a:t>
            </a:r>
            <a:r>
              <a:rPr lang="en-US" sz="1600" baseline="-40000" dirty="0">
                <a:solidFill>
                  <a:srgbClr val="2E2E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ν</a:t>
            </a:r>
            <a:r>
              <a:rPr lang="en-US" sz="1600" dirty="0">
                <a:solidFill>
                  <a:srgbClr val="2E2E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the mean occupation of a mode is n̄ = 0.063. The occupation reaches 1 only at 39 GHz.</a:t>
            </a:r>
            <a:endParaRPr lang="en-US" sz="1600" dirty="0"/>
          </a:p>
          <a:p>
            <a:pPr marL="342900" indent="-342900">
              <a:lnSpc>
                <a:spcPct val="105000"/>
              </a:lnSpc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2E2E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Even at the peak the field is far from the classical limit n̄ ≫ 1: this is quantum radiation.</a:t>
            </a:r>
            <a:endParaRPr lang="en-US" sz="1600" dirty="0"/>
          </a:p>
        </p:txBody>
      </p:sp>
      <p:pic>
        <p:nvPicPr>
          <p:cNvPr id="6" name="Image 0" descr="Mean number of photons per mode against frequency at 2.7255 K, with the FIRAS band, the peak of B nu and the point where n-bar equals 1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75120" y="1463040"/>
            <a:ext cx="4846320" cy="3208786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77240" y="635508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AFAF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Modern Physics · Lecture 1, part II · Wien, Planck, Einstein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10863072" y="635508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dirty="0">
                <a:solidFill>
                  <a:srgbClr val="AFAF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</a:t>
            </a:r>
            <a:endParaRPr lang="en-US" sz="1050" dirty="0"/>
          </a:p>
        </p:txBody>
      </p:sp>
      <p:sp>
        <p:nvSpPr>
          <p:cNvPr id="4" name="Text 2"/>
          <p:cNvSpPr txBox="1"/>
          <p:nvPr/>
        </p:nvSpPr>
        <p:spPr>
          <a:xfrm>
            <a:off x="777240" y="411480"/>
            <a:ext cx="1063447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B1B1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Three roads, one constant</a:t>
            </a:r>
            <a:endParaRPr lang="en-US" sz="3000" dirty="0"/>
          </a:p>
        </p:txBody>
      </p:sp>
      <p:graphicFrame>
        <p:nvGraphicFramePr>
          <p:cNvPr id="2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777240" y="1371600"/>
          <a:ext cx="10634472" cy="914400"/>
        </p:xfrm>
        <a:graphic>
          <a:graphicData uri="http://schemas.openxmlformats.org/drawingml/2006/table">
            <a:tbl>
              <a:tblPr/>
              <a:tblGrid>
                <a:gridCol w="1737360"/>
                <a:gridCol w="3200400"/>
                <a:gridCol w="2377440"/>
                <a:gridCol w="3319272"/>
              </a:tblGrid>
              <a:tr h="36576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endParaRPr lang="en-US" sz="13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63500" marR="635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DA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7A7A85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Starting point</a:t>
                      </a:r>
                      <a:endParaRPr lang="en-US" sz="13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63500" marR="635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DA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7A7A85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Regime</a:t>
                      </a:r>
                      <a:endParaRPr lang="en-US" sz="13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63500" marR="635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DA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7A7A85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What it gives</a:t>
                      </a:r>
                      <a:endParaRPr lang="en-US" sz="13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63500" marR="635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DA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b="1" dirty="0">
                          <a:solidFill>
                            <a:srgbClr val="8C1D18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Einstein 1905</a:t>
                      </a:r>
                      <a:endParaRPr lang="en-US" sz="15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63500" marR="635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DA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2E2E36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entropy of Wien radiation</a:t>
                      </a:r>
                      <a:endParaRPr lang="en-US" sz="15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63500" marR="635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DA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2E2E36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hν ≫ k</a:t>
                      </a:r>
                      <a:r>
                        <a:rPr lang="en-US" sz="1500" baseline="-40000" dirty="0">
                          <a:solidFill>
                            <a:srgbClr val="2E2E36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B</a:t>
                      </a:r>
                      <a:r>
                        <a:rPr lang="en-US" sz="1500" dirty="0">
                          <a:solidFill>
                            <a:srgbClr val="2E2E36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T only</a:t>
                      </a:r>
                      <a:endParaRPr lang="en-US" sz="15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63500" marR="635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DA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2E2E36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N = E/hν independent quanta</a:t>
                      </a:r>
                      <a:endParaRPr lang="en-US" sz="15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63500" marR="635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DA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b="1" dirty="0">
                          <a:solidFill>
                            <a:srgbClr val="8C1D18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Planck 1900</a:t>
                      </a:r>
                      <a:endParaRPr lang="en-US" sz="15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63500" marR="635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DA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2E2E36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interpolation of s″(U), then E</a:t>
                      </a:r>
                      <a:r>
                        <a:rPr lang="en-US" sz="1500" baseline="-40000" dirty="0">
                          <a:solidFill>
                            <a:srgbClr val="2E2E36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n</a:t>
                      </a:r>
                      <a:r>
                        <a:rPr lang="en-US" sz="1500" dirty="0">
                          <a:solidFill>
                            <a:srgbClr val="2E2E36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 = nhν</a:t>
                      </a:r>
                      <a:endParaRPr lang="en-US" sz="15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63500" marR="635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DA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2E2E36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all frequencies</a:t>
                      </a:r>
                      <a:endParaRPr lang="en-US" sz="15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63500" marR="635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DA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2E2E36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U = hν/(e</a:t>
                      </a:r>
                      <a:r>
                        <a:rPr lang="en-US" sz="1500" baseline="30000" dirty="0">
                          <a:solidFill>
                            <a:srgbClr val="2E2E36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hν/kBT</a:t>
                      </a:r>
                      <a:r>
                        <a:rPr lang="en-US" sz="1500" dirty="0">
                          <a:solidFill>
                            <a:srgbClr val="2E2E36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 − 1)</a:t>
                      </a:r>
                      <a:endParaRPr lang="en-US" sz="15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63500" marR="635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DA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b="1" dirty="0">
                          <a:solidFill>
                            <a:srgbClr val="8C1D18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Einstein 1917</a:t>
                      </a:r>
                      <a:endParaRPr lang="en-US" sz="15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63500" marR="635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DA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2E2E36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balance of three processes</a:t>
                      </a:r>
                      <a:endParaRPr lang="en-US" sz="15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63500" marR="635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DA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2E2E36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all frequencies, plus the classical limit</a:t>
                      </a:r>
                      <a:endParaRPr lang="en-US" sz="15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63500" marR="635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DA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2E2E36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A</a:t>
                      </a:r>
                      <a:r>
                        <a:rPr lang="en-US" sz="1500" baseline="-40000" dirty="0">
                          <a:solidFill>
                            <a:srgbClr val="2E2E36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21</a:t>
                      </a:r>
                      <a:r>
                        <a:rPr lang="en-US" sz="1500" dirty="0">
                          <a:solidFill>
                            <a:srgbClr val="2E2E36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/B</a:t>
                      </a:r>
                      <a:r>
                        <a:rPr lang="en-US" sz="1500" baseline="-40000" dirty="0">
                          <a:solidFill>
                            <a:srgbClr val="2E2E36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21</a:t>
                      </a:r>
                      <a:r>
                        <a:rPr lang="en-US" sz="1500" dirty="0">
                          <a:solidFill>
                            <a:srgbClr val="2E2E36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 = 8πhν</a:t>
                      </a:r>
                      <a:r>
                        <a:rPr lang="en-US" sz="1500" baseline="30000" dirty="0">
                          <a:solidFill>
                            <a:srgbClr val="2E2E36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3</a:t>
                      </a:r>
                      <a:r>
                        <a:rPr lang="en-US" sz="1500" dirty="0">
                          <a:solidFill>
                            <a:srgbClr val="2E2E36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/c</a:t>
                      </a:r>
                      <a:r>
                        <a:rPr lang="en-US" sz="1500" baseline="30000" dirty="0">
                          <a:solidFill>
                            <a:srgbClr val="2E2E36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3</a:t>
                      </a:r>
                      <a:r>
                        <a:rPr lang="en-US" sz="1500" dirty="0">
                          <a:solidFill>
                            <a:srgbClr val="2E2E36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, momentum hν/c</a:t>
                      </a:r>
                      <a:endParaRPr lang="en-US" sz="15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63500" marR="635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DADA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Text 3"/>
          <p:cNvSpPr txBox="1"/>
          <p:nvPr/>
        </p:nvSpPr>
        <p:spPr>
          <a:xfrm>
            <a:off x="777240" y="4480560"/>
            <a:ext cx="10634472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05000"/>
              </a:lnSpc>
              <a:spcAft>
                <a:spcPts val="900"/>
              </a:spcAft>
              <a:buSzPct val="100000"/>
              <a:buChar char="•"/>
            </a:pPr>
            <a:r>
              <a:rPr lang="en-US" sz="1600" dirty="0">
                <a:solidFill>
                  <a:srgbClr val="2E2E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h of the spectrum and the h of the photoelectric effect (Lecture 2) are two independent measurements. The 1917 argument is not a third: it assumes E₂ − E₁ = hν.</a:t>
            </a:r>
            <a:endParaRPr lang="en-US" sz="1600" dirty="0"/>
          </a:p>
          <a:p>
            <a:pPr marL="342900" indent="-342900">
              <a:lnSpc>
                <a:spcPct val="105000"/>
              </a:lnSpc>
              <a:spcAft>
                <a:spcPts val="900"/>
              </a:spcAft>
              <a:buSzPct val="100000"/>
              <a:buChar char="•"/>
            </a:pPr>
            <a:r>
              <a:rPr lang="en-US" sz="1600" dirty="0">
                <a:solidFill>
                  <a:srgbClr val="2E2E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spectrum alone does not decide what is quantized: the oscillators, the field, or only the exchange.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77240" y="635508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AFAF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Modern Physics · Lecture 1, part II · Wien, Planck, Einstein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10863072" y="635508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dirty="0">
                <a:solidFill>
                  <a:srgbClr val="AFAF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1050" dirty="0"/>
          </a:p>
        </p:txBody>
      </p:sp>
      <p:sp>
        <p:nvSpPr>
          <p:cNvPr id="4" name="Text 2"/>
          <p:cNvSpPr txBox="1"/>
          <p:nvPr/>
        </p:nvSpPr>
        <p:spPr>
          <a:xfrm>
            <a:off x="777240" y="411480"/>
            <a:ext cx="1063447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B1B1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Questions before you leave</a:t>
            </a:r>
            <a:endParaRPr lang="en-US" sz="3000" dirty="0"/>
          </a:p>
        </p:txBody>
      </p:sp>
      <p:sp>
        <p:nvSpPr>
          <p:cNvPr id="5" name="Text 3"/>
          <p:cNvSpPr txBox="1"/>
          <p:nvPr/>
        </p:nvSpPr>
        <p:spPr>
          <a:xfrm>
            <a:off x="777240" y="1371600"/>
            <a:ext cx="6035040" cy="4023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spcAft>
                <a:spcPts val="1300"/>
              </a:spcAft>
              <a:buNone/>
            </a:pPr>
            <a:r>
              <a:rPr lang="en-US" sz="1700" dirty="0">
                <a:solidFill>
                  <a:srgbClr val="2E2E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1.  Why does the entropy argument give N = E/hν only for hν ≫ k</a:t>
            </a:r>
            <a:r>
              <a:rPr lang="en-US" sz="1700" baseline="-40000" dirty="0">
                <a:solidFill>
                  <a:srgbClr val="2E2E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</a:t>
            </a:r>
            <a:r>
              <a:rPr lang="en-US" sz="1700" dirty="0">
                <a:solidFill>
                  <a:srgbClr val="2E2E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T?</a:t>
            </a:r>
            <a:endParaRPr lang="en-US" sz="1700" dirty="0"/>
          </a:p>
          <a:p>
            <a:pPr indent="0" marL="0">
              <a:lnSpc>
                <a:spcPct val="105000"/>
              </a:lnSpc>
              <a:spcAft>
                <a:spcPts val="1300"/>
              </a:spcAft>
              <a:buNone/>
            </a:pPr>
            <a:r>
              <a:rPr lang="en-US" sz="1700" dirty="0">
                <a:solidFill>
                  <a:srgbClr val="2E2E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2.  Which two measured limits does Planck's interpolation reproduce, and why is it still only a conjecture?</a:t>
            </a:r>
            <a:endParaRPr lang="en-US" sz="1700" dirty="0"/>
          </a:p>
          <a:p>
            <a:pPr indent="0" marL="0">
              <a:lnSpc>
                <a:spcPct val="105000"/>
              </a:lnSpc>
              <a:spcAft>
                <a:spcPts val="1300"/>
              </a:spcAft>
              <a:buNone/>
            </a:pPr>
            <a:r>
              <a:rPr lang="en-US" sz="1700" dirty="0">
                <a:solidFill>
                  <a:srgbClr val="2E2E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3.  Why must g₁B₁₂ = g₂B₂₁, and what is assumed about the spectrum to get A₂₁/B₂₁?</a:t>
            </a:r>
            <a:endParaRPr lang="en-US" sz="1700" dirty="0"/>
          </a:p>
          <a:p>
            <a:pPr indent="0" marL="0">
              <a:lnSpc>
                <a:spcPct val="105000"/>
              </a:lnSpc>
              <a:spcAft>
                <a:spcPts val="1300"/>
              </a:spcAft>
              <a:buNone/>
            </a:pPr>
            <a:r>
              <a:rPr lang="en-US" sz="1700" dirty="0">
                <a:solidFill>
                  <a:srgbClr val="2E2E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4.  At 5800 K, at which wavelength are spontaneous and stimulated emission equal?</a:t>
            </a:r>
            <a:endParaRPr lang="en-US" sz="1700" dirty="0"/>
          </a:p>
          <a:p>
            <a:pPr indent="0" marL="0">
              <a:lnSpc>
                <a:spcPct val="105000"/>
              </a:lnSpc>
              <a:spcAft>
                <a:spcPts val="1300"/>
              </a:spcAft>
              <a:buNone/>
            </a:pPr>
            <a:r>
              <a:rPr lang="en-US" sz="1700" dirty="0">
                <a:solidFill>
                  <a:srgbClr val="2E2E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5.  Why is n̄ ≈ 0.06 at the peak of the cosmic background, and what does that say about the field?</a:t>
            </a:r>
            <a:endParaRPr lang="en-US" sz="1700" dirty="0"/>
          </a:p>
        </p:txBody>
      </p:sp>
      <p:pic>
        <p:nvPicPr>
          <p:cNvPr id="6" name="Image 0" descr="Planck, Rayleigh-Jeans and Wien laws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86600" y="1645920"/>
            <a:ext cx="4343400" cy="3149338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777240" y="5577840"/>
            <a:ext cx="106344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8C1D1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Next: the photoelectric effect. If a quantum carries hν, what should the electrons do?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1, part II — Three roads to the quantum</dc:title>
  <dc:subject>PptxGenJS Presentation</dc:subject>
  <dc:creator>PptxGenJS</dc:creator>
  <cp:lastModifiedBy>PptxGenJS</cp:lastModifiedBy>
  <cp:revision>1</cp:revision>
  <dcterms:created xsi:type="dcterms:W3CDTF">2026-10-07T07:28:32Z</dcterms:created>
  <dcterms:modified xsi:type="dcterms:W3CDTF">2026-10-07T07:28:32Z</dcterms:modified>
</cp:coreProperties>
</file>