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318" r:id="rId3"/>
    <p:sldId id="287" r:id="rId4"/>
    <p:sldId id="289" r:id="rId5"/>
    <p:sldId id="290" r:id="rId6"/>
    <p:sldId id="301" r:id="rId7"/>
    <p:sldId id="291" r:id="rId8"/>
    <p:sldId id="292" r:id="rId9"/>
    <p:sldId id="278" r:id="rId10"/>
    <p:sldId id="279" r:id="rId11"/>
    <p:sldId id="303" r:id="rId12"/>
    <p:sldId id="275" r:id="rId13"/>
    <p:sldId id="276" r:id="rId14"/>
    <p:sldId id="277" r:id="rId15"/>
    <p:sldId id="293" r:id="rId16"/>
    <p:sldId id="294" r:id="rId17"/>
    <p:sldId id="295" r:id="rId18"/>
    <p:sldId id="296" r:id="rId19"/>
    <p:sldId id="297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E916D3-8CE8-0D8D-8BCD-1C9B982E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EEF45DD-A783-5431-B2BF-6F1EF8483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1A8FBD1-BC0F-D2F0-A9BF-BB360880C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C9A029-336F-DF53-252F-E72D893C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240C53-C3DF-FF98-FB80-C260834FF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700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D32E6B-E6F7-00EA-98CC-25BF444C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572D4DA-966B-6D36-1723-A20E138F7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DEC23A-1804-4274-E7A8-CE67368D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1EED31-7F05-2CA9-A55A-D74EBF52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1EC824-6374-E8DF-FA63-A49CDDA5B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3664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3B99B9-CAC2-DBD6-A9A5-0320C7729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2DEC15-7A96-B5D8-4B07-DB91A5CF6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2569D8-05CD-7E09-C718-F0208C4B1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0BAB8D-F933-2790-EC98-DCAFA210E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FDEF79-5681-9F27-F92F-065605E7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3479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E69E9-860F-4F28-672D-80A009422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41408B-9A46-0030-E92A-58994FC7C7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79C4CE-EC34-CA28-93BE-6E7FE9370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09EA45-FEE0-7583-9D96-20E3258DC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DF0BB9-D4BE-882A-6966-D5C5260D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BEE384-E824-5DEA-CC2B-B6A44FD4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4451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0BCDA3-989F-5D80-639C-AC3E93B9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D2B4A7-EFA0-7260-BF2B-DFFD4EED1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AF7881-2836-C32C-AEA4-A6F36051A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3AAFFD3-0E13-2532-93DC-B3FA4ECCEC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D9DECF4-0DB0-B0F9-DC8C-AD651023A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AE0A8C8-60B0-054A-2243-E53760439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61AA92F-02C1-5473-9030-BB3E8DD42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B32C9A4-9E28-9F6B-178B-FA1489AB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1815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C5B65C-1B41-B558-BA9C-9B183E9A4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4ECCD8B-2FC4-8DEC-6F96-FBE4AC9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C86B28-5085-F5BA-66B1-B459EBE3C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913E71C-99B4-C20A-29B0-4DBD2E37C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526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7FDEED1-6E0B-6CE9-B6DC-3F09BC5A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D5B3F66-FD73-F544-1801-49E4A616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1F9F57F-D161-6D98-8B58-161183DB1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461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7F62F6-2959-ECA1-8ADF-8430164B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07E92BD-6A15-6805-88A2-7B4D8CB9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1A2B5D0-9B60-31FE-7C42-BF3CC41FF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7A7348-0832-5A0A-6B1E-0754B5625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B213119-236A-1376-66B5-EBA5CCDAB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37E17F2-0492-6FF1-2AE8-761706E2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1320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13C4FB-A071-34A0-158E-1D6C4692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96EC7A-041F-1AD9-5BD6-85605DAD3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4B7D6D-116F-C4E7-1826-8779008A1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B0E4DE-BC51-A4D4-B63E-DEE7670D9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005A4D0-02FA-72A8-28BC-94438A25C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863EEA6-A09E-CF4E-9C77-4F46BA73C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459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C0CABC-12D8-9F0D-6B6D-90A66DEB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54263B-DD25-0F89-3B89-CB431F7EC8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437374-E697-2BE1-6BD2-1D3C14765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F6D3E0-6B2A-3901-C83F-091569901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2A027B-8784-1B57-312B-A234AB46A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5254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1034C3B-3AA2-925D-C5BF-C03D54249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20BBCD9-DA18-A321-504D-E5252F6F78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E4D3CC-3A85-48CF-A973-E3346C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BB50C7-64CB-4D34-6929-476F87F16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D695E7E-FACB-B700-A7B7-D17070B0A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0736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453B6AB-300A-A9CE-A6B9-0EABA4AC2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F8EA76-36E4-72A8-5A98-3D2AB2649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1A03F-367D-98B5-6A75-88BFAFEFB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279B7-9D30-4408-B879-192EFAAF0F0F}" type="datetimeFigureOut">
              <a:rPr lang="it-IT" smtClean="0"/>
              <a:t>08/10/2026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445D843-91E1-AD20-2B19-D31BB010F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BF03B9-73D4-DCD3-DA8A-323F41775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37423-E1E8-47D9-83BE-2B57BFA566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154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207B2D-A1F2-49BB-9439-937882C64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L’Impero austriaco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EC0F09-AB93-447D-964E-D419FD666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Comprendeva territori che andavano dall’Austria all’Ungheria, al Banato e alla Transilvania, a Slovacchia, Boemia e Moravia, Galizia, Tirolo italiano (Trentino-Alto Adige), Lombardo-Veneto, Trieste, Slovenia, Croazia e la costa dalmata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Monarchia assoluta sovranazionale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Permanenza tuttavia delle «nazioni storiche»: Ungheria, Boemia, Croazia, nobiltà polacca</a:t>
            </a:r>
          </a:p>
        </p:txBody>
      </p:sp>
    </p:spTree>
    <p:extLst>
      <p:ext uri="{BB962C8B-B14F-4D97-AF65-F5344CB8AC3E}">
        <p14:creationId xmlns:p14="http://schemas.microsoft.com/office/powerpoint/2010/main" val="2701603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65E7-914E-4A6D-BFBF-9E1B32E22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7304C4-AD45-1600-30C8-99C860FC3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7288"/>
            <a:ext cx="10515600" cy="5329675"/>
          </a:xfrm>
        </p:spPr>
        <p:txBody>
          <a:bodyPr/>
          <a:lstStyle/>
          <a:p>
            <a:pPr algn="just"/>
            <a:r>
              <a:rPr lang="it-IT" dirty="0"/>
              <a:t>Alcuni gruppi nazionali erano privi del riconoscimento politico-istituzionale proprio delle «nazioni storiche»: ad esempio gli slovacchi nel Regno d’Ungheria e i romeni in Transilvania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L’Austria, come la Russia, seguiva la logica della «cooptazione delle élites», prime fra tutte quelle nobiliari; nell’Impero asburgico, in particolare, quelle delle «nazioni storiche»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Società ancora largamente rurale: persistenza degli obblighi feudali e delle prestazioni di lavoro contadino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8047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89AD0D-F24D-4DCB-8913-D1583D875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7114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Impero austriaco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61DEBF9-ED8B-4A38-AA6E-E8591FCE5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789" y="1501630"/>
            <a:ext cx="7298422" cy="465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3661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4C5221-42B7-4B53-8ED9-FAECF498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L’Impero ottomano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CE9A636-DB88-462C-9F21-76648C8AD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Fra il XIV e il XV secolo l’Impero ottomano, il cui primo nucleo era in Anatolia, si espanse nei Balcani ai danni dell’Impero romano d’Oriente e degli Stati balcanici</a:t>
            </a:r>
          </a:p>
          <a:p>
            <a:pPr algn="just"/>
            <a:r>
              <a:rPr lang="it-IT" dirty="0"/>
              <a:t>Espansione nei Balcani e conquista di Costantinopoli (1453)</a:t>
            </a:r>
          </a:p>
          <a:p>
            <a:pPr algn="just"/>
            <a:r>
              <a:rPr lang="it-IT" dirty="0"/>
              <a:t>Massima espansione territoriale fra XVI e XVII secolo</a:t>
            </a:r>
          </a:p>
          <a:p>
            <a:pPr algn="just"/>
            <a:r>
              <a:rPr lang="it-IT" dirty="0"/>
              <a:t>Dopo la pace di Carlowitz (1699), progressiva perdita di territori europei</a:t>
            </a:r>
          </a:p>
        </p:txBody>
      </p:sp>
    </p:spTree>
    <p:extLst>
      <p:ext uri="{BB962C8B-B14F-4D97-AF65-F5344CB8AC3E}">
        <p14:creationId xmlns:p14="http://schemas.microsoft.com/office/powerpoint/2010/main" val="1208884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3A6522-077A-475D-B4FA-ACFE7F2A5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4066"/>
            <a:ext cx="10515600" cy="531289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Rivalità fra Impero ottomano e Impero russo: con il trattato di Bucarest (1812) l’Impero ottomano cede alla Russia la Bessarabia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Nel corso del XIX secolo l’Impero ottomano tenta di modernizzarsi, attraverso delle riforme centralizzatrici, amministrative e giuridiche, influenzate anche da modelli europei (</a:t>
            </a:r>
            <a:r>
              <a:rPr lang="it-IT" dirty="0" err="1"/>
              <a:t>Tanzimat</a:t>
            </a:r>
            <a:r>
              <a:rPr lang="it-IT" dirty="0"/>
              <a:t>)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La modernizzazione e la centralizzazione burocratica, volte a rendere più uniforme l’amministrazione imperiale, si confrontano con la struttura plurale dell’Impero dal punto di vista etnico e religioso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Sistema del </a:t>
            </a:r>
            <a:r>
              <a:rPr lang="it-IT" dirty="0" err="1"/>
              <a:t>millet</a:t>
            </a:r>
            <a:r>
              <a:rPr lang="it-IT" dirty="0"/>
              <a:t>: comunità confessionali riconosciute, con forme storicamente variabili di autonomia e mediazione con il governo ottomano</a:t>
            </a:r>
          </a:p>
        </p:txBody>
      </p:sp>
    </p:spTree>
    <p:extLst>
      <p:ext uri="{BB962C8B-B14F-4D97-AF65-F5344CB8AC3E}">
        <p14:creationId xmlns:p14="http://schemas.microsoft.com/office/powerpoint/2010/main" val="1746941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723FDD-0C48-C19E-5EA0-79881FDE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4023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Impero ottomano</a:t>
            </a:r>
          </a:p>
        </p:txBody>
      </p:sp>
      <p:pic>
        <p:nvPicPr>
          <p:cNvPr id="1026" name="Picture 2" descr="Ottoman Empire | Facts, History, &amp; Map | Britannica">
            <a:extLst>
              <a:ext uri="{FF2B5EF4-FFF2-40B4-BE49-F238E27FC236}">
                <a16:creationId xmlns:a16="http://schemas.microsoft.com/office/drawing/2014/main" id="{A4264AE3-69E3-F14C-54F7-31A8488D9BB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970" y="1077362"/>
            <a:ext cx="7278986" cy="514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761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223AB9-7BA8-4CB4-993F-9FF61EDF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7381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Trattato di Bucarest (1812)</a:t>
            </a:r>
          </a:p>
        </p:txBody>
      </p:sp>
      <p:pic>
        <p:nvPicPr>
          <p:cNvPr id="1026" name="Picture 2" descr="Treaty of Bucharest (1812) - Wikipedia">
            <a:extLst>
              <a:ext uri="{FF2B5EF4-FFF2-40B4-BE49-F238E27FC236}">
                <a16:creationId xmlns:a16="http://schemas.microsoft.com/office/drawing/2014/main" id="{4CC0A16A-BE87-4C71-A5DC-F5B422F4A5D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793" y="1050202"/>
            <a:ext cx="7469109" cy="5199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318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5E9DF4-0E02-4F0F-8BE6-4205B873D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L’indipendenza della Grecia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AC652D-8E19-40C9-B301-53CCA6164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Nel contesto dei moti risorgimentali europei del 1820-21 si svolge la guerra d’indipendenza greca</a:t>
            </a:r>
          </a:p>
          <a:p>
            <a:pPr algn="just"/>
            <a:r>
              <a:rPr lang="it-IT" dirty="0"/>
              <a:t>Convergenza in senso anti-ottomano fra gli insorti greci di Alexandros </a:t>
            </a:r>
            <a:r>
              <a:rPr lang="it-IT" dirty="0" err="1"/>
              <a:t>Ypsilantis</a:t>
            </a:r>
            <a:r>
              <a:rPr lang="it-IT" dirty="0"/>
              <a:t> e gli insorti romeni di Tudor </a:t>
            </a:r>
            <a:r>
              <a:rPr lang="it-IT" dirty="0" err="1"/>
              <a:t>Vladimirescu</a:t>
            </a:r>
            <a:endParaRPr lang="it-IT" dirty="0"/>
          </a:p>
          <a:p>
            <a:pPr algn="just"/>
            <a:r>
              <a:rPr lang="it-IT" dirty="0"/>
              <a:t>Interessi contrastanti fra l’élite greco-</a:t>
            </a:r>
            <a:r>
              <a:rPr lang="it-IT" dirty="0" err="1"/>
              <a:t>fanariota</a:t>
            </a:r>
            <a:r>
              <a:rPr lang="it-IT" dirty="0"/>
              <a:t>, privilegiata nell’ordinamento ottomano, e settori della popolazione romena</a:t>
            </a:r>
          </a:p>
          <a:p>
            <a:pPr algn="just"/>
            <a:r>
              <a:rPr lang="it-IT" dirty="0"/>
              <a:t>L’Impero ottomano reprime l’insurrezione, anche se la resistenza greca continua nel Peloponneso e sulle isole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2873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63339C-4AB0-4874-B33B-4E8E8BED2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7622"/>
            <a:ext cx="10515600" cy="5279341"/>
          </a:xfrm>
        </p:spPr>
        <p:txBody>
          <a:bodyPr>
            <a:normAutofit fontScale="92500"/>
          </a:bodyPr>
          <a:lstStyle/>
          <a:p>
            <a:pPr algn="just"/>
            <a:r>
              <a:rPr lang="it-IT" dirty="0"/>
              <a:t>Convenzione di Akkerman (1826), tra Russia e Impero ottomano: autonomia alla Serbia e rafforzamento dell’influenza russa su Moldavia e Valacchia</a:t>
            </a:r>
          </a:p>
          <a:p>
            <a:pPr algn="just"/>
            <a:r>
              <a:rPr lang="it-IT" dirty="0"/>
              <a:t>Trattato di Londra del 1827: collaborazione anglo-franco-russa per favorire la creazione di una Grecia autonoma nel quadro dell’Impero ottomano</a:t>
            </a:r>
          </a:p>
          <a:p>
            <a:pPr algn="just"/>
            <a:r>
              <a:rPr lang="it-IT" dirty="0"/>
              <a:t>Ottobre 1827: battaglia di Navarino tra flotta anglo-franco-russa e flotta ottomano-egiziana con sconfitta ottomana</a:t>
            </a:r>
          </a:p>
          <a:p>
            <a:pPr algn="just"/>
            <a:r>
              <a:rPr lang="it-IT" dirty="0"/>
              <a:t>Settembre 1829: a seguito della guerra russo-turca del 1828-29 i due imperi stipulano il trattato di Adrianopoli, con il riconoscimento da parte ottomana dell’autonomia di Serbia, Valacchia, Moldavia e Grecia</a:t>
            </a:r>
          </a:p>
          <a:p>
            <a:pPr algn="just"/>
            <a:r>
              <a:rPr lang="it-IT" dirty="0"/>
              <a:t>Riconoscimento dell’indipendenza della Grecia (protocollo di Londra, febbraio 1830), proclamata regno nel 1832 con Ottone di Baviera (poi di Grecia)</a:t>
            </a:r>
          </a:p>
        </p:txBody>
      </p:sp>
    </p:spTree>
    <p:extLst>
      <p:ext uri="{BB962C8B-B14F-4D97-AF65-F5344CB8AC3E}">
        <p14:creationId xmlns:p14="http://schemas.microsoft.com/office/powerpoint/2010/main" val="345484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DFBD28-ECEC-4E41-9371-9798E0C6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7917"/>
          </a:xfrm>
        </p:spPr>
        <p:txBody>
          <a:bodyPr>
            <a:normAutofit/>
          </a:bodyPr>
          <a:lstStyle/>
          <a:p>
            <a:pPr algn="ctr"/>
            <a:r>
              <a:rPr lang="it-IT" sz="2800" dirty="0"/>
              <a:t>La Grecia dalla proclamazione del regno (1832) al 1947</a:t>
            </a:r>
          </a:p>
        </p:txBody>
      </p:sp>
      <p:pic>
        <p:nvPicPr>
          <p:cNvPr id="2050" name="Picture 2" descr="Treaty of Constantinople (1832) - Wikipedia">
            <a:extLst>
              <a:ext uri="{FF2B5EF4-FFF2-40B4-BE49-F238E27FC236}">
                <a16:creationId xmlns:a16="http://schemas.microsoft.com/office/drawing/2014/main" id="{0E76816F-F360-49E2-892D-20E9F96748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849" y="1149791"/>
            <a:ext cx="7641124" cy="474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48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0BD674-BBDD-4B7F-B42A-491EAD250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Il moto decabrista in Russia e la rivoluzione polacca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560095-782A-414E-942E-5BFE6EF52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/>
              <a:t>Numerosi ufficiali russi, entrati in contatto con il clima politico e culturale dell’Europa durante le guerre napoleoniche, coltivano aspirazioni liberali e costituzionali</a:t>
            </a:r>
          </a:p>
          <a:p>
            <a:pPr algn="just"/>
            <a:r>
              <a:rPr lang="it-IT" dirty="0"/>
              <a:t>Nel dicembre 1825 dopo la morte di Alessandro I, al momento del giuramento del nuovo zar Nicola I, alcuni militari si ribellano ma il tentativo insurrezionale viene facilmente represso</a:t>
            </a:r>
          </a:p>
          <a:p>
            <a:pPr algn="just"/>
            <a:r>
              <a:rPr lang="it-IT" dirty="0"/>
              <a:t>Nicola I: rafforzamento dell’autocrazia, repressione del dissenso e crescente centralizzazione dell’impero</a:t>
            </a:r>
          </a:p>
          <a:p>
            <a:pPr algn="just"/>
            <a:r>
              <a:rPr lang="it-IT" dirty="0"/>
              <a:t>Repressione della rivoluzione polacca del 1830-31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18096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688BF-B446-4755-B545-3F9920F0E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Le culture politiche nell’Europa della Restaurazione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700611-2522-472D-8AF8-CC7040ABF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/>
              <a:t>Reazione: rifiuto dell’eredità politica e culturale della Rivoluzione francese</a:t>
            </a:r>
          </a:p>
          <a:p>
            <a:pPr algn="just"/>
            <a:r>
              <a:rPr lang="it-IT" dirty="0"/>
              <a:t>Conservatorismo: difesa dell’ordine politico e sociale, accettazione del cambiamento purché graduale e controllato</a:t>
            </a:r>
          </a:p>
          <a:p>
            <a:pPr algn="just"/>
            <a:r>
              <a:rPr lang="it-IT" dirty="0"/>
              <a:t>Liberalismo: costituzionalismo, diritti individuali, limitazione del potere monarchico e rappresentanza politica</a:t>
            </a:r>
          </a:p>
          <a:p>
            <a:pPr algn="just"/>
            <a:r>
              <a:rPr lang="it-IT" dirty="0"/>
              <a:t>Socialismo: critica delle disuguaglianze sociali e ricerca di nuovi modelli di organizzazione della società</a:t>
            </a:r>
          </a:p>
          <a:p>
            <a:pPr marL="0" indent="0" algn="just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4688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201EE5-CD25-430C-A282-B1EAF30EE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1727"/>
            <a:ext cx="10515600" cy="927773"/>
          </a:xfrm>
        </p:spPr>
        <p:txBody>
          <a:bodyPr>
            <a:noAutofit/>
          </a:bodyPr>
          <a:lstStyle/>
          <a:p>
            <a:r>
              <a:rPr lang="it-IT" sz="3600" dirty="0"/>
              <a:t>Le rivoluzioni del 1848: liberalismo, questione sociale, nazionalità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95CFB2-1A3B-4D13-983A-A9165054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6371"/>
            <a:ext cx="10515600" cy="442059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it-IT" dirty="0"/>
              <a:t>Febbraio-marzo 1848: dalla rivoluzione francese alla diffusione dell’ondata rivoluzionaria nell’Europa centrale</a:t>
            </a:r>
          </a:p>
          <a:p>
            <a:pPr algn="just"/>
            <a:r>
              <a:rPr lang="it-IT" dirty="0"/>
              <a:t>Liberalismo e costituzionalismo: richiesta di costituzioni, rappresentanza politica e libertà civili</a:t>
            </a:r>
          </a:p>
          <a:p>
            <a:pPr algn="just"/>
            <a:r>
              <a:rPr lang="it-IT" dirty="0"/>
              <a:t>Nell’Impero asburgico: intreccio e conflitto tra rivoluzione liberale e diverse aspirazioni nazionali</a:t>
            </a:r>
          </a:p>
          <a:p>
            <a:pPr algn="just"/>
            <a:r>
              <a:rPr lang="it-IT" dirty="0"/>
              <a:t>Assemblee nazionali costituenti si riuniscono a Francoforte, Vienna e Budapest</a:t>
            </a:r>
          </a:p>
          <a:p>
            <a:pPr algn="just"/>
            <a:r>
              <a:rPr lang="it-IT" dirty="0"/>
              <a:t>A Francoforte l’opzione «piccolo tedesca» (gravitante intorno alla Prussia con esclusione dell’Impero asburgico) si scontra con quella «grande tedesca» (inclusione della parte tedesca dell’Impero asburgico)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7447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AEBEB3-5020-4B6D-A049-EC29FFE48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06679"/>
            <a:ext cx="10515600" cy="5170284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Congresso slavo di Praga del giugno 1848: emerge l’</a:t>
            </a:r>
            <a:r>
              <a:rPr lang="it-IT" dirty="0" err="1"/>
              <a:t>austroslavismo</a:t>
            </a:r>
            <a:r>
              <a:rPr lang="it-IT" dirty="0"/>
              <a:t> di František </a:t>
            </a:r>
            <a:r>
              <a:rPr lang="it-IT" dirty="0" err="1"/>
              <a:t>Palacký</a:t>
            </a:r>
            <a:endParaRPr lang="it-IT" dirty="0"/>
          </a:p>
          <a:p>
            <a:pPr algn="just"/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Palacký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sostiene la preservazione dell’Impero asburgico come garanzia per le nazionalità dell’Europa centrale rispetto all’egemonia tedesca e russa</a:t>
            </a:r>
          </a:p>
          <a:p>
            <a:pPr algn="just"/>
            <a:r>
              <a:rPr lang="it-IT" dirty="0">
                <a:solidFill>
                  <a:prstClr val="black"/>
                </a:solidFill>
                <a:latin typeface="Calibri" panose="020F0502020204030204"/>
              </a:rPr>
              <a:t>Progetto di federalizzazione dell’Impero per garantire l’autonomia e i diritti delle diverse nazionalità</a:t>
            </a:r>
          </a:p>
          <a:p>
            <a:pPr algn="just"/>
            <a:r>
              <a:rPr lang="it-IT" dirty="0">
                <a:solidFill>
                  <a:prstClr val="black"/>
                </a:solidFill>
                <a:latin typeface="Calibri" panose="020F0502020204030204"/>
              </a:rPr>
              <a:t>Il dibattito sulla riorganizzazione dell’Impero prosegue nel 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Parlamento imperiale di Vienna-</a:t>
            </a:r>
            <a:r>
              <a:rPr kumimoji="0" lang="it-IT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Kroměříž</a:t>
            </a: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(Kremsier)</a:t>
            </a:r>
          </a:p>
          <a:p>
            <a:pPr marL="0" indent="0" algn="just">
              <a:buNone/>
            </a:pP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2197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C56F26-01F7-4814-889D-A63027020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2513"/>
            <a:ext cx="10515600" cy="5044449"/>
          </a:xfrm>
        </p:spPr>
        <p:txBody>
          <a:bodyPr/>
          <a:lstStyle/>
          <a:p>
            <a:pPr algn="just"/>
            <a:r>
              <a:rPr lang="it-IT" dirty="0"/>
              <a:t>L’Ungheria rivendica la propria autonomia dall’Impero austriaco, ma non riconosce analoghe autonomie alle altre nazionalità</a:t>
            </a:r>
          </a:p>
          <a:p>
            <a:pPr algn="just"/>
            <a:r>
              <a:rPr lang="it-IT" dirty="0"/>
              <a:t>Nell’aprile 1849 l’Ungheria proclama l’indipendenza dagli Asburgo</a:t>
            </a:r>
          </a:p>
          <a:p>
            <a:pPr algn="just"/>
            <a:r>
              <a:rPr lang="it-IT" dirty="0"/>
              <a:t>Conflitto fra il nazionalismo magiaro e le altre nazionalità della Corona di Santo Stefano: croati, serbi, slovacchi e romeni cercano anche l’appoggio di Vienna contro Budapest</a:t>
            </a:r>
          </a:p>
          <a:p>
            <a:pPr algn="just"/>
            <a:r>
              <a:rPr lang="it-IT" dirty="0"/>
              <a:t>Rivoluzioni nei Principati danubiani: programmi liberali e nazionali, particolarmente forti in Valacchia, e opposizione all’ingerenza russa</a:t>
            </a:r>
          </a:p>
          <a:p>
            <a:pPr algn="just"/>
            <a:r>
              <a:rPr lang="it-IT" dirty="0"/>
              <a:t>Sconfitta delle rivoluzioni: intervento russo a sostegno dell’Austria in Ungheria, intervento ottomano-russo nei Principati danubiani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2675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7DFB2D-4F63-4BD9-8204-E76C6C634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4022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600" dirty="0"/>
              <a:t>L’Europa delle rivoluzioni</a:t>
            </a:r>
          </a:p>
        </p:txBody>
      </p:sp>
      <p:pic>
        <p:nvPicPr>
          <p:cNvPr id="2050" name="Picture 2" descr="the 1848 revolutions maps images documents anecdotes caricatures maps |  Historical maps, Europe map, History">
            <a:extLst>
              <a:ext uri="{FF2B5EF4-FFF2-40B4-BE49-F238E27FC236}">
                <a16:creationId xmlns:a16="http://schemas.microsoft.com/office/drawing/2014/main" id="{E7C17A34-CA6E-4BA9-89CD-EAEE87A0859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57" y="1113576"/>
            <a:ext cx="7668285" cy="506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142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egnaposto contenuto 2" descr="Ethnic map of Hungary in 1495">
            <a:extLst>
              <a:ext uri="{FF2B5EF4-FFF2-40B4-BE49-F238E27FC236}">
                <a16:creationId xmlns:a16="http://schemas.microsoft.com/office/drawing/2014/main" id="{E24ACB49-096C-6298-A84C-5CC8B3CFF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3150" y="711710"/>
            <a:ext cx="7505700" cy="543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204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A9EB59F-CF9A-08FF-75D1-E8E225512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1703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Lo spazio politico tedesco nel 1848</a:t>
            </a:r>
          </a:p>
        </p:txBody>
      </p:sp>
      <p:pic>
        <p:nvPicPr>
          <p:cNvPr id="3" name="Segnaposto contenuto 2" descr="Germany revolution 1848 - Frankfurt Vorparlament">
            <a:extLst>
              <a:ext uri="{FF2B5EF4-FFF2-40B4-BE49-F238E27FC236}">
                <a16:creationId xmlns:a16="http://schemas.microsoft.com/office/drawing/2014/main" id="{81115F11-0494-0069-AEDD-EDDA6C1BB2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4495" y="986828"/>
            <a:ext cx="7643010" cy="517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42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16A4C2-2B40-4F15-B75B-EE7F42BB7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1787" y="443620"/>
            <a:ext cx="10511406" cy="552261"/>
          </a:xfrm>
        </p:spPr>
        <p:txBody>
          <a:bodyPr>
            <a:normAutofit/>
          </a:bodyPr>
          <a:lstStyle/>
          <a:p>
            <a:pPr algn="just"/>
            <a:r>
              <a:rPr lang="it-IT" sz="2800" dirty="0"/>
              <a:t>La Questione d’Oriente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0C6D48-2198-418C-80CD-44C3D9AAD5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1787" y="1291905"/>
            <a:ext cx="10511406" cy="4945310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Contrasto tra  la Francia di Napoleone III, la Russia di Nicola I e l’Impero ottomano per la protezione dei «luoghi santi» e in generale dei sudditi cristiani della Sublime Porta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Guerra di Crimea (1853-56): per arginare l’Impero russo, che aveva occupato i Principati danubiani di Moldavia e Valacchia, si forma una coalizione fra potenze occidentali (Francia, Gran Bretagna, nel 1855 Regno di Sardegna) e Impero ottomano, che porta alla sconfitta russa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Con il trattato di Parigi del 1856 si ribadisce l’integrità dell’Impero ottomano, che entra nel «concerto europeo», impegnandosi ad effettuare riforme tese alla parificazione giuridica dei sudditi a prescindere dalla loro religione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Veniva inoltre neutralizzato il Mar Nero, con il divieto di navigazione per tutte le navi da guerra, decisione che penalizzava la Russia, e si apriva la navigazione del Danubio alle navi di tutte le nazioni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La Bessarabia meridionale passa dalla Russia alla Moldavia; Moldavia e Valacchia mantengono l’autonomia sotto sovranità ottomana e garanzia europea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dirty="0"/>
              <a:t>Il Regno di Sardegna porta la questione italiana all’attenzione delle grandi potenze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just"/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1232903978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1083</Words>
  <Application>Microsoft Office PowerPoint</Application>
  <PresentationFormat>Widescreen</PresentationFormat>
  <Paragraphs>73</Paragraphs>
  <Slides>19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1_Tema di Office</vt:lpstr>
      <vt:lpstr>L’Impero austriaco</vt:lpstr>
      <vt:lpstr>Presentazione standard di PowerPoint</vt:lpstr>
      <vt:lpstr>Impero austriaco</vt:lpstr>
      <vt:lpstr>L’Impero ottomano</vt:lpstr>
      <vt:lpstr>Presentazione standard di PowerPoint</vt:lpstr>
      <vt:lpstr>Impero ottomano</vt:lpstr>
      <vt:lpstr>Trattato di Bucarest (1812)</vt:lpstr>
      <vt:lpstr>L’indipendenza della Grecia</vt:lpstr>
      <vt:lpstr>Presentazione standard di PowerPoint</vt:lpstr>
      <vt:lpstr>La Grecia dalla proclamazione del regno (1832) al 1947</vt:lpstr>
      <vt:lpstr>Il moto decabrista in Russia e la rivoluzione polacca</vt:lpstr>
      <vt:lpstr>Le culture politiche nell’Europa della Restaurazione</vt:lpstr>
      <vt:lpstr>Le rivoluzioni del 1848: liberalismo, questione sociale, nazionalità</vt:lpstr>
      <vt:lpstr>Presentazione standard di PowerPoint</vt:lpstr>
      <vt:lpstr>Presentazione standard di PowerPoint</vt:lpstr>
      <vt:lpstr>L’Europa delle rivoluzioni</vt:lpstr>
      <vt:lpstr>Presentazione standard di PowerPoint</vt:lpstr>
      <vt:lpstr>Lo spazio politico tedesco nel 1848</vt:lpstr>
      <vt:lpstr>La Questione d’Oriente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SANTORO STEFANO</dc:creator>
  <cp:lastModifiedBy>SANTORO STEFANO</cp:lastModifiedBy>
  <cp:revision>2</cp:revision>
  <dcterms:created xsi:type="dcterms:W3CDTF">2026-10-08T06:14:19Z</dcterms:created>
  <dcterms:modified xsi:type="dcterms:W3CDTF">2026-10-08T06:18:27Z</dcterms:modified>
</cp:coreProperties>
</file>