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86" r:id="rId5"/>
    <p:sldId id="289" r:id="rId6"/>
    <p:sldId id="288" r:id="rId7"/>
    <p:sldId id="290" r:id="rId8"/>
    <p:sldId id="291" r:id="rId9"/>
    <p:sldId id="292" r:id="rId10"/>
    <p:sldId id="301" r:id="rId11"/>
    <p:sldId id="302" r:id="rId12"/>
    <p:sldId id="293" r:id="rId13"/>
    <p:sldId id="294" r:id="rId14"/>
    <p:sldId id="295" r:id="rId15"/>
    <p:sldId id="297" r:id="rId16"/>
    <p:sldId id="296" r:id="rId17"/>
    <p:sldId id="298" r:id="rId18"/>
    <p:sldId id="299" r:id="rId19"/>
    <p:sldId id="300" r:id="rId20"/>
    <p:sldId id="303" r:id="rId21"/>
    <p:sldId id="305" r:id="rId22"/>
    <p:sldId id="304" r:id="rId23"/>
    <p:sldId id="307" r:id="rId24"/>
    <p:sldId id="306" r:id="rId25"/>
    <p:sldId id="310" r:id="rId26"/>
    <p:sldId id="311" r:id="rId27"/>
    <p:sldId id="309" r:id="rId28"/>
    <p:sldId id="312" r:id="rId29"/>
    <p:sldId id="317" r:id="rId30"/>
    <p:sldId id="313" r:id="rId31"/>
    <p:sldId id="315" r:id="rId32"/>
    <p:sldId id="314" r:id="rId33"/>
    <p:sldId id="316" r:id="rId3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BB7012-E2B3-ABAF-3A41-68096D6EC13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B3296E4-602A-338B-3947-CF12836CB2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21F119B1-1AB1-4EF4-3513-F042E5882694}"/>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89E5E66A-43EA-B027-5332-C2DE5625787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C5649A-F487-D94D-589F-6A96804ED01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0785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733F85-8813-4614-618C-91BDC630597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8C5A12E-87BD-08AC-A078-6089BA87A77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1428E9-97A2-8EFF-1EAF-A6F3EF61DCE3}"/>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8B5DC286-0229-C2AC-D246-E13FACD4172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D15AFA4-0902-B15A-0919-0EEB93BAD03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2526309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5D57B9-BEFD-4284-0B3F-30C786F5B15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4F61085-4B7E-4222-E788-93B38D9FED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65A8C6B-6605-6C94-A861-D3066E91D267}"/>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9F0C2D9E-0DCE-AC8F-16F1-DBD82A768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BBE2367-D29C-D97E-ECF0-A0CA8F5F96AF}"/>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368492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BE7868-B72D-F02E-C5EA-0462FF943B8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E720093-A265-8B2D-9EA4-C07E6F0F64B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A272C83-D7A2-D6B0-3A43-B3134D924BD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644A469-5B91-EA89-707F-69856E8F817F}"/>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6" name="Segnaposto piè di pagina 5">
            <a:extLst>
              <a:ext uri="{FF2B5EF4-FFF2-40B4-BE49-F238E27FC236}">
                <a16:creationId xmlns:a16="http://schemas.microsoft.com/office/drawing/2014/main" id="{17EB9A0D-FC79-547D-581D-F9BA92EF97E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8FB7D00-A99B-EFEA-02DF-84FBB9B535FA}"/>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044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70F301-B7B1-CC60-797C-752C8607D0C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6F86C05-EC3E-DDEC-D56A-845FBAB2D6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E70B93E-0DE8-037C-AD48-D1CB52E2974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3C6F102-D3C9-89E2-AB08-4CC507FC27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AE3742D-D57E-EA1F-72F9-55A9EAC26DC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FBAEA6A-0AB4-5E24-7D65-8CD882C7432F}"/>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8" name="Segnaposto piè di pagina 7">
            <a:extLst>
              <a:ext uri="{FF2B5EF4-FFF2-40B4-BE49-F238E27FC236}">
                <a16:creationId xmlns:a16="http://schemas.microsoft.com/office/drawing/2014/main" id="{EF581C10-B3AC-D278-E899-62E5CD26A57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52C50393-1C04-06CB-F0BA-8286FF0D83B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46089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F2DD8C-1326-EE7F-5B26-D4E7FE4A328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14408B8-2253-032D-1A75-249D61E9A8F6}"/>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4" name="Segnaposto piè di pagina 3">
            <a:extLst>
              <a:ext uri="{FF2B5EF4-FFF2-40B4-BE49-F238E27FC236}">
                <a16:creationId xmlns:a16="http://schemas.microsoft.com/office/drawing/2014/main" id="{F1F430EA-8D65-1E5A-C9E5-268E1461119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BDB8633-0481-1301-966D-A7FCE56883FB}"/>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82319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925457B-0EFB-9583-9955-E5A249249B1F}"/>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3" name="Segnaposto piè di pagina 2">
            <a:extLst>
              <a:ext uri="{FF2B5EF4-FFF2-40B4-BE49-F238E27FC236}">
                <a16:creationId xmlns:a16="http://schemas.microsoft.com/office/drawing/2014/main" id="{727EB18F-ABEE-7B7A-407C-A1F054D79DA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4712263-216C-2A2B-B7D6-4074E841DDD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4744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1B7A7D-A295-5429-8B65-0CB3940D2FF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A970E67-B943-256E-4570-9989906672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EB0BA36-F6B7-2373-C03B-7D3CD7CB9B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AA7BC77-5435-0339-DAE5-BA5C4D9E4100}"/>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6" name="Segnaposto piè di pagina 5">
            <a:extLst>
              <a:ext uri="{FF2B5EF4-FFF2-40B4-BE49-F238E27FC236}">
                <a16:creationId xmlns:a16="http://schemas.microsoft.com/office/drawing/2014/main" id="{7EBD8B98-8992-77DD-30A5-EFFB8D332B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1329F84-36B8-3086-9905-89D228AACFF0}"/>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69632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F9F09A-84A3-BFC9-4BAB-1A837E1291B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519112C-B065-7237-18C2-02B37EB513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2AD2B259-B6D3-D054-08AD-F2357AA6B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ACE908-BC47-B81D-CD91-F42D718ADE57}"/>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6" name="Segnaposto piè di pagina 5">
            <a:extLst>
              <a:ext uri="{FF2B5EF4-FFF2-40B4-BE49-F238E27FC236}">
                <a16:creationId xmlns:a16="http://schemas.microsoft.com/office/drawing/2014/main" id="{5320AC7E-0460-3538-88C0-74FBF772691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0556794-DE11-B5C1-26FB-4FDFE4742A94}"/>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01006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3DEF8-B65F-FF03-A798-4BE279BCDC3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7C4B1DD-FF1B-9222-881E-B5B932BBCCB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94996BE-93D2-C3BA-615B-C6E0D0C9B0F5}"/>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74622081-E9FE-6085-5C86-F70D2166AB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4E4592-497D-F237-0C36-59A31E5BD566}"/>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110384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6BB0B4D-44E1-94B5-A1E2-2BE53939DF5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2CF9D77-16E1-9863-0208-C0CF3AD6A8D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3D38CCE-8518-E3A1-443A-55A22F52AC34}"/>
              </a:ext>
            </a:extLst>
          </p:cNvPr>
          <p:cNvSpPr>
            <a:spLocks noGrp="1"/>
          </p:cNvSpPr>
          <p:nvPr>
            <p:ph type="dt" sz="half" idx="10"/>
          </p:nvPr>
        </p:nvSpPr>
        <p:spPr/>
        <p:txBody>
          <a:body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CE2394B7-30D1-24C8-4E1C-9D45A6FCFE7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3806A01-DD69-0D46-99FB-DC5ECFF59927}"/>
              </a:ext>
            </a:extLst>
          </p:cNvPr>
          <p:cNvSpPr>
            <a:spLocks noGrp="1"/>
          </p:cNvSpPr>
          <p:nvPr>
            <p:ph type="sldNum" sz="quarter" idx="12"/>
          </p:nvPr>
        </p:nvSpPr>
        <p:spPr/>
        <p:txBody>
          <a:bodyPr/>
          <a:lstStyle/>
          <a:p>
            <a:fld id="{720F401A-4003-4221-92DD-6E5AA7A7F326}" type="slidenum">
              <a:rPr lang="it-IT" smtClean="0"/>
              <a:t>‹#›</a:t>
            </a:fld>
            <a:endParaRPr lang="it-IT"/>
          </a:p>
        </p:txBody>
      </p:sp>
    </p:spTree>
    <p:extLst>
      <p:ext uri="{BB962C8B-B14F-4D97-AF65-F5344CB8AC3E}">
        <p14:creationId xmlns:p14="http://schemas.microsoft.com/office/powerpoint/2010/main" val="359656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324AE9F-0E3C-7A43-7FE0-6EEC6E45A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F743870-9D31-20C2-1007-5ED85635C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004AAE8-F8D5-2642-6180-DD8CDAFF46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C4EC1-0987-4A14-B257-DA6BE41A6C00}" type="datetimeFigureOut">
              <a:rPr lang="it-IT" smtClean="0"/>
              <a:t>30/09/2026</a:t>
            </a:fld>
            <a:endParaRPr lang="it-IT"/>
          </a:p>
        </p:txBody>
      </p:sp>
      <p:sp>
        <p:nvSpPr>
          <p:cNvPr id="5" name="Segnaposto piè di pagina 4">
            <a:extLst>
              <a:ext uri="{FF2B5EF4-FFF2-40B4-BE49-F238E27FC236}">
                <a16:creationId xmlns:a16="http://schemas.microsoft.com/office/drawing/2014/main" id="{CFFDEE63-692D-888C-F05F-813C1A8E5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9FD7AC37-D221-5989-4085-3CAD29364A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F401A-4003-4221-92DD-6E5AA7A7F326}" type="slidenum">
              <a:rPr lang="it-IT" smtClean="0"/>
              <a:t>‹#›</a:t>
            </a:fld>
            <a:endParaRPr lang="it-IT"/>
          </a:p>
        </p:txBody>
      </p:sp>
    </p:spTree>
    <p:extLst>
      <p:ext uri="{BB962C8B-B14F-4D97-AF65-F5344CB8AC3E}">
        <p14:creationId xmlns:p14="http://schemas.microsoft.com/office/powerpoint/2010/main" val="1530126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8703F-B26F-546D-018E-CF7F47310D4A}"/>
              </a:ext>
            </a:extLst>
          </p:cNvPr>
          <p:cNvSpPr>
            <a:spLocks noGrp="1"/>
          </p:cNvSpPr>
          <p:nvPr>
            <p:ph type="ctrTitle"/>
          </p:nvPr>
        </p:nvSpPr>
        <p:spPr/>
        <p:txBody>
          <a:bodyPr anchor="t">
            <a:normAutofit/>
          </a:bodyPr>
          <a:lstStyle/>
          <a:p>
            <a:r>
              <a:rPr lang="it-IT" dirty="0" err="1">
                <a:latin typeface="Arial" panose="020B0604020202020204" pitchFamily="34" charset="0"/>
                <a:cs typeface="Arial" panose="020B0604020202020204" pitchFamily="34" charset="0"/>
              </a:rPr>
              <a:t>Italian</a:t>
            </a:r>
            <a:r>
              <a:rPr lang="it-IT" dirty="0">
                <a:latin typeface="Arial" panose="020B0604020202020204" pitchFamily="34" charset="0"/>
                <a:cs typeface="Arial" panose="020B0604020202020204" pitchFamily="34" charset="0"/>
              </a:rPr>
              <a:t> and </a:t>
            </a:r>
            <a:r>
              <a:rPr lang="it-IT" dirty="0" err="1">
                <a:latin typeface="Arial" panose="020B0604020202020204" pitchFamily="34" charset="0"/>
                <a:cs typeface="Arial" panose="020B0604020202020204" pitchFamily="34" charset="0"/>
              </a:rPr>
              <a:t>European</a:t>
            </a:r>
            <a:r>
              <a:rPr lang="it-IT" dirty="0">
                <a:latin typeface="Arial" panose="020B0604020202020204" pitchFamily="34" charset="0"/>
                <a:cs typeface="Arial" panose="020B0604020202020204" pitchFamily="34" charset="0"/>
              </a:rPr>
              <a:t> Company </a:t>
            </a:r>
            <a:r>
              <a:rPr lang="it-IT" dirty="0" err="1">
                <a:latin typeface="Arial" panose="020B0604020202020204" pitchFamily="34" charset="0"/>
                <a:cs typeface="Arial" panose="020B0604020202020204" pitchFamily="34" charset="0"/>
              </a:rPr>
              <a:t>Law</a:t>
            </a:r>
            <a:endParaRPr lang="it-IT" dirty="0">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id="{03F1FEB4-F5DF-E778-B807-0E7CA4A38064}"/>
              </a:ext>
            </a:extLst>
          </p:cNvPr>
          <p:cNvSpPr>
            <a:spLocks noGrp="1"/>
          </p:cNvSpPr>
          <p:nvPr>
            <p:ph type="subTitle" idx="1"/>
          </p:nvPr>
        </p:nvSpPr>
        <p:spPr>
          <a:xfrm>
            <a:off x="1524000" y="3618971"/>
            <a:ext cx="9144000" cy="2815695"/>
          </a:xfrm>
        </p:spPr>
        <p:txBody>
          <a:bodyPr>
            <a:normAutofit/>
          </a:bodyPr>
          <a:lstStyle/>
          <a:p>
            <a:endParaRPr lang="it-IT" dirty="0"/>
          </a:p>
          <a:p>
            <a:r>
              <a:rPr lang="it-IT" sz="4000" i="1" dirty="0" err="1">
                <a:latin typeface="Arial" panose="020B0604020202020204" pitchFamily="34" charset="0"/>
                <a:cs typeface="Arial" panose="020B0604020202020204" pitchFamily="34" charset="0"/>
              </a:rPr>
              <a:t>Enterpreneur</a:t>
            </a:r>
            <a:endParaRPr lang="it-IT" sz="4000" i="1" dirty="0">
              <a:latin typeface="Arial" panose="020B0604020202020204" pitchFamily="34" charset="0"/>
              <a:cs typeface="Arial" panose="020B0604020202020204" pitchFamily="34" charset="0"/>
            </a:endParaRPr>
          </a:p>
          <a:p>
            <a:endParaRPr lang="it-IT" i="1" dirty="0">
              <a:latin typeface="Arial" panose="020B0604020202020204" pitchFamily="34" charset="0"/>
              <a:cs typeface="Arial" panose="020B0604020202020204" pitchFamily="34" charset="0"/>
            </a:endParaRPr>
          </a:p>
          <a:p>
            <a:r>
              <a:rPr lang="it-IT" dirty="0">
                <a:latin typeface="Arial" panose="020B0604020202020204" pitchFamily="34" charset="0"/>
                <a:cs typeface="Arial" panose="020B0604020202020204" pitchFamily="34" charset="0"/>
              </a:rPr>
              <a:t>DEAMS  (566EC-1/2)</a:t>
            </a:r>
          </a:p>
          <a:p>
            <a:r>
              <a:rPr lang="it-IT" dirty="0">
                <a:latin typeface="Arial" panose="020B0604020202020204" pitchFamily="34" charset="0"/>
                <a:cs typeface="Arial" panose="020B0604020202020204" pitchFamily="34" charset="0"/>
              </a:rPr>
              <a:t>A.A. 2026/2027</a:t>
            </a:r>
          </a:p>
        </p:txBody>
      </p:sp>
    </p:spTree>
    <p:extLst>
      <p:ext uri="{BB962C8B-B14F-4D97-AF65-F5344CB8AC3E}">
        <p14:creationId xmlns:p14="http://schemas.microsoft.com/office/powerpoint/2010/main" val="675291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52431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Economic focus</a:t>
            </a:r>
          </a:p>
          <a:p>
            <a:r>
              <a:rPr lang="en-US" sz="3200" dirty="0">
                <a:latin typeface="Arial" panose="020B0604020202020204" pitchFamily="34" charset="0"/>
                <a:cs typeface="Arial" panose="020B0604020202020204" pitchFamily="34" charset="0"/>
              </a:rPr>
              <a:t>-&gt; business activity in a factual sense </a:t>
            </a:r>
          </a:p>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Legal focus</a:t>
            </a:r>
          </a:p>
          <a:p>
            <a:r>
              <a:rPr lang="en-US" sz="3200" dirty="0">
                <a:latin typeface="Arial" panose="020B0604020202020204" pitchFamily="34" charset="0"/>
                <a:cs typeface="Arial" panose="020B0604020202020204" pitchFamily="34" charset="0"/>
              </a:rPr>
              <a:t>-&gt; «enterprise» as the relevant notion</a:t>
            </a:r>
          </a:p>
          <a:p>
            <a:r>
              <a:rPr lang="en-US" sz="3200" dirty="0">
                <a:latin typeface="Arial" panose="020B0604020202020204" pitchFamily="34" charset="0"/>
                <a:cs typeface="Arial" panose="020B0604020202020204" pitchFamily="34" charset="0"/>
              </a:rPr>
              <a:t>	= individual (entrepreneur) &amp; collective (company)</a:t>
            </a:r>
          </a:p>
        </p:txBody>
      </p:sp>
    </p:spTree>
    <p:extLst>
      <p:ext uri="{BB962C8B-B14F-4D97-AF65-F5344CB8AC3E}">
        <p14:creationId xmlns:p14="http://schemas.microsoft.com/office/powerpoint/2010/main" val="1902429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75542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Legal definition of «enterprise»</a:t>
            </a:r>
          </a:p>
          <a:p>
            <a:endParaRPr lang="en-US" sz="8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the entry-level for regulation of economic subjects</a:t>
            </a:r>
          </a:p>
          <a:p>
            <a:r>
              <a:rPr lang="en-US" sz="3200" dirty="0">
                <a:latin typeface="Arial" panose="020B0604020202020204" pitchFamily="34" charset="0"/>
                <a:cs typeface="Arial" panose="020B0604020202020204" pitchFamily="34" charset="0"/>
              </a:rPr>
              <a:t>	- [“corporative regime”]</a:t>
            </a:r>
          </a:p>
          <a:p>
            <a:r>
              <a:rPr lang="en-US" sz="3200" dirty="0">
                <a:latin typeface="Arial" panose="020B0604020202020204" pitchFamily="34" charset="0"/>
                <a:cs typeface="Arial" panose="020B0604020202020204" pitchFamily="34" charset="0"/>
              </a:rPr>
              <a:t>	- business undertaking/assets</a:t>
            </a:r>
          </a:p>
          <a:p>
            <a:r>
              <a:rPr lang="en-US" sz="3200" dirty="0">
                <a:latin typeface="Arial" panose="020B0604020202020204" pitchFamily="34" charset="0"/>
                <a:cs typeface="Arial" panose="020B0604020202020204" pitchFamily="34" charset="0"/>
              </a:rPr>
              <a:t>	- distinctive signs</a:t>
            </a:r>
          </a:p>
          <a:p>
            <a:r>
              <a:rPr lang="en-US" sz="3200" dirty="0">
                <a:latin typeface="Arial" panose="020B0604020202020204" pitchFamily="34" charset="0"/>
                <a:cs typeface="Arial" panose="020B0604020202020204" pitchFamily="34" charset="0"/>
              </a:rPr>
              <a:t>	- competition (consortia, antitrust, “fairness”)</a:t>
            </a:r>
          </a:p>
          <a:p>
            <a:r>
              <a:rPr lang="en-US" sz="3200" dirty="0">
                <a:latin typeface="Arial" panose="020B0604020202020204" pitchFamily="34" charset="0"/>
                <a:cs typeface="Arial" panose="020B0604020202020204" pitchFamily="34" charset="0"/>
              </a:rPr>
              <a:t>	- crisis</a:t>
            </a:r>
          </a:p>
          <a:p>
            <a:endParaRPr lang="en-US" sz="8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the basis of more specific and sophisticated regulation</a:t>
            </a:r>
          </a:p>
          <a:p>
            <a:r>
              <a:rPr lang="en-US" sz="3200" dirty="0">
                <a:latin typeface="Arial" panose="020B0604020202020204" pitchFamily="34" charset="0"/>
                <a:cs typeface="Arial" panose="020B0604020202020204" pitchFamily="34" charset="0"/>
              </a:rPr>
              <a:t>	- agricultural vs. commercial entrepreneur</a:t>
            </a:r>
          </a:p>
          <a:p>
            <a:r>
              <a:rPr lang="en-US" sz="3200" dirty="0">
                <a:latin typeface="Arial" panose="020B0604020202020204" pitchFamily="34" charset="0"/>
                <a:cs typeface="Arial" panose="020B0604020202020204" pitchFamily="34" charset="0"/>
              </a:rPr>
              <a:t>	- company law</a:t>
            </a:r>
          </a:p>
        </p:txBody>
      </p:sp>
    </p:spTree>
    <p:extLst>
      <p:ext uri="{BB962C8B-B14F-4D97-AF65-F5344CB8AC3E}">
        <p14:creationId xmlns:p14="http://schemas.microsoft.com/office/powerpoint/2010/main" val="2654672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70898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«An entrepreneur is one who professionally carries out an organized economic activity for the purpose of producing or exchanging goods or services»</a:t>
            </a:r>
          </a:p>
          <a:p>
            <a:pPr algn="just"/>
            <a:endParaRPr lang="en" sz="3200" dirty="0">
              <a:latin typeface="Arial" panose="020B0604020202020204" pitchFamily="34" charset="0"/>
              <a:cs typeface="Arial" panose="020B0604020202020204" pitchFamily="34" charset="0"/>
            </a:endParaRPr>
          </a:p>
          <a:p>
            <a:pPr algn="just"/>
            <a:endParaRPr lang="en" sz="3200" dirty="0">
              <a:latin typeface="Arial" panose="020B0604020202020204" pitchFamily="34" charset="0"/>
              <a:cs typeface="Arial" panose="020B0604020202020204" pitchFamily="34" charset="0"/>
            </a:endParaRPr>
          </a:p>
          <a:p>
            <a:pPr algn="just"/>
            <a:r>
              <a:rPr lang="en" sz="3200" i="1" dirty="0">
                <a:latin typeface="Arial" panose="020B0604020202020204" pitchFamily="34" charset="0"/>
                <a:cs typeface="Arial" panose="020B0604020202020204" pitchFamily="34" charset="0"/>
              </a:rPr>
              <a:t>[RATHER THE ACTIVITY THAN THE SUBJECT…]</a:t>
            </a:r>
            <a:endParaRPr lang="en-US" sz="3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130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32453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r>
              <a:rPr lang="en-US" sz="3200" dirty="0">
                <a:latin typeface="Arial" panose="020B0604020202020204" pitchFamily="34" charset="0"/>
                <a:cs typeface="Arial" panose="020B0604020202020204" pitchFamily="34" charset="0"/>
              </a:rPr>
              <a:t>: DEFINITION</a:t>
            </a:r>
            <a:endParaRPr lang="en-US" sz="3200" u="sng"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«An entrepreneur is one who </a:t>
            </a:r>
            <a:r>
              <a:rPr lang="en" sz="3200" u="sng" dirty="0">
                <a:latin typeface="Arial" panose="020B0604020202020204" pitchFamily="34" charset="0"/>
                <a:cs typeface="Arial" panose="020B0604020202020204" pitchFamily="34" charset="0"/>
              </a:rPr>
              <a:t>professionally</a:t>
            </a:r>
            <a:r>
              <a:rPr lang="en" sz="3200" dirty="0">
                <a:latin typeface="Arial" panose="020B0604020202020204" pitchFamily="34" charset="0"/>
                <a:cs typeface="Arial" panose="020B0604020202020204" pitchFamily="34" charset="0"/>
              </a:rPr>
              <a:t> carries out an </a:t>
            </a:r>
            <a:r>
              <a:rPr lang="en" sz="3200" u="sng" dirty="0">
                <a:latin typeface="Arial" panose="020B0604020202020204" pitchFamily="34" charset="0"/>
                <a:cs typeface="Arial" panose="020B0604020202020204" pitchFamily="34" charset="0"/>
              </a:rPr>
              <a:t>organized</a:t>
            </a:r>
            <a:r>
              <a:rPr lang="en" sz="3200" dirty="0">
                <a:latin typeface="Arial" panose="020B0604020202020204" pitchFamily="34" charset="0"/>
                <a:cs typeface="Arial" panose="020B0604020202020204" pitchFamily="34" charset="0"/>
              </a:rPr>
              <a:t> </a:t>
            </a:r>
            <a:r>
              <a:rPr lang="en" sz="3200" u="sng" dirty="0">
                <a:latin typeface="Arial" panose="020B0604020202020204" pitchFamily="34" charset="0"/>
                <a:cs typeface="Arial" panose="020B0604020202020204" pitchFamily="34" charset="0"/>
              </a:rPr>
              <a:t>economic</a:t>
            </a:r>
            <a:r>
              <a:rPr lang="en" sz="3200" dirty="0">
                <a:latin typeface="Arial" panose="020B0604020202020204" pitchFamily="34" charset="0"/>
                <a:cs typeface="Arial" panose="020B0604020202020204" pitchFamily="34" charset="0"/>
              </a:rPr>
              <a:t> activity for the </a:t>
            </a:r>
            <a:r>
              <a:rPr lang="en" sz="3200" u="sng" dirty="0">
                <a:latin typeface="Arial" panose="020B0604020202020204" pitchFamily="34" charset="0"/>
                <a:cs typeface="Arial" panose="020B0604020202020204" pitchFamily="34" charset="0"/>
              </a:rPr>
              <a:t>purpose</a:t>
            </a:r>
            <a:r>
              <a:rPr lang="en" sz="3200" dirty="0">
                <a:latin typeface="Arial" panose="020B0604020202020204" pitchFamily="34" charset="0"/>
                <a:cs typeface="Arial" panose="020B0604020202020204" pitchFamily="34" charset="0"/>
              </a:rPr>
              <a:t> of producing or exchanging goods or services»</a:t>
            </a:r>
          </a:p>
          <a:p>
            <a:endParaRPr lang="en" sz="800" dirty="0">
              <a:latin typeface="Arial" panose="020B0604020202020204" pitchFamily="34" charset="0"/>
              <a:cs typeface="Arial" panose="020B0604020202020204" pitchFamily="34" charset="0"/>
            </a:endParaRPr>
          </a:p>
          <a:p>
            <a:pPr marL="457200" indent="-457200">
              <a:buFontTx/>
              <a:buChar char="-"/>
            </a:pPr>
            <a:r>
              <a:rPr lang="en-US" sz="3200" dirty="0">
                <a:latin typeface="Arial" panose="020B0604020202020204" pitchFamily="34" charset="0"/>
                <a:cs typeface="Arial" panose="020B0604020202020204" pitchFamily="34" charset="0"/>
              </a:rPr>
              <a:t>ORGANIZATION</a:t>
            </a:r>
          </a:p>
          <a:p>
            <a:pPr marL="457200" indent="-457200">
              <a:buFontTx/>
              <a:buChar char="-"/>
            </a:pPr>
            <a:r>
              <a:rPr lang="en-US" sz="3200" dirty="0">
                <a:latin typeface="Arial" panose="020B0604020202020204" pitchFamily="34" charset="0"/>
                <a:cs typeface="Arial" panose="020B0604020202020204" pitchFamily="34" charset="0"/>
              </a:rPr>
              <a:t>ECONOMIC METHOD</a:t>
            </a:r>
          </a:p>
          <a:p>
            <a:pPr marL="457200" indent="-457200">
              <a:buFontTx/>
              <a:buChar char="-"/>
            </a:pPr>
            <a:r>
              <a:rPr lang="en-US" sz="3200" dirty="0">
                <a:latin typeface="Arial" panose="020B0604020202020204" pitchFamily="34" charset="0"/>
                <a:cs typeface="Arial" panose="020B0604020202020204" pitchFamily="34" charset="0"/>
              </a:rPr>
              <a:t>PROFESSIONALISM</a:t>
            </a:r>
          </a:p>
          <a:p>
            <a:pPr marL="457200" indent="-457200">
              <a:buFontTx/>
              <a:buChar char="-"/>
            </a:pPr>
            <a:r>
              <a:rPr lang="en-US" sz="3200" dirty="0">
                <a:latin typeface="Arial" panose="020B0604020202020204" pitchFamily="34" charset="0"/>
                <a:cs typeface="Arial" panose="020B0604020202020204" pitchFamily="34" charset="0"/>
              </a:rPr>
              <a:t>MARKET-ORIENTED ACTIVITY</a:t>
            </a:r>
          </a:p>
        </p:txBody>
      </p:sp>
    </p:spTree>
    <p:extLst>
      <p:ext uri="{BB962C8B-B14F-4D97-AF65-F5344CB8AC3E}">
        <p14:creationId xmlns:p14="http://schemas.microsoft.com/office/powerpoint/2010/main" val="334187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01675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r>
              <a:rPr lang="en-US" sz="3200" dirty="0">
                <a:latin typeface="Arial" panose="020B0604020202020204" pitchFamily="34" charset="0"/>
                <a:cs typeface="Arial" panose="020B0604020202020204" pitchFamily="34" charset="0"/>
              </a:rPr>
              <a:t> -&gt; Key Elements</a:t>
            </a:r>
          </a:p>
          <a:p>
            <a:endParaRPr lang="en-US"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ORGANIZATION</a:t>
            </a:r>
          </a:p>
          <a:p>
            <a:r>
              <a:rPr lang="en" sz="3200" dirty="0">
                <a:latin typeface="Arial" panose="020B0604020202020204" pitchFamily="34" charset="0"/>
                <a:cs typeface="Arial" panose="020B0604020202020204" pitchFamily="34" charset="0"/>
              </a:rPr>
              <a:t>= coordination of single acts (</a:t>
            </a:r>
            <a:r>
              <a:rPr lang="en" sz="3200" i="1" dirty="0">
                <a:latin typeface="Arial" panose="020B0604020202020204" pitchFamily="34" charset="0"/>
                <a:cs typeface="Arial" panose="020B0604020202020204" pitchFamily="34" charset="0"/>
              </a:rPr>
              <a:t>i.e. “activity”)</a:t>
            </a:r>
          </a:p>
          <a:p>
            <a:r>
              <a:rPr lang="en" sz="3200" i="1" dirty="0">
                <a:latin typeface="Arial" panose="020B0604020202020204" pitchFamily="34" charset="0"/>
                <a:cs typeface="Arial" panose="020B0604020202020204" pitchFamily="34" charset="0"/>
              </a:rPr>
              <a:t>= </a:t>
            </a:r>
            <a:r>
              <a:rPr lang="en" sz="3200" dirty="0">
                <a:latin typeface="Arial" panose="020B0604020202020204" pitchFamily="34" charset="0"/>
                <a:cs typeface="Arial" panose="020B0604020202020204" pitchFamily="34" charset="0"/>
              </a:rPr>
              <a:t>coordination of productive factors (</a:t>
            </a:r>
            <a:r>
              <a:rPr lang="en" sz="3200" i="1" dirty="0" err="1">
                <a:latin typeface="Arial" panose="020B0604020202020204" pitchFamily="34" charset="0"/>
                <a:cs typeface="Arial" panose="020B0604020202020204" pitchFamily="34" charset="0"/>
              </a:rPr>
              <a:t>capital+labour</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coordination of “external” nature (</a:t>
            </a:r>
            <a:r>
              <a:rPr lang="en" sz="3200" i="1" dirty="0">
                <a:latin typeface="Arial" panose="020B0604020202020204" pitchFamily="34" charset="0"/>
                <a:cs typeface="Arial" panose="020B0604020202020204" pitchFamily="34" charset="0"/>
              </a:rPr>
              <a:t>no self-organization)</a:t>
            </a:r>
            <a:endParaRPr lang="en"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 managerial essence (</a:t>
            </a:r>
            <a:r>
              <a:rPr lang="en" sz="3200" i="1" dirty="0">
                <a:latin typeface="Arial" panose="020B0604020202020204" pitchFamily="34" charset="0"/>
                <a:cs typeface="Arial" panose="020B0604020202020204" pitchFamily="34" charset="0"/>
              </a:rPr>
              <a:t>organizing rather than making</a:t>
            </a:r>
            <a:r>
              <a:rPr lang="en" sz="3200" dirty="0">
                <a:latin typeface="Arial" panose="020B0604020202020204" pitchFamily="34" charset="0"/>
                <a:cs typeface="Arial" panose="020B0604020202020204" pitchFamily="34" charset="0"/>
              </a:rPr>
              <a:t>)</a:t>
            </a: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712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52431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r>
              <a:rPr lang="en-US" sz="3200" dirty="0">
                <a:latin typeface="Arial" panose="020B0604020202020204" pitchFamily="34" charset="0"/>
                <a:cs typeface="Arial" panose="020B0604020202020204" pitchFamily="34" charset="0"/>
              </a:rPr>
              <a:t> -&gt; Key Elements</a:t>
            </a:r>
          </a:p>
          <a:p>
            <a:endParaRPr lang="en-US"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ECONOMIC METHOD</a:t>
            </a:r>
          </a:p>
          <a:p>
            <a:r>
              <a:rPr lang="en" sz="3200" dirty="0">
                <a:latin typeface="Arial" panose="020B0604020202020204" pitchFamily="34" charset="0"/>
                <a:cs typeface="Arial" panose="020B0604020202020204" pitchFamily="34" charset="0"/>
              </a:rPr>
              <a:t>= economic efficiency (</a:t>
            </a:r>
            <a:r>
              <a:rPr lang="en" sz="3200" i="1" dirty="0">
                <a:latin typeface="Arial" panose="020B0604020202020204" pitchFamily="34" charset="0"/>
                <a:cs typeface="Arial" panose="020B0604020202020204" pitchFamily="34" charset="0"/>
              </a:rPr>
              <a:t>revenues to cover costs</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potential capacity (</a:t>
            </a:r>
            <a:r>
              <a:rPr lang="en" sz="3200" i="1" dirty="0">
                <a:latin typeface="Arial" panose="020B0604020202020204" pitchFamily="34" charset="0"/>
                <a:cs typeface="Arial" panose="020B0604020202020204" pitchFamily="34" charset="0"/>
              </a:rPr>
              <a:t>no actual result</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a:t>
            </a:r>
            <a:r>
              <a:rPr lang="en" sz="3200" dirty="0" err="1">
                <a:latin typeface="Arial" panose="020B0604020202020204" pitchFamily="34" charset="0"/>
                <a:cs typeface="Arial" panose="020B0604020202020204" pitchFamily="34" charset="0"/>
              </a:rPr>
              <a:t>objecti</a:t>
            </a:r>
            <a:r>
              <a:rPr lang="it-IT" sz="3200" dirty="0">
                <a:latin typeface="Arial" panose="020B0604020202020204" pitchFamily="34" charset="0"/>
                <a:cs typeface="Arial" panose="020B0604020202020204" pitchFamily="34" charset="0"/>
              </a:rPr>
              <a:t>v</a:t>
            </a:r>
            <a:r>
              <a:rPr lang="en" sz="3200" dirty="0">
                <a:latin typeface="Arial" panose="020B0604020202020204" pitchFamily="34" charset="0"/>
                <a:cs typeface="Arial" panose="020B0604020202020204" pitchFamily="34" charset="0"/>
              </a:rPr>
              <a:t>e profit (</a:t>
            </a:r>
            <a:r>
              <a:rPr lang="en" sz="3200" i="1" dirty="0">
                <a:latin typeface="Arial" panose="020B0604020202020204" pitchFamily="34" charset="0"/>
                <a:cs typeface="Arial" panose="020B0604020202020204" pitchFamily="34" charset="0"/>
              </a:rPr>
              <a:t>no subjective profit</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objective balance (</a:t>
            </a:r>
            <a:r>
              <a:rPr lang="en" sz="3200" i="1" dirty="0">
                <a:latin typeface="Arial" panose="020B0604020202020204" pitchFamily="34" charset="0"/>
                <a:cs typeface="Arial" panose="020B0604020202020204" pitchFamily="34" charset="0"/>
              </a:rPr>
              <a:t>no “unsustainable” model)</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8019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52431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r>
              <a:rPr lang="en-US" sz="3200" dirty="0">
                <a:latin typeface="Arial" panose="020B0604020202020204" pitchFamily="34" charset="0"/>
                <a:cs typeface="Arial" panose="020B0604020202020204" pitchFamily="34" charset="0"/>
              </a:rPr>
              <a:t> -&gt; Key Elements</a:t>
            </a:r>
          </a:p>
          <a:p>
            <a:endParaRPr lang="en-US"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PROFESSIONALISM</a:t>
            </a:r>
          </a:p>
          <a:p>
            <a:r>
              <a:rPr lang="en" sz="3200" dirty="0">
                <a:latin typeface="Arial" panose="020B0604020202020204" pitchFamily="34" charset="0"/>
                <a:cs typeface="Arial" panose="020B0604020202020204" pitchFamily="34" charset="0"/>
              </a:rPr>
              <a:t>= habitual activity (</a:t>
            </a:r>
            <a:r>
              <a:rPr lang="en" sz="3200" i="1" dirty="0">
                <a:latin typeface="Arial" panose="020B0604020202020204" pitchFamily="34" charset="0"/>
                <a:cs typeface="Arial" panose="020B0604020202020204" pitchFamily="34" charset="0"/>
              </a:rPr>
              <a:t>not occasional</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even if singular (</a:t>
            </a:r>
            <a:r>
              <a:rPr lang="en" sz="3200" i="1" dirty="0">
                <a:latin typeface="Arial" panose="020B0604020202020204" pitchFamily="34" charset="0"/>
                <a:cs typeface="Arial" panose="020B0604020202020204" pitchFamily="34" charset="0"/>
              </a:rPr>
              <a:t>beyond a simple act) </a:t>
            </a:r>
            <a:endParaRPr lang="en"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 even if not continuative (</a:t>
            </a:r>
            <a:r>
              <a:rPr lang="en" sz="3200" i="1" dirty="0">
                <a:latin typeface="Arial" panose="020B0604020202020204" pitchFamily="34" charset="0"/>
                <a:cs typeface="Arial" panose="020B0604020202020204" pitchFamily="34" charset="0"/>
              </a:rPr>
              <a:t>seasonal business</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even if not exclusive (</a:t>
            </a:r>
            <a:r>
              <a:rPr lang="en" sz="3200" i="1" dirty="0">
                <a:latin typeface="Arial" panose="020B0604020202020204" pitchFamily="34" charset="0"/>
                <a:cs typeface="Arial" panose="020B0604020202020204" pitchFamily="34" charset="0"/>
              </a:rPr>
              <a:t>part-time additional business)</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3674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01675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2082 c.c.</a:t>
            </a:r>
            <a:r>
              <a:rPr lang="en-US" sz="3200" dirty="0">
                <a:latin typeface="Arial" panose="020B0604020202020204" pitchFamily="34" charset="0"/>
                <a:cs typeface="Arial" panose="020B0604020202020204" pitchFamily="34" charset="0"/>
              </a:rPr>
              <a:t> -&gt; Key Elements</a:t>
            </a:r>
          </a:p>
          <a:p>
            <a:endParaRPr lang="en-US"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MARKET-ORIENTED ACTIVITY</a:t>
            </a:r>
          </a:p>
          <a:p>
            <a:r>
              <a:rPr lang="en" sz="3200" dirty="0">
                <a:latin typeface="Arial" panose="020B0604020202020204" pitchFamily="34" charset="0"/>
                <a:cs typeface="Arial" panose="020B0604020202020204" pitchFamily="34" charset="0"/>
              </a:rPr>
              <a:t>= utility for the market (</a:t>
            </a:r>
            <a:r>
              <a:rPr lang="en" sz="3200" i="1" dirty="0">
                <a:latin typeface="Arial" panose="020B0604020202020204" pitchFamily="34" charset="0"/>
                <a:cs typeface="Arial" panose="020B0604020202020204" pitchFamily="34" charset="0"/>
              </a:rPr>
              <a:t>not for mere self-consumption</a:t>
            </a:r>
            <a:r>
              <a:rPr lang="en" sz="3200" dirty="0">
                <a:latin typeface="Arial" panose="020B0604020202020204" pitchFamily="34" charset="0"/>
                <a:cs typeface="Arial" panose="020B0604020202020204" pitchFamily="34" charset="0"/>
              </a:rPr>
              <a:t>)</a:t>
            </a:r>
          </a:p>
          <a:p>
            <a:r>
              <a:rPr lang="en" sz="3200" dirty="0">
                <a:latin typeface="Arial" panose="020B0604020202020204" pitchFamily="34" charset="0"/>
                <a:cs typeface="Arial" panose="020B0604020202020204" pitchFamily="34" charset="0"/>
              </a:rPr>
              <a:t>= directly productive (</a:t>
            </a:r>
            <a:r>
              <a:rPr lang="en" sz="3200" i="1" dirty="0">
                <a:latin typeface="Arial" panose="020B0604020202020204" pitchFamily="34" charset="0"/>
                <a:cs typeface="Arial" panose="020B0604020202020204" pitchFamily="34" charset="0"/>
              </a:rPr>
              <a:t>not for “pure” self-enjoyment)</a:t>
            </a:r>
            <a:endParaRPr lang="en" sz="3200" dirty="0">
              <a:latin typeface="Arial" panose="020B0604020202020204" pitchFamily="34" charset="0"/>
              <a:cs typeface="Arial" panose="020B0604020202020204" pitchFamily="34" charset="0"/>
            </a:endParaRPr>
          </a:p>
          <a:p>
            <a:r>
              <a:rPr lang="en" sz="3200" dirty="0">
                <a:latin typeface="Arial" panose="020B0604020202020204" pitchFamily="34" charset="0"/>
                <a:cs typeface="Arial" panose="020B0604020202020204" pitchFamily="34" charset="0"/>
              </a:rPr>
              <a:t>= indirectly productive (</a:t>
            </a:r>
            <a:r>
              <a:rPr lang="en" sz="3200" i="1" dirty="0">
                <a:latin typeface="Arial" panose="020B0604020202020204" pitchFamily="34" charset="0"/>
                <a:cs typeface="Arial" panose="020B0604020202020204" pitchFamily="34" charset="0"/>
              </a:rPr>
              <a:t>e.g. investment, finance, holding)</a:t>
            </a:r>
          </a:p>
          <a:p>
            <a:r>
              <a:rPr lang="en" sz="3200" i="1" dirty="0">
                <a:latin typeface="Arial" panose="020B0604020202020204" pitchFamily="34" charset="0"/>
                <a:cs typeface="Arial" panose="020B0604020202020204" pitchFamily="34" charset="0"/>
              </a:rPr>
              <a:t>= </a:t>
            </a:r>
            <a:r>
              <a:rPr lang="en" sz="3200" dirty="0">
                <a:latin typeface="Arial" panose="020B0604020202020204" pitchFamily="34" charset="0"/>
                <a:cs typeface="Arial" panose="020B0604020202020204" pitchFamily="34" charset="0"/>
              </a:rPr>
              <a:t>neutral approach (</a:t>
            </a:r>
            <a:r>
              <a:rPr lang="en" sz="3200" i="1" dirty="0">
                <a:latin typeface="Arial" panose="020B0604020202020204" pitchFamily="34" charset="0"/>
                <a:cs typeface="Arial" panose="020B0604020202020204" pitchFamily="34" charset="0"/>
              </a:rPr>
              <a:t>but illegal, immoral, criminal?)</a:t>
            </a:r>
            <a:r>
              <a:rPr lang="en" sz="3200" dirty="0">
                <a:latin typeface="Arial" panose="020B0604020202020204" pitchFamily="34" charset="0"/>
                <a:cs typeface="Arial" panose="020B0604020202020204" pitchFamily="34" charset="0"/>
              </a:rPr>
              <a:t> </a:t>
            </a: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46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3600986"/>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2086 c.c.</a:t>
            </a:r>
          </a:p>
          <a:p>
            <a:endParaRPr lang="en-US"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«The entrepreneur is the chief of the business, and its employees report to it hierarchically»</a:t>
            </a:r>
          </a:p>
          <a:p>
            <a:pPr algn="just"/>
            <a:endParaRPr lang="en" sz="3200" dirty="0">
              <a:latin typeface="Arial" panose="020B0604020202020204" pitchFamily="34" charset="0"/>
              <a:cs typeface="Arial" panose="020B0604020202020204" pitchFamily="34" charset="0"/>
            </a:endParaRPr>
          </a:p>
          <a:p>
            <a:pPr algn="just"/>
            <a:r>
              <a:rPr lang="en" sz="3200" i="1" dirty="0">
                <a:latin typeface="Arial" panose="020B0604020202020204" pitchFamily="34" charset="0"/>
                <a:cs typeface="Arial" panose="020B0604020202020204" pitchFamily="34" charset="0"/>
              </a:rPr>
              <a:t>[MANAGING POWER]</a:t>
            </a:r>
            <a:endParaRPr lang="en-US" sz="3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163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87853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2086 c.c.</a:t>
            </a:r>
          </a:p>
          <a:p>
            <a:endParaRPr lang="en-US"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«The entrepreneur, whether operating as a corporation or a partnership, has a duty to establish an organizational, administrative, and accounting structure appropriate to the nature and size of the business, including measures to ensure the timely detection of a business crisis and the loss of business continuity, as well as to take immediate action to adopt and implement one of the legal remedies provided by law to overcome the crisis and restore business continuity»</a:t>
            </a:r>
          </a:p>
          <a:p>
            <a:pPr algn="just"/>
            <a:endParaRPr lang="en" sz="1200" dirty="0">
              <a:latin typeface="Arial" panose="020B0604020202020204" pitchFamily="34" charset="0"/>
              <a:cs typeface="Arial" panose="020B0604020202020204" pitchFamily="34" charset="0"/>
            </a:endParaRPr>
          </a:p>
          <a:p>
            <a:pPr algn="just"/>
            <a:r>
              <a:rPr lang="en" sz="3200" i="1" dirty="0">
                <a:latin typeface="Arial" panose="020B0604020202020204" pitchFamily="34" charset="0"/>
                <a:cs typeface="Arial" panose="020B0604020202020204" pitchFamily="34" charset="0"/>
              </a:rPr>
              <a:t>[MANAGING DUTY]</a:t>
            </a:r>
            <a:endParaRPr lang="en-US" sz="3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1954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32453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2238 c.c.</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«If the practice of the intellectual profession constitutes part of an activity organized as a business enterprise, the provisions of Title II also apply.»</a:t>
            </a:r>
          </a:p>
          <a:p>
            <a:pPr algn="just"/>
            <a:endParaRPr lang="en" sz="3200" dirty="0">
              <a:latin typeface="Arial" panose="020B0604020202020204" pitchFamily="34" charset="0"/>
              <a:cs typeface="Arial" panose="020B0604020202020204" pitchFamily="34" charset="0"/>
            </a:endParaRPr>
          </a:p>
          <a:p>
            <a:pPr algn="just"/>
            <a:r>
              <a:rPr lang="en" sz="3200" u="sng" dirty="0">
                <a:latin typeface="Arial" panose="020B0604020202020204" pitchFamily="34" charset="0"/>
                <a:cs typeface="Arial" panose="020B0604020202020204" pitchFamily="34" charset="0"/>
              </a:rPr>
              <a:t>intellectual professional ≠ </a:t>
            </a:r>
            <a:r>
              <a:rPr lang="en" sz="3200" u="sng" dirty="0" err="1">
                <a:latin typeface="Arial" panose="020B0604020202020204" pitchFamily="34" charset="0"/>
                <a:cs typeface="Arial" panose="020B0604020202020204" pitchFamily="34" charset="0"/>
              </a:rPr>
              <a:t>ent</a:t>
            </a:r>
            <a:r>
              <a:rPr lang="it-IT" sz="3200" u="sng" dirty="0">
                <a:latin typeface="Arial" panose="020B0604020202020204" pitchFamily="34" charset="0"/>
                <a:cs typeface="Arial" panose="020B0604020202020204" pitchFamily="34" charset="0"/>
              </a:rPr>
              <a:t>re</a:t>
            </a:r>
            <a:r>
              <a:rPr lang="en" sz="3200" u="sng" dirty="0" err="1">
                <a:latin typeface="Arial" panose="020B0604020202020204" pitchFamily="34" charset="0"/>
                <a:cs typeface="Arial" panose="020B0604020202020204" pitchFamily="34" charset="0"/>
              </a:rPr>
              <a:t>preneur</a:t>
            </a:r>
            <a:r>
              <a:rPr lang="en" sz="3200" u="sng" dirty="0">
                <a:latin typeface="Arial" panose="020B0604020202020204" pitchFamily="34" charset="0"/>
                <a:cs typeface="Arial" panose="020B0604020202020204" pitchFamily="34" charset="0"/>
              </a:rPr>
              <a:t> </a:t>
            </a: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NO statute of </a:t>
            </a:r>
            <a:r>
              <a:rPr lang="en" sz="3200" dirty="0" err="1">
                <a:latin typeface="Arial" panose="020B0604020202020204" pitchFamily="34" charset="0"/>
                <a:cs typeface="Arial" panose="020B0604020202020204" pitchFamily="34" charset="0"/>
              </a:rPr>
              <a:t>ent</a:t>
            </a:r>
            <a:r>
              <a:rPr lang="it-IT" sz="3200" dirty="0">
                <a:latin typeface="Arial" panose="020B0604020202020204" pitchFamily="34" charset="0"/>
                <a:cs typeface="Arial" panose="020B0604020202020204" pitchFamily="34" charset="0"/>
              </a:rPr>
              <a:t>re</a:t>
            </a:r>
            <a:r>
              <a:rPr lang="en" sz="3200" dirty="0" err="1">
                <a:latin typeface="Arial" panose="020B0604020202020204" pitchFamily="34" charset="0"/>
                <a:cs typeface="Arial" panose="020B0604020202020204" pitchFamily="34" charset="0"/>
              </a:rPr>
              <a:t>preneur</a:t>
            </a:r>
            <a:r>
              <a:rPr lang="en" sz="3200" dirty="0">
                <a:latin typeface="Arial" panose="020B0604020202020204" pitchFamily="34" charset="0"/>
                <a:cs typeface="Arial" panose="020B0604020202020204" pitchFamily="34" charset="0"/>
              </a:rPr>
              <a:t> (IF stand-alone activity)</a:t>
            </a:r>
          </a:p>
          <a:p>
            <a:pPr algn="just"/>
            <a:r>
              <a:rPr lang="en-US" sz="3200" dirty="0">
                <a:latin typeface="Arial" panose="020B0604020202020204" pitchFamily="34" charset="0"/>
                <a:cs typeface="Arial" panose="020B0604020202020204" pitchFamily="34" charset="0"/>
              </a:rPr>
              <a:t>-&gt; BUT competition, fairness, partnerships…</a:t>
            </a:r>
          </a:p>
        </p:txBody>
      </p:sp>
    </p:spTree>
    <p:extLst>
      <p:ext uri="{BB962C8B-B14F-4D97-AF65-F5344CB8AC3E}">
        <p14:creationId xmlns:p14="http://schemas.microsoft.com/office/powerpoint/2010/main" val="1057823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63231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Categories of «enterprises»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according to the sector </a:t>
            </a:r>
          </a:p>
          <a:p>
            <a:r>
              <a:rPr lang="en-US" sz="3200" dirty="0">
                <a:latin typeface="Arial" panose="020B0604020202020204" pitchFamily="34" charset="0"/>
                <a:cs typeface="Arial" panose="020B0604020202020204" pitchFamily="34" charset="0"/>
              </a:rPr>
              <a:t>	= agricultural vs. commercial</a:t>
            </a:r>
          </a:p>
          <a:p>
            <a:endParaRPr lang="en-US" sz="32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according to the dimension</a:t>
            </a:r>
          </a:p>
          <a:p>
            <a:r>
              <a:rPr lang="en-US" sz="3200" dirty="0">
                <a:latin typeface="Arial" panose="020B0604020202020204" pitchFamily="34" charset="0"/>
                <a:cs typeface="Arial" panose="020B0604020202020204" pitchFamily="34" charset="0"/>
              </a:rPr>
              <a:t>	= small vs. medium-large</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-&gt; according to the nature</a:t>
            </a:r>
          </a:p>
          <a:p>
            <a:r>
              <a:rPr lang="en-US" sz="3200" dirty="0">
                <a:latin typeface="Arial" panose="020B0604020202020204" pitchFamily="34" charset="0"/>
                <a:cs typeface="Arial" panose="020B0604020202020204" pitchFamily="34" charset="0"/>
              </a:rPr>
              <a:t>	= private vs. public</a:t>
            </a:r>
          </a:p>
        </p:txBody>
      </p:sp>
    </p:spTree>
    <p:extLst>
      <p:ext uri="{BB962C8B-B14F-4D97-AF65-F5344CB8AC3E}">
        <p14:creationId xmlns:p14="http://schemas.microsoft.com/office/powerpoint/2010/main" val="225148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33965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2135 c.c.</a:t>
            </a:r>
            <a:r>
              <a:rPr lang="en-US" sz="3200" dirty="0">
                <a:latin typeface="Arial" panose="020B0604020202020204" pitchFamily="34" charset="0"/>
                <a:cs typeface="Arial" panose="020B0604020202020204" pitchFamily="34" charset="0"/>
              </a:rPr>
              <a:t>: agricultural enterprise</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«An agricultural entrepreneur is someone who engages in one of the following activities: cultivation of the land, forestry, animal farming, and connected activities»</a:t>
            </a:r>
          </a:p>
          <a:p>
            <a:pPr algn="just"/>
            <a:endParaRPr lang="en" sz="3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positive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1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83209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2135 c.c.</a:t>
            </a:r>
            <a:r>
              <a:rPr lang="en-US" sz="3200" dirty="0">
                <a:latin typeface="Arial" panose="020B0604020202020204" pitchFamily="34" charset="0"/>
                <a:cs typeface="Arial" panose="020B0604020202020204" pitchFamily="34" charset="0"/>
              </a:rPr>
              <a:t>: agricultural enterprise</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«Land cultivation, forestry, and animal farming refer to activities aimed at the care and development of a biological cycle or a necessary phase of that cycle –whether involving plants or animals – that use or may use land, forests, or fresh, brackish, or saltwater»</a:t>
            </a:r>
            <a:endParaRPr lang="en" sz="3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i="1" dirty="0">
                <a:latin typeface="Arial" panose="020B0604020202020204" pitchFamily="34" charset="0"/>
                <a:cs typeface="Arial" panose="020B0604020202020204" pitchFamily="34" charset="0"/>
              </a:rPr>
              <a:t>-&gt; essential agricultural activities [rural but “eradicated”]</a:t>
            </a:r>
          </a:p>
        </p:txBody>
      </p:sp>
    </p:spTree>
    <p:extLst>
      <p:ext uri="{BB962C8B-B14F-4D97-AF65-F5344CB8AC3E}">
        <p14:creationId xmlns:p14="http://schemas.microsoft.com/office/powerpoint/2010/main" val="4066093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663409" cy="5832366"/>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2135 c.c.</a:t>
            </a:r>
            <a:r>
              <a:rPr lang="en-US" sz="3200" dirty="0">
                <a:latin typeface="Arial" panose="020B0604020202020204" pitchFamily="34" charset="0"/>
                <a:cs typeface="Arial" panose="020B0604020202020204" pitchFamily="34" charset="0"/>
              </a:rPr>
              <a:t>: agricultural enterprise</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2500" dirty="0">
                <a:latin typeface="Arial" panose="020B0604020202020204" pitchFamily="34" charset="0"/>
                <a:cs typeface="Arial" panose="020B0604020202020204" pitchFamily="34" charset="0"/>
              </a:rPr>
              <a:t>«Activities are considered connected if carried out by the same agricultural entrepreneur that are aimed at the handling, preservation, processing, marketing, and promotion of products obtained primarily from the cultivation of the land or forest or from animal farming, as well as activities aimed at the provision of goods or services through the predominant use of farm equipment or resources normally employed in the agricultural activity carried out, including activities for the enhancement of the territory and rural and forest heritage, or accommodation and hospitality services as defined by law»</a:t>
            </a:r>
            <a:endParaRPr lang="en" sz="3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en-US" sz="3200" i="1" dirty="0">
                <a:latin typeface="Arial" panose="020B0604020202020204" pitchFamily="34" charset="0"/>
                <a:cs typeface="Arial" panose="020B0604020202020204" pitchFamily="34" charset="0"/>
              </a:rPr>
              <a:t>connected agricultural activities [subjective &amp; objective]</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056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806629" cy="590931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2800" u="sng" dirty="0">
                <a:latin typeface="Arial" panose="020B0604020202020204" pitchFamily="34" charset="0"/>
                <a:cs typeface="Arial" panose="020B0604020202020204" pitchFamily="34" charset="0"/>
              </a:rPr>
              <a:t>Art. 1, </a:t>
            </a:r>
            <a:r>
              <a:rPr lang="en-US" sz="2800" u="sng" dirty="0" err="1">
                <a:latin typeface="Arial" panose="020B0604020202020204" pitchFamily="34" charset="0"/>
                <a:cs typeface="Arial" panose="020B0604020202020204" pitchFamily="34" charset="0"/>
              </a:rPr>
              <a:t>d.lgs</a:t>
            </a:r>
            <a:r>
              <a:rPr lang="en-US" sz="2800" u="sng" dirty="0">
                <a:latin typeface="Arial" panose="020B0604020202020204" pitchFamily="34" charset="0"/>
                <a:cs typeface="Arial" panose="020B0604020202020204" pitchFamily="34" charset="0"/>
              </a:rPr>
              <a:t>. 99/2004</a:t>
            </a:r>
            <a:r>
              <a:rPr lang="en-US" sz="2800" dirty="0">
                <a:latin typeface="Arial" panose="020B0604020202020204" pitchFamily="34" charset="0"/>
                <a:cs typeface="Arial" panose="020B0604020202020204" pitchFamily="34" charset="0"/>
              </a:rPr>
              <a:t>: IAP (professional agricultural </a:t>
            </a:r>
            <a:r>
              <a:rPr lang="en-US" sz="2800" dirty="0" err="1">
                <a:latin typeface="Arial" panose="020B0604020202020204" pitchFamily="34" charset="0"/>
                <a:cs typeface="Arial" panose="020B0604020202020204" pitchFamily="34" charset="0"/>
              </a:rPr>
              <a:t>enterpreneur</a:t>
            </a:r>
            <a:r>
              <a:rPr lang="en-US" sz="2800" dirty="0">
                <a:latin typeface="Arial" panose="020B0604020202020204" pitchFamily="34" charset="0"/>
                <a:cs typeface="Arial" panose="020B0604020202020204" pitchFamily="34" charset="0"/>
              </a:rPr>
              <a:t>)</a:t>
            </a:r>
            <a:r>
              <a:rPr lang="en-US" sz="28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2500" dirty="0">
                <a:latin typeface="Arial" panose="020B0604020202020204" pitchFamily="34" charset="0"/>
                <a:cs typeface="Arial" panose="020B0604020202020204" pitchFamily="34" charset="0"/>
              </a:rPr>
              <a:t>a person who, </a:t>
            </a:r>
          </a:p>
          <a:p>
            <a:pPr algn="just"/>
            <a:r>
              <a:rPr lang="en" sz="2500" dirty="0">
                <a:latin typeface="Arial" panose="020B0604020202020204" pitchFamily="34" charset="0"/>
                <a:cs typeface="Arial" panose="020B0604020202020204" pitchFamily="34" charset="0"/>
              </a:rPr>
              <a:t>- possesses the professional knowledge and skills required under law</a:t>
            </a:r>
          </a:p>
          <a:p>
            <a:pPr algn="just"/>
            <a:r>
              <a:rPr lang="en" sz="2500" dirty="0">
                <a:latin typeface="Arial" panose="020B0604020202020204" pitchFamily="34" charset="0"/>
                <a:cs typeface="Arial" panose="020B0604020202020204" pitchFamily="34" charset="0"/>
              </a:rPr>
              <a:t>- devotes to the agricultural activities referred to in art. 2135 c.c. – either directly or as a partner in a company – at least 50% of total working time</a:t>
            </a:r>
          </a:p>
          <a:p>
            <a:pPr algn="just"/>
            <a:r>
              <a:rPr lang="en" sz="2500" dirty="0">
                <a:latin typeface="Arial" panose="020B0604020202020204" pitchFamily="34" charset="0"/>
                <a:cs typeface="Arial" panose="020B0604020202020204" pitchFamily="34" charset="0"/>
              </a:rPr>
              <a:t>- derives at least 50% percent of their total income from those activities</a:t>
            </a:r>
          </a:p>
          <a:p>
            <a:pPr algn="just"/>
            <a:endParaRPr lang="en" sz="2500" u="sng" dirty="0">
              <a:latin typeface="Arial" panose="020B0604020202020204" pitchFamily="34" charset="0"/>
              <a:cs typeface="Arial" panose="020B0604020202020204" pitchFamily="34" charset="0"/>
            </a:endParaRPr>
          </a:p>
          <a:p>
            <a:pPr algn="just"/>
            <a:endParaRPr lang="en" sz="28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special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a:p>
            <a:pPr algn="just"/>
            <a:endParaRPr lang="it-IT" sz="3200" dirty="0">
              <a:latin typeface="Arial" panose="020B0604020202020204" pitchFamily="34" charset="0"/>
              <a:cs typeface="Arial" panose="020B0604020202020204" pitchFamily="34" charset="0"/>
            </a:endParaRPr>
          </a:p>
          <a:p>
            <a:pPr algn="just"/>
            <a:r>
              <a:rPr lang="it-IT" sz="3200" dirty="0">
                <a:latin typeface="Arial" panose="020B0604020202020204" pitchFamily="34" charset="0"/>
                <a:cs typeface="Arial" panose="020B0604020202020204" pitchFamily="34" charset="0"/>
              </a:rPr>
              <a:t> </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326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806629" cy="597086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2800" u="sng" dirty="0">
                <a:latin typeface="Arial" panose="020B0604020202020204" pitchFamily="34" charset="0"/>
                <a:cs typeface="Arial" panose="020B0604020202020204" pitchFamily="34" charset="0"/>
              </a:rPr>
              <a:t>Art. 1, </a:t>
            </a:r>
            <a:r>
              <a:rPr lang="en-US" sz="2800" u="sng" dirty="0" err="1">
                <a:latin typeface="Arial" panose="020B0604020202020204" pitchFamily="34" charset="0"/>
                <a:cs typeface="Arial" panose="020B0604020202020204" pitchFamily="34" charset="0"/>
              </a:rPr>
              <a:t>d.lgs</a:t>
            </a:r>
            <a:r>
              <a:rPr lang="en-US" sz="2800" u="sng" dirty="0">
                <a:latin typeface="Arial" panose="020B0604020202020204" pitchFamily="34" charset="0"/>
                <a:cs typeface="Arial" panose="020B0604020202020204" pitchFamily="34" charset="0"/>
              </a:rPr>
              <a:t>. 99/2004</a:t>
            </a:r>
            <a:r>
              <a:rPr lang="en-US" sz="2800" dirty="0">
                <a:latin typeface="Arial" panose="020B0604020202020204" pitchFamily="34" charset="0"/>
                <a:cs typeface="Arial" panose="020B0604020202020204" pitchFamily="34" charset="0"/>
              </a:rPr>
              <a:t>: IAP (professional agricultural </a:t>
            </a:r>
            <a:r>
              <a:rPr lang="en-US" sz="2800" dirty="0" err="1">
                <a:latin typeface="Arial" panose="020B0604020202020204" pitchFamily="34" charset="0"/>
                <a:cs typeface="Arial" panose="020B0604020202020204" pitchFamily="34" charset="0"/>
              </a:rPr>
              <a:t>enterpreneur</a:t>
            </a:r>
            <a:r>
              <a:rPr lang="en-US" sz="2800" dirty="0">
                <a:latin typeface="Arial" panose="020B0604020202020204" pitchFamily="34" charset="0"/>
                <a:cs typeface="Arial" panose="020B0604020202020204" pitchFamily="34" charset="0"/>
              </a:rPr>
              <a:t>)</a:t>
            </a:r>
            <a:r>
              <a:rPr lang="en-US" sz="28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2500" dirty="0">
                <a:latin typeface="Arial" panose="020B0604020202020204" pitchFamily="34" charset="0"/>
                <a:cs typeface="Arial" panose="020B0604020202020204" pitchFamily="34" charset="0"/>
              </a:rPr>
              <a:t>a legal person who, </a:t>
            </a:r>
          </a:p>
          <a:p>
            <a:pPr algn="just"/>
            <a:r>
              <a:rPr lang="en" sz="2500" dirty="0">
                <a:latin typeface="Arial" panose="020B0604020202020204" pitchFamily="34" charset="0"/>
                <a:cs typeface="Arial" panose="020B0604020202020204" pitchFamily="34" charset="0"/>
              </a:rPr>
              <a:t>- specifies in articles of incorporation as their corporate purpose the exclusive pursuit of the agricultural activities referred to in art. 2135 c.c.</a:t>
            </a:r>
          </a:p>
          <a:p>
            <a:pPr algn="just"/>
            <a:r>
              <a:rPr lang="en" sz="2500" dirty="0">
                <a:latin typeface="Arial" panose="020B0604020202020204" pitchFamily="34" charset="0"/>
                <a:cs typeface="Arial" panose="020B0604020202020204" pitchFamily="34" charset="0"/>
              </a:rPr>
              <a:t>- in case of partnerships, at least one partner must qualify as IAP</a:t>
            </a:r>
          </a:p>
          <a:p>
            <a:pPr algn="just"/>
            <a:r>
              <a:rPr lang="en" sz="2500" dirty="0">
                <a:latin typeface="Arial" panose="020B0604020202020204" pitchFamily="34" charset="0"/>
                <a:cs typeface="Arial" panose="020B0604020202020204" pitchFamily="34" charset="0"/>
              </a:rPr>
              <a:t>- in case of companies, at least one director must qualify as IAP</a:t>
            </a:r>
          </a:p>
          <a:p>
            <a:pPr algn="just"/>
            <a:r>
              <a:rPr lang="en" sz="2500" dirty="0">
                <a:latin typeface="Arial" panose="020B0604020202020204" pitchFamily="34" charset="0"/>
                <a:cs typeface="Arial" panose="020B0604020202020204" pitchFamily="34" charset="0"/>
              </a:rPr>
              <a:t>- in case of cooperatives, at least one </a:t>
            </a:r>
            <a:r>
              <a:rPr lang="en" sz="2500" dirty="0" err="1">
                <a:latin typeface="Arial" panose="020B0604020202020204" pitchFamily="34" charset="0"/>
                <a:cs typeface="Arial" panose="020B0604020202020204" pitchFamily="34" charset="0"/>
              </a:rPr>
              <a:t>director&amp;partner</a:t>
            </a:r>
            <a:r>
              <a:rPr lang="en" sz="2500" dirty="0">
                <a:latin typeface="Arial" panose="020B0604020202020204" pitchFamily="34" charset="0"/>
                <a:cs typeface="Arial" panose="020B0604020202020204" pitchFamily="34" charset="0"/>
              </a:rPr>
              <a:t> must qualify as IAP</a:t>
            </a:r>
          </a:p>
          <a:p>
            <a:pPr algn="just"/>
            <a:endParaRPr lang="it-IT" sz="3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special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a:p>
            <a:pPr algn="just"/>
            <a:endParaRPr lang="it-IT" sz="3200" dirty="0">
              <a:latin typeface="Arial" panose="020B0604020202020204" pitchFamily="34" charset="0"/>
              <a:cs typeface="Arial" panose="020B0604020202020204" pitchFamily="34" charset="0"/>
            </a:endParaRPr>
          </a:p>
          <a:p>
            <a:pPr algn="just"/>
            <a:r>
              <a:rPr lang="it-IT" sz="3200" dirty="0">
                <a:latin typeface="Arial" panose="020B0604020202020204" pitchFamily="34" charset="0"/>
                <a:cs typeface="Arial" panose="020B0604020202020204" pitchFamily="34" charset="0"/>
              </a:rPr>
              <a:t> </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657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832092"/>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2083 c.c.</a:t>
            </a:r>
            <a:r>
              <a:rPr lang="en-US" sz="3200" dirty="0">
                <a:latin typeface="Arial" panose="020B0604020202020204" pitchFamily="34" charset="0"/>
                <a:cs typeface="Arial" panose="020B0604020202020204" pitchFamily="34" charset="0"/>
              </a:rPr>
              <a:t>: small </a:t>
            </a:r>
            <a:r>
              <a:rPr lang="en-US" sz="3200" dirty="0" err="1">
                <a:latin typeface="Arial" panose="020B0604020202020204" pitchFamily="34" charset="0"/>
                <a:cs typeface="Arial" panose="020B0604020202020204" pitchFamily="34" charset="0"/>
              </a:rPr>
              <a:t>enterpreneur</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«small </a:t>
            </a:r>
            <a:r>
              <a:rPr lang="en" sz="3200" dirty="0" err="1">
                <a:latin typeface="Arial" panose="020B0604020202020204" pitchFamily="34" charset="0"/>
                <a:cs typeface="Arial" panose="020B0604020202020204" pitchFamily="34" charset="0"/>
              </a:rPr>
              <a:t>enterpreneurs</a:t>
            </a:r>
            <a:r>
              <a:rPr lang="en" sz="3200" dirty="0">
                <a:latin typeface="Arial" panose="020B0604020202020204" pitchFamily="34" charset="0"/>
                <a:cs typeface="Arial" panose="020B0604020202020204" pitchFamily="34" charset="0"/>
              </a:rPr>
              <a:t> are direct farmers, artisans, small merchants, and those who carry out a professional activity organized primarily through their own labor and that of family members»</a:t>
            </a:r>
          </a:p>
          <a:p>
            <a:pPr algn="just"/>
            <a:endParaRPr lang="en" sz="3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qualitative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02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0718493" cy="544764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err="1">
                <a:latin typeface="Arial" panose="020B0604020202020204" pitchFamily="34" charset="0"/>
                <a:cs typeface="Arial" panose="020B0604020202020204" pitchFamily="34" charset="0"/>
              </a:rPr>
              <a:t>Crisis&amp;Insolvency</a:t>
            </a:r>
            <a:r>
              <a:rPr lang="en-US" sz="3200" u="sng" dirty="0">
                <a:latin typeface="Arial" panose="020B0604020202020204" pitchFamily="34" charset="0"/>
                <a:cs typeface="Arial" panose="020B0604020202020204" pitchFamily="34" charset="0"/>
              </a:rPr>
              <a:t> Code (</a:t>
            </a:r>
            <a:r>
              <a:rPr lang="en-US" sz="3200" u="sng" dirty="0" err="1">
                <a:latin typeface="Arial" panose="020B0604020202020204" pitchFamily="34" charset="0"/>
                <a:cs typeface="Arial" panose="020B0604020202020204" pitchFamily="34" charset="0"/>
              </a:rPr>
              <a:t>d.lgs</a:t>
            </a:r>
            <a:r>
              <a:rPr lang="en-US" sz="3200" u="sng" dirty="0">
                <a:latin typeface="Arial" panose="020B0604020202020204" pitchFamily="34" charset="0"/>
                <a:cs typeface="Arial" panose="020B0604020202020204" pitchFamily="34" charset="0"/>
              </a:rPr>
              <a:t>. 14/2019)</a:t>
            </a:r>
            <a:r>
              <a:rPr lang="en-US" sz="3200" dirty="0">
                <a:latin typeface="Arial" panose="020B0604020202020204" pitchFamily="34" charset="0"/>
                <a:cs typeface="Arial" panose="020B0604020202020204" pitchFamily="34" charset="0"/>
              </a:rPr>
              <a:t>: minor enterprise</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an enterprise that meets all of the following requirements:</a:t>
            </a:r>
          </a:p>
          <a:p>
            <a:pPr algn="just"/>
            <a:r>
              <a:rPr lang="en" sz="2800" dirty="0">
                <a:latin typeface="Arial" panose="020B0604020202020204" pitchFamily="34" charset="0"/>
                <a:cs typeface="Arial" panose="020B0604020202020204" pitchFamily="34" charset="0"/>
              </a:rPr>
              <a:t>1) total annual assets not exceeding 300.000€ in the three fiscal years preceding the date of filing the </a:t>
            </a:r>
            <a:r>
              <a:rPr lang="en" sz="2800" dirty="0" err="1">
                <a:latin typeface="Arial" panose="020B0604020202020204" pitchFamily="34" charset="0"/>
                <a:cs typeface="Arial" panose="020B0604020202020204" pitchFamily="34" charset="0"/>
              </a:rPr>
              <a:t>bankrup</a:t>
            </a:r>
            <a:r>
              <a:rPr lang="it-IT" sz="2800" dirty="0" err="1">
                <a:latin typeface="Arial" panose="020B0604020202020204" pitchFamily="34" charset="0"/>
                <a:cs typeface="Arial" panose="020B0604020202020204" pitchFamily="34" charset="0"/>
              </a:rPr>
              <a:t>tc</a:t>
            </a:r>
            <a:r>
              <a:rPr lang="en" sz="2800" dirty="0">
                <a:latin typeface="Arial" panose="020B0604020202020204" pitchFamily="34" charset="0"/>
                <a:cs typeface="Arial" panose="020B0604020202020204" pitchFamily="34" charset="0"/>
              </a:rPr>
              <a:t>y petition; </a:t>
            </a:r>
          </a:p>
          <a:p>
            <a:pPr algn="just"/>
            <a:r>
              <a:rPr lang="en" sz="2800" dirty="0">
                <a:latin typeface="Arial" panose="020B0604020202020204" pitchFamily="34" charset="0"/>
                <a:cs typeface="Arial" panose="020B0604020202020204" pitchFamily="34" charset="0"/>
              </a:rPr>
              <a:t>2) total annual revenues not exceeding 200.000€ in the three fiscal years preceding the date of filing the </a:t>
            </a:r>
            <a:r>
              <a:rPr lang="en" sz="2800" dirty="0" err="1">
                <a:latin typeface="Arial" panose="020B0604020202020204" pitchFamily="34" charset="0"/>
                <a:cs typeface="Arial" panose="020B0604020202020204" pitchFamily="34" charset="0"/>
              </a:rPr>
              <a:t>bankrup</a:t>
            </a:r>
            <a:r>
              <a:rPr lang="it-IT" sz="2800" dirty="0">
                <a:latin typeface="Arial" panose="020B0604020202020204" pitchFamily="34" charset="0"/>
                <a:cs typeface="Arial" panose="020B0604020202020204" pitchFamily="34" charset="0"/>
              </a:rPr>
              <a:t>t</a:t>
            </a:r>
            <a:r>
              <a:rPr lang="en" sz="2800" dirty="0">
                <a:latin typeface="Arial" panose="020B0604020202020204" pitchFamily="34" charset="0"/>
                <a:cs typeface="Arial" panose="020B0604020202020204" pitchFamily="34" charset="0"/>
              </a:rPr>
              <a:t>cy petition;</a:t>
            </a:r>
          </a:p>
          <a:p>
            <a:pPr algn="just"/>
            <a:r>
              <a:rPr lang="en" sz="2800" dirty="0">
                <a:latin typeface="Arial" panose="020B0604020202020204" pitchFamily="34" charset="0"/>
                <a:cs typeface="Arial" panose="020B0604020202020204" pitchFamily="34" charset="0"/>
              </a:rPr>
              <a:t>3) total debts, even not yet due, not exceeding 500.000€</a:t>
            </a:r>
          </a:p>
          <a:p>
            <a:pPr algn="just"/>
            <a:endParaRPr lang="en" sz="3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quantitative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625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470898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Public enterprise</a:t>
            </a:r>
          </a:p>
          <a:p>
            <a:endParaRPr lang="en-US" sz="1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public economic entity running an enterprise</a:t>
            </a:r>
          </a:p>
          <a:p>
            <a:pPr algn="just"/>
            <a:r>
              <a:rPr lang="en" sz="3200" dirty="0">
                <a:latin typeface="Arial" panose="020B0604020202020204" pitchFamily="34" charset="0"/>
                <a:cs typeface="Arial" panose="020B0604020202020204" pitchFamily="34" charset="0"/>
              </a:rPr>
              <a:t>	= special status of public law</a:t>
            </a:r>
          </a:p>
          <a:p>
            <a:pPr algn="just"/>
            <a:endParaRPr lang="en" sz="3200"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 “private” public-owned enterprise</a:t>
            </a:r>
          </a:p>
          <a:p>
            <a:pPr algn="just"/>
            <a:r>
              <a:rPr lang="en" sz="3200" dirty="0">
                <a:latin typeface="Arial" panose="020B0604020202020204" pitchFamily="34" charset="0"/>
                <a:cs typeface="Arial" panose="020B0604020202020204" pitchFamily="34" charset="0"/>
              </a:rPr>
              <a:t>	= formal status prevails</a:t>
            </a:r>
          </a:p>
          <a:p>
            <a:pPr algn="just"/>
            <a:endParaRPr lang="en" sz="32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2460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570756"/>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Art. 2195 c.c.</a:t>
            </a:r>
            <a:r>
              <a:rPr lang="en-US" sz="3200" dirty="0">
                <a:latin typeface="Arial" panose="020B0604020202020204" pitchFamily="34" charset="0"/>
                <a:cs typeface="Arial" panose="020B0604020202020204" pitchFamily="34" charset="0"/>
              </a:rPr>
              <a:t>: commercial </a:t>
            </a:r>
            <a:r>
              <a:rPr lang="en-US" sz="3200" dirty="0" err="1">
                <a:latin typeface="Arial" panose="020B0604020202020204" pitchFamily="34" charset="0"/>
                <a:cs typeface="Arial" panose="020B0604020202020204" pitchFamily="34" charset="0"/>
              </a:rPr>
              <a:t>enterpreneur</a:t>
            </a:r>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algn="just"/>
            <a:r>
              <a:rPr lang="en" sz="2800" dirty="0">
                <a:latin typeface="Arial" panose="020B0604020202020204" pitchFamily="34" charset="0"/>
                <a:cs typeface="Arial" panose="020B0604020202020204" pitchFamily="34" charset="0"/>
              </a:rPr>
              <a:t>«Entrepreneurs who engage in the following activities are required to register with the commercial registry:</a:t>
            </a:r>
          </a:p>
          <a:p>
            <a:pPr algn="just"/>
            <a:r>
              <a:rPr lang="en" sz="2800" dirty="0">
                <a:latin typeface="Arial" panose="020B0604020202020204" pitchFamily="34" charset="0"/>
                <a:cs typeface="Arial" panose="020B0604020202020204" pitchFamily="34" charset="0"/>
              </a:rPr>
              <a:t> 1) an industrial activity for the production of goods or services;</a:t>
            </a:r>
          </a:p>
          <a:p>
            <a:pPr algn="just"/>
            <a:r>
              <a:rPr lang="en" sz="2800" dirty="0">
                <a:latin typeface="Arial" panose="020B0604020202020204" pitchFamily="34" charset="0"/>
                <a:cs typeface="Arial" panose="020B0604020202020204" pitchFamily="34" charset="0"/>
              </a:rPr>
              <a:t> 2) an intermediary activity in the distribution of goods;</a:t>
            </a:r>
          </a:p>
          <a:p>
            <a:pPr algn="just"/>
            <a:r>
              <a:rPr lang="en" sz="2800" dirty="0">
                <a:latin typeface="Arial" panose="020B0604020202020204" pitchFamily="34" charset="0"/>
                <a:cs typeface="Arial" panose="020B0604020202020204" pitchFamily="34" charset="0"/>
              </a:rPr>
              <a:t> 3) a transportation activity by land, water, or air;</a:t>
            </a:r>
          </a:p>
          <a:p>
            <a:pPr algn="just"/>
            <a:r>
              <a:rPr lang="en" sz="2800" dirty="0">
                <a:latin typeface="Arial" panose="020B0604020202020204" pitchFamily="34" charset="0"/>
                <a:cs typeface="Arial" panose="020B0604020202020204" pitchFamily="34" charset="0"/>
              </a:rPr>
              <a:t> 4) a banking or insurance activity;</a:t>
            </a:r>
          </a:p>
          <a:p>
            <a:pPr algn="just"/>
            <a:r>
              <a:rPr lang="en" sz="2800" dirty="0">
                <a:latin typeface="Arial" panose="020B0604020202020204" pitchFamily="34" charset="0"/>
                <a:cs typeface="Arial" panose="020B0604020202020204" pitchFamily="34" charset="0"/>
              </a:rPr>
              <a:t> 5) other activities ancillary to the foregoing.»</a:t>
            </a:r>
          </a:p>
          <a:p>
            <a:pPr algn="just"/>
            <a:endParaRPr lang="en" sz="1200" u="sng" dirty="0">
              <a:latin typeface="Arial" panose="020B0604020202020204" pitchFamily="34" charset="0"/>
              <a:cs typeface="Arial" panose="020B0604020202020204" pitchFamily="34" charset="0"/>
            </a:endParaRPr>
          </a:p>
          <a:p>
            <a:pPr algn="just"/>
            <a:endParaRPr lang="en" sz="800" u="sng" dirty="0">
              <a:latin typeface="Arial" panose="020B0604020202020204" pitchFamily="34" charset="0"/>
              <a:cs typeface="Arial" panose="020B0604020202020204" pitchFamily="34" charset="0"/>
            </a:endParaRPr>
          </a:p>
          <a:p>
            <a:pPr algn="just"/>
            <a:r>
              <a:rPr lang="en" sz="3200" dirty="0">
                <a:latin typeface="Arial" panose="020B0604020202020204" pitchFamily="34" charset="0"/>
                <a:cs typeface="Arial" panose="020B0604020202020204" pitchFamily="34" charset="0"/>
              </a:rPr>
              <a:t>-&gt; </a:t>
            </a:r>
            <a:r>
              <a:rPr lang="it-IT" sz="3200" i="1" dirty="0">
                <a:latin typeface="Arial" panose="020B0604020202020204" pitchFamily="34" charset="0"/>
                <a:cs typeface="Arial" panose="020B0604020202020204" pitchFamily="34" charset="0"/>
              </a:rPr>
              <a:t>negative </a:t>
            </a:r>
            <a:r>
              <a:rPr lang="it-IT" sz="3200" i="1" dirty="0" err="1">
                <a:latin typeface="Arial" panose="020B0604020202020204" pitchFamily="34" charset="0"/>
                <a:cs typeface="Arial" panose="020B0604020202020204" pitchFamily="34" charset="0"/>
              </a:rPr>
              <a:t>definition</a:t>
            </a:r>
            <a:endParaRPr lang="en"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107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632311"/>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Statute of </a:t>
            </a:r>
            <a:r>
              <a:rPr lang="en-US" sz="3200" i="1" u="sng" dirty="0">
                <a:latin typeface="Arial" panose="020B0604020202020204" pitchFamily="34" charset="0"/>
                <a:cs typeface="Arial" panose="020B0604020202020204" pitchFamily="34" charset="0"/>
              </a:rPr>
              <a:t>(non-small)</a:t>
            </a:r>
            <a:r>
              <a:rPr lang="en-US" sz="3200" u="sng" dirty="0">
                <a:latin typeface="Arial" panose="020B0604020202020204" pitchFamily="34" charset="0"/>
                <a:cs typeface="Arial" panose="020B0604020202020204" pitchFamily="34" charset="0"/>
              </a:rPr>
              <a:t> Commercial </a:t>
            </a:r>
            <a:r>
              <a:rPr lang="en-US" sz="3200" u="sng" dirty="0" err="1">
                <a:latin typeface="Arial" panose="020B0604020202020204" pitchFamily="34" charset="0"/>
                <a:cs typeface="Arial" panose="020B0604020202020204" pitchFamily="34" charset="0"/>
              </a:rPr>
              <a:t>Enterpreneur</a:t>
            </a:r>
            <a:endParaRPr lang="en-US" sz="3200" u="sng"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Business </a:t>
            </a:r>
            <a:r>
              <a:rPr lang="it-IT" sz="2800" dirty="0" err="1">
                <a:latin typeface="Arial" panose="020B0604020202020204" pitchFamily="34" charset="0"/>
                <a:cs typeface="Arial" panose="020B0604020202020204" pitchFamily="34" charset="0"/>
              </a:rPr>
              <a:t>Register</a:t>
            </a:r>
            <a:r>
              <a:rPr lang="it-IT" sz="2800" dirty="0">
                <a:latin typeface="Arial" panose="020B0604020202020204" pitchFamily="34" charset="0"/>
                <a:cs typeface="Arial" panose="020B0604020202020204" pitchFamily="34" charset="0"/>
              </a:rPr>
              <a:t> </a:t>
            </a:r>
          </a:p>
          <a:p>
            <a:pPr marL="457200" indent="-457200" algn="just">
              <a:buFontTx/>
              <a:buChar char="-"/>
            </a:pPr>
            <a:endParaRPr lang="it-IT" sz="2800" dirty="0">
              <a:latin typeface="Arial" panose="020B0604020202020204" pitchFamily="34" charset="0"/>
              <a:cs typeface="Arial" panose="020B0604020202020204" pitchFamily="34" charset="0"/>
            </a:endParaRPr>
          </a:p>
          <a:p>
            <a:pPr marL="457200" indent="-457200" algn="just">
              <a:buFontTx/>
              <a:buChar char="-"/>
            </a:pPr>
            <a:r>
              <a:rPr lang="it-IT" sz="2800" dirty="0">
                <a:latin typeface="Arial" panose="020B0604020202020204" pitchFamily="34" charset="0"/>
                <a:cs typeface="Arial" panose="020B0604020202020204" pitchFamily="34" charset="0"/>
              </a:rPr>
              <a:t>Accounting </a:t>
            </a:r>
            <a:r>
              <a:rPr lang="it-IT" sz="2800" dirty="0" err="1">
                <a:latin typeface="Arial" panose="020B0604020202020204" pitchFamily="34" charset="0"/>
                <a:cs typeface="Arial" panose="020B0604020202020204" pitchFamily="34" charset="0"/>
              </a:rPr>
              <a:t>Records</a:t>
            </a:r>
            <a:endParaRPr lang="it-IT" sz="2800" dirty="0">
              <a:latin typeface="Arial" panose="020B0604020202020204" pitchFamily="34" charset="0"/>
              <a:cs typeface="Arial" panose="020B0604020202020204" pitchFamily="34" charset="0"/>
            </a:endParaRPr>
          </a:p>
          <a:p>
            <a:pPr marL="457200" indent="-457200" algn="just">
              <a:buFontTx/>
              <a:buChar char="-"/>
            </a:pPr>
            <a:endParaRPr lang="it-IT" sz="2800" dirty="0">
              <a:latin typeface="Arial" panose="020B0604020202020204" pitchFamily="34" charset="0"/>
              <a:cs typeface="Arial" panose="020B0604020202020204" pitchFamily="34" charset="0"/>
            </a:endParaRPr>
          </a:p>
          <a:p>
            <a:pPr marL="457200" indent="-457200" algn="just">
              <a:buFontTx/>
              <a:buChar char="-"/>
            </a:pPr>
            <a:r>
              <a:rPr lang="it-IT" sz="2800" dirty="0" err="1">
                <a:latin typeface="Arial" panose="020B0604020202020204" pitchFamily="34" charset="0"/>
                <a:cs typeface="Arial" panose="020B0604020202020204" pitchFamily="34" charset="0"/>
              </a:rPr>
              <a:t>Representation</a:t>
            </a:r>
            <a:r>
              <a:rPr lang="it-IT" sz="2800" dirty="0">
                <a:latin typeface="Arial" panose="020B0604020202020204" pitchFamily="34" charset="0"/>
                <a:cs typeface="Arial" panose="020B0604020202020204" pitchFamily="34" charset="0"/>
              </a:rPr>
              <a:t> (</a:t>
            </a:r>
            <a:r>
              <a:rPr lang="en" sz="2800" dirty="0">
                <a:latin typeface="Arial" panose="020B0604020202020204" pitchFamily="34" charset="0"/>
                <a:cs typeface="Arial" panose="020B0604020202020204" pitchFamily="34" charset="0"/>
              </a:rPr>
              <a:t>“a</a:t>
            </a:r>
            <a:r>
              <a:rPr lang="it-IT" sz="2800" dirty="0" err="1">
                <a:latin typeface="Arial" panose="020B0604020202020204" pitchFamily="34" charset="0"/>
                <a:cs typeface="Arial" panose="020B0604020202020204" pitchFamily="34" charset="0"/>
              </a:rPr>
              <a:t>gency</a:t>
            </a:r>
            <a:r>
              <a:rPr lang="en" sz="2800" dirty="0">
                <a:latin typeface="Arial" panose="020B0604020202020204" pitchFamily="34" charset="0"/>
                <a:cs typeface="Arial" panose="020B0604020202020204" pitchFamily="34" charset="0"/>
              </a:rPr>
              <a:t>”)</a:t>
            </a:r>
            <a:endParaRPr lang="it-IT" sz="2800" dirty="0">
              <a:latin typeface="Arial" panose="020B0604020202020204" pitchFamily="34" charset="0"/>
              <a:cs typeface="Arial" panose="020B0604020202020204" pitchFamily="34" charset="0"/>
            </a:endParaRPr>
          </a:p>
          <a:p>
            <a:pPr marL="457200" indent="-457200" algn="just">
              <a:buFontTx/>
              <a:buChar char="-"/>
            </a:pPr>
            <a:endParaRPr lang="it-IT" sz="2800" dirty="0">
              <a:latin typeface="Arial" panose="020B0604020202020204" pitchFamily="34" charset="0"/>
              <a:cs typeface="Arial" panose="020B0604020202020204" pitchFamily="34" charset="0"/>
            </a:endParaRPr>
          </a:p>
          <a:p>
            <a:pPr marL="457200" indent="-457200" algn="just">
              <a:buFontTx/>
              <a:buChar char="-"/>
            </a:pPr>
            <a:r>
              <a:rPr lang="it-IT" sz="2800" dirty="0" err="1">
                <a:latin typeface="Arial" panose="020B0604020202020204" pitchFamily="34" charset="0"/>
                <a:cs typeface="Arial" panose="020B0604020202020204" pitchFamily="34" charset="0"/>
              </a:rPr>
              <a:t>Insolvency</a:t>
            </a:r>
            <a:r>
              <a:rPr lang="it-IT" sz="2800" dirty="0">
                <a:latin typeface="Arial" panose="020B0604020202020204" pitchFamily="34" charset="0"/>
                <a:cs typeface="Arial" panose="020B0604020202020204" pitchFamily="34" charset="0"/>
              </a:rPr>
              <a:t> (</a:t>
            </a:r>
            <a:r>
              <a:rPr lang="en" sz="2800" dirty="0">
                <a:latin typeface="Arial" panose="020B0604020202020204" pitchFamily="34" charset="0"/>
                <a:cs typeface="Arial" panose="020B0604020202020204" pitchFamily="34" charset="0"/>
              </a:rPr>
              <a:t>“</a:t>
            </a:r>
            <a:r>
              <a:rPr lang="en" sz="2800" dirty="0" err="1">
                <a:latin typeface="Arial" panose="020B0604020202020204" pitchFamily="34" charset="0"/>
                <a:cs typeface="Arial" panose="020B0604020202020204" pitchFamily="34" charset="0"/>
              </a:rPr>
              <a:t>bankrupcty</a:t>
            </a:r>
            <a:r>
              <a:rPr lang="en" sz="2800" dirty="0">
                <a:latin typeface="Arial" panose="020B0604020202020204" pitchFamily="34" charset="0"/>
                <a:cs typeface="Arial" panose="020B0604020202020204" pitchFamily="34" charset="0"/>
              </a:rPr>
              <a:t>”)</a:t>
            </a:r>
          </a:p>
          <a:p>
            <a:pPr marL="457200" indent="-457200" algn="just">
              <a:buFontTx/>
              <a:buChar char="-"/>
            </a:pPr>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5578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532453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WHAT’S THE POINT OF THIS CATEGORIZATION?</a:t>
            </a:r>
          </a:p>
          <a:p>
            <a:endParaRPr lang="en-US" sz="1200" dirty="0">
              <a:latin typeface="Arial" panose="020B0604020202020204" pitchFamily="34" charset="0"/>
              <a:cs typeface="Arial" panose="020B0604020202020204" pitchFamily="34" charset="0"/>
            </a:endParaRPr>
          </a:p>
          <a:p>
            <a:pPr algn="just"/>
            <a:r>
              <a:rPr lang="it-IT" sz="2800" i="1" dirty="0">
                <a:latin typeface="Arial" panose="020B0604020202020204" pitchFamily="34" charset="0"/>
                <a:cs typeface="Arial" panose="020B0604020202020204" pitchFamily="34" charset="0"/>
              </a:rPr>
              <a:t>-&gt; </a:t>
            </a:r>
            <a:r>
              <a:rPr lang="it-IT" sz="2800" i="1" dirty="0" err="1">
                <a:latin typeface="Arial" panose="020B0604020202020204" pitchFamily="34" charset="0"/>
                <a:cs typeface="Arial" panose="020B0604020202020204" pitchFamily="34" charset="0"/>
              </a:rPr>
              <a:t>different</a:t>
            </a:r>
            <a:r>
              <a:rPr lang="it-IT" sz="2800" i="1" dirty="0">
                <a:latin typeface="Arial" panose="020B0604020202020204" pitchFamily="34" charset="0"/>
                <a:cs typeface="Arial" panose="020B0604020202020204" pitchFamily="34" charset="0"/>
              </a:rPr>
              <a:t> </a:t>
            </a:r>
            <a:r>
              <a:rPr lang="it-IT" sz="2800" i="1" dirty="0" err="1">
                <a:latin typeface="Arial" panose="020B0604020202020204" pitchFamily="34" charset="0"/>
                <a:cs typeface="Arial" panose="020B0604020202020204" pitchFamily="34" charset="0"/>
              </a:rPr>
              <a:t>disciplines</a:t>
            </a:r>
            <a:r>
              <a:rPr lang="it-IT" sz="2800" i="1" dirty="0">
                <a:latin typeface="Arial" panose="020B0604020202020204" pitchFamily="34" charset="0"/>
                <a:cs typeface="Arial" panose="020B0604020202020204" pitchFamily="34" charset="0"/>
              </a:rPr>
              <a:t> </a:t>
            </a:r>
            <a:r>
              <a:rPr lang="it-IT" sz="2800" i="1" dirty="0" err="1">
                <a:latin typeface="Arial" panose="020B0604020202020204" pitchFamily="34" charset="0"/>
                <a:cs typeface="Arial" panose="020B0604020202020204" pitchFamily="34" charset="0"/>
              </a:rPr>
              <a:t>applies</a:t>
            </a:r>
            <a:endParaRPr lang="it-IT" sz="2800" i="1" dirty="0">
              <a:latin typeface="Arial" panose="020B0604020202020204" pitchFamily="34" charset="0"/>
              <a:cs typeface="Arial" panose="020B0604020202020204" pitchFamily="34" charset="0"/>
            </a:endParaRPr>
          </a:p>
          <a:p>
            <a:pPr algn="just"/>
            <a:endParaRPr lang="it-IT" sz="2800" i="1" dirty="0">
              <a:latin typeface="Arial" panose="020B0604020202020204" pitchFamily="34" charset="0"/>
              <a:cs typeface="Arial" panose="020B0604020202020204" pitchFamily="34" charset="0"/>
            </a:endParaRPr>
          </a:p>
          <a:p>
            <a:pPr algn="just"/>
            <a:endParaRPr lang="en" sz="1200" dirty="0">
              <a:latin typeface="Arial" panose="020B0604020202020204" pitchFamily="34" charset="0"/>
              <a:cs typeface="Arial" panose="020B0604020202020204" pitchFamily="34" charset="0"/>
            </a:endParaRPr>
          </a:p>
          <a:p>
            <a:pPr algn="just"/>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agricultural</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enterprises</a:t>
            </a:r>
            <a:r>
              <a:rPr lang="it-IT" sz="2800" dirty="0">
                <a:latin typeface="Arial" panose="020B0604020202020204" pitchFamily="34" charset="0"/>
                <a:cs typeface="Arial" panose="020B0604020202020204" pitchFamily="34" charset="0"/>
              </a:rPr>
              <a:t> (NO </a:t>
            </a:r>
            <a:r>
              <a:rPr lang="it-IT" sz="2800" dirty="0" err="1">
                <a:latin typeface="Arial" panose="020B0604020202020204" pitchFamily="34" charset="0"/>
                <a:cs typeface="Arial" panose="020B0604020202020204" pitchFamily="34" charset="0"/>
              </a:rPr>
              <a:t>bankruptcy</a:t>
            </a:r>
            <a:r>
              <a:rPr lang="it-IT" sz="2800" dirty="0">
                <a:latin typeface="Arial" panose="020B0604020202020204" pitchFamily="34" charset="0"/>
                <a:cs typeface="Arial" panose="020B0604020202020204" pitchFamily="34" charset="0"/>
              </a:rPr>
              <a:t> &amp; </a:t>
            </a:r>
            <a:r>
              <a:rPr lang="it-IT" sz="2800" dirty="0" err="1">
                <a:latin typeface="Arial" panose="020B0604020202020204" pitchFamily="34" charset="0"/>
                <a:cs typeface="Arial" panose="020B0604020202020204" pitchFamily="34" charset="0"/>
              </a:rPr>
              <a:t>accounting</a:t>
            </a:r>
            <a:r>
              <a:rPr lang="it-IT" sz="2800" dirty="0">
                <a:latin typeface="Arial" panose="020B0604020202020204" pitchFamily="34" charset="0"/>
                <a:cs typeface="Arial" panose="020B0604020202020204" pitchFamily="34" charset="0"/>
              </a:rPr>
              <a:t>)</a:t>
            </a:r>
          </a:p>
          <a:p>
            <a:pPr algn="just"/>
            <a:endParaRPr lang="it-IT" sz="2800" dirty="0">
              <a:latin typeface="Arial" panose="020B0604020202020204" pitchFamily="34" charset="0"/>
              <a:cs typeface="Arial" panose="020B0604020202020204" pitchFamily="34" charset="0"/>
            </a:endParaRPr>
          </a:p>
          <a:p>
            <a:pPr algn="just"/>
            <a:r>
              <a:rPr lang="it-IT" sz="2800" dirty="0">
                <a:latin typeface="Arial" panose="020B0604020202020204" pitchFamily="34" charset="0"/>
                <a:cs typeface="Arial" panose="020B0604020202020204" pitchFamily="34" charset="0"/>
              </a:rPr>
              <a:t>= small </a:t>
            </a:r>
            <a:r>
              <a:rPr lang="it-IT" sz="2800" dirty="0" err="1">
                <a:latin typeface="Arial" panose="020B0604020202020204" pitchFamily="34" charset="0"/>
                <a:cs typeface="Arial" panose="020B0604020202020204" pitchFamily="34" charset="0"/>
              </a:rPr>
              <a:t>enterprises</a:t>
            </a:r>
            <a:r>
              <a:rPr lang="it-IT" sz="2800" dirty="0">
                <a:latin typeface="Arial" panose="020B0604020202020204" pitchFamily="34" charset="0"/>
                <a:cs typeface="Arial" panose="020B0604020202020204" pitchFamily="34" charset="0"/>
              </a:rPr>
              <a:t> (NO </a:t>
            </a:r>
            <a:r>
              <a:rPr lang="it-IT" sz="2800" dirty="0" err="1">
                <a:latin typeface="Arial" panose="020B0604020202020204" pitchFamily="34" charset="0"/>
                <a:cs typeface="Arial" panose="020B0604020202020204" pitchFamily="34" charset="0"/>
              </a:rPr>
              <a:t>registration</a:t>
            </a:r>
            <a:r>
              <a:rPr lang="it-IT" sz="2800" dirty="0">
                <a:latin typeface="Arial" panose="020B0604020202020204" pitchFamily="34" charset="0"/>
                <a:cs typeface="Arial" panose="020B0604020202020204" pitchFamily="34" charset="0"/>
              </a:rPr>
              <a:t> &amp; </a:t>
            </a:r>
            <a:r>
              <a:rPr lang="it-IT" sz="2800" dirty="0" err="1">
                <a:latin typeface="Arial" panose="020B0604020202020204" pitchFamily="34" charset="0"/>
                <a:cs typeface="Arial" panose="020B0604020202020204" pitchFamily="34" charset="0"/>
              </a:rPr>
              <a:t>bankrupcty</a:t>
            </a:r>
            <a:r>
              <a:rPr lang="it-IT" sz="2800" dirty="0">
                <a:latin typeface="Arial" panose="020B0604020202020204" pitchFamily="34" charset="0"/>
                <a:cs typeface="Arial" panose="020B0604020202020204" pitchFamily="34" charset="0"/>
              </a:rPr>
              <a:t> &amp; </a:t>
            </a:r>
            <a:r>
              <a:rPr lang="it-IT" sz="2800" dirty="0" err="1">
                <a:latin typeface="Arial" panose="020B0604020202020204" pitchFamily="34" charset="0"/>
                <a:cs typeface="Arial" panose="020B0604020202020204" pitchFamily="34" charset="0"/>
              </a:rPr>
              <a:t>accounting</a:t>
            </a:r>
            <a:r>
              <a:rPr lang="it-IT" sz="2800" dirty="0">
                <a:latin typeface="Arial" panose="020B0604020202020204" pitchFamily="34" charset="0"/>
                <a:cs typeface="Arial" panose="020B0604020202020204" pitchFamily="34" charset="0"/>
              </a:rPr>
              <a:t>)</a:t>
            </a:r>
          </a:p>
          <a:p>
            <a:pPr algn="just"/>
            <a:endParaRPr lang="it-IT" sz="2800" dirty="0">
              <a:latin typeface="Arial" panose="020B0604020202020204" pitchFamily="34" charset="0"/>
              <a:cs typeface="Arial" panose="020B0604020202020204" pitchFamily="34" charset="0"/>
            </a:endParaRPr>
          </a:p>
          <a:p>
            <a:pPr algn="just"/>
            <a:r>
              <a:rPr lang="it-IT" sz="2800" dirty="0">
                <a:latin typeface="Arial" panose="020B0604020202020204" pitchFamily="34" charset="0"/>
                <a:cs typeface="Arial" panose="020B0604020202020204" pitchFamily="34" charset="0"/>
              </a:rPr>
              <a:t>= public </a:t>
            </a:r>
            <a:r>
              <a:rPr lang="it-IT" sz="2800" dirty="0" err="1">
                <a:latin typeface="Arial" panose="020B0604020202020204" pitchFamily="34" charset="0"/>
                <a:cs typeface="Arial" panose="020B0604020202020204" pitchFamily="34" charset="0"/>
              </a:rPr>
              <a:t>enterprises</a:t>
            </a:r>
            <a:r>
              <a:rPr lang="it-IT" sz="2800" dirty="0">
                <a:latin typeface="Arial" panose="020B0604020202020204" pitchFamily="34" charset="0"/>
                <a:cs typeface="Arial" panose="020B0604020202020204" pitchFamily="34" charset="0"/>
              </a:rPr>
              <a:t> (NO </a:t>
            </a:r>
            <a:r>
              <a:rPr lang="it-IT" sz="2800" dirty="0" err="1">
                <a:latin typeface="Arial" panose="020B0604020202020204" pitchFamily="34" charset="0"/>
                <a:cs typeface="Arial" panose="020B0604020202020204" pitchFamily="34" charset="0"/>
              </a:rPr>
              <a:t>bankrupcty</a:t>
            </a:r>
            <a:r>
              <a:rPr lang="it-IT" sz="2800" dirty="0">
                <a:latin typeface="Arial" panose="020B0604020202020204" pitchFamily="34" charset="0"/>
                <a:cs typeface="Arial" panose="020B0604020202020204" pitchFamily="34" charset="0"/>
              </a:rPr>
              <a:t>)</a:t>
            </a:r>
          </a:p>
          <a:p>
            <a:pPr algn="just"/>
            <a:endParaRPr lang="it-IT" sz="2800" dirty="0">
              <a:latin typeface="Arial" panose="020B0604020202020204" pitchFamily="34" charset="0"/>
              <a:cs typeface="Arial" panose="020B0604020202020204" pitchFamily="34" charset="0"/>
            </a:endParaRPr>
          </a:p>
          <a:p>
            <a:pPr algn="just"/>
            <a:r>
              <a:rPr lang="it-IT" sz="2800" dirty="0">
                <a:latin typeface="Arial" panose="020B0604020202020204" pitchFamily="34" charset="0"/>
                <a:cs typeface="Arial" panose="020B0604020202020204" pitchFamily="34" charset="0"/>
              </a:rPr>
              <a:t>[</a:t>
            </a:r>
            <a:r>
              <a:rPr lang="it-IT" sz="2800" i="1" dirty="0" err="1">
                <a:latin typeface="Arial" panose="020B0604020202020204" pitchFamily="34" charset="0"/>
                <a:cs typeface="Arial" panose="020B0604020202020204" pitchFamily="34" charset="0"/>
              </a:rPr>
              <a:t>but</a:t>
            </a:r>
            <a:r>
              <a:rPr lang="it-IT" sz="2800" i="1" dirty="0">
                <a:latin typeface="Arial" panose="020B0604020202020204" pitchFamily="34" charset="0"/>
                <a:cs typeface="Arial" panose="020B0604020202020204" pitchFamily="34" charset="0"/>
              </a:rPr>
              <a:t> special </a:t>
            </a:r>
            <a:r>
              <a:rPr lang="it-IT" sz="2800" i="1" dirty="0" err="1">
                <a:latin typeface="Arial" panose="020B0604020202020204" pitchFamily="34" charset="0"/>
                <a:cs typeface="Arial" panose="020B0604020202020204" pitchFamily="34" charset="0"/>
              </a:rPr>
              <a:t>laws</a:t>
            </a:r>
            <a:r>
              <a:rPr lang="it-IT" sz="2800" i="1" dirty="0">
                <a:latin typeface="Arial" panose="020B0604020202020204" pitchFamily="34" charset="0"/>
                <a:cs typeface="Arial" panose="020B0604020202020204" pitchFamily="34" charset="0"/>
              </a:rPr>
              <a:t> are </a:t>
            </a:r>
            <a:r>
              <a:rPr lang="it-IT" sz="2800" i="1" dirty="0" err="1">
                <a:latin typeface="Arial" panose="020B0604020202020204" pitchFamily="34" charset="0"/>
                <a:cs typeface="Arial" panose="020B0604020202020204" pitchFamily="34" charset="0"/>
              </a:rPr>
              <a:t>changing</a:t>
            </a:r>
            <a:r>
              <a:rPr lang="it-IT" sz="2800" i="1" dirty="0">
                <a:latin typeface="Arial" panose="020B0604020202020204" pitchFamily="34" charset="0"/>
                <a:cs typeface="Arial" panose="020B0604020202020204" pitchFamily="34" charset="0"/>
              </a:rPr>
              <a:t> </a:t>
            </a:r>
            <a:r>
              <a:rPr lang="it-IT" sz="2800" i="1" dirty="0" err="1">
                <a:latin typeface="Arial" panose="020B0604020202020204" pitchFamily="34" charset="0"/>
                <a:cs typeface="Arial" panose="020B0604020202020204" pitchFamily="34" charset="0"/>
              </a:rPr>
              <a:t>schemes</a:t>
            </a:r>
            <a:r>
              <a:rPr lang="it-IT" sz="2800" i="1" dirty="0">
                <a:latin typeface="Arial" panose="020B0604020202020204" pitchFamily="34" charset="0"/>
                <a:cs typeface="Arial" panose="020B0604020202020204" pitchFamily="34" charset="0"/>
              </a:rPr>
              <a:t> and </a:t>
            </a:r>
            <a:r>
              <a:rPr lang="it-IT" sz="2800" i="1" dirty="0" err="1">
                <a:latin typeface="Arial" panose="020B0604020202020204" pitchFamily="34" charset="0"/>
                <a:cs typeface="Arial" panose="020B0604020202020204" pitchFamily="34" charset="0"/>
              </a:rPr>
              <a:t>blurring</a:t>
            </a:r>
            <a:r>
              <a:rPr lang="it-IT" sz="2800" i="1" dirty="0">
                <a:latin typeface="Arial" panose="020B0604020202020204" pitchFamily="34" charset="0"/>
                <a:cs typeface="Arial" panose="020B0604020202020204" pitchFamily="34" charset="0"/>
              </a:rPr>
              <a:t> </a:t>
            </a:r>
            <a:r>
              <a:rPr lang="it-IT" sz="2800" i="1" dirty="0" err="1">
                <a:latin typeface="Arial" panose="020B0604020202020204" pitchFamily="34" charset="0"/>
                <a:cs typeface="Arial" panose="020B0604020202020204" pitchFamily="34" charset="0"/>
              </a:rPr>
              <a:t>lines</a:t>
            </a:r>
            <a:r>
              <a:rPr lang="it-IT" sz="2800" i="1" dirty="0">
                <a:latin typeface="Arial" panose="020B0604020202020204" pitchFamily="34" charset="0"/>
                <a:cs typeface="Arial" panose="020B0604020202020204" pitchFamily="34" charset="0"/>
              </a:rPr>
              <a:t>…]</a:t>
            </a:r>
            <a:endParaRPr lang="it-IT"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9156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170185" cy="594008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Business Register</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Business </a:t>
            </a:r>
            <a:r>
              <a:rPr lang="it-IT" sz="3200" dirty="0" err="1">
                <a:latin typeface="Arial" panose="020B0604020202020204" pitchFamily="34" charset="0"/>
                <a:cs typeface="Arial" panose="020B0604020202020204" pitchFamily="34" charset="0"/>
              </a:rPr>
              <a:t>register</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is</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generally</a:t>
            </a:r>
            <a:r>
              <a:rPr lang="it-IT" sz="3200" dirty="0">
                <a:latin typeface="Arial" panose="020B0604020202020204" pitchFamily="34" charset="0"/>
                <a:cs typeface="Arial" panose="020B0604020202020204" pitchFamily="34" charset="0"/>
              </a:rPr>
              <a:t> with </a:t>
            </a:r>
            <a:r>
              <a:rPr lang="it-IT" sz="3200" dirty="0" err="1">
                <a:latin typeface="Arial" panose="020B0604020202020204" pitchFamily="34" charset="0"/>
                <a:cs typeface="Arial" panose="020B0604020202020204" pitchFamily="34" charset="0"/>
              </a:rPr>
              <a:t>declaratory</a:t>
            </a:r>
            <a:r>
              <a:rPr lang="it-IT" sz="3200" dirty="0">
                <a:latin typeface="Arial" panose="020B0604020202020204" pitchFamily="34" charset="0"/>
                <a:cs typeface="Arial" panose="020B0604020202020204" pitchFamily="34" charset="0"/>
              </a:rPr>
              <a:t> </a:t>
            </a:r>
            <a:r>
              <a:rPr lang="en" sz="3200" dirty="0">
                <a:latin typeface="Arial" panose="020B0604020202020204" pitchFamily="34" charset="0"/>
                <a:cs typeface="Arial" panose="020B0604020202020204" pitchFamily="34" charset="0"/>
              </a:rPr>
              <a:t>“</a:t>
            </a:r>
            <a:r>
              <a:rPr lang="it-IT" sz="3200" u="sng" dirty="0" err="1">
                <a:latin typeface="Arial" panose="020B0604020202020204" pitchFamily="34" charset="0"/>
                <a:cs typeface="Arial" panose="020B0604020202020204" pitchFamily="34" charset="0"/>
              </a:rPr>
              <a:t>publicity</a:t>
            </a:r>
            <a:r>
              <a:rPr lang="en" sz="2800" dirty="0">
                <a:latin typeface="Arial" panose="020B0604020202020204" pitchFamily="34" charset="0"/>
                <a:cs typeface="Arial" panose="020B0604020202020204" pitchFamily="34" charset="0"/>
              </a:rPr>
              <a:t>”</a:t>
            </a:r>
          </a:p>
          <a:p>
            <a:endParaRPr lang="en" sz="2800" dirty="0">
              <a:latin typeface="Arial" panose="020B0604020202020204" pitchFamily="34" charset="0"/>
              <a:cs typeface="Arial" panose="020B0604020202020204" pitchFamily="34" charset="0"/>
            </a:endParaRPr>
          </a:p>
          <a:p>
            <a:r>
              <a:rPr lang="en" sz="2400" dirty="0">
                <a:latin typeface="Arial" panose="020B0604020202020204" pitchFamily="34" charset="0"/>
                <a:cs typeface="Arial" panose="020B0604020202020204" pitchFamily="34" charset="0"/>
              </a:rPr>
              <a:t>-&gt; In legal terms, “</a:t>
            </a:r>
            <a:r>
              <a:rPr lang="it-IT" sz="2400" dirty="0" err="1">
                <a:latin typeface="Arial" panose="020B0604020202020204" pitchFamily="34" charset="0"/>
                <a:cs typeface="Arial" panose="020B0604020202020204" pitchFamily="34" charset="0"/>
              </a:rPr>
              <a:t>publicity</a:t>
            </a:r>
            <a:r>
              <a:rPr lang="en" sz="2400" dirty="0">
                <a:latin typeface="Arial" panose="020B0604020202020204" pitchFamily="34" charset="0"/>
                <a:cs typeface="Arial" panose="020B0604020202020204" pitchFamily="34" charset="0"/>
              </a:rPr>
              <a:t>” may have different regimes and effects</a:t>
            </a:r>
          </a:p>
          <a:p>
            <a:endParaRPr lang="en" sz="2400" dirty="0">
              <a:latin typeface="Arial" panose="020B0604020202020204" pitchFamily="34" charset="0"/>
              <a:cs typeface="Arial" panose="020B0604020202020204" pitchFamily="34" charset="0"/>
            </a:endParaRPr>
          </a:p>
          <a:p>
            <a:pPr marL="342900" indent="-342900">
              <a:buFontTx/>
              <a:buChar char="-"/>
            </a:pPr>
            <a:r>
              <a:rPr lang="it-IT" sz="2400" dirty="0">
                <a:latin typeface="Arial" panose="020B0604020202020204" pitchFamily="34" charset="0"/>
                <a:cs typeface="Arial" panose="020B0604020202020204" pitchFamily="34" charset="0"/>
              </a:rPr>
              <a:t>m</a:t>
            </a:r>
            <a:r>
              <a:rPr lang="en" sz="2400" dirty="0">
                <a:latin typeface="Arial" panose="020B0604020202020204" pitchFamily="34" charset="0"/>
                <a:cs typeface="Arial" panose="020B0604020202020204" pitchFamily="34" charset="0"/>
              </a:rPr>
              <a:t>ere publicity 		= just “news” of information (legal notice)</a:t>
            </a:r>
          </a:p>
          <a:p>
            <a:endParaRPr lang="en" sz="2400" dirty="0">
              <a:latin typeface="Arial" panose="020B0604020202020204" pitchFamily="34" charset="0"/>
              <a:cs typeface="Arial" panose="020B0604020202020204" pitchFamily="34" charset="0"/>
            </a:endParaRPr>
          </a:p>
          <a:p>
            <a:pPr marL="342900" indent="-342900">
              <a:buFontTx/>
              <a:buChar char="-"/>
            </a:pPr>
            <a:r>
              <a:rPr lang="en" sz="2400" dirty="0">
                <a:latin typeface="Arial" panose="020B0604020202020204" pitchFamily="34" charset="0"/>
                <a:cs typeface="Arial" panose="020B0604020202020204" pitchFamily="34" charset="0"/>
              </a:rPr>
              <a:t>declaratory publicity	= enforceable vs. third-parties (legal presumption)</a:t>
            </a:r>
          </a:p>
          <a:p>
            <a:pPr marL="342900" indent="-342900">
              <a:buFontTx/>
              <a:buChar char="-"/>
            </a:pPr>
            <a:endParaRPr lang="en" sz="2400" dirty="0">
              <a:latin typeface="Arial" panose="020B0604020202020204" pitchFamily="34" charset="0"/>
              <a:cs typeface="Arial" panose="020B0604020202020204" pitchFamily="34" charset="0"/>
            </a:endParaRPr>
          </a:p>
          <a:p>
            <a:pPr marL="342900" indent="-342900">
              <a:buFontTx/>
              <a:buChar char="-"/>
            </a:pPr>
            <a:r>
              <a:rPr lang="it-IT" sz="2400" dirty="0">
                <a:latin typeface="Arial" panose="020B0604020202020204" pitchFamily="34" charset="0"/>
                <a:cs typeface="Arial" panose="020B0604020202020204" pitchFamily="34" charset="0"/>
              </a:rPr>
              <a:t>c</a:t>
            </a:r>
            <a:r>
              <a:rPr lang="en" sz="2400" dirty="0" err="1">
                <a:latin typeface="Arial" panose="020B0604020202020204" pitchFamily="34" charset="0"/>
                <a:cs typeface="Arial" panose="020B0604020202020204" pitchFamily="34" charset="0"/>
              </a:rPr>
              <a:t>onstitutive</a:t>
            </a:r>
            <a:r>
              <a:rPr lang="en" sz="2400" dirty="0">
                <a:latin typeface="Arial" panose="020B0604020202020204" pitchFamily="34" charset="0"/>
                <a:cs typeface="Arial" panose="020B0604020202020204" pitchFamily="34" charset="0"/>
              </a:rPr>
              <a:t> publicity	= determining the validity itself (legal creation)</a:t>
            </a:r>
          </a:p>
          <a:p>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88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515600" cy="6494085"/>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Business Register</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Business </a:t>
            </a:r>
            <a:r>
              <a:rPr lang="it-IT" sz="3200" dirty="0" err="1">
                <a:latin typeface="Arial" panose="020B0604020202020204" pitchFamily="34" charset="0"/>
                <a:cs typeface="Arial" panose="020B0604020202020204" pitchFamily="34" charset="0"/>
              </a:rPr>
              <a:t>register</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provides</a:t>
            </a:r>
            <a:r>
              <a:rPr lang="it-IT" sz="3200" dirty="0">
                <a:latin typeface="Arial" panose="020B0604020202020204" pitchFamily="34" charset="0"/>
                <a:cs typeface="Arial" panose="020B0604020202020204" pitchFamily="34" charset="0"/>
              </a:rPr>
              <a:t> general </a:t>
            </a:r>
            <a:r>
              <a:rPr lang="en" sz="3200" dirty="0">
                <a:latin typeface="Arial" panose="020B0604020202020204" pitchFamily="34" charset="0"/>
                <a:cs typeface="Arial" panose="020B0604020202020204" pitchFamily="34" charset="0"/>
              </a:rPr>
              <a:t>“</a:t>
            </a:r>
            <a:r>
              <a:rPr lang="en" sz="3200" u="sng" dirty="0">
                <a:latin typeface="Arial" panose="020B0604020202020204" pitchFamily="34" charset="0"/>
                <a:cs typeface="Arial" panose="020B0604020202020204" pitchFamily="34" charset="0"/>
              </a:rPr>
              <a:t>declaratory </a:t>
            </a:r>
            <a:r>
              <a:rPr lang="it-IT" sz="3200" u="sng" dirty="0" err="1">
                <a:latin typeface="Arial" panose="020B0604020202020204" pitchFamily="34" charset="0"/>
                <a:cs typeface="Arial" panose="020B0604020202020204" pitchFamily="34" charset="0"/>
              </a:rPr>
              <a:t>publicity</a:t>
            </a:r>
            <a:r>
              <a:rPr lang="en" sz="2800" dirty="0">
                <a:latin typeface="Arial" panose="020B0604020202020204" pitchFamily="34" charset="0"/>
                <a:cs typeface="Arial" panose="020B0604020202020204" pitchFamily="34" charset="0"/>
              </a:rPr>
              <a:t>”</a:t>
            </a:r>
          </a:p>
          <a:p>
            <a:endParaRPr lang="en" sz="2800" dirty="0">
              <a:latin typeface="Arial" panose="020B0604020202020204" pitchFamily="34" charset="0"/>
              <a:cs typeface="Arial" panose="020B0604020202020204" pitchFamily="34" charset="0"/>
            </a:endParaRPr>
          </a:p>
          <a:p>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all</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acts</a:t>
            </a:r>
            <a:r>
              <a:rPr lang="it-IT" sz="2400" dirty="0">
                <a:latin typeface="Arial" panose="020B0604020202020204" pitchFamily="34" charset="0"/>
                <a:cs typeface="Arial" panose="020B0604020202020204" pitchFamily="34" charset="0"/>
              </a:rPr>
              <a:t> and </a:t>
            </a:r>
            <a:r>
              <a:rPr lang="it-IT" sz="2400" dirty="0" err="1">
                <a:latin typeface="Arial" panose="020B0604020202020204" pitchFamily="34" charset="0"/>
                <a:cs typeface="Arial" panose="020B0604020202020204" pitchFamily="34" charset="0"/>
              </a:rPr>
              <a:t>changes</a:t>
            </a:r>
            <a:r>
              <a:rPr lang="it-IT" sz="2400" dirty="0">
                <a:latin typeface="Arial" panose="020B0604020202020204" pitchFamily="34" charset="0"/>
                <a:cs typeface="Arial" panose="020B0604020202020204" pitchFamily="34" charset="0"/>
              </a:rPr>
              <a:t> </a:t>
            </a:r>
            <a:r>
              <a:rPr lang="it-IT" sz="2400" dirty="0" err="1">
                <a:latin typeface="Arial" panose="020B0604020202020204" pitchFamily="34" charset="0"/>
                <a:cs typeface="Arial" panose="020B0604020202020204" pitchFamily="34" charset="0"/>
              </a:rPr>
              <a:t>related</a:t>
            </a:r>
            <a:r>
              <a:rPr lang="it-IT" sz="2400" dirty="0">
                <a:latin typeface="Arial" panose="020B0604020202020204" pitchFamily="34" charset="0"/>
                <a:cs typeface="Arial" panose="020B0604020202020204" pitchFamily="34" charset="0"/>
              </a:rPr>
              <a:t> to the </a:t>
            </a:r>
            <a:r>
              <a:rPr lang="it-IT" sz="2400" dirty="0" err="1">
                <a:latin typeface="Arial" panose="020B0604020202020204" pitchFamily="34" charset="0"/>
                <a:cs typeface="Arial" panose="020B0604020202020204" pitchFamily="34" charset="0"/>
              </a:rPr>
              <a:t>enterprise</a:t>
            </a:r>
            <a:endParaRPr lang="it-IT" sz="24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pPr lvl="0"/>
            <a:r>
              <a:rPr lang="it-IT" sz="3200" dirty="0">
                <a:solidFill>
                  <a:prstClr val="black"/>
                </a:solidFill>
                <a:latin typeface="Arial" panose="020B0604020202020204" pitchFamily="34" charset="0"/>
                <a:cs typeface="Arial" panose="020B0604020202020204" pitchFamily="34" charset="0"/>
              </a:rPr>
              <a:t>Business </a:t>
            </a:r>
            <a:r>
              <a:rPr lang="it-IT" sz="3200" dirty="0" err="1">
                <a:solidFill>
                  <a:prstClr val="black"/>
                </a:solidFill>
                <a:latin typeface="Arial" panose="020B0604020202020204" pitchFamily="34" charset="0"/>
                <a:cs typeface="Arial" panose="020B0604020202020204" pitchFamily="34" charset="0"/>
              </a:rPr>
              <a:t>register</a:t>
            </a:r>
            <a:r>
              <a:rPr lang="it-IT" sz="3200" dirty="0">
                <a:solidFill>
                  <a:prstClr val="black"/>
                </a:solidFill>
                <a:latin typeface="Arial" panose="020B0604020202020204" pitchFamily="34" charset="0"/>
                <a:cs typeface="Arial" panose="020B0604020202020204" pitchFamily="34" charset="0"/>
              </a:rPr>
              <a:t> </a:t>
            </a:r>
            <a:r>
              <a:rPr lang="it-IT" sz="3200" dirty="0" err="1">
                <a:solidFill>
                  <a:prstClr val="black"/>
                </a:solidFill>
                <a:latin typeface="Arial" panose="020B0604020202020204" pitchFamily="34" charset="0"/>
                <a:cs typeface="Arial" panose="020B0604020202020204" pitchFamily="34" charset="0"/>
              </a:rPr>
              <a:t>provides</a:t>
            </a:r>
            <a:r>
              <a:rPr lang="it-IT" sz="3200" dirty="0">
                <a:solidFill>
                  <a:prstClr val="black"/>
                </a:solidFill>
                <a:latin typeface="Arial" panose="020B0604020202020204" pitchFamily="34" charset="0"/>
                <a:cs typeface="Arial" panose="020B0604020202020204" pitchFamily="34" charset="0"/>
              </a:rPr>
              <a:t> special </a:t>
            </a:r>
            <a:r>
              <a:rPr lang="en" sz="3200" dirty="0">
                <a:solidFill>
                  <a:prstClr val="black"/>
                </a:solidFill>
                <a:latin typeface="Arial" panose="020B0604020202020204" pitchFamily="34" charset="0"/>
                <a:cs typeface="Arial" panose="020B0604020202020204" pitchFamily="34" charset="0"/>
              </a:rPr>
              <a:t>“</a:t>
            </a:r>
            <a:r>
              <a:rPr lang="en" sz="3200" u="sng" dirty="0">
                <a:solidFill>
                  <a:prstClr val="black"/>
                </a:solidFill>
                <a:latin typeface="Arial" panose="020B0604020202020204" pitchFamily="34" charset="0"/>
                <a:cs typeface="Arial" panose="020B0604020202020204" pitchFamily="34" charset="0"/>
              </a:rPr>
              <a:t>constitutive </a:t>
            </a:r>
            <a:r>
              <a:rPr lang="it-IT" sz="3200" u="sng" dirty="0" err="1">
                <a:solidFill>
                  <a:prstClr val="black"/>
                </a:solidFill>
                <a:latin typeface="Arial" panose="020B0604020202020204" pitchFamily="34" charset="0"/>
                <a:cs typeface="Arial" panose="020B0604020202020204" pitchFamily="34" charset="0"/>
              </a:rPr>
              <a:t>publicity</a:t>
            </a:r>
            <a:r>
              <a:rPr lang="en" sz="2800" dirty="0">
                <a:solidFill>
                  <a:prstClr val="black"/>
                </a:solidFill>
                <a:latin typeface="Arial" panose="020B0604020202020204" pitchFamily="34" charset="0"/>
                <a:cs typeface="Arial" panose="020B0604020202020204" pitchFamily="34" charset="0"/>
              </a:rPr>
              <a:t>”</a:t>
            </a:r>
          </a:p>
          <a:p>
            <a:pPr lvl="0"/>
            <a:endParaRPr lang="en" sz="2800" dirty="0">
              <a:solidFill>
                <a:prstClr val="black"/>
              </a:solidFill>
              <a:latin typeface="Arial" panose="020B0604020202020204" pitchFamily="34" charset="0"/>
              <a:cs typeface="Arial" panose="020B0604020202020204" pitchFamily="34" charset="0"/>
            </a:endParaRPr>
          </a:p>
          <a:p>
            <a:pPr lvl="0"/>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incorporation</a:t>
            </a:r>
            <a:r>
              <a:rPr lang="it-IT" sz="2400" dirty="0">
                <a:solidFill>
                  <a:prstClr val="black"/>
                </a:solidFill>
                <a:latin typeface="Arial" panose="020B0604020202020204" pitchFamily="34" charset="0"/>
                <a:cs typeface="Arial" panose="020B0604020202020204" pitchFamily="34" charset="0"/>
              </a:rPr>
              <a:t> of a </a:t>
            </a:r>
            <a:r>
              <a:rPr lang="en" sz="2400" dirty="0">
                <a:latin typeface="Arial" panose="020B0604020202020204" pitchFamily="34" charset="0"/>
                <a:cs typeface="Arial" panose="020B0604020202020204" pitchFamily="34" charset="0"/>
              </a:rPr>
              <a:t>“</a:t>
            </a:r>
            <a:r>
              <a:rPr lang="it-IT" sz="2400" dirty="0">
                <a:solidFill>
                  <a:prstClr val="black"/>
                </a:solidFill>
                <a:latin typeface="Arial" panose="020B0604020202020204" pitchFamily="34" charset="0"/>
                <a:cs typeface="Arial" panose="020B0604020202020204" pitchFamily="34" charset="0"/>
              </a:rPr>
              <a:t>capital</a:t>
            </a:r>
            <a:r>
              <a:rPr lang="en" sz="2400" dirty="0">
                <a:solidFill>
                  <a:prstClr val="black"/>
                </a:solidFill>
                <a:latin typeface="Arial" panose="020B0604020202020204" pitchFamily="34" charset="0"/>
                <a:cs typeface="Arial" panose="020B0604020202020204" pitchFamily="34" charset="0"/>
              </a:rPr>
              <a:t>”</a:t>
            </a:r>
            <a:r>
              <a:rPr lang="it-IT" sz="2400" dirty="0">
                <a:solidFill>
                  <a:prstClr val="black"/>
                </a:solidFill>
                <a:latin typeface="Arial" panose="020B0604020202020204" pitchFamily="34" charset="0"/>
                <a:cs typeface="Arial" panose="020B0604020202020204" pitchFamily="34" charset="0"/>
              </a:rPr>
              <a:t> company for </a:t>
            </a:r>
            <a:r>
              <a:rPr lang="it-IT" sz="2400" dirty="0" err="1">
                <a:solidFill>
                  <a:prstClr val="black"/>
                </a:solidFill>
                <a:latin typeface="Arial" panose="020B0604020202020204" pitchFamily="34" charset="0"/>
                <a:cs typeface="Arial" panose="020B0604020202020204" pitchFamily="34" charset="0"/>
              </a:rPr>
              <a:t>its</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existence</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as</a:t>
            </a:r>
            <a:r>
              <a:rPr lang="it-IT" sz="2400" dirty="0">
                <a:solidFill>
                  <a:prstClr val="black"/>
                </a:solidFill>
                <a:latin typeface="Arial" panose="020B0604020202020204" pitchFamily="34" charset="0"/>
                <a:cs typeface="Arial" panose="020B0604020202020204" pitchFamily="34" charset="0"/>
              </a:rPr>
              <a:t> a </a:t>
            </a:r>
            <a:r>
              <a:rPr lang="it-IT" sz="2400" dirty="0" err="1">
                <a:solidFill>
                  <a:prstClr val="black"/>
                </a:solidFill>
                <a:latin typeface="Arial" panose="020B0604020202020204" pitchFamily="34" charset="0"/>
                <a:cs typeface="Arial" panose="020B0604020202020204" pitchFamily="34" charset="0"/>
              </a:rPr>
              <a:t>legal</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person</a:t>
            </a:r>
            <a:endParaRPr lang="en" sz="2400" dirty="0">
              <a:solidFill>
                <a:prstClr val="black"/>
              </a:solidFill>
              <a:latin typeface="Arial" panose="020B0604020202020204" pitchFamily="34" charset="0"/>
              <a:cs typeface="Arial" panose="020B0604020202020204" pitchFamily="34" charset="0"/>
            </a:endParaRPr>
          </a:p>
          <a:p>
            <a:endParaRPr lang="en" sz="2400" dirty="0">
              <a:latin typeface="Arial" panose="020B0604020202020204" pitchFamily="34" charset="0"/>
              <a:cs typeface="Arial" panose="020B0604020202020204" pitchFamily="34" charset="0"/>
            </a:endParaRPr>
          </a:p>
          <a:p>
            <a:endParaRPr lang="en" sz="2400" dirty="0">
              <a:latin typeface="Arial" panose="020B0604020202020204" pitchFamily="34" charset="0"/>
              <a:cs typeface="Arial" panose="020B0604020202020204" pitchFamily="34" charset="0"/>
            </a:endParaRPr>
          </a:p>
          <a:p>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3486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0" y="539827"/>
            <a:ext cx="11170185" cy="5693866"/>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Business Register</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Business </a:t>
            </a:r>
            <a:r>
              <a:rPr lang="it-IT" sz="3200" dirty="0" err="1">
                <a:latin typeface="Arial" panose="020B0604020202020204" pitchFamily="34" charset="0"/>
                <a:cs typeface="Arial" panose="020B0604020202020204" pitchFamily="34" charset="0"/>
              </a:rPr>
              <a:t>register</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has</a:t>
            </a:r>
            <a:r>
              <a:rPr lang="it-IT" sz="3200" dirty="0">
                <a:latin typeface="Arial" panose="020B0604020202020204" pitchFamily="34" charset="0"/>
                <a:cs typeface="Arial" panose="020B0604020202020204" pitchFamily="34" charset="0"/>
              </a:rPr>
              <a:t> an </a:t>
            </a:r>
            <a:r>
              <a:rPr lang="it-IT" sz="3200" dirty="0" err="1">
                <a:latin typeface="Arial" panose="020B0604020202020204" pitchFamily="34" charset="0"/>
                <a:cs typeface="Arial" panose="020B0604020202020204" pitchFamily="34" charset="0"/>
              </a:rPr>
              <a:t>ordinary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section</a:t>
            </a:r>
            <a:endParaRPr lang="en" sz="2800" dirty="0">
              <a:latin typeface="Arial" panose="020B0604020202020204" pitchFamily="34" charset="0"/>
              <a:cs typeface="Arial" panose="020B0604020202020204" pitchFamily="34" charset="0"/>
            </a:endParaRPr>
          </a:p>
          <a:p>
            <a:endParaRPr lang="en" sz="2800" dirty="0">
              <a:latin typeface="Arial" panose="020B0604020202020204" pitchFamily="34" charset="0"/>
              <a:cs typeface="Arial" panose="020B0604020202020204" pitchFamily="34" charset="0"/>
            </a:endParaRPr>
          </a:p>
          <a:p>
            <a:r>
              <a:rPr lang="it-IT" sz="2400" dirty="0">
                <a:latin typeface="Arial" panose="020B0604020202020204" pitchFamily="34" charset="0"/>
                <a:cs typeface="Arial" panose="020B0604020202020204" pitchFamily="34" charset="0"/>
              </a:rPr>
              <a:t>= </a:t>
            </a:r>
            <a:r>
              <a:rPr lang="en-GB" sz="2400" dirty="0">
                <a:latin typeface="Arial" panose="020B0604020202020204" pitchFamily="34" charset="0"/>
                <a:ea typeface="Calibri" panose="020F0502020204030204" pitchFamily="34" charset="0"/>
                <a:cs typeface="Arial" panose="020B0604020202020204" pitchFamily="34" charset="0"/>
              </a:rPr>
              <a:t>partnerships and companies</a:t>
            </a:r>
            <a:r>
              <a:rPr lang="it-IT" sz="2400" dirty="0">
                <a:latin typeface="Arial" panose="020B0604020202020204" pitchFamily="34" charset="0"/>
                <a:ea typeface="Calibri" panose="020F0502020204030204" pitchFamily="34" charset="0"/>
                <a:cs typeface="Arial" panose="020B0604020202020204" pitchFamily="34" charset="0"/>
              </a:rPr>
              <a:t>, </a:t>
            </a:r>
            <a:r>
              <a:rPr lang="en-GB" sz="2400" dirty="0">
                <a:latin typeface="Arial" panose="020B0604020202020204" pitchFamily="34" charset="0"/>
                <a:ea typeface="Calibri" panose="020F0502020204030204" pitchFamily="34" charset="0"/>
                <a:cs typeface="Arial" panose="020B0604020202020204" pitchFamily="34" charset="0"/>
              </a:rPr>
              <a:t>cooperatives,</a:t>
            </a:r>
            <a:r>
              <a:rPr lang="it-IT" sz="2400" dirty="0">
                <a:latin typeface="Arial" panose="020B0604020202020204" pitchFamily="34" charset="0"/>
                <a:ea typeface="Calibri" panose="020F0502020204030204" pitchFamily="34" charset="0"/>
                <a:cs typeface="Arial" panose="020B0604020202020204" pitchFamily="34" charset="0"/>
              </a:rPr>
              <a:t> </a:t>
            </a:r>
            <a:r>
              <a:rPr lang="en-GB" sz="2400" dirty="0">
                <a:latin typeface="Arial" panose="020B0604020202020204" pitchFamily="34" charset="0"/>
                <a:ea typeface="Calibri" panose="020F0502020204030204" pitchFamily="34" charset="0"/>
                <a:cs typeface="Arial" panose="020B0604020202020204" pitchFamily="34" charset="0"/>
              </a:rPr>
              <a:t>consortiums </a:t>
            </a:r>
            <a:r>
              <a:rPr lang="en-GB" sz="2400" i="1" dirty="0">
                <a:latin typeface="Arial" panose="020B0604020202020204" pitchFamily="34" charset="0"/>
                <a:ea typeface="Calibri" panose="020F0502020204030204" pitchFamily="34" charset="0"/>
                <a:cs typeface="Arial" panose="020B0604020202020204" pitchFamily="34" charset="0"/>
              </a:rPr>
              <a:t>(subjects),</a:t>
            </a:r>
            <a:r>
              <a:rPr lang="en-GB" sz="2400" dirty="0">
                <a:latin typeface="Arial" panose="020B0604020202020204" pitchFamily="34" charset="0"/>
                <a:ea typeface="Calibri" panose="020F0502020204030204" pitchFamily="34" charset="0"/>
                <a:cs typeface="Arial" panose="020B0604020202020204" pitchFamily="34" charset="0"/>
              </a:rPr>
              <a:t> EEIG, public entities (</a:t>
            </a:r>
            <a:r>
              <a:rPr lang="en-GB" sz="2400" i="1" dirty="0">
                <a:latin typeface="Arial" panose="020B0604020202020204" pitchFamily="34" charset="0"/>
                <a:ea typeface="Calibri" panose="020F0502020204030204" pitchFamily="34" charset="0"/>
                <a:cs typeface="Arial" panose="020B0604020202020204" pitchFamily="34" charset="0"/>
              </a:rPr>
              <a:t>commercial</a:t>
            </a:r>
            <a:r>
              <a:rPr lang="en-GB" sz="2400" dirty="0">
                <a:latin typeface="Arial" panose="020B0604020202020204" pitchFamily="34" charset="0"/>
                <a:ea typeface="Calibri" panose="020F0502020204030204" pitchFamily="34" charset="0"/>
                <a:cs typeface="Arial" panose="020B0604020202020204" pitchFamily="34" charset="0"/>
              </a:rPr>
              <a:t>)</a:t>
            </a:r>
            <a:r>
              <a:rPr lang="en-GB" sz="2400" i="1" dirty="0">
                <a:latin typeface="Arial" panose="020B0604020202020204" pitchFamily="34" charset="0"/>
                <a:ea typeface="Calibri" panose="020F0502020204030204" pitchFamily="34" charset="0"/>
                <a:cs typeface="Arial" panose="020B0604020202020204" pitchFamily="34" charset="0"/>
              </a:rPr>
              <a:t>,</a:t>
            </a:r>
            <a:r>
              <a:rPr lang="en-GB" sz="2400" dirty="0">
                <a:latin typeface="Arial" panose="020B0604020202020204" pitchFamily="34" charset="0"/>
                <a:ea typeface="Calibri" panose="020F0502020204030204" pitchFamily="34" charset="0"/>
                <a:cs typeface="Arial" panose="020B0604020202020204" pitchFamily="34" charset="0"/>
              </a:rPr>
              <a:t> individual business entrepreneurs (</a:t>
            </a:r>
            <a:r>
              <a:rPr lang="en-GB" sz="2400" i="1" dirty="0">
                <a:latin typeface="Arial" panose="020B0604020202020204" pitchFamily="34" charset="0"/>
                <a:ea typeface="Calibri" panose="020F0502020204030204" pitchFamily="34" charset="0"/>
                <a:cs typeface="Arial" panose="020B0604020202020204" pitchFamily="34" charset="0"/>
              </a:rPr>
              <a:t>non-small</a:t>
            </a:r>
            <a:r>
              <a:rPr lang="en-GB" sz="2400" dirty="0">
                <a:latin typeface="Arial" panose="020B0604020202020204" pitchFamily="34" charset="0"/>
                <a:ea typeface="Calibri" panose="020F0502020204030204" pitchFamily="34" charset="0"/>
                <a:cs typeface="Arial" panose="020B0604020202020204" pitchFamily="34" charset="0"/>
              </a:rPr>
              <a:t>)</a:t>
            </a:r>
            <a:endParaRPr lang="it-IT" sz="24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pPr lvl="0"/>
            <a:r>
              <a:rPr lang="it-IT" sz="3200" dirty="0">
                <a:solidFill>
                  <a:prstClr val="black"/>
                </a:solidFill>
                <a:latin typeface="Arial" panose="020B0604020202020204" pitchFamily="34" charset="0"/>
                <a:cs typeface="Arial" panose="020B0604020202020204" pitchFamily="34" charset="0"/>
              </a:rPr>
              <a:t>Business </a:t>
            </a:r>
            <a:r>
              <a:rPr lang="it-IT" sz="3200" dirty="0" err="1">
                <a:solidFill>
                  <a:prstClr val="black"/>
                </a:solidFill>
                <a:latin typeface="Arial" panose="020B0604020202020204" pitchFamily="34" charset="0"/>
                <a:cs typeface="Arial" panose="020B0604020202020204" pitchFamily="34" charset="0"/>
              </a:rPr>
              <a:t>register</a:t>
            </a:r>
            <a:r>
              <a:rPr lang="it-IT" sz="3200" dirty="0">
                <a:solidFill>
                  <a:prstClr val="black"/>
                </a:solidFill>
                <a:latin typeface="Arial" panose="020B0604020202020204" pitchFamily="34" charset="0"/>
                <a:cs typeface="Arial" panose="020B0604020202020204" pitchFamily="34" charset="0"/>
              </a:rPr>
              <a:t> </a:t>
            </a:r>
            <a:r>
              <a:rPr lang="it-IT" sz="3200" dirty="0" err="1">
                <a:solidFill>
                  <a:prstClr val="black"/>
                </a:solidFill>
                <a:latin typeface="Arial" panose="020B0604020202020204" pitchFamily="34" charset="0"/>
                <a:cs typeface="Arial" panose="020B0604020202020204" pitchFamily="34" charset="0"/>
              </a:rPr>
              <a:t>has</a:t>
            </a:r>
            <a:r>
              <a:rPr lang="it-IT" sz="3200" dirty="0">
                <a:solidFill>
                  <a:prstClr val="black"/>
                </a:solidFill>
                <a:latin typeface="Arial" panose="020B0604020202020204" pitchFamily="34" charset="0"/>
                <a:cs typeface="Arial" panose="020B0604020202020204" pitchFamily="34" charset="0"/>
              </a:rPr>
              <a:t> special </a:t>
            </a:r>
            <a:r>
              <a:rPr lang="it-IT" sz="3200" dirty="0" err="1">
                <a:solidFill>
                  <a:prstClr val="black"/>
                </a:solidFill>
                <a:latin typeface="Arial" panose="020B0604020202020204" pitchFamily="34" charset="0"/>
                <a:cs typeface="Arial" panose="020B0604020202020204" pitchFamily="34" charset="0"/>
              </a:rPr>
              <a:t>sections</a:t>
            </a:r>
            <a:endParaRPr lang="en" sz="2800" dirty="0">
              <a:solidFill>
                <a:prstClr val="black"/>
              </a:solidFill>
              <a:latin typeface="Arial" panose="020B0604020202020204" pitchFamily="34" charset="0"/>
              <a:cs typeface="Arial" panose="020B0604020202020204" pitchFamily="34" charset="0"/>
            </a:endParaRPr>
          </a:p>
          <a:p>
            <a:pPr lvl="0"/>
            <a:endParaRPr lang="en" sz="2800" dirty="0">
              <a:solidFill>
                <a:prstClr val="black"/>
              </a:solidFill>
              <a:latin typeface="Arial" panose="020B0604020202020204" pitchFamily="34" charset="0"/>
              <a:cs typeface="Arial" panose="020B0604020202020204" pitchFamily="34" charset="0"/>
            </a:endParaRPr>
          </a:p>
          <a:p>
            <a:pPr lvl="0"/>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agricultural</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enterpreneurs</a:t>
            </a:r>
            <a:r>
              <a:rPr lang="it-IT" sz="2400" dirty="0">
                <a:solidFill>
                  <a:prstClr val="black"/>
                </a:solidFill>
                <a:latin typeface="Arial" panose="020B0604020202020204" pitchFamily="34" charset="0"/>
                <a:cs typeface="Arial" panose="020B0604020202020204" pitchFamily="34" charset="0"/>
              </a:rPr>
              <a:t> (</a:t>
            </a:r>
            <a:r>
              <a:rPr lang="it-IT" sz="2400" i="1" dirty="0" err="1">
                <a:solidFill>
                  <a:prstClr val="black"/>
                </a:solidFill>
                <a:latin typeface="Arial" panose="020B0604020202020204" pitchFamily="34" charset="0"/>
                <a:cs typeface="Arial" panose="020B0604020202020204" pitchFamily="34" charset="0"/>
              </a:rPr>
              <a:t>dec.pub</a:t>
            </a:r>
            <a:r>
              <a:rPr lang="it-IT" sz="2400" i="1" dirty="0">
                <a:solidFill>
                  <a:prstClr val="black"/>
                </a:solidFill>
                <a:latin typeface="Arial" panose="020B0604020202020204" pitchFamily="34" charset="0"/>
                <a:cs typeface="Arial" panose="020B0604020202020204" pitchFamily="34" charset="0"/>
              </a:rPr>
              <a:t>.!</a:t>
            </a:r>
            <a:r>
              <a:rPr lang="it-IT" sz="2400" dirty="0">
                <a:solidFill>
                  <a:prstClr val="black"/>
                </a:solidFill>
                <a:latin typeface="Arial" panose="020B0604020202020204" pitchFamily="34" charset="0"/>
                <a:cs typeface="Arial" panose="020B0604020202020204" pitchFamily="34" charset="0"/>
              </a:rPr>
              <a:t>), small </a:t>
            </a:r>
            <a:r>
              <a:rPr lang="it-IT" sz="2400" dirty="0" err="1">
                <a:solidFill>
                  <a:prstClr val="black"/>
                </a:solidFill>
                <a:latin typeface="Arial" panose="020B0604020202020204" pitchFamily="34" charset="0"/>
                <a:cs typeface="Arial" panose="020B0604020202020204" pitchFamily="34" charset="0"/>
              </a:rPr>
              <a:t>enterpreneurs</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simple</a:t>
            </a:r>
            <a:r>
              <a:rPr lang="it-IT" sz="2400" dirty="0">
                <a:solidFill>
                  <a:prstClr val="black"/>
                </a:solidFill>
                <a:latin typeface="Arial" panose="020B0604020202020204" pitchFamily="34" charset="0"/>
                <a:cs typeface="Arial" panose="020B0604020202020204" pitchFamily="34" charset="0"/>
              </a:rPr>
              <a:t> </a:t>
            </a:r>
            <a:r>
              <a:rPr lang="it-IT" sz="2400" dirty="0" err="1">
                <a:solidFill>
                  <a:prstClr val="black"/>
                </a:solidFill>
                <a:latin typeface="Arial" panose="020B0604020202020204" pitchFamily="34" charset="0"/>
                <a:cs typeface="Arial" panose="020B0604020202020204" pitchFamily="34" charset="0"/>
              </a:rPr>
              <a:t>partnerships</a:t>
            </a:r>
            <a:endParaRPr lang="it-IT" sz="2400" dirty="0">
              <a:solidFill>
                <a:prstClr val="black"/>
              </a:solidFill>
              <a:latin typeface="Arial" panose="020B0604020202020204" pitchFamily="34" charset="0"/>
              <a:cs typeface="Arial" panose="020B0604020202020204" pitchFamily="34" charset="0"/>
            </a:endParaRPr>
          </a:p>
          <a:p>
            <a:pPr lvl="0"/>
            <a:r>
              <a:rPr lang="it-IT" sz="2400" dirty="0">
                <a:solidFill>
                  <a:prstClr val="black"/>
                </a:solidFill>
                <a:latin typeface="Arial" panose="020B0604020202020204" pitchFamily="34" charset="0"/>
                <a:cs typeface="Arial" panose="020B0604020202020204" pitchFamily="34" charset="0"/>
              </a:rPr>
              <a:t>= innovative start-up, innovative SME, social </a:t>
            </a:r>
            <a:r>
              <a:rPr lang="it-IT" sz="2400" dirty="0" err="1">
                <a:solidFill>
                  <a:prstClr val="black"/>
                </a:solidFill>
                <a:latin typeface="Arial" panose="020B0604020202020204" pitchFamily="34" charset="0"/>
                <a:cs typeface="Arial" panose="020B0604020202020204" pitchFamily="34" charset="0"/>
              </a:rPr>
              <a:t>enterprises</a:t>
            </a:r>
            <a:r>
              <a:rPr lang="it-IT" sz="2400" dirty="0">
                <a:solidFill>
                  <a:prstClr val="black"/>
                </a:solidFill>
                <a:latin typeface="Arial" panose="020B0604020202020204" pitchFamily="34" charset="0"/>
                <a:cs typeface="Arial" panose="020B0604020202020204" pitchFamily="34" charset="0"/>
              </a:rPr>
              <a:t>, company </a:t>
            </a:r>
            <a:r>
              <a:rPr lang="it-IT" sz="2400" dirty="0" err="1">
                <a:solidFill>
                  <a:prstClr val="black"/>
                </a:solidFill>
                <a:latin typeface="Arial" panose="020B0604020202020204" pitchFamily="34" charset="0"/>
                <a:cs typeface="Arial" panose="020B0604020202020204" pitchFamily="34" charset="0"/>
              </a:rPr>
              <a:t>groups</a:t>
            </a:r>
            <a:r>
              <a:rPr lang="it-IT" sz="2400">
                <a:solidFill>
                  <a:prstClr val="black"/>
                </a:solidFill>
                <a:latin typeface="Arial" panose="020B0604020202020204" pitchFamily="34" charset="0"/>
                <a:cs typeface="Arial" panose="020B0604020202020204" pitchFamily="34" charset="0"/>
              </a:rPr>
              <a:t> </a:t>
            </a:r>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6859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883746" cy="5139869"/>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Accounting Records</a:t>
            </a:r>
          </a:p>
          <a:p>
            <a:r>
              <a:rPr lang="en-US" sz="3200" u="sng" dirty="0">
                <a:latin typeface="Arial" panose="020B0604020202020204" pitchFamily="34" charset="0"/>
                <a:cs typeface="Arial" panose="020B0604020202020204" pitchFamily="34" charset="0"/>
              </a:rPr>
              <a:t> </a:t>
            </a:r>
          </a:p>
          <a:p>
            <a:r>
              <a:rPr lang="it-IT" sz="3200" dirty="0" err="1">
                <a:latin typeface="Arial" panose="020B0604020202020204" pitchFamily="34" charset="0"/>
                <a:cs typeface="Arial" panose="020B0604020202020204" pitchFamily="34" charset="0"/>
              </a:rPr>
              <a:t>Mandatory</a:t>
            </a:r>
            <a:r>
              <a:rPr lang="it-IT" sz="3200" dirty="0">
                <a:latin typeface="Arial" panose="020B0604020202020204" pitchFamily="34" charset="0"/>
                <a:cs typeface="Arial" panose="020B0604020202020204" pitchFamily="34" charset="0"/>
              </a:rPr>
              <a:t> accountings </a:t>
            </a:r>
            <a:r>
              <a:rPr lang="it-IT" sz="3200" dirty="0" err="1">
                <a:latin typeface="Arial" panose="020B0604020202020204" pitchFamily="34" charset="0"/>
                <a:cs typeface="Arial" panose="020B0604020202020204" pitchFamily="34" charset="0"/>
              </a:rPr>
              <a:t>records</a:t>
            </a:r>
            <a:r>
              <a:rPr lang="it-IT" sz="3200" dirty="0">
                <a:latin typeface="Arial" panose="020B0604020202020204" pitchFamily="34" charset="0"/>
                <a:cs typeface="Arial" panose="020B0604020202020204" pitchFamily="34" charset="0"/>
              </a:rPr>
              <a:t> (art. 2214 c.c.)</a:t>
            </a:r>
          </a:p>
          <a:p>
            <a:endParaRPr lang="it-IT" sz="3200" dirty="0">
              <a:latin typeface="Arial" panose="020B0604020202020204" pitchFamily="34" charset="0"/>
              <a:cs typeface="Arial" panose="020B0604020202020204" pitchFamily="34" charset="0"/>
            </a:endParaRPr>
          </a:p>
          <a:p>
            <a:pPr marL="457200" indent="-457200">
              <a:buFontTx/>
              <a:buChar char="-"/>
            </a:pPr>
            <a:r>
              <a:rPr lang="it-IT" sz="3200" dirty="0">
                <a:latin typeface="Arial" panose="020B0604020202020204" pitchFamily="34" charset="0"/>
                <a:cs typeface="Arial" panose="020B0604020202020204" pitchFamily="34" charset="0"/>
              </a:rPr>
              <a:t>Journal book (</a:t>
            </a:r>
            <a:r>
              <a:rPr lang="it-IT" sz="3200" dirty="0" err="1">
                <a:latin typeface="Arial" panose="020B0604020202020204" pitchFamily="34" charset="0"/>
                <a:cs typeface="Arial" panose="020B0604020202020204" pitchFamily="34" charset="0"/>
              </a:rPr>
              <a:t>day</a:t>
            </a:r>
            <a:r>
              <a:rPr lang="it-IT" sz="3200" dirty="0">
                <a:latin typeface="Arial" panose="020B0604020202020204" pitchFamily="34" charset="0"/>
                <a:cs typeface="Arial" panose="020B0604020202020204" pitchFamily="34" charset="0"/>
              </a:rPr>
              <a:t>-by-</a:t>
            </a:r>
            <a:r>
              <a:rPr lang="it-IT" sz="3200" dirty="0" err="1">
                <a:latin typeface="Arial" panose="020B0604020202020204" pitchFamily="34" charset="0"/>
                <a:cs typeface="Arial" panose="020B0604020202020204" pitchFamily="34" charset="0"/>
              </a:rPr>
              <a:t>day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transactions</a:t>
            </a:r>
            <a:r>
              <a:rPr lang="it-IT" sz="3200" dirty="0">
                <a:latin typeface="Arial" panose="020B0604020202020204" pitchFamily="34" charset="0"/>
                <a:cs typeface="Arial" panose="020B0604020202020204" pitchFamily="34" charset="0"/>
              </a:rPr>
              <a:t>)</a:t>
            </a:r>
          </a:p>
          <a:p>
            <a:endParaRPr lang="it-IT" sz="800" dirty="0">
              <a:latin typeface="Arial" panose="020B0604020202020204" pitchFamily="34" charset="0"/>
              <a:cs typeface="Arial" panose="020B0604020202020204" pitchFamily="34" charset="0"/>
            </a:endParaRPr>
          </a:p>
          <a:p>
            <a:pPr marL="457200" indent="-457200">
              <a:buFontTx/>
              <a:buChar char="-"/>
            </a:pPr>
            <a:r>
              <a:rPr lang="it-IT" sz="3200" dirty="0">
                <a:latin typeface="Arial" panose="020B0604020202020204" pitchFamily="34" charset="0"/>
                <a:cs typeface="Arial" panose="020B0604020202020204" pitchFamily="34" charset="0"/>
              </a:rPr>
              <a:t>Inventory book (</a:t>
            </a:r>
            <a:r>
              <a:rPr lang="it-IT" sz="3200" dirty="0" err="1">
                <a:latin typeface="Arial" panose="020B0604020202020204" pitchFamily="34" charset="0"/>
                <a:cs typeface="Arial" panose="020B0604020202020204" pitchFamily="34" charset="0"/>
              </a:rPr>
              <a:t>historical</a:t>
            </a:r>
            <a:r>
              <a:rPr lang="it-IT" sz="3200" dirty="0">
                <a:latin typeface="Arial" panose="020B0604020202020204" pitchFamily="34" charset="0"/>
                <a:cs typeface="Arial" panose="020B0604020202020204" pitchFamily="34" charset="0"/>
              </a:rPr>
              <a:t> situation -&gt; balance </a:t>
            </a:r>
            <a:r>
              <a:rPr lang="it-IT" sz="3200" dirty="0" err="1">
                <a:latin typeface="Arial" panose="020B0604020202020204" pitchFamily="34" charset="0"/>
                <a:cs typeface="Arial" panose="020B0604020202020204" pitchFamily="34" charset="0"/>
              </a:rPr>
              <a:t>sheet</a:t>
            </a:r>
            <a:r>
              <a:rPr lang="it-IT" sz="3200" dirty="0">
                <a:latin typeface="Arial" panose="020B0604020202020204" pitchFamily="34" charset="0"/>
                <a:cs typeface="Arial" panose="020B0604020202020204" pitchFamily="34" charset="0"/>
              </a:rPr>
              <a:t>)</a:t>
            </a:r>
          </a:p>
          <a:p>
            <a:endParaRPr lang="it-IT" sz="800" dirty="0">
              <a:latin typeface="Arial" panose="020B0604020202020204" pitchFamily="34" charset="0"/>
              <a:cs typeface="Arial" panose="020B0604020202020204" pitchFamily="34" charset="0"/>
            </a:endParaRPr>
          </a:p>
          <a:p>
            <a:pPr marL="457200" indent="-457200">
              <a:buFontTx/>
              <a:buChar char="-"/>
            </a:pPr>
            <a:r>
              <a:rPr lang="en" sz="3200" dirty="0">
                <a:latin typeface="Arial" panose="020B0604020202020204" pitchFamily="34" charset="0"/>
                <a:cs typeface="Arial" panose="020B0604020202020204" pitchFamily="34" charset="0"/>
              </a:rPr>
              <a:t>Others «required by the nature and size of the business»</a:t>
            </a:r>
            <a:r>
              <a:rPr lang="it-IT" sz="3200" dirty="0">
                <a:latin typeface="Arial" panose="020B0604020202020204" pitchFamily="34" charset="0"/>
                <a:cs typeface="Arial" panose="020B0604020202020204" pitchFamily="34" charset="0"/>
              </a:rPr>
              <a:t> </a:t>
            </a:r>
            <a:endParaRPr lang="en" sz="2800" dirty="0">
              <a:latin typeface="Arial" panose="020B0604020202020204" pitchFamily="34" charset="0"/>
              <a:cs typeface="Arial" panose="020B0604020202020204" pitchFamily="34" charset="0"/>
            </a:endParaRPr>
          </a:p>
          <a:p>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1481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1060016" cy="501675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Accounting Records</a:t>
            </a:r>
          </a:p>
          <a:p>
            <a:r>
              <a:rPr lang="en-US" sz="3200" u="sng" dirty="0">
                <a:latin typeface="Arial" panose="020B0604020202020204" pitchFamily="34" charset="0"/>
                <a:cs typeface="Arial" panose="020B0604020202020204" pitchFamily="34" charset="0"/>
              </a:rPr>
              <a:t> </a:t>
            </a:r>
          </a:p>
          <a:p>
            <a:r>
              <a:rPr lang="it-IT" sz="3200" dirty="0" err="1">
                <a:latin typeface="Arial" panose="020B0604020202020204" pitchFamily="34" charset="0"/>
                <a:cs typeface="Arial" panose="020B0604020202020204" pitchFamily="34" charset="0"/>
              </a:rPr>
              <a:t>Evidentiary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value</a:t>
            </a:r>
            <a:r>
              <a:rPr lang="it-IT" sz="3200" dirty="0">
                <a:latin typeface="Arial" panose="020B0604020202020204" pitchFamily="34" charset="0"/>
                <a:cs typeface="Arial" panose="020B0604020202020204" pitchFamily="34" charset="0"/>
              </a:rPr>
              <a:t> (art. 2709-2710 c.c.)</a:t>
            </a:r>
          </a:p>
          <a:p>
            <a:endParaRPr lang="it-IT" sz="3200" dirty="0">
              <a:latin typeface="Arial" panose="020B0604020202020204" pitchFamily="34" charset="0"/>
              <a:cs typeface="Arial" panose="020B0604020202020204" pitchFamily="34" charset="0"/>
            </a:endParaRPr>
          </a:p>
          <a:p>
            <a:pPr marL="457200" indent="-457200">
              <a:buFontTx/>
              <a:buChar char="-"/>
            </a:pPr>
            <a:r>
              <a:rPr lang="it-IT" sz="3200" dirty="0" err="1">
                <a:latin typeface="Arial" panose="020B0604020202020204" pitchFamily="34" charset="0"/>
                <a:cs typeface="Arial" panose="020B0604020202020204" pitchFamily="34" charset="0"/>
              </a:rPr>
              <a:t>Generally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against</a:t>
            </a:r>
            <a:r>
              <a:rPr lang="it-IT" sz="3200" dirty="0">
                <a:latin typeface="Arial" panose="020B0604020202020204" pitchFamily="34" charset="0"/>
                <a:cs typeface="Arial" panose="020B0604020202020204" pitchFamily="34" charset="0"/>
              </a:rPr>
              <a:t> the </a:t>
            </a:r>
            <a:r>
              <a:rPr lang="it-IT" sz="3200" dirty="0" err="1">
                <a:latin typeface="Arial" panose="020B0604020202020204" pitchFamily="34" charset="0"/>
                <a:cs typeface="Arial" panose="020B0604020202020204" pitchFamily="34" charset="0"/>
              </a:rPr>
              <a:t>enterpreneur</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but</a:t>
            </a:r>
            <a:r>
              <a:rPr lang="it-IT" sz="3200" dirty="0">
                <a:latin typeface="Arial" panose="020B0604020202020204" pitchFamily="34" charset="0"/>
                <a:cs typeface="Arial" panose="020B0604020202020204" pitchFamily="34" charset="0"/>
              </a:rPr>
              <a:t> in </a:t>
            </a:r>
            <a:r>
              <a:rPr lang="it-IT" sz="3200" dirty="0" err="1">
                <a:latin typeface="Arial" panose="020B0604020202020204" pitchFamily="34" charset="0"/>
                <a:cs typeface="Arial" panose="020B0604020202020204" pitchFamily="34" charset="0"/>
              </a:rPr>
              <a:t>all</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its</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parts</a:t>
            </a:r>
            <a:r>
              <a:rPr lang="it-IT" sz="3200" dirty="0">
                <a:latin typeface="Arial" panose="020B0604020202020204" pitchFamily="34" charset="0"/>
                <a:cs typeface="Arial" panose="020B0604020202020204" pitchFamily="34" charset="0"/>
              </a:rPr>
              <a:t>)</a:t>
            </a:r>
          </a:p>
          <a:p>
            <a:endParaRPr lang="it-IT" sz="800" dirty="0">
              <a:latin typeface="Arial" panose="020B0604020202020204" pitchFamily="34" charset="0"/>
              <a:cs typeface="Arial" panose="020B0604020202020204" pitchFamily="34" charset="0"/>
            </a:endParaRPr>
          </a:p>
          <a:p>
            <a:pPr marL="457200" indent="-457200">
              <a:buFontTx/>
              <a:buChar char="-"/>
            </a:pPr>
            <a:r>
              <a:rPr lang="it-IT" sz="3200" dirty="0" err="1">
                <a:latin typeface="Arial" panose="020B0604020202020204" pitchFamily="34" charset="0"/>
                <a:cs typeface="Arial" panose="020B0604020202020204" pitchFamily="34" charset="0"/>
              </a:rPr>
              <a:t>Possibly</a:t>
            </a:r>
            <a:r>
              <a:rPr lang="it-IT" sz="3200" dirty="0">
                <a:latin typeface="Arial" panose="020B0604020202020204" pitchFamily="34" charset="0"/>
                <a:cs typeface="Arial" panose="020B0604020202020204" pitchFamily="34" charset="0"/>
              </a:rPr>
              <a:t> in </a:t>
            </a:r>
            <a:r>
              <a:rPr lang="it-IT" sz="3200" dirty="0" err="1">
                <a:latin typeface="Arial" panose="020B0604020202020204" pitchFamily="34" charset="0"/>
                <a:cs typeface="Arial" panose="020B0604020202020204" pitchFamily="34" charset="0"/>
              </a:rPr>
              <a:t>favour</a:t>
            </a:r>
            <a:r>
              <a:rPr lang="it-IT" sz="3200" dirty="0">
                <a:latin typeface="Arial" panose="020B0604020202020204" pitchFamily="34" charset="0"/>
                <a:cs typeface="Arial" panose="020B0604020202020204" pitchFamily="34" charset="0"/>
              </a:rPr>
              <a:t> of the </a:t>
            </a:r>
            <a:r>
              <a:rPr lang="it-IT" sz="3200" dirty="0" err="1">
                <a:latin typeface="Arial" panose="020B0604020202020204" pitchFamily="34" charset="0"/>
                <a:cs typeface="Arial" panose="020B0604020202020204" pitchFamily="34" charset="0"/>
              </a:rPr>
              <a:t>same</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but</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only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if</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properly</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kept</a:t>
            </a:r>
            <a:r>
              <a:rPr lang="it-IT" sz="3200" dirty="0">
                <a:latin typeface="Arial" panose="020B0604020202020204" pitchFamily="34" charset="0"/>
                <a:cs typeface="Arial" panose="020B0604020202020204" pitchFamily="34" charset="0"/>
              </a:rPr>
              <a:t> and </a:t>
            </a:r>
            <a:r>
              <a:rPr lang="it-IT" sz="3200" dirty="0" err="1">
                <a:latin typeface="Arial" panose="020B0604020202020204" pitchFamily="34" charset="0"/>
                <a:cs typeface="Arial" panose="020B0604020202020204" pitchFamily="34" charset="0"/>
              </a:rPr>
              <a:t>against</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another</a:t>
            </a:r>
            <a:r>
              <a:rPr lang="it-IT" sz="3200" dirty="0">
                <a:latin typeface="Arial" panose="020B0604020202020204" pitchFamily="34" charset="0"/>
                <a:cs typeface="Arial" panose="020B0604020202020204" pitchFamily="34" charset="0"/>
              </a:rPr>
              <a:t> </a:t>
            </a:r>
            <a:r>
              <a:rPr lang="it-IT" sz="3200" dirty="0" err="1">
                <a:latin typeface="Arial" panose="020B0604020202020204" pitchFamily="34" charset="0"/>
                <a:cs typeface="Arial" panose="020B0604020202020204" pitchFamily="34" charset="0"/>
              </a:rPr>
              <a:t>enterpreneur</a:t>
            </a:r>
            <a:r>
              <a:rPr lang="it-IT" sz="3200" dirty="0">
                <a:latin typeface="Arial" panose="020B0604020202020204" pitchFamily="34" charset="0"/>
                <a:cs typeface="Arial" panose="020B0604020202020204" pitchFamily="34" charset="0"/>
              </a:rPr>
              <a:t> in the business </a:t>
            </a:r>
            <a:r>
              <a:rPr lang="it-IT" sz="3200" dirty="0" err="1">
                <a:latin typeface="Arial" panose="020B0604020202020204" pitchFamily="34" charset="0"/>
                <a:cs typeface="Arial" panose="020B0604020202020204" pitchFamily="34" charset="0"/>
              </a:rPr>
              <a:t>context</a:t>
            </a:r>
            <a:r>
              <a:rPr lang="it-IT" sz="3200" dirty="0">
                <a:latin typeface="Arial" panose="020B0604020202020204" pitchFamily="34" charset="0"/>
                <a:cs typeface="Arial" panose="020B0604020202020204" pitchFamily="34" charset="0"/>
              </a:rPr>
              <a:t>)</a:t>
            </a:r>
            <a:endParaRPr lang="en" sz="2800" dirty="0">
              <a:latin typeface="Arial" panose="020B0604020202020204" pitchFamily="34" charset="0"/>
              <a:cs typeface="Arial" panose="020B0604020202020204" pitchFamily="34" charset="0"/>
            </a:endParaRPr>
          </a:p>
          <a:p>
            <a:endParaRPr lang="en" sz="2800" dirty="0">
              <a:latin typeface="Arial" panose="020B0604020202020204" pitchFamily="34" charset="0"/>
              <a:cs typeface="Arial" panose="020B0604020202020204" pitchFamily="34" charset="0"/>
            </a:endParaRPr>
          </a:p>
          <a:p>
            <a:pPr marL="457200" indent="-457200" algn="just">
              <a:buFontTx/>
              <a:buChar char="-"/>
            </a:pP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9161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685442" cy="4893647"/>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Commercial Representation</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Legal </a:t>
            </a:r>
            <a:r>
              <a:rPr lang="it-IT" sz="3200" dirty="0" err="1">
                <a:latin typeface="Arial" panose="020B0604020202020204" pitchFamily="34" charset="0"/>
                <a:cs typeface="Arial" panose="020B0604020202020204" pitchFamily="34" charset="0"/>
              </a:rPr>
              <a:t>power</a:t>
            </a:r>
            <a:r>
              <a:rPr lang="it-IT" sz="3200" dirty="0">
                <a:latin typeface="Arial" panose="020B0604020202020204" pitchFamily="34" charset="0"/>
                <a:cs typeface="Arial" panose="020B0604020202020204" pitchFamily="34" charset="0"/>
              </a:rPr>
              <a:t> to </a:t>
            </a:r>
            <a:r>
              <a:rPr lang="it-IT" sz="3200" dirty="0" err="1">
                <a:latin typeface="Arial" panose="020B0604020202020204" pitchFamily="34" charset="0"/>
                <a:cs typeface="Arial" panose="020B0604020202020204" pitchFamily="34" charset="0"/>
              </a:rPr>
              <a:t>act</a:t>
            </a:r>
            <a:r>
              <a:rPr lang="it-IT" sz="3200" dirty="0">
                <a:latin typeface="Arial" panose="020B0604020202020204" pitchFamily="34" charset="0"/>
                <a:cs typeface="Arial" panose="020B0604020202020204" pitchFamily="34" charset="0"/>
              </a:rPr>
              <a:t> on </a:t>
            </a:r>
            <a:r>
              <a:rPr lang="it-IT" sz="3200" dirty="0" err="1">
                <a:latin typeface="Arial" panose="020B0604020202020204" pitchFamily="34" charset="0"/>
                <a:cs typeface="Arial" panose="020B0604020202020204" pitchFamily="34" charset="0"/>
              </a:rPr>
              <a:t>behalf</a:t>
            </a:r>
            <a:r>
              <a:rPr lang="it-IT" sz="3200" dirty="0">
                <a:latin typeface="Arial" panose="020B0604020202020204" pitchFamily="34" charset="0"/>
                <a:cs typeface="Arial" panose="020B0604020202020204" pitchFamily="34" charset="0"/>
              </a:rPr>
              <a:t> of the </a:t>
            </a:r>
            <a:r>
              <a:rPr lang="it-IT" sz="3200" dirty="0" err="1">
                <a:latin typeface="Arial" panose="020B0604020202020204" pitchFamily="34" charset="0"/>
                <a:cs typeface="Arial" panose="020B0604020202020204" pitchFamily="34" charset="0"/>
              </a:rPr>
              <a:t>enterpreneur</a:t>
            </a:r>
            <a:endParaRPr lang="it-IT" sz="32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pPr marL="457200" indent="-457200">
              <a:buFontTx/>
              <a:buChar char="-"/>
            </a:pPr>
            <a:r>
              <a:rPr lang="it-IT" sz="3200" dirty="0" err="1">
                <a:latin typeface="Arial" panose="020B0604020202020204" pitchFamily="34" charset="0"/>
                <a:cs typeface="Arial" panose="020B0604020202020204" pitchFamily="34" charset="0"/>
              </a:rPr>
              <a:t>Deputy</a:t>
            </a:r>
            <a:endParaRPr lang="it-IT" sz="3200" dirty="0">
              <a:latin typeface="Arial" panose="020B0604020202020204" pitchFamily="34" charset="0"/>
              <a:cs typeface="Arial" panose="020B0604020202020204" pitchFamily="34" charset="0"/>
            </a:endParaRPr>
          </a:p>
          <a:p>
            <a:pPr marL="457200" indent="-457200">
              <a:buFontTx/>
              <a:buChar char="-"/>
            </a:pPr>
            <a:endParaRPr lang="it-IT" sz="3200" dirty="0">
              <a:latin typeface="Arial" panose="020B0604020202020204" pitchFamily="34" charset="0"/>
              <a:cs typeface="Arial" panose="020B0604020202020204" pitchFamily="34" charset="0"/>
            </a:endParaRPr>
          </a:p>
          <a:p>
            <a:pPr marL="457200" indent="-457200">
              <a:buFontTx/>
              <a:buChar char="-"/>
            </a:pPr>
            <a:r>
              <a:rPr lang="it-IT" sz="3200" dirty="0">
                <a:latin typeface="Arial" panose="020B0604020202020204" pitchFamily="34" charset="0"/>
                <a:cs typeface="Arial" panose="020B0604020202020204" pitchFamily="34" charset="0"/>
              </a:rPr>
              <a:t>Agent</a:t>
            </a:r>
          </a:p>
          <a:p>
            <a:endParaRPr lang="it-IT" sz="3200" dirty="0">
              <a:latin typeface="Arial" panose="020B0604020202020204" pitchFamily="34" charset="0"/>
              <a:cs typeface="Arial" panose="020B0604020202020204" pitchFamily="34" charset="0"/>
            </a:endParaRPr>
          </a:p>
          <a:p>
            <a:pPr marL="457200" indent="-457200">
              <a:buFontTx/>
              <a:buChar char="-"/>
            </a:pPr>
            <a:r>
              <a:rPr lang="it-IT" sz="3200" dirty="0" err="1">
                <a:latin typeface="Arial" panose="020B0604020202020204" pitchFamily="34" charset="0"/>
                <a:cs typeface="Arial" panose="020B0604020202020204" pitchFamily="34" charset="0"/>
              </a:rPr>
              <a:t>Clerks</a:t>
            </a:r>
            <a:r>
              <a:rPr lang="it-IT" sz="3200" dirty="0">
                <a:latin typeface="Arial" panose="020B0604020202020204" pitchFamily="34" charset="0"/>
                <a:cs typeface="Arial" panose="020B0604020202020204" pitchFamily="34" charset="0"/>
              </a:rPr>
              <a:t> </a:t>
            </a:r>
            <a:endParaRPr lang="e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6925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685442" cy="747897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Commercial Representation</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Legal </a:t>
            </a:r>
            <a:r>
              <a:rPr lang="it-IT" sz="3200" dirty="0" err="1">
                <a:latin typeface="Arial" panose="020B0604020202020204" pitchFamily="34" charset="0"/>
                <a:cs typeface="Arial" panose="020B0604020202020204" pitchFamily="34" charset="0"/>
              </a:rPr>
              <a:t>power</a:t>
            </a:r>
            <a:r>
              <a:rPr lang="it-IT" sz="3200" dirty="0">
                <a:latin typeface="Arial" panose="020B0604020202020204" pitchFamily="34" charset="0"/>
                <a:cs typeface="Arial" panose="020B0604020202020204" pitchFamily="34" charset="0"/>
              </a:rPr>
              <a:t> to </a:t>
            </a:r>
            <a:r>
              <a:rPr lang="it-IT" sz="3200" dirty="0" err="1">
                <a:latin typeface="Arial" panose="020B0604020202020204" pitchFamily="34" charset="0"/>
                <a:cs typeface="Arial" panose="020B0604020202020204" pitchFamily="34" charset="0"/>
              </a:rPr>
              <a:t>act</a:t>
            </a:r>
            <a:r>
              <a:rPr lang="it-IT" sz="3200" dirty="0">
                <a:latin typeface="Arial" panose="020B0604020202020204" pitchFamily="34" charset="0"/>
                <a:cs typeface="Arial" panose="020B0604020202020204" pitchFamily="34" charset="0"/>
              </a:rPr>
              <a:t> on </a:t>
            </a:r>
            <a:r>
              <a:rPr lang="it-IT" sz="3200" dirty="0" err="1">
                <a:latin typeface="Arial" panose="020B0604020202020204" pitchFamily="34" charset="0"/>
                <a:cs typeface="Arial" panose="020B0604020202020204" pitchFamily="34" charset="0"/>
              </a:rPr>
              <a:t>behalf</a:t>
            </a:r>
            <a:r>
              <a:rPr lang="it-IT" sz="3200" dirty="0">
                <a:latin typeface="Arial" panose="020B0604020202020204" pitchFamily="34" charset="0"/>
                <a:cs typeface="Arial" panose="020B0604020202020204" pitchFamily="34" charset="0"/>
              </a:rPr>
              <a:t> of the </a:t>
            </a:r>
            <a:r>
              <a:rPr lang="it-IT" sz="3200" dirty="0" err="1">
                <a:latin typeface="Arial" panose="020B0604020202020204" pitchFamily="34" charset="0"/>
                <a:cs typeface="Arial" panose="020B0604020202020204" pitchFamily="34" charset="0"/>
              </a:rPr>
              <a:t>enterpreneur</a:t>
            </a:r>
            <a:endParaRPr lang="it-IT" sz="32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r>
              <a:rPr lang="it-IT" sz="3200" u="sng" dirty="0" err="1">
                <a:latin typeface="Arial" panose="020B0604020202020204" pitchFamily="34" charset="0"/>
                <a:cs typeface="Arial" panose="020B0604020202020204" pitchFamily="34" charset="0"/>
              </a:rPr>
              <a:t>Deputy</a:t>
            </a:r>
            <a:r>
              <a:rPr lang="it-IT" sz="3200" dirty="0">
                <a:latin typeface="Arial" panose="020B0604020202020204" pitchFamily="34" charset="0"/>
                <a:cs typeface="Arial" panose="020B0604020202020204" pitchFamily="34" charset="0"/>
              </a:rPr>
              <a:t> = </a:t>
            </a:r>
            <a:r>
              <a:rPr lang="it-IT" sz="3200" i="1" dirty="0" err="1">
                <a:latin typeface="Arial" panose="020B0604020202020204" pitchFamily="34" charset="0"/>
                <a:cs typeface="Arial" panose="020B0604020202020204" pitchFamily="34" charset="0"/>
              </a:rPr>
              <a:t>person</a:t>
            </a:r>
            <a:r>
              <a:rPr lang="it-IT" sz="3200" i="1" dirty="0">
                <a:latin typeface="Arial" panose="020B0604020202020204" pitchFamily="34" charset="0"/>
                <a:cs typeface="Arial" panose="020B0604020202020204" pitchFamily="34" charset="0"/>
              </a:rPr>
              <a:t> in </a:t>
            </a:r>
            <a:r>
              <a:rPr lang="it-IT" sz="3200" i="1" dirty="0" err="1">
                <a:latin typeface="Arial" panose="020B0604020202020204" pitchFamily="34" charset="0"/>
                <a:cs typeface="Arial" panose="020B0604020202020204" pitchFamily="34" charset="0"/>
              </a:rPr>
              <a:t>charge</a:t>
            </a:r>
            <a:r>
              <a:rPr lang="it-IT" sz="3200" i="1" dirty="0">
                <a:latin typeface="Arial" panose="020B0604020202020204" pitchFamily="34" charset="0"/>
                <a:cs typeface="Arial" panose="020B0604020202020204" pitchFamily="34" charset="0"/>
              </a:rPr>
              <a:t> of </a:t>
            </a:r>
            <a:r>
              <a:rPr lang="it-IT" sz="3200" i="1" dirty="0" err="1">
                <a:latin typeface="Arial" panose="020B0604020202020204" pitchFamily="34" charset="0"/>
                <a:cs typeface="Arial" panose="020B0604020202020204" pitchFamily="34" charset="0"/>
              </a:rPr>
              <a:t>running</a:t>
            </a:r>
            <a:r>
              <a:rPr lang="it-IT" sz="3200" i="1" dirty="0">
                <a:latin typeface="Arial" panose="020B0604020202020204" pitchFamily="34" charset="0"/>
                <a:cs typeface="Arial" panose="020B0604020202020204" pitchFamily="34" charset="0"/>
              </a:rPr>
              <a:t> the </a:t>
            </a:r>
            <a:r>
              <a:rPr lang="it-IT" sz="3200" i="1" dirty="0" err="1">
                <a:latin typeface="Arial" panose="020B0604020202020204" pitchFamily="34" charset="0"/>
                <a:cs typeface="Arial" panose="020B0604020202020204" pitchFamily="34" charset="0"/>
              </a:rPr>
              <a:t>enterprise</a:t>
            </a:r>
            <a:endParaRPr lang="it-IT" sz="3200" i="1" dirty="0">
              <a:latin typeface="Arial" panose="020B0604020202020204" pitchFamily="34" charset="0"/>
              <a:cs typeface="Arial" panose="020B0604020202020204" pitchFamily="34" charset="0"/>
            </a:endParaRPr>
          </a:p>
          <a:p>
            <a:endParaRPr lang="it-IT" sz="800" i="1"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general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representation</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substantive</a:t>
            </a:r>
            <a:r>
              <a:rPr lang="it-IT" sz="2800" dirty="0">
                <a:latin typeface="Arial" panose="020B0604020202020204" pitchFamily="34" charset="0"/>
                <a:cs typeface="Arial" panose="020B0604020202020204" pitchFamily="34" charset="0"/>
              </a:rPr>
              <a:t> &amp; </a:t>
            </a:r>
            <a:r>
              <a:rPr lang="it-IT" sz="2800" dirty="0" err="1">
                <a:latin typeface="Arial" panose="020B0604020202020204" pitchFamily="34" charset="0"/>
                <a:cs typeface="Arial" panose="020B0604020202020204" pitchFamily="34" charset="0"/>
              </a:rPr>
              <a:t>procedural</a:t>
            </a:r>
            <a:r>
              <a:rPr lang="it-IT" sz="2800" dirty="0">
                <a:latin typeface="Arial" panose="020B0604020202020204" pitchFamily="34" charset="0"/>
                <a:cs typeface="Arial" panose="020B0604020202020204" pitchFamily="34" charset="0"/>
              </a:rPr>
              <a:t>)</a:t>
            </a:r>
          </a:p>
          <a:p>
            <a:pPr marL="457200" indent="-457200">
              <a:buFontTx/>
              <a:buChar char="-"/>
            </a:pPr>
            <a:r>
              <a:rPr lang="it-IT" sz="2800" dirty="0">
                <a:latin typeface="Arial" panose="020B0604020202020204" pitchFamily="34" charset="0"/>
                <a:cs typeface="Arial" panose="020B0604020202020204" pitchFamily="34" charset="0"/>
              </a:rPr>
              <a:t>general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related</a:t>
            </a:r>
            <a:r>
              <a:rPr lang="it-IT" sz="2800" dirty="0">
                <a:latin typeface="Arial" panose="020B0604020202020204" pitchFamily="34" charset="0"/>
                <a:cs typeface="Arial" panose="020B0604020202020204" pitchFamily="34" charset="0"/>
              </a:rPr>
              <a:t> to the </a:t>
            </a:r>
            <a:r>
              <a:rPr lang="it-IT" sz="2800" dirty="0" err="1">
                <a:latin typeface="Arial" panose="020B0604020202020204" pitchFamily="34" charset="0"/>
                <a:cs typeface="Arial" panose="020B0604020202020204" pitchFamily="34" charset="0"/>
              </a:rPr>
              <a:t>enterprise</a:t>
            </a:r>
            <a:r>
              <a:rPr lang="it-IT" sz="2800" dirty="0">
                <a:latin typeface="Arial" panose="020B0604020202020204" pitchFamily="34" charset="0"/>
                <a:cs typeface="Arial" panose="020B0604020202020204" pitchFamily="34" charset="0"/>
              </a:rPr>
              <a:t> (or </a:t>
            </a:r>
            <a:r>
              <a:rPr lang="it-IT" sz="2800" dirty="0" err="1">
                <a:latin typeface="Arial" panose="020B0604020202020204" pitchFamily="34" charset="0"/>
                <a:cs typeface="Arial" panose="020B0604020202020204" pitchFamily="34" charset="0"/>
              </a:rPr>
              <a:t>branch</a:t>
            </a:r>
            <a:r>
              <a:rPr lang="it-IT" sz="2800" dirty="0">
                <a:latin typeface="Arial" panose="020B0604020202020204" pitchFamily="34" charset="0"/>
                <a:cs typeface="Arial" panose="020B0604020202020204" pitchFamily="34" charset="0"/>
              </a:rPr>
              <a:t>)</a:t>
            </a:r>
          </a:p>
          <a:p>
            <a:pPr marL="457200" indent="-457200">
              <a:buFontTx/>
              <a:buChar char="-"/>
            </a:pPr>
            <a:r>
              <a:rPr lang="it-IT" sz="2800" dirty="0">
                <a:latin typeface="Arial" panose="020B0604020202020204" pitchFamily="34" charset="0"/>
                <a:cs typeface="Arial" panose="020B0604020202020204" pitchFamily="34" charset="0"/>
              </a:rPr>
              <a:t>general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related</a:t>
            </a:r>
            <a:r>
              <a:rPr lang="it-IT" sz="2800" dirty="0">
                <a:latin typeface="Arial" panose="020B0604020202020204" pitchFamily="34" charset="0"/>
                <a:cs typeface="Arial" panose="020B0604020202020204" pitchFamily="34" charset="0"/>
              </a:rPr>
              <a:t> to the business (</a:t>
            </a:r>
            <a:r>
              <a:rPr lang="it-IT" sz="2800" dirty="0" err="1">
                <a:latin typeface="Arial" panose="020B0604020202020204" pitchFamily="34" charset="0"/>
                <a:cs typeface="Arial" panose="020B0604020202020204" pitchFamily="34" charset="0"/>
              </a:rPr>
              <a:t>except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real</a:t>
            </a:r>
            <a:r>
              <a:rPr lang="it-IT" sz="2800" dirty="0">
                <a:latin typeface="Arial" panose="020B0604020202020204" pitchFamily="34" charset="0"/>
                <a:cs typeface="Arial" panose="020B0604020202020204" pitchFamily="34" charset="0"/>
              </a:rPr>
              <a:t> estate)</a:t>
            </a:r>
          </a:p>
          <a:p>
            <a:pPr marL="457200" indent="-457200">
              <a:buFontTx/>
              <a:buChar char="-"/>
            </a:pPr>
            <a:r>
              <a:rPr lang="it-IT" sz="2800" dirty="0" err="1">
                <a:latin typeface="Arial" panose="020B0604020202020204" pitchFamily="34" charset="0"/>
                <a:cs typeface="Arial" panose="020B0604020202020204" pitchFamily="34" charset="0"/>
              </a:rPr>
              <a:t>directly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established</a:t>
            </a:r>
            <a:r>
              <a:rPr lang="it-IT" sz="2800" dirty="0">
                <a:latin typeface="Arial" panose="020B0604020202020204" pitchFamily="34" charset="0"/>
                <a:cs typeface="Arial" panose="020B0604020202020204" pitchFamily="34" charset="0"/>
              </a:rPr>
              <a:t> by law, </a:t>
            </a:r>
            <a:r>
              <a:rPr lang="it-IT" sz="2800" dirty="0" err="1">
                <a:latin typeface="Arial" panose="020B0604020202020204" pitchFamily="34" charset="0"/>
                <a:cs typeface="Arial" panose="020B0604020202020204" pitchFamily="34" charset="0"/>
              </a:rPr>
              <a:t>save</a:t>
            </a:r>
            <a:r>
              <a:rPr lang="it-IT" sz="2800" dirty="0">
                <a:latin typeface="Arial" panose="020B0604020202020204" pitchFamily="34" charset="0"/>
                <a:cs typeface="Arial" panose="020B0604020202020204" pitchFamily="34" charset="0"/>
              </a:rPr>
              <a:t> the </a:t>
            </a:r>
            <a:r>
              <a:rPr lang="en" sz="2800" dirty="0">
                <a:latin typeface="Arial" panose="020B0604020202020204" pitchFamily="34" charset="0"/>
                <a:cs typeface="Arial" panose="020B0604020202020204" pitchFamily="34" charset="0"/>
              </a:rPr>
              <a:t>“</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Attorney</a:t>
            </a:r>
            <a:r>
              <a:rPr lang="en" sz="2800" dirty="0">
                <a:latin typeface="Arial" panose="020B0604020202020204" pitchFamily="34" charset="0"/>
                <a:cs typeface="Arial" panose="020B0604020202020204" pitchFamily="34" charset="0"/>
              </a:rPr>
              <a:t>”</a:t>
            </a:r>
          </a:p>
          <a:p>
            <a:pPr marL="457200" indent="-457200">
              <a:buFontTx/>
              <a:buChar char="-"/>
            </a:pPr>
            <a:r>
              <a:rPr lang="it-IT" sz="2800" dirty="0" err="1">
                <a:latin typeface="Arial" panose="020B0604020202020204" pitchFamily="34" charset="0"/>
                <a:cs typeface="Arial" panose="020B0604020202020204" pitchFamily="34" charset="0"/>
              </a:rPr>
              <a:t>limits</a:t>
            </a:r>
            <a:r>
              <a:rPr lang="it-IT" sz="2800" dirty="0">
                <a:latin typeface="Arial" panose="020B0604020202020204" pitchFamily="34" charset="0"/>
                <a:cs typeface="Arial" panose="020B0604020202020204" pitchFamily="34" charset="0"/>
              </a:rPr>
              <a:t>/</a:t>
            </a:r>
            <a:r>
              <a:rPr lang="it-IT" sz="2800" dirty="0" err="1">
                <a:latin typeface="Arial" panose="020B0604020202020204" pitchFamily="34" charset="0"/>
                <a:cs typeface="Arial" panose="020B0604020202020204" pitchFamily="34" charset="0"/>
              </a:rPr>
              <a:t>modifications</a:t>
            </a:r>
            <a:r>
              <a:rPr lang="en" sz="2800" dirty="0">
                <a:latin typeface="Arial" panose="020B0604020202020204" pitchFamily="34" charset="0"/>
                <a:cs typeface="Arial" panose="020B0604020202020204" pitchFamily="34" charset="0"/>
              </a:rPr>
              <a:t> in </a:t>
            </a:r>
            <a:r>
              <a:rPr lang="en" sz="2800" dirty="0" err="1">
                <a:latin typeface="Arial" panose="020B0604020202020204" pitchFamily="34" charset="0"/>
                <a:cs typeface="Arial" panose="020B0604020202020204" pitchFamily="34" charset="0"/>
              </a:rPr>
              <a:t>PoA</a:t>
            </a:r>
            <a:r>
              <a:rPr lang="en" sz="2800" dirty="0">
                <a:latin typeface="Arial" panose="020B0604020202020204" pitchFamily="34" charset="0"/>
                <a:cs typeface="Arial" panose="020B0604020202020204" pitchFamily="34" charset="0"/>
              </a:rPr>
              <a:t> are enforceable only if registered</a:t>
            </a:r>
          </a:p>
          <a:p>
            <a:pPr marL="457200" indent="-457200">
              <a:buFontTx/>
              <a:buChar char="-"/>
            </a:pPr>
            <a:r>
              <a:rPr lang="en" sz="2800" dirty="0">
                <a:latin typeface="Arial" panose="020B0604020202020204" pitchFamily="34" charset="0"/>
                <a:cs typeface="Arial" panose="020B0604020202020204" pitchFamily="34" charset="0"/>
              </a:rPr>
              <a:t>personal liability to third-parties if representation is not declared</a:t>
            </a:r>
          </a:p>
          <a:p>
            <a:pPr marL="457200" indent="-457200">
              <a:buFontTx/>
              <a:buChar char="-"/>
            </a:pPr>
            <a:r>
              <a:rPr lang="it-IT" sz="2800" dirty="0">
                <a:latin typeface="Arial" panose="020B0604020202020204" pitchFamily="34" charset="0"/>
                <a:cs typeface="Arial" panose="020B0604020202020204" pitchFamily="34" charset="0"/>
              </a:rPr>
              <a:t>y</a:t>
            </a:r>
            <a:r>
              <a:rPr lang="en" sz="2800" dirty="0">
                <a:latin typeface="Arial" panose="020B0604020202020204" pitchFamily="34" charset="0"/>
                <a:cs typeface="Arial" panose="020B0604020202020204" pitchFamily="34" charset="0"/>
              </a:rPr>
              <a:t>et additional liability of the </a:t>
            </a:r>
            <a:r>
              <a:rPr lang="en" sz="2800" dirty="0" err="1">
                <a:latin typeface="Arial" panose="020B0604020202020204" pitchFamily="34" charset="0"/>
                <a:cs typeface="Arial" panose="020B0604020202020204" pitchFamily="34" charset="0"/>
              </a:rPr>
              <a:t>ent</a:t>
            </a:r>
            <a:r>
              <a:rPr lang="it-IT" sz="2800" dirty="0">
                <a:latin typeface="Arial" panose="020B0604020202020204" pitchFamily="34" charset="0"/>
                <a:cs typeface="Arial" panose="020B0604020202020204" pitchFamily="34" charset="0"/>
              </a:rPr>
              <a:t>re</a:t>
            </a:r>
            <a:r>
              <a:rPr lang="en" sz="2800" dirty="0" err="1">
                <a:latin typeface="Arial" panose="020B0604020202020204" pitchFamily="34" charset="0"/>
                <a:cs typeface="Arial" panose="020B0604020202020204" pitchFamily="34" charset="0"/>
              </a:rPr>
              <a:t>preneur</a:t>
            </a:r>
            <a:r>
              <a:rPr lang="en" sz="2800" dirty="0">
                <a:latin typeface="Arial" panose="020B0604020202020204" pitchFamily="34" charset="0"/>
                <a:cs typeface="Arial" panose="020B0604020202020204" pitchFamily="34" charset="0"/>
              </a:rPr>
              <a:t> if the act is “pertinent”</a:t>
            </a:r>
          </a:p>
          <a:p>
            <a:pPr marL="457200" indent="-457200">
              <a:buFontTx/>
              <a:buChar char="-"/>
            </a:pPr>
            <a:endParaRPr lang="it-IT" sz="2800" i="1" dirty="0">
              <a:latin typeface="Arial" panose="020B0604020202020204" pitchFamily="34" charset="0"/>
              <a:cs typeface="Arial" panose="020B0604020202020204" pitchFamily="34" charset="0"/>
            </a:endParaRPr>
          </a:p>
          <a:p>
            <a:endParaRPr lang="it-IT" sz="3200" dirty="0">
              <a:latin typeface="Arial" panose="020B0604020202020204" pitchFamily="34" charset="0"/>
              <a:cs typeface="Arial" panose="020B0604020202020204" pitchFamily="34" charset="0"/>
            </a:endParaRPr>
          </a:p>
          <a:p>
            <a:endParaRPr lang="it-I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1610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685442" cy="7478970"/>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Commercial Representation</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Legal </a:t>
            </a:r>
            <a:r>
              <a:rPr lang="it-IT" sz="3200" dirty="0" err="1">
                <a:latin typeface="Arial" panose="020B0604020202020204" pitchFamily="34" charset="0"/>
                <a:cs typeface="Arial" panose="020B0604020202020204" pitchFamily="34" charset="0"/>
              </a:rPr>
              <a:t>power</a:t>
            </a:r>
            <a:r>
              <a:rPr lang="it-IT" sz="3200" dirty="0">
                <a:latin typeface="Arial" panose="020B0604020202020204" pitchFamily="34" charset="0"/>
                <a:cs typeface="Arial" panose="020B0604020202020204" pitchFamily="34" charset="0"/>
              </a:rPr>
              <a:t> to </a:t>
            </a:r>
            <a:r>
              <a:rPr lang="it-IT" sz="3200" dirty="0" err="1">
                <a:latin typeface="Arial" panose="020B0604020202020204" pitchFamily="34" charset="0"/>
                <a:cs typeface="Arial" panose="020B0604020202020204" pitchFamily="34" charset="0"/>
              </a:rPr>
              <a:t>act</a:t>
            </a:r>
            <a:r>
              <a:rPr lang="it-IT" sz="3200" dirty="0">
                <a:latin typeface="Arial" panose="020B0604020202020204" pitchFamily="34" charset="0"/>
                <a:cs typeface="Arial" panose="020B0604020202020204" pitchFamily="34" charset="0"/>
              </a:rPr>
              <a:t> on </a:t>
            </a:r>
            <a:r>
              <a:rPr lang="it-IT" sz="3200" dirty="0" err="1">
                <a:latin typeface="Arial" panose="020B0604020202020204" pitchFamily="34" charset="0"/>
                <a:cs typeface="Arial" panose="020B0604020202020204" pitchFamily="34" charset="0"/>
              </a:rPr>
              <a:t>behalf</a:t>
            </a:r>
            <a:r>
              <a:rPr lang="it-IT" sz="3200" dirty="0">
                <a:latin typeface="Arial" panose="020B0604020202020204" pitchFamily="34" charset="0"/>
                <a:cs typeface="Arial" panose="020B0604020202020204" pitchFamily="34" charset="0"/>
              </a:rPr>
              <a:t> of the </a:t>
            </a:r>
            <a:r>
              <a:rPr lang="it-IT" sz="3200" dirty="0" err="1">
                <a:latin typeface="Arial" panose="020B0604020202020204" pitchFamily="34" charset="0"/>
                <a:cs typeface="Arial" panose="020B0604020202020204" pitchFamily="34" charset="0"/>
              </a:rPr>
              <a:t>enterpreneur</a:t>
            </a:r>
            <a:endParaRPr lang="it-IT" sz="32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r>
              <a:rPr lang="it-IT" sz="3200" u="sng" dirty="0">
                <a:latin typeface="Arial" panose="020B0604020202020204" pitchFamily="34" charset="0"/>
                <a:cs typeface="Arial" panose="020B0604020202020204" pitchFamily="34" charset="0"/>
              </a:rPr>
              <a:t>Agent</a:t>
            </a:r>
            <a:r>
              <a:rPr lang="it-IT" sz="3200" dirty="0">
                <a:latin typeface="Arial" panose="020B0604020202020204" pitchFamily="34" charset="0"/>
                <a:cs typeface="Arial" panose="020B0604020202020204" pitchFamily="34" charset="0"/>
              </a:rPr>
              <a:t> = </a:t>
            </a:r>
            <a:r>
              <a:rPr lang="it-IT" sz="3200" i="1" dirty="0" err="1">
                <a:latin typeface="Arial" panose="020B0604020202020204" pitchFamily="34" charset="0"/>
                <a:cs typeface="Arial" panose="020B0604020202020204" pitchFamily="34" charset="0"/>
              </a:rPr>
              <a:t>person</a:t>
            </a:r>
            <a:r>
              <a:rPr lang="it-IT" sz="3200" i="1" dirty="0">
                <a:latin typeface="Arial" panose="020B0604020202020204" pitchFamily="34" charset="0"/>
                <a:cs typeface="Arial" panose="020B0604020202020204" pitchFamily="34" charset="0"/>
              </a:rPr>
              <a:t> in a continuative </a:t>
            </a:r>
            <a:r>
              <a:rPr lang="it-IT" sz="3200" i="1" dirty="0" err="1">
                <a:latin typeface="Arial" panose="020B0604020202020204" pitchFamily="34" charset="0"/>
                <a:cs typeface="Arial" panose="020B0604020202020204" pitchFamily="34" charset="0"/>
              </a:rPr>
              <a:t>relationship</a:t>
            </a:r>
            <a:r>
              <a:rPr lang="it-IT" sz="3200" i="1" dirty="0">
                <a:latin typeface="Arial" panose="020B0604020202020204" pitchFamily="34" charset="0"/>
                <a:cs typeface="Arial" panose="020B0604020202020204" pitchFamily="34" charset="0"/>
              </a:rPr>
              <a:t> </a:t>
            </a:r>
          </a:p>
          <a:p>
            <a:endParaRPr lang="it-IT" sz="800" i="1"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representation</a:t>
            </a:r>
            <a:r>
              <a:rPr lang="it-IT" sz="2800" dirty="0">
                <a:latin typeface="Arial" panose="020B0604020202020204" pitchFamily="34" charset="0"/>
                <a:cs typeface="Arial" panose="020B0604020202020204" pitchFamily="34" charset="0"/>
              </a:rPr>
              <a:t> for </a:t>
            </a:r>
            <a:r>
              <a:rPr lang="it-IT" sz="2800" dirty="0" err="1">
                <a:latin typeface="Arial" panose="020B0604020202020204" pitchFamily="34" charset="0"/>
                <a:cs typeface="Arial" panose="020B0604020202020204" pitchFamily="34" charset="0"/>
              </a:rPr>
              <a:t>acts</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pertinent</a:t>
            </a:r>
            <a:r>
              <a:rPr lang="it-IT" sz="2800" dirty="0">
                <a:latin typeface="Arial" panose="020B0604020202020204" pitchFamily="34" charset="0"/>
                <a:cs typeface="Arial" panose="020B0604020202020204" pitchFamily="34" charset="0"/>
              </a:rPr>
              <a:t> to the </a:t>
            </a:r>
            <a:r>
              <a:rPr lang="it-IT" sz="2800" dirty="0" err="1">
                <a:latin typeface="Arial" panose="020B0604020202020204" pitchFamily="34" charset="0"/>
                <a:cs typeface="Arial" panose="020B0604020202020204" pitchFamily="34" charset="0"/>
              </a:rPr>
              <a:t>enterprise</a:t>
            </a:r>
            <a:endParaRPr lang="it-IT" sz="28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not</a:t>
            </a:r>
            <a:r>
              <a:rPr lang="it-IT" sz="2800" dirty="0">
                <a:latin typeface="Arial" panose="020B0604020202020204" pitchFamily="34" charset="0"/>
                <a:cs typeface="Arial" panose="020B0604020202020204" pitchFamily="34" charset="0"/>
              </a:rPr>
              <a:t> a </a:t>
            </a:r>
            <a:r>
              <a:rPr lang="it-IT" sz="2800" dirty="0" err="1">
                <a:latin typeface="Arial" panose="020B0604020202020204" pitchFamily="34" charset="0"/>
                <a:cs typeface="Arial" panose="020B0604020202020204" pitchFamily="34" charset="0"/>
              </a:rPr>
              <a:t>primary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(in </a:t>
            </a:r>
            <a:r>
              <a:rPr lang="it-IT" sz="2800" dirty="0" err="1">
                <a:latin typeface="Arial" panose="020B0604020202020204" pitchFamily="34" charset="0"/>
                <a:cs typeface="Arial" panose="020B0604020202020204" pitchFamily="34" charset="0"/>
              </a:rPr>
              <a:t>fact</a:t>
            </a:r>
            <a:r>
              <a:rPr lang="it-IT" sz="2800" dirty="0">
                <a:latin typeface="Arial" panose="020B0604020202020204" pitchFamily="34" charset="0"/>
                <a:cs typeface="Arial" panose="020B0604020202020204" pitchFamily="34" charset="0"/>
              </a:rPr>
              <a:t> subordinate to the </a:t>
            </a:r>
            <a:r>
              <a:rPr lang="it-IT" sz="2800" dirty="0" err="1">
                <a:latin typeface="Arial" panose="020B0604020202020204" pitchFamily="34" charset="0"/>
                <a:cs typeface="Arial" panose="020B0604020202020204" pitchFamily="34" charset="0"/>
              </a:rPr>
              <a:t>deputy</a:t>
            </a:r>
            <a:r>
              <a:rPr lang="it-IT" sz="2800" dirty="0">
                <a:latin typeface="Arial" panose="020B0604020202020204" pitchFamily="34" charset="0"/>
                <a:cs typeface="Arial" panose="020B0604020202020204" pitchFamily="34" charset="0"/>
              </a:rPr>
              <a:t>)</a:t>
            </a:r>
            <a:endParaRPr lang="en" sz="2800"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not</a:t>
            </a:r>
            <a:r>
              <a:rPr lang="it-IT" sz="2800" dirty="0">
                <a:latin typeface="Arial" panose="020B0604020202020204" pitchFamily="34" charset="0"/>
                <a:cs typeface="Arial" panose="020B0604020202020204" pitchFamily="34" charset="0"/>
              </a:rPr>
              <a:t> a general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limited</a:t>
            </a:r>
            <a:r>
              <a:rPr lang="it-IT" sz="2800" dirty="0">
                <a:latin typeface="Arial" panose="020B0604020202020204" pitchFamily="34" charset="0"/>
                <a:cs typeface="Arial" panose="020B0604020202020204" pitchFamily="34" charset="0"/>
              </a:rPr>
              <a:t> to </a:t>
            </a:r>
            <a:r>
              <a:rPr lang="it-IT" sz="2800" dirty="0" err="1">
                <a:latin typeface="Arial" panose="020B0604020202020204" pitchFamily="34" charset="0"/>
                <a:cs typeface="Arial" panose="020B0604020202020204" pitchFamily="34" charset="0"/>
              </a:rPr>
              <a:t>its</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field</a:t>
            </a:r>
            <a:r>
              <a:rPr lang="it-IT" sz="2800" dirty="0">
                <a:latin typeface="Arial" panose="020B0604020202020204" pitchFamily="34" charset="0"/>
                <a:cs typeface="Arial" panose="020B0604020202020204" pitchFamily="34" charset="0"/>
              </a:rPr>
              <a:t> of </a:t>
            </a:r>
            <a:r>
              <a:rPr lang="en" sz="2800" dirty="0">
                <a:latin typeface="Arial" panose="020B0604020202020204" pitchFamily="34" charset="0"/>
                <a:cs typeface="Arial" panose="020B0604020202020204" pitchFamily="34" charset="0"/>
              </a:rPr>
              <a:t>“continuative” activity)</a:t>
            </a:r>
          </a:p>
          <a:p>
            <a:pPr marL="457200" indent="-457200">
              <a:buFontTx/>
              <a:buChar char="-"/>
            </a:pPr>
            <a:r>
              <a:rPr lang="en" sz="2800" dirty="0">
                <a:latin typeface="Arial" panose="020B0604020202020204" pitchFamily="34" charset="0"/>
                <a:cs typeface="Arial" panose="020B0604020202020204" pitchFamily="34" charset="0"/>
              </a:rPr>
              <a:t>still possibility of a </a:t>
            </a:r>
            <a:r>
              <a:rPr lang="en" sz="2800" dirty="0" err="1">
                <a:latin typeface="Arial" panose="020B0604020202020204" pitchFamily="34" charset="0"/>
                <a:cs typeface="Arial" panose="020B0604020202020204" pitchFamily="34" charset="0"/>
              </a:rPr>
              <a:t>PoA</a:t>
            </a:r>
            <a:r>
              <a:rPr lang="en" sz="2800" dirty="0">
                <a:latin typeface="Arial" panose="020B0604020202020204" pitchFamily="34" charset="0"/>
                <a:cs typeface="Arial" panose="020B0604020202020204" pitchFamily="34" charset="0"/>
              </a:rPr>
              <a:t> (same rules about</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registration</a:t>
            </a:r>
            <a:r>
              <a:rPr lang="it-IT" sz="2800" dirty="0">
                <a:latin typeface="Arial" panose="020B0604020202020204" pitchFamily="34" charset="0"/>
                <a:cs typeface="Arial" panose="020B0604020202020204" pitchFamily="34" charset="0"/>
              </a:rPr>
              <a:t>)</a:t>
            </a:r>
            <a:endParaRPr lang="en" sz="2800" dirty="0">
              <a:latin typeface="Arial" panose="020B0604020202020204" pitchFamily="34" charset="0"/>
              <a:cs typeface="Arial" panose="020B0604020202020204" pitchFamily="34" charset="0"/>
            </a:endParaRPr>
          </a:p>
          <a:p>
            <a:pPr marL="457200" indent="-457200">
              <a:buFontTx/>
              <a:buChar char="-"/>
            </a:pPr>
            <a:r>
              <a:rPr lang="en" sz="2800" dirty="0">
                <a:latin typeface="Arial" panose="020B0604020202020204" pitchFamily="34" charset="0"/>
                <a:cs typeface="Arial" panose="020B0604020202020204" pitchFamily="34" charset="0"/>
              </a:rPr>
              <a:t>personal liability to third-parties if representation is not declared</a:t>
            </a:r>
          </a:p>
          <a:p>
            <a:pPr marL="457200" indent="-457200">
              <a:buFontTx/>
              <a:buChar char="-"/>
            </a:pPr>
            <a:r>
              <a:rPr lang="it-IT" sz="2800" dirty="0">
                <a:latin typeface="Arial" panose="020B0604020202020204" pitchFamily="34" charset="0"/>
                <a:cs typeface="Arial" panose="020B0604020202020204" pitchFamily="34" charset="0"/>
              </a:rPr>
              <a:t>NO</a:t>
            </a:r>
            <a:r>
              <a:rPr lang="en" sz="2800" dirty="0">
                <a:latin typeface="Arial" panose="020B0604020202020204" pitchFamily="34" charset="0"/>
                <a:cs typeface="Arial" panose="020B0604020202020204" pitchFamily="34" charset="0"/>
              </a:rPr>
              <a:t> additional liability of the </a:t>
            </a:r>
            <a:r>
              <a:rPr lang="en" sz="2800" dirty="0" err="1">
                <a:latin typeface="Arial" panose="020B0604020202020204" pitchFamily="34" charset="0"/>
                <a:cs typeface="Arial" panose="020B0604020202020204" pitchFamily="34" charset="0"/>
              </a:rPr>
              <a:t>ent</a:t>
            </a:r>
            <a:r>
              <a:rPr lang="it-IT" sz="2800" dirty="0">
                <a:latin typeface="Arial" panose="020B0604020202020204" pitchFamily="34" charset="0"/>
                <a:cs typeface="Arial" panose="020B0604020202020204" pitchFamily="34" charset="0"/>
              </a:rPr>
              <a:t>re</a:t>
            </a:r>
            <a:r>
              <a:rPr lang="en" sz="2800" dirty="0" err="1">
                <a:latin typeface="Arial" panose="020B0604020202020204" pitchFamily="34" charset="0"/>
                <a:cs typeface="Arial" panose="020B0604020202020204" pitchFamily="34" charset="0"/>
              </a:rPr>
              <a:t>preneur</a:t>
            </a:r>
            <a:r>
              <a:rPr lang="en" sz="2800" dirty="0">
                <a:latin typeface="Arial" panose="020B0604020202020204" pitchFamily="34" charset="0"/>
                <a:cs typeface="Arial" panose="020B0604020202020204" pitchFamily="34" charset="0"/>
              </a:rPr>
              <a:t> (even if pertinent)</a:t>
            </a:r>
          </a:p>
          <a:p>
            <a:pPr marL="457200" indent="-457200">
              <a:buFontTx/>
              <a:buChar char="-"/>
            </a:pPr>
            <a:endParaRPr lang="en" sz="2800" dirty="0">
              <a:latin typeface="Arial" panose="020B0604020202020204" pitchFamily="34" charset="0"/>
              <a:cs typeface="Arial" panose="020B0604020202020204" pitchFamily="34" charset="0"/>
            </a:endParaRPr>
          </a:p>
          <a:p>
            <a:pPr marL="457200" indent="-457200">
              <a:buFontTx/>
              <a:buChar char="-"/>
            </a:pPr>
            <a:endParaRPr lang="it-IT" sz="2800" i="1" dirty="0">
              <a:latin typeface="Arial" panose="020B0604020202020204" pitchFamily="34" charset="0"/>
              <a:cs typeface="Arial" panose="020B0604020202020204" pitchFamily="34" charset="0"/>
            </a:endParaRPr>
          </a:p>
          <a:p>
            <a:endParaRPr lang="it-IT" sz="3200" dirty="0">
              <a:latin typeface="Arial" panose="020B0604020202020204" pitchFamily="34" charset="0"/>
              <a:cs typeface="Arial" panose="020B0604020202020204" pitchFamily="34" charset="0"/>
            </a:endParaRPr>
          </a:p>
          <a:p>
            <a:endParaRPr lang="it-IT"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9020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FB20AD2-EA33-4A4B-87B5-2B8728270EB3}"/>
              </a:ext>
            </a:extLst>
          </p:cNvPr>
          <p:cNvSpPr txBox="1"/>
          <p:nvPr/>
        </p:nvSpPr>
        <p:spPr>
          <a:xfrm>
            <a:off x="838201" y="539827"/>
            <a:ext cx="10685442" cy="6063198"/>
          </a:xfrm>
          <a:prstGeom prst="rect">
            <a:avLst/>
          </a:prstGeom>
          <a:noFill/>
        </p:spPr>
        <p:txBody>
          <a:bodyPr wrap="square" rtlCol="0">
            <a:spAutoFit/>
          </a:bodyPr>
          <a:lstStyle/>
          <a:p>
            <a:endParaRPr lang="en-US" sz="3200" dirty="0">
              <a:latin typeface="Arial" panose="020B0604020202020204" pitchFamily="34" charset="0"/>
              <a:cs typeface="Arial" panose="020B0604020202020204" pitchFamily="34" charset="0"/>
            </a:endParaRPr>
          </a:p>
          <a:p>
            <a:r>
              <a:rPr lang="en-US" sz="3200" u="sng" dirty="0">
                <a:latin typeface="Arial" panose="020B0604020202020204" pitchFamily="34" charset="0"/>
                <a:cs typeface="Arial" panose="020B0604020202020204" pitchFamily="34" charset="0"/>
              </a:rPr>
              <a:t>Commercial Representation</a:t>
            </a:r>
          </a:p>
          <a:p>
            <a:r>
              <a:rPr lang="en-US" sz="3200" u="sng" dirty="0">
                <a:latin typeface="Arial" panose="020B0604020202020204" pitchFamily="34" charset="0"/>
                <a:cs typeface="Arial" panose="020B0604020202020204" pitchFamily="34" charset="0"/>
              </a:rPr>
              <a:t> </a:t>
            </a:r>
          </a:p>
          <a:p>
            <a:r>
              <a:rPr lang="it-IT" sz="3200" dirty="0">
                <a:latin typeface="Arial" panose="020B0604020202020204" pitchFamily="34" charset="0"/>
                <a:cs typeface="Arial" panose="020B0604020202020204" pitchFamily="34" charset="0"/>
              </a:rPr>
              <a:t>Legal </a:t>
            </a:r>
            <a:r>
              <a:rPr lang="it-IT" sz="3200" dirty="0" err="1">
                <a:latin typeface="Arial" panose="020B0604020202020204" pitchFamily="34" charset="0"/>
                <a:cs typeface="Arial" panose="020B0604020202020204" pitchFamily="34" charset="0"/>
              </a:rPr>
              <a:t>power</a:t>
            </a:r>
            <a:r>
              <a:rPr lang="it-IT" sz="3200" dirty="0">
                <a:latin typeface="Arial" panose="020B0604020202020204" pitchFamily="34" charset="0"/>
                <a:cs typeface="Arial" panose="020B0604020202020204" pitchFamily="34" charset="0"/>
              </a:rPr>
              <a:t> to </a:t>
            </a:r>
            <a:r>
              <a:rPr lang="it-IT" sz="3200" dirty="0" err="1">
                <a:latin typeface="Arial" panose="020B0604020202020204" pitchFamily="34" charset="0"/>
                <a:cs typeface="Arial" panose="020B0604020202020204" pitchFamily="34" charset="0"/>
              </a:rPr>
              <a:t>act</a:t>
            </a:r>
            <a:r>
              <a:rPr lang="it-IT" sz="3200" dirty="0">
                <a:latin typeface="Arial" panose="020B0604020202020204" pitchFamily="34" charset="0"/>
                <a:cs typeface="Arial" panose="020B0604020202020204" pitchFamily="34" charset="0"/>
              </a:rPr>
              <a:t> on </a:t>
            </a:r>
            <a:r>
              <a:rPr lang="it-IT" sz="3200" dirty="0" err="1">
                <a:latin typeface="Arial" panose="020B0604020202020204" pitchFamily="34" charset="0"/>
                <a:cs typeface="Arial" panose="020B0604020202020204" pitchFamily="34" charset="0"/>
              </a:rPr>
              <a:t>behalf</a:t>
            </a:r>
            <a:r>
              <a:rPr lang="it-IT" sz="3200" dirty="0">
                <a:latin typeface="Arial" panose="020B0604020202020204" pitchFamily="34" charset="0"/>
                <a:cs typeface="Arial" panose="020B0604020202020204" pitchFamily="34" charset="0"/>
              </a:rPr>
              <a:t> of the </a:t>
            </a:r>
            <a:r>
              <a:rPr lang="it-IT" sz="3200" dirty="0" err="1">
                <a:latin typeface="Arial" panose="020B0604020202020204" pitchFamily="34" charset="0"/>
                <a:cs typeface="Arial" panose="020B0604020202020204" pitchFamily="34" charset="0"/>
              </a:rPr>
              <a:t>enterpreneur</a:t>
            </a:r>
            <a:endParaRPr lang="it-IT" sz="3200" dirty="0">
              <a:latin typeface="Arial" panose="020B0604020202020204" pitchFamily="34" charset="0"/>
              <a:cs typeface="Arial" panose="020B0604020202020204" pitchFamily="34" charset="0"/>
            </a:endParaRPr>
          </a:p>
          <a:p>
            <a:endParaRPr lang="it-IT" sz="2400" dirty="0">
              <a:latin typeface="Arial" panose="020B0604020202020204" pitchFamily="34" charset="0"/>
              <a:cs typeface="Arial" panose="020B0604020202020204" pitchFamily="34" charset="0"/>
            </a:endParaRPr>
          </a:p>
          <a:p>
            <a:r>
              <a:rPr lang="it-IT" sz="3200" u="sng" dirty="0" err="1">
                <a:latin typeface="Arial" panose="020B0604020202020204" pitchFamily="34" charset="0"/>
                <a:cs typeface="Arial" panose="020B0604020202020204" pitchFamily="34" charset="0"/>
              </a:rPr>
              <a:t>Clerks</a:t>
            </a:r>
            <a:r>
              <a:rPr lang="it-IT" sz="3200" dirty="0">
                <a:latin typeface="Arial" panose="020B0604020202020204" pitchFamily="34" charset="0"/>
                <a:cs typeface="Arial" panose="020B0604020202020204" pitchFamily="34" charset="0"/>
              </a:rPr>
              <a:t> = </a:t>
            </a:r>
            <a:r>
              <a:rPr lang="it-IT" sz="3200" i="1" dirty="0" err="1">
                <a:latin typeface="Arial" panose="020B0604020202020204" pitchFamily="34" charset="0"/>
                <a:cs typeface="Arial" panose="020B0604020202020204" pitchFamily="34" charset="0"/>
              </a:rPr>
              <a:t>person</a:t>
            </a:r>
            <a:r>
              <a:rPr lang="it-IT" sz="3200" i="1" dirty="0">
                <a:latin typeface="Arial" panose="020B0604020202020204" pitchFamily="34" charset="0"/>
                <a:cs typeface="Arial" panose="020B0604020202020204" pitchFamily="34" charset="0"/>
              </a:rPr>
              <a:t> with executive </a:t>
            </a:r>
            <a:r>
              <a:rPr lang="it-IT" sz="3200" i="1" dirty="0" err="1">
                <a:latin typeface="Arial" panose="020B0604020202020204" pitchFamily="34" charset="0"/>
                <a:cs typeface="Arial" panose="020B0604020202020204" pitchFamily="34" charset="0"/>
              </a:rPr>
              <a:t>tasks</a:t>
            </a:r>
            <a:r>
              <a:rPr lang="it-IT" sz="3200" i="1" dirty="0">
                <a:latin typeface="Arial" panose="020B0604020202020204" pitchFamily="34" charset="0"/>
                <a:cs typeface="Arial" panose="020B0604020202020204" pitchFamily="34" charset="0"/>
              </a:rPr>
              <a:t> </a:t>
            </a:r>
            <a:r>
              <a:rPr lang="it-IT" sz="3200" i="1" dirty="0" err="1">
                <a:latin typeface="Arial" panose="020B0604020202020204" pitchFamily="34" charset="0"/>
                <a:cs typeface="Arial" panose="020B0604020202020204" pitchFamily="34" charset="0"/>
              </a:rPr>
              <a:t>towards</a:t>
            </a:r>
            <a:r>
              <a:rPr lang="it-IT" sz="3200" i="1" dirty="0">
                <a:latin typeface="Arial" panose="020B0604020202020204" pitchFamily="34" charset="0"/>
                <a:cs typeface="Arial" panose="020B0604020202020204" pitchFamily="34" charset="0"/>
              </a:rPr>
              <a:t> the public</a:t>
            </a:r>
          </a:p>
          <a:p>
            <a:endParaRPr lang="it-IT" sz="800" i="1" dirty="0">
              <a:latin typeface="Arial" panose="020B0604020202020204" pitchFamily="34" charset="0"/>
              <a:cs typeface="Arial" panose="020B0604020202020204" pitchFamily="34" charset="0"/>
            </a:endParaRPr>
          </a:p>
          <a:p>
            <a:pPr marL="457200" indent="-457200">
              <a:buFontTx/>
              <a:buChar char="-"/>
            </a:pPr>
            <a:r>
              <a:rPr lang="it-IT" sz="2800" dirty="0" err="1">
                <a:latin typeface="Arial" panose="020B0604020202020204" pitchFamily="34" charset="0"/>
                <a:cs typeface="Arial" panose="020B0604020202020204" pitchFamily="34" charset="0"/>
              </a:rPr>
              <a:t>specific</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power</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representation</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limited</a:t>
            </a:r>
            <a:r>
              <a:rPr lang="it-IT" sz="2800" dirty="0">
                <a:latin typeface="Arial" panose="020B0604020202020204" pitchFamily="34" charset="0"/>
                <a:cs typeface="Arial" panose="020B0604020202020204" pitchFamily="34" charset="0"/>
              </a:rPr>
              <a:t> to </a:t>
            </a:r>
            <a:r>
              <a:rPr lang="it-IT" sz="2800" dirty="0" err="1">
                <a:latin typeface="Arial" panose="020B0604020202020204" pitchFamily="34" charset="0"/>
                <a:cs typeface="Arial" panose="020B0604020202020204" pitchFamily="34" charset="0"/>
              </a:rPr>
              <a:t>their</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tasks</a:t>
            </a:r>
            <a:endParaRPr lang="it-IT" sz="2800" dirty="0">
              <a:latin typeface="Arial" panose="020B0604020202020204" pitchFamily="34" charset="0"/>
              <a:cs typeface="Arial" panose="020B0604020202020204" pitchFamily="34" charset="0"/>
            </a:endParaRPr>
          </a:p>
          <a:p>
            <a:pPr marL="457200" indent="-457200">
              <a:buFontTx/>
              <a:buChar char="-"/>
            </a:pPr>
            <a:r>
              <a:rPr lang="en" sz="2800" dirty="0">
                <a:latin typeface="Arial" panose="020B0604020202020204" pitchFamily="34" charset="0"/>
                <a:cs typeface="Arial" panose="020B0604020202020204" pitchFamily="34" charset="0"/>
              </a:rPr>
              <a:t>still possibility of a </a:t>
            </a:r>
            <a:r>
              <a:rPr lang="en" sz="2800" dirty="0" err="1">
                <a:latin typeface="Arial" panose="020B0604020202020204" pitchFamily="34" charset="0"/>
                <a:cs typeface="Arial" panose="020B0604020202020204" pitchFamily="34" charset="0"/>
              </a:rPr>
              <a:t>PoA</a:t>
            </a:r>
            <a:r>
              <a:rPr lang="en" sz="2800" dirty="0">
                <a:latin typeface="Arial" panose="020B0604020202020204" pitchFamily="34" charset="0"/>
                <a:cs typeface="Arial" panose="020B0604020202020204" pitchFamily="34" charset="0"/>
              </a:rPr>
              <a:t> (but no</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registration</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only</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knowledge</a:t>
            </a:r>
            <a:r>
              <a:rPr lang="it-IT" sz="2800" dirty="0">
                <a:latin typeface="Arial" panose="020B0604020202020204" pitchFamily="34" charset="0"/>
                <a:cs typeface="Arial" panose="020B0604020202020204" pitchFamily="34" charset="0"/>
              </a:rPr>
              <a:t>)</a:t>
            </a:r>
            <a:endParaRPr lang="en" sz="28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OK </a:t>
            </a:r>
            <a:r>
              <a:rPr lang="it-IT" sz="2800" dirty="0" err="1">
                <a:latin typeface="Arial" panose="020B0604020202020204" pitchFamily="34" charset="0"/>
                <a:cs typeface="Arial" panose="020B0604020202020204" pitchFamily="34" charset="0"/>
              </a:rPr>
              <a:t>managing</a:t>
            </a:r>
            <a:r>
              <a:rPr lang="it-IT" sz="2800" dirty="0">
                <a:latin typeface="Arial" panose="020B0604020202020204" pitchFamily="34" charset="0"/>
                <a:cs typeface="Arial" panose="020B0604020202020204" pitchFamily="34" charset="0"/>
              </a:rPr>
              <a:t> the sale of </a:t>
            </a:r>
            <a:r>
              <a:rPr lang="it-IT" sz="2800" dirty="0" err="1">
                <a:latin typeface="Arial" panose="020B0604020202020204" pitchFamily="34" charset="0"/>
                <a:cs typeface="Arial" panose="020B0604020202020204" pitchFamily="34" charset="0"/>
              </a:rPr>
              <a:t>goods</a:t>
            </a:r>
            <a:r>
              <a:rPr lang="it-IT" sz="2800" dirty="0">
                <a:latin typeface="Arial" panose="020B0604020202020204" pitchFamily="34" charset="0"/>
                <a:cs typeface="Arial" panose="020B0604020202020204" pitchFamily="34" charset="0"/>
              </a:rPr>
              <a:t> and </a:t>
            </a:r>
            <a:r>
              <a:rPr lang="it-IT" sz="2800" dirty="0" err="1">
                <a:latin typeface="Arial" panose="020B0604020202020204" pitchFamily="34" charset="0"/>
                <a:cs typeface="Arial" panose="020B0604020202020204" pitchFamily="34" charset="0"/>
              </a:rPr>
              <a:t>provision</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services</a:t>
            </a:r>
            <a:endParaRPr lang="it-IT" sz="2800" dirty="0">
              <a:latin typeface="Arial" panose="020B0604020202020204" pitchFamily="34" charset="0"/>
              <a:cs typeface="Arial" panose="020B0604020202020204" pitchFamily="34" charset="0"/>
            </a:endParaRPr>
          </a:p>
          <a:p>
            <a:pPr marL="457200" indent="-457200">
              <a:buFontTx/>
              <a:buChar char="-"/>
            </a:pPr>
            <a:r>
              <a:rPr lang="it-IT" sz="2800" dirty="0">
                <a:latin typeface="Arial" panose="020B0604020202020204" pitchFamily="34" charset="0"/>
                <a:cs typeface="Arial" panose="020B0604020202020204" pitchFamily="34" charset="0"/>
              </a:rPr>
              <a:t>OK </a:t>
            </a:r>
            <a:r>
              <a:rPr lang="it-IT" sz="2800" dirty="0" err="1">
                <a:latin typeface="Arial" panose="020B0604020202020204" pitchFamily="34" charset="0"/>
                <a:cs typeface="Arial" panose="020B0604020202020204" pitchFamily="34" charset="0"/>
              </a:rPr>
              <a:t>receiving</a:t>
            </a:r>
            <a:r>
              <a:rPr lang="it-IT" sz="2800" dirty="0">
                <a:latin typeface="Arial" panose="020B0604020202020204" pitchFamily="34" charset="0"/>
                <a:cs typeface="Arial" panose="020B0604020202020204" pitchFamily="34" charset="0"/>
              </a:rPr>
              <a:t> </a:t>
            </a:r>
            <a:r>
              <a:rPr lang="it-IT" sz="2800" dirty="0" err="1">
                <a:latin typeface="Arial" panose="020B0604020202020204" pitchFamily="34" charset="0"/>
                <a:cs typeface="Arial" panose="020B0604020202020204" pitchFamily="34" charset="0"/>
              </a:rPr>
              <a:t>payments</a:t>
            </a:r>
            <a:r>
              <a:rPr lang="it-IT" sz="2800" dirty="0">
                <a:latin typeface="Arial" panose="020B0604020202020204" pitchFamily="34" charset="0"/>
                <a:cs typeface="Arial" panose="020B0604020202020204" pitchFamily="34" charset="0"/>
              </a:rPr>
              <a:t> and </a:t>
            </a:r>
            <a:r>
              <a:rPr lang="it-IT" sz="2800" dirty="0" err="1">
                <a:latin typeface="Arial" panose="020B0604020202020204" pitchFamily="34" charset="0"/>
                <a:cs typeface="Arial" panose="020B0604020202020204" pitchFamily="34" charset="0"/>
              </a:rPr>
              <a:t>declarations</a:t>
            </a:r>
            <a:endParaRPr lang="en" sz="2800" dirty="0">
              <a:latin typeface="Arial" panose="020B0604020202020204" pitchFamily="34" charset="0"/>
              <a:cs typeface="Arial" panose="020B0604020202020204" pitchFamily="34" charset="0"/>
            </a:endParaRPr>
          </a:p>
          <a:p>
            <a:pPr marL="457200" indent="-457200">
              <a:buFontTx/>
              <a:buChar char="-"/>
            </a:pPr>
            <a:r>
              <a:rPr lang="en" sz="2800" dirty="0">
                <a:latin typeface="Arial" panose="020B0604020202020204" pitchFamily="34" charset="0"/>
                <a:cs typeface="Arial" panose="020B0604020202020204" pitchFamily="34" charset="0"/>
              </a:rPr>
              <a:t>NO demanding payment out of the premises (and competence)</a:t>
            </a:r>
          </a:p>
          <a:p>
            <a:pPr marL="457200" indent="-457200">
              <a:buFontTx/>
              <a:buChar char="-"/>
            </a:pPr>
            <a:r>
              <a:rPr lang="en" sz="2800" dirty="0">
                <a:latin typeface="Arial" panose="020B0604020202020204" pitchFamily="34" charset="0"/>
                <a:cs typeface="Arial" panose="020B0604020202020204" pitchFamily="34" charset="0"/>
              </a:rPr>
              <a:t>NO derogation </a:t>
            </a:r>
            <a:r>
              <a:rPr lang="it-IT" sz="2800" dirty="0">
                <a:latin typeface="Arial" panose="020B0604020202020204" pitchFamily="34" charset="0"/>
                <a:cs typeface="Arial" panose="020B0604020202020204" pitchFamily="34" charset="0"/>
              </a:rPr>
              <a:t>from general </a:t>
            </a:r>
            <a:r>
              <a:rPr lang="it-IT" sz="2800" dirty="0" err="1">
                <a:latin typeface="Arial" panose="020B0604020202020204" pitchFamily="34" charset="0"/>
                <a:cs typeface="Arial" panose="020B0604020202020204" pitchFamily="34" charset="0"/>
              </a:rPr>
              <a:t>terms</a:t>
            </a:r>
            <a:r>
              <a:rPr lang="it-IT" sz="2800" dirty="0">
                <a:latin typeface="Arial" panose="020B0604020202020204" pitchFamily="34" charset="0"/>
                <a:cs typeface="Arial" panose="020B0604020202020204" pitchFamily="34" charset="0"/>
              </a:rPr>
              <a:t> and </a:t>
            </a:r>
            <a:r>
              <a:rPr lang="it-IT" sz="2800" dirty="0" err="1">
                <a:latin typeface="Arial" panose="020B0604020202020204" pitchFamily="34" charset="0"/>
                <a:cs typeface="Arial" panose="020B0604020202020204" pitchFamily="34" charset="0"/>
              </a:rPr>
              <a:t>conditions</a:t>
            </a:r>
            <a:r>
              <a:rPr lang="it-IT" sz="2800" dirty="0">
                <a:latin typeface="Arial" panose="020B0604020202020204" pitchFamily="34" charset="0"/>
                <a:cs typeface="Arial" panose="020B0604020202020204" pitchFamily="34" charset="0"/>
              </a:rPr>
              <a:t> of </a:t>
            </a:r>
            <a:r>
              <a:rPr lang="it-IT" sz="2800" dirty="0" err="1">
                <a:latin typeface="Arial" panose="020B0604020202020204" pitchFamily="34" charset="0"/>
                <a:cs typeface="Arial" panose="020B0604020202020204" pitchFamily="34" charset="0"/>
              </a:rPr>
              <a:t>contracts</a:t>
            </a:r>
            <a:endParaRPr lang="it-IT" sz="2800" dirty="0">
              <a:latin typeface="Arial" panose="020B0604020202020204" pitchFamily="34" charset="0"/>
              <a:cs typeface="Arial" panose="020B0604020202020204" pitchFamily="34" charset="0"/>
            </a:endParaRPr>
          </a:p>
          <a:p>
            <a:endParaRPr lang="it-IT" sz="28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018237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1882</Words>
  <Application>Microsoft Office PowerPoint</Application>
  <PresentationFormat>Widescreen</PresentationFormat>
  <Paragraphs>338</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Tema di Office</vt:lpstr>
      <vt:lpstr>Italian and European Company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and European Company Law</dc:title>
  <dc:creator>SERAFIN Giulia</dc:creator>
  <cp:lastModifiedBy>CALABRESE BERNARDO</cp:lastModifiedBy>
  <cp:revision>69</cp:revision>
  <dcterms:created xsi:type="dcterms:W3CDTF">2022-09-29T07:58:18Z</dcterms:created>
  <dcterms:modified xsi:type="dcterms:W3CDTF">2026-09-30T09:15:17Z</dcterms:modified>
</cp:coreProperties>
</file>