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8" r:id="rId2"/>
    <p:sldId id="257" r:id="rId3"/>
    <p:sldId id="286" r:id="rId4"/>
    <p:sldId id="317" r:id="rId5"/>
    <p:sldId id="318" r:id="rId6"/>
    <p:sldId id="289" r:id="rId7"/>
    <p:sldId id="319" r:id="rId8"/>
    <p:sldId id="325" r:id="rId9"/>
    <p:sldId id="320" r:id="rId10"/>
    <p:sldId id="326" r:id="rId11"/>
    <p:sldId id="327" r:id="rId12"/>
    <p:sldId id="322" r:id="rId13"/>
    <p:sldId id="323" r:id="rId14"/>
    <p:sldId id="324" r:id="rId1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55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9BB7012-E2B3-ABAF-3A41-68096D6EC1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B3296E4-602A-338B-3947-CF12836CB2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1F119B1-1AB1-4EF4-3513-F042E5882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30/09/26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9E5E66A-43EA-B027-5332-C2DE56257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3C5649A-F487-D94D-589F-6A96804ED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785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E733F85-8813-4614-618C-91BDC6305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8C5A12E-87BD-08AC-A078-6089BA87A7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31428E9-97A2-8EFF-1EAF-A6F3EF61D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30/09/26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B5DC286-0229-C2AC-D246-E13FACD41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D15AFA4-0902-B15A-0919-0EEB93BAD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6309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B5D57B9-BEFD-4284-0B3F-30C786F5B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4F61085-4B7E-4222-E788-93B38D9FED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65A8C6B-6605-6C94-A861-D3066E91D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30/09/26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F0C2D9E-0DCE-AC8F-16F1-DBD82A768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BBE2367-D29C-D97E-ECF0-A0CA8F5F9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8492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8BE7868-B72D-F02E-C5EA-0462FF943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E720093-A265-8B2D-9EA4-C07E6F0F64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A272C83-D7A2-D6B0-3A43-B3134D924B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644A469-5B91-EA89-707F-69856E8F8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30/09/26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7EB9A0D-FC79-547D-581D-F9BA92EF9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8FB7D00-A99B-EFEA-02DF-84FBB9B53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90449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70F301-B7B1-CC60-797C-752C8607D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6F86C05-EC3E-DDEC-D56A-845FBAB2D6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E70B93E-0DE8-037C-AD48-D1CB52E297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63C6F102-D3C9-89E2-AB08-4CC507FC27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AE3742D-D57E-EA1F-72F9-55A9EAC26D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CFBAEA6A-0AB4-5E24-7D65-8CD882C74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30/09/26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EF581C10-B3AC-D278-E899-62E5CD26A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52C50393-1C04-06CB-F0BA-8286FF0D8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0894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F2DD8C-1326-EE7F-5B26-D4E7FE4A3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14408B8-2253-032D-1A75-249D61E9A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30/09/26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1F430EA-8D65-1E5A-C9E5-268E14611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BDB8633-0481-1301-966D-A7FCE5688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2319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925457B-0EFB-9583-9955-E5A249249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30/09/26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27EB18F-ABEE-7B7A-407C-A1F054D7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4712263-216C-2A2B-B7D6-4074E841D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445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C1B7A7D-A295-5429-8B65-0CB3940D2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A970E67-B943-256E-4570-998990667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EB0BA36-F6B7-2373-C03B-7D3CD7CB9B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AA7BC77-5435-0339-DAE5-BA5C4D9E4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30/09/26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EBD8B98-8992-77DD-30A5-EFFB8D332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1329F84-36B8-3086-9905-89D228AAC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6329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F9F09A-84A3-BFC9-4BAB-1A837E129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9519112C-B065-7237-18C2-02B37EB513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AD2B259-B6D3-D054-08AD-F2357AA6B3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EACE908-BC47-B81D-CD91-F42D718AD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30/09/26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320AC7E-0460-3538-88C0-74FBF7726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0556794-DE11-B5C1-26FB-4FDFE4742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10066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3F3DEF8-B65F-FF03-A798-4BE279BCD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7C4B1DD-FF1B-9222-881E-B5B932BBCC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94996BE-93D2-C3BA-615B-C6E0D0C9B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30/09/26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4622081-E9FE-6085-5C86-F70D2166A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74E4592-497D-F237-0C36-59A31E5BD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3843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86BB0B4D-44E1-94B5-A1E2-2BE53939DF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2CF9D77-16E1-9863-0208-C0CF3AD6A8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3D38CCE-8518-E3A1-443A-55A22F52A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30/09/26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E2394B7-30D1-24C8-4E1C-9D45A6FCF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3806A01-DD69-0D46-99FB-DC5ECFF59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96563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C324AE9F-0E3C-7A43-7FE0-6EEC6E45A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F743870-9D31-20C2-1007-5ED85635C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004AAE8-F8D5-2642-6180-DD8CDAFF46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DC4EC1-0987-4A14-B257-DA6BE41A6C00}" type="datetimeFigureOut">
              <a:rPr lang="it-IT" smtClean="0"/>
              <a:t>30/09/26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FFDEE63-692D-888C-F05F-813C1A8E52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FD7AC37-D221-5989-4085-3CAD29364A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0F401A-4003-4221-92DD-6E5AA7A7F3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012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F98703F-B26F-546D-018E-CF7F47310D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t">
            <a:normAutofit/>
          </a:bodyPr>
          <a:lstStyle/>
          <a:p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Italian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European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Company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Law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3F1FEB4-F5DF-E778-B807-0E7CA4A38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18971"/>
            <a:ext cx="9144000" cy="2815695"/>
          </a:xfrm>
        </p:spPr>
        <p:txBody>
          <a:bodyPr>
            <a:normAutofit/>
          </a:bodyPr>
          <a:lstStyle/>
          <a:p>
            <a:endParaRPr lang="it-IT" dirty="0"/>
          </a:p>
          <a:p>
            <a:r>
              <a:rPr lang="it-IT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Undertaking</a:t>
            </a:r>
            <a:endParaRPr lang="it-IT" sz="4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DEAMS  (566EC-1/2)</a:t>
            </a:r>
          </a:p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A.A. 2026/2027</a:t>
            </a:r>
          </a:p>
        </p:txBody>
      </p:sp>
    </p:spTree>
    <p:extLst>
      <p:ext uri="{BB962C8B-B14F-4D97-AF65-F5344CB8AC3E}">
        <p14:creationId xmlns:p14="http://schemas.microsoft.com/office/powerpoint/2010/main" val="2554257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1" y="539827"/>
            <a:ext cx="10515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Enterprise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-&gt; the business in a “subjective” sense (entity-activity)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Undertaking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-&gt; the business in a “material” sense (apparatus)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429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1" y="539827"/>
            <a:ext cx="1067442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Art. 2555 c.c.: Business undertaking</a:t>
            </a:r>
            <a:endParaRPr lang="en-US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" sz="3200" dirty="0">
                <a:latin typeface="Arial" panose="020B0604020202020204" pitchFamily="34" charset="0"/>
                <a:cs typeface="Arial" panose="020B0604020202020204" pitchFamily="34" charset="0"/>
              </a:rPr>
              <a:t>«A business undertaking is the complex set of assets organized by the entrepreneur for the purpose of conducting the business.»</a:t>
            </a:r>
          </a:p>
          <a:p>
            <a:pPr algn="just"/>
            <a:endParaRPr lang="e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[“</a:t>
            </a:r>
            <a:r>
              <a:rPr lang="en-US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azienda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”]</a:t>
            </a:r>
            <a:endParaRPr lang="en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1304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1" y="539827"/>
            <a:ext cx="1051560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Art. 2555 c.c.: Business undertaking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" sz="3200" dirty="0">
                <a:latin typeface="Arial" panose="020B0604020202020204" pitchFamily="34" charset="0"/>
                <a:cs typeface="Arial" panose="020B0604020202020204" pitchFamily="34" charset="0"/>
              </a:rPr>
              <a:t>«A business undertaking is the </a:t>
            </a:r>
            <a:r>
              <a:rPr lang="en" sz="3200" u="sng" dirty="0">
                <a:latin typeface="Arial" panose="020B0604020202020204" pitchFamily="34" charset="0"/>
                <a:cs typeface="Arial" panose="020B0604020202020204" pitchFamily="34" charset="0"/>
              </a:rPr>
              <a:t>complex</a:t>
            </a:r>
            <a:r>
              <a:rPr lang="en" sz="3200" dirty="0">
                <a:latin typeface="Arial" panose="020B0604020202020204" pitchFamily="34" charset="0"/>
                <a:cs typeface="Arial" panose="020B0604020202020204" pitchFamily="34" charset="0"/>
              </a:rPr>
              <a:t> set of assets </a:t>
            </a:r>
            <a:r>
              <a:rPr lang="en" sz="3200" u="sng" dirty="0">
                <a:latin typeface="Arial" panose="020B0604020202020204" pitchFamily="34" charset="0"/>
                <a:cs typeface="Arial" panose="020B0604020202020204" pitchFamily="34" charset="0"/>
              </a:rPr>
              <a:t>organized</a:t>
            </a:r>
            <a:r>
              <a:rPr lang="en" sz="3200" dirty="0">
                <a:latin typeface="Arial" panose="020B0604020202020204" pitchFamily="34" charset="0"/>
                <a:cs typeface="Arial" panose="020B0604020202020204" pitchFamily="34" charset="0"/>
              </a:rPr>
              <a:t> by the entrepreneur for the </a:t>
            </a:r>
            <a:r>
              <a:rPr lang="en" sz="3200" u="sng" dirty="0">
                <a:latin typeface="Arial" panose="020B0604020202020204" pitchFamily="34" charset="0"/>
                <a:cs typeface="Arial" panose="020B0604020202020204" pitchFamily="34" charset="0"/>
              </a:rPr>
              <a:t>purpose</a:t>
            </a:r>
            <a:r>
              <a:rPr lang="en" sz="3200" dirty="0">
                <a:latin typeface="Arial" panose="020B0604020202020204" pitchFamily="34" charset="0"/>
                <a:cs typeface="Arial" panose="020B0604020202020204" pitchFamily="34" charset="0"/>
              </a:rPr>
              <a:t> of conducting the business.»</a:t>
            </a:r>
          </a:p>
          <a:p>
            <a:pPr algn="just"/>
            <a:endParaRPr lang="e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" sz="3200" i="1" dirty="0">
                <a:latin typeface="Arial" panose="020B0604020202020204" pitchFamily="34" charset="0"/>
                <a:cs typeface="Arial" panose="020B0604020202020204" pitchFamily="34" charset="0"/>
              </a:rPr>
              <a:t>economically speaking</a:t>
            </a:r>
          </a:p>
          <a:p>
            <a:pPr algn="just"/>
            <a:r>
              <a:rPr lang="en" sz="3200" dirty="0">
                <a:latin typeface="Arial" panose="020B0604020202020204" pitchFamily="34" charset="0"/>
                <a:cs typeface="Arial" panose="020B0604020202020204" pitchFamily="34" charset="0"/>
              </a:rPr>
              <a:t>= more than the sum of the single separated assets</a:t>
            </a:r>
          </a:p>
          <a:p>
            <a:pPr algn="just"/>
            <a:r>
              <a:rPr lang="en" sz="3200" dirty="0">
                <a:latin typeface="Arial" panose="020B0604020202020204" pitchFamily="34" charset="0"/>
                <a:cs typeface="Arial" panose="020B0604020202020204" pitchFamily="34" charset="0"/>
              </a:rPr>
              <a:t>= rather a dynamic system functionalized to production</a:t>
            </a:r>
          </a:p>
          <a:p>
            <a:pPr algn="just"/>
            <a:r>
              <a:rPr lang="en" sz="3200" dirty="0">
                <a:latin typeface="Arial" panose="020B0604020202020204" pitchFamily="34" charset="0"/>
                <a:cs typeface="Arial" panose="020B0604020202020204" pitchFamily="34" charset="0"/>
              </a:rPr>
              <a:t>= value added of a “running” engine already “started”</a:t>
            </a:r>
          </a:p>
          <a:p>
            <a:pPr algn="just"/>
            <a:r>
              <a:rPr lang="en" sz="3200" dirty="0">
                <a:latin typeface="Arial" panose="020B0604020202020204" pitchFamily="34" charset="0"/>
                <a:cs typeface="Arial" panose="020B0604020202020204" pitchFamily="34" charset="0"/>
              </a:rPr>
              <a:t>				[-&gt; objective vs subjective goodwill]</a:t>
            </a:r>
          </a:p>
        </p:txBody>
      </p:sp>
    </p:spTree>
    <p:extLst>
      <p:ext uri="{BB962C8B-B14F-4D97-AF65-F5344CB8AC3E}">
        <p14:creationId xmlns:p14="http://schemas.microsoft.com/office/powerpoint/2010/main" val="1246932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1" y="539827"/>
            <a:ext cx="10674426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Art. 2555 c.c.: Business undertaking</a:t>
            </a:r>
            <a:endParaRPr lang="en-US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" sz="3200" dirty="0">
                <a:latin typeface="Arial" panose="020B0604020202020204" pitchFamily="34" charset="0"/>
                <a:cs typeface="Arial" panose="020B0604020202020204" pitchFamily="34" charset="0"/>
              </a:rPr>
              <a:t>«A business undertaking is the complex </a:t>
            </a:r>
            <a:r>
              <a:rPr lang="en" sz="3200" u="sng" dirty="0">
                <a:latin typeface="Arial" panose="020B0604020202020204" pitchFamily="34" charset="0"/>
                <a:cs typeface="Arial" panose="020B0604020202020204" pitchFamily="34" charset="0"/>
              </a:rPr>
              <a:t>set of assets</a:t>
            </a:r>
            <a:r>
              <a:rPr lang="en" sz="3200" dirty="0">
                <a:latin typeface="Arial" panose="020B0604020202020204" pitchFamily="34" charset="0"/>
                <a:cs typeface="Arial" panose="020B0604020202020204" pitchFamily="34" charset="0"/>
              </a:rPr>
              <a:t> organized by the entrepreneur for the purpose of conducting the business.»</a:t>
            </a:r>
          </a:p>
          <a:p>
            <a:pPr algn="just"/>
            <a:endParaRPr lang="e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Legally speaking</a:t>
            </a:r>
          </a:p>
          <a:p>
            <a:pPr algn="just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-&gt; a unit which is identified exceptionally as an entity variable (changing) and functional (not necessarily owned)</a:t>
            </a:r>
          </a:p>
          <a:p>
            <a:pPr algn="just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-&gt; a consequent discipline aimed at preserving such unity in terms of organization, functionality, and continuity</a:t>
            </a:r>
            <a:endParaRPr lang="en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755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1" y="539827"/>
            <a:ext cx="105156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Rules about the business undertaking 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Tx/>
              <a:buChar char="-"/>
            </a:pPr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Transfer</a:t>
            </a:r>
          </a:p>
          <a:p>
            <a:pPr marL="914400" lvl="1" indent="-457200" algn="just">
              <a:buFontTx/>
              <a:buChar char="-"/>
            </a:pPr>
            <a:r>
              <a:rPr lang="it-IT" sz="3200" dirty="0" err="1">
                <a:latin typeface="Arial" panose="020B0604020202020204" pitchFamily="34" charset="0"/>
                <a:cs typeface="Arial" panose="020B0604020202020204" pitchFamily="34" charset="0"/>
              </a:rPr>
              <a:t>formalities</a:t>
            </a:r>
            <a:endParaRPr lang="it-I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algn="just">
              <a:buFontTx/>
              <a:buChar char="-"/>
            </a:pPr>
            <a:r>
              <a:rPr lang="it-IT" sz="3200" dirty="0" err="1">
                <a:latin typeface="Arial" panose="020B0604020202020204" pitchFamily="34" charset="0"/>
                <a:cs typeface="Arial" panose="020B0604020202020204" pitchFamily="34" charset="0"/>
              </a:rPr>
              <a:t>succession</a:t>
            </a:r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it-IT" sz="3200" dirty="0" err="1">
                <a:latin typeface="Arial" panose="020B0604020202020204" pitchFamily="34" charset="0"/>
                <a:cs typeface="Arial" panose="020B0604020202020204" pitchFamily="34" charset="0"/>
              </a:rPr>
              <a:t>contracts</a:t>
            </a:r>
            <a:endParaRPr lang="it-I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algn="just">
              <a:buFontTx/>
              <a:buChar char="-"/>
            </a:pPr>
            <a:r>
              <a:rPr lang="it-IT" sz="3200" dirty="0" err="1">
                <a:latin typeface="Arial" panose="020B0604020202020204" pitchFamily="34" charset="0"/>
                <a:cs typeface="Arial" panose="020B0604020202020204" pitchFamily="34" charset="0"/>
              </a:rPr>
              <a:t>succession</a:t>
            </a:r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it-IT" sz="3200" dirty="0" err="1">
                <a:latin typeface="Arial" panose="020B0604020202020204" pitchFamily="34" charset="0"/>
                <a:cs typeface="Arial" panose="020B0604020202020204" pitchFamily="34" charset="0"/>
              </a:rPr>
              <a:t>credits</a:t>
            </a:r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it-IT" sz="3200" dirty="0" err="1">
                <a:latin typeface="Arial" panose="020B0604020202020204" pitchFamily="34" charset="0"/>
                <a:cs typeface="Arial" panose="020B0604020202020204" pitchFamily="34" charset="0"/>
              </a:rPr>
              <a:t>debts</a:t>
            </a:r>
            <a:endParaRPr lang="it-I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algn="just">
              <a:buFontTx/>
              <a:buChar char="-"/>
            </a:pPr>
            <a:r>
              <a:rPr lang="it-IT" sz="3200" dirty="0" err="1">
                <a:latin typeface="Arial" panose="020B0604020202020204" pitchFamily="34" charset="0"/>
                <a:cs typeface="Arial" panose="020B0604020202020204" pitchFamily="34" charset="0"/>
              </a:rPr>
              <a:t>competition</a:t>
            </a:r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200" dirty="0" err="1">
                <a:latin typeface="Arial" panose="020B0604020202020204" pitchFamily="34" charset="0"/>
                <a:cs typeface="Arial" panose="020B0604020202020204" pitchFamily="34" charset="0"/>
              </a:rPr>
              <a:t>restraints</a:t>
            </a:r>
            <a:endParaRPr lang="it-I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algn="just">
              <a:buFontTx/>
              <a:buChar char="-"/>
            </a:pPr>
            <a:endParaRPr lang="it-I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Tx/>
              <a:buChar char="-"/>
            </a:pPr>
            <a:r>
              <a:rPr lang="it-IT" sz="3200" dirty="0" err="1">
                <a:latin typeface="Arial" panose="020B0604020202020204" pitchFamily="34" charset="0"/>
                <a:cs typeface="Arial" panose="020B0604020202020204" pitchFamily="34" charset="0"/>
              </a:rPr>
              <a:t>Distinctive</a:t>
            </a:r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200" dirty="0" err="1">
                <a:latin typeface="Arial" panose="020B0604020202020204" pitchFamily="34" charset="0"/>
                <a:cs typeface="Arial" panose="020B0604020202020204" pitchFamily="34" charset="0"/>
              </a:rPr>
              <a:t>signs</a:t>
            </a:r>
            <a:endParaRPr lang="it-I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algn="just">
              <a:buFontTx/>
              <a:buChar char="-"/>
            </a:pPr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company </a:t>
            </a:r>
            <a:r>
              <a:rPr lang="it-IT" sz="3200" dirty="0" err="1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it-IT" sz="3200" dirty="0" err="1">
                <a:latin typeface="Arial" panose="020B0604020202020204" pitchFamily="34" charset="0"/>
                <a:cs typeface="Arial" panose="020B0604020202020204" pitchFamily="34" charset="0"/>
              </a:rPr>
              <a:t>trademarks</a:t>
            </a:r>
            <a:endParaRPr lang="it-I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algn="just">
              <a:buFontTx/>
              <a:buChar char="-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187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1" y="539827"/>
            <a:ext cx="105156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TRANSFER of the business undertaking 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Formalities</a:t>
            </a:r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 (art. 2565 c.c.)</a:t>
            </a:r>
            <a:endParaRPr lang="en-US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-&gt; apparently, freedom of forms … BUT:</a:t>
            </a:r>
          </a:p>
          <a:p>
            <a:pPr algn="just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= special “respective” form as required by law for relevant assets (e.g. real estate)</a:t>
            </a:r>
          </a:p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= for all enterprises subject by law to the Business Register, written form for evidence (not validity)</a:t>
            </a:r>
          </a:p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for Business Register publishing the act should be made in  written form by notary (public deed or private authentication)</a:t>
            </a:r>
          </a:p>
        </p:txBody>
      </p:sp>
    </p:spTree>
    <p:extLst>
      <p:ext uri="{BB962C8B-B14F-4D97-AF65-F5344CB8AC3E}">
        <p14:creationId xmlns:p14="http://schemas.microsoft.com/office/powerpoint/2010/main" val="3375234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1" y="539827"/>
            <a:ext cx="11037982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TRANSFER of the business undertaking 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Succession</a:t>
            </a:r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it-IT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contracts</a:t>
            </a:r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 (art. 2558 c.c.)</a:t>
            </a:r>
            <a:endParaRPr lang="en-US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-&gt; derogation from civil law mechanism (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=no consent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just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= AUTOMATIC TAKEOVER of contracts (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=by law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), IF:</a:t>
            </a:r>
          </a:p>
          <a:p>
            <a:pPr algn="just"/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Tx/>
              <a:buChar char="-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PENDING (≠ credits &amp; debts)</a:t>
            </a:r>
          </a:p>
          <a:p>
            <a:pPr marL="457200" indent="-457200" algn="just">
              <a:buFontTx/>
              <a:buChar char="-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NOT PERSONAL (inherent to the enterprise)</a:t>
            </a:r>
          </a:p>
          <a:p>
            <a:pPr marL="457200" indent="-457200" algn="just">
              <a:buFontTx/>
              <a:buChar char="-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NOT OTHERWISE AGREED (freedom of contract)</a:t>
            </a:r>
          </a:p>
          <a:p>
            <a:pPr marL="457200" indent="-457200" algn="just">
              <a:buFontTx/>
              <a:buChar char="-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RIGHT OF WITHDRAWAL (3 months from notice for due cause)</a:t>
            </a:r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268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1" y="539827"/>
            <a:ext cx="1103798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TRANSFER of the business undertaking 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Succession</a:t>
            </a:r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it-IT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credits</a:t>
            </a:r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it-IT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debts</a:t>
            </a:r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 (art. 2559-2560 c.c.)</a:t>
            </a:r>
            <a:endParaRPr lang="en-US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DISTINCTION between INTERNAL and EXTERNAL level</a:t>
            </a:r>
          </a:p>
          <a:p>
            <a:pPr algn="just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-&gt; INTERNAL (transfer parties) = NO RULE (so to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contractualize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just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-&gt; EXTERNAL (creditor/debtor) = SPECIAL RULES (as follows)</a:t>
            </a:r>
          </a:p>
        </p:txBody>
      </p:sp>
    </p:spTree>
    <p:extLst>
      <p:ext uri="{BB962C8B-B14F-4D97-AF65-F5344CB8AC3E}">
        <p14:creationId xmlns:p14="http://schemas.microsoft.com/office/powerpoint/2010/main" val="59792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1" y="539827"/>
            <a:ext cx="11037982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TRANSFER of the business undertaking 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Succession</a:t>
            </a:r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it-IT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credits</a:t>
            </a:r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 (art. 2559 c.c.)</a:t>
            </a:r>
            <a:endParaRPr lang="en-US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-&gt; derogation from civil law mechanism (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=no notice/acceptance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just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= TRANSFER EFFECT with the registration in Business Register</a:t>
            </a:r>
          </a:p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= SAVE the payment to the transferor by the debtor in good faith</a:t>
            </a:r>
          </a:p>
          <a:p>
            <a:pPr algn="just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[IMPLICITLY: -&gt; it applies to credits “internally” agreed for transfer</a:t>
            </a:r>
          </a:p>
          <a:p>
            <a:pPr algn="just"/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		    -&gt; it applies to enterprise entitled to registration]</a:t>
            </a:r>
          </a:p>
          <a:p>
            <a:pPr algn="just"/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4431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1" y="539827"/>
            <a:ext cx="1111510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TRANSFER of the business undertaking 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Succession</a:t>
            </a:r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it-IT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debts</a:t>
            </a:r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 (art. 2660 c.c.)</a:t>
            </a:r>
            <a:endParaRPr lang="en-US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-&gt; derogation from civil law mechanism (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=protection beyond consent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just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= PERSISTENT “ADDITIONAL” LIABILITY of the transferor</a:t>
            </a:r>
          </a:p>
          <a:p>
            <a:pPr marL="457200" indent="-457200" algn="just">
              <a:buFontTx/>
              <a:buChar char="-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contractualized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debts, until the consent of creditors’</a:t>
            </a:r>
          </a:p>
          <a:p>
            <a:pPr marL="457200" indent="-457200" algn="just">
              <a:buFontTx/>
              <a:buChar char="-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for non-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contractualized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debts, if they result from accounting books </a:t>
            </a:r>
          </a:p>
          <a:p>
            <a:pPr algn="just"/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	[but for employment debts, even if they are not in the records]</a:t>
            </a:r>
          </a:p>
          <a:p>
            <a:pPr algn="just"/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248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0916797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TRANSFER of the business undertaking 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Competition</a:t>
            </a:r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restraints</a:t>
            </a:r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 (art. 2557 c.c.)</a:t>
            </a:r>
            <a:endParaRPr lang="en-US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-&gt; AUTOMATIC EFFECT BY LAW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(acquired goodwill vs economic freedom)</a:t>
            </a:r>
          </a:p>
          <a:p>
            <a:pPr algn="just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prohibition to start a new business capable of diverting customers, due to its nature, location, or other circumstances, for 5 years</a:t>
            </a:r>
          </a:p>
          <a:p>
            <a:pPr algn="just"/>
            <a:endParaRPr lang="en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PLUS freedom of contract for wider scope, provided that this does not prevent the transferor from engaging in any professional activity</a:t>
            </a:r>
          </a:p>
          <a:p>
            <a:pPr algn="just"/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BUT no freedom of contract for duration, always maximum 5 years</a:t>
            </a:r>
          </a:p>
          <a:p>
            <a:pPr algn="just"/>
            <a:endParaRPr lang="en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[for agricultural enterprises, it applies only to connected activities]</a:t>
            </a:r>
            <a:endParaRPr lang="it-IT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1254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0894763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TRANSFER of the business undertaking 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Furthermore</a:t>
            </a:r>
            <a:endParaRPr lang="en-US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-&gt;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all same rules apply to the transfer of a business branch</a:t>
            </a:r>
          </a:p>
          <a:p>
            <a:pPr algn="just"/>
            <a:endParaRPr lang="en-US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all same rules apply to business lease (instead of “sale”)</a:t>
            </a:r>
            <a:endParaRPr lang="it-IT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7325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1" y="539827"/>
            <a:ext cx="105156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DISTINCTIVE SIGNS of the business undertaking 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it-IT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Company </a:t>
            </a:r>
            <a:r>
              <a:rPr lang="it-IT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endParaRPr lang="it-IT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it-IT" sz="3200" dirty="0" err="1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” of the company </a:t>
            </a:r>
            <a:r>
              <a:rPr lang="it-IT" sz="3200" dirty="0" err="1">
                <a:latin typeface="Arial" panose="020B0604020202020204" pitchFamily="34" charset="0"/>
                <a:cs typeface="Arial" panose="020B0604020202020204" pitchFamily="34" charset="0"/>
              </a:rPr>
              <a:t>itself</a:t>
            </a:r>
            <a:endParaRPr lang="it-I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it-IT" sz="3200" dirty="0" err="1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200" dirty="0" err="1">
                <a:latin typeface="Arial" panose="020B0604020202020204" pitchFamily="34" charset="0"/>
                <a:cs typeface="Arial" panose="020B0604020202020204" pitchFamily="34" charset="0"/>
              </a:rPr>
              <a:t>registered</a:t>
            </a:r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 in the Business </a:t>
            </a:r>
            <a:r>
              <a:rPr lang="it-IT" sz="3200" dirty="0" err="1">
                <a:latin typeface="Arial" panose="020B0604020202020204" pitchFamily="34" charset="0"/>
                <a:cs typeface="Arial" panose="020B0604020202020204" pitchFamily="34" charset="0"/>
              </a:rPr>
              <a:t>Register</a:t>
            </a:r>
            <a:endParaRPr lang="it-I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it-IT" sz="3200" dirty="0" err="1">
                <a:latin typeface="Arial" panose="020B0604020202020204" pitchFamily="34" charset="0"/>
                <a:cs typeface="Arial" panose="020B0604020202020204" pitchFamily="34" charset="0"/>
              </a:rPr>
              <a:t>limited</a:t>
            </a:r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200" dirty="0" err="1">
                <a:latin typeface="Arial" panose="020B0604020202020204" pitchFamily="34" charset="0"/>
                <a:cs typeface="Arial" panose="020B0604020202020204" pitchFamily="34" charset="0"/>
              </a:rPr>
              <a:t>protection</a:t>
            </a:r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 + business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“tie</a:t>
            </a:r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n-US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Trademark</a:t>
            </a:r>
          </a:p>
          <a:p>
            <a:pPr algn="just"/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the sign of products/services</a:t>
            </a:r>
          </a:p>
          <a:p>
            <a:pPr algn="just"/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as registered in Trademarks Register (or used)</a:t>
            </a:r>
          </a:p>
          <a:p>
            <a:pPr algn="just"/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broader protection + “free” transferability </a:t>
            </a:r>
            <a:endParaRPr lang="en-US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711369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</TotalTime>
  <Words>753</Words>
  <Application>Microsoft Macintosh PowerPoint</Application>
  <PresentationFormat>Widescreen</PresentationFormat>
  <Paragraphs>139</Paragraphs>
  <Slides>14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Tema di Office</vt:lpstr>
      <vt:lpstr>Italian and European Company Law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Italian and European Company Law</dc:title>
  <dc:creator>SERAFIN Giulia</dc:creator>
  <cp:lastModifiedBy>Bernardo Calabrese</cp:lastModifiedBy>
  <cp:revision>81</cp:revision>
  <dcterms:created xsi:type="dcterms:W3CDTF">2022-09-29T07:58:18Z</dcterms:created>
  <dcterms:modified xsi:type="dcterms:W3CDTF">2026-09-30T11:53:44Z</dcterms:modified>
</cp:coreProperties>
</file>