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3" r:id="rId2"/>
    <p:sldId id="257" r:id="rId3"/>
    <p:sldId id="286" r:id="rId4"/>
    <p:sldId id="328" r:id="rId5"/>
    <p:sldId id="329" r:id="rId6"/>
    <p:sldId id="330" r:id="rId7"/>
    <p:sldId id="332" r:id="rId8"/>
    <p:sldId id="331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5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BB7012-E2B3-ABAF-3A41-68096D6EC1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B3296E4-602A-338B-3947-CF12836CB2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F119B1-1AB1-4EF4-3513-F042E5882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9E5E66A-43EA-B027-5332-C2DE56257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3C5649A-F487-D94D-589F-6A96804ED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785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733F85-8813-4614-618C-91BDC6305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8C5A12E-87BD-08AC-A078-6089BA87A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1428E9-97A2-8EFF-1EAF-A6F3EF61D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B5DC286-0229-C2AC-D246-E13FACD41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15AFA4-0902-B15A-0919-0EEB93BAD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6309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5D57B9-BEFD-4284-0B3F-30C786F5B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61085-4B7E-4222-E788-93B38D9FE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5A8C6B-6605-6C94-A861-D3066E91D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F0C2D9E-0DCE-AC8F-16F1-DBD82A768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BE2367-D29C-D97E-ECF0-A0CA8F5F9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8492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BE7868-B72D-F02E-C5EA-0462FF943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E720093-A265-8B2D-9EA4-C07E6F0F64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A272C83-D7A2-D6B0-3A43-B3134D924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644A469-5B91-EA89-707F-69856E8F8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7EB9A0D-FC79-547D-581D-F9BA92EF9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8FB7D00-A99B-EFEA-02DF-84FBB9B53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0449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70F301-B7B1-CC60-797C-752C8607D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6F86C05-EC3E-DDEC-D56A-845FBAB2D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E70B93E-0DE8-037C-AD48-D1CB52E29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3C6F102-D3C9-89E2-AB08-4CC507FC27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AE3742D-D57E-EA1F-72F9-55A9EAC26D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FBAEA6A-0AB4-5E24-7D65-8CD882C74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F581C10-B3AC-D278-E899-62E5CD26A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2C50393-1C04-06CB-F0BA-8286FF0D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0894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F2DD8C-1326-EE7F-5B26-D4E7FE4A3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14408B8-2253-032D-1A75-249D61E9A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1F430EA-8D65-1E5A-C9E5-268E14611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BDB8633-0481-1301-966D-A7FCE5688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2319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925457B-0EFB-9583-9955-E5A249249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27EB18F-ABEE-7B7A-407C-A1F054D7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4712263-216C-2A2B-B7D6-4074E841D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445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1B7A7D-A295-5429-8B65-0CB3940D2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A970E67-B943-256E-4570-998990667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EB0BA36-F6B7-2373-C03B-7D3CD7CB9B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AA7BC77-5435-0339-DAE5-BA5C4D9E4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EBD8B98-8992-77DD-30A5-EFFB8D332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1329F84-36B8-3086-9905-89D228AAC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6329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F9F09A-84A3-BFC9-4BAB-1A837E129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519112C-B065-7237-18C2-02B37EB513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AD2B259-B6D3-D054-08AD-F2357AA6B3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EACE908-BC47-B81D-CD91-F42D718AD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320AC7E-0460-3538-88C0-74FBF7726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0556794-DE11-B5C1-26FB-4FDFE4742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0066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F3DEF8-B65F-FF03-A798-4BE279BCD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7C4B1DD-FF1B-9222-881E-B5B932BBC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94996BE-93D2-C3BA-615B-C6E0D0C9B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4622081-E9FE-6085-5C86-F70D2166A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74E4592-497D-F237-0C36-59A31E5BD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3843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6BB0B4D-44E1-94B5-A1E2-2BE53939DF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2CF9D77-16E1-9863-0208-C0CF3AD6A8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D38CCE-8518-E3A1-443A-55A22F52A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2394B7-30D1-24C8-4E1C-9D45A6FC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3806A01-DD69-0D46-99FB-DC5ECFF59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6563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324AE9F-0E3C-7A43-7FE0-6EEC6E45A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F743870-9D31-20C2-1007-5ED85635C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004AAE8-F8D5-2642-6180-DD8CDAFF46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C4EC1-0987-4A14-B257-DA6BE41A6C00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FFDEE63-692D-888C-F05F-813C1A8E52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D7AC37-D221-5989-4085-3CAD29364A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F401A-4003-4221-92DD-6E5AA7A7F3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012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98703F-B26F-546D-018E-CF7F47310D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>
            <a:normAutofit/>
          </a:bodyPr>
          <a:lstStyle/>
          <a:p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Italian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Company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Law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3F1FEB4-F5DF-E778-B807-0E7CA4A38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18971"/>
            <a:ext cx="9144000" cy="2815695"/>
          </a:xfrm>
        </p:spPr>
        <p:txBody>
          <a:bodyPr>
            <a:normAutofit/>
          </a:bodyPr>
          <a:lstStyle/>
          <a:p>
            <a:endParaRPr lang="it-IT" dirty="0"/>
          </a:p>
          <a:p>
            <a:r>
              <a:rPr lang="it-IT" sz="4000" i="1"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endParaRPr lang="it-IT" sz="4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DEAMS  (566EC-1/2)</a:t>
            </a: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A.A. 2026/2027</a:t>
            </a:r>
          </a:p>
        </p:txBody>
      </p:sp>
    </p:spTree>
    <p:extLst>
      <p:ext uri="{BB962C8B-B14F-4D97-AF65-F5344CB8AC3E}">
        <p14:creationId xmlns:p14="http://schemas.microsoft.com/office/powerpoint/2010/main" val="3506947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0515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Enterprise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the business activity in itself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the collective form for running the business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429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067442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Art. 2247 c.c.: Company contract</a:t>
            </a: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«By a company contract, two or more persons confer goods or services for the joint exercise of an economic activity for the purpose of sharing the profits.»</a:t>
            </a:r>
          </a:p>
          <a:p>
            <a:pPr algn="just"/>
            <a:endParaRPr lang="e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304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067442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Art. 2247 c.c.: Company contract</a:t>
            </a: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«By a company contract, </a:t>
            </a:r>
            <a:r>
              <a:rPr lang="en" sz="3200" u="sng" dirty="0">
                <a:latin typeface="Arial" panose="020B0604020202020204" pitchFamily="34" charset="0"/>
                <a:cs typeface="Arial" panose="020B0604020202020204" pitchFamily="34" charset="0"/>
              </a:rPr>
              <a:t>two or more</a:t>
            </a:r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 persons </a:t>
            </a:r>
            <a:r>
              <a:rPr lang="en" sz="3200" u="sng" dirty="0">
                <a:latin typeface="Arial" panose="020B0604020202020204" pitchFamily="34" charset="0"/>
                <a:cs typeface="Arial" panose="020B0604020202020204" pitchFamily="34" charset="0"/>
              </a:rPr>
              <a:t>confer</a:t>
            </a:r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 goods or services for the </a:t>
            </a:r>
            <a:r>
              <a:rPr lang="en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exercise</a:t>
            </a:r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 of an economic activity for the purpose of </a:t>
            </a:r>
            <a:r>
              <a:rPr lang="en" sz="3200" u="sng" dirty="0">
                <a:latin typeface="Arial" panose="020B0604020202020204" pitchFamily="34" charset="0"/>
                <a:cs typeface="Arial" panose="020B0604020202020204" pitchFamily="34" charset="0"/>
              </a:rPr>
              <a:t>sharing the profits</a:t>
            </a:r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.»</a:t>
            </a:r>
          </a:p>
          <a:p>
            <a:pPr algn="just"/>
            <a:endParaRPr lang="en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Tx/>
              <a:buChar char="-"/>
            </a:pP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MULTILATERAL (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BUT ALSO UNILATERAL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 algn="just">
              <a:buFontTx/>
              <a:buChar char="-"/>
            </a:pP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CONTRIBUTIONS (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BUT ALSO MINIMUM CAPITAL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 algn="just">
              <a:buFontTx/>
              <a:buChar char="-"/>
            </a:pP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ECONOMIC ACTIVITY (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BUT ALSO CO-OWNERSHIP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 algn="just">
              <a:buFontTx/>
              <a:buChar char="-"/>
            </a:pP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PROFIT DISTRIBUTION (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BUT ALSO SOCIAL ENTERPRISE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 algn="just">
              <a:buFontTx/>
              <a:buChar char="-"/>
            </a:pPr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[still a fundamental notion, but not in such strict terms…]</a:t>
            </a:r>
          </a:p>
          <a:p>
            <a:pPr algn="just"/>
            <a:endParaRPr lang="e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02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080333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COMPANY LAW</a:t>
            </a: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-&gt; company as the entity for collective business</a:t>
            </a:r>
          </a:p>
          <a:p>
            <a:pPr algn="just"/>
            <a:endParaRPr lang="en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= AUTONOMOUS CENTER OF INTERESTS</a:t>
            </a:r>
          </a:p>
          <a:p>
            <a:pPr algn="just"/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 rights &amp; obligations in the name of the entity itself</a:t>
            </a:r>
          </a:p>
          <a:p>
            <a:pPr algn="just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- different from members’ personal assets &amp; debts</a:t>
            </a:r>
          </a:p>
          <a:p>
            <a:pPr algn="just"/>
            <a:endParaRPr lang="en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= NEED OF SPECIAL REGULATION</a:t>
            </a:r>
          </a:p>
          <a:p>
            <a:pPr algn="just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- incorporation, functioning, management, liability, dissolution</a:t>
            </a:r>
          </a:p>
          <a:p>
            <a:pPr algn="just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- e.g. no division by mere request of single co-owner</a:t>
            </a:r>
          </a:p>
        </p:txBody>
      </p:sp>
    </p:spTree>
    <p:extLst>
      <p:ext uri="{BB962C8B-B14F-4D97-AF65-F5344CB8AC3E}">
        <p14:creationId xmlns:p14="http://schemas.microsoft.com/office/powerpoint/2010/main" val="3204489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067442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COMPANY CAPITAL</a:t>
            </a: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" sz="3200" b="1" dirty="0">
                <a:latin typeface="Arial" panose="020B0604020202020204" pitchFamily="34" charset="0"/>
                <a:cs typeface="Arial" panose="020B0604020202020204" pitchFamily="34" charset="0"/>
              </a:rPr>
              <a:t>CAPITAL	 ≠  ASSETS </a:t>
            </a:r>
          </a:p>
        </p:txBody>
      </p: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F0B3EA02-40A8-7642-BE40-94BE2BF6DE86}"/>
              </a:ext>
            </a:extLst>
          </p:cNvPr>
          <p:cNvCxnSpPr>
            <a:cxnSpLocks/>
          </p:cNvCxnSpPr>
          <p:nvPr/>
        </p:nvCxnSpPr>
        <p:spPr>
          <a:xfrm flipH="1">
            <a:off x="2225407" y="3279038"/>
            <a:ext cx="2732184" cy="6099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9DA0A87B-0979-D947-915F-AB028D55FD26}"/>
              </a:ext>
            </a:extLst>
          </p:cNvPr>
          <p:cNvCxnSpPr>
            <a:cxnSpLocks/>
          </p:cNvCxnSpPr>
          <p:nvPr/>
        </p:nvCxnSpPr>
        <p:spPr>
          <a:xfrm>
            <a:off x="7401499" y="3279038"/>
            <a:ext cx="2249277" cy="6099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49ABC9A-6217-BE45-8624-D37CA22C73A0}"/>
              </a:ext>
            </a:extLst>
          </p:cNvPr>
          <p:cNvSpPr txBox="1"/>
          <p:nvPr/>
        </p:nvSpPr>
        <p:spPr>
          <a:xfrm>
            <a:off x="418640" y="4197427"/>
            <a:ext cx="567735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sz="2200" dirty="0">
                <a:latin typeface="Arial" panose="020B0604020202020204" pitchFamily="34" charset="0"/>
                <a:cs typeface="Arial" panose="020B0604020202020204" pitchFamily="34" charset="0"/>
              </a:rPr>
              <a:t>sum of </a:t>
            </a: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members</a:t>
            </a:r>
            <a:r>
              <a:rPr lang="it-IT" sz="2200" dirty="0"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contributions</a:t>
            </a:r>
            <a:endParaRPr lang="it-IT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initial</a:t>
            </a:r>
            <a:r>
              <a:rPr lang="it-IT" sz="2200" dirty="0"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formal</a:t>
            </a:r>
            <a:r>
              <a:rPr lang="it-IT" sz="2200" dirty="0"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endParaRPr lang="it-IT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fixed</a:t>
            </a:r>
            <a:r>
              <a:rPr lang="it-IT" sz="2200" dirty="0"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untouchable</a:t>
            </a:r>
            <a:r>
              <a:rPr lang="it-IT" sz="2200" dirty="0"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guarantee</a:t>
            </a:r>
            <a:r>
              <a:rPr lang="it-IT" sz="2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external</a:t>
            </a:r>
            <a:r>
              <a:rPr lang="it-IT" sz="2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fixed</a:t>
            </a:r>
            <a:r>
              <a:rPr lang="it-IT" sz="2200" dirty="0"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organizational</a:t>
            </a:r>
            <a:r>
              <a:rPr lang="it-IT" sz="2200" dirty="0"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criteria</a:t>
            </a:r>
            <a:r>
              <a:rPr lang="it-IT" sz="2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internal</a:t>
            </a:r>
            <a:r>
              <a:rPr lang="it-IT" sz="2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it-IT" sz="2200" dirty="0">
                <a:latin typeface="Arial" panose="020B0604020202020204" pitchFamily="34" charset="0"/>
                <a:cs typeface="Arial" panose="020B0604020202020204" pitchFamily="34" charset="0"/>
              </a:rPr>
              <a:t>pure "</a:t>
            </a: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legal</a:t>
            </a:r>
            <a:r>
              <a:rPr lang="it-IT" sz="2200" dirty="0"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relevance</a:t>
            </a:r>
            <a:endParaRPr lang="it-IT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BF45BCB-86B6-3648-B31B-BC2FAB9EE767}"/>
              </a:ext>
            </a:extLst>
          </p:cNvPr>
          <p:cNvSpPr txBox="1"/>
          <p:nvPr/>
        </p:nvSpPr>
        <p:spPr>
          <a:xfrm>
            <a:off x="7698955" y="4252512"/>
            <a:ext cx="438655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sz="2200" dirty="0">
                <a:latin typeface="Arial" panose="020B0604020202020204" pitchFamily="34" charset="0"/>
                <a:cs typeface="Arial" panose="020B0604020202020204" pitchFamily="34" charset="0"/>
              </a:rPr>
              <a:t>sum of company </a:t>
            </a: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assets</a:t>
            </a:r>
            <a:endParaRPr lang="it-IT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subsequent</a:t>
            </a:r>
            <a:r>
              <a:rPr lang="it-IT" sz="2200" dirty="0"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substantial</a:t>
            </a:r>
            <a:r>
              <a:rPr lang="it-IT" sz="2200" dirty="0"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endParaRPr lang="it-IT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dynamic</a:t>
            </a:r>
            <a:r>
              <a:rPr lang="it-IT" sz="2200" dirty="0">
                <a:latin typeface="Arial" panose="020B0604020202020204" pitchFamily="34" charset="0"/>
                <a:cs typeface="Arial" panose="020B0604020202020204" pitchFamily="34" charset="0"/>
              </a:rPr>
              <a:t> "business" nature</a:t>
            </a:r>
          </a:p>
          <a:p>
            <a:pPr marL="285750" indent="-285750">
              <a:buFontTx/>
              <a:buChar char="-"/>
            </a:pP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real</a:t>
            </a:r>
            <a:r>
              <a:rPr lang="it-IT" sz="2200" dirty="0"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economic</a:t>
            </a:r>
            <a:r>
              <a:rPr lang="it-IT" sz="2200" dirty="0"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it-IT" sz="2200" dirty="0" err="1">
                <a:latin typeface="Arial" panose="020B0604020202020204" pitchFamily="34" charset="0"/>
                <a:cs typeface="Arial" panose="020B0604020202020204" pitchFamily="34" charset="0"/>
              </a:rPr>
              <a:t>relevance</a:t>
            </a:r>
            <a:endParaRPr lang="it-IT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it-IT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802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067442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COMPANY TYPES</a:t>
            </a: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-&gt; FREEDOM OF CHOICE </a:t>
            </a:r>
          </a:p>
          <a:p>
            <a:pPr algn="just"/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(save “external” limitations: </a:t>
            </a:r>
            <a:r>
              <a:rPr lang="en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s.s.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 for non-commercial activity)</a:t>
            </a:r>
          </a:p>
          <a:p>
            <a:pPr algn="just"/>
            <a:endParaRPr lang="en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-&gt; FIXED NUMBER OF TYPES</a:t>
            </a:r>
          </a:p>
          <a:p>
            <a:pPr algn="just"/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(save “internal” flexibility: </a:t>
            </a:r>
            <a:r>
              <a:rPr lang="en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s.r.l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. epitomizes private autonomy)</a:t>
            </a:r>
          </a:p>
        </p:txBody>
      </p:sp>
    </p:spTree>
    <p:extLst>
      <p:ext uri="{BB962C8B-B14F-4D97-AF65-F5344CB8AC3E}">
        <p14:creationId xmlns:p14="http://schemas.microsoft.com/office/powerpoint/2010/main" val="2112388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0674426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COMPANY TYPES</a:t>
            </a: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" sz="2400" dirty="0" err="1">
                <a:latin typeface="Arial" panose="020B0604020202020204" pitchFamily="34" charset="0"/>
                <a:cs typeface="Arial" panose="020B0604020202020204" pitchFamily="34" charset="0"/>
              </a:rPr>
              <a:t>s.s.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(simple partnership)		 </a:t>
            </a:r>
            <a:r>
              <a:rPr lang="en" sz="2400" b="1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  <a:p>
            <a:pPr algn="just"/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s.n.c. 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(general partnership)					</a:t>
            </a:r>
          </a:p>
          <a:p>
            <a:pPr algn="just"/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s.a.s. 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limited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partnership)</a:t>
            </a:r>
          </a:p>
          <a:p>
            <a:pPr algn="just"/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----------------------------------------</a:t>
            </a:r>
          </a:p>
          <a:p>
            <a:pPr algn="just"/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s.p.a.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(joint-stock company)                 </a:t>
            </a:r>
          </a:p>
          <a:p>
            <a:pPr algn="just"/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s.r.l. 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limited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liability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company)</a:t>
            </a:r>
          </a:p>
          <a:p>
            <a:pPr algn="just"/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s.a.p.a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ltd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-s. partnership)</a:t>
            </a:r>
          </a:p>
          <a:p>
            <a:pPr algn="just"/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[+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cooperatives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companies -&gt; commercial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mutualistic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Parentesi graffa chiusa 1">
            <a:extLst>
              <a:ext uri="{FF2B5EF4-FFF2-40B4-BE49-F238E27FC236}">
                <a16:creationId xmlns:a16="http://schemas.microsoft.com/office/drawing/2014/main" id="{36E2864E-F874-C14D-A77B-963F7A5C7A58}"/>
              </a:ext>
            </a:extLst>
          </p:cNvPr>
          <p:cNvSpPr/>
          <p:nvPr/>
        </p:nvSpPr>
        <p:spPr>
          <a:xfrm>
            <a:off x="5585552" y="2674962"/>
            <a:ext cx="510448" cy="2458832"/>
          </a:xfrm>
          <a:prstGeom prst="rightBrace">
            <a:avLst>
              <a:gd name="adj1" fmla="val 136511"/>
              <a:gd name="adj2" fmla="val 50000"/>
            </a:avLst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Parentesi graffa chiusa 3">
            <a:extLst>
              <a:ext uri="{FF2B5EF4-FFF2-40B4-BE49-F238E27FC236}">
                <a16:creationId xmlns:a16="http://schemas.microsoft.com/office/drawing/2014/main" id="{EB3D804E-7678-7342-83F8-B9589D7D358A}"/>
              </a:ext>
            </a:extLst>
          </p:cNvPr>
          <p:cNvSpPr/>
          <p:nvPr/>
        </p:nvSpPr>
        <p:spPr>
          <a:xfrm>
            <a:off x="7067320" y="2108686"/>
            <a:ext cx="510448" cy="1472782"/>
          </a:xfrm>
          <a:prstGeom prst="rightBrace">
            <a:avLst>
              <a:gd name="adj1" fmla="val 136511"/>
              <a:gd name="adj2" fmla="val 50000"/>
            </a:avLst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Parentesi graffa chiusa 5">
            <a:extLst>
              <a:ext uri="{FF2B5EF4-FFF2-40B4-BE49-F238E27FC236}">
                <a16:creationId xmlns:a16="http://schemas.microsoft.com/office/drawing/2014/main" id="{CD1E42DC-4A6E-5740-8409-CC54E9ADB5FD}"/>
              </a:ext>
            </a:extLst>
          </p:cNvPr>
          <p:cNvSpPr/>
          <p:nvPr/>
        </p:nvSpPr>
        <p:spPr>
          <a:xfrm>
            <a:off x="7067320" y="3661012"/>
            <a:ext cx="510448" cy="1472782"/>
          </a:xfrm>
          <a:prstGeom prst="rightBrace">
            <a:avLst>
              <a:gd name="adj1" fmla="val 136511"/>
              <a:gd name="adj2" fmla="val 50000"/>
            </a:avLst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FD7E665-7E95-814F-937E-CEE07EEE9202}"/>
              </a:ext>
            </a:extLst>
          </p:cNvPr>
          <p:cNvSpPr txBox="1"/>
          <p:nvPr/>
        </p:nvSpPr>
        <p:spPr>
          <a:xfrm>
            <a:off x="7765575" y="2625087"/>
            <a:ext cx="47183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PARTNERSHIPS</a:t>
            </a:r>
          </a:p>
          <a:p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" i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persons</a:t>
            </a:r>
            <a:r>
              <a:rPr lang="en" i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companies)</a:t>
            </a: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= Legal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subjectivity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Imperfect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patrimonial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autonomy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06AECDC-E0DF-6841-B9E0-9EDF1BAAEF81}"/>
              </a:ext>
            </a:extLst>
          </p:cNvPr>
          <p:cNvSpPr txBox="1"/>
          <p:nvPr/>
        </p:nvSpPr>
        <p:spPr>
          <a:xfrm>
            <a:off x="7723221" y="4210464"/>
            <a:ext cx="3643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CORPORATIONS</a:t>
            </a:r>
          </a:p>
          <a:p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" i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capital</a:t>
            </a:r>
            <a:r>
              <a:rPr lang="en" i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companies)</a:t>
            </a: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= Legal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personality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= Perfect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patrimonial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autonomy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891BBB2-56B5-0F4D-8C11-1BE4CC6295D1}"/>
              </a:ext>
            </a:extLst>
          </p:cNvPr>
          <p:cNvSpPr txBox="1"/>
          <p:nvPr/>
        </p:nvSpPr>
        <p:spPr>
          <a:xfrm>
            <a:off x="6175414" y="2674961"/>
            <a:ext cx="2425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commercial</a:t>
            </a:r>
          </a:p>
        </p:txBody>
      </p:sp>
    </p:spTree>
    <p:extLst>
      <p:ext uri="{BB962C8B-B14F-4D97-AF65-F5344CB8AC3E}">
        <p14:creationId xmlns:p14="http://schemas.microsoft.com/office/powerpoint/2010/main" val="32275455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</TotalTime>
  <Words>300</Words>
  <Application>Microsoft Macintosh PowerPoint</Application>
  <PresentationFormat>Widescreen</PresentationFormat>
  <Paragraphs>92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di Office</vt:lpstr>
      <vt:lpstr>Italian and European Company Law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Italian and European Company Law</dc:title>
  <dc:creator>SERAFIN Giulia</dc:creator>
  <cp:lastModifiedBy>Bernardo Calabrese</cp:lastModifiedBy>
  <cp:revision>94</cp:revision>
  <dcterms:created xsi:type="dcterms:W3CDTF">2022-09-29T07:58:18Z</dcterms:created>
  <dcterms:modified xsi:type="dcterms:W3CDTF">2026-09-30T12:09:08Z</dcterms:modified>
</cp:coreProperties>
</file>