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40" r:id="rId2"/>
    <p:sldId id="257" r:id="rId3"/>
    <p:sldId id="332" r:id="rId4"/>
    <p:sldId id="333" r:id="rId5"/>
    <p:sldId id="286" r:id="rId6"/>
    <p:sldId id="334" r:id="rId7"/>
    <p:sldId id="335" r:id="rId8"/>
    <p:sldId id="336" r:id="rId9"/>
    <p:sldId id="337" r:id="rId10"/>
    <p:sldId id="338" r:id="rId11"/>
    <p:sldId id="341" r:id="rId12"/>
    <p:sldId id="342" r:id="rId13"/>
    <p:sldId id="343" r:id="rId14"/>
    <p:sldId id="344" r:id="rId15"/>
    <p:sldId id="345" r:id="rId16"/>
    <p:sldId id="346" r:id="rId17"/>
    <p:sldId id="347" r:id="rId18"/>
    <p:sldId id="348" r:id="rId19"/>
    <p:sldId id="349" r:id="rId20"/>
    <p:sldId id="350" r:id="rId21"/>
    <p:sldId id="352" r:id="rId22"/>
    <p:sldId id="354" r:id="rId23"/>
    <p:sldId id="355" r:id="rId24"/>
    <p:sldId id="356" r:id="rId25"/>
    <p:sldId id="353" r:id="rId26"/>
    <p:sldId id="357" r:id="rId27"/>
    <p:sldId id="339" r:id="rId28"/>
    <p:sldId id="358" r:id="rId29"/>
    <p:sldId id="360" r:id="rId30"/>
    <p:sldId id="361" r:id="rId31"/>
    <p:sldId id="362" r:id="rId32"/>
    <p:sldId id="363" r:id="rId33"/>
    <p:sldId id="364" r:id="rId34"/>
    <p:sldId id="365" r:id="rId35"/>
    <p:sldId id="366" r:id="rId36"/>
    <p:sldId id="367" r:id="rId37"/>
    <p:sldId id="370" r:id="rId38"/>
    <p:sldId id="368" r:id="rId39"/>
    <p:sldId id="369" r:id="rId40"/>
    <p:sldId id="371" r:id="rId41"/>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7" autoAdjust="0"/>
    <p:restoredTop sz="94660"/>
  </p:normalViewPr>
  <p:slideViewPr>
    <p:cSldViewPr snapToGrid="0">
      <p:cViewPr varScale="1">
        <p:scale>
          <a:sx n="113" d="100"/>
          <a:sy n="113" d="100"/>
        </p:scale>
        <p:origin x="51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9BB7012-E2B3-ABAF-3A41-68096D6EC137}"/>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CB3296E4-602A-338B-3947-CF12836CB2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21F119B1-1AB1-4EF4-3513-F042E5882694}"/>
              </a:ext>
            </a:extLst>
          </p:cNvPr>
          <p:cNvSpPr>
            <a:spLocks noGrp="1"/>
          </p:cNvSpPr>
          <p:nvPr>
            <p:ph type="dt" sz="half" idx="10"/>
          </p:nvPr>
        </p:nvSpPr>
        <p:spPr/>
        <p:txBody>
          <a:bodyPr/>
          <a:lstStyle/>
          <a:p>
            <a:fld id="{A7DC4EC1-0987-4A14-B257-DA6BE41A6C00}" type="datetimeFigureOut">
              <a:rPr lang="it-IT" smtClean="0"/>
              <a:t>08/10/2026</a:t>
            </a:fld>
            <a:endParaRPr lang="it-IT"/>
          </a:p>
        </p:txBody>
      </p:sp>
      <p:sp>
        <p:nvSpPr>
          <p:cNvPr id="5" name="Segnaposto piè di pagina 4">
            <a:extLst>
              <a:ext uri="{FF2B5EF4-FFF2-40B4-BE49-F238E27FC236}">
                <a16:creationId xmlns:a16="http://schemas.microsoft.com/office/drawing/2014/main" id="{89E5E66A-43EA-B027-5332-C2DE56257874}"/>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13C5649A-F487-D94D-589F-6A96804ED01F}"/>
              </a:ext>
            </a:extLst>
          </p:cNvPr>
          <p:cNvSpPr>
            <a:spLocks noGrp="1"/>
          </p:cNvSpPr>
          <p:nvPr>
            <p:ph type="sldNum" sz="quarter" idx="12"/>
          </p:nvPr>
        </p:nvSpPr>
        <p:spPr/>
        <p:txBody>
          <a:bodyPr/>
          <a:lstStyle/>
          <a:p>
            <a:fld id="{720F401A-4003-4221-92DD-6E5AA7A7F326}" type="slidenum">
              <a:rPr lang="it-IT" smtClean="0"/>
              <a:t>‹#›</a:t>
            </a:fld>
            <a:endParaRPr lang="it-IT"/>
          </a:p>
        </p:txBody>
      </p:sp>
    </p:spTree>
    <p:extLst>
      <p:ext uri="{BB962C8B-B14F-4D97-AF65-F5344CB8AC3E}">
        <p14:creationId xmlns:p14="http://schemas.microsoft.com/office/powerpoint/2010/main" val="3607851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E733F85-8813-4614-618C-91BDC630597D}"/>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58C5A12E-87BD-08AC-A078-6089BA87A77A}"/>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731428E9-97A2-8EFF-1EAF-A6F3EF61DCE3}"/>
              </a:ext>
            </a:extLst>
          </p:cNvPr>
          <p:cNvSpPr>
            <a:spLocks noGrp="1"/>
          </p:cNvSpPr>
          <p:nvPr>
            <p:ph type="dt" sz="half" idx="10"/>
          </p:nvPr>
        </p:nvSpPr>
        <p:spPr/>
        <p:txBody>
          <a:bodyPr/>
          <a:lstStyle/>
          <a:p>
            <a:fld id="{A7DC4EC1-0987-4A14-B257-DA6BE41A6C00}" type="datetimeFigureOut">
              <a:rPr lang="it-IT" smtClean="0"/>
              <a:t>08/10/2026</a:t>
            </a:fld>
            <a:endParaRPr lang="it-IT"/>
          </a:p>
        </p:txBody>
      </p:sp>
      <p:sp>
        <p:nvSpPr>
          <p:cNvPr id="5" name="Segnaposto piè di pagina 4">
            <a:extLst>
              <a:ext uri="{FF2B5EF4-FFF2-40B4-BE49-F238E27FC236}">
                <a16:creationId xmlns:a16="http://schemas.microsoft.com/office/drawing/2014/main" id="{8B5DC286-0229-C2AC-D246-E13FACD4172D}"/>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CD15AFA4-0902-B15A-0919-0EEB93BAD037}"/>
              </a:ext>
            </a:extLst>
          </p:cNvPr>
          <p:cNvSpPr>
            <a:spLocks noGrp="1"/>
          </p:cNvSpPr>
          <p:nvPr>
            <p:ph type="sldNum" sz="quarter" idx="12"/>
          </p:nvPr>
        </p:nvSpPr>
        <p:spPr/>
        <p:txBody>
          <a:bodyPr/>
          <a:lstStyle/>
          <a:p>
            <a:fld id="{720F401A-4003-4221-92DD-6E5AA7A7F326}" type="slidenum">
              <a:rPr lang="it-IT" smtClean="0"/>
              <a:t>‹#›</a:t>
            </a:fld>
            <a:endParaRPr lang="it-IT"/>
          </a:p>
        </p:txBody>
      </p:sp>
    </p:spTree>
    <p:extLst>
      <p:ext uri="{BB962C8B-B14F-4D97-AF65-F5344CB8AC3E}">
        <p14:creationId xmlns:p14="http://schemas.microsoft.com/office/powerpoint/2010/main" val="2526309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B5D57B9-BEFD-4284-0B3F-30C786F5B155}"/>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B4F61085-4B7E-4222-E788-93B38D9FEDE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665A8C6B-6605-6C94-A861-D3066E91D267}"/>
              </a:ext>
            </a:extLst>
          </p:cNvPr>
          <p:cNvSpPr>
            <a:spLocks noGrp="1"/>
          </p:cNvSpPr>
          <p:nvPr>
            <p:ph type="dt" sz="half" idx="10"/>
          </p:nvPr>
        </p:nvSpPr>
        <p:spPr/>
        <p:txBody>
          <a:bodyPr/>
          <a:lstStyle/>
          <a:p>
            <a:fld id="{A7DC4EC1-0987-4A14-B257-DA6BE41A6C00}" type="datetimeFigureOut">
              <a:rPr lang="it-IT" smtClean="0"/>
              <a:t>08/10/2026</a:t>
            </a:fld>
            <a:endParaRPr lang="it-IT"/>
          </a:p>
        </p:txBody>
      </p:sp>
      <p:sp>
        <p:nvSpPr>
          <p:cNvPr id="5" name="Segnaposto piè di pagina 4">
            <a:extLst>
              <a:ext uri="{FF2B5EF4-FFF2-40B4-BE49-F238E27FC236}">
                <a16:creationId xmlns:a16="http://schemas.microsoft.com/office/drawing/2014/main" id="{9F0C2D9E-0DCE-AC8F-16F1-DBD82A7684F4}"/>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9BBE2367-D29C-D97E-ECF0-A0CA8F5F96AF}"/>
              </a:ext>
            </a:extLst>
          </p:cNvPr>
          <p:cNvSpPr>
            <a:spLocks noGrp="1"/>
          </p:cNvSpPr>
          <p:nvPr>
            <p:ph type="sldNum" sz="quarter" idx="12"/>
          </p:nvPr>
        </p:nvSpPr>
        <p:spPr/>
        <p:txBody>
          <a:bodyPr/>
          <a:lstStyle/>
          <a:p>
            <a:fld id="{720F401A-4003-4221-92DD-6E5AA7A7F326}" type="slidenum">
              <a:rPr lang="it-IT" smtClean="0"/>
              <a:t>‹#›</a:t>
            </a:fld>
            <a:endParaRPr lang="it-IT"/>
          </a:p>
        </p:txBody>
      </p:sp>
    </p:spTree>
    <p:extLst>
      <p:ext uri="{BB962C8B-B14F-4D97-AF65-F5344CB8AC3E}">
        <p14:creationId xmlns:p14="http://schemas.microsoft.com/office/powerpoint/2010/main" val="33684928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8BE7868-B72D-F02E-C5EA-0462FF943B82}"/>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BE720093-A265-8B2D-9EA4-C07E6F0F64BE}"/>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AA272C83-D7A2-D6B0-3A43-B3134D924BD8}"/>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7644A469-5B91-EA89-707F-69856E8F817F}"/>
              </a:ext>
            </a:extLst>
          </p:cNvPr>
          <p:cNvSpPr>
            <a:spLocks noGrp="1"/>
          </p:cNvSpPr>
          <p:nvPr>
            <p:ph type="dt" sz="half" idx="10"/>
          </p:nvPr>
        </p:nvSpPr>
        <p:spPr/>
        <p:txBody>
          <a:bodyPr/>
          <a:lstStyle/>
          <a:p>
            <a:fld id="{A7DC4EC1-0987-4A14-B257-DA6BE41A6C00}" type="datetimeFigureOut">
              <a:rPr lang="it-IT" smtClean="0"/>
              <a:t>08/10/2026</a:t>
            </a:fld>
            <a:endParaRPr lang="it-IT"/>
          </a:p>
        </p:txBody>
      </p:sp>
      <p:sp>
        <p:nvSpPr>
          <p:cNvPr id="6" name="Segnaposto piè di pagina 5">
            <a:extLst>
              <a:ext uri="{FF2B5EF4-FFF2-40B4-BE49-F238E27FC236}">
                <a16:creationId xmlns:a16="http://schemas.microsoft.com/office/drawing/2014/main" id="{17EB9A0D-FC79-547D-581D-F9BA92EF97E2}"/>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88FB7D00-A99B-EFEA-02DF-84FBB9B535FA}"/>
              </a:ext>
            </a:extLst>
          </p:cNvPr>
          <p:cNvSpPr>
            <a:spLocks noGrp="1"/>
          </p:cNvSpPr>
          <p:nvPr>
            <p:ph type="sldNum" sz="quarter" idx="12"/>
          </p:nvPr>
        </p:nvSpPr>
        <p:spPr/>
        <p:txBody>
          <a:bodyPr/>
          <a:lstStyle/>
          <a:p>
            <a:fld id="{720F401A-4003-4221-92DD-6E5AA7A7F326}" type="slidenum">
              <a:rPr lang="it-IT" smtClean="0"/>
              <a:t>‹#›</a:t>
            </a:fld>
            <a:endParaRPr lang="it-IT"/>
          </a:p>
        </p:txBody>
      </p:sp>
    </p:spTree>
    <p:extLst>
      <p:ext uri="{BB962C8B-B14F-4D97-AF65-F5344CB8AC3E}">
        <p14:creationId xmlns:p14="http://schemas.microsoft.com/office/powerpoint/2010/main" val="3590449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F70F301-B7B1-CC60-797C-752C8607D0CF}"/>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06F86C05-EC3E-DDEC-D56A-845FBAB2D68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7E70B93E-0DE8-037C-AD48-D1CB52E29744}"/>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63C6F102-D3C9-89E2-AB08-4CC507FC27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BAE3742D-D57E-EA1F-72F9-55A9EAC26DCF}"/>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CFBAEA6A-0AB4-5E24-7D65-8CD882C7432F}"/>
              </a:ext>
            </a:extLst>
          </p:cNvPr>
          <p:cNvSpPr>
            <a:spLocks noGrp="1"/>
          </p:cNvSpPr>
          <p:nvPr>
            <p:ph type="dt" sz="half" idx="10"/>
          </p:nvPr>
        </p:nvSpPr>
        <p:spPr/>
        <p:txBody>
          <a:bodyPr/>
          <a:lstStyle/>
          <a:p>
            <a:fld id="{A7DC4EC1-0987-4A14-B257-DA6BE41A6C00}" type="datetimeFigureOut">
              <a:rPr lang="it-IT" smtClean="0"/>
              <a:t>08/10/2026</a:t>
            </a:fld>
            <a:endParaRPr lang="it-IT"/>
          </a:p>
        </p:txBody>
      </p:sp>
      <p:sp>
        <p:nvSpPr>
          <p:cNvPr id="8" name="Segnaposto piè di pagina 7">
            <a:extLst>
              <a:ext uri="{FF2B5EF4-FFF2-40B4-BE49-F238E27FC236}">
                <a16:creationId xmlns:a16="http://schemas.microsoft.com/office/drawing/2014/main" id="{EF581C10-B3AC-D278-E899-62E5CD26A57E}"/>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52C50393-1C04-06CB-F0BA-8286FF0D83BB}"/>
              </a:ext>
            </a:extLst>
          </p:cNvPr>
          <p:cNvSpPr>
            <a:spLocks noGrp="1"/>
          </p:cNvSpPr>
          <p:nvPr>
            <p:ph type="sldNum" sz="quarter" idx="12"/>
          </p:nvPr>
        </p:nvSpPr>
        <p:spPr/>
        <p:txBody>
          <a:bodyPr/>
          <a:lstStyle/>
          <a:p>
            <a:fld id="{720F401A-4003-4221-92DD-6E5AA7A7F326}" type="slidenum">
              <a:rPr lang="it-IT" smtClean="0"/>
              <a:t>‹#›</a:t>
            </a:fld>
            <a:endParaRPr lang="it-IT"/>
          </a:p>
        </p:txBody>
      </p:sp>
    </p:spTree>
    <p:extLst>
      <p:ext uri="{BB962C8B-B14F-4D97-AF65-F5344CB8AC3E}">
        <p14:creationId xmlns:p14="http://schemas.microsoft.com/office/powerpoint/2010/main" val="34608943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FF2DD8C-1326-EE7F-5B26-D4E7FE4A3281}"/>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514408B8-2253-032D-1A75-249D61E9A8F6}"/>
              </a:ext>
            </a:extLst>
          </p:cNvPr>
          <p:cNvSpPr>
            <a:spLocks noGrp="1"/>
          </p:cNvSpPr>
          <p:nvPr>
            <p:ph type="dt" sz="half" idx="10"/>
          </p:nvPr>
        </p:nvSpPr>
        <p:spPr/>
        <p:txBody>
          <a:bodyPr/>
          <a:lstStyle/>
          <a:p>
            <a:fld id="{A7DC4EC1-0987-4A14-B257-DA6BE41A6C00}" type="datetimeFigureOut">
              <a:rPr lang="it-IT" smtClean="0"/>
              <a:t>08/10/2026</a:t>
            </a:fld>
            <a:endParaRPr lang="it-IT"/>
          </a:p>
        </p:txBody>
      </p:sp>
      <p:sp>
        <p:nvSpPr>
          <p:cNvPr id="4" name="Segnaposto piè di pagina 3">
            <a:extLst>
              <a:ext uri="{FF2B5EF4-FFF2-40B4-BE49-F238E27FC236}">
                <a16:creationId xmlns:a16="http://schemas.microsoft.com/office/drawing/2014/main" id="{F1F430EA-8D65-1E5A-C9E5-268E14611199}"/>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ABDB8633-0481-1301-966D-A7FCE56883FB}"/>
              </a:ext>
            </a:extLst>
          </p:cNvPr>
          <p:cNvSpPr>
            <a:spLocks noGrp="1"/>
          </p:cNvSpPr>
          <p:nvPr>
            <p:ph type="sldNum" sz="quarter" idx="12"/>
          </p:nvPr>
        </p:nvSpPr>
        <p:spPr/>
        <p:txBody>
          <a:bodyPr/>
          <a:lstStyle/>
          <a:p>
            <a:fld id="{720F401A-4003-4221-92DD-6E5AA7A7F326}" type="slidenum">
              <a:rPr lang="it-IT" smtClean="0"/>
              <a:t>‹#›</a:t>
            </a:fld>
            <a:endParaRPr lang="it-IT"/>
          </a:p>
        </p:txBody>
      </p:sp>
    </p:spTree>
    <p:extLst>
      <p:ext uri="{BB962C8B-B14F-4D97-AF65-F5344CB8AC3E}">
        <p14:creationId xmlns:p14="http://schemas.microsoft.com/office/powerpoint/2010/main" val="11823197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3925457B-0EFB-9583-9955-E5A249249B1F}"/>
              </a:ext>
            </a:extLst>
          </p:cNvPr>
          <p:cNvSpPr>
            <a:spLocks noGrp="1"/>
          </p:cNvSpPr>
          <p:nvPr>
            <p:ph type="dt" sz="half" idx="10"/>
          </p:nvPr>
        </p:nvSpPr>
        <p:spPr/>
        <p:txBody>
          <a:bodyPr/>
          <a:lstStyle/>
          <a:p>
            <a:fld id="{A7DC4EC1-0987-4A14-B257-DA6BE41A6C00}" type="datetimeFigureOut">
              <a:rPr lang="it-IT" smtClean="0"/>
              <a:t>08/10/2026</a:t>
            </a:fld>
            <a:endParaRPr lang="it-IT"/>
          </a:p>
        </p:txBody>
      </p:sp>
      <p:sp>
        <p:nvSpPr>
          <p:cNvPr id="3" name="Segnaposto piè di pagina 2">
            <a:extLst>
              <a:ext uri="{FF2B5EF4-FFF2-40B4-BE49-F238E27FC236}">
                <a16:creationId xmlns:a16="http://schemas.microsoft.com/office/drawing/2014/main" id="{727EB18F-ABEE-7B7A-407C-A1F054D79DA1}"/>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94712263-216C-2A2B-B7D6-4074E841DDD4}"/>
              </a:ext>
            </a:extLst>
          </p:cNvPr>
          <p:cNvSpPr>
            <a:spLocks noGrp="1"/>
          </p:cNvSpPr>
          <p:nvPr>
            <p:ph type="sldNum" sz="quarter" idx="12"/>
          </p:nvPr>
        </p:nvSpPr>
        <p:spPr/>
        <p:txBody>
          <a:bodyPr/>
          <a:lstStyle/>
          <a:p>
            <a:fld id="{720F401A-4003-4221-92DD-6E5AA7A7F326}" type="slidenum">
              <a:rPr lang="it-IT" smtClean="0"/>
              <a:t>‹#›</a:t>
            </a:fld>
            <a:endParaRPr lang="it-IT"/>
          </a:p>
        </p:txBody>
      </p:sp>
    </p:spTree>
    <p:extLst>
      <p:ext uri="{BB962C8B-B14F-4D97-AF65-F5344CB8AC3E}">
        <p14:creationId xmlns:p14="http://schemas.microsoft.com/office/powerpoint/2010/main" val="1474459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C1B7A7D-A295-5429-8B65-0CB3940D2FFB}"/>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DA970E67-B943-256E-4570-9989906672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EEB0BA36-F6B7-2373-C03B-7D3CD7CB9B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AAA7BC77-5435-0339-DAE5-BA5C4D9E4100}"/>
              </a:ext>
            </a:extLst>
          </p:cNvPr>
          <p:cNvSpPr>
            <a:spLocks noGrp="1"/>
          </p:cNvSpPr>
          <p:nvPr>
            <p:ph type="dt" sz="half" idx="10"/>
          </p:nvPr>
        </p:nvSpPr>
        <p:spPr/>
        <p:txBody>
          <a:bodyPr/>
          <a:lstStyle/>
          <a:p>
            <a:fld id="{A7DC4EC1-0987-4A14-B257-DA6BE41A6C00}" type="datetimeFigureOut">
              <a:rPr lang="it-IT" smtClean="0"/>
              <a:t>08/10/2026</a:t>
            </a:fld>
            <a:endParaRPr lang="it-IT"/>
          </a:p>
        </p:txBody>
      </p:sp>
      <p:sp>
        <p:nvSpPr>
          <p:cNvPr id="6" name="Segnaposto piè di pagina 5">
            <a:extLst>
              <a:ext uri="{FF2B5EF4-FFF2-40B4-BE49-F238E27FC236}">
                <a16:creationId xmlns:a16="http://schemas.microsoft.com/office/drawing/2014/main" id="{7EBD8B98-8992-77DD-30A5-EFFB8D332B13}"/>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91329F84-36B8-3086-9905-89D228AACFF0}"/>
              </a:ext>
            </a:extLst>
          </p:cNvPr>
          <p:cNvSpPr>
            <a:spLocks noGrp="1"/>
          </p:cNvSpPr>
          <p:nvPr>
            <p:ph type="sldNum" sz="quarter" idx="12"/>
          </p:nvPr>
        </p:nvSpPr>
        <p:spPr/>
        <p:txBody>
          <a:bodyPr/>
          <a:lstStyle/>
          <a:p>
            <a:fld id="{720F401A-4003-4221-92DD-6E5AA7A7F326}" type="slidenum">
              <a:rPr lang="it-IT" smtClean="0"/>
              <a:t>‹#›</a:t>
            </a:fld>
            <a:endParaRPr lang="it-IT"/>
          </a:p>
        </p:txBody>
      </p:sp>
    </p:spTree>
    <p:extLst>
      <p:ext uri="{BB962C8B-B14F-4D97-AF65-F5344CB8AC3E}">
        <p14:creationId xmlns:p14="http://schemas.microsoft.com/office/powerpoint/2010/main" val="36963295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1F9F09A-84A3-BFC9-4BAB-1A837E1291B9}"/>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9519112C-B065-7237-18C2-02B37EB513B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2AD2B259-B6D3-D054-08AD-F2357AA6B3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BEACE908-BC47-B81D-CD91-F42D718ADE57}"/>
              </a:ext>
            </a:extLst>
          </p:cNvPr>
          <p:cNvSpPr>
            <a:spLocks noGrp="1"/>
          </p:cNvSpPr>
          <p:nvPr>
            <p:ph type="dt" sz="half" idx="10"/>
          </p:nvPr>
        </p:nvSpPr>
        <p:spPr/>
        <p:txBody>
          <a:bodyPr/>
          <a:lstStyle/>
          <a:p>
            <a:fld id="{A7DC4EC1-0987-4A14-B257-DA6BE41A6C00}" type="datetimeFigureOut">
              <a:rPr lang="it-IT" smtClean="0"/>
              <a:t>08/10/2026</a:t>
            </a:fld>
            <a:endParaRPr lang="it-IT"/>
          </a:p>
        </p:txBody>
      </p:sp>
      <p:sp>
        <p:nvSpPr>
          <p:cNvPr id="6" name="Segnaposto piè di pagina 5">
            <a:extLst>
              <a:ext uri="{FF2B5EF4-FFF2-40B4-BE49-F238E27FC236}">
                <a16:creationId xmlns:a16="http://schemas.microsoft.com/office/drawing/2014/main" id="{5320AC7E-0460-3538-88C0-74FBF772691B}"/>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00556794-DE11-B5C1-26FB-4FDFE4742A94}"/>
              </a:ext>
            </a:extLst>
          </p:cNvPr>
          <p:cNvSpPr>
            <a:spLocks noGrp="1"/>
          </p:cNvSpPr>
          <p:nvPr>
            <p:ph type="sldNum" sz="quarter" idx="12"/>
          </p:nvPr>
        </p:nvSpPr>
        <p:spPr/>
        <p:txBody>
          <a:bodyPr/>
          <a:lstStyle/>
          <a:p>
            <a:fld id="{720F401A-4003-4221-92DD-6E5AA7A7F326}" type="slidenum">
              <a:rPr lang="it-IT" smtClean="0"/>
              <a:t>‹#›</a:t>
            </a:fld>
            <a:endParaRPr lang="it-IT"/>
          </a:p>
        </p:txBody>
      </p:sp>
    </p:spTree>
    <p:extLst>
      <p:ext uri="{BB962C8B-B14F-4D97-AF65-F5344CB8AC3E}">
        <p14:creationId xmlns:p14="http://schemas.microsoft.com/office/powerpoint/2010/main" val="30100663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3F3DEF8-B65F-FF03-A798-4BE279BCDC34}"/>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27C4B1DD-FF1B-9222-881E-B5B932BBCCBA}"/>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594996BE-93D2-C3BA-615B-C6E0D0C9B0F5}"/>
              </a:ext>
            </a:extLst>
          </p:cNvPr>
          <p:cNvSpPr>
            <a:spLocks noGrp="1"/>
          </p:cNvSpPr>
          <p:nvPr>
            <p:ph type="dt" sz="half" idx="10"/>
          </p:nvPr>
        </p:nvSpPr>
        <p:spPr/>
        <p:txBody>
          <a:bodyPr/>
          <a:lstStyle/>
          <a:p>
            <a:fld id="{A7DC4EC1-0987-4A14-B257-DA6BE41A6C00}" type="datetimeFigureOut">
              <a:rPr lang="it-IT" smtClean="0"/>
              <a:t>08/10/2026</a:t>
            </a:fld>
            <a:endParaRPr lang="it-IT"/>
          </a:p>
        </p:txBody>
      </p:sp>
      <p:sp>
        <p:nvSpPr>
          <p:cNvPr id="5" name="Segnaposto piè di pagina 4">
            <a:extLst>
              <a:ext uri="{FF2B5EF4-FFF2-40B4-BE49-F238E27FC236}">
                <a16:creationId xmlns:a16="http://schemas.microsoft.com/office/drawing/2014/main" id="{74622081-E9FE-6085-5C86-F70D2166ABA0}"/>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A74E4592-497D-F237-0C36-59A31E5BD566}"/>
              </a:ext>
            </a:extLst>
          </p:cNvPr>
          <p:cNvSpPr>
            <a:spLocks noGrp="1"/>
          </p:cNvSpPr>
          <p:nvPr>
            <p:ph type="sldNum" sz="quarter" idx="12"/>
          </p:nvPr>
        </p:nvSpPr>
        <p:spPr/>
        <p:txBody>
          <a:bodyPr/>
          <a:lstStyle/>
          <a:p>
            <a:fld id="{720F401A-4003-4221-92DD-6E5AA7A7F326}" type="slidenum">
              <a:rPr lang="it-IT" smtClean="0"/>
              <a:t>‹#›</a:t>
            </a:fld>
            <a:endParaRPr lang="it-IT"/>
          </a:p>
        </p:txBody>
      </p:sp>
    </p:spTree>
    <p:extLst>
      <p:ext uri="{BB962C8B-B14F-4D97-AF65-F5344CB8AC3E}">
        <p14:creationId xmlns:p14="http://schemas.microsoft.com/office/powerpoint/2010/main" val="11038433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86BB0B4D-44E1-94B5-A1E2-2BE53939DF5E}"/>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B2CF9D77-16E1-9863-0208-C0CF3AD6A8DE}"/>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B3D38CCE-8518-E3A1-443A-55A22F52AC34}"/>
              </a:ext>
            </a:extLst>
          </p:cNvPr>
          <p:cNvSpPr>
            <a:spLocks noGrp="1"/>
          </p:cNvSpPr>
          <p:nvPr>
            <p:ph type="dt" sz="half" idx="10"/>
          </p:nvPr>
        </p:nvSpPr>
        <p:spPr/>
        <p:txBody>
          <a:bodyPr/>
          <a:lstStyle/>
          <a:p>
            <a:fld id="{A7DC4EC1-0987-4A14-B257-DA6BE41A6C00}" type="datetimeFigureOut">
              <a:rPr lang="it-IT" smtClean="0"/>
              <a:t>08/10/2026</a:t>
            </a:fld>
            <a:endParaRPr lang="it-IT"/>
          </a:p>
        </p:txBody>
      </p:sp>
      <p:sp>
        <p:nvSpPr>
          <p:cNvPr id="5" name="Segnaposto piè di pagina 4">
            <a:extLst>
              <a:ext uri="{FF2B5EF4-FFF2-40B4-BE49-F238E27FC236}">
                <a16:creationId xmlns:a16="http://schemas.microsoft.com/office/drawing/2014/main" id="{CE2394B7-30D1-24C8-4E1C-9D45A6FCFE75}"/>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83806A01-DD69-0D46-99FB-DC5ECFF59927}"/>
              </a:ext>
            </a:extLst>
          </p:cNvPr>
          <p:cNvSpPr>
            <a:spLocks noGrp="1"/>
          </p:cNvSpPr>
          <p:nvPr>
            <p:ph type="sldNum" sz="quarter" idx="12"/>
          </p:nvPr>
        </p:nvSpPr>
        <p:spPr/>
        <p:txBody>
          <a:bodyPr/>
          <a:lstStyle/>
          <a:p>
            <a:fld id="{720F401A-4003-4221-92DD-6E5AA7A7F326}" type="slidenum">
              <a:rPr lang="it-IT" smtClean="0"/>
              <a:t>‹#›</a:t>
            </a:fld>
            <a:endParaRPr lang="it-IT"/>
          </a:p>
        </p:txBody>
      </p:sp>
    </p:spTree>
    <p:extLst>
      <p:ext uri="{BB962C8B-B14F-4D97-AF65-F5344CB8AC3E}">
        <p14:creationId xmlns:p14="http://schemas.microsoft.com/office/powerpoint/2010/main" val="35965630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C324AE9F-0E3C-7A43-7FE0-6EEC6E45A5B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7F743870-9D31-20C2-1007-5ED85635C4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E004AAE8-F8D5-2642-6180-DD8CDAFF46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DC4EC1-0987-4A14-B257-DA6BE41A6C00}" type="datetimeFigureOut">
              <a:rPr lang="it-IT" smtClean="0"/>
              <a:t>08/10/2026</a:t>
            </a:fld>
            <a:endParaRPr lang="it-IT"/>
          </a:p>
        </p:txBody>
      </p:sp>
      <p:sp>
        <p:nvSpPr>
          <p:cNvPr id="5" name="Segnaposto piè di pagina 4">
            <a:extLst>
              <a:ext uri="{FF2B5EF4-FFF2-40B4-BE49-F238E27FC236}">
                <a16:creationId xmlns:a16="http://schemas.microsoft.com/office/drawing/2014/main" id="{CFFDEE63-692D-888C-F05F-813C1A8E52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9FD7AC37-D221-5989-4085-3CAD29364AA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0F401A-4003-4221-92DD-6E5AA7A7F326}" type="slidenum">
              <a:rPr lang="it-IT" smtClean="0"/>
              <a:t>‹#›</a:t>
            </a:fld>
            <a:endParaRPr lang="it-IT"/>
          </a:p>
        </p:txBody>
      </p:sp>
    </p:spTree>
    <p:extLst>
      <p:ext uri="{BB962C8B-B14F-4D97-AF65-F5344CB8AC3E}">
        <p14:creationId xmlns:p14="http://schemas.microsoft.com/office/powerpoint/2010/main" val="15301265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F98703F-B26F-546D-018E-CF7F47310D4A}"/>
              </a:ext>
            </a:extLst>
          </p:cNvPr>
          <p:cNvSpPr>
            <a:spLocks noGrp="1"/>
          </p:cNvSpPr>
          <p:nvPr>
            <p:ph type="ctrTitle"/>
          </p:nvPr>
        </p:nvSpPr>
        <p:spPr/>
        <p:txBody>
          <a:bodyPr anchor="t">
            <a:normAutofit/>
          </a:bodyPr>
          <a:lstStyle/>
          <a:p>
            <a:r>
              <a:rPr lang="it-IT" dirty="0" err="1">
                <a:latin typeface="Arial" panose="020B0604020202020204" pitchFamily="34" charset="0"/>
                <a:cs typeface="Arial" panose="020B0604020202020204" pitchFamily="34" charset="0"/>
              </a:rPr>
              <a:t>Italian</a:t>
            </a:r>
            <a:r>
              <a:rPr lang="it-IT" dirty="0">
                <a:latin typeface="Arial" panose="020B0604020202020204" pitchFamily="34" charset="0"/>
                <a:cs typeface="Arial" panose="020B0604020202020204" pitchFamily="34" charset="0"/>
              </a:rPr>
              <a:t> and </a:t>
            </a:r>
            <a:r>
              <a:rPr lang="it-IT" dirty="0" err="1">
                <a:latin typeface="Arial" panose="020B0604020202020204" pitchFamily="34" charset="0"/>
                <a:cs typeface="Arial" panose="020B0604020202020204" pitchFamily="34" charset="0"/>
              </a:rPr>
              <a:t>European</a:t>
            </a:r>
            <a:r>
              <a:rPr lang="it-IT" dirty="0">
                <a:latin typeface="Arial" panose="020B0604020202020204" pitchFamily="34" charset="0"/>
                <a:cs typeface="Arial" panose="020B0604020202020204" pitchFamily="34" charset="0"/>
              </a:rPr>
              <a:t> Company </a:t>
            </a:r>
            <a:r>
              <a:rPr lang="it-IT" dirty="0" err="1">
                <a:latin typeface="Arial" panose="020B0604020202020204" pitchFamily="34" charset="0"/>
                <a:cs typeface="Arial" panose="020B0604020202020204" pitchFamily="34" charset="0"/>
              </a:rPr>
              <a:t>Law</a:t>
            </a:r>
            <a:endParaRPr lang="it-IT" dirty="0">
              <a:latin typeface="Arial" panose="020B0604020202020204" pitchFamily="34" charset="0"/>
              <a:cs typeface="Arial" panose="020B0604020202020204" pitchFamily="34" charset="0"/>
            </a:endParaRPr>
          </a:p>
        </p:txBody>
      </p:sp>
      <p:sp>
        <p:nvSpPr>
          <p:cNvPr id="3" name="Sottotitolo 2">
            <a:extLst>
              <a:ext uri="{FF2B5EF4-FFF2-40B4-BE49-F238E27FC236}">
                <a16:creationId xmlns:a16="http://schemas.microsoft.com/office/drawing/2014/main" id="{03F1FEB4-F5DF-E778-B807-0E7CA4A38064}"/>
              </a:ext>
            </a:extLst>
          </p:cNvPr>
          <p:cNvSpPr>
            <a:spLocks noGrp="1"/>
          </p:cNvSpPr>
          <p:nvPr>
            <p:ph type="subTitle" idx="1"/>
          </p:nvPr>
        </p:nvSpPr>
        <p:spPr>
          <a:xfrm>
            <a:off x="1524000" y="3618971"/>
            <a:ext cx="9144000" cy="2815695"/>
          </a:xfrm>
        </p:spPr>
        <p:txBody>
          <a:bodyPr>
            <a:normAutofit/>
          </a:bodyPr>
          <a:lstStyle/>
          <a:p>
            <a:endParaRPr lang="it-IT" dirty="0"/>
          </a:p>
          <a:p>
            <a:r>
              <a:rPr lang="it-IT" sz="4000" i="1" dirty="0" err="1">
                <a:latin typeface="Arial" panose="020B0604020202020204" pitchFamily="34" charset="0"/>
                <a:cs typeface="Arial" panose="020B0604020202020204" pitchFamily="34" charset="0"/>
              </a:rPr>
              <a:t>Partnerships</a:t>
            </a:r>
            <a:endParaRPr lang="it-IT" sz="4000" i="1" dirty="0">
              <a:latin typeface="Arial" panose="020B0604020202020204" pitchFamily="34" charset="0"/>
              <a:cs typeface="Arial" panose="020B0604020202020204" pitchFamily="34" charset="0"/>
            </a:endParaRPr>
          </a:p>
          <a:p>
            <a:endParaRPr lang="it-IT" i="1" dirty="0">
              <a:latin typeface="Arial" panose="020B0604020202020204" pitchFamily="34" charset="0"/>
              <a:cs typeface="Arial" panose="020B0604020202020204" pitchFamily="34" charset="0"/>
            </a:endParaRPr>
          </a:p>
          <a:p>
            <a:r>
              <a:rPr lang="it-IT" dirty="0">
                <a:latin typeface="Arial" panose="020B0604020202020204" pitchFamily="34" charset="0"/>
                <a:cs typeface="Arial" panose="020B0604020202020204" pitchFamily="34" charset="0"/>
              </a:rPr>
              <a:t>DEAMS  (566EC-1/2)</a:t>
            </a:r>
          </a:p>
          <a:p>
            <a:r>
              <a:rPr lang="it-IT" dirty="0">
                <a:latin typeface="Arial" panose="020B0604020202020204" pitchFamily="34" charset="0"/>
                <a:cs typeface="Arial" panose="020B0604020202020204" pitchFamily="34" charset="0"/>
              </a:rPr>
              <a:t>A.A. 2026/2027</a:t>
            </a:r>
          </a:p>
        </p:txBody>
      </p:sp>
    </p:spTree>
    <p:extLst>
      <p:ext uri="{BB962C8B-B14F-4D97-AF65-F5344CB8AC3E}">
        <p14:creationId xmlns:p14="http://schemas.microsoft.com/office/powerpoint/2010/main" val="27022554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1" y="539827"/>
            <a:ext cx="10515600" cy="4524315"/>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PARTNERSHIPS</a:t>
            </a:r>
          </a:p>
          <a:p>
            <a:endParaRPr lang="en-US" sz="3200" u="sng" dirty="0">
              <a:latin typeface="Arial" panose="020B0604020202020204" pitchFamily="34" charset="0"/>
              <a:cs typeface="Arial" panose="020B0604020202020204" pitchFamily="34" charset="0"/>
            </a:endParaRPr>
          </a:p>
          <a:p>
            <a:r>
              <a:rPr lang="en-US" sz="3200" dirty="0">
                <a:latin typeface="Arial" panose="020B0604020202020204" pitchFamily="34" charset="0"/>
                <a:cs typeface="Arial" panose="020B0604020202020204" pitchFamily="34" charset="0"/>
              </a:rPr>
              <a:t>-&gt; simple partnership (</a:t>
            </a:r>
            <a:r>
              <a:rPr lang="en-US" sz="3200" dirty="0" err="1">
                <a:latin typeface="Arial" panose="020B0604020202020204" pitchFamily="34" charset="0"/>
                <a:cs typeface="Arial" panose="020B0604020202020204" pitchFamily="34" charset="0"/>
              </a:rPr>
              <a:t>s.s.</a:t>
            </a:r>
            <a:r>
              <a:rPr lang="en-US" sz="3200" dirty="0">
                <a:latin typeface="Arial" panose="020B0604020202020204" pitchFamily="34" charset="0"/>
                <a:cs typeface="Arial" panose="020B0604020202020204" pitchFamily="34" charset="0"/>
              </a:rPr>
              <a:t>)</a:t>
            </a:r>
          </a:p>
          <a:p>
            <a:r>
              <a:rPr lang="en-US" sz="3200" dirty="0">
                <a:latin typeface="Arial" panose="020B0604020202020204" pitchFamily="34" charset="0"/>
                <a:cs typeface="Arial" panose="020B0604020202020204" pitchFamily="34" charset="0"/>
              </a:rPr>
              <a:t>-&gt; general partnership (</a:t>
            </a:r>
            <a:r>
              <a:rPr lang="en-US" sz="3200" dirty="0" err="1">
                <a:latin typeface="Arial" panose="020B0604020202020204" pitchFamily="34" charset="0"/>
                <a:cs typeface="Arial" panose="020B0604020202020204" pitchFamily="34" charset="0"/>
              </a:rPr>
              <a:t>s.n.c</a:t>
            </a:r>
            <a:r>
              <a:rPr lang="en-US" sz="3200" dirty="0">
                <a:latin typeface="Arial" panose="020B0604020202020204" pitchFamily="34" charset="0"/>
                <a:cs typeface="Arial" panose="020B0604020202020204" pitchFamily="34" charset="0"/>
              </a:rPr>
              <a:t>.)</a:t>
            </a:r>
          </a:p>
          <a:p>
            <a:r>
              <a:rPr lang="en-US" sz="3200" dirty="0">
                <a:latin typeface="Arial" panose="020B0604020202020204" pitchFamily="34" charset="0"/>
                <a:cs typeface="Arial" panose="020B0604020202020204" pitchFamily="34" charset="0"/>
              </a:rPr>
              <a:t>-&gt; limited partnership (</a:t>
            </a:r>
            <a:r>
              <a:rPr lang="en-US" sz="3200" dirty="0" err="1">
                <a:latin typeface="Arial" panose="020B0604020202020204" pitchFamily="34" charset="0"/>
                <a:cs typeface="Arial" panose="020B0604020202020204" pitchFamily="34" charset="0"/>
              </a:rPr>
              <a:t>s.a.s</a:t>
            </a:r>
            <a:r>
              <a:rPr lang="en-US" sz="3200" dirty="0">
                <a:latin typeface="Arial" panose="020B0604020202020204" pitchFamily="34" charset="0"/>
                <a:cs typeface="Arial" panose="020B0604020202020204" pitchFamily="34" charset="0"/>
              </a:rPr>
              <a:t>.)</a:t>
            </a:r>
          </a:p>
          <a:p>
            <a:endParaRPr lang="en-US" sz="3200" dirty="0">
              <a:latin typeface="Arial" panose="020B0604020202020204" pitchFamily="34" charset="0"/>
              <a:cs typeface="Arial" panose="020B0604020202020204" pitchFamily="34" charset="0"/>
            </a:endParaRPr>
          </a:p>
          <a:p>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024294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1" y="539827"/>
            <a:ext cx="10515600" cy="4524315"/>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PARTNERSHIPS</a:t>
            </a:r>
            <a:r>
              <a:rPr lang="en-US" sz="3200" dirty="0">
                <a:latin typeface="Arial" panose="020B0604020202020204" pitchFamily="34" charset="0"/>
                <a:cs typeface="Arial" panose="020B0604020202020204" pitchFamily="34" charset="0"/>
              </a:rPr>
              <a:t>: cross-reference discipline</a:t>
            </a:r>
          </a:p>
          <a:p>
            <a:endParaRPr lang="en-US" sz="3200" u="sng" dirty="0">
              <a:latin typeface="Arial" panose="020B0604020202020204" pitchFamily="34" charset="0"/>
              <a:cs typeface="Arial" panose="020B0604020202020204" pitchFamily="34" charset="0"/>
            </a:endParaRPr>
          </a:p>
          <a:p>
            <a:r>
              <a:rPr lang="en-US" sz="3200" dirty="0">
                <a:latin typeface="Arial" panose="020B0604020202020204" pitchFamily="34" charset="0"/>
                <a:cs typeface="Arial" panose="020B0604020202020204" pitchFamily="34" charset="0"/>
              </a:rPr>
              <a:t>-&gt; simple partnership (</a:t>
            </a:r>
            <a:r>
              <a:rPr lang="en-US" sz="3200" dirty="0" err="1">
                <a:latin typeface="Arial" panose="020B0604020202020204" pitchFamily="34" charset="0"/>
                <a:cs typeface="Arial" panose="020B0604020202020204" pitchFamily="34" charset="0"/>
              </a:rPr>
              <a:t>s.s.</a:t>
            </a:r>
            <a:r>
              <a:rPr lang="en-US" sz="3200" dirty="0">
                <a:latin typeface="Arial" panose="020B0604020202020204" pitchFamily="34" charset="0"/>
                <a:cs typeface="Arial" panose="020B0604020202020204" pitchFamily="34" charset="0"/>
              </a:rPr>
              <a:t>)	= general prototype</a:t>
            </a:r>
          </a:p>
          <a:p>
            <a:r>
              <a:rPr lang="en-US" sz="3200" dirty="0">
                <a:latin typeface="Arial" panose="020B0604020202020204" pitchFamily="34" charset="0"/>
                <a:cs typeface="Arial" panose="020B0604020202020204" pitchFamily="34" charset="0"/>
              </a:rPr>
              <a:t>-&gt; general partnership (</a:t>
            </a:r>
            <a:r>
              <a:rPr lang="en-US" sz="3200" dirty="0" err="1">
                <a:latin typeface="Arial" panose="020B0604020202020204" pitchFamily="34" charset="0"/>
                <a:cs typeface="Arial" panose="020B0604020202020204" pitchFamily="34" charset="0"/>
              </a:rPr>
              <a:t>s.n.c</a:t>
            </a:r>
            <a:r>
              <a:rPr lang="en-US" sz="3200" dirty="0">
                <a:latin typeface="Arial" panose="020B0604020202020204" pitchFamily="34" charset="0"/>
                <a:cs typeface="Arial" panose="020B0604020202020204" pitchFamily="34" charset="0"/>
              </a:rPr>
              <a:t>.)	= </a:t>
            </a:r>
            <a:r>
              <a:rPr lang="en-US" sz="3200" dirty="0" err="1">
                <a:latin typeface="Arial" panose="020B0604020202020204" pitchFamily="34" charset="0"/>
                <a:cs typeface="Arial" panose="020B0604020202020204" pitchFamily="34" charset="0"/>
              </a:rPr>
              <a:t>s.s.</a:t>
            </a:r>
            <a:r>
              <a:rPr lang="en-US" sz="3200" dirty="0">
                <a:latin typeface="Arial" panose="020B0604020202020204" pitchFamily="34" charset="0"/>
                <a:cs typeface="Arial" panose="020B0604020202020204" pitchFamily="34" charset="0"/>
              </a:rPr>
              <a:t> </a:t>
            </a:r>
            <a:r>
              <a:rPr lang="en-US" sz="3200" i="1" dirty="0">
                <a:latin typeface="Arial" panose="020B0604020202020204" pitchFamily="34" charset="0"/>
                <a:cs typeface="Arial" panose="020B0604020202020204" pitchFamily="34" charset="0"/>
              </a:rPr>
              <a:t>plus</a:t>
            </a:r>
            <a:r>
              <a:rPr lang="en-US" sz="3200" dirty="0">
                <a:latin typeface="Arial" panose="020B0604020202020204" pitchFamily="34" charset="0"/>
                <a:cs typeface="Arial" panose="020B0604020202020204" pitchFamily="34" charset="0"/>
              </a:rPr>
              <a:t> special rules</a:t>
            </a:r>
          </a:p>
          <a:p>
            <a:r>
              <a:rPr lang="en-US" sz="3200" dirty="0">
                <a:latin typeface="Arial" panose="020B0604020202020204" pitchFamily="34" charset="0"/>
                <a:cs typeface="Arial" panose="020B0604020202020204" pitchFamily="34" charset="0"/>
              </a:rPr>
              <a:t>-&gt; limited partnership (</a:t>
            </a:r>
            <a:r>
              <a:rPr lang="en-US" sz="3200" dirty="0" err="1">
                <a:latin typeface="Arial" panose="020B0604020202020204" pitchFamily="34" charset="0"/>
                <a:cs typeface="Arial" panose="020B0604020202020204" pitchFamily="34" charset="0"/>
              </a:rPr>
              <a:t>s.a.s</a:t>
            </a:r>
            <a:r>
              <a:rPr lang="en-US" sz="3200" dirty="0">
                <a:latin typeface="Arial" panose="020B0604020202020204" pitchFamily="34" charset="0"/>
                <a:cs typeface="Arial" panose="020B0604020202020204" pitchFamily="34" charset="0"/>
              </a:rPr>
              <a:t>.)	= </a:t>
            </a:r>
            <a:r>
              <a:rPr lang="en-US" sz="3200" dirty="0" err="1">
                <a:latin typeface="Arial" panose="020B0604020202020204" pitchFamily="34" charset="0"/>
                <a:cs typeface="Arial" panose="020B0604020202020204" pitchFamily="34" charset="0"/>
              </a:rPr>
              <a:t>s.n.c</a:t>
            </a:r>
            <a:r>
              <a:rPr lang="en-US" sz="3200" dirty="0">
                <a:latin typeface="Arial" panose="020B0604020202020204" pitchFamily="34" charset="0"/>
                <a:cs typeface="Arial" panose="020B0604020202020204" pitchFamily="34" charset="0"/>
              </a:rPr>
              <a:t>. </a:t>
            </a:r>
            <a:r>
              <a:rPr lang="en-US" sz="3200" i="1" dirty="0">
                <a:latin typeface="Arial" panose="020B0604020202020204" pitchFamily="34" charset="0"/>
                <a:cs typeface="Arial" panose="020B0604020202020204" pitchFamily="34" charset="0"/>
              </a:rPr>
              <a:t>plus</a:t>
            </a:r>
            <a:r>
              <a:rPr lang="en-US" sz="3200" dirty="0">
                <a:latin typeface="Arial" panose="020B0604020202020204" pitchFamily="34" charset="0"/>
                <a:cs typeface="Arial" panose="020B0604020202020204" pitchFamily="34" charset="0"/>
              </a:rPr>
              <a:t> special rules</a:t>
            </a:r>
          </a:p>
          <a:p>
            <a:endParaRPr lang="en-US" sz="3200" dirty="0">
              <a:latin typeface="Arial" panose="020B0604020202020204" pitchFamily="34" charset="0"/>
              <a:cs typeface="Arial" panose="020B0604020202020204" pitchFamily="34" charset="0"/>
            </a:endParaRPr>
          </a:p>
          <a:p>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440572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1" y="539827"/>
            <a:ext cx="10515600" cy="6494085"/>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PARTNERSHIPS</a:t>
            </a:r>
            <a:r>
              <a:rPr lang="en-US" sz="3200" dirty="0">
                <a:latin typeface="Arial" panose="020B0604020202020204" pitchFamily="34" charset="0"/>
                <a:cs typeface="Arial" panose="020B0604020202020204" pitchFamily="34" charset="0"/>
              </a:rPr>
              <a:t>: cross-reference discipline</a:t>
            </a:r>
          </a:p>
          <a:p>
            <a:endParaRPr lang="en-US" sz="3200" u="sng" dirty="0">
              <a:latin typeface="Arial" panose="020B0604020202020204" pitchFamily="34" charset="0"/>
              <a:cs typeface="Arial" panose="020B0604020202020204" pitchFamily="34" charset="0"/>
            </a:endParaRPr>
          </a:p>
          <a:p>
            <a:r>
              <a:rPr lang="en-US" sz="3200" dirty="0">
                <a:latin typeface="Arial" panose="020B0604020202020204" pitchFamily="34" charset="0"/>
                <a:cs typeface="Arial" panose="020B0604020202020204" pitchFamily="34" charset="0"/>
              </a:rPr>
              <a:t>-&gt; simple partnership (</a:t>
            </a:r>
            <a:r>
              <a:rPr lang="en-US" sz="3200" dirty="0" err="1">
                <a:latin typeface="Arial" panose="020B0604020202020204" pitchFamily="34" charset="0"/>
                <a:cs typeface="Arial" panose="020B0604020202020204" pitchFamily="34" charset="0"/>
              </a:rPr>
              <a:t>s.s.</a:t>
            </a:r>
            <a:r>
              <a:rPr lang="en-US" sz="3200" dirty="0">
                <a:latin typeface="Arial" panose="020B0604020202020204" pitchFamily="34" charset="0"/>
                <a:cs typeface="Arial" panose="020B0604020202020204" pitchFamily="34" charset="0"/>
              </a:rPr>
              <a:t>)	= general prototype</a:t>
            </a:r>
          </a:p>
          <a:p>
            <a:r>
              <a:rPr lang="en-US" sz="3200" dirty="0">
                <a:latin typeface="Arial" panose="020B0604020202020204" pitchFamily="34" charset="0"/>
                <a:cs typeface="Arial" panose="020B0604020202020204" pitchFamily="34" charset="0"/>
              </a:rPr>
              <a:t>-&gt; general partnership (</a:t>
            </a:r>
            <a:r>
              <a:rPr lang="en-US" sz="3200" dirty="0" err="1">
                <a:latin typeface="Arial" panose="020B0604020202020204" pitchFamily="34" charset="0"/>
                <a:cs typeface="Arial" panose="020B0604020202020204" pitchFamily="34" charset="0"/>
              </a:rPr>
              <a:t>s.n.c</a:t>
            </a:r>
            <a:r>
              <a:rPr lang="en-US" sz="3200" dirty="0">
                <a:latin typeface="Arial" panose="020B0604020202020204" pitchFamily="34" charset="0"/>
                <a:cs typeface="Arial" panose="020B0604020202020204" pitchFamily="34" charset="0"/>
              </a:rPr>
              <a:t>.)	= </a:t>
            </a:r>
            <a:r>
              <a:rPr lang="en-US" sz="3200" dirty="0" err="1">
                <a:latin typeface="Arial" panose="020B0604020202020204" pitchFamily="34" charset="0"/>
                <a:cs typeface="Arial" panose="020B0604020202020204" pitchFamily="34" charset="0"/>
              </a:rPr>
              <a:t>s.s.</a:t>
            </a:r>
            <a:r>
              <a:rPr lang="en-US" sz="3200" dirty="0">
                <a:latin typeface="Arial" panose="020B0604020202020204" pitchFamily="34" charset="0"/>
                <a:cs typeface="Arial" panose="020B0604020202020204" pitchFamily="34" charset="0"/>
              </a:rPr>
              <a:t> </a:t>
            </a:r>
            <a:r>
              <a:rPr lang="en-US" sz="3200" i="1" dirty="0">
                <a:latin typeface="Arial" panose="020B0604020202020204" pitchFamily="34" charset="0"/>
                <a:cs typeface="Arial" panose="020B0604020202020204" pitchFamily="34" charset="0"/>
              </a:rPr>
              <a:t>plus</a:t>
            </a:r>
            <a:r>
              <a:rPr lang="en-US" sz="3200" dirty="0">
                <a:latin typeface="Arial" panose="020B0604020202020204" pitchFamily="34" charset="0"/>
                <a:cs typeface="Arial" panose="020B0604020202020204" pitchFamily="34" charset="0"/>
              </a:rPr>
              <a:t> special rules</a:t>
            </a:r>
          </a:p>
          <a:p>
            <a:r>
              <a:rPr lang="en-US" sz="3200" dirty="0">
                <a:latin typeface="Arial" panose="020B0604020202020204" pitchFamily="34" charset="0"/>
                <a:cs typeface="Arial" panose="020B0604020202020204" pitchFamily="34" charset="0"/>
              </a:rPr>
              <a:t>-&gt; limited partnership (</a:t>
            </a:r>
            <a:r>
              <a:rPr lang="en-US" sz="3200" dirty="0" err="1">
                <a:latin typeface="Arial" panose="020B0604020202020204" pitchFamily="34" charset="0"/>
                <a:cs typeface="Arial" panose="020B0604020202020204" pitchFamily="34" charset="0"/>
              </a:rPr>
              <a:t>s.a.s</a:t>
            </a:r>
            <a:r>
              <a:rPr lang="en-US" sz="3200" dirty="0">
                <a:latin typeface="Arial" panose="020B0604020202020204" pitchFamily="34" charset="0"/>
                <a:cs typeface="Arial" panose="020B0604020202020204" pitchFamily="34" charset="0"/>
              </a:rPr>
              <a:t>.)	= </a:t>
            </a:r>
            <a:r>
              <a:rPr lang="en-US" sz="3200" dirty="0" err="1">
                <a:latin typeface="Arial" panose="020B0604020202020204" pitchFamily="34" charset="0"/>
                <a:cs typeface="Arial" panose="020B0604020202020204" pitchFamily="34" charset="0"/>
              </a:rPr>
              <a:t>s.n.c</a:t>
            </a:r>
            <a:r>
              <a:rPr lang="en-US" sz="3200" dirty="0">
                <a:latin typeface="Arial" panose="020B0604020202020204" pitchFamily="34" charset="0"/>
                <a:cs typeface="Arial" panose="020B0604020202020204" pitchFamily="34" charset="0"/>
              </a:rPr>
              <a:t>. </a:t>
            </a:r>
            <a:r>
              <a:rPr lang="en-US" sz="3200" i="1" dirty="0">
                <a:latin typeface="Arial" panose="020B0604020202020204" pitchFamily="34" charset="0"/>
                <a:cs typeface="Arial" panose="020B0604020202020204" pitchFamily="34" charset="0"/>
              </a:rPr>
              <a:t>plus</a:t>
            </a:r>
            <a:r>
              <a:rPr lang="en-US" sz="3200" dirty="0">
                <a:latin typeface="Arial" panose="020B0604020202020204" pitchFamily="34" charset="0"/>
                <a:cs typeface="Arial" panose="020B0604020202020204" pitchFamily="34" charset="0"/>
              </a:rPr>
              <a:t> special rules</a:t>
            </a:r>
          </a:p>
          <a:p>
            <a:endParaRPr lang="en-US" sz="3200" dirty="0">
              <a:latin typeface="Arial" panose="020B0604020202020204" pitchFamily="34" charset="0"/>
              <a:cs typeface="Arial" panose="020B0604020202020204" pitchFamily="34" charset="0"/>
            </a:endParaRPr>
          </a:p>
          <a:p>
            <a:r>
              <a:rPr lang="en-US" sz="3200" dirty="0">
                <a:latin typeface="Arial" panose="020B0604020202020204" pitchFamily="34" charset="0"/>
                <a:cs typeface="Arial" panose="020B0604020202020204" pitchFamily="34" charset="0"/>
              </a:rPr>
              <a:t>HOWEVER, for “</a:t>
            </a:r>
            <a:r>
              <a:rPr lang="en-US" sz="3200" u="sng" dirty="0">
                <a:latin typeface="Arial" panose="020B0604020202020204" pitchFamily="34" charset="0"/>
                <a:cs typeface="Arial" panose="020B0604020202020204" pitchFamily="34" charset="0"/>
              </a:rPr>
              <a:t>irregular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s.n.c</a:t>
            </a:r>
            <a:r>
              <a:rPr lang="en-US" sz="3200" dirty="0">
                <a:latin typeface="Arial" panose="020B0604020202020204" pitchFamily="34" charset="0"/>
                <a:cs typeface="Arial" panose="020B0604020202020204" pitchFamily="34" charset="0"/>
              </a:rPr>
              <a:t>. </a:t>
            </a:r>
            <a:r>
              <a:rPr lang="en-US" sz="3200" i="1" dirty="0">
                <a:latin typeface="Arial" panose="020B0604020202020204" pitchFamily="34" charset="0"/>
                <a:cs typeface="Arial" panose="020B0604020202020204" pitchFamily="34" charset="0"/>
              </a:rPr>
              <a:t>(i.e. not registered)</a:t>
            </a:r>
          </a:p>
          <a:p>
            <a:r>
              <a:rPr lang="en-US" sz="3200" dirty="0">
                <a:latin typeface="Arial" panose="020B0604020202020204" pitchFamily="34" charset="0"/>
                <a:cs typeface="Arial" panose="020B0604020202020204" pitchFamily="34" charset="0"/>
              </a:rPr>
              <a:t>	art. 2297 c.c. = rules for </a:t>
            </a:r>
            <a:r>
              <a:rPr lang="en-US" sz="3200" dirty="0" err="1">
                <a:latin typeface="Arial" panose="020B0604020202020204" pitchFamily="34" charset="0"/>
                <a:cs typeface="Arial" panose="020B0604020202020204" pitchFamily="34" charset="0"/>
              </a:rPr>
              <a:t>s.s.</a:t>
            </a:r>
            <a:r>
              <a:rPr lang="en-US" sz="3200" dirty="0">
                <a:latin typeface="Arial" panose="020B0604020202020204" pitchFamily="34" charset="0"/>
                <a:cs typeface="Arial" panose="020B0604020202020204" pitchFamily="34" charset="0"/>
              </a:rPr>
              <a:t> towards third-parties</a:t>
            </a:r>
          </a:p>
          <a:p>
            <a:r>
              <a:rPr lang="en-US" sz="3200" dirty="0">
                <a:latin typeface="Arial" panose="020B0604020202020204" pitchFamily="34" charset="0"/>
                <a:cs typeface="Arial" panose="020B0604020202020204" pitchFamily="34" charset="0"/>
              </a:rPr>
              <a:t>				[e.g. </a:t>
            </a:r>
            <a:r>
              <a:rPr lang="en-US" sz="3200" i="1" dirty="0" err="1">
                <a:latin typeface="Arial" panose="020B0604020202020204" pitchFamily="34" charset="0"/>
                <a:cs typeface="Arial" panose="020B0604020202020204" pitchFamily="34" charset="0"/>
              </a:rPr>
              <a:t>beneficium</a:t>
            </a:r>
            <a:r>
              <a:rPr lang="en-US" sz="3200" i="1" dirty="0">
                <a:latin typeface="Arial" panose="020B0604020202020204" pitchFamily="34" charset="0"/>
                <a:cs typeface="Arial" panose="020B0604020202020204" pitchFamily="34" charset="0"/>
              </a:rPr>
              <a:t> </a:t>
            </a:r>
            <a:r>
              <a:rPr lang="en-US" sz="3200" i="1" dirty="0" err="1">
                <a:latin typeface="Arial" panose="020B0604020202020204" pitchFamily="34" charset="0"/>
                <a:cs typeface="Arial" panose="020B0604020202020204" pitchFamily="34" charset="0"/>
              </a:rPr>
              <a:t>excussionis</a:t>
            </a:r>
            <a:r>
              <a:rPr lang="en-US" sz="3200" dirty="0">
                <a:latin typeface="Arial" panose="020B0604020202020204" pitchFamily="34" charset="0"/>
                <a:cs typeface="Arial" panose="020B0604020202020204" pitchFamily="34" charset="0"/>
              </a:rPr>
              <a:t>]</a:t>
            </a:r>
          </a:p>
          <a:p>
            <a:endParaRPr lang="en-US" sz="3200" dirty="0">
              <a:latin typeface="Arial" panose="020B0604020202020204" pitchFamily="34" charset="0"/>
              <a:cs typeface="Arial" panose="020B0604020202020204" pitchFamily="34" charset="0"/>
            </a:endParaRPr>
          </a:p>
          <a:p>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059964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1" y="539827"/>
            <a:ext cx="10751544" cy="6063198"/>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PARTNERSHIP – INCORPORATION</a:t>
            </a:r>
            <a:endParaRPr lang="en-US" sz="3200" i="1"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pPr algn="just"/>
            <a:endParaRPr lang="en" sz="1200" dirty="0">
              <a:latin typeface="Arial" panose="020B0604020202020204" pitchFamily="34" charset="0"/>
              <a:cs typeface="Arial" panose="020B0604020202020204" pitchFamily="34" charset="0"/>
            </a:endParaRPr>
          </a:p>
          <a:p>
            <a:pPr marL="457200" indent="-457200" algn="just">
              <a:buFont typeface="Arial" panose="020B0604020202020204" pitchFamily="34" charset="0"/>
              <a:buChar char="•"/>
            </a:pPr>
            <a:r>
              <a:rPr lang="en" sz="3200" b="1" dirty="0" err="1">
                <a:latin typeface="Arial" panose="020B0604020202020204" pitchFamily="34" charset="0"/>
                <a:cs typeface="Arial" panose="020B0604020202020204" pitchFamily="34" charset="0"/>
              </a:rPr>
              <a:t>s.s.</a:t>
            </a:r>
            <a:r>
              <a:rPr lang="en" sz="3200" dirty="0">
                <a:latin typeface="Arial" panose="020B0604020202020204" pitchFamily="34" charset="0"/>
                <a:cs typeface="Arial" panose="020B0604020202020204" pitchFamily="34" charset="0"/>
              </a:rPr>
              <a:t> (simple partnership): art. 2251 c.c.</a:t>
            </a:r>
          </a:p>
          <a:p>
            <a:pPr marL="457200" indent="-457200" algn="just">
              <a:buFontTx/>
              <a:buChar char="-"/>
            </a:pPr>
            <a:r>
              <a:rPr lang="en-US" sz="2800" dirty="0">
                <a:latin typeface="Arial" panose="020B0604020202020204" pitchFamily="34" charset="0"/>
                <a:cs typeface="Arial" panose="020B0604020202020204" pitchFamily="34" charset="0"/>
              </a:rPr>
              <a:t>the agreement is not subject to special forms</a:t>
            </a:r>
          </a:p>
          <a:p>
            <a:pPr marL="457200" indent="-457200" algn="just">
              <a:buFontTx/>
              <a:buChar char="-"/>
            </a:pPr>
            <a:r>
              <a:rPr lang="en-US" sz="2800" dirty="0">
                <a:latin typeface="Arial" panose="020B0604020202020204" pitchFamily="34" charset="0"/>
                <a:cs typeface="Arial" panose="020B0604020202020204" pitchFamily="34" charset="0"/>
              </a:rPr>
              <a:t>except those required by the nature of the assets contributed</a:t>
            </a:r>
            <a:endParaRPr lang="en" sz="2800" dirty="0">
              <a:latin typeface="Arial" panose="020B0604020202020204" pitchFamily="34" charset="0"/>
              <a:cs typeface="Arial" panose="020B0604020202020204" pitchFamily="34" charset="0"/>
            </a:endParaRPr>
          </a:p>
          <a:p>
            <a:pPr algn="just"/>
            <a:endParaRPr lang="en" sz="3200" dirty="0">
              <a:latin typeface="Arial" panose="020B0604020202020204" pitchFamily="34" charset="0"/>
              <a:cs typeface="Arial" panose="020B0604020202020204" pitchFamily="34" charset="0"/>
            </a:endParaRPr>
          </a:p>
          <a:p>
            <a:pPr algn="just"/>
            <a:endParaRPr lang="en" sz="1200" dirty="0">
              <a:latin typeface="Arial" panose="020B0604020202020204" pitchFamily="34" charset="0"/>
              <a:cs typeface="Arial" panose="020B0604020202020204" pitchFamily="34" charset="0"/>
            </a:endParaRPr>
          </a:p>
          <a:p>
            <a:pPr marL="457200" indent="-457200" algn="just">
              <a:buFont typeface="Arial" panose="020B0604020202020204" pitchFamily="34" charset="0"/>
              <a:buChar char="•"/>
            </a:pPr>
            <a:r>
              <a:rPr lang="en" sz="3200" b="1" dirty="0" err="1">
                <a:latin typeface="Arial" panose="020B0604020202020204" pitchFamily="34" charset="0"/>
                <a:cs typeface="Arial" panose="020B0604020202020204" pitchFamily="34" charset="0"/>
              </a:rPr>
              <a:t>s.n.c</a:t>
            </a:r>
            <a:r>
              <a:rPr lang="en" sz="3200" b="1" dirty="0">
                <a:latin typeface="Arial" panose="020B0604020202020204" pitchFamily="34" charset="0"/>
                <a:cs typeface="Arial" panose="020B0604020202020204" pitchFamily="34" charset="0"/>
              </a:rPr>
              <a:t>.</a:t>
            </a:r>
            <a:r>
              <a:rPr lang="en" sz="3200" dirty="0">
                <a:latin typeface="Arial" panose="020B0604020202020204" pitchFamily="34" charset="0"/>
                <a:cs typeface="Arial" panose="020B0604020202020204" pitchFamily="34" charset="0"/>
              </a:rPr>
              <a:t> (general partnership): art. 2296 c.c.</a:t>
            </a:r>
          </a:p>
          <a:p>
            <a:pPr marL="457200" indent="-457200" algn="just">
              <a:buFontTx/>
              <a:buChar char="-"/>
            </a:pPr>
            <a:r>
              <a:rPr lang="it-IT" sz="2800" dirty="0" err="1">
                <a:latin typeface="Arial" panose="020B0604020202020204" pitchFamily="34" charset="0"/>
                <a:cs typeface="Arial" panose="020B0604020202020204" pitchFamily="34" charset="0"/>
              </a:rPr>
              <a:t>written</a:t>
            </a:r>
            <a:r>
              <a:rPr lang="it-IT" sz="2800" dirty="0">
                <a:latin typeface="Arial" panose="020B0604020202020204" pitchFamily="34" charset="0"/>
                <a:cs typeface="Arial" panose="020B0604020202020204" pitchFamily="34" charset="0"/>
              </a:rPr>
              <a:t> </a:t>
            </a:r>
            <a:r>
              <a:rPr lang="it-IT" sz="2800" dirty="0" err="1">
                <a:latin typeface="Arial" panose="020B0604020202020204" pitchFamily="34" charset="0"/>
                <a:cs typeface="Arial" panose="020B0604020202020204" pitchFamily="34" charset="0"/>
              </a:rPr>
              <a:t>form</a:t>
            </a:r>
            <a:r>
              <a:rPr lang="it-IT" sz="2800" dirty="0">
                <a:latin typeface="Arial" panose="020B0604020202020204" pitchFamily="34" charset="0"/>
                <a:cs typeface="Arial" panose="020B0604020202020204" pitchFamily="34" charset="0"/>
              </a:rPr>
              <a:t> (private </a:t>
            </a:r>
            <a:r>
              <a:rPr lang="it-IT" sz="2800" dirty="0" err="1">
                <a:latin typeface="Arial" panose="020B0604020202020204" pitchFamily="34" charset="0"/>
                <a:cs typeface="Arial" panose="020B0604020202020204" pitchFamily="34" charset="0"/>
              </a:rPr>
              <a:t>authenticated</a:t>
            </a:r>
            <a:r>
              <a:rPr lang="it-IT" sz="2800" dirty="0">
                <a:latin typeface="Arial" panose="020B0604020202020204" pitchFamily="34" charset="0"/>
                <a:cs typeface="Arial" panose="020B0604020202020204" pitchFamily="34" charset="0"/>
              </a:rPr>
              <a:t> </a:t>
            </a:r>
            <a:r>
              <a:rPr lang="it-IT" sz="2800" dirty="0" err="1">
                <a:latin typeface="Arial" panose="020B0604020202020204" pitchFamily="34" charset="0"/>
                <a:cs typeface="Arial" panose="020B0604020202020204" pitchFamily="34" charset="0"/>
              </a:rPr>
              <a:t>deed</a:t>
            </a:r>
            <a:r>
              <a:rPr lang="it-IT" sz="2800" dirty="0">
                <a:latin typeface="Arial" panose="020B0604020202020204" pitchFamily="34" charset="0"/>
                <a:cs typeface="Arial" panose="020B0604020202020204" pitchFamily="34" charset="0"/>
              </a:rPr>
              <a:t> / public </a:t>
            </a:r>
            <a:r>
              <a:rPr lang="it-IT" sz="2800" dirty="0" err="1">
                <a:latin typeface="Arial" panose="020B0604020202020204" pitchFamily="34" charset="0"/>
                <a:cs typeface="Arial" panose="020B0604020202020204" pitchFamily="34" charset="0"/>
              </a:rPr>
              <a:t>deed</a:t>
            </a:r>
            <a:r>
              <a:rPr lang="it-IT" sz="2800" dirty="0">
                <a:latin typeface="Arial" panose="020B0604020202020204" pitchFamily="34" charset="0"/>
                <a:cs typeface="Arial" panose="020B0604020202020204" pitchFamily="34" charset="0"/>
              </a:rPr>
              <a:t>)</a:t>
            </a:r>
          </a:p>
          <a:p>
            <a:pPr marL="457200" indent="-457200" algn="just">
              <a:buFontTx/>
              <a:buChar char="-"/>
            </a:pPr>
            <a:r>
              <a:rPr lang="it-IT" sz="2800" dirty="0" err="1">
                <a:latin typeface="Arial" panose="020B0604020202020204" pitchFamily="34" charset="0"/>
                <a:cs typeface="Arial" panose="020B0604020202020204" pitchFamily="34" charset="0"/>
              </a:rPr>
              <a:t>instrumental</a:t>
            </a:r>
            <a:r>
              <a:rPr lang="it-IT" sz="2800" dirty="0">
                <a:latin typeface="Arial" panose="020B0604020202020204" pitchFamily="34" charset="0"/>
                <a:cs typeface="Arial" panose="020B0604020202020204" pitchFamily="34" charset="0"/>
              </a:rPr>
              <a:t> to </a:t>
            </a:r>
            <a:r>
              <a:rPr lang="it-IT" sz="2800" dirty="0" err="1">
                <a:latin typeface="Arial" panose="020B0604020202020204" pitchFamily="34" charset="0"/>
                <a:cs typeface="Arial" panose="020B0604020202020204" pitchFamily="34" charset="0"/>
              </a:rPr>
              <a:t>registration</a:t>
            </a:r>
            <a:r>
              <a:rPr lang="it-IT" sz="2800" dirty="0">
                <a:latin typeface="Arial" panose="020B0604020202020204" pitchFamily="34" charset="0"/>
                <a:cs typeface="Arial" panose="020B0604020202020204" pitchFamily="34" charset="0"/>
              </a:rPr>
              <a:t> in Business </a:t>
            </a:r>
            <a:r>
              <a:rPr lang="it-IT" sz="2800" dirty="0" err="1">
                <a:latin typeface="Arial" panose="020B0604020202020204" pitchFamily="34" charset="0"/>
                <a:cs typeface="Arial" panose="020B0604020202020204" pitchFamily="34" charset="0"/>
              </a:rPr>
              <a:t>Register</a:t>
            </a:r>
            <a:r>
              <a:rPr lang="it-IT" sz="2800" dirty="0">
                <a:latin typeface="Arial" panose="020B0604020202020204" pitchFamily="34" charset="0"/>
                <a:cs typeface="Arial" panose="020B0604020202020204" pitchFamily="34" charset="0"/>
              </a:rPr>
              <a:t> (</a:t>
            </a:r>
            <a:r>
              <a:rPr lang="en-US" sz="2800" dirty="0">
                <a:latin typeface="Arial" panose="020B0604020202020204" pitchFamily="34" charset="0"/>
                <a:cs typeface="Arial" panose="020B0604020202020204" pitchFamily="34" charset="0"/>
              </a:rPr>
              <a:t>“</a:t>
            </a:r>
            <a:r>
              <a:rPr lang="it-IT" sz="2800" dirty="0" err="1">
                <a:latin typeface="Arial" panose="020B0604020202020204" pitchFamily="34" charset="0"/>
                <a:cs typeface="Arial" panose="020B0604020202020204" pitchFamily="34" charset="0"/>
              </a:rPr>
              <a:t>regularity</a:t>
            </a:r>
            <a:r>
              <a:rPr lang="en-US" sz="2800" dirty="0">
                <a:latin typeface="Arial" panose="020B0604020202020204" pitchFamily="34" charset="0"/>
                <a:cs typeface="Arial" panose="020B0604020202020204" pitchFamily="34" charset="0"/>
              </a:rPr>
              <a:t>”</a:t>
            </a:r>
            <a:r>
              <a:rPr lang="it-IT" sz="2800" dirty="0">
                <a:latin typeface="Arial" panose="020B0604020202020204" pitchFamily="34" charset="0"/>
                <a:cs typeface="Arial" panose="020B0604020202020204" pitchFamily="34" charset="0"/>
              </a:rPr>
              <a:t>)</a:t>
            </a:r>
          </a:p>
          <a:p>
            <a:pPr marL="457200" indent="-457200" algn="just">
              <a:buFontTx/>
              <a:buChar char="-"/>
            </a:pPr>
            <a:r>
              <a:rPr lang="it-IT" sz="2800" dirty="0" err="1">
                <a:latin typeface="Arial" panose="020B0604020202020204" pitchFamily="34" charset="0"/>
                <a:cs typeface="Arial" panose="020B0604020202020204" pitchFamily="34" charset="0"/>
              </a:rPr>
              <a:t>deposit</a:t>
            </a:r>
            <a:r>
              <a:rPr lang="it-IT" sz="2800" dirty="0">
                <a:latin typeface="Arial" panose="020B0604020202020204" pitchFamily="34" charset="0"/>
                <a:cs typeface="Arial" panose="020B0604020202020204" pitchFamily="34" charset="0"/>
              </a:rPr>
              <a:t> </a:t>
            </a:r>
            <a:r>
              <a:rPr lang="it-IT" sz="2800" dirty="0" err="1">
                <a:latin typeface="Arial" panose="020B0604020202020204" pitchFamily="34" charset="0"/>
                <a:cs typeface="Arial" panose="020B0604020202020204" pitchFamily="34" charset="0"/>
              </a:rPr>
              <a:t>within</a:t>
            </a:r>
            <a:r>
              <a:rPr lang="it-IT" sz="2800" dirty="0">
                <a:latin typeface="Arial" panose="020B0604020202020204" pitchFamily="34" charset="0"/>
                <a:cs typeface="Arial" panose="020B0604020202020204" pitchFamily="34" charset="0"/>
              </a:rPr>
              <a:t> 30-days (for </a:t>
            </a:r>
            <a:r>
              <a:rPr lang="it-IT" sz="2800" dirty="0" err="1">
                <a:latin typeface="Arial" panose="020B0604020202020204" pitchFamily="34" charset="0"/>
                <a:cs typeface="Arial" panose="020B0604020202020204" pitchFamily="34" charset="0"/>
              </a:rPr>
              <a:t>directors</a:t>
            </a:r>
            <a:r>
              <a:rPr lang="it-IT" sz="2800" dirty="0">
                <a:latin typeface="Arial" panose="020B0604020202020204" pitchFamily="34" charset="0"/>
                <a:cs typeface="Arial" panose="020B0604020202020204" pitchFamily="34" charset="0"/>
              </a:rPr>
              <a:t>, plus </a:t>
            </a:r>
            <a:r>
              <a:rPr lang="it-IT" sz="2800" dirty="0" err="1">
                <a:latin typeface="Arial" panose="020B0604020202020204" pitchFamily="34" charset="0"/>
                <a:cs typeface="Arial" panose="020B0604020202020204" pitchFamily="34" charset="0"/>
              </a:rPr>
              <a:t>notary</a:t>
            </a:r>
            <a:r>
              <a:rPr lang="it-IT" sz="2800" dirty="0">
                <a:latin typeface="Arial" panose="020B0604020202020204" pitchFamily="34" charset="0"/>
                <a:cs typeface="Arial" panose="020B0604020202020204" pitchFamily="34" charset="0"/>
              </a:rPr>
              <a:t> </a:t>
            </a:r>
            <a:r>
              <a:rPr lang="it-IT" sz="2800" dirty="0" err="1">
                <a:latin typeface="Arial" panose="020B0604020202020204" pitchFamily="34" charset="0"/>
                <a:cs typeface="Arial" panose="020B0604020202020204" pitchFamily="34" charset="0"/>
              </a:rPr>
              <a:t>if</a:t>
            </a:r>
            <a:r>
              <a:rPr lang="it-IT" sz="2800" dirty="0">
                <a:latin typeface="Arial" panose="020B0604020202020204" pitchFamily="34" charset="0"/>
                <a:cs typeface="Arial" panose="020B0604020202020204" pitchFamily="34" charset="0"/>
              </a:rPr>
              <a:t> public </a:t>
            </a:r>
            <a:r>
              <a:rPr lang="it-IT" sz="2800" dirty="0" err="1">
                <a:latin typeface="Arial" panose="020B0604020202020204" pitchFamily="34" charset="0"/>
                <a:cs typeface="Arial" panose="020B0604020202020204" pitchFamily="34" charset="0"/>
              </a:rPr>
              <a:t>deed</a:t>
            </a:r>
            <a:r>
              <a:rPr lang="it-IT" sz="2800" dirty="0">
                <a:latin typeface="Arial" panose="020B0604020202020204" pitchFamily="34" charset="0"/>
                <a:cs typeface="Arial" panose="020B0604020202020204" pitchFamily="34" charset="0"/>
              </a:rPr>
              <a:t>)</a:t>
            </a:r>
          </a:p>
          <a:p>
            <a:pPr marL="457200" indent="-457200" algn="just">
              <a:buFontTx/>
              <a:buChar char="-"/>
            </a:pPr>
            <a:r>
              <a:rPr lang="en" sz="2800" dirty="0">
                <a:latin typeface="Arial" panose="020B0604020202020204" pitchFamily="34" charset="0"/>
                <a:cs typeface="Arial" panose="020B0604020202020204" pitchFamily="34" charset="0"/>
              </a:rPr>
              <a:t>otherwise each partner can act at partnership’s expenses</a:t>
            </a:r>
            <a:endParaRPr lang="en" sz="3200" dirty="0">
              <a:latin typeface="Arial" panose="020B0604020202020204" pitchFamily="34" charset="0"/>
              <a:cs typeface="Arial" panose="020B0604020202020204" pitchFamily="34" charset="0"/>
            </a:endParaRPr>
          </a:p>
          <a:p>
            <a:pPr algn="just"/>
            <a:endParaRPr lang="en"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813049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1" y="539827"/>
            <a:ext cx="10751544" cy="6063198"/>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PARTNERSHIP – INCORPORATION</a:t>
            </a:r>
            <a:endParaRPr lang="en-US" sz="3200" i="1"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pPr algn="just"/>
            <a:endParaRPr lang="en" sz="1200" dirty="0">
              <a:latin typeface="Arial" panose="020B0604020202020204" pitchFamily="34" charset="0"/>
              <a:cs typeface="Arial" panose="020B0604020202020204" pitchFamily="34" charset="0"/>
            </a:endParaRPr>
          </a:p>
          <a:p>
            <a:pPr marL="457200" indent="-457200" algn="just">
              <a:buFont typeface="Arial" panose="020B0604020202020204" pitchFamily="34" charset="0"/>
              <a:buChar char="•"/>
            </a:pPr>
            <a:r>
              <a:rPr lang="en" sz="3200" b="1" dirty="0" err="1">
                <a:latin typeface="Arial" panose="020B0604020202020204" pitchFamily="34" charset="0"/>
                <a:cs typeface="Arial" panose="020B0604020202020204" pitchFamily="34" charset="0"/>
              </a:rPr>
              <a:t>s.s.</a:t>
            </a:r>
            <a:r>
              <a:rPr lang="en" sz="3200" dirty="0">
                <a:latin typeface="Arial" panose="020B0604020202020204" pitchFamily="34" charset="0"/>
                <a:cs typeface="Arial" panose="020B0604020202020204" pitchFamily="34" charset="0"/>
              </a:rPr>
              <a:t> (simple partnership): art. 2251 c.c.</a:t>
            </a:r>
          </a:p>
          <a:p>
            <a:pPr marL="457200" indent="-457200" algn="just">
              <a:buFontTx/>
              <a:buChar char="-"/>
            </a:pPr>
            <a:r>
              <a:rPr lang="en-US" sz="2800" dirty="0">
                <a:latin typeface="Arial" panose="020B0604020202020204" pitchFamily="34" charset="0"/>
                <a:cs typeface="Arial" panose="020B0604020202020204" pitchFamily="34" charset="0"/>
              </a:rPr>
              <a:t>no minimum content</a:t>
            </a:r>
          </a:p>
          <a:p>
            <a:pPr marL="457200" indent="-457200" algn="just">
              <a:buFontTx/>
              <a:buChar char="-"/>
            </a:pPr>
            <a:endParaRPr lang="en-US" sz="2800" dirty="0">
              <a:latin typeface="Arial" panose="020B0604020202020204" pitchFamily="34" charset="0"/>
              <a:cs typeface="Arial" panose="020B0604020202020204" pitchFamily="34" charset="0"/>
            </a:endParaRPr>
          </a:p>
          <a:p>
            <a:pPr marL="457200" indent="-457200" algn="just">
              <a:buFont typeface="Arial" panose="020B0604020202020204" pitchFamily="34" charset="0"/>
              <a:buChar char="•"/>
            </a:pPr>
            <a:r>
              <a:rPr lang="en" sz="3200" b="1" dirty="0" err="1">
                <a:latin typeface="Arial" panose="020B0604020202020204" pitchFamily="34" charset="0"/>
                <a:cs typeface="Arial" panose="020B0604020202020204" pitchFamily="34" charset="0"/>
              </a:rPr>
              <a:t>s.n.c</a:t>
            </a:r>
            <a:r>
              <a:rPr lang="en" sz="3200" b="1" dirty="0">
                <a:latin typeface="Arial" panose="020B0604020202020204" pitchFamily="34" charset="0"/>
                <a:cs typeface="Arial" panose="020B0604020202020204" pitchFamily="34" charset="0"/>
              </a:rPr>
              <a:t>.</a:t>
            </a:r>
            <a:r>
              <a:rPr lang="en" sz="3200" dirty="0">
                <a:latin typeface="Arial" panose="020B0604020202020204" pitchFamily="34" charset="0"/>
                <a:cs typeface="Arial" panose="020B0604020202020204" pitchFamily="34" charset="0"/>
              </a:rPr>
              <a:t> (general partnership): art. 2295 c.c.</a:t>
            </a:r>
          </a:p>
          <a:p>
            <a:pPr marL="914400" lvl="1" indent="-457200" algn="just">
              <a:buAutoNum type="arabicParenR"/>
            </a:pPr>
            <a:r>
              <a:rPr lang="en" sz="2000" dirty="0">
                <a:latin typeface="Arial" panose="020B0604020202020204" pitchFamily="34" charset="0"/>
                <a:cs typeface="Arial" panose="020B0604020202020204" pitchFamily="34" charset="0"/>
              </a:rPr>
              <a:t>name, domicile, citizenship of partners</a:t>
            </a:r>
          </a:p>
          <a:p>
            <a:pPr marL="914400" lvl="1" indent="-457200" algn="just">
              <a:buAutoNum type="arabicParenR"/>
            </a:pPr>
            <a:r>
              <a:rPr lang="it-IT" sz="2000" dirty="0">
                <a:latin typeface="Arial" panose="020B0604020202020204" pitchFamily="34" charset="0"/>
                <a:cs typeface="Arial" panose="020B0604020202020204" pitchFamily="34" charset="0"/>
              </a:rPr>
              <a:t>partnership </a:t>
            </a:r>
            <a:r>
              <a:rPr lang="en-US" sz="2000" dirty="0">
                <a:latin typeface="Arial" panose="020B0604020202020204" pitchFamily="34" charset="0"/>
                <a:cs typeface="Arial" panose="020B0604020202020204" pitchFamily="34" charset="0"/>
              </a:rPr>
              <a:t>“</a:t>
            </a:r>
            <a:r>
              <a:rPr lang="it-IT" sz="2000" dirty="0">
                <a:latin typeface="Arial" panose="020B0604020202020204" pitchFamily="34" charset="0"/>
                <a:cs typeface="Arial" panose="020B0604020202020204" pitchFamily="34" charset="0"/>
              </a:rPr>
              <a:t>company</a:t>
            </a:r>
            <a:r>
              <a:rPr lang="en-US" sz="2000" dirty="0">
                <a:latin typeface="Arial" panose="020B0604020202020204" pitchFamily="34" charset="0"/>
                <a:cs typeface="Arial" panose="020B0604020202020204" pitchFamily="34" charset="0"/>
              </a:rPr>
              <a:t>”</a:t>
            </a:r>
            <a:r>
              <a:rPr lang="en" sz="2000" dirty="0">
                <a:latin typeface="Arial" panose="020B0604020202020204" pitchFamily="34" charset="0"/>
                <a:cs typeface="Arial" panose="020B0604020202020204" pitchFamily="34" charset="0"/>
              </a:rPr>
              <a:t> name</a:t>
            </a:r>
          </a:p>
          <a:p>
            <a:pPr marL="914400" lvl="1" indent="-457200" algn="just">
              <a:buAutoNum type="arabicParenR"/>
            </a:pPr>
            <a:r>
              <a:rPr lang="en" sz="2000" dirty="0">
                <a:latin typeface="Arial" panose="020B0604020202020204" pitchFamily="34" charset="0"/>
                <a:cs typeface="Arial" panose="020B0604020202020204" pitchFamily="34" charset="0"/>
              </a:rPr>
              <a:t>partners having representation and management powers</a:t>
            </a:r>
          </a:p>
          <a:p>
            <a:pPr marL="914400" lvl="1" indent="-457200" algn="just">
              <a:buAutoNum type="arabicParenR"/>
            </a:pPr>
            <a:r>
              <a:rPr lang="en" sz="2000" dirty="0">
                <a:latin typeface="Arial" panose="020B0604020202020204" pitchFamily="34" charset="0"/>
                <a:cs typeface="Arial" panose="020B0604020202020204" pitchFamily="34" charset="0"/>
              </a:rPr>
              <a:t>headquarters and secondary offices</a:t>
            </a:r>
          </a:p>
          <a:p>
            <a:pPr marL="914400" lvl="1" indent="-457200" algn="just">
              <a:buAutoNum type="arabicParenR"/>
            </a:pPr>
            <a:r>
              <a:rPr lang="en" sz="2000" dirty="0">
                <a:latin typeface="Arial" panose="020B0604020202020204" pitchFamily="34" charset="0"/>
                <a:cs typeface="Arial" panose="020B0604020202020204" pitchFamily="34" charset="0"/>
              </a:rPr>
              <a:t>corporate “object” purpose</a:t>
            </a:r>
          </a:p>
          <a:p>
            <a:pPr marL="914400" lvl="1" indent="-457200" algn="just">
              <a:buAutoNum type="arabicParenR"/>
            </a:pPr>
            <a:r>
              <a:rPr lang="en" sz="2000" dirty="0">
                <a:latin typeface="Arial" panose="020B0604020202020204" pitchFamily="34" charset="0"/>
                <a:cs typeface="Arial" panose="020B0604020202020204" pitchFamily="34" charset="0"/>
              </a:rPr>
              <a:t>contributions of each partner (including values and method)</a:t>
            </a:r>
          </a:p>
          <a:p>
            <a:pPr marL="914400" lvl="1" indent="-457200" algn="just">
              <a:buAutoNum type="arabicParenR"/>
            </a:pPr>
            <a:r>
              <a:rPr lang="en" sz="2000" dirty="0">
                <a:latin typeface="Arial" panose="020B0604020202020204" pitchFamily="34" charset="0"/>
                <a:cs typeface="Arial" panose="020B0604020202020204" pitchFamily="34" charset="0"/>
              </a:rPr>
              <a:t>services to be eventually provided by “</a:t>
            </a:r>
            <a:r>
              <a:rPr lang="en" sz="2000" dirty="0" err="1">
                <a:latin typeface="Arial" panose="020B0604020202020204" pitchFamily="34" charset="0"/>
                <a:cs typeface="Arial" panose="020B0604020202020204" pitchFamily="34" charset="0"/>
              </a:rPr>
              <a:t>labouring</a:t>
            </a:r>
            <a:r>
              <a:rPr lang="en" sz="2000" dirty="0">
                <a:latin typeface="Arial" panose="020B0604020202020204" pitchFamily="34" charset="0"/>
                <a:cs typeface="Arial" panose="020B0604020202020204" pitchFamily="34" charset="0"/>
              </a:rPr>
              <a:t>” partners </a:t>
            </a:r>
          </a:p>
          <a:p>
            <a:pPr marL="914400" lvl="1" indent="-457200" algn="just">
              <a:buAutoNum type="arabicParenR"/>
            </a:pPr>
            <a:r>
              <a:rPr lang="en" sz="2000" dirty="0">
                <a:latin typeface="Arial" panose="020B0604020202020204" pitchFamily="34" charset="0"/>
                <a:cs typeface="Arial" panose="020B0604020202020204" pitchFamily="34" charset="0"/>
              </a:rPr>
              <a:t>rules for profit distribution and partners’ share in profits and losses</a:t>
            </a:r>
          </a:p>
          <a:p>
            <a:pPr marL="914400" lvl="1" indent="-457200" algn="just">
              <a:buAutoNum type="arabicParenR"/>
            </a:pPr>
            <a:r>
              <a:rPr lang="en" sz="2000" dirty="0">
                <a:latin typeface="Arial" panose="020B0604020202020204" pitchFamily="34" charset="0"/>
                <a:cs typeface="Arial" panose="020B0604020202020204" pitchFamily="34" charset="0"/>
              </a:rPr>
              <a:t>duration of the partnership</a:t>
            </a:r>
          </a:p>
        </p:txBody>
      </p:sp>
    </p:spTree>
    <p:extLst>
      <p:ext uri="{BB962C8B-B14F-4D97-AF65-F5344CB8AC3E}">
        <p14:creationId xmlns:p14="http://schemas.microsoft.com/office/powerpoint/2010/main" val="25275182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1" y="539827"/>
            <a:ext cx="10751544" cy="5262979"/>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PARTNERSHIP – AMENDMENTS</a:t>
            </a:r>
            <a:endParaRPr lang="en-US" sz="3200" i="1"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pPr algn="just"/>
            <a:endParaRPr lang="en" sz="1200" dirty="0">
              <a:latin typeface="Arial" panose="020B0604020202020204" pitchFamily="34" charset="0"/>
              <a:cs typeface="Arial" panose="020B0604020202020204" pitchFamily="34" charset="0"/>
            </a:endParaRPr>
          </a:p>
          <a:p>
            <a:pPr marL="457200" indent="-457200" algn="just">
              <a:buFont typeface="Arial" panose="020B0604020202020204" pitchFamily="34" charset="0"/>
              <a:buChar char="•"/>
            </a:pPr>
            <a:r>
              <a:rPr lang="en" sz="3200" b="1" dirty="0" err="1">
                <a:latin typeface="Arial" panose="020B0604020202020204" pitchFamily="34" charset="0"/>
                <a:cs typeface="Arial" panose="020B0604020202020204" pitchFamily="34" charset="0"/>
              </a:rPr>
              <a:t>s.s.</a:t>
            </a:r>
            <a:r>
              <a:rPr lang="en" sz="3200" dirty="0">
                <a:latin typeface="Arial" panose="020B0604020202020204" pitchFamily="34" charset="0"/>
                <a:cs typeface="Arial" panose="020B0604020202020204" pitchFamily="34" charset="0"/>
              </a:rPr>
              <a:t> (simple partnership): art. 2252 c.c.</a:t>
            </a:r>
          </a:p>
          <a:p>
            <a:pPr marL="457200" indent="-457200" algn="just">
              <a:buFontTx/>
              <a:buChar char="-"/>
            </a:pPr>
            <a:r>
              <a:rPr lang="en" sz="2800" dirty="0">
                <a:latin typeface="Arial" panose="020B0604020202020204" pitchFamily="34" charset="0"/>
                <a:cs typeface="Arial" panose="020B0604020202020204" pitchFamily="34" charset="0"/>
              </a:rPr>
              <a:t>only with the consent of all partners, unless otherwise agreed</a:t>
            </a:r>
          </a:p>
          <a:p>
            <a:pPr algn="just"/>
            <a:endParaRPr lang="en" sz="3200" dirty="0">
              <a:latin typeface="Arial" panose="020B0604020202020204" pitchFamily="34" charset="0"/>
              <a:cs typeface="Arial" panose="020B0604020202020204" pitchFamily="34" charset="0"/>
            </a:endParaRPr>
          </a:p>
          <a:p>
            <a:pPr algn="just"/>
            <a:endParaRPr lang="en" sz="1200" dirty="0">
              <a:latin typeface="Arial" panose="020B0604020202020204" pitchFamily="34" charset="0"/>
              <a:cs typeface="Arial" panose="020B0604020202020204" pitchFamily="34" charset="0"/>
            </a:endParaRPr>
          </a:p>
          <a:p>
            <a:pPr marL="457200" indent="-457200" algn="just">
              <a:buFont typeface="Arial" panose="020B0604020202020204" pitchFamily="34" charset="0"/>
              <a:buChar char="•"/>
            </a:pPr>
            <a:r>
              <a:rPr lang="en" sz="3200" b="1" dirty="0" err="1">
                <a:latin typeface="Arial" panose="020B0604020202020204" pitchFamily="34" charset="0"/>
                <a:cs typeface="Arial" panose="020B0604020202020204" pitchFamily="34" charset="0"/>
              </a:rPr>
              <a:t>s.n.c</a:t>
            </a:r>
            <a:r>
              <a:rPr lang="en" sz="3200" b="1" dirty="0">
                <a:latin typeface="Arial" panose="020B0604020202020204" pitchFamily="34" charset="0"/>
                <a:cs typeface="Arial" panose="020B0604020202020204" pitchFamily="34" charset="0"/>
              </a:rPr>
              <a:t>.</a:t>
            </a:r>
            <a:r>
              <a:rPr lang="en" sz="3200" dirty="0">
                <a:latin typeface="Arial" panose="020B0604020202020204" pitchFamily="34" charset="0"/>
                <a:cs typeface="Arial" panose="020B0604020202020204" pitchFamily="34" charset="0"/>
              </a:rPr>
              <a:t> (general partnership): art. 2300 c.c.</a:t>
            </a:r>
          </a:p>
          <a:p>
            <a:pPr marL="457200" indent="-457200" algn="just">
              <a:buFontTx/>
              <a:buChar char="-"/>
            </a:pPr>
            <a:r>
              <a:rPr lang="it-IT" sz="2800" dirty="0" err="1">
                <a:latin typeface="Arial" panose="020B0604020202020204" pitchFamily="34" charset="0"/>
                <a:cs typeface="Arial" panose="020B0604020202020204" pitchFamily="34" charset="0"/>
              </a:rPr>
              <a:t>same</a:t>
            </a:r>
            <a:r>
              <a:rPr lang="it-IT" sz="2800" dirty="0">
                <a:latin typeface="Arial" panose="020B0604020202020204" pitchFamily="34" charset="0"/>
                <a:cs typeface="Arial" panose="020B0604020202020204" pitchFamily="34" charset="0"/>
              </a:rPr>
              <a:t> </a:t>
            </a:r>
            <a:r>
              <a:rPr lang="it-IT" sz="2800" dirty="0" err="1">
                <a:latin typeface="Arial" panose="020B0604020202020204" pitchFamily="34" charset="0"/>
                <a:cs typeface="Arial" panose="020B0604020202020204" pitchFamily="34" charset="0"/>
              </a:rPr>
              <a:t>basic</a:t>
            </a:r>
            <a:r>
              <a:rPr lang="it-IT" sz="2800" dirty="0">
                <a:latin typeface="Arial" panose="020B0604020202020204" pitchFamily="34" charset="0"/>
                <a:cs typeface="Arial" panose="020B0604020202020204" pitchFamily="34" charset="0"/>
              </a:rPr>
              <a:t> </a:t>
            </a:r>
            <a:r>
              <a:rPr lang="it-IT" sz="2800" dirty="0" err="1">
                <a:latin typeface="Arial" panose="020B0604020202020204" pitchFamily="34" charset="0"/>
                <a:cs typeface="Arial" panose="020B0604020202020204" pitchFamily="34" charset="0"/>
              </a:rPr>
              <a:t>rule</a:t>
            </a:r>
            <a:endParaRPr lang="it-IT" sz="2800" dirty="0">
              <a:latin typeface="Arial" panose="020B0604020202020204" pitchFamily="34" charset="0"/>
              <a:cs typeface="Arial" panose="020B0604020202020204" pitchFamily="34" charset="0"/>
            </a:endParaRPr>
          </a:p>
          <a:p>
            <a:pPr marL="457200" indent="-457200" algn="just">
              <a:buFontTx/>
              <a:buChar char="-"/>
            </a:pPr>
            <a:r>
              <a:rPr lang="it-IT" sz="2800" dirty="0">
                <a:latin typeface="Arial" panose="020B0604020202020204" pitchFamily="34" charset="0"/>
                <a:cs typeface="Arial" panose="020B0604020202020204" pitchFamily="34" charset="0"/>
              </a:rPr>
              <a:t>general </a:t>
            </a:r>
            <a:r>
              <a:rPr lang="it-IT" sz="2800" dirty="0" err="1">
                <a:latin typeface="Arial" panose="020B0604020202020204" pitchFamily="34" charset="0"/>
                <a:cs typeface="Arial" panose="020B0604020202020204" pitchFamily="34" charset="0"/>
              </a:rPr>
              <a:t>publicity</a:t>
            </a:r>
            <a:r>
              <a:rPr lang="it-IT" sz="2800" dirty="0">
                <a:latin typeface="Arial" panose="020B0604020202020204" pitchFamily="34" charset="0"/>
                <a:cs typeface="Arial" panose="020B0604020202020204" pitchFamily="34" charset="0"/>
              </a:rPr>
              <a:t> regime in Business </a:t>
            </a:r>
            <a:r>
              <a:rPr lang="it-IT" sz="2800" dirty="0" err="1">
                <a:latin typeface="Arial" panose="020B0604020202020204" pitchFamily="34" charset="0"/>
                <a:cs typeface="Arial" panose="020B0604020202020204" pitchFamily="34" charset="0"/>
              </a:rPr>
              <a:t>Register</a:t>
            </a:r>
            <a:endParaRPr lang="it-IT" sz="2800" dirty="0">
              <a:latin typeface="Arial" panose="020B0604020202020204" pitchFamily="34" charset="0"/>
              <a:cs typeface="Arial" panose="020B0604020202020204" pitchFamily="34" charset="0"/>
            </a:endParaRPr>
          </a:p>
          <a:p>
            <a:pPr marL="457200" indent="-457200" algn="just">
              <a:buFontTx/>
              <a:buChar char="-"/>
            </a:pPr>
            <a:r>
              <a:rPr lang="it-IT" sz="2800" dirty="0" err="1">
                <a:latin typeface="Arial" panose="020B0604020202020204" pitchFamily="34" charset="0"/>
                <a:cs typeface="Arial" panose="020B0604020202020204" pitchFamily="34" charset="0"/>
              </a:rPr>
              <a:t>if</a:t>
            </a:r>
            <a:r>
              <a:rPr lang="it-IT" sz="2800" dirty="0">
                <a:latin typeface="Arial" panose="020B0604020202020204" pitchFamily="34" charset="0"/>
                <a:cs typeface="Arial" panose="020B0604020202020204" pitchFamily="34" charset="0"/>
              </a:rPr>
              <a:t> </a:t>
            </a:r>
            <a:r>
              <a:rPr lang="it-IT" sz="2800" dirty="0" err="1">
                <a:latin typeface="Arial" panose="020B0604020202020204" pitchFamily="34" charset="0"/>
                <a:cs typeface="Arial" panose="020B0604020202020204" pitchFamily="34" charset="0"/>
              </a:rPr>
              <a:t>not</a:t>
            </a:r>
            <a:r>
              <a:rPr lang="it-IT" sz="2800" dirty="0">
                <a:latin typeface="Arial" panose="020B0604020202020204" pitchFamily="34" charset="0"/>
                <a:cs typeface="Arial" panose="020B0604020202020204" pitchFamily="34" charset="0"/>
              </a:rPr>
              <a:t> </a:t>
            </a:r>
            <a:r>
              <a:rPr lang="it-IT" sz="2800" dirty="0" err="1">
                <a:latin typeface="Arial" panose="020B0604020202020204" pitchFamily="34" charset="0"/>
                <a:cs typeface="Arial" panose="020B0604020202020204" pitchFamily="34" charset="0"/>
              </a:rPr>
              <a:t>registered</a:t>
            </a:r>
            <a:r>
              <a:rPr lang="it-IT" sz="2800" dirty="0">
                <a:latin typeface="Arial" panose="020B0604020202020204" pitchFamily="34" charset="0"/>
                <a:cs typeface="Arial" panose="020B0604020202020204" pitchFamily="34" charset="0"/>
              </a:rPr>
              <a:t>, no </a:t>
            </a:r>
            <a:r>
              <a:rPr lang="it-IT" sz="2800" dirty="0" err="1">
                <a:latin typeface="Arial" panose="020B0604020202020204" pitchFamily="34" charset="0"/>
                <a:cs typeface="Arial" panose="020B0604020202020204" pitchFamily="34" charset="0"/>
              </a:rPr>
              <a:t>enforceability</a:t>
            </a:r>
            <a:r>
              <a:rPr lang="it-IT" sz="2800" dirty="0">
                <a:latin typeface="Arial" panose="020B0604020202020204" pitchFamily="34" charset="0"/>
                <a:cs typeface="Arial" panose="020B0604020202020204" pitchFamily="34" charset="0"/>
              </a:rPr>
              <a:t> </a:t>
            </a:r>
            <a:r>
              <a:rPr lang="it-IT" sz="2800" dirty="0" err="1">
                <a:latin typeface="Arial" panose="020B0604020202020204" pitchFamily="34" charset="0"/>
                <a:cs typeface="Arial" panose="020B0604020202020204" pitchFamily="34" charset="0"/>
              </a:rPr>
              <a:t>against</a:t>
            </a:r>
            <a:r>
              <a:rPr lang="it-IT" sz="2800" dirty="0">
                <a:latin typeface="Arial" panose="020B0604020202020204" pitchFamily="34" charset="0"/>
                <a:cs typeface="Arial" panose="020B0604020202020204" pitchFamily="34" charset="0"/>
              </a:rPr>
              <a:t> </a:t>
            </a:r>
            <a:r>
              <a:rPr lang="it-IT" sz="2800" dirty="0" err="1">
                <a:latin typeface="Arial" panose="020B0604020202020204" pitchFamily="34" charset="0"/>
                <a:cs typeface="Arial" panose="020B0604020202020204" pitchFamily="34" charset="0"/>
              </a:rPr>
              <a:t>third</a:t>
            </a:r>
            <a:r>
              <a:rPr lang="it-IT" sz="2800" dirty="0">
                <a:latin typeface="Arial" panose="020B0604020202020204" pitchFamily="34" charset="0"/>
                <a:cs typeface="Arial" panose="020B0604020202020204" pitchFamily="34" charset="0"/>
              </a:rPr>
              <a:t> parties</a:t>
            </a:r>
          </a:p>
          <a:p>
            <a:pPr algn="just"/>
            <a:r>
              <a:rPr lang="it-IT" sz="2800" dirty="0">
                <a:latin typeface="Arial" panose="020B0604020202020204" pitchFamily="34" charset="0"/>
                <a:cs typeface="Arial" panose="020B0604020202020204" pitchFamily="34" charset="0"/>
              </a:rPr>
              <a:t>	(</a:t>
            </a:r>
            <a:r>
              <a:rPr lang="it-IT" sz="2800" dirty="0" err="1">
                <a:latin typeface="Arial" panose="020B0604020202020204" pitchFamily="34" charset="0"/>
                <a:cs typeface="Arial" panose="020B0604020202020204" pitchFamily="34" charset="0"/>
              </a:rPr>
              <a:t>unless</a:t>
            </a:r>
            <a:r>
              <a:rPr lang="it-IT" sz="2800" dirty="0">
                <a:latin typeface="Arial" panose="020B0604020202020204" pitchFamily="34" charset="0"/>
                <a:cs typeface="Arial" panose="020B0604020202020204" pitchFamily="34" charset="0"/>
              </a:rPr>
              <a:t> </a:t>
            </a:r>
            <a:r>
              <a:rPr lang="it-IT" sz="2800" dirty="0" err="1">
                <a:latin typeface="Arial" panose="020B0604020202020204" pitchFamily="34" charset="0"/>
                <a:cs typeface="Arial" panose="020B0604020202020204" pitchFamily="34" charset="0"/>
              </a:rPr>
              <a:t>proving</a:t>
            </a:r>
            <a:r>
              <a:rPr lang="it-IT" sz="2800" dirty="0">
                <a:latin typeface="Arial" panose="020B0604020202020204" pitchFamily="34" charset="0"/>
                <a:cs typeface="Arial" panose="020B0604020202020204" pitchFamily="34" charset="0"/>
              </a:rPr>
              <a:t> </a:t>
            </a:r>
            <a:r>
              <a:rPr lang="it-IT" sz="2800" dirty="0" err="1">
                <a:latin typeface="Arial" panose="020B0604020202020204" pitchFamily="34" charset="0"/>
                <a:cs typeface="Arial" panose="020B0604020202020204" pitchFamily="34" charset="0"/>
              </a:rPr>
              <a:t>that</a:t>
            </a:r>
            <a:r>
              <a:rPr lang="it-IT" sz="2800" dirty="0">
                <a:latin typeface="Arial" panose="020B0604020202020204" pitchFamily="34" charset="0"/>
                <a:cs typeface="Arial" panose="020B0604020202020204" pitchFamily="34" charset="0"/>
              </a:rPr>
              <a:t> </a:t>
            </a:r>
            <a:r>
              <a:rPr lang="it-IT" sz="2800" dirty="0" err="1">
                <a:latin typeface="Arial" panose="020B0604020202020204" pitchFamily="34" charset="0"/>
                <a:cs typeface="Arial" panose="020B0604020202020204" pitchFamily="34" charset="0"/>
              </a:rPr>
              <a:t>they</a:t>
            </a:r>
            <a:r>
              <a:rPr lang="it-IT" sz="2800" dirty="0">
                <a:latin typeface="Arial" panose="020B0604020202020204" pitchFamily="34" charset="0"/>
                <a:cs typeface="Arial" panose="020B0604020202020204" pitchFamily="34" charset="0"/>
              </a:rPr>
              <a:t> </a:t>
            </a:r>
            <a:r>
              <a:rPr lang="it-IT" sz="2800" dirty="0" err="1">
                <a:latin typeface="Arial" panose="020B0604020202020204" pitchFamily="34" charset="0"/>
                <a:cs typeface="Arial" panose="020B0604020202020204" pitchFamily="34" charset="0"/>
              </a:rPr>
              <a:t>were</a:t>
            </a:r>
            <a:r>
              <a:rPr lang="it-IT" sz="2800" dirty="0">
                <a:latin typeface="Arial" panose="020B0604020202020204" pitchFamily="34" charset="0"/>
                <a:cs typeface="Arial" panose="020B0604020202020204" pitchFamily="34" charset="0"/>
              </a:rPr>
              <a:t> </a:t>
            </a:r>
            <a:r>
              <a:rPr lang="it-IT" sz="2800" dirty="0" err="1">
                <a:latin typeface="Arial" panose="020B0604020202020204" pitchFamily="34" charset="0"/>
                <a:cs typeface="Arial" panose="020B0604020202020204" pitchFamily="34" charset="0"/>
              </a:rPr>
              <a:t>aware</a:t>
            </a:r>
            <a:r>
              <a:rPr lang="it-IT" sz="2800" dirty="0">
                <a:latin typeface="Arial" panose="020B0604020202020204" pitchFamily="34" charset="0"/>
                <a:cs typeface="Arial" panose="020B0604020202020204" pitchFamily="34" charset="0"/>
              </a:rPr>
              <a:t> of the </a:t>
            </a:r>
            <a:r>
              <a:rPr lang="it-IT" sz="2800" dirty="0" err="1">
                <a:latin typeface="Arial" panose="020B0604020202020204" pitchFamily="34" charset="0"/>
                <a:cs typeface="Arial" panose="020B0604020202020204" pitchFamily="34" charset="0"/>
              </a:rPr>
              <a:t>amendments</a:t>
            </a:r>
            <a:r>
              <a:rPr lang="it-IT" sz="2800" dirty="0">
                <a:latin typeface="Arial" panose="020B0604020202020204" pitchFamily="34" charset="0"/>
                <a:cs typeface="Arial" panose="020B0604020202020204" pitchFamily="34" charset="0"/>
              </a:rPr>
              <a:t>)</a:t>
            </a:r>
            <a:endParaRPr lang="en"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087557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1" y="539827"/>
            <a:ext cx="10751544" cy="5509200"/>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PARTNERSHIP – CONTRIBUTIONS</a:t>
            </a:r>
            <a:endParaRPr lang="en-US" sz="3200" i="1"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pPr algn="just"/>
            <a:endParaRPr lang="en" sz="1200" dirty="0">
              <a:latin typeface="Arial" panose="020B0604020202020204" pitchFamily="34" charset="0"/>
              <a:cs typeface="Arial" panose="020B0604020202020204" pitchFamily="34" charset="0"/>
            </a:endParaRPr>
          </a:p>
          <a:p>
            <a:pPr marL="457200" indent="-457200" algn="just">
              <a:buFont typeface="Arial" panose="020B0604020202020204" pitchFamily="34" charset="0"/>
              <a:buChar char="•"/>
            </a:pPr>
            <a:r>
              <a:rPr lang="en" sz="3200" b="1" dirty="0" err="1">
                <a:latin typeface="Arial" panose="020B0604020202020204" pitchFamily="34" charset="0"/>
                <a:cs typeface="Arial" panose="020B0604020202020204" pitchFamily="34" charset="0"/>
              </a:rPr>
              <a:t>s.s.</a:t>
            </a:r>
            <a:r>
              <a:rPr lang="en" sz="3200" dirty="0">
                <a:latin typeface="Arial" panose="020B0604020202020204" pitchFamily="34" charset="0"/>
                <a:cs typeface="Arial" panose="020B0604020202020204" pitchFamily="34" charset="0"/>
              </a:rPr>
              <a:t> (simple partnership) </a:t>
            </a:r>
            <a:r>
              <a:rPr lang="en" sz="3200" b="1" dirty="0">
                <a:latin typeface="Arial" panose="020B0604020202020204" pitchFamily="34" charset="0"/>
                <a:cs typeface="Arial" panose="020B0604020202020204" pitchFamily="34" charset="0"/>
              </a:rPr>
              <a:t>&amp;</a:t>
            </a:r>
            <a:r>
              <a:rPr lang="en" sz="3200" dirty="0">
                <a:latin typeface="Arial" panose="020B0604020202020204" pitchFamily="34" charset="0"/>
                <a:cs typeface="Arial" panose="020B0604020202020204" pitchFamily="34" charset="0"/>
              </a:rPr>
              <a:t> </a:t>
            </a:r>
            <a:r>
              <a:rPr lang="en" sz="3200" b="1" dirty="0" err="1">
                <a:latin typeface="Arial" panose="020B0604020202020204" pitchFamily="34" charset="0"/>
                <a:cs typeface="Arial" panose="020B0604020202020204" pitchFamily="34" charset="0"/>
              </a:rPr>
              <a:t>s.n.c</a:t>
            </a:r>
            <a:r>
              <a:rPr lang="en" sz="3200" b="1" dirty="0">
                <a:latin typeface="Arial" panose="020B0604020202020204" pitchFamily="34" charset="0"/>
                <a:cs typeface="Arial" panose="020B0604020202020204" pitchFamily="34" charset="0"/>
              </a:rPr>
              <a:t>.</a:t>
            </a:r>
            <a:r>
              <a:rPr lang="en" sz="3200" dirty="0">
                <a:latin typeface="Arial" panose="020B0604020202020204" pitchFamily="34" charset="0"/>
                <a:cs typeface="Arial" panose="020B0604020202020204" pitchFamily="34" charset="0"/>
              </a:rPr>
              <a:t> (general partnership): </a:t>
            </a:r>
          </a:p>
          <a:p>
            <a:pPr algn="just"/>
            <a:endParaRPr lang="en" sz="1200" dirty="0">
              <a:latin typeface="Arial" panose="020B0604020202020204" pitchFamily="34" charset="0"/>
              <a:cs typeface="Arial" panose="020B0604020202020204" pitchFamily="34" charset="0"/>
            </a:endParaRPr>
          </a:p>
          <a:p>
            <a:pPr marL="457200" indent="-457200" algn="just">
              <a:buFontTx/>
              <a:buChar char="-"/>
            </a:pPr>
            <a:r>
              <a:rPr lang="en" sz="2800" dirty="0">
                <a:latin typeface="Arial" panose="020B0604020202020204" pitchFamily="34" charset="0"/>
                <a:cs typeface="Arial" panose="020B0604020202020204" pitchFamily="34" charset="0"/>
              </a:rPr>
              <a:t>Partners are obliged to perform the contributions determined in the company contracts (art. 2253 c.c.)</a:t>
            </a:r>
          </a:p>
          <a:p>
            <a:pPr marL="457200" indent="-457200" algn="just">
              <a:buFontTx/>
              <a:buChar char="-"/>
            </a:pPr>
            <a:r>
              <a:rPr lang="en" sz="2800" dirty="0">
                <a:latin typeface="Arial" panose="020B0604020202020204" pitchFamily="34" charset="0"/>
                <a:cs typeface="Arial" panose="020B0604020202020204" pitchFamily="34" charset="0"/>
              </a:rPr>
              <a:t>If not determined, presumption of contributions in equal parts of what necessary to achieve the corporate object (art. 2253 c.c.)</a:t>
            </a:r>
          </a:p>
          <a:p>
            <a:pPr marL="457200" indent="-457200" algn="just">
              <a:buFontTx/>
              <a:buChar char="-"/>
            </a:pPr>
            <a:endParaRPr lang="en" sz="2800" dirty="0">
              <a:latin typeface="Arial" panose="020B0604020202020204" pitchFamily="34" charset="0"/>
              <a:cs typeface="Arial" panose="020B0604020202020204" pitchFamily="34" charset="0"/>
            </a:endParaRPr>
          </a:p>
          <a:p>
            <a:pPr marL="457200" indent="-457200" algn="just">
              <a:buFontTx/>
              <a:buChar char="-"/>
            </a:pPr>
            <a:r>
              <a:rPr lang="en" sz="2800" dirty="0">
                <a:latin typeface="Arial" panose="020B0604020202020204" pitchFamily="34" charset="0"/>
                <a:cs typeface="Arial" panose="020B0604020202020204" pitchFamily="34" charset="0"/>
              </a:rPr>
              <a:t>SUBJECT-MATTER = </a:t>
            </a:r>
            <a:r>
              <a:rPr lang="en" sz="2800" i="1" dirty="0">
                <a:latin typeface="Arial" panose="020B0604020202020204" pitchFamily="34" charset="0"/>
                <a:cs typeface="Arial" panose="020B0604020202020204" pitchFamily="34" charset="0"/>
              </a:rPr>
              <a:t>anything with economic value</a:t>
            </a:r>
          </a:p>
          <a:p>
            <a:pPr marL="914400" lvl="1" indent="-457200" algn="just">
              <a:buFontTx/>
              <a:buChar char="-"/>
            </a:pPr>
            <a:r>
              <a:rPr lang="it-IT" sz="2800" dirty="0">
                <a:latin typeface="Arial" panose="020B0604020202020204" pitchFamily="34" charset="0"/>
                <a:cs typeface="Arial" panose="020B0604020202020204" pitchFamily="34" charset="0"/>
              </a:rPr>
              <a:t>c</a:t>
            </a:r>
            <a:r>
              <a:rPr lang="en" sz="2800" dirty="0">
                <a:latin typeface="Arial" panose="020B0604020202020204" pitchFamily="34" charset="0"/>
                <a:cs typeface="Arial" panose="020B0604020202020204" pitchFamily="34" charset="0"/>
              </a:rPr>
              <a:t>ash / credits / assets in kind / work</a:t>
            </a:r>
          </a:p>
          <a:p>
            <a:pPr marL="457200" indent="-457200" algn="just">
              <a:buFontTx/>
              <a:buChar char="-"/>
            </a:pPr>
            <a:endParaRPr lang="en"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216020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1" y="539827"/>
            <a:ext cx="10751544" cy="5078313"/>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PARTNERSHIP – CONTRIBUTIONS’ LIABILITY</a:t>
            </a:r>
            <a:endParaRPr lang="en-US" sz="3200" i="1"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pPr algn="just"/>
            <a:endParaRPr lang="en" sz="1200" dirty="0">
              <a:latin typeface="Arial" panose="020B0604020202020204" pitchFamily="34" charset="0"/>
              <a:cs typeface="Arial" panose="020B0604020202020204" pitchFamily="34" charset="0"/>
            </a:endParaRPr>
          </a:p>
          <a:p>
            <a:pPr marL="457200" indent="-457200" algn="just">
              <a:buFont typeface="Arial" panose="020B0604020202020204" pitchFamily="34" charset="0"/>
              <a:buChar char="•"/>
            </a:pPr>
            <a:r>
              <a:rPr lang="en" sz="3200" b="1" dirty="0" err="1">
                <a:latin typeface="Arial" panose="020B0604020202020204" pitchFamily="34" charset="0"/>
                <a:cs typeface="Arial" panose="020B0604020202020204" pitchFamily="34" charset="0"/>
              </a:rPr>
              <a:t>s.s.</a:t>
            </a:r>
            <a:r>
              <a:rPr lang="en" sz="3200" dirty="0">
                <a:latin typeface="Arial" panose="020B0604020202020204" pitchFamily="34" charset="0"/>
                <a:cs typeface="Arial" panose="020B0604020202020204" pitchFamily="34" charset="0"/>
              </a:rPr>
              <a:t> (simple partnership) </a:t>
            </a:r>
            <a:r>
              <a:rPr lang="en" sz="3200" b="1" dirty="0">
                <a:latin typeface="Arial" panose="020B0604020202020204" pitchFamily="34" charset="0"/>
                <a:cs typeface="Arial" panose="020B0604020202020204" pitchFamily="34" charset="0"/>
              </a:rPr>
              <a:t>&amp;</a:t>
            </a:r>
            <a:r>
              <a:rPr lang="en" sz="3200" dirty="0">
                <a:latin typeface="Arial" panose="020B0604020202020204" pitchFamily="34" charset="0"/>
                <a:cs typeface="Arial" panose="020B0604020202020204" pitchFamily="34" charset="0"/>
              </a:rPr>
              <a:t> </a:t>
            </a:r>
            <a:r>
              <a:rPr lang="en" sz="3200" b="1" dirty="0" err="1">
                <a:latin typeface="Arial" panose="020B0604020202020204" pitchFamily="34" charset="0"/>
                <a:cs typeface="Arial" panose="020B0604020202020204" pitchFamily="34" charset="0"/>
              </a:rPr>
              <a:t>s.n.c</a:t>
            </a:r>
            <a:r>
              <a:rPr lang="en" sz="3200" b="1" dirty="0">
                <a:latin typeface="Arial" panose="020B0604020202020204" pitchFamily="34" charset="0"/>
                <a:cs typeface="Arial" panose="020B0604020202020204" pitchFamily="34" charset="0"/>
              </a:rPr>
              <a:t>.</a:t>
            </a:r>
            <a:r>
              <a:rPr lang="en" sz="3200" dirty="0">
                <a:latin typeface="Arial" panose="020B0604020202020204" pitchFamily="34" charset="0"/>
                <a:cs typeface="Arial" panose="020B0604020202020204" pitchFamily="34" charset="0"/>
              </a:rPr>
              <a:t> (general partnership): </a:t>
            </a:r>
          </a:p>
          <a:p>
            <a:pPr algn="just"/>
            <a:endParaRPr lang="en" sz="1200" dirty="0">
              <a:latin typeface="Arial" panose="020B0604020202020204" pitchFamily="34" charset="0"/>
              <a:cs typeface="Arial" panose="020B0604020202020204" pitchFamily="34" charset="0"/>
            </a:endParaRPr>
          </a:p>
          <a:p>
            <a:pPr marL="457200" indent="-457200" algn="just">
              <a:buFontTx/>
              <a:buChar char="-"/>
            </a:pPr>
            <a:r>
              <a:rPr lang="en" sz="2800" dirty="0">
                <a:latin typeface="Arial" panose="020B0604020202020204" pitchFamily="34" charset="0"/>
                <a:cs typeface="Arial" panose="020B0604020202020204" pitchFamily="34" charset="0"/>
              </a:rPr>
              <a:t>Cash: </a:t>
            </a:r>
            <a:r>
              <a:rPr lang="en" sz="2800" i="1" dirty="0" err="1">
                <a:latin typeface="Arial" panose="020B0604020202020204" pitchFamily="34" charset="0"/>
                <a:cs typeface="Arial" panose="020B0604020202020204" pitchFamily="34" charset="0"/>
              </a:rPr>
              <a:t>pecunia</a:t>
            </a:r>
            <a:r>
              <a:rPr lang="en" sz="2800" i="1" dirty="0">
                <a:latin typeface="Arial" panose="020B0604020202020204" pitchFamily="34" charset="0"/>
                <a:cs typeface="Arial" panose="020B0604020202020204" pitchFamily="34" charset="0"/>
              </a:rPr>
              <a:t> </a:t>
            </a:r>
            <a:r>
              <a:rPr lang="en" sz="2800" i="1" dirty="0" err="1">
                <a:latin typeface="Arial" panose="020B0604020202020204" pitchFamily="34" charset="0"/>
                <a:cs typeface="Arial" panose="020B0604020202020204" pitchFamily="34" charset="0"/>
              </a:rPr>
              <a:t>numquam</a:t>
            </a:r>
            <a:r>
              <a:rPr lang="en" sz="2800" i="1" dirty="0">
                <a:latin typeface="Arial" panose="020B0604020202020204" pitchFamily="34" charset="0"/>
                <a:cs typeface="Arial" panose="020B0604020202020204" pitchFamily="34" charset="0"/>
              </a:rPr>
              <a:t> </a:t>
            </a:r>
            <a:r>
              <a:rPr lang="en" sz="2800" i="1" dirty="0" err="1">
                <a:latin typeface="Arial" panose="020B0604020202020204" pitchFamily="34" charset="0"/>
                <a:cs typeface="Arial" panose="020B0604020202020204" pitchFamily="34" charset="0"/>
              </a:rPr>
              <a:t>perit</a:t>
            </a:r>
            <a:r>
              <a:rPr lang="en" sz="2800" i="1" dirty="0">
                <a:latin typeface="Arial" panose="020B0604020202020204" pitchFamily="34" charset="0"/>
                <a:cs typeface="Arial" panose="020B0604020202020204" pitchFamily="34" charset="0"/>
              </a:rPr>
              <a:t> </a:t>
            </a:r>
            <a:r>
              <a:rPr lang="en" sz="2800" dirty="0">
                <a:latin typeface="Arial" panose="020B0604020202020204" pitchFamily="34" charset="0"/>
                <a:cs typeface="Arial" panose="020B0604020202020204" pitchFamily="34" charset="0"/>
              </a:rPr>
              <a:t>(always liable)</a:t>
            </a:r>
            <a:endParaRPr lang="en" sz="2800" i="1" dirty="0">
              <a:latin typeface="Arial" panose="020B0604020202020204" pitchFamily="34" charset="0"/>
              <a:cs typeface="Arial" panose="020B0604020202020204" pitchFamily="34" charset="0"/>
            </a:endParaRPr>
          </a:p>
          <a:p>
            <a:pPr marL="457200" indent="-457200" algn="just">
              <a:buFontTx/>
              <a:buChar char="-"/>
            </a:pPr>
            <a:r>
              <a:rPr lang="en" sz="2800" dirty="0">
                <a:latin typeface="Arial" panose="020B0604020202020204" pitchFamily="34" charset="0"/>
                <a:cs typeface="Arial" panose="020B0604020202020204" pitchFamily="34" charset="0"/>
              </a:rPr>
              <a:t>Credits: liability for debtor’s default (limited to the credit value)</a:t>
            </a:r>
          </a:p>
          <a:p>
            <a:pPr marL="457200" indent="-457200" algn="just">
              <a:buFontTx/>
              <a:buChar char="-"/>
            </a:pPr>
            <a:r>
              <a:rPr lang="en" sz="2800" dirty="0">
                <a:latin typeface="Arial" panose="020B0604020202020204" pitchFamily="34" charset="0"/>
                <a:cs typeface="Arial" panose="020B0604020202020204" pitchFamily="34" charset="0"/>
              </a:rPr>
              <a:t>Work: liability for non-performance (personal liability)</a:t>
            </a:r>
          </a:p>
          <a:p>
            <a:pPr marL="457200" indent="-457200" algn="just">
              <a:buFontTx/>
              <a:buChar char="-"/>
            </a:pPr>
            <a:r>
              <a:rPr lang="en" sz="2800" dirty="0">
                <a:latin typeface="Arial" panose="020B0604020202020204" pitchFamily="34" charset="0"/>
                <a:cs typeface="Arial" panose="020B0604020202020204" pitchFamily="34" charset="0"/>
              </a:rPr>
              <a:t>Assets in kind:</a:t>
            </a:r>
          </a:p>
          <a:p>
            <a:pPr marL="914400" lvl="1" indent="-457200" algn="just">
              <a:buFontTx/>
              <a:buChar char="-"/>
            </a:pPr>
            <a:r>
              <a:rPr lang="en" sz="2800" dirty="0">
                <a:latin typeface="Arial" panose="020B0604020202020204" pitchFamily="34" charset="0"/>
                <a:cs typeface="Arial" panose="020B0604020202020204" pitchFamily="34" charset="0"/>
              </a:rPr>
              <a:t>if in property -&gt; liability as for sale (risk on the partnership)</a:t>
            </a:r>
          </a:p>
          <a:p>
            <a:pPr marL="914400" lvl="1" indent="-457200" algn="just">
              <a:buFontTx/>
              <a:buChar char="-"/>
            </a:pPr>
            <a:r>
              <a:rPr lang="en" sz="2800" dirty="0">
                <a:latin typeface="Arial" panose="020B0604020202020204" pitchFamily="34" charset="0"/>
                <a:cs typeface="Arial" panose="020B0604020202020204" pitchFamily="34" charset="0"/>
              </a:rPr>
              <a:t>if in use         -&gt; </a:t>
            </a:r>
            <a:r>
              <a:rPr lang="en" sz="2800" dirty="0" err="1">
                <a:latin typeface="Arial" panose="020B0604020202020204" pitchFamily="34" charset="0"/>
                <a:cs typeface="Arial" panose="020B0604020202020204" pitchFamily="34" charset="0"/>
              </a:rPr>
              <a:t>liabilit</a:t>
            </a:r>
            <a:r>
              <a:rPr lang="it-IT" sz="2800" dirty="0">
                <a:latin typeface="Arial" panose="020B0604020202020204" pitchFamily="34" charset="0"/>
                <a:cs typeface="Arial" panose="020B0604020202020204" pitchFamily="34" charset="0"/>
              </a:rPr>
              <a:t>y</a:t>
            </a:r>
            <a:r>
              <a:rPr lang="en" sz="2800" dirty="0">
                <a:latin typeface="Arial" panose="020B0604020202020204" pitchFamily="34" charset="0"/>
                <a:cs typeface="Arial" panose="020B0604020202020204" pitchFamily="34" charset="0"/>
              </a:rPr>
              <a:t> as for leasing (risk on the partner)</a:t>
            </a:r>
          </a:p>
          <a:p>
            <a:pPr marL="457200" indent="-457200" algn="just">
              <a:buFontTx/>
              <a:buChar char="-"/>
            </a:pPr>
            <a:endParaRPr lang="en"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837346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1" y="539827"/>
            <a:ext cx="10773577" cy="5078313"/>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PARTNERSHIP – PROFIT AND LOSS SHARING</a:t>
            </a:r>
            <a:endParaRPr lang="en-US" sz="3200" i="1"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pPr algn="just"/>
            <a:endParaRPr lang="en" sz="1200" dirty="0">
              <a:latin typeface="Arial" panose="020B0604020202020204" pitchFamily="34" charset="0"/>
              <a:cs typeface="Arial" panose="020B0604020202020204" pitchFamily="34" charset="0"/>
            </a:endParaRPr>
          </a:p>
          <a:p>
            <a:pPr marL="457200" indent="-457200" algn="just">
              <a:buFont typeface="Arial" panose="020B0604020202020204" pitchFamily="34" charset="0"/>
              <a:buChar char="•"/>
            </a:pPr>
            <a:r>
              <a:rPr lang="en" sz="3200" b="1" dirty="0" err="1">
                <a:latin typeface="Arial" panose="020B0604020202020204" pitchFamily="34" charset="0"/>
                <a:cs typeface="Arial" panose="020B0604020202020204" pitchFamily="34" charset="0"/>
              </a:rPr>
              <a:t>s.s.</a:t>
            </a:r>
            <a:r>
              <a:rPr lang="en" sz="3200" dirty="0">
                <a:latin typeface="Arial" panose="020B0604020202020204" pitchFamily="34" charset="0"/>
                <a:cs typeface="Arial" panose="020B0604020202020204" pitchFamily="34" charset="0"/>
              </a:rPr>
              <a:t> (simple partnership) </a:t>
            </a:r>
            <a:r>
              <a:rPr lang="en" sz="3200" b="1" dirty="0">
                <a:latin typeface="Arial" panose="020B0604020202020204" pitchFamily="34" charset="0"/>
                <a:cs typeface="Arial" panose="020B0604020202020204" pitchFamily="34" charset="0"/>
              </a:rPr>
              <a:t>&amp;</a:t>
            </a:r>
            <a:r>
              <a:rPr lang="en" sz="3200" dirty="0">
                <a:latin typeface="Arial" panose="020B0604020202020204" pitchFamily="34" charset="0"/>
                <a:cs typeface="Arial" panose="020B0604020202020204" pitchFamily="34" charset="0"/>
              </a:rPr>
              <a:t> </a:t>
            </a:r>
            <a:r>
              <a:rPr lang="en" sz="3200" b="1" dirty="0" err="1">
                <a:latin typeface="Arial" panose="020B0604020202020204" pitchFamily="34" charset="0"/>
                <a:cs typeface="Arial" panose="020B0604020202020204" pitchFamily="34" charset="0"/>
              </a:rPr>
              <a:t>s.n.c</a:t>
            </a:r>
            <a:r>
              <a:rPr lang="en" sz="3200" b="1" dirty="0">
                <a:latin typeface="Arial" panose="020B0604020202020204" pitchFamily="34" charset="0"/>
                <a:cs typeface="Arial" panose="020B0604020202020204" pitchFamily="34" charset="0"/>
              </a:rPr>
              <a:t>.</a:t>
            </a:r>
            <a:r>
              <a:rPr lang="en" sz="3200" dirty="0">
                <a:latin typeface="Arial" panose="020B0604020202020204" pitchFamily="34" charset="0"/>
                <a:cs typeface="Arial" panose="020B0604020202020204" pitchFamily="34" charset="0"/>
              </a:rPr>
              <a:t> (general partnership): </a:t>
            </a:r>
          </a:p>
          <a:p>
            <a:pPr algn="just"/>
            <a:endParaRPr lang="en" sz="1200" dirty="0">
              <a:latin typeface="Arial" panose="020B0604020202020204" pitchFamily="34" charset="0"/>
              <a:cs typeface="Arial" panose="020B0604020202020204" pitchFamily="34" charset="0"/>
            </a:endParaRPr>
          </a:p>
          <a:p>
            <a:pPr marL="457200" indent="-457200" algn="just">
              <a:buFontTx/>
              <a:buChar char="-"/>
            </a:pPr>
            <a:r>
              <a:rPr lang="en" sz="2800" dirty="0">
                <a:latin typeface="Arial" panose="020B0604020202020204" pitchFamily="34" charset="0"/>
                <a:cs typeface="Arial" panose="020B0604020202020204" pitchFamily="34" charset="0"/>
              </a:rPr>
              <a:t>usually determined in company contract </a:t>
            </a:r>
          </a:p>
          <a:p>
            <a:pPr marL="457200" indent="-457200" algn="just">
              <a:buFontTx/>
              <a:buChar char="-"/>
            </a:pPr>
            <a:r>
              <a:rPr lang="en" sz="2800" dirty="0">
                <a:latin typeface="Arial" panose="020B0604020202020204" pitchFamily="34" charset="0"/>
                <a:cs typeface="Arial" panose="020B0604020202020204" pitchFamily="34" charset="0"/>
              </a:rPr>
              <a:t>otherwise, presumption of proportionality to contributions</a:t>
            </a:r>
          </a:p>
          <a:p>
            <a:pPr marL="457200" indent="-457200" algn="just">
              <a:buFontTx/>
              <a:buChar char="-"/>
            </a:pPr>
            <a:r>
              <a:rPr lang="en" sz="2800" dirty="0">
                <a:latin typeface="Arial" panose="020B0604020202020204" pitchFamily="34" charset="0"/>
                <a:cs typeface="Arial" panose="020B0604020202020204" pitchFamily="34" charset="0"/>
              </a:rPr>
              <a:t>furthermore, presumption of equality among partners</a:t>
            </a:r>
          </a:p>
          <a:p>
            <a:pPr marL="457200" indent="-457200" algn="just">
              <a:buFontTx/>
              <a:buChar char="-"/>
            </a:pPr>
            <a:r>
              <a:rPr lang="en" sz="2800" dirty="0">
                <a:latin typeface="Arial" panose="020B0604020202020204" pitchFamily="34" charset="0"/>
                <a:cs typeface="Arial" panose="020B0604020202020204" pitchFamily="34" charset="0"/>
              </a:rPr>
              <a:t>anyhow, presumption that quota of profits is the same of losses</a:t>
            </a:r>
          </a:p>
          <a:p>
            <a:pPr algn="just"/>
            <a:endParaRPr lang="en" sz="2800" dirty="0">
              <a:latin typeface="Arial" panose="020B0604020202020204" pitchFamily="34" charset="0"/>
              <a:cs typeface="Arial" panose="020B0604020202020204" pitchFamily="34" charset="0"/>
            </a:endParaRPr>
          </a:p>
          <a:p>
            <a:pPr marL="457200" indent="-457200" algn="just">
              <a:buFontTx/>
              <a:buChar char="-"/>
            </a:pPr>
            <a:r>
              <a:rPr lang="en" sz="2800" dirty="0">
                <a:latin typeface="Arial" panose="020B0604020202020204" pitchFamily="34" charset="0"/>
                <a:cs typeface="Arial" panose="020B0604020202020204" pitchFamily="34" charset="0"/>
              </a:rPr>
              <a:t>“</a:t>
            </a:r>
            <a:r>
              <a:rPr lang="en" sz="2800" dirty="0" err="1">
                <a:latin typeface="Arial" panose="020B0604020202020204" pitchFamily="34" charset="0"/>
                <a:cs typeface="Arial" panose="020B0604020202020204" pitchFamily="34" charset="0"/>
              </a:rPr>
              <a:t>labouring</a:t>
            </a:r>
            <a:r>
              <a:rPr lang="en" sz="2800" dirty="0">
                <a:latin typeface="Arial" panose="020B0604020202020204" pitchFamily="34" charset="0"/>
                <a:cs typeface="Arial" panose="020B0604020202020204" pitchFamily="34" charset="0"/>
              </a:rPr>
              <a:t>” partner: if not determined, remitted to the judge</a:t>
            </a:r>
          </a:p>
          <a:p>
            <a:pPr marL="457200" indent="-457200" algn="just">
              <a:buFontTx/>
              <a:buChar char="-"/>
            </a:pPr>
            <a:endParaRPr lang="en"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779515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1" y="539827"/>
            <a:ext cx="10773577" cy="5139869"/>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PARTNERSHIP – PROFIT AND LOSS SHARING</a:t>
            </a:r>
            <a:endParaRPr lang="en-US" sz="3200" i="1"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pPr algn="just"/>
            <a:endParaRPr lang="en" sz="1200" dirty="0">
              <a:latin typeface="Arial" panose="020B0604020202020204" pitchFamily="34" charset="0"/>
              <a:cs typeface="Arial" panose="020B0604020202020204" pitchFamily="34" charset="0"/>
            </a:endParaRPr>
          </a:p>
          <a:p>
            <a:pPr marL="457200" indent="-457200" algn="just">
              <a:buFont typeface="Arial" panose="020B0604020202020204" pitchFamily="34" charset="0"/>
              <a:buChar char="•"/>
            </a:pPr>
            <a:r>
              <a:rPr lang="en" sz="3200" b="1" dirty="0" err="1">
                <a:latin typeface="Arial" panose="020B0604020202020204" pitchFamily="34" charset="0"/>
                <a:cs typeface="Arial" panose="020B0604020202020204" pitchFamily="34" charset="0"/>
              </a:rPr>
              <a:t>s.s.</a:t>
            </a:r>
            <a:r>
              <a:rPr lang="en" sz="3200" dirty="0">
                <a:latin typeface="Arial" panose="020B0604020202020204" pitchFamily="34" charset="0"/>
                <a:cs typeface="Arial" panose="020B0604020202020204" pitchFamily="34" charset="0"/>
              </a:rPr>
              <a:t> (simple partnership) </a:t>
            </a:r>
            <a:r>
              <a:rPr lang="en" sz="3200" b="1" dirty="0">
                <a:latin typeface="Arial" panose="020B0604020202020204" pitchFamily="34" charset="0"/>
                <a:cs typeface="Arial" panose="020B0604020202020204" pitchFamily="34" charset="0"/>
              </a:rPr>
              <a:t>&amp;</a:t>
            </a:r>
            <a:r>
              <a:rPr lang="en" sz="3200" dirty="0">
                <a:latin typeface="Arial" panose="020B0604020202020204" pitchFamily="34" charset="0"/>
                <a:cs typeface="Arial" panose="020B0604020202020204" pitchFamily="34" charset="0"/>
              </a:rPr>
              <a:t> </a:t>
            </a:r>
            <a:r>
              <a:rPr lang="en" sz="3200" b="1" dirty="0" err="1">
                <a:latin typeface="Arial" panose="020B0604020202020204" pitchFamily="34" charset="0"/>
                <a:cs typeface="Arial" panose="020B0604020202020204" pitchFamily="34" charset="0"/>
              </a:rPr>
              <a:t>s.n.c</a:t>
            </a:r>
            <a:r>
              <a:rPr lang="en" sz="3200" b="1" dirty="0">
                <a:latin typeface="Arial" panose="020B0604020202020204" pitchFamily="34" charset="0"/>
                <a:cs typeface="Arial" panose="020B0604020202020204" pitchFamily="34" charset="0"/>
              </a:rPr>
              <a:t>.</a:t>
            </a:r>
            <a:r>
              <a:rPr lang="en" sz="3200" dirty="0">
                <a:latin typeface="Arial" panose="020B0604020202020204" pitchFamily="34" charset="0"/>
                <a:cs typeface="Arial" panose="020B0604020202020204" pitchFamily="34" charset="0"/>
              </a:rPr>
              <a:t> (general partnership): </a:t>
            </a:r>
          </a:p>
          <a:p>
            <a:pPr algn="just"/>
            <a:endParaRPr lang="en" sz="1200" dirty="0">
              <a:latin typeface="Arial" panose="020B0604020202020204" pitchFamily="34" charset="0"/>
              <a:cs typeface="Arial" panose="020B0604020202020204" pitchFamily="34" charset="0"/>
            </a:endParaRPr>
          </a:p>
          <a:p>
            <a:pPr marL="457200" indent="-457200" algn="just">
              <a:buFontTx/>
              <a:buChar char="-"/>
            </a:pPr>
            <a:r>
              <a:rPr lang="en" sz="2800" dirty="0">
                <a:latin typeface="Arial" panose="020B0604020202020204" pitchFamily="34" charset="0"/>
                <a:cs typeface="Arial" panose="020B0604020202020204" pitchFamily="34" charset="0"/>
              </a:rPr>
              <a:t>determination in company contract </a:t>
            </a:r>
          </a:p>
          <a:p>
            <a:pPr algn="just"/>
            <a:r>
              <a:rPr lang="en" sz="2800" dirty="0">
                <a:latin typeface="Arial" panose="020B0604020202020204" pitchFamily="34" charset="0"/>
                <a:cs typeface="Arial" panose="020B0604020202020204" pitchFamily="34" charset="0"/>
              </a:rPr>
              <a:t>	-&gt; freedom of contract (also beyond proportionality)</a:t>
            </a:r>
          </a:p>
          <a:p>
            <a:pPr algn="just"/>
            <a:endParaRPr lang="en" sz="2800" dirty="0">
              <a:latin typeface="Arial" panose="020B0604020202020204" pitchFamily="34" charset="0"/>
              <a:cs typeface="Arial" panose="020B0604020202020204" pitchFamily="34" charset="0"/>
            </a:endParaRPr>
          </a:p>
          <a:p>
            <a:pPr marL="457200" indent="-457200" algn="just">
              <a:buFontTx/>
              <a:buChar char="-"/>
            </a:pPr>
            <a:r>
              <a:rPr lang="en" sz="2800" dirty="0">
                <a:latin typeface="Arial" panose="020B0604020202020204" pitchFamily="34" charset="0"/>
                <a:cs typeface="Arial" panose="020B0604020202020204" pitchFamily="34" charset="0"/>
              </a:rPr>
              <a:t>ultimate limitation by law </a:t>
            </a:r>
          </a:p>
          <a:p>
            <a:pPr algn="just"/>
            <a:r>
              <a:rPr lang="en" sz="2800" dirty="0">
                <a:latin typeface="Arial" panose="020B0604020202020204" pitchFamily="34" charset="0"/>
                <a:cs typeface="Arial" panose="020B0604020202020204" pitchFamily="34" charset="0"/>
              </a:rPr>
              <a:t>	-&gt; prohibition of “</a:t>
            </a:r>
            <a:r>
              <a:rPr lang="en" sz="2800" dirty="0" err="1">
                <a:latin typeface="Arial" panose="020B0604020202020204" pitchFamily="34" charset="0"/>
                <a:cs typeface="Arial" panose="020B0604020202020204" pitchFamily="34" charset="0"/>
              </a:rPr>
              <a:t>leonin</a:t>
            </a:r>
            <a:r>
              <a:rPr lang="it-IT" sz="2800" dirty="0">
                <a:latin typeface="Arial" panose="020B0604020202020204" pitchFamily="34" charset="0"/>
                <a:cs typeface="Arial" panose="020B0604020202020204" pitchFamily="34" charset="0"/>
              </a:rPr>
              <a:t>e</a:t>
            </a:r>
            <a:r>
              <a:rPr lang="en" sz="2800" dirty="0">
                <a:latin typeface="Arial" panose="020B0604020202020204" pitchFamily="34" charset="0"/>
                <a:cs typeface="Arial" panose="020B0604020202020204" pitchFamily="34" charset="0"/>
              </a:rPr>
              <a:t>” pact (art. 2265 c.c.)</a:t>
            </a:r>
          </a:p>
          <a:p>
            <a:pPr algn="just"/>
            <a:r>
              <a:rPr lang="en" sz="2800" dirty="0">
                <a:latin typeface="Arial" panose="020B0604020202020204" pitchFamily="34" charset="0"/>
                <a:cs typeface="Arial" panose="020B0604020202020204" pitchFamily="34" charset="0"/>
              </a:rPr>
              <a:t>	= </a:t>
            </a:r>
            <a:r>
              <a:rPr lang="en" sz="2800" i="1" dirty="0">
                <a:latin typeface="Arial" panose="020B0604020202020204" pitchFamily="34" charset="0"/>
                <a:cs typeface="Arial" panose="020B0604020202020204" pitchFamily="34" charset="0"/>
              </a:rPr>
              <a:t>null and void the total exclusion of one or more partners 		from all participation in profits or losses</a:t>
            </a:r>
            <a:endParaRPr lang="en" sz="24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570832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0" y="539827"/>
            <a:ext cx="11082051" cy="5940088"/>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PARTNERSHIP – GENERAL LIABILITY</a:t>
            </a:r>
            <a:endParaRPr lang="en-US" sz="3200" i="1"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pPr algn="just"/>
            <a:endParaRPr lang="en" sz="1200" dirty="0">
              <a:latin typeface="Arial" panose="020B0604020202020204" pitchFamily="34" charset="0"/>
              <a:cs typeface="Arial" panose="020B0604020202020204" pitchFamily="34" charset="0"/>
            </a:endParaRPr>
          </a:p>
          <a:p>
            <a:pPr marL="457200" indent="-457200" algn="just">
              <a:buFont typeface="Arial" panose="020B0604020202020204" pitchFamily="34" charset="0"/>
              <a:buChar char="•"/>
            </a:pPr>
            <a:r>
              <a:rPr lang="en" sz="3200" b="1" dirty="0">
                <a:latin typeface="Arial" panose="020B0604020202020204" pitchFamily="34" charset="0"/>
                <a:cs typeface="Arial" panose="020B0604020202020204" pitchFamily="34" charset="0"/>
              </a:rPr>
              <a:t>“persons” company</a:t>
            </a:r>
          </a:p>
          <a:p>
            <a:pPr algn="just"/>
            <a:endParaRPr lang="en" sz="800" dirty="0">
              <a:latin typeface="Arial" panose="020B0604020202020204" pitchFamily="34" charset="0"/>
              <a:cs typeface="Arial" panose="020B0604020202020204" pitchFamily="34" charset="0"/>
            </a:endParaRPr>
          </a:p>
          <a:p>
            <a:pPr algn="just"/>
            <a:r>
              <a:rPr lang="en-US" sz="2800" dirty="0">
                <a:latin typeface="Arial" panose="020B0604020202020204" pitchFamily="34" charset="0"/>
                <a:cs typeface="Arial" panose="020B0604020202020204" pitchFamily="34" charset="0"/>
              </a:rPr>
              <a:t>= imperfect patrimonial autonomy (no complete segregation)</a:t>
            </a:r>
          </a:p>
          <a:p>
            <a:pPr algn="just"/>
            <a:r>
              <a:rPr lang="en-US" sz="2800" dirty="0">
                <a:latin typeface="Arial" panose="020B0604020202020204" pitchFamily="34" charset="0"/>
                <a:cs typeface="Arial" panose="020B0604020202020204" pitchFamily="34" charset="0"/>
              </a:rPr>
              <a:t>= imperfect but still existing (no “mixed” compensation: art. 2271 c.c.)</a:t>
            </a:r>
          </a:p>
          <a:p>
            <a:pPr algn="just"/>
            <a:r>
              <a:rPr lang="en-US" sz="2800" dirty="0">
                <a:latin typeface="Arial" panose="020B0604020202020204" pitchFamily="34" charset="0"/>
                <a:cs typeface="Arial" panose="020B0604020202020204" pitchFamily="34" charset="0"/>
              </a:rPr>
              <a:t>= in principle, partners are fully liable for partnership’s debts</a:t>
            </a:r>
          </a:p>
          <a:p>
            <a:pPr algn="just"/>
            <a:r>
              <a:rPr lang="en-US" sz="2800" dirty="0">
                <a:latin typeface="Arial" panose="020B0604020202020204" pitchFamily="34" charset="0"/>
                <a:cs typeface="Arial" panose="020B0604020202020204" pitchFamily="34" charset="0"/>
              </a:rPr>
              <a:t>= partner’s liability is personal (so unlimited with all its own assets)</a:t>
            </a:r>
          </a:p>
          <a:p>
            <a:pPr algn="just"/>
            <a:r>
              <a:rPr lang="en-US" sz="2800" dirty="0">
                <a:latin typeface="Arial" panose="020B0604020202020204" pitchFamily="34" charset="0"/>
                <a:cs typeface="Arial" panose="020B0604020202020204" pitchFamily="34" charset="0"/>
              </a:rPr>
              <a:t>= partner’s liability is </a:t>
            </a:r>
            <a:r>
              <a:rPr lang="en-US" sz="2800" dirty="0" err="1">
                <a:latin typeface="Arial" panose="020B0604020202020204" pitchFamily="34" charset="0"/>
                <a:cs typeface="Arial" panose="020B0604020202020204" pitchFamily="34" charset="0"/>
              </a:rPr>
              <a:t>joint&amp;severable</a:t>
            </a:r>
            <a:r>
              <a:rPr lang="en-US" sz="2800" dirty="0">
                <a:latin typeface="Arial" panose="020B0604020202020204" pitchFamily="34" charset="0"/>
                <a:cs typeface="Arial" panose="020B0604020202020204" pitchFamily="34" charset="0"/>
              </a:rPr>
              <a:t> (so for the entire obligation)</a:t>
            </a:r>
          </a:p>
          <a:p>
            <a:pPr algn="just"/>
            <a:endParaRPr lang="en-US" sz="2800" dirty="0">
              <a:latin typeface="Arial" panose="020B0604020202020204" pitchFamily="34" charset="0"/>
              <a:cs typeface="Arial" panose="020B0604020202020204" pitchFamily="34" charset="0"/>
            </a:endParaRPr>
          </a:p>
          <a:p>
            <a:pPr algn="just"/>
            <a:r>
              <a:rPr lang="en-US" sz="2800" dirty="0">
                <a:latin typeface="Arial" panose="020B0604020202020204" pitchFamily="34" charset="0"/>
                <a:cs typeface="Arial" panose="020B0604020202020204" pitchFamily="34" charset="0"/>
              </a:rPr>
              <a:t>HOWEVER</a:t>
            </a:r>
          </a:p>
          <a:p>
            <a:pPr marL="457200" indent="-457200" algn="just">
              <a:buFontTx/>
              <a:buChar char="-"/>
            </a:pPr>
            <a:r>
              <a:rPr lang="en-US" sz="2800" dirty="0">
                <a:latin typeface="Arial" panose="020B0604020202020204" pitchFamily="34" charset="0"/>
                <a:cs typeface="Arial" panose="020B0604020202020204" pitchFamily="34" charset="0"/>
              </a:rPr>
              <a:t>partnership is primarily liable for its obligations</a:t>
            </a:r>
          </a:p>
          <a:p>
            <a:pPr marL="457200" indent="-457200" algn="just">
              <a:buFontTx/>
              <a:buChar char="-"/>
            </a:pPr>
            <a:r>
              <a:rPr lang="en-US" sz="2800" dirty="0">
                <a:latin typeface="Arial" panose="020B0604020202020204" pitchFamily="34" charset="0"/>
                <a:cs typeface="Arial" panose="020B0604020202020204" pitchFamily="34" charset="0"/>
              </a:rPr>
              <a:t>partners’ liability is complementary and subsidiary</a:t>
            </a:r>
          </a:p>
        </p:txBody>
      </p:sp>
    </p:spTree>
    <p:extLst>
      <p:ext uri="{BB962C8B-B14F-4D97-AF65-F5344CB8AC3E}">
        <p14:creationId xmlns:p14="http://schemas.microsoft.com/office/powerpoint/2010/main" val="1328008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1" y="539827"/>
            <a:ext cx="10751544" cy="5816977"/>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PARTNERSHIP – GENERAL LIABILITY</a:t>
            </a:r>
            <a:endParaRPr lang="en-US" sz="3200" i="1"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pPr algn="just"/>
            <a:endParaRPr lang="en" sz="1200" dirty="0">
              <a:latin typeface="Arial" panose="020B0604020202020204" pitchFamily="34" charset="0"/>
              <a:cs typeface="Arial" panose="020B0604020202020204" pitchFamily="34" charset="0"/>
            </a:endParaRPr>
          </a:p>
          <a:p>
            <a:pPr marL="457200" indent="-457200" algn="just">
              <a:buFont typeface="Arial" panose="020B0604020202020204" pitchFamily="34" charset="0"/>
              <a:buChar char="•"/>
            </a:pPr>
            <a:r>
              <a:rPr lang="en" sz="3200" b="1" dirty="0" err="1">
                <a:latin typeface="Arial" panose="020B0604020202020204" pitchFamily="34" charset="0"/>
                <a:cs typeface="Arial" panose="020B0604020202020204" pitchFamily="34" charset="0"/>
              </a:rPr>
              <a:t>s.s.</a:t>
            </a:r>
            <a:r>
              <a:rPr lang="en" sz="3200" dirty="0">
                <a:latin typeface="Arial" panose="020B0604020202020204" pitchFamily="34" charset="0"/>
                <a:cs typeface="Arial" panose="020B0604020202020204" pitchFamily="34" charset="0"/>
              </a:rPr>
              <a:t> (simple partnership): art. 2267 c.c.</a:t>
            </a:r>
          </a:p>
          <a:p>
            <a:pPr algn="just"/>
            <a:r>
              <a:rPr lang="en" sz="2800" dirty="0">
                <a:latin typeface="Arial" panose="020B0604020202020204" pitchFamily="34" charset="0"/>
                <a:cs typeface="Arial" panose="020B0604020202020204" pitchFamily="34" charset="0"/>
              </a:rPr>
              <a:t>Creditors of the partnership may claim their rights towards the company assets.</a:t>
            </a:r>
          </a:p>
          <a:p>
            <a:pPr algn="just"/>
            <a:r>
              <a:rPr lang="en" sz="2800" dirty="0">
                <a:latin typeface="Arial" panose="020B0604020202020204" pitchFamily="34" charset="0"/>
                <a:cs typeface="Arial" panose="020B0604020202020204" pitchFamily="34" charset="0"/>
              </a:rPr>
              <a:t>It shall be also liable personally and </a:t>
            </a:r>
            <a:r>
              <a:rPr lang="en" sz="2800" dirty="0" err="1">
                <a:latin typeface="Arial" panose="020B0604020202020204" pitchFamily="34" charset="0"/>
                <a:cs typeface="Arial" panose="020B0604020202020204" pitchFamily="34" charset="0"/>
              </a:rPr>
              <a:t>jointly&amp;severally</a:t>
            </a:r>
            <a:r>
              <a:rPr lang="en" sz="2800" dirty="0">
                <a:latin typeface="Arial" panose="020B0604020202020204" pitchFamily="34" charset="0"/>
                <a:cs typeface="Arial" panose="020B0604020202020204" pitchFamily="34" charset="0"/>
              </a:rPr>
              <a:t> the partners who have acted in the name and on behalf of the partnership and, unless otherwise agreed, the other partners.</a:t>
            </a:r>
          </a:p>
          <a:p>
            <a:pPr algn="just"/>
            <a:r>
              <a:rPr lang="en" sz="2800" dirty="0">
                <a:latin typeface="Arial" panose="020B0604020202020204" pitchFamily="34" charset="0"/>
                <a:cs typeface="Arial" panose="020B0604020202020204" pitchFamily="34" charset="0"/>
              </a:rPr>
              <a:t>The agreement must be brought to the knowledge of third parties by suitable means; failing this, the limitation of liability or exclusion of the joint and several liability is not enforceable against those who did not have knowledge of it.</a:t>
            </a:r>
          </a:p>
        </p:txBody>
      </p:sp>
    </p:spTree>
    <p:extLst>
      <p:ext uri="{BB962C8B-B14F-4D97-AF65-F5344CB8AC3E}">
        <p14:creationId xmlns:p14="http://schemas.microsoft.com/office/powerpoint/2010/main" val="13743959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1" y="539827"/>
            <a:ext cx="10751544" cy="4154984"/>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PARTNERSHIP – GENERAL LIABILITY</a:t>
            </a:r>
            <a:endParaRPr lang="en-US" sz="3200" i="1"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pPr algn="just"/>
            <a:endParaRPr lang="en" sz="1200" dirty="0">
              <a:latin typeface="Arial" panose="020B0604020202020204" pitchFamily="34" charset="0"/>
              <a:cs typeface="Arial" panose="020B0604020202020204" pitchFamily="34" charset="0"/>
            </a:endParaRPr>
          </a:p>
          <a:p>
            <a:pPr algn="just"/>
            <a:endParaRPr lang="en" sz="1200" dirty="0">
              <a:latin typeface="Arial" panose="020B0604020202020204" pitchFamily="34" charset="0"/>
              <a:cs typeface="Arial" panose="020B0604020202020204" pitchFamily="34" charset="0"/>
            </a:endParaRPr>
          </a:p>
          <a:p>
            <a:pPr marL="457200" indent="-457200" algn="just">
              <a:buFont typeface="Arial" panose="020B0604020202020204" pitchFamily="34" charset="0"/>
              <a:buChar char="•"/>
            </a:pPr>
            <a:r>
              <a:rPr lang="en" sz="3200" b="1" dirty="0" err="1">
                <a:latin typeface="Arial" panose="020B0604020202020204" pitchFamily="34" charset="0"/>
                <a:cs typeface="Arial" panose="020B0604020202020204" pitchFamily="34" charset="0"/>
              </a:rPr>
              <a:t>s.n.c</a:t>
            </a:r>
            <a:r>
              <a:rPr lang="en" sz="3200" b="1" dirty="0">
                <a:latin typeface="Arial" panose="020B0604020202020204" pitchFamily="34" charset="0"/>
                <a:cs typeface="Arial" panose="020B0604020202020204" pitchFamily="34" charset="0"/>
              </a:rPr>
              <a:t>.</a:t>
            </a:r>
            <a:r>
              <a:rPr lang="en" sz="3200" dirty="0">
                <a:latin typeface="Arial" panose="020B0604020202020204" pitchFamily="34" charset="0"/>
                <a:cs typeface="Arial" panose="020B0604020202020204" pitchFamily="34" charset="0"/>
              </a:rPr>
              <a:t> (general partnership): art. 2291 c.c.</a:t>
            </a:r>
          </a:p>
          <a:p>
            <a:pPr algn="just"/>
            <a:r>
              <a:rPr lang="en" sz="2800" dirty="0">
                <a:latin typeface="Arial" panose="020B0604020202020204" pitchFamily="34" charset="0"/>
                <a:cs typeface="Arial" panose="020B0604020202020204" pitchFamily="34" charset="0"/>
              </a:rPr>
              <a:t>In a general partnership, all partners are unlimitedly and </a:t>
            </a:r>
            <a:r>
              <a:rPr lang="en" sz="2800" dirty="0" err="1">
                <a:latin typeface="Arial" panose="020B0604020202020204" pitchFamily="34" charset="0"/>
                <a:cs typeface="Arial" panose="020B0604020202020204" pitchFamily="34" charset="0"/>
              </a:rPr>
              <a:t>jointly&amp;severally</a:t>
            </a:r>
            <a:r>
              <a:rPr lang="en" sz="2800" dirty="0">
                <a:latin typeface="Arial" panose="020B0604020202020204" pitchFamily="34" charset="0"/>
                <a:cs typeface="Arial" panose="020B0604020202020204" pitchFamily="34" charset="0"/>
              </a:rPr>
              <a:t> liable for partnership’s obligations.</a:t>
            </a:r>
          </a:p>
          <a:p>
            <a:pPr algn="just"/>
            <a:r>
              <a:rPr lang="en" sz="2800" dirty="0">
                <a:latin typeface="Arial" panose="020B0604020202020204" pitchFamily="34" charset="0"/>
                <a:cs typeface="Arial" panose="020B0604020202020204" pitchFamily="34" charset="0"/>
              </a:rPr>
              <a:t>An agreement to the contrary has no effect against third parties.</a:t>
            </a:r>
          </a:p>
          <a:p>
            <a:pPr algn="just"/>
            <a:br>
              <a:rPr lang="en" sz="2400" dirty="0">
                <a:latin typeface="Arial" panose="020B0604020202020204" pitchFamily="34" charset="0"/>
                <a:cs typeface="Arial" panose="020B0604020202020204" pitchFamily="34" charset="0"/>
              </a:rPr>
            </a:br>
            <a:endParaRPr lang="en"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795014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1" y="539827"/>
            <a:ext cx="10751544" cy="5632311"/>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PARTNERSHIP – GENERAL LIABILITY</a:t>
            </a:r>
            <a:endParaRPr lang="en-US" sz="3200" i="1"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pPr algn="just"/>
            <a:endParaRPr lang="en" sz="1200" dirty="0">
              <a:latin typeface="Arial" panose="020B0604020202020204" pitchFamily="34" charset="0"/>
              <a:cs typeface="Arial" panose="020B0604020202020204" pitchFamily="34" charset="0"/>
            </a:endParaRPr>
          </a:p>
          <a:p>
            <a:pPr marL="457200" indent="-457200" algn="just">
              <a:buFont typeface="Arial" panose="020B0604020202020204" pitchFamily="34" charset="0"/>
              <a:buChar char="•"/>
            </a:pPr>
            <a:r>
              <a:rPr lang="en" sz="3200" b="1" dirty="0" err="1">
                <a:latin typeface="Arial" panose="020B0604020202020204" pitchFamily="34" charset="0"/>
                <a:cs typeface="Arial" panose="020B0604020202020204" pitchFamily="34" charset="0"/>
              </a:rPr>
              <a:t>s.s.</a:t>
            </a:r>
            <a:r>
              <a:rPr lang="en" sz="3200" dirty="0">
                <a:latin typeface="Arial" panose="020B0604020202020204" pitchFamily="34" charset="0"/>
                <a:cs typeface="Arial" panose="020B0604020202020204" pitchFamily="34" charset="0"/>
              </a:rPr>
              <a:t> (simple partnership)</a:t>
            </a:r>
          </a:p>
          <a:p>
            <a:r>
              <a:rPr lang="en" sz="2800" dirty="0">
                <a:latin typeface="Arial" panose="020B0604020202020204" pitchFamily="34" charset="0"/>
                <a:cs typeface="Arial" panose="020B0604020202020204" pitchFamily="34" charset="0"/>
              </a:rPr>
              <a:t>= an agreement limiting the liability of some (not all) of the partners is possible but is enforceable against third parties only if brought to their knowledge by appropriate means </a:t>
            </a:r>
          </a:p>
          <a:p>
            <a:br>
              <a:rPr lang="en" sz="2800" dirty="0">
                <a:latin typeface="Arial" panose="020B0604020202020204" pitchFamily="34" charset="0"/>
                <a:cs typeface="Arial" panose="020B0604020202020204" pitchFamily="34" charset="0"/>
              </a:rPr>
            </a:br>
            <a:endParaRPr lang="en" sz="1200" dirty="0">
              <a:latin typeface="Arial" panose="020B0604020202020204" pitchFamily="34" charset="0"/>
              <a:cs typeface="Arial" panose="020B0604020202020204" pitchFamily="34" charset="0"/>
            </a:endParaRPr>
          </a:p>
          <a:p>
            <a:pPr marL="457200" indent="-457200" algn="just">
              <a:buFont typeface="Arial" panose="020B0604020202020204" pitchFamily="34" charset="0"/>
              <a:buChar char="•"/>
            </a:pPr>
            <a:r>
              <a:rPr lang="en" sz="3200" b="1" dirty="0" err="1">
                <a:latin typeface="Arial" panose="020B0604020202020204" pitchFamily="34" charset="0"/>
                <a:cs typeface="Arial" panose="020B0604020202020204" pitchFamily="34" charset="0"/>
              </a:rPr>
              <a:t>s.n.c</a:t>
            </a:r>
            <a:r>
              <a:rPr lang="en" sz="3200" b="1" dirty="0">
                <a:latin typeface="Arial" panose="020B0604020202020204" pitchFamily="34" charset="0"/>
                <a:cs typeface="Arial" panose="020B0604020202020204" pitchFamily="34" charset="0"/>
              </a:rPr>
              <a:t>.</a:t>
            </a:r>
            <a:r>
              <a:rPr lang="en" sz="3200" dirty="0">
                <a:latin typeface="Arial" panose="020B0604020202020204" pitchFamily="34" charset="0"/>
                <a:cs typeface="Arial" panose="020B0604020202020204" pitchFamily="34" charset="0"/>
              </a:rPr>
              <a:t> (general partnership)</a:t>
            </a:r>
          </a:p>
          <a:p>
            <a:pPr algn="just"/>
            <a:r>
              <a:rPr lang="en" sz="2800" dirty="0">
                <a:latin typeface="Arial" panose="020B0604020202020204" pitchFamily="34" charset="0"/>
                <a:cs typeface="Arial" panose="020B0604020202020204" pitchFamily="34" charset="0"/>
              </a:rPr>
              <a:t>= an agreement limiting the liability of some (not all) of the partners is possible, but it has only internal effect (only among the partners) while is never enforceable against third parties</a:t>
            </a:r>
          </a:p>
        </p:txBody>
      </p:sp>
    </p:spTree>
    <p:extLst>
      <p:ext uri="{BB962C8B-B14F-4D97-AF65-F5344CB8AC3E}">
        <p14:creationId xmlns:p14="http://schemas.microsoft.com/office/powerpoint/2010/main" val="14752178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1" y="539827"/>
            <a:ext cx="10751544" cy="3662541"/>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PARTNERSHIP – </a:t>
            </a:r>
            <a:r>
              <a:rPr lang="en-US" sz="3200" i="1" u="sng" dirty="0">
                <a:latin typeface="Arial" panose="020B0604020202020204" pitchFamily="34" charset="0"/>
                <a:cs typeface="Arial" panose="020B0604020202020204" pitchFamily="34" charset="0"/>
              </a:rPr>
              <a:t>BENEFICIUM EXCUSSIONIS</a:t>
            </a:r>
            <a:endParaRPr lang="en-US" sz="3200" i="1"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pPr algn="just"/>
            <a:endParaRPr lang="en" sz="1200" dirty="0">
              <a:latin typeface="Arial" panose="020B0604020202020204" pitchFamily="34" charset="0"/>
              <a:cs typeface="Arial" panose="020B0604020202020204" pitchFamily="34" charset="0"/>
            </a:endParaRPr>
          </a:p>
          <a:p>
            <a:pPr marL="457200" indent="-457200" algn="just">
              <a:buFont typeface="Arial" panose="020B0604020202020204" pitchFamily="34" charset="0"/>
              <a:buChar char="•"/>
            </a:pPr>
            <a:r>
              <a:rPr lang="en" sz="3200" b="1" dirty="0" err="1">
                <a:latin typeface="Arial" panose="020B0604020202020204" pitchFamily="34" charset="0"/>
                <a:cs typeface="Arial" panose="020B0604020202020204" pitchFamily="34" charset="0"/>
              </a:rPr>
              <a:t>s.s.</a:t>
            </a:r>
            <a:r>
              <a:rPr lang="en" sz="3200" dirty="0">
                <a:latin typeface="Arial" panose="020B0604020202020204" pitchFamily="34" charset="0"/>
                <a:cs typeface="Arial" panose="020B0604020202020204" pitchFamily="34" charset="0"/>
              </a:rPr>
              <a:t> (simple partnership): art. 2268 c.c.</a:t>
            </a:r>
          </a:p>
          <a:p>
            <a:pPr algn="just"/>
            <a:r>
              <a:rPr lang="en" sz="2800" dirty="0">
                <a:latin typeface="Arial" panose="020B0604020202020204" pitchFamily="34" charset="0"/>
                <a:cs typeface="Arial" panose="020B0604020202020204" pitchFamily="34" charset="0"/>
              </a:rPr>
              <a:t>A partner required to pay corporate debts can request, even if the partnership is in liquidation, the preventive enforcement of the corporate assets, indicating the assets on which the creditor can easily satisfy himself.</a:t>
            </a:r>
          </a:p>
        </p:txBody>
      </p:sp>
    </p:spTree>
    <p:extLst>
      <p:ext uri="{BB962C8B-B14F-4D97-AF65-F5344CB8AC3E}">
        <p14:creationId xmlns:p14="http://schemas.microsoft.com/office/powerpoint/2010/main" val="18267517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1" y="539827"/>
            <a:ext cx="10751544" cy="4154984"/>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PARTNERSHIP – </a:t>
            </a:r>
            <a:r>
              <a:rPr lang="en-US" sz="3200" i="1" u="sng" dirty="0">
                <a:latin typeface="Arial" panose="020B0604020202020204" pitchFamily="34" charset="0"/>
                <a:cs typeface="Arial" panose="020B0604020202020204" pitchFamily="34" charset="0"/>
              </a:rPr>
              <a:t>BENEFICIUM EXCUSSIONIS</a:t>
            </a:r>
            <a:endParaRPr lang="en-US" sz="3200" i="1"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pPr algn="just"/>
            <a:endParaRPr lang="en" sz="1200" dirty="0">
              <a:latin typeface="Arial" panose="020B0604020202020204" pitchFamily="34" charset="0"/>
              <a:cs typeface="Arial" panose="020B0604020202020204" pitchFamily="34" charset="0"/>
            </a:endParaRPr>
          </a:p>
          <a:p>
            <a:pPr algn="just"/>
            <a:endParaRPr lang="en" sz="1200" dirty="0">
              <a:latin typeface="Arial" panose="020B0604020202020204" pitchFamily="34" charset="0"/>
              <a:cs typeface="Arial" panose="020B0604020202020204" pitchFamily="34" charset="0"/>
            </a:endParaRPr>
          </a:p>
          <a:p>
            <a:pPr marL="457200" indent="-457200" algn="just">
              <a:buFont typeface="Arial" panose="020B0604020202020204" pitchFamily="34" charset="0"/>
              <a:buChar char="•"/>
            </a:pPr>
            <a:r>
              <a:rPr lang="en" sz="3200" b="1" dirty="0" err="1">
                <a:latin typeface="Arial" panose="020B0604020202020204" pitchFamily="34" charset="0"/>
                <a:cs typeface="Arial" panose="020B0604020202020204" pitchFamily="34" charset="0"/>
              </a:rPr>
              <a:t>s.n.c</a:t>
            </a:r>
            <a:r>
              <a:rPr lang="en" sz="3200" b="1" dirty="0">
                <a:latin typeface="Arial" panose="020B0604020202020204" pitchFamily="34" charset="0"/>
                <a:cs typeface="Arial" panose="020B0604020202020204" pitchFamily="34" charset="0"/>
              </a:rPr>
              <a:t>.</a:t>
            </a:r>
            <a:r>
              <a:rPr lang="en" sz="3200" dirty="0">
                <a:latin typeface="Arial" panose="020B0604020202020204" pitchFamily="34" charset="0"/>
                <a:cs typeface="Arial" panose="020B0604020202020204" pitchFamily="34" charset="0"/>
              </a:rPr>
              <a:t> (general partnership): art. 2304 c.c.</a:t>
            </a:r>
          </a:p>
          <a:p>
            <a:pPr algn="just"/>
            <a:r>
              <a:rPr lang="en" sz="2800" dirty="0">
                <a:latin typeface="Arial" panose="020B0604020202020204" pitchFamily="34" charset="0"/>
                <a:cs typeface="Arial" panose="020B0604020202020204" pitchFamily="34" charset="0"/>
              </a:rPr>
              <a:t>Partnership creditors, even if the partnership is in liquidation, may not demand payment from individual partners, except after the execution of the partnership's assets</a:t>
            </a:r>
          </a:p>
          <a:p>
            <a:pPr algn="just"/>
            <a:br>
              <a:rPr lang="en" sz="2400" dirty="0">
                <a:latin typeface="Arial" panose="020B0604020202020204" pitchFamily="34" charset="0"/>
                <a:cs typeface="Arial" panose="020B0604020202020204" pitchFamily="34" charset="0"/>
              </a:rPr>
            </a:br>
            <a:endParaRPr lang="en"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077204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0" y="539827"/>
            <a:ext cx="10949848" cy="5201424"/>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PARTNERSHIP – </a:t>
            </a:r>
            <a:r>
              <a:rPr lang="en-US" sz="3200" i="1" u="sng" dirty="0">
                <a:latin typeface="Arial" panose="020B0604020202020204" pitchFamily="34" charset="0"/>
                <a:cs typeface="Arial" panose="020B0604020202020204" pitchFamily="34" charset="0"/>
              </a:rPr>
              <a:t>BENEFICIUM EXCUSSIONIS</a:t>
            </a:r>
            <a:endParaRPr lang="en-US" sz="3200" i="1"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pPr algn="just"/>
            <a:endParaRPr lang="en" sz="1200" dirty="0">
              <a:latin typeface="Arial" panose="020B0604020202020204" pitchFamily="34" charset="0"/>
              <a:cs typeface="Arial" panose="020B0604020202020204" pitchFamily="34" charset="0"/>
            </a:endParaRPr>
          </a:p>
          <a:p>
            <a:pPr marL="457200" indent="-457200" algn="just">
              <a:buFont typeface="Arial" panose="020B0604020202020204" pitchFamily="34" charset="0"/>
              <a:buChar char="•"/>
            </a:pPr>
            <a:r>
              <a:rPr lang="en" sz="3200" b="1" dirty="0" err="1">
                <a:latin typeface="Arial" panose="020B0604020202020204" pitchFamily="34" charset="0"/>
                <a:cs typeface="Arial" panose="020B0604020202020204" pitchFamily="34" charset="0"/>
              </a:rPr>
              <a:t>s.s.</a:t>
            </a:r>
            <a:r>
              <a:rPr lang="en" sz="3200" dirty="0">
                <a:latin typeface="Arial" panose="020B0604020202020204" pitchFamily="34" charset="0"/>
                <a:cs typeface="Arial" panose="020B0604020202020204" pitchFamily="34" charset="0"/>
              </a:rPr>
              <a:t> (simple partnership)</a:t>
            </a:r>
          </a:p>
          <a:p>
            <a:r>
              <a:rPr lang="en" sz="2800" dirty="0">
                <a:latin typeface="Arial" panose="020B0604020202020204" pitchFamily="34" charset="0"/>
                <a:cs typeface="Arial" panose="020B0604020202020204" pitchFamily="34" charset="0"/>
              </a:rPr>
              <a:t>= preventive execution does not apply automatically</a:t>
            </a:r>
          </a:p>
          <a:p>
            <a:r>
              <a:rPr lang="en" sz="2800" dirty="0">
                <a:latin typeface="Arial" panose="020B0604020202020204" pitchFamily="34" charset="0"/>
                <a:cs typeface="Arial" panose="020B0604020202020204" pitchFamily="34" charset="0"/>
              </a:rPr>
              <a:t>= it is for the partners to invoke it (and indicate the available assets) </a:t>
            </a:r>
          </a:p>
          <a:p>
            <a:br>
              <a:rPr lang="en" sz="2800" dirty="0">
                <a:latin typeface="Arial" panose="020B0604020202020204" pitchFamily="34" charset="0"/>
                <a:cs typeface="Arial" panose="020B0604020202020204" pitchFamily="34" charset="0"/>
              </a:rPr>
            </a:br>
            <a:endParaRPr lang="en" sz="1200" dirty="0">
              <a:latin typeface="Arial" panose="020B0604020202020204" pitchFamily="34" charset="0"/>
              <a:cs typeface="Arial" panose="020B0604020202020204" pitchFamily="34" charset="0"/>
            </a:endParaRPr>
          </a:p>
          <a:p>
            <a:pPr marL="457200" indent="-457200" algn="just">
              <a:buFont typeface="Arial" panose="020B0604020202020204" pitchFamily="34" charset="0"/>
              <a:buChar char="•"/>
            </a:pPr>
            <a:r>
              <a:rPr lang="en" sz="3200" b="1" dirty="0" err="1">
                <a:latin typeface="Arial" panose="020B0604020202020204" pitchFamily="34" charset="0"/>
                <a:cs typeface="Arial" panose="020B0604020202020204" pitchFamily="34" charset="0"/>
              </a:rPr>
              <a:t>s.n.c</a:t>
            </a:r>
            <a:r>
              <a:rPr lang="en" sz="3200" b="1" dirty="0">
                <a:latin typeface="Arial" panose="020B0604020202020204" pitchFamily="34" charset="0"/>
                <a:cs typeface="Arial" panose="020B0604020202020204" pitchFamily="34" charset="0"/>
              </a:rPr>
              <a:t>.</a:t>
            </a:r>
            <a:r>
              <a:rPr lang="en" sz="3200" dirty="0">
                <a:latin typeface="Arial" panose="020B0604020202020204" pitchFamily="34" charset="0"/>
                <a:cs typeface="Arial" panose="020B0604020202020204" pitchFamily="34" charset="0"/>
              </a:rPr>
              <a:t> (general partnership)</a:t>
            </a:r>
          </a:p>
          <a:p>
            <a:r>
              <a:rPr lang="en" sz="2800" dirty="0">
                <a:latin typeface="Arial" panose="020B0604020202020204" pitchFamily="34" charset="0"/>
                <a:cs typeface="Arial" panose="020B0604020202020204" pitchFamily="34" charset="0"/>
              </a:rPr>
              <a:t>= preventive execution applies automatically</a:t>
            </a:r>
          </a:p>
          <a:p>
            <a:r>
              <a:rPr lang="en" sz="2800" dirty="0">
                <a:latin typeface="Arial" panose="020B0604020202020204" pitchFamily="34" charset="0"/>
                <a:cs typeface="Arial" panose="020B0604020202020204" pitchFamily="34" charset="0"/>
              </a:rPr>
              <a:t>= it is for the creditors to show the insufficiency of company’s assets</a:t>
            </a:r>
          </a:p>
          <a:p>
            <a:r>
              <a:rPr lang="en" sz="2800" i="1" dirty="0">
                <a:latin typeface="Arial" panose="020B0604020202020204" pitchFamily="34" charset="0"/>
                <a:cs typeface="Arial" panose="020B0604020202020204" pitchFamily="34" charset="0"/>
              </a:rPr>
              <a:t>[BUT for “irregular” </a:t>
            </a:r>
            <a:r>
              <a:rPr lang="en" sz="2800" i="1" dirty="0" err="1">
                <a:latin typeface="Arial" panose="020B0604020202020204" pitchFamily="34" charset="0"/>
                <a:cs typeface="Arial" panose="020B0604020202020204" pitchFamily="34" charset="0"/>
              </a:rPr>
              <a:t>s.n.c</a:t>
            </a:r>
            <a:r>
              <a:rPr lang="en" sz="2800" i="1" dirty="0">
                <a:latin typeface="Arial" panose="020B0604020202020204" pitchFamily="34" charset="0"/>
                <a:cs typeface="Arial" panose="020B0604020202020204" pitchFamily="34" charset="0"/>
              </a:rPr>
              <a:t>. it applies the basic regime of </a:t>
            </a:r>
            <a:r>
              <a:rPr lang="en" sz="2800" i="1" dirty="0" err="1">
                <a:latin typeface="Arial" panose="020B0604020202020204" pitchFamily="34" charset="0"/>
                <a:cs typeface="Arial" panose="020B0604020202020204" pitchFamily="34" charset="0"/>
              </a:rPr>
              <a:t>s.s.</a:t>
            </a:r>
            <a:r>
              <a:rPr lang="en" sz="2800" i="1"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5316485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0" y="539827"/>
            <a:ext cx="10916797" cy="4955203"/>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PARTNERSHIP – “PERSONAL” CREDITORS</a:t>
            </a:r>
            <a:endParaRPr lang="en-US" sz="3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pPr algn="just"/>
            <a:endParaRPr lang="en" sz="1200" dirty="0">
              <a:latin typeface="Arial" panose="020B0604020202020204" pitchFamily="34" charset="0"/>
              <a:cs typeface="Arial" panose="020B0604020202020204" pitchFamily="34" charset="0"/>
            </a:endParaRPr>
          </a:p>
          <a:p>
            <a:pPr marL="457200" indent="-457200" algn="just">
              <a:buFont typeface="Arial" panose="020B0604020202020204" pitchFamily="34" charset="0"/>
              <a:buChar char="•"/>
            </a:pPr>
            <a:r>
              <a:rPr lang="en" sz="3200" b="1" dirty="0" err="1">
                <a:latin typeface="Arial" panose="020B0604020202020204" pitchFamily="34" charset="0"/>
                <a:cs typeface="Arial" panose="020B0604020202020204" pitchFamily="34" charset="0"/>
              </a:rPr>
              <a:t>s.s.</a:t>
            </a:r>
            <a:r>
              <a:rPr lang="en" sz="3200" dirty="0">
                <a:latin typeface="Arial" panose="020B0604020202020204" pitchFamily="34" charset="0"/>
                <a:cs typeface="Arial" panose="020B0604020202020204" pitchFamily="34" charset="0"/>
              </a:rPr>
              <a:t> (simple partnership): art. 2270 c.c.</a:t>
            </a:r>
          </a:p>
          <a:p>
            <a:pPr algn="just"/>
            <a:r>
              <a:rPr lang="en" sz="2800" dirty="0">
                <a:latin typeface="Arial" panose="020B0604020202020204" pitchFamily="34" charset="0"/>
                <a:cs typeface="Arial" panose="020B0604020202020204" pitchFamily="34" charset="0"/>
              </a:rPr>
              <a:t>- partner’s personal creditors, as long as the partnership lasts, may execute their credits on the profits due to the partner-debtor and perform conservative acts on its quota due in liquidation phase.</a:t>
            </a:r>
          </a:p>
          <a:p>
            <a:pPr algn="just"/>
            <a:r>
              <a:rPr lang="en" sz="2800" dirty="0">
                <a:latin typeface="Arial" panose="020B0604020202020204" pitchFamily="34" charset="0"/>
                <a:cs typeface="Arial" panose="020B0604020202020204" pitchFamily="34" charset="0"/>
              </a:rPr>
              <a:t>- if the other assets of the partner-debtor are insufficient, personal creditors may also ask at any time the liquidation of their partner-debtor’s quota. The quota must be liquidated within 3 months by the request, unless is decided to dissolve the partnership.</a:t>
            </a:r>
          </a:p>
        </p:txBody>
      </p:sp>
    </p:spTree>
    <p:extLst>
      <p:ext uri="{BB962C8B-B14F-4D97-AF65-F5344CB8AC3E}">
        <p14:creationId xmlns:p14="http://schemas.microsoft.com/office/powerpoint/2010/main" val="19888876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1" y="539827"/>
            <a:ext cx="10883746" cy="6001643"/>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PARTNERSHIP – “PERSONAL” CREDITORS</a:t>
            </a:r>
            <a:endParaRPr lang="en-US" sz="3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pPr algn="just"/>
            <a:endParaRPr lang="en" sz="1200" dirty="0">
              <a:latin typeface="Arial" panose="020B0604020202020204" pitchFamily="34" charset="0"/>
              <a:cs typeface="Arial" panose="020B0604020202020204" pitchFamily="34" charset="0"/>
            </a:endParaRPr>
          </a:p>
          <a:p>
            <a:pPr algn="just"/>
            <a:endParaRPr lang="en" sz="1200" dirty="0">
              <a:latin typeface="Arial" panose="020B0604020202020204" pitchFamily="34" charset="0"/>
              <a:cs typeface="Arial" panose="020B0604020202020204" pitchFamily="34" charset="0"/>
            </a:endParaRPr>
          </a:p>
          <a:p>
            <a:pPr marL="457200" indent="-457200" algn="just">
              <a:buFont typeface="Arial" panose="020B0604020202020204" pitchFamily="34" charset="0"/>
              <a:buChar char="•"/>
            </a:pPr>
            <a:r>
              <a:rPr lang="en" sz="3200" b="1" dirty="0" err="1">
                <a:latin typeface="Arial" panose="020B0604020202020204" pitchFamily="34" charset="0"/>
                <a:cs typeface="Arial" panose="020B0604020202020204" pitchFamily="34" charset="0"/>
              </a:rPr>
              <a:t>s.n.c</a:t>
            </a:r>
            <a:r>
              <a:rPr lang="en" sz="3200" b="1" dirty="0">
                <a:latin typeface="Arial" panose="020B0604020202020204" pitchFamily="34" charset="0"/>
                <a:cs typeface="Arial" panose="020B0604020202020204" pitchFamily="34" charset="0"/>
              </a:rPr>
              <a:t>.</a:t>
            </a:r>
            <a:r>
              <a:rPr lang="en" sz="3200" dirty="0">
                <a:latin typeface="Arial" panose="020B0604020202020204" pitchFamily="34" charset="0"/>
                <a:cs typeface="Arial" panose="020B0604020202020204" pitchFamily="34" charset="0"/>
              </a:rPr>
              <a:t> (general partnership): art. 2305 + 2307 c.c.</a:t>
            </a:r>
          </a:p>
          <a:p>
            <a:pPr algn="just"/>
            <a:r>
              <a:rPr lang="en" sz="2800" dirty="0">
                <a:latin typeface="Arial" panose="020B0604020202020204" pitchFamily="34" charset="0"/>
                <a:cs typeface="Arial" panose="020B0604020202020204" pitchFamily="34" charset="0"/>
              </a:rPr>
              <a:t>- claiming of profits and conservative acts on quota (= </a:t>
            </a:r>
            <a:r>
              <a:rPr lang="en" sz="2800" dirty="0" err="1">
                <a:latin typeface="Arial" panose="020B0604020202020204" pitchFamily="34" charset="0"/>
                <a:cs typeface="Arial" panose="020B0604020202020204" pitchFamily="34" charset="0"/>
              </a:rPr>
              <a:t>s.s.</a:t>
            </a:r>
            <a:r>
              <a:rPr lang="en" sz="2800" dirty="0">
                <a:latin typeface="Arial" panose="020B0604020202020204" pitchFamily="34" charset="0"/>
                <a:cs typeface="Arial" panose="020B0604020202020204" pitchFamily="34" charset="0"/>
              </a:rPr>
              <a:t>)</a:t>
            </a:r>
          </a:p>
          <a:p>
            <a:pPr algn="just"/>
            <a:r>
              <a:rPr lang="en" sz="2800" dirty="0">
                <a:latin typeface="Arial" panose="020B0604020202020204" pitchFamily="34" charset="0"/>
                <a:cs typeface="Arial" panose="020B0604020202020204" pitchFamily="34" charset="0"/>
              </a:rPr>
              <a:t>- partner’s personal creditors, as long as the partnership lasts, cannot demand the liquidation of the quota [</a:t>
            </a:r>
            <a:r>
              <a:rPr lang="en" sz="2800" i="1" dirty="0">
                <a:latin typeface="Arial" panose="020B0604020202020204" pitchFamily="34" charset="0"/>
                <a:cs typeface="Arial" panose="020B0604020202020204" pitchFamily="34" charset="0"/>
              </a:rPr>
              <a:t>only for “regular” </a:t>
            </a:r>
            <a:r>
              <a:rPr lang="en" sz="2800" i="1" dirty="0" err="1">
                <a:latin typeface="Arial" panose="020B0604020202020204" pitchFamily="34" charset="0"/>
                <a:cs typeface="Arial" panose="020B0604020202020204" pitchFamily="34" charset="0"/>
              </a:rPr>
              <a:t>s.n.c</a:t>
            </a:r>
            <a:r>
              <a:rPr lang="en" sz="2800" i="1" dirty="0">
                <a:latin typeface="Arial" panose="020B0604020202020204" pitchFamily="34" charset="0"/>
                <a:cs typeface="Arial" panose="020B0604020202020204" pitchFamily="34" charset="0"/>
              </a:rPr>
              <a:t>.!]</a:t>
            </a:r>
            <a:endParaRPr lang="en" sz="2800" dirty="0">
              <a:latin typeface="Arial" panose="020B0604020202020204" pitchFamily="34" charset="0"/>
              <a:cs typeface="Arial" panose="020B0604020202020204" pitchFamily="34" charset="0"/>
            </a:endParaRPr>
          </a:p>
          <a:p>
            <a:pPr algn="just"/>
            <a:r>
              <a:rPr lang="en" sz="2800" dirty="0">
                <a:latin typeface="Arial" panose="020B0604020202020204" pitchFamily="34" charset="0"/>
                <a:cs typeface="Arial" panose="020B0604020202020204" pitchFamily="34" charset="0"/>
              </a:rPr>
              <a:t>- partner’s personal creditors may object to the extension of the partnership duration, within three months after the registration in the Business register. If the opposition is accepted, the partnership must, within three months, liquidate the quota of the partner-debtor</a:t>
            </a:r>
          </a:p>
          <a:p>
            <a:pPr algn="just"/>
            <a:r>
              <a:rPr lang="en" sz="2800" dirty="0">
                <a:latin typeface="Arial" panose="020B0604020202020204" pitchFamily="34" charset="0"/>
                <a:cs typeface="Arial" panose="020B0604020202020204" pitchFamily="34" charset="0"/>
              </a:rPr>
              <a:t>- if no term or tacit extension, personal creditors may demand the liquidation of the quota according to art. 2270 c.c. (= </a:t>
            </a:r>
            <a:r>
              <a:rPr lang="en" sz="2800" dirty="0" err="1">
                <a:latin typeface="Arial" panose="020B0604020202020204" pitchFamily="34" charset="0"/>
                <a:cs typeface="Arial" panose="020B0604020202020204" pitchFamily="34" charset="0"/>
              </a:rPr>
              <a:t>s.s.</a:t>
            </a:r>
            <a:r>
              <a:rPr lang="en" sz="28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1428149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1" y="539827"/>
            <a:ext cx="11060016" cy="6001643"/>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PARTNERSHIP – MANAGEMENT</a:t>
            </a:r>
            <a:endParaRPr lang="en-US" sz="3200" i="1"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pPr algn="just"/>
            <a:endParaRPr lang="en" sz="1200" dirty="0">
              <a:latin typeface="Arial" panose="020B0604020202020204" pitchFamily="34" charset="0"/>
              <a:cs typeface="Arial" panose="020B0604020202020204" pitchFamily="34" charset="0"/>
            </a:endParaRPr>
          </a:p>
          <a:p>
            <a:pPr marL="457200" indent="-457200" algn="just">
              <a:buFont typeface="Arial" panose="020B0604020202020204" pitchFamily="34" charset="0"/>
              <a:buChar char="•"/>
            </a:pPr>
            <a:r>
              <a:rPr lang="en" sz="3200" b="1" dirty="0" err="1">
                <a:latin typeface="Arial" panose="020B0604020202020204" pitchFamily="34" charset="0"/>
                <a:cs typeface="Arial" panose="020B0604020202020204" pitchFamily="34" charset="0"/>
              </a:rPr>
              <a:t>s.s.</a:t>
            </a:r>
            <a:r>
              <a:rPr lang="en" sz="3200" dirty="0">
                <a:latin typeface="Arial" panose="020B0604020202020204" pitchFamily="34" charset="0"/>
                <a:cs typeface="Arial" panose="020B0604020202020204" pitchFamily="34" charset="0"/>
              </a:rPr>
              <a:t> (simple partnership) </a:t>
            </a:r>
            <a:r>
              <a:rPr lang="en" sz="3200" b="1" dirty="0">
                <a:latin typeface="Arial" panose="020B0604020202020204" pitchFamily="34" charset="0"/>
                <a:cs typeface="Arial" panose="020B0604020202020204" pitchFamily="34" charset="0"/>
              </a:rPr>
              <a:t>&amp;</a:t>
            </a:r>
            <a:r>
              <a:rPr lang="en" sz="3200" dirty="0">
                <a:latin typeface="Arial" panose="020B0604020202020204" pitchFamily="34" charset="0"/>
                <a:cs typeface="Arial" panose="020B0604020202020204" pitchFamily="34" charset="0"/>
              </a:rPr>
              <a:t> </a:t>
            </a:r>
            <a:r>
              <a:rPr lang="en" sz="3200" b="1" dirty="0" err="1">
                <a:latin typeface="Arial" panose="020B0604020202020204" pitchFamily="34" charset="0"/>
                <a:cs typeface="Arial" panose="020B0604020202020204" pitchFamily="34" charset="0"/>
              </a:rPr>
              <a:t>s.n.c</a:t>
            </a:r>
            <a:r>
              <a:rPr lang="en" sz="3200" b="1" dirty="0">
                <a:latin typeface="Arial" panose="020B0604020202020204" pitchFamily="34" charset="0"/>
                <a:cs typeface="Arial" panose="020B0604020202020204" pitchFamily="34" charset="0"/>
              </a:rPr>
              <a:t>.</a:t>
            </a:r>
            <a:r>
              <a:rPr lang="en" sz="3200" dirty="0">
                <a:latin typeface="Arial" panose="020B0604020202020204" pitchFamily="34" charset="0"/>
                <a:cs typeface="Arial" panose="020B0604020202020204" pitchFamily="34" charset="0"/>
              </a:rPr>
              <a:t> (general partnership): </a:t>
            </a:r>
          </a:p>
          <a:p>
            <a:pPr algn="just"/>
            <a:endParaRPr lang="en" sz="1200" dirty="0">
              <a:latin typeface="Arial" panose="020B0604020202020204" pitchFamily="34" charset="0"/>
              <a:cs typeface="Arial" panose="020B0604020202020204" pitchFamily="34" charset="0"/>
            </a:endParaRPr>
          </a:p>
          <a:p>
            <a:pPr marL="457200" indent="-457200" algn="just">
              <a:buFontTx/>
              <a:buChar char="-"/>
            </a:pPr>
            <a:r>
              <a:rPr lang="en" sz="2800" dirty="0">
                <a:latin typeface="Arial" panose="020B0604020202020204" pitchFamily="34" charset="0"/>
                <a:cs typeface="Arial" panose="020B0604020202020204" pitchFamily="34" charset="0"/>
              </a:rPr>
              <a:t>enterprise management shall comply with art. 2086(2) c.c. </a:t>
            </a:r>
          </a:p>
          <a:p>
            <a:pPr marL="457200" indent="-457200" algn="just">
              <a:buFontTx/>
              <a:buChar char="-"/>
            </a:pPr>
            <a:r>
              <a:rPr lang="en" sz="2800" dirty="0">
                <a:latin typeface="Arial" panose="020B0604020202020204" pitchFamily="34" charset="0"/>
                <a:cs typeface="Arial" panose="020B0604020202020204" pitchFamily="34" charset="0"/>
              </a:rPr>
              <a:t>management is the exclusively responsibility of the directors, who carry out the acts necessary to implement the corporate object</a:t>
            </a:r>
          </a:p>
          <a:p>
            <a:pPr marL="457200" indent="-457200" algn="just">
              <a:buFontTx/>
              <a:buChar char="-"/>
            </a:pPr>
            <a:r>
              <a:rPr lang="en" sz="2800" dirty="0">
                <a:latin typeface="Arial" panose="020B0604020202020204" pitchFamily="34" charset="0"/>
                <a:cs typeface="Arial" panose="020B0604020202020204" pitchFamily="34" charset="0"/>
              </a:rPr>
              <a:t>directors are </a:t>
            </a:r>
            <a:r>
              <a:rPr lang="en" sz="2800" dirty="0" err="1">
                <a:latin typeface="Arial" panose="020B0604020202020204" pitchFamily="34" charset="0"/>
                <a:cs typeface="Arial" panose="020B0604020202020204" pitchFamily="34" charset="0"/>
              </a:rPr>
              <a:t>jointly&amp;severally</a:t>
            </a:r>
            <a:r>
              <a:rPr lang="en" sz="2800" dirty="0">
                <a:latin typeface="Arial" panose="020B0604020202020204" pitchFamily="34" charset="0"/>
                <a:cs typeface="Arial" panose="020B0604020202020204" pitchFamily="34" charset="0"/>
              </a:rPr>
              <a:t> liable to the company for the obligations imposed on them by law and by company contract</a:t>
            </a:r>
          </a:p>
          <a:p>
            <a:pPr marL="457200" indent="-457200" algn="just">
              <a:buFontTx/>
              <a:buChar char="-"/>
            </a:pPr>
            <a:r>
              <a:rPr lang="en" sz="2800" dirty="0">
                <a:latin typeface="Arial" panose="020B0604020202020204" pitchFamily="34" charset="0"/>
                <a:cs typeface="Arial" panose="020B0604020202020204" pitchFamily="34" charset="0"/>
              </a:rPr>
              <a:t>however, this liability does not extend to those who can prove they are free from fault</a:t>
            </a:r>
          </a:p>
          <a:p>
            <a:pPr marL="457200" indent="-457200" algn="just">
              <a:buFontTx/>
              <a:buChar char="-"/>
            </a:pPr>
            <a:r>
              <a:rPr lang="en" sz="2800" dirty="0">
                <a:latin typeface="Arial" panose="020B0604020202020204" pitchFamily="34" charset="0"/>
                <a:cs typeface="Arial" panose="020B0604020202020204" pitchFamily="34" charset="0"/>
              </a:rPr>
              <a:t>non-managing partners have the right towards directors to receive information, inspect documents, receive financial statement</a:t>
            </a:r>
          </a:p>
        </p:txBody>
      </p:sp>
    </p:spTree>
    <p:extLst>
      <p:ext uri="{BB962C8B-B14F-4D97-AF65-F5344CB8AC3E}">
        <p14:creationId xmlns:p14="http://schemas.microsoft.com/office/powerpoint/2010/main" val="7506315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0" y="539827"/>
            <a:ext cx="11203235" cy="7725192"/>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PARTNERSHIP – MANAGEMENT</a:t>
            </a:r>
            <a:endParaRPr lang="en-US" sz="3200" i="1"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pPr algn="just"/>
            <a:endParaRPr lang="en" sz="1200" dirty="0">
              <a:latin typeface="Arial" panose="020B0604020202020204" pitchFamily="34" charset="0"/>
              <a:cs typeface="Arial" panose="020B0604020202020204" pitchFamily="34" charset="0"/>
            </a:endParaRPr>
          </a:p>
          <a:p>
            <a:pPr marL="457200" indent="-457200" algn="just">
              <a:buFont typeface="Arial" panose="020B0604020202020204" pitchFamily="34" charset="0"/>
              <a:buChar char="•"/>
            </a:pPr>
            <a:r>
              <a:rPr lang="en" sz="3200" b="1" dirty="0" err="1">
                <a:latin typeface="Arial" panose="020B0604020202020204" pitchFamily="34" charset="0"/>
                <a:cs typeface="Arial" panose="020B0604020202020204" pitchFamily="34" charset="0"/>
              </a:rPr>
              <a:t>s.s.</a:t>
            </a:r>
            <a:r>
              <a:rPr lang="en" sz="3200" dirty="0">
                <a:latin typeface="Arial" panose="020B0604020202020204" pitchFamily="34" charset="0"/>
                <a:cs typeface="Arial" panose="020B0604020202020204" pitchFamily="34" charset="0"/>
              </a:rPr>
              <a:t> (simple partnership) </a:t>
            </a:r>
            <a:r>
              <a:rPr lang="en" sz="3200" b="1" dirty="0">
                <a:latin typeface="Arial" panose="020B0604020202020204" pitchFamily="34" charset="0"/>
                <a:cs typeface="Arial" panose="020B0604020202020204" pitchFamily="34" charset="0"/>
              </a:rPr>
              <a:t>&amp;</a:t>
            </a:r>
            <a:r>
              <a:rPr lang="en" sz="3200" dirty="0">
                <a:latin typeface="Arial" panose="020B0604020202020204" pitchFamily="34" charset="0"/>
                <a:cs typeface="Arial" panose="020B0604020202020204" pitchFamily="34" charset="0"/>
              </a:rPr>
              <a:t> </a:t>
            </a:r>
            <a:r>
              <a:rPr lang="en" sz="3200" b="1" dirty="0" err="1">
                <a:latin typeface="Arial" panose="020B0604020202020204" pitchFamily="34" charset="0"/>
                <a:cs typeface="Arial" panose="020B0604020202020204" pitchFamily="34" charset="0"/>
              </a:rPr>
              <a:t>s.n.c</a:t>
            </a:r>
            <a:r>
              <a:rPr lang="en" sz="3200" b="1" dirty="0">
                <a:latin typeface="Arial" panose="020B0604020202020204" pitchFamily="34" charset="0"/>
                <a:cs typeface="Arial" panose="020B0604020202020204" pitchFamily="34" charset="0"/>
              </a:rPr>
              <a:t>.</a:t>
            </a:r>
            <a:r>
              <a:rPr lang="en" sz="3200" dirty="0">
                <a:latin typeface="Arial" panose="020B0604020202020204" pitchFamily="34" charset="0"/>
                <a:cs typeface="Arial" panose="020B0604020202020204" pitchFamily="34" charset="0"/>
              </a:rPr>
              <a:t> (general partnership): </a:t>
            </a:r>
          </a:p>
          <a:p>
            <a:pPr algn="just"/>
            <a:endParaRPr lang="en" sz="1200" dirty="0">
              <a:latin typeface="Arial" panose="020B0604020202020204" pitchFamily="34" charset="0"/>
              <a:cs typeface="Arial" panose="020B0604020202020204" pitchFamily="34" charset="0"/>
            </a:endParaRPr>
          </a:p>
          <a:p>
            <a:pPr marL="457200" indent="-457200" algn="just">
              <a:buFontTx/>
              <a:buChar char="-"/>
            </a:pPr>
            <a:endParaRPr lang="en" sz="2800" dirty="0">
              <a:latin typeface="Arial" panose="020B0604020202020204" pitchFamily="34" charset="0"/>
              <a:cs typeface="Arial" panose="020B0604020202020204" pitchFamily="34" charset="0"/>
            </a:endParaRPr>
          </a:p>
          <a:p>
            <a:pPr algn="just"/>
            <a:r>
              <a:rPr lang="en" sz="2800" dirty="0">
                <a:latin typeface="Arial" panose="020B0604020202020204" pitchFamily="34" charset="0"/>
                <a:cs typeface="Arial" panose="020B0604020202020204" pitchFamily="34" charset="0"/>
              </a:rPr>
              <a:t>Two main models of management</a:t>
            </a:r>
          </a:p>
          <a:p>
            <a:pPr algn="just"/>
            <a:endParaRPr lang="en" sz="800" dirty="0">
              <a:latin typeface="Arial" panose="020B0604020202020204" pitchFamily="34" charset="0"/>
              <a:cs typeface="Arial" panose="020B0604020202020204" pitchFamily="34" charset="0"/>
            </a:endParaRPr>
          </a:p>
          <a:p>
            <a:pPr algn="just"/>
            <a:r>
              <a:rPr lang="en" sz="2800" dirty="0">
                <a:latin typeface="Arial" panose="020B0604020202020204" pitchFamily="34" charset="0"/>
                <a:cs typeface="Arial" panose="020B0604020202020204" pitchFamily="34" charset="0"/>
              </a:rPr>
              <a:t>	-&gt; disjunctive management (by default)</a:t>
            </a:r>
          </a:p>
          <a:p>
            <a:pPr algn="just"/>
            <a:r>
              <a:rPr lang="en" sz="2800" dirty="0">
                <a:latin typeface="Arial" panose="020B0604020202020204" pitchFamily="34" charset="0"/>
                <a:cs typeface="Arial" panose="020B0604020202020204" pitchFamily="34" charset="0"/>
              </a:rPr>
              <a:t>	-&gt; joint management (to be agreed in the company contract)</a:t>
            </a:r>
          </a:p>
          <a:p>
            <a:pPr algn="just"/>
            <a:endParaRPr lang="en" sz="2800" dirty="0">
              <a:latin typeface="Arial" panose="020B0604020202020204" pitchFamily="34" charset="0"/>
              <a:cs typeface="Arial" panose="020B0604020202020204" pitchFamily="34" charset="0"/>
            </a:endParaRPr>
          </a:p>
          <a:p>
            <a:pPr algn="just"/>
            <a:r>
              <a:rPr lang="en" sz="2800" dirty="0">
                <a:latin typeface="Arial" panose="020B0604020202020204" pitchFamily="34" charset="0"/>
                <a:cs typeface="Arial" panose="020B0604020202020204" pitchFamily="34" charset="0"/>
              </a:rPr>
              <a:t>BUT management ≠ representation</a:t>
            </a:r>
          </a:p>
          <a:p>
            <a:pPr algn="just"/>
            <a:r>
              <a:rPr lang="en" sz="2800" dirty="0">
                <a:latin typeface="Arial" panose="020B0604020202020204" pitchFamily="34" charset="0"/>
                <a:cs typeface="Arial" panose="020B0604020202020204" pitchFamily="34" charset="0"/>
              </a:rPr>
              <a:t>			-&gt; “external” power in the name of the company</a:t>
            </a:r>
          </a:p>
          <a:p>
            <a:pPr algn="just"/>
            <a:r>
              <a:rPr lang="en" sz="2800" dirty="0">
                <a:latin typeface="Arial" panose="020B0604020202020204" pitchFamily="34" charset="0"/>
                <a:cs typeface="Arial" panose="020B0604020202020204" pitchFamily="34" charset="0"/>
              </a:rPr>
              <a:t>			[</a:t>
            </a:r>
            <a:r>
              <a:rPr lang="en" sz="2800" dirty="0" err="1">
                <a:latin typeface="Arial" panose="020B0604020202020204" pitchFamily="34" charset="0"/>
                <a:cs typeface="Arial" panose="020B0604020202020204" pitchFamily="34" charset="0"/>
              </a:rPr>
              <a:t>s.s.</a:t>
            </a:r>
            <a:r>
              <a:rPr lang="en" sz="2800" dirty="0">
                <a:latin typeface="Arial" panose="020B0604020202020204" pitchFamily="34" charset="0"/>
                <a:cs typeface="Arial" panose="020B0604020202020204" pitchFamily="34" charset="0"/>
              </a:rPr>
              <a:t> = each managing-partner by default (2266 c.c.)]</a:t>
            </a:r>
          </a:p>
          <a:p>
            <a:pPr algn="just"/>
            <a:r>
              <a:rPr lang="en" sz="2800" dirty="0">
                <a:latin typeface="Arial" panose="020B0604020202020204" pitchFamily="34" charset="0"/>
                <a:cs typeface="Arial" panose="020B0604020202020204" pitchFamily="34" charset="0"/>
              </a:rPr>
              <a:t>			[</a:t>
            </a:r>
            <a:r>
              <a:rPr lang="en" sz="2800" dirty="0" err="1">
                <a:latin typeface="Arial" panose="020B0604020202020204" pitchFamily="34" charset="0"/>
                <a:cs typeface="Arial" panose="020B0604020202020204" pitchFamily="34" charset="0"/>
              </a:rPr>
              <a:t>s.n.c</a:t>
            </a:r>
            <a:r>
              <a:rPr lang="en" sz="2800" dirty="0">
                <a:latin typeface="Arial" panose="020B0604020202020204" pitchFamily="34" charset="0"/>
                <a:cs typeface="Arial" panose="020B0604020202020204" pitchFamily="34" charset="0"/>
              </a:rPr>
              <a:t>. (</a:t>
            </a:r>
            <a:r>
              <a:rPr lang="en" sz="2800" i="1" dirty="0">
                <a:latin typeface="Arial" panose="020B0604020202020204" pitchFamily="34" charset="0"/>
                <a:cs typeface="Arial" panose="020B0604020202020204" pitchFamily="34" charset="0"/>
              </a:rPr>
              <a:t>regular</a:t>
            </a:r>
            <a:r>
              <a:rPr lang="en" sz="2800" dirty="0">
                <a:latin typeface="Arial" panose="020B0604020202020204" pitchFamily="34" charset="0"/>
                <a:cs typeface="Arial" panose="020B0604020202020204" pitchFamily="34" charset="0"/>
              </a:rPr>
              <a:t>) = only entrusted directors (2298 c.c.]</a:t>
            </a:r>
          </a:p>
          <a:p>
            <a:pPr algn="just"/>
            <a:endParaRPr lang="en" sz="2800" dirty="0">
              <a:latin typeface="Arial" panose="020B0604020202020204" pitchFamily="34" charset="0"/>
              <a:cs typeface="Arial" panose="020B0604020202020204" pitchFamily="34" charset="0"/>
            </a:endParaRPr>
          </a:p>
          <a:p>
            <a:pPr algn="just"/>
            <a:endParaRPr lang="en" sz="2800" dirty="0">
              <a:latin typeface="Arial" panose="020B0604020202020204" pitchFamily="34" charset="0"/>
              <a:cs typeface="Arial" panose="020B0604020202020204" pitchFamily="34" charset="0"/>
            </a:endParaRPr>
          </a:p>
          <a:p>
            <a:pPr algn="just"/>
            <a:endParaRPr lang="en" sz="2400" dirty="0">
              <a:latin typeface="Arial" panose="020B0604020202020204" pitchFamily="34" charset="0"/>
              <a:cs typeface="Arial" panose="020B0604020202020204" pitchFamily="34" charset="0"/>
            </a:endParaRPr>
          </a:p>
          <a:p>
            <a:pPr algn="just"/>
            <a:endParaRPr lang="en"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722074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1" y="539827"/>
            <a:ext cx="10751544" cy="6370975"/>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PARTNERSHIP – MANAGEMENT</a:t>
            </a:r>
            <a:endParaRPr lang="en-US" sz="3200" i="1"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pPr algn="just"/>
            <a:endParaRPr lang="en" sz="1200" dirty="0">
              <a:latin typeface="Arial" panose="020B0604020202020204" pitchFamily="34" charset="0"/>
              <a:cs typeface="Arial" panose="020B0604020202020204" pitchFamily="34" charset="0"/>
            </a:endParaRPr>
          </a:p>
          <a:p>
            <a:pPr marL="457200" indent="-457200" algn="just">
              <a:buFont typeface="Arial" panose="020B0604020202020204" pitchFamily="34" charset="0"/>
              <a:buChar char="•"/>
            </a:pPr>
            <a:r>
              <a:rPr lang="en" sz="3200" b="1" dirty="0" err="1">
                <a:latin typeface="Arial" panose="020B0604020202020204" pitchFamily="34" charset="0"/>
                <a:cs typeface="Arial" panose="020B0604020202020204" pitchFamily="34" charset="0"/>
              </a:rPr>
              <a:t>s.s.</a:t>
            </a:r>
            <a:r>
              <a:rPr lang="en" sz="3200" dirty="0">
                <a:latin typeface="Arial" panose="020B0604020202020204" pitchFamily="34" charset="0"/>
                <a:cs typeface="Arial" panose="020B0604020202020204" pitchFamily="34" charset="0"/>
              </a:rPr>
              <a:t> (simple partnership) </a:t>
            </a:r>
            <a:r>
              <a:rPr lang="en" sz="3200" b="1" dirty="0">
                <a:latin typeface="Arial" panose="020B0604020202020204" pitchFamily="34" charset="0"/>
                <a:cs typeface="Arial" panose="020B0604020202020204" pitchFamily="34" charset="0"/>
              </a:rPr>
              <a:t>&amp;</a:t>
            </a:r>
            <a:r>
              <a:rPr lang="en" sz="3200" dirty="0">
                <a:latin typeface="Arial" panose="020B0604020202020204" pitchFamily="34" charset="0"/>
                <a:cs typeface="Arial" panose="020B0604020202020204" pitchFamily="34" charset="0"/>
              </a:rPr>
              <a:t> </a:t>
            </a:r>
            <a:r>
              <a:rPr lang="en" sz="3200" b="1" dirty="0" err="1">
                <a:latin typeface="Arial" panose="020B0604020202020204" pitchFamily="34" charset="0"/>
                <a:cs typeface="Arial" panose="020B0604020202020204" pitchFamily="34" charset="0"/>
              </a:rPr>
              <a:t>s.n.c</a:t>
            </a:r>
            <a:r>
              <a:rPr lang="en" sz="3200" b="1" dirty="0">
                <a:latin typeface="Arial" panose="020B0604020202020204" pitchFamily="34" charset="0"/>
                <a:cs typeface="Arial" panose="020B0604020202020204" pitchFamily="34" charset="0"/>
              </a:rPr>
              <a:t>.</a:t>
            </a:r>
            <a:r>
              <a:rPr lang="en" sz="3200" dirty="0">
                <a:latin typeface="Arial" panose="020B0604020202020204" pitchFamily="34" charset="0"/>
                <a:cs typeface="Arial" panose="020B0604020202020204" pitchFamily="34" charset="0"/>
              </a:rPr>
              <a:t> (general partnership): </a:t>
            </a:r>
          </a:p>
          <a:p>
            <a:pPr algn="just"/>
            <a:endParaRPr lang="en" sz="1200" dirty="0">
              <a:latin typeface="Arial" panose="020B0604020202020204" pitchFamily="34" charset="0"/>
              <a:cs typeface="Arial" panose="020B0604020202020204" pitchFamily="34" charset="0"/>
            </a:endParaRPr>
          </a:p>
          <a:p>
            <a:pPr algn="just"/>
            <a:r>
              <a:rPr lang="en" sz="2800" dirty="0">
                <a:latin typeface="Arial" panose="020B0604020202020204" pitchFamily="34" charset="0"/>
                <a:cs typeface="Arial" panose="020B0604020202020204" pitchFamily="34" charset="0"/>
              </a:rPr>
              <a:t>-&gt; DISJUNCTIVE MANAGEMENT (art. 2257 c.c.)</a:t>
            </a:r>
          </a:p>
          <a:p>
            <a:pPr algn="just"/>
            <a:endParaRPr lang="en" sz="800" dirty="0">
              <a:latin typeface="Arial" panose="020B0604020202020204" pitchFamily="34" charset="0"/>
              <a:cs typeface="Arial" panose="020B0604020202020204" pitchFamily="34" charset="0"/>
            </a:endParaRPr>
          </a:p>
          <a:p>
            <a:pPr algn="just"/>
            <a:r>
              <a:rPr lang="en" sz="2400" dirty="0">
                <a:latin typeface="Arial" panose="020B0604020202020204" pitchFamily="34" charset="0"/>
                <a:cs typeface="Arial" panose="020B0604020202020204" pitchFamily="34" charset="0"/>
              </a:rPr>
              <a:t>Unless otherwise agreed, partnership management shall be entrusted to each partner, severally from the others.</a:t>
            </a:r>
          </a:p>
          <a:p>
            <a:pPr algn="just"/>
            <a:r>
              <a:rPr lang="en" sz="2400" dirty="0">
                <a:latin typeface="Arial" panose="020B0604020202020204" pitchFamily="34" charset="0"/>
                <a:cs typeface="Arial" panose="020B0604020202020204" pitchFamily="34" charset="0"/>
              </a:rPr>
              <a:t>If management powers are exercised severally by different partners, then each managing-partner has the right to object to any operations proposed by another managing-partner before it is completed.</a:t>
            </a:r>
          </a:p>
          <a:p>
            <a:pPr algn="just"/>
            <a:r>
              <a:rPr lang="en" sz="2400" dirty="0">
                <a:latin typeface="Arial" panose="020B0604020202020204" pitchFamily="34" charset="0"/>
                <a:cs typeface="Arial" panose="020B0604020202020204" pitchFamily="34" charset="0"/>
              </a:rPr>
              <a:t>On the objection shall decide the majority of the partners, determined according to the portion in the profits attributed to each of them</a:t>
            </a:r>
          </a:p>
          <a:p>
            <a:pPr algn="just"/>
            <a:endParaRPr lang="en" sz="2400" dirty="0">
              <a:latin typeface="Arial" panose="020B0604020202020204" pitchFamily="34" charset="0"/>
              <a:cs typeface="Arial" panose="020B0604020202020204" pitchFamily="34" charset="0"/>
            </a:endParaRPr>
          </a:p>
          <a:p>
            <a:pPr algn="just"/>
            <a:r>
              <a:rPr lang="en" sz="2400" dirty="0">
                <a:latin typeface="Arial" panose="020B0604020202020204" pitchFamily="34" charset="0"/>
                <a:cs typeface="Arial" panose="020B0604020202020204" pitchFamily="34" charset="0"/>
              </a:rPr>
              <a:t>[= FULL INDIVIDUAL POWERS </a:t>
            </a:r>
            <a:r>
              <a:rPr lang="en" sz="2400" i="1" dirty="0">
                <a:latin typeface="Arial" panose="020B0604020202020204" pitchFamily="34" charset="0"/>
                <a:cs typeface="Arial" panose="020B0604020202020204" pitchFamily="34" charset="0"/>
              </a:rPr>
              <a:t>but</a:t>
            </a:r>
            <a:r>
              <a:rPr lang="en" sz="2400" dirty="0">
                <a:latin typeface="Arial" panose="020B0604020202020204" pitchFamily="34" charset="0"/>
                <a:cs typeface="Arial" panose="020B0604020202020204" pitchFamily="34" charset="0"/>
              </a:rPr>
              <a:t> RIGHT OF VETO]</a:t>
            </a:r>
          </a:p>
          <a:p>
            <a:pPr algn="just"/>
            <a:endParaRPr lang="en"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059408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1" y="539827"/>
            <a:ext cx="10751544" cy="6001643"/>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PARTNERSHIP – MANAGEMENT</a:t>
            </a:r>
            <a:endParaRPr lang="en-US" sz="3200" i="1"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pPr algn="just"/>
            <a:endParaRPr lang="en" sz="1200" dirty="0">
              <a:latin typeface="Arial" panose="020B0604020202020204" pitchFamily="34" charset="0"/>
              <a:cs typeface="Arial" panose="020B0604020202020204" pitchFamily="34" charset="0"/>
            </a:endParaRPr>
          </a:p>
          <a:p>
            <a:pPr marL="457200" indent="-457200" algn="just">
              <a:buFont typeface="Arial" panose="020B0604020202020204" pitchFamily="34" charset="0"/>
              <a:buChar char="•"/>
            </a:pPr>
            <a:r>
              <a:rPr lang="en" sz="3200" b="1" dirty="0" err="1">
                <a:latin typeface="Arial" panose="020B0604020202020204" pitchFamily="34" charset="0"/>
                <a:cs typeface="Arial" panose="020B0604020202020204" pitchFamily="34" charset="0"/>
              </a:rPr>
              <a:t>s.s.</a:t>
            </a:r>
            <a:r>
              <a:rPr lang="en" sz="3200" dirty="0">
                <a:latin typeface="Arial" panose="020B0604020202020204" pitchFamily="34" charset="0"/>
                <a:cs typeface="Arial" panose="020B0604020202020204" pitchFamily="34" charset="0"/>
              </a:rPr>
              <a:t> (simple partnership) </a:t>
            </a:r>
            <a:r>
              <a:rPr lang="en" sz="3200" b="1" dirty="0">
                <a:latin typeface="Arial" panose="020B0604020202020204" pitchFamily="34" charset="0"/>
                <a:cs typeface="Arial" panose="020B0604020202020204" pitchFamily="34" charset="0"/>
              </a:rPr>
              <a:t>&amp;</a:t>
            </a:r>
            <a:r>
              <a:rPr lang="en" sz="3200" dirty="0">
                <a:latin typeface="Arial" panose="020B0604020202020204" pitchFamily="34" charset="0"/>
                <a:cs typeface="Arial" panose="020B0604020202020204" pitchFamily="34" charset="0"/>
              </a:rPr>
              <a:t> </a:t>
            </a:r>
            <a:r>
              <a:rPr lang="en" sz="3200" b="1" dirty="0" err="1">
                <a:latin typeface="Arial" panose="020B0604020202020204" pitchFamily="34" charset="0"/>
                <a:cs typeface="Arial" panose="020B0604020202020204" pitchFamily="34" charset="0"/>
              </a:rPr>
              <a:t>s.n.c</a:t>
            </a:r>
            <a:r>
              <a:rPr lang="en" sz="3200" b="1" dirty="0">
                <a:latin typeface="Arial" panose="020B0604020202020204" pitchFamily="34" charset="0"/>
                <a:cs typeface="Arial" panose="020B0604020202020204" pitchFamily="34" charset="0"/>
              </a:rPr>
              <a:t>.</a:t>
            </a:r>
            <a:r>
              <a:rPr lang="en" sz="3200" dirty="0">
                <a:latin typeface="Arial" panose="020B0604020202020204" pitchFamily="34" charset="0"/>
                <a:cs typeface="Arial" panose="020B0604020202020204" pitchFamily="34" charset="0"/>
              </a:rPr>
              <a:t> (general partnership): </a:t>
            </a:r>
          </a:p>
          <a:p>
            <a:pPr algn="just"/>
            <a:endParaRPr lang="en" sz="1200" dirty="0">
              <a:latin typeface="Arial" panose="020B0604020202020204" pitchFamily="34" charset="0"/>
              <a:cs typeface="Arial" panose="020B0604020202020204" pitchFamily="34" charset="0"/>
            </a:endParaRPr>
          </a:p>
          <a:p>
            <a:pPr algn="just"/>
            <a:r>
              <a:rPr lang="en" sz="2800" dirty="0">
                <a:latin typeface="Arial" panose="020B0604020202020204" pitchFamily="34" charset="0"/>
                <a:cs typeface="Arial" panose="020B0604020202020204" pitchFamily="34" charset="0"/>
              </a:rPr>
              <a:t>-&gt; JOINT MANAGEMENT</a:t>
            </a:r>
          </a:p>
          <a:p>
            <a:pPr algn="just"/>
            <a:endParaRPr lang="en" sz="800" dirty="0">
              <a:latin typeface="Arial" panose="020B0604020202020204" pitchFamily="34" charset="0"/>
              <a:cs typeface="Arial" panose="020B0604020202020204" pitchFamily="34" charset="0"/>
            </a:endParaRPr>
          </a:p>
          <a:p>
            <a:pPr algn="just"/>
            <a:r>
              <a:rPr lang="en" sz="2400" dirty="0">
                <a:latin typeface="Arial" panose="020B0604020202020204" pitchFamily="34" charset="0"/>
                <a:cs typeface="Arial" panose="020B0604020202020204" pitchFamily="34" charset="0"/>
              </a:rPr>
              <a:t>If management is joint, then all managing-partners must give their consent for partnership operations to be carried out.</a:t>
            </a:r>
          </a:p>
          <a:p>
            <a:pPr algn="just"/>
            <a:r>
              <a:rPr lang="en" sz="2400" dirty="0">
                <a:latin typeface="Arial" panose="020B0604020202020204" pitchFamily="34" charset="0"/>
                <a:cs typeface="Arial" panose="020B0604020202020204" pitchFamily="34" charset="0"/>
              </a:rPr>
              <a:t>If it is agreed that for the management or for certain acts it is required the consent of the majority, the majority is determined in accordance as before </a:t>
            </a:r>
            <a:r>
              <a:rPr lang="en" sz="2400" i="1" dirty="0">
                <a:latin typeface="Arial" panose="020B0604020202020204" pitchFamily="34" charset="0"/>
                <a:cs typeface="Arial" panose="020B0604020202020204" pitchFamily="34" charset="0"/>
              </a:rPr>
              <a:t>(i.e. majority according to profit shares)</a:t>
            </a:r>
          </a:p>
          <a:p>
            <a:pPr algn="just"/>
            <a:r>
              <a:rPr lang="en" sz="2400" dirty="0">
                <a:latin typeface="Arial" panose="020B0604020202020204" pitchFamily="34" charset="0"/>
                <a:cs typeface="Arial" panose="020B0604020202020204" pitchFamily="34" charset="0"/>
              </a:rPr>
              <a:t>In case of joint management, individual manager cannot take any decision on their own, except in the case of urgency to avoid a damage to the partnership.</a:t>
            </a:r>
          </a:p>
          <a:p>
            <a:pPr algn="just"/>
            <a:endParaRPr lang="en" sz="2400" dirty="0">
              <a:latin typeface="Arial" panose="020B0604020202020204" pitchFamily="34" charset="0"/>
              <a:cs typeface="Arial" panose="020B0604020202020204" pitchFamily="34" charset="0"/>
            </a:endParaRPr>
          </a:p>
          <a:p>
            <a:pPr algn="just"/>
            <a:r>
              <a:rPr lang="en" sz="2400" dirty="0">
                <a:latin typeface="Arial" panose="020B0604020202020204" pitchFamily="34" charset="0"/>
                <a:cs typeface="Arial" panose="020B0604020202020204" pitchFamily="34" charset="0"/>
              </a:rPr>
              <a:t>[ONLY “COLLECTIVE” (UNANIMITY/MAJORITY) </a:t>
            </a:r>
            <a:r>
              <a:rPr lang="en" sz="2400" i="1" dirty="0">
                <a:latin typeface="Arial" panose="020B0604020202020204" pitchFamily="34" charset="0"/>
                <a:cs typeface="Arial" panose="020B0604020202020204" pitchFamily="34" charset="0"/>
              </a:rPr>
              <a:t>but</a:t>
            </a:r>
            <a:r>
              <a:rPr lang="en" sz="2400" dirty="0">
                <a:latin typeface="Arial" panose="020B0604020202020204" pitchFamily="34" charset="0"/>
                <a:cs typeface="Arial" panose="020B0604020202020204" pitchFamily="34" charset="0"/>
              </a:rPr>
              <a:t> URGENT ACTS]</a:t>
            </a:r>
          </a:p>
        </p:txBody>
      </p:sp>
    </p:spTree>
    <p:extLst>
      <p:ext uri="{BB962C8B-B14F-4D97-AF65-F5344CB8AC3E}">
        <p14:creationId xmlns:p14="http://schemas.microsoft.com/office/powerpoint/2010/main" val="22174582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1" y="539827"/>
            <a:ext cx="10751544" cy="6001643"/>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PARTNERSHIP – PROHIBITION OF COMPETITION</a:t>
            </a:r>
            <a:endParaRPr lang="en-US" sz="3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pPr algn="just"/>
            <a:endParaRPr lang="en" sz="1200" dirty="0">
              <a:latin typeface="Arial" panose="020B0604020202020204" pitchFamily="34" charset="0"/>
              <a:cs typeface="Arial" panose="020B0604020202020204" pitchFamily="34" charset="0"/>
            </a:endParaRPr>
          </a:p>
          <a:p>
            <a:pPr algn="just"/>
            <a:endParaRPr lang="en" sz="1200" dirty="0">
              <a:latin typeface="Arial" panose="020B0604020202020204" pitchFamily="34" charset="0"/>
              <a:cs typeface="Arial" panose="020B0604020202020204" pitchFamily="34" charset="0"/>
            </a:endParaRPr>
          </a:p>
          <a:p>
            <a:pPr marL="457200" indent="-457200" algn="just">
              <a:buFont typeface="Arial" panose="020B0604020202020204" pitchFamily="34" charset="0"/>
              <a:buChar char="•"/>
            </a:pPr>
            <a:r>
              <a:rPr lang="en" sz="3200" b="1" dirty="0" err="1">
                <a:latin typeface="Arial" panose="020B0604020202020204" pitchFamily="34" charset="0"/>
                <a:cs typeface="Arial" panose="020B0604020202020204" pitchFamily="34" charset="0"/>
              </a:rPr>
              <a:t>s.n.c</a:t>
            </a:r>
            <a:r>
              <a:rPr lang="en" sz="3200" b="1" dirty="0">
                <a:latin typeface="Arial" panose="020B0604020202020204" pitchFamily="34" charset="0"/>
                <a:cs typeface="Arial" panose="020B0604020202020204" pitchFamily="34" charset="0"/>
              </a:rPr>
              <a:t>.</a:t>
            </a:r>
            <a:r>
              <a:rPr lang="en" sz="3200" dirty="0">
                <a:latin typeface="Arial" panose="020B0604020202020204" pitchFamily="34" charset="0"/>
                <a:cs typeface="Arial" panose="020B0604020202020204" pitchFamily="34" charset="0"/>
              </a:rPr>
              <a:t> (general partnership): art. 2301 c.c.</a:t>
            </a:r>
          </a:p>
          <a:p>
            <a:pPr algn="just"/>
            <a:r>
              <a:rPr lang="en" sz="2800" dirty="0">
                <a:latin typeface="Arial" panose="020B0604020202020204" pitchFamily="34" charset="0"/>
                <a:cs typeface="Arial" panose="020B0604020202020204" pitchFamily="34" charset="0"/>
              </a:rPr>
              <a:t>A partner may not, without the consent of the other partners, engage in a business in competition with that of the partnership on its own behalf or on behalf of others, nor may it participate as a partner with unlimited liability in another competing partnership.</a:t>
            </a:r>
          </a:p>
          <a:p>
            <a:pPr algn="just"/>
            <a:r>
              <a:rPr lang="en" sz="2800" dirty="0">
                <a:latin typeface="Arial" panose="020B0604020202020204" pitchFamily="34" charset="0"/>
                <a:cs typeface="Arial" panose="020B0604020202020204" pitchFamily="34" charset="0"/>
              </a:rPr>
              <a:t>Consent is presumed if the business activity or participation in another partnership predated the partnership agreement and the other partners were aware of it</a:t>
            </a:r>
          </a:p>
          <a:p>
            <a:pPr algn="just"/>
            <a:endParaRPr lang="en" sz="2800" dirty="0">
              <a:latin typeface="Arial" panose="020B0604020202020204" pitchFamily="34" charset="0"/>
              <a:cs typeface="Arial" panose="020B0604020202020204" pitchFamily="34" charset="0"/>
            </a:endParaRPr>
          </a:p>
          <a:p>
            <a:pPr algn="just"/>
            <a:r>
              <a:rPr lang="en" sz="2800" i="1" dirty="0">
                <a:latin typeface="Arial" panose="020B0604020202020204" pitchFamily="34" charset="0"/>
                <a:cs typeface="Arial" panose="020B0604020202020204" pitchFamily="34" charset="0"/>
              </a:rPr>
              <a:t>[BUT it does not apply “by law” to </a:t>
            </a:r>
            <a:r>
              <a:rPr lang="en" sz="2800" i="1" dirty="0" err="1">
                <a:latin typeface="Arial" panose="020B0604020202020204" pitchFamily="34" charset="0"/>
                <a:cs typeface="Arial" panose="020B0604020202020204" pitchFamily="34" charset="0"/>
              </a:rPr>
              <a:t>s.s.</a:t>
            </a:r>
            <a:r>
              <a:rPr lang="en" sz="2800" i="1" dirty="0">
                <a:latin typeface="Arial" panose="020B0604020202020204" pitchFamily="34" charset="0"/>
                <a:cs typeface="Arial" panose="020B0604020202020204" pitchFamily="34" charset="0"/>
              </a:rPr>
              <a:t> -&gt; freedom for agriculture]</a:t>
            </a:r>
          </a:p>
        </p:txBody>
      </p:sp>
    </p:spTree>
    <p:extLst>
      <p:ext uri="{BB962C8B-B14F-4D97-AF65-F5344CB8AC3E}">
        <p14:creationId xmlns:p14="http://schemas.microsoft.com/office/powerpoint/2010/main" val="40696551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1" y="539827"/>
            <a:ext cx="10773577" cy="6186309"/>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PARTNERSHIP – “INDIVIDUAL DISSOLUTION”</a:t>
            </a:r>
            <a:endParaRPr lang="en-US" sz="3200" i="1"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pPr algn="just"/>
            <a:endParaRPr lang="en" sz="1200" dirty="0">
              <a:latin typeface="Arial" panose="020B0604020202020204" pitchFamily="34" charset="0"/>
              <a:cs typeface="Arial" panose="020B0604020202020204" pitchFamily="34" charset="0"/>
            </a:endParaRPr>
          </a:p>
          <a:p>
            <a:pPr marL="457200" indent="-457200" algn="just">
              <a:buFont typeface="Arial" panose="020B0604020202020204" pitchFamily="34" charset="0"/>
              <a:buChar char="•"/>
            </a:pPr>
            <a:r>
              <a:rPr lang="en" sz="3200" b="1" dirty="0" err="1">
                <a:latin typeface="Arial" panose="020B0604020202020204" pitchFamily="34" charset="0"/>
                <a:cs typeface="Arial" panose="020B0604020202020204" pitchFamily="34" charset="0"/>
              </a:rPr>
              <a:t>s.s.</a:t>
            </a:r>
            <a:r>
              <a:rPr lang="en" sz="3200" dirty="0">
                <a:latin typeface="Arial" panose="020B0604020202020204" pitchFamily="34" charset="0"/>
                <a:cs typeface="Arial" panose="020B0604020202020204" pitchFamily="34" charset="0"/>
              </a:rPr>
              <a:t> (simple partnership) </a:t>
            </a:r>
            <a:r>
              <a:rPr lang="en" sz="3200" b="1" dirty="0">
                <a:latin typeface="Arial" panose="020B0604020202020204" pitchFamily="34" charset="0"/>
                <a:cs typeface="Arial" panose="020B0604020202020204" pitchFamily="34" charset="0"/>
              </a:rPr>
              <a:t>&amp;</a:t>
            </a:r>
            <a:r>
              <a:rPr lang="en" sz="3200" dirty="0">
                <a:latin typeface="Arial" panose="020B0604020202020204" pitchFamily="34" charset="0"/>
                <a:cs typeface="Arial" panose="020B0604020202020204" pitchFamily="34" charset="0"/>
              </a:rPr>
              <a:t> </a:t>
            </a:r>
            <a:r>
              <a:rPr lang="en" sz="3200" b="1" dirty="0" err="1">
                <a:latin typeface="Arial" panose="020B0604020202020204" pitchFamily="34" charset="0"/>
                <a:cs typeface="Arial" panose="020B0604020202020204" pitchFamily="34" charset="0"/>
              </a:rPr>
              <a:t>s.n.c</a:t>
            </a:r>
            <a:r>
              <a:rPr lang="en" sz="3200" b="1" dirty="0">
                <a:latin typeface="Arial" panose="020B0604020202020204" pitchFamily="34" charset="0"/>
                <a:cs typeface="Arial" panose="020B0604020202020204" pitchFamily="34" charset="0"/>
              </a:rPr>
              <a:t>.</a:t>
            </a:r>
            <a:r>
              <a:rPr lang="en" sz="3200" dirty="0">
                <a:latin typeface="Arial" panose="020B0604020202020204" pitchFamily="34" charset="0"/>
                <a:cs typeface="Arial" panose="020B0604020202020204" pitchFamily="34" charset="0"/>
              </a:rPr>
              <a:t> (general partnership): </a:t>
            </a:r>
          </a:p>
          <a:p>
            <a:pPr algn="just"/>
            <a:endParaRPr lang="en" sz="1200" dirty="0">
              <a:latin typeface="Arial" panose="020B0604020202020204" pitchFamily="34" charset="0"/>
              <a:cs typeface="Arial" panose="020B0604020202020204" pitchFamily="34" charset="0"/>
            </a:endParaRPr>
          </a:p>
          <a:p>
            <a:pPr marL="457200" indent="-457200" algn="just">
              <a:buFontTx/>
              <a:buChar char="-"/>
            </a:pPr>
            <a:r>
              <a:rPr lang="it-IT" sz="2800" dirty="0">
                <a:latin typeface="Arial" panose="020B0604020202020204" pitchFamily="34" charset="0"/>
                <a:cs typeface="Arial" panose="020B0604020202020204" pitchFamily="34" charset="0"/>
              </a:rPr>
              <a:t>p</a:t>
            </a:r>
            <a:r>
              <a:rPr lang="en" sz="2800" dirty="0" err="1">
                <a:latin typeface="Arial" panose="020B0604020202020204" pitchFamily="34" charset="0"/>
                <a:cs typeface="Arial" panose="020B0604020202020204" pitchFamily="34" charset="0"/>
              </a:rPr>
              <a:t>artner’s</a:t>
            </a:r>
            <a:r>
              <a:rPr lang="en" sz="2800" dirty="0">
                <a:latin typeface="Arial" panose="020B0604020202020204" pitchFamily="34" charset="0"/>
                <a:cs typeface="Arial" panose="020B0604020202020204" pitchFamily="34" charset="0"/>
              </a:rPr>
              <a:t> participation may cease in three hypotheses: </a:t>
            </a:r>
          </a:p>
          <a:p>
            <a:pPr algn="just"/>
            <a:endParaRPr lang="en" sz="1200" dirty="0">
              <a:latin typeface="Arial" panose="020B0604020202020204" pitchFamily="34" charset="0"/>
              <a:cs typeface="Arial" panose="020B0604020202020204" pitchFamily="34" charset="0"/>
            </a:endParaRPr>
          </a:p>
          <a:p>
            <a:pPr algn="just"/>
            <a:r>
              <a:rPr lang="en" sz="2800" dirty="0">
                <a:latin typeface="Arial" panose="020B0604020202020204" pitchFamily="34" charset="0"/>
                <a:cs typeface="Arial" panose="020B0604020202020204" pitchFamily="34" charset="0"/>
              </a:rPr>
              <a:t>	-&gt; death (2284 c.c.)</a:t>
            </a:r>
          </a:p>
          <a:p>
            <a:pPr algn="just"/>
            <a:r>
              <a:rPr lang="en" sz="2800" dirty="0">
                <a:latin typeface="Arial" panose="020B0604020202020204" pitchFamily="34" charset="0"/>
                <a:cs typeface="Arial" panose="020B0604020202020204" pitchFamily="34" charset="0"/>
              </a:rPr>
              <a:t>	-&gt; withdrawal (2285 c.c.)</a:t>
            </a:r>
          </a:p>
          <a:p>
            <a:pPr algn="just"/>
            <a:r>
              <a:rPr lang="en" sz="2800" dirty="0">
                <a:latin typeface="Arial" panose="020B0604020202020204" pitchFamily="34" charset="0"/>
                <a:cs typeface="Arial" panose="020B0604020202020204" pitchFamily="34" charset="0"/>
              </a:rPr>
              <a:t>	-&gt; exclusion</a:t>
            </a:r>
          </a:p>
          <a:p>
            <a:pPr algn="just"/>
            <a:r>
              <a:rPr lang="en" sz="2800" dirty="0">
                <a:latin typeface="Arial" panose="020B0604020202020204" pitchFamily="34" charset="0"/>
                <a:cs typeface="Arial" panose="020B0604020202020204" pitchFamily="34" charset="0"/>
              </a:rPr>
              <a:t>		- optional (2286-7 c.c.)</a:t>
            </a:r>
          </a:p>
          <a:p>
            <a:pPr algn="just"/>
            <a:r>
              <a:rPr lang="en" sz="2800" dirty="0">
                <a:latin typeface="Arial" panose="020B0604020202020204" pitchFamily="34" charset="0"/>
                <a:cs typeface="Arial" panose="020B0604020202020204" pitchFamily="34" charset="0"/>
              </a:rPr>
              <a:t>		- automatic (2288 c.c.)</a:t>
            </a:r>
          </a:p>
          <a:p>
            <a:pPr algn="just"/>
            <a:endParaRPr lang="en" sz="2800" dirty="0">
              <a:latin typeface="Arial" panose="020B0604020202020204" pitchFamily="34" charset="0"/>
              <a:cs typeface="Arial" panose="020B0604020202020204" pitchFamily="34" charset="0"/>
            </a:endParaRPr>
          </a:p>
          <a:p>
            <a:pPr marL="457200" lvl="0" indent="-457200" algn="just">
              <a:buFontTx/>
              <a:buChar char="-"/>
            </a:pPr>
            <a:r>
              <a:rPr lang="it-IT" sz="2800" dirty="0" err="1">
                <a:solidFill>
                  <a:prstClr val="black"/>
                </a:solidFill>
                <a:latin typeface="Arial" panose="020B0604020202020204" pitchFamily="34" charset="0"/>
                <a:cs typeface="Arial" panose="020B0604020202020204" pitchFamily="34" charset="0"/>
              </a:rPr>
              <a:t>as</a:t>
            </a:r>
            <a:r>
              <a:rPr lang="it-IT" sz="2800" dirty="0">
                <a:solidFill>
                  <a:prstClr val="black"/>
                </a:solidFill>
                <a:latin typeface="Arial" panose="020B0604020202020204" pitchFamily="34" charset="0"/>
                <a:cs typeface="Arial" panose="020B0604020202020204" pitchFamily="34" charset="0"/>
              </a:rPr>
              <a:t> a </a:t>
            </a:r>
            <a:r>
              <a:rPr lang="it-IT" sz="2800" dirty="0" err="1">
                <a:solidFill>
                  <a:prstClr val="black"/>
                </a:solidFill>
                <a:latin typeface="Arial" panose="020B0604020202020204" pitchFamily="34" charset="0"/>
                <a:cs typeface="Arial" panose="020B0604020202020204" pitchFamily="34" charset="0"/>
              </a:rPr>
              <a:t>consequence</a:t>
            </a:r>
            <a:r>
              <a:rPr lang="it-IT" sz="2800" dirty="0">
                <a:solidFill>
                  <a:prstClr val="black"/>
                </a:solidFill>
                <a:latin typeface="Arial" panose="020B0604020202020204" pitchFamily="34" charset="0"/>
                <a:cs typeface="Arial" panose="020B0604020202020204" pitchFamily="34" charset="0"/>
              </a:rPr>
              <a:t>, </a:t>
            </a:r>
            <a:r>
              <a:rPr lang="en" sz="2800" dirty="0">
                <a:solidFill>
                  <a:prstClr val="black"/>
                </a:solidFill>
                <a:latin typeface="Arial" panose="020B0604020202020204" pitchFamily="34" charset="0"/>
                <a:cs typeface="Arial" panose="020B0604020202020204" pitchFamily="34" charset="0"/>
              </a:rPr>
              <a:t>liquidation of the quota to the leaving partner </a:t>
            </a:r>
          </a:p>
          <a:p>
            <a:pPr algn="just"/>
            <a:endParaRPr lang="en"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17061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2" y="539827"/>
            <a:ext cx="10751544" cy="6186309"/>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PARTNERSHIP – “INDIVIDUAL DISSOLUTION”</a:t>
            </a:r>
            <a:endParaRPr lang="en-US" sz="3200" i="1"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pPr algn="just"/>
            <a:endParaRPr lang="en" sz="1200" dirty="0">
              <a:latin typeface="Arial" panose="020B0604020202020204" pitchFamily="34" charset="0"/>
              <a:cs typeface="Arial" panose="020B0604020202020204" pitchFamily="34" charset="0"/>
            </a:endParaRPr>
          </a:p>
          <a:p>
            <a:pPr marL="457200" indent="-457200" algn="just">
              <a:buFont typeface="Arial" panose="020B0604020202020204" pitchFamily="34" charset="0"/>
              <a:buChar char="•"/>
            </a:pPr>
            <a:r>
              <a:rPr lang="en" sz="3200" b="1" dirty="0" err="1">
                <a:latin typeface="Arial" panose="020B0604020202020204" pitchFamily="34" charset="0"/>
                <a:cs typeface="Arial" panose="020B0604020202020204" pitchFamily="34" charset="0"/>
              </a:rPr>
              <a:t>s.s.</a:t>
            </a:r>
            <a:r>
              <a:rPr lang="en" sz="3200" dirty="0">
                <a:latin typeface="Arial" panose="020B0604020202020204" pitchFamily="34" charset="0"/>
                <a:cs typeface="Arial" panose="020B0604020202020204" pitchFamily="34" charset="0"/>
              </a:rPr>
              <a:t> (simple partnership) </a:t>
            </a:r>
            <a:r>
              <a:rPr lang="en" sz="3200" b="1" dirty="0">
                <a:latin typeface="Arial" panose="020B0604020202020204" pitchFamily="34" charset="0"/>
                <a:cs typeface="Arial" panose="020B0604020202020204" pitchFamily="34" charset="0"/>
              </a:rPr>
              <a:t>&amp;</a:t>
            </a:r>
            <a:r>
              <a:rPr lang="en" sz="3200" dirty="0">
                <a:latin typeface="Arial" panose="020B0604020202020204" pitchFamily="34" charset="0"/>
                <a:cs typeface="Arial" panose="020B0604020202020204" pitchFamily="34" charset="0"/>
              </a:rPr>
              <a:t> </a:t>
            </a:r>
            <a:r>
              <a:rPr lang="en" sz="3200" b="1" dirty="0" err="1">
                <a:latin typeface="Arial" panose="020B0604020202020204" pitchFamily="34" charset="0"/>
                <a:cs typeface="Arial" panose="020B0604020202020204" pitchFamily="34" charset="0"/>
              </a:rPr>
              <a:t>s.n.c</a:t>
            </a:r>
            <a:r>
              <a:rPr lang="en" sz="3200" b="1" dirty="0">
                <a:latin typeface="Arial" panose="020B0604020202020204" pitchFamily="34" charset="0"/>
                <a:cs typeface="Arial" panose="020B0604020202020204" pitchFamily="34" charset="0"/>
              </a:rPr>
              <a:t>.</a:t>
            </a:r>
            <a:r>
              <a:rPr lang="en" sz="3200" dirty="0">
                <a:latin typeface="Arial" panose="020B0604020202020204" pitchFamily="34" charset="0"/>
                <a:cs typeface="Arial" panose="020B0604020202020204" pitchFamily="34" charset="0"/>
              </a:rPr>
              <a:t> (general partnership): </a:t>
            </a:r>
          </a:p>
          <a:p>
            <a:pPr algn="just"/>
            <a:endParaRPr lang="en" sz="1200" dirty="0">
              <a:latin typeface="Arial" panose="020B0604020202020204" pitchFamily="34" charset="0"/>
              <a:cs typeface="Arial" panose="020B0604020202020204" pitchFamily="34" charset="0"/>
            </a:endParaRPr>
          </a:p>
          <a:p>
            <a:pPr marL="457200" indent="-457200" algn="just">
              <a:buFontTx/>
              <a:buChar char="-"/>
            </a:pPr>
            <a:r>
              <a:rPr lang="it-IT" sz="2800" dirty="0">
                <a:latin typeface="Arial" panose="020B0604020202020204" pitchFamily="34" charset="0"/>
                <a:cs typeface="Arial" panose="020B0604020202020204" pitchFamily="34" charset="0"/>
              </a:rPr>
              <a:t>DEATH (2284 c.c.)</a:t>
            </a:r>
          </a:p>
          <a:p>
            <a:pPr algn="just"/>
            <a:r>
              <a:rPr lang="en" sz="2400" dirty="0">
                <a:latin typeface="Arial" panose="020B0604020202020204" pitchFamily="34" charset="0"/>
                <a:cs typeface="Arial" panose="020B0604020202020204" pitchFamily="34" charset="0"/>
              </a:rPr>
              <a:t>Unless the partnership agreement provides otherwise, in the event of the death of one of the partners, the others must liquidate the quota to the heirs, unless they prefer to dissolve the partnership, or to continue it with the heirs and the latter agree to this </a:t>
            </a:r>
          </a:p>
          <a:p>
            <a:pPr algn="just"/>
            <a:endParaRPr lang="en" sz="2800" dirty="0">
              <a:latin typeface="Arial" panose="020B0604020202020204" pitchFamily="34" charset="0"/>
              <a:cs typeface="Arial" panose="020B0604020202020204" pitchFamily="34" charset="0"/>
            </a:endParaRPr>
          </a:p>
          <a:p>
            <a:pPr algn="just"/>
            <a:r>
              <a:rPr lang="en" sz="2800" dirty="0">
                <a:latin typeface="Arial" panose="020B0604020202020204" pitchFamily="34" charset="0"/>
                <a:cs typeface="Arial" panose="020B0604020202020204" pitchFamily="34" charset="0"/>
              </a:rPr>
              <a:t>THEREFORE -&gt; liquidation of the quota (</a:t>
            </a:r>
            <a:r>
              <a:rPr lang="en" sz="2800" i="1" dirty="0">
                <a:latin typeface="Arial" panose="020B0604020202020204" pitchFamily="34" charset="0"/>
                <a:cs typeface="Arial" panose="020B0604020202020204" pitchFamily="34" charset="0"/>
              </a:rPr>
              <a:t>basic option</a:t>
            </a:r>
            <a:r>
              <a:rPr lang="en" sz="2800" dirty="0">
                <a:latin typeface="Arial" panose="020B0604020202020204" pitchFamily="34" charset="0"/>
                <a:cs typeface="Arial" panose="020B0604020202020204" pitchFamily="34" charset="0"/>
              </a:rPr>
              <a:t>)</a:t>
            </a:r>
          </a:p>
          <a:p>
            <a:pPr algn="just"/>
            <a:r>
              <a:rPr lang="en" sz="2800" dirty="0">
                <a:latin typeface="Arial" panose="020B0604020202020204" pitchFamily="34" charset="0"/>
                <a:cs typeface="Arial" panose="020B0604020202020204" pitchFamily="34" charset="0"/>
              </a:rPr>
              <a:t>		     -&gt; dissolution of the company (</a:t>
            </a:r>
            <a:r>
              <a:rPr lang="en" sz="2800" i="1" dirty="0">
                <a:latin typeface="Arial" panose="020B0604020202020204" pitchFamily="34" charset="0"/>
                <a:cs typeface="Arial" panose="020B0604020202020204" pitchFamily="34" charset="0"/>
              </a:rPr>
              <a:t>partners’ decision</a:t>
            </a:r>
            <a:r>
              <a:rPr lang="en" sz="2800" dirty="0">
                <a:latin typeface="Arial" panose="020B0604020202020204" pitchFamily="34" charset="0"/>
                <a:cs typeface="Arial" panose="020B0604020202020204" pitchFamily="34" charset="0"/>
              </a:rPr>
              <a:t>)</a:t>
            </a:r>
          </a:p>
          <a:p>
            <a:pPr algn="just"/>
            <a:r>
              <a:rPr lang="en" sz="2800" dirty="0">
                <a:latin typeface="Arial" panose="020B0604020202020204" pitchFamily="34" charset="0"/>
                <a:cs typeface="Arial" panose="020B0604020202020204" pitchFamily="34" charset="0"/>
              </a:rPr>
              <a:t>		     -&gt; subjective substitution (</a:t>
            </a:r>
            <a:r>
              <a:rPr lang="en" sz="2800" i="1" dirty="0" err="1">
                <a:latin typeface="Arial" panose="020B0604020202020204" pitchFamily="34" charset="0"/>
                <a:cs typeface="Arial" panose="020B0604020202020204" pitchFamily="34" charset="0"/>
              </a:rPr>
              <a:t>partners&amp;heirs</a:t>
            </a:r>
            <a:r>
              <a:rPr lang="en" sz="2800" i="1" dirty="0">
                <a:latin typeface="Arial" panose="020B0604020202020204" pitchFamily="34" charset="0"/>
                <a:cs typeface="Arial" panose="020B0604020202020204" pitchFamily="34" charset="0"/>
              </a:rPr>
              <a:t>’ decision)</a:t>
            </a:r>
          </a:p>
          <a:p>
            <a:pPr algn="just"/>
            <a:r>
              <a:rPr lang="en" sz="2800" i="1" dirty="0">
                <a:latin typeface="Arial" panose="020B0604020202020204" pitchFamily="34" charset="0"/>
                <a:cs typeface="Arial" panose="020B0604020202020204" pitchFamily="34" charset="0"/>
              </a:rPr>
              <a:t>			= NO RIGHT OR AUTOMATIC TAKEOVER</a:t>
            </a:r>
          </a:p>
        </p:txBody>
      </p:sp>
    </p:spTree>
    <p:extLst>
      <p:ext uri="{BB962C8B-B14F-4D97-AF65-F5344CB8AC3E}">
        <p14:creationId xmlns:p14="http://schemas.microsoft.com/office/powerpoint/2010/main" val="5422716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1" y="539827"/>
            <a:ext cx="10982897" cy="6801862"/>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PARTNERSHIP – “INDIVIDUAL DISSOLUTION”</a:t>
            </a:r>
            <a:endParaRPr lang="en-US" sz="3200" i="1"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pPr algn="just"/>
            <a:endParaRPr lang="en" sz="1200" dirty="0">
              <a:latin typeface="Arial" panose="020B0604020202020204" pitchFamily="34" charset="0"/>
              <a:cs typeface="Arial" panose="020B0604020202020204" pitchFamily="34" charset="0"/>
            </a:endParaRPr>
          </a:p>
          <a:p>
            <a:pPr marL="457200" indent="-457200" algn="just">
              <a:buFont typeface="Arial" panose="020B0604020202020204" pitchFamily="34" charset="0"/>
              <a:buChar char="•"/>
            </a:pPr>
            <a:r>
              <a:rPr lang="en" sz="3200" b="1" dirty="0" err="1">
                <a:latin typeface="Arial" panose="020B0604020202020204" pitchFamily="34" charset="0"/>
                <a:cs typeface="Arial" panose="020B0604020202020204" pitchFamily="34" charset="0"/>
              </a:rPr>
              <a:t>s.s.</a:t>
            </a:r>
            <a:r>
              <a:rPr lang="en" sz="3200" dirty="0">
                <a:latin typeface="Arial" panose="020B0604020202020204" pitchFamily="34" charset="0"/>
                <a:cs typeface="Arial" panose="020B0604020202020204" pitchFamily="34" charset="0"/>
              </a:rPr>
              <a:t> (simple partnership) </a:t>
            </a:r>
            <a:r>
              <a:rPr lang="en" sz="3200" b="1" dirty="0">
                <a:latin typeface="Arial" panose="020B0604020202020204" pitchFamily="34" charset="0"/>
                <a:cs typeface="Arial" panose="020B0604020202020204" pitchFamily="34" charset="0"/>
              </a:rPr>
              <a:t>&amp;</a:t>
            </a:r>
            <a:r>
              <a:rPr lang="en" sz="3200" dirty="0">
                <a:latin typeface="Arial" panose="020B0604020202020204" pitchFamily="34" charset="0"/>
                <a:cs typeface="Arial" panose="020B0604020202020204" pitchFamily="34" charset="0"/>
              </a:rPr>
              <a:t> </a:t>
            </a:r>
            <a:r>
              <a:rPr lang="en" sz="3200" b="1" dirty="0" err="1">
                <a:latin typeface="Arial" panose="020B0604020202020204" pitchFamily="34" charset="0"/>
                <a:cs typeface="Arial" panose="020B0604020202020204" pitchFamily="34" charset="0"/>
              </a:rPr>
              <a:t>s.n.c</a:t>
            </a:r>
            <a:r>
              <a:rPr lang="en" sz="3200" b="1" dirty="0">
                <a:latin typeface="Arial" panose="020B0604020202020204" pitchFamily="34" charset="0"/>
                <a:cs typeface="Arial" panose="020B0604020202020204" pitchFamily="34" charset="0"/>
              </a:rPr>
              <a:t>.</a:t>
            </a:r>
            <a:r>
              <a:rPr lang="en" sz="3200" dirty="0">
                <a:latin typeface="Arial" panose="020B0604020202020204" pitchFamily="34" charset="0"/>
                <a:cs typeface="Arial" panose="020B0604020202020204" pitchFamily="34" charset="0"/>
              </a:rPr>
              <a:t> (general partnership): </a:t>
            </a:r>
          </a:p>
          <a:p>
            <a:pPr algn="just"/>
            <a:endParaRPr lang="en" sz="1200" dirty="0">
              <a:latin typeface="Arial" panose="020B0604020202020204" pitchFamily="34" charset="0"/>
              <a:cs typeface="Arial" panose="020B0604020202020204" pitchFamily="34" charset="0"/>
            </a:endParaRPr>
          </a:p>
          <a:p>
            <a:pPr marL="457200" indent="-457200" algn="just">
              <a:buFontTx/>
              <a:buChar char="-"/>
            </a:pPr>
            <a:r>
              <a:rPr lang="it-IT" sz="2800" dirty="0">
                <a:latin typeface="Arial" panose="020B0604020202020204" pitchFamily="34" charset="0"/>
                <a:cs typeface="Arial" panose="020B0604020202020204" pitchFamily="34" charset="0"/>
              </a:rPr>
              <a:t>WITHDRAWAL (2285 c.c.)</a:t>
            </a:r>
          </a:p>
          <a:p>
            <a:pPr algn="just"/>
            <a:r>
              <a:rPr lang="en" sz="2400" dirty="0">
                <a:latin typeface="Arial" panose="020B0604020202020204" pitchFamily="34" charset="0"/>
                <a:cs typeface="Arial" panose="020B0604020202020204" pitchFamily="34" charset="0"/>
              </a:rPr>
              <a:t>Any partner may withdraw from the partnership when it is contracted for an indefinite period or for the lifetime of one of the partners. It may also withdraw in the cases provided for in the company contract or when a due cause exists. </a:t>
            </a:r>
          </a:p>
          <a:p>
            <a:pPr algn="just"/>
            <a:endParaRPr lang="en" sz="2800" dirty="0">
              <a:latin typeface="Arial" panose="020B0604020202020204" pitchFamily="34" charset="0"/>
              <a:cs typeface="Arial" panose="020B0604020202020204" pitchFamily="34" charset="0"/>
            </a:endParaRPr>
          </a:p>
          <a:p>
            <a:pPr algn="just"/>
            <a:r>
              <a:rPr lang="en" sz="2800" dirty="0">
                <a:latin typeface="Arial" panose="020B0604020202020204" pitchFamily="34" charset="0"/>
                <a:cs typeface="Arial" panose="020B0604020202020204" pitchFamily="34" charset="0"/>
              </a:rPr>
              <a:t>THEREFORE -&gt; free withdrawal if partnership is without term</a:t>
            </a:r>
          </a:p>
          <a:p>
            <a:pPr algn="just"/>
            <a:r>
              <a:rPr lang="en" sz="2800" dirty="0">
                <a:latin typeface="Arial" panose="020B0604020202020204" pitchFamily="34" charset="0"/>
                <a:cs typeface="Arial" panose="020B0604020202020204" pitchFamily="34" charset="0"/>
              </a:rPr>
              <a:t>		         </a:t>
            </a:r>
            <a:r>
              <a:rPr lang="en" sz="2800" i="1" dirty="0">
                <a:latin typeface="Arial" panose="020B0604020202020204" pitchFamily="34" charset="0"/>
                <a:cs typeface="Arial" panose="020B0604020202020204" pitchFamily="34" charset="0"/>
              </a:rPr>
              <a:t>[+ if partnership duration is tacitly prorogated</a:t>
            </a:r>
            <a:r>
              <a:rPr lang="en" sz="2800" dirty="0">
                <a:latin typeface="Arial" panose="020B0604020202020204" pitchFamily="34" charset="0"/>
                <a:cs typeface="Arial" panose="020B0604020202020204" pitchFamily="34" charset="0"/>
              </a:rPr>
              <a:t>]</a:t>
            </a:r>
          </a:p>
          <a:p>
            <a:pPr algn="just"/>
            <a:r>
              <a:rPr lang="en" sz="2800" dirty="0">
                <a:latin typeface="Arial" panose="020B0604020202020204" pitchFamily="34" charset="0"/>
                <a:cs typeface="Arial" panose="020B0604020202020204" pitchFamily="34" charset="0"/>
              </a:rPr>
              <a:t>		     -&gt; special withdrawal if partnership provides so</a:t>
            </a:r>
          </a:p>
          <a:p>
            <a:pPr algn="just"/>
            <a:r>
              <a:rPr lang="en" sz="2800" dirty="0">
                <a:latin typeface="Arial" panose="020B0604020202020204" pitchFamily="34" charset="0"/>
                <a:cs typeface="Arial" panose="020B0604020202020204" pitchFamily="34" charset="0"/>
              </a:rPr>
              <a:t>		     -&gt; justified withdrawal </a:t>
            </a:r>
            <a:r>
              <a:rPr lang="en" sz="2800" dirty="0" err="1">
                <a:latin typeface="Arial" panose="020B0604020202020204" pitchFamily="34" charset="0"/>
                <a:cs typeface="Arial" panose="020B0604020202020204" pitchFamily="34" charset="0"/>
              </a:rPr>
              <a:t>irrespecti</a:t>
            </a:r>
            <a:r>
              <a:rPr lang="it-IT" sz="2800" dirty="0">
                <a:latin typeface="Arial" panose="020B0604020202020204" pitchFamily="34" charset="0"/>
                <a:cs typeface="Arial" panose="020B0604020202020204" pitchFamily="34" charset="0"/>
              </a:rPr>
              <a:t>v</a:t>
            </a:r>
            <a:r>
              <a:rPr lang="en" sz="2800" dirty="0">
                <a:latin typeface="Arial" panose="020B0604020202020204" pitchFamily="34" charset="0"/>
                <a:cs typeface="Arial" panose="020B0604020202020204" pitchFamily="34" charset="0"/>
              </a:rPr>
              <a:t>e of partnership</a:t>
            </a:r>
          </a:p>
          <a:p>
            <a:pPr algn="just"/>
            <a:endParaRPr lang="en" sz="200" dirty="0">
              <a:latin typeface="Arial" panose="020B0604020202020204" pitchFamily="34" charset="0"/>
              <a:cs typeface="Arial" panose="020B0604020202020204" pitchFamily="34" charset="0"/>
            </a:endParaRPr>
          </a:p>
          <a:p>
            <a:pPr algn="just"/>
            <a:r>
              <a:rPr lang="en" sz="2800" dirty="0">
                <a:latin typeface="Arial" panose="020B0604020202020204" pitchFamily="34" charset="0"/>
                <a:cs typeface="Arial" panose="020B0604020202020204" pitchFamily="34" charset="0"/>
              </a:rPr>
              <a:t>		= </a:t>
            </a:r>
            <a:r>
              <a:rPr lang="en" sz="2800" i="1" dirty="0">
                <a:latin typeface="Arial" panose="020B0604020202020204" pitchFamily="34" charset="0"/>
                <a:cs typeface="Arial" panose="020B0604020202020204" pitchFamily="34" charset="0"/>
              </a:rPr>
              <a:t>WITHDRAWAL IS NOT AN ABSOLUTE RIGHT</a:t>
            </a:r>
          </a:p>
          <a:p>
            <a:pPr algn="just"/>
            <a:r>
              <a:rPr lang="en" sz="2800" i="1"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5145213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1" y="539827"/>
            <a:ext cx="11126117" cy="6001643"/>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PARTNERSHIP – “INDIVIDUAL DISSOLUTION”</a:t>
            </a:r>
            <a:endParaRPr lang="en-US" sz="3200" i="1"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pPr algn="just"/>
            <a:endParaRPr lang="en" sz="1200" dirty="0">
              <a:latin typeface="Arial" panose="020B0604020202020204" pitchFamily="34" charset="0"/>
              <a:cs typeface="Arial" panose="020B0604020202020204" pitchFamily="34" charset="0"/>
            </a:endParaRPr>
          </a:p>
          <a:p>
            <a:pPr marL="457200" indent="-457200" algn="just">
              <a:buFont typeface="Arial" panose="020B0604020202020204" pitchFamily="34" charset="0"/>
              <a:buChar char="•"/>
            </a:pPr>
            <a:r>
              <a:rPr lang="en" sz="3200" b="1" dirty="0" err="1">
                <a:latin typeface="Arial" panose="020B0604020202020204" pitchFamily="34" charset="0"/>
                <a:cs typeface="Arial" panose="020B0604020202020204" pitchFamily="34" charset="0"/>
              </a:rPr>
              <a:t>s.s.</a:t>
            </a:r>
            <a:r>
              <a:rPr lang="en" sz="3200" dirty="0">
                <a:latin typeface="Arial" panose="020B0604020202020204" pitchFamily="34" charset="0"/>
                <a:cs typeface="Arial" panose="020B0604020202020204" pitchFamily="34" charset="0"/>
              </a:rPr>
              <a:t> (simple partnership) </a:t>
            </a:r>
            <a:r>
              <a:rPr lang="en" sz="3200" b="1" dirty="0">
                <a:latin typeface="Arial" panose="020B0604020202020204" pitchFamily="34" charset="0"/>
                <a:cs typeface="Arial" panose="020B0604020202020204" pitchFamily="34" charset="0"/>
              </a:rPr>
              <a:t>&amp;</a:t>
            </a:r>
            <a:r>
              <a:rPr lang="en" sz="3200" dirty="0">
                <a:latin typeface="Arial" panose="020B0604020202020204" pitchFamily="34" charset="0"/>
                <a:cs typeface="Arial" panose="020B0604020202020204" pitchFamily="34" charset="0"/>
              </a:rPr>
              <a:t> </a:t>
            </a:r>
            <a:r>
              <a:rPr lang="en" sz="3200" b="1" dirty="0" err="1">
                <a:latin typeface="Arial" panose="020B0604020202020204" pitchFamily="34" charset="0"/>
                <a:cs typeface="Arial" panose="020B0604020202020204" pitchFamily="34" charset="0"/>
              </a:rPr>
              <a:t>s.n.c</a:t>
            </a:r>
            <a:r>
              <a:rPr lang="en" sz="3200" b="1" dirty="0">
                <a:latin typeface="Arial" panose="020B0604020202020204" pitchFamily="34" charset="0"/>
                <a:cs typeface="Arial" panose="020B0604020202020204" pitchFamily="34" charset="0"/>
              </a:rPr>
              <a:t>.</a:t>
            </a:r>
            <a:r>
              <a:rPr lang="en" sz="3200" dirty="0">
                <a:latin typeface="Arial" panose="020B0604020202020204" pitchFamily="34" charset="0"/>
                <a:cs typeface="Arial" panose="020B0604020202020204" pitchFamily="34" charset="0"/>
              </a:rPr>
              <a:t> (general partnership): </a:t>
            </a:r>
          </a:p>
          <a:p>
            <a:pPr algn="just"/>
            <a:endParaRPr lang="en" sz="1200" dirty="0">
              <a:latin typeface="Arial" panose="020B0604020202020204" pitchFamily="34" charset="0"/>
              <a:cs typeface="Arial" panose="020B0604020202020204" pitchFamily="34" charset="0"/>
            </a:endParaRPr>
          </a:p>
          <a:p>
            <a:pPr marL="457200" indent="-457200" algn="just">
              <a:buFontTx/>
              <a:buChar char="-"/>
            </a:pPr>
            <a:r>
              <a:rPr lang="it-IT" sz="2800" dirty="0">
                <a:latin typeface="Arial" panose="020B0604020202020204" pitchFamily="34" charset="0"/>
                <a:cs typeface="Arial" panose="020B0604020202020204" pitchFamily="34" charset="0"/>
              </a:rPr>
              <a:t>OPTIONAL EXCLUSION</a:t>
            </a:r>
          </a:p>
          <a:p>
            <a:pPr algn="just"/>
            <a:r>
              <a:rPr lang="it-IT" sz="2800" dirty="0">
                <a:latin typeface="Arial" panose="020B0604020202020204" pitchFamily="34" charset="0"/>
                <a:cs typeface="Arial" panose="020B0604020202020204" pitchFamily="34" charset="0"/>
              </a:rPr>
              <a:t>	CAUSES (2286 c.c.)</a:t>
            </a:r>
          </a:p>
          <a:p>
            <a:pPr algn="just"/>
            <a:r>
              <a:rPr lang="en" sz="2400" dirty="0">
                <a:latin typeface="Arial" panose="020B0604020202020204" pitchFamily="34" charset="0"/>
                <a:cs typeface="Arial" panose="020B0604020202020204" pitchFamily="34" charset="0"/>
              </a:rPr>
              <a:t>-&gt; serious breach of obligations arising from law or partnership agreement </a:t>
            </a:r>
          </a:p>
          <a:p>
            <a:pPr algn="just"/>
            <a:r>
              <a:rPr lang="en" sz="2400" dirty="0">
                <a:latin typeface="Arial" panose="020B0604020202020204" pitchFamily="34" charset="0"/>
                <a:cs typeface="Arial" panose="020B0604020202020204" pitchFamily="34" charset="0"/>
              </a:rPr>
              <a:t>-&gt; </a:t>
            </a:r>
            <a:r>
              <a:rPr lang="en-US" sz="2400" dirty="0">
                <a:latin typeface="Arial" panose="020B0604020202020204" pitchFamily="34" charset="0"/>
                <a:cs typeface="Arial" panose="020B0604020202020204" pitchFamily="34" charset="0"/>
              </a:rPr>
              <a:t>interdiction of incapacitation of the partner</a:t>
            </a:r>
          </a:p>
          <a:p>
            <a:pPr algn="just"/>
            <a:r>
              <a:rPr lang="en-US" sz="2400" dirty="0">
                <a:latin typeface="Arial" panose="020B0604020202020204" pitchFamily="34" charset="0"/>
                <a:cs typeface="Arial" panose="020B0604020202020204" pitchFamily="34" charset="0"/>
              </a:rPr>
              <a:t>-&gt; </a:t>
            </a:r>
            <a:r>
              <a:rPr lang="en" sz="2400" dirty="0">
                <a:latin typeface="Arial" panose="020B0604020202020204" pitchFamily="34" charset="0"/>
                <a:cs typeface="Arial" panose="020B0604020202020204" pitchFamily="34" charset="0"/>
              </a:rPr>
              <a:t>criminal sanction with disqualification from public offices, even temporary</a:t>
            </a:r>
          </a:p>
          <a:p>
            <a:pPr algn="just"/>
            <a:r>
              <a:rPr lang="en" sz="2400" dirty="0">
                <a:latin typeface="Arial" panose="020B0604020202020204" pitchFamily="34" charset="0"/>
                <a:cs typeface="Arial" panose="020B0604020202020204" pitchFamily="34" charset="0"/>
              </a:rPr>
              <a:t>-&gt; laboring partner for subsequent incapacity to perform the work</a:t>
            </a:r>
          </a:p>
          <a:p>
            <a:pPr algn="just"/>
            <a:r>
              <a:rPr lang="en" sz="2400" dirty="0">
                <a:latin typeface="Arial" panose="020B0604020202020204" pitchFamily="34" charset="0"/>
                <a:cs typeface="Arial" panose="020B0604020202020204" pitchFamily="34" charset="0"/>
              </a:rPr>
              <a:t>-&gt; contributing partner for </a:t>
            </a:r>
            <a:r>
              <a:rPr lang="en" sz="2400" dirty="0" err="1">
                <a:latin typeface="Arial" panose="020B0604020202020204" pitchFamily="34" charset="0"/>
                <a:cs typeface="Arial" panose="020B0604020202020204" pitchFamily="34" charset="0"/>
              </a:rPr>
              <a:t>subseque</a:t>
            </a:r>
            <a:r>
              <a:rPr lang="it-IT" sz="2400" dirty="0" err="1">
                <a:latin typeface="Arial" panose="020B0604020202020204" pitchFamily="34" charset="0"/>
                <a:cs typeface="Arial" panose="020B0604020202020204" pitchFamily="34" charset="0"/>
              </a:rPr>
              <a:t>n</a:t>
            </a:r>
            <a:r>
              <a:rPr lang="en" sz="2400" dirty="0">
                <a:latin typeface="Arial" panose="020B0604020202020204" pitchFamily="34" charset="0"/>
                <a:cs typeface="Arial" panose="020B0604020202020204" pitchFamily="34" charset="0"/>
              </a:rPr>
              <a:t>t perishing of the good in enjoyment </a:t>
            </a:r>
          </a:p>
          <a:p>
            <a:pPr algn="just"/>
            <a:r>
              <a:rPr lang="en" sz="2400" dirty="0">
                <a:latin typeface="Arial" panose="020B0604020202020204" pitchFamily="34" charset="0"/>
                <a:cs typeface="Arial" panose="020B0604020202020204" pitchFamily="34" charset="0"/>
              </a:rPr>
              <a:t>-&gt; contributing partner for previous perishing of the good in (not-yet) ownership</a:t>
            </a:r>
          </a:p>
          <a:p>
            <a:pPr algn="just"/>
            <a:endParaRPr lang="en" sz="2400" dirty="0">
              <a:latin typeface="Arial" panose="020B0604020202020204" pitchFamily="34" charset="0"/>
              <a:cs typeface="Arial" panose="020B0604020202020204" pitchFamily="34" charset="0"/>
            </a:endParaRPr>
          </a:p>
          <a:p>
            <a:pPr algn="just"/>
            <a:r>
              <a:rPr lang="en" sz="2800" dirty="0">
                <a:solidFill>
                  <a:prstClr val="black"/>
                </a:solidFill>
                <a:latin typeface="Arial" panose="020B0604020202020204" pitchFamily="34" charset="0"/>
                <a:cs typeface="Arial" panose="020B0604020202020204" pitchFamily="34" charset="0"/>
              </a:rPr>
              <a:t>		= </a:t>
            </a:r>
            <a:r>
              <a:rPr lang="en" sz="2800" i="1" dirty="0">
                <a:solidFill>
                  <a:prstClr val="black"/>
                </a:solidFill>
                <a:latin typeface="Arial" panose="020B0604020202020204" pitchFamily="34" charset="0"/>
                <a:cs typeface="Arial" panose="020B0604020202020204" pitchFamily="34" charset="0"/>
              </a:rPr>
              <a:t>EXCLUSION IS NOT AN ABSOLUTE RIGHT </a:t>
            </a:r>
            <a:endParaRPr lang="en" sz="28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464007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1" y="539827"/>
            <a:ext cx="11353799" cy="6432530"/>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PARTNERSHIP – “INDIVIDUAL DISSOLUTION”</a:t>
            </a:r>
            <a:endParaRPr lang="en-US" sz="3200" i="1"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pPr algn="just"/>
            <a:endParaRPr lang="en" sz="1200" dirty="0">
              <a:latin typeface="Arial" panose="020B0604020202020204" pitchFamily="34" charset="0"/>
              <a:cs typeface="Arial" panose="020B0604020202020204" pitchFamily="34" charset="0"/>
            </a:endParaRPr>
          </a:p>
          <a:p>
            <a:pPr marL="457200" indent="-457200" algn="just">
              <a:buFont typeface="Arial" panose="020B0604020202020204" pitchFamily="34" charset="0"/>
              <a:buChar char="•"/>
            </a:pPr>
            <a:r>
              <a:rPr lang="en" sz="3200" b="1" dirty="0" err="1">
                <a:latin typeface="Arial" panose="020B0604020202020204" pitchFamily="34" charset="0"/>
                <a:cs typeface="Arial" panose="020B0604020202020204" pitchFamily="34" charset="0"/>
              </a:rPr>
              <a:t>s.s.</a:t>
            </a:r>
            <a:r>
              <a:rPr lang="en" sz="3200" dirty="0">
                <a:latin typeface="Arial" panose="020B0604020202020204" pitchFamily="34" charset="0"/>
                <a:cs typeface="Arial" panose="020B0604020202020204" pitchFamily="34" charset="0"/>
              </a:rPr>
              <a:t> (simple partnership) </a:t>
            </a:r>
            <a:r>
              <a:rPr lang="en" sz="3200" b="1" dirty="0">
                <a:latin typeface="Arial" panose="020B0604020202020204" pitchFamily="34" charset="0"/>
                <a:cs typeface="Arial" panose="020B0604020202020204" pitchFamily="34" charset="0"/>
              </a:rPr>
              <a:t>&amp;</a:t>
            </a:r>
            <a:r>
              <a:rPr lang="en" sz="3200" dirty="0">
                <a:latin typeface="Arial" panose="020B0604020202020204" pitchFamily="34" charset="0"/>
                <a:cs typeface="Arial" panose="020B0604020202020204" pitchFamily="34" charset="0"/>
              </a:rPr>
              <a:t> </a:t>
            </a:r>
            <a:r>
              <a:rPr lang="en" sz="3200" b="1" dirty="0" err="1">
                <a:latin typeface="Arial" panose="020B0604020202020204" pitchFamily="34" charset="0"/>
                <a:cs typeface="Arial" panose="020B0604020202020204" pitchFamily="34" charset="0"/>
              </a:rPr>
              <a:t>s.n.c</a:t>
            </a:r>
            <a:r>
              <a:rPr lang="en" sz="3200" b="1" dirty="0">
                <a:latin typeface="Arial" panose="020B0604020202020204" pitchFamily="34" charset="0"/>
                <a:cs typeface="Arial" panose="020B0604020202020204" pitchFamily="34" charset="0"/>
              </a:rPr>
              <a:t>.</a:t>
            </a:r>
            <a:r>
              <a:rPr lang="en" sz="3200" dirty="0">
                <a:latin typeface="Arial" panose="020B0604020202020204" pitchFamily="34" charset="0"/>
                <a:cs typeface="Arial" panose="020B0604020202020204" pitchFamily="34" charset="0"/>
              </a:rPr>
              <a:t> (general partnership): </a:t>
            </a:r>
          </a:p>
          <a:p>
            <a:pPr algn="just"/>
            <a:endParaRPr lang="en" sz="1200" dirty="0">
              <a:latin typeface="Arial" panose="020B0604020202020204" pitchFamily="34" charset="0"/>
              <a:cs typeface="Arial" panose="020B0604020202020204" pitchFamily="34" charset="0"/>
            </a:endParaRPr>
          </a:p>
          <a:p>
            <a:pPr marL="457200" indent="-457200" algn="just">
              <a:buFontTx/>
              <a:buChar char="-"/>
            </a:pPr>
            <a:r>
              <a:rPr lang="it-IT" sz="2800" dirty="0">
                <a:latin typeface="Arial" panose="020B0604020202020204" pitchFamily="34" charset="0"/>
                <a:cs typeface="Arial" panose="020B0604020202020204" pitchFamily="34" charset="0"/>
              </a:rPr>
              <a:t>OPTIONAL EXCLUSION</a:t>
            </a:r>
          </a:p>
          <a:p>
            <a:pPr algn="just"/>
            <a:r>
              <a:rPr lang="it-IT" sz="2800" dirty="0">
                <a:latin typeface="Arial" panose="020B0604020202020204" pitchFamily="34" charset="0"/>
                <a:cs typeface="Arial" panose="020B0604020202020204" pitchFamily="34" charset="0"/>
              </a:rPr>
              <a:t>	PROCEDURE (2287 c.c.)</a:t>
            </a:r>
          </a:p>
          <a:p>
            <a:pPr algn="just"/>
            <a:r>
              <a:rPr lang="en" sz="2400" dirty="0">
                <a:latin typeface="Arial" panose="020B0604020202020204" pitchFamily="34" charset="0"/>
                <a:cs typeface="Arial" panose="020B0604020202020204" pitchFamily="34" charset="0"/>
              </a:rPr>
              <a:t>-&gt; exclusion is decided by the majority of the partners</a:t>
            </a:r>
          </a:p>
          <a:p>
            <a:pPr algn="just"/>
            <a:r>
              <a:rPr lang="en" sz="2400" dirty="0">
                <a:latin typeface="Arial" panose="020B0604020202020204" pitchFamily="34" charset="0"/>
                <a:cs typeface="Arial" panose="020B0604020202020204" pitchFamily="34" charset="0"/>
              </a:rPr>
              <a:t>-&gt; vote is on persons (not profit shares), not counting the partner to be excluded -&gt; exclusion takes effect after 30 days from the date of communication</a:t>
            </a:r>
          </a:p>
          <a:p>
            <a:pPr algn="just"/>
            <a:r>
              <a:rPr lang="en" sz="2400" dirty="0">
                <a:latin typeface="Arial" panose="020B0604020202020204" pitchFamily="34" charset="0"/>
                <a:cs typeface="Arial" panose="020B0604020202020204" pitchFamily="34" charset="0"/>
              </a:rPr>
              <a:t>-&gt; within this period, the excluded partner may appeal to the court</a:t>
            </a:r>
          </a:p>
          <a:p>
            <a:pPr algn="just"/>
            <a:r>
              <a:rPr lang="en" sz="2400" dirty="0">
                <a:latin typeface="Arial" panose="020B0604020202020204" pitchFamily="34" charset="0"/>
                <a:cs typeface="Arial" panose="020B0604020202020204" pitchFamily="34" charset="0"/>
              </a:rPr>
              <a:t>-&gt; in case of only two partners, exclusion is decided by the judge upon request</a:t>
            </a:r>
          </a:p>
          <a:p>
            <a:pPr algn="just"/>
            <a:endParaRPr lang="en" sz="2400" dirty="0">
              <a:latin typeface="Arial" panose="020B0604020202020204" pitchFamily="34" charset="0"/>
              <a:cs typeface="Arial" panose="020B0604020202020204" pitchFamily="34" charset="0"/>
            </a:endParaRPr>
          </a:p>
          <a:p>
            <a:pPr algn="just"/>
            <a:endParaRPr lang="en" sz="2400" dirty="0">
              <a:latin typeface="Arial" panose="020B0604020202020204" pitchFamily="34" charset="0"/>
              <a:cs typeface="Arial" panose="020B0604020202020204" pitchFamily="34" charset="0"/>
            </a:endParaRPr>
          </a:p>
          <a:p>
            <a:pPr algn="just"/>
            <a:r>
              <a:rPr lang="en" sz="2800" dirty="0">
                <a:solidFill>
                  <a:prstClr val="black"/>
                </a:solidFill>
                <a:latin typeface="Arial" panose="020B0604020202020204" pitchFamily="34" charset="0"/>
                <a:cs typeface="Arial" panose="020B0604020202020204" pitchFamily="34" charset="0"/>
              </a:rPr>
              <a:t>	= </a:t>
            </a:r>
            <a:r>
              <a:rPr lang="en" sz="2800" i="1" dirty="0">
                <a:solidFill>
                  <a:prstClr val="black"/>
                </a:solidFill>
                <a:latin typeface="Arial" panose="020B0604020202020204" pitchFamily="34" charset="0"/>
                <a:cs typeface="Arial" panose="020B0604020202020204" pitchFamily="34" charset="0"/>
              </a:rPr>
              <a:t>EXCLUSION IS CONTROVERSIAL (AND DISPUTABLE)</a:t>
            </a:r>
            <a:endParaRPr lang="en" sz="2400" dirty="0">
              <a:latin typeface="Arial" panose="020B0604020202020204" pitchFamily="34" charset="0"/>
              <a:cs typeface="Arial" panose="020B0604020202020204" pitchFamily="34" charset="0"/>
            </a:endParaRPr>
          </a:p>
          <a:p>
            <a:pPr algn="just"/>
            <a:endParaRPr lang="en" sz="28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485021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1" y="539827"/>
            <a:ext cx="11236286" cy="6063198"/>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PARTNERSHIP – “INDIVIDUAL DISSOLUTION”</a:t>
            </a:r>
            <a:endParaRPr lang="en-US" sz="3200" i="1"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pPr algn="just"/>
            <a:endParaRPr lang="en" sz="1200" dirty="0">
              <a:latin typeface="Arial" panose="020B0604020202020204" pitchFamily="34" charset="0"/>
              <a:cs typeface="Arial" panose="020B0604020202020204" pitchFamily="34" charset="0"/>
            </a:endParaRPr>
          </a:p>
          <a:p>
            <a:pPr marL="457200" indent="-457200" algn="just">
              <a:buFont typeface="Arial" panose="020B0604020202020204" pitchFamily="34" charset="0"/>
              <a:buChar char="•"/>
            </a:pPr>
            <a:r>
              <a:rPr lang="en" sz="3200" b="1" dirty="0" err="1">
                <a:latin typeface="Arial" panose="020B0604020202020204" pitchFamily="34" charset="0"/>
                <a:cs typeface="Arial" panose="020B0604020202020204" pitchFamily="34" charset="0"/>
              </a:rPr>
              <a:t>s.s.</a:t>
            </a:r>
            <a:r>
              <a:rPr lang="en" sz="3200" dirty="0">
                <a:latin typeface="Arial" panose="020B0604020202020204" pitchFamily="34" charset="0"/>
                <a:cs typeface="Arial" panose="020B0604020202020204" pitchFamily="34" charset="0"/>
              </a:rPr>
              <a:t> (simple partnership) </a:t>
            </a:r>
            <a:r>
              <a:rPr lang="en" sz="3200" b="1" dirty="0">
                <a:latin typeface="Arial" panose="020B0604020202020204" pitchFamily="34" charset="0"/>
                <a:cs typeface="Arial" panose="020B0604020202020204" pitchFamily="34" charset="0"/>
              </a:rPr>
              <a:t>&amp;</a:t>
            </a:r>
            <a:r>
              <a:rPr lang="en" sz="3200" dirty="0">
                <a:latin typeface="Arial" panose="020B0604020202020204" pitchFamily="34" charset="0"/>
                <a:cs typeface="Arial" panose="020B0604020202020204" pitchFamily="34" charset="0"/>
              </a:rPr>
              <a:t> </a:t>
            </a:r>
            <a:r>
              <a:rPr lang="en" sz="3200" b="1" dirty="0" err="1">
                <a:latin typeface="Arial" panose="020B0604020202020204" pitchFamily="34" charset="0"/>
                <a:cs typeface="Arial" panose="020B0604020202020204" pitchFamily="34" charset="0"/>
              </a:rPr>
              <a:t>s.n.c</a:t>
            </a:r>
            <a:r>
              <a:rPr lang="en" sz="3200" b="1" dirty="0">
                <a:latin typeface="Arial" panose="020B0604020202020204" pitchFamily="34" charset="0"/>
                <a:cs typeface="Arial" panose="020B0604020202020204" pitchFamily="34" charset="0"/>
              </a:rPr>
              <a:t>.</a:t>
            </a:r>
            <a:r>
              <a:rPr lang="en" sz="3200" dirty="0">
                <a:latin typeface="Arial" panose="020B0604020202020204" pitchFamily="34" charset="0"/>
                <a:cs typeface="Arial" panose="020B0604020202020204" pitchFamily="34" charset="0"/>
              </a:rPr>
              <a:t> (general partnership): </a:t>
            </a:r>
          </a:p>
          <a:p>
            <a:pPr algn="just"/>
            <a:endParaRPr lang="en" sz="1200" dirty="0">
              <a:latin typeface="Arial" panose="020B0604020202020204" pitchFamily="34" charset="0"/>
              <a:cs typeface="Arial" panose="020B0604020202020204" pitchFamily="34" charset="0"/>
            </a:endParaRPr>
          </a:p>
          <a:p>
            <a:pPr marL="457200" indent="-457200" algn="just">
              <a:buFontTx/>
              <a:buChar char="-"/>
            </a:pPr>
            <a:r>
              <a:rPr lang="it-IT" sz="2800" dirty="0">
                <a:latin typeface="Arial" panose="020B0604020202020204" pitchFamily="34" charset="0"/>
                <a:cs typeface="Arial" panose="020B0604020202020204" pitchFamily="34" charset="0"/>
              </a:rPr>
              <a:t>AUTOMATIC EXCLUSION</a:t>
            </a:r>
          </a:p>
          <a:p>
            <a:pPr algn="just"/>
            <a:r>
              <a:rPr lang="it-IT" sz="2800" dirty="0">
                <a:latin typeface="Arial" panose="020B0604020202020204" pitchFamily="34" charset="0"/>
                <a:cs typeface="Arial" panose="020B0604020202020204" pitchFamily="34" charset="0"/>
              </a:rPr>
              <a:t>	CAUSES (2288 c.c.)</a:t>
            </a:r>
          </a:p>
          <a:p>
            <a:pPr algn="just"/>
            <a:r>
              <a:rPr lang="en" sz="2400" dirty="0">
                <a:latin typeface="Arial" panose="020B0604020202020204" pitchFamily="34" charset="0"/>
                <a:cs typeface="Arial" panose="020B0604020202020204" pitchFamily="34" charset="0"/>
              </a:rPr>
              <a:t>-&gt; personal “</a:t>
            </a:r>
            <a:r>
              <a:rPr lang="en" sz="2400" dirty="0" err="1">
                <a:latin typeface="Arial" panose="020B0604020202020204" pitchFamily="34" charset="0"/>
                <a:cs typeface="Arial" panose="020B0604020202020204" pitchFamily="34" charset="0"/>
              </a:rPr>
              <a:t>bankrup</a:t>
            </a:r>
            <a:r>
              <a:rPr lang="it-IT" sz="2400" dirty="0" err="1">
                <a:latin typeface="Arial" panose="020B0604020202020204" pitchFamily="34" charset="0"/>
                <a:cs typeface="Arial" panose="020B0604020202020204" pitchFamily="34" charset="0"/>
              </a:rPr>
              <a:t>tc</a:t>
            </a:r>
            <a:r>
              <a:rPr lang="en" sz="2400" dirty="0">
                <a:latin typeface="Arial" panose="020B0604020202020204" pitchFamily="34" charset="0"/>
                <a:cs typeface="Arial" panose="020B0604020202020204" pitchFamily="34" charset="0"/>
              </a:rPr>
              <a:t>y” (opening of a judicial liquidation procedure)</a:t>
            </a:r>
          </a:p>
          <a:p>
            <a:pPr algn="just"/>
            <a:r>
              <a:rPr lang="en" sz="2400" dirty="0">
                <a:latin typeface="Arial" panose="020B0604020202020204" pitchFamily="34" charset="0"/>
                <a:cs typeface="Arial" panose="020B0604020202020204" pitchFamily="34" charset="0"/>
              </a:rPr>
              <a:t>-&gt; </a:t>
            </a:r>
            <a:r>
              <a:rPr lang="en-US" sz="2400" dirty="0">
                <a:latin typeface="Arial" panose="020B0604020202020204" pitchFamily="34" charset="0"/>
                <a:cs typeface="Arial" panose="020B0604020202020204" pitchFamily="34" charset="0"/>
              </a:rPr>
              <a:t>personal liquidation of the quota obtained by respective creditors (2270 c.c.)</a:t>
            </a:r>
          </a:p>
          <a:p>
            <a:pPr algn="just"/>
            <a:endParaRPr lang="it-IT" sz="2400" dirty="0">
              <a:latin typeface="Arial" panose="020B0604020202020204" pitchFamily="34" charset="0"/>
              <a:cs typeface="Arial" panose="020B0604020202020204" pitchFamily="34" charset="0"/>
            </a:endParaRPr>
          </a:p>
          <a:p>
            <a:pPr algn="just"/>
            <a:r>
              <a:rPr lang="it-IT" sz="2800" dirty="0">
                <a:latin typeface="Arial" panose="020B0604020202020204" pitchFamily="34" charset="0"/>
                <a:cs typeface="Arial" panose="020B0604020202020204" pitchFamily="34" charset="0"/>
              </a:rPr>
              <a:t>	NO PROCEDURE</a:t>
            </a:r>
          </a:p>
          <a:p>
            <a:pPr algn="just"/>
            <a:r>
              <a:rPr lang="en" sz="2400" dirty="0">
                <a:latin typeface="Arial" panose="020B0604020202020204" pitchFamily="34" charset="0"/>
                <a:cs typeface="Arial" panose="020B0604020202020204" pitchFamily="34" charset="0"/>
              </a:rPr>
              <a:t>-&gt; it operates by law</a:t>
            </a:r>
          </a:p>
          <a:p>
            <a:pPr algn="just"/>
            <a:r>
              <a:rPr lang="en" sz="2400" dirty="0">
                <a:latin typeface="Arial" panose="020B0604020202020204" pitchFamily="34" charset="0"/>
                <a:cs typeface="Arial" panose="020B0604020202020204" pitchFamily="34" charset="0"/>
              </a:rPr>
              <a:t>-&gt; no partners’ (majority) decision required</a:t>
            </a:r>
            <a:endParaRPr lang="it-IT" sz="2400" dirty="0">
              <a:latin typeface="Arial" panose="020B0604020202020204" pitchFamily="34" charset="0"/>
              <a:cs typeface="Arial" panose="020B0604020202020204" pitchFamily="34" charset="0"/>
            </a:endParaRPr>
          </a:p>
          <a:p>
            <a:pPr algn="just"/>
            <a:endParaRPr lang="en" sz="2400" dirty="0">
              <a:latin typeface="Arial" panose="020B0604020202020204" pitchFamily="34" charset="0"/>
              <a:cs typeface="Arial" panose="020B0604020202020204" pitchFamily="34" charset="0"/>
            </a:endParaRPr>
          </a:p>
          <a:p>
            <a:pPr algn="just"/>
            <a:r>
              <a:rPr lang="en" sz="2800" dirty="0">
                <a:solidFill>
                  <a:prstClr val="black"/>
                </a:solidFill>
                <a:latin typeface="Arial" panose="020B0604020202020204" pitchFamily="34" charset="0"/>
                <a:cs typeface="Arial" panose="020B0604020202020204" pitchFamily="34" charset="0"/>
              </a:rPr>
              <a:t>		= “</a:t>
            </a:r>
            <a:r>
              <a:rPr lang="en" sz="2800" i="1" dirty="0">
                <a:solidFill>
                  <a:prstClr val="black"/>
                </a:solidFill>
                <a:latin typeface="Arial" panose="020B0604020202020204" pitchFamily="34" charset="0"/>
                <a:cs typeface="Arial" panose="020B0604020202020204" pitchFamily="34" charset="0"/>
              </a:rPr>
              <a:t>LEGAL” EXCLUSION MEANS NO DISCRETIONALITY</a:t>
            </a:r>
            <a:endParaRPr lang="en" sz="28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11633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1" y="539827"/>
            <a:ext cx="11004931" cy="6309420"/>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PARTNERSHIP – “INDIVIDUAL DISSOLUTION”</a:t>
            </a:r>
            <a:endParaRPr lang="en-US" sz="3200" i="1"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pPr algn="just"/>
            <a:endParaRPr lang="en" sz="1200" dirty="0">
              <a:latin typeface="Arial" panose="020B0604020202020204" pitchFamily="34" charset="0"/>
              <a:cs typeface="Arial" panose="020B0604020202020204" pitchFamily="34" charset="0"/>
            </a:endParaRPr>
          </a:p>
          <a:p>
            <a:pPr marL="457200" indent="-457200" algn="just">
              <a:buFont typeface="Arial" panose="020B0604020202020204" pitchFamily="34" charset="0"/>
              <a:buChar char="•"/>
            </a:pPr>
            <a:r>
              <a:rPr lang="en" sz="3200" b="1" dirty="0" err="1">
                <a:latin typeface="Arial" panose="020B0604020202020204" pitchFamily="34" charset="0"/>
                <a:cs typeface="Arial" panose="020B0604020202020204" pitchFamily="34" charset="0"/>
              </a:rPr>
              <a:t>s.s.</a:t>
            </a:r>
            <a:r>
              <a:rPr lang="en" sz="3200" dirty="0">
                <a:latin typeface="Arial" panose="020B0604020202020204" pitchFamily="34" charset="0"/>
                <a:cs typeface="Arial" panose="020B0604020202020204" pitchFamily="34" charset="0"/>
              </a:rPr>
              <a:t> (simple partnership) </a:t>
            </a:r>
            <a:r>
              <a:rPr lang="en" sz="3200" b="1" dirty="0">
                <a:latin typeface="Arial" panose="020B0604020202020204" pitchFamily="34" charset="0"/>
                <a:cs typeface="Arial" panose="020B0604020202020204" pitchFamily="34" charset="0"/>
              </a:rPr>
              <a:t>&amp;</a:t>
            </a:r>
            <a:r>
              <a:rPr lang="en" sz="3200" dirty="0">
                <a:latin typeface="Arial" panose="020B0604020202020204" pitchFamily="34" charset="0"/>
                <a:cs typeface="Arial" panose="020B0604020202020204" pitchFamily="34" charset="0"/>
              </a:rPr>
              <a:t> </a:t>
            </a:r>
            <a:r>
              <a:rPr lang="en" sz="3200" b="1" dirty="0" err="1">
                <a:latin typeface="Arial" panose="020B0604020202020204" pitchFamily="34" charset="0"/>
                <a:cs typeface="Arial" panose="020B0604020202020204" pitchFamily="34" charset="0"/>
              </a:rPr>
              <a:t>s.n.c</a:t>
            </a:r>
            <a:r>
              <a:rPr lang="en" sz="3200" b="1" dirty="0">
                <a:latin typeface="Arial" panose="020B0604020202020204" pitchFamily="34" charset="0"/>
                <a:cs typeface="Arial" panose="020B0604020202020204" pitchFamily="34" charset="0"/>
              </a:rPr>
              <a:t>.</a:t>
            </a:r>
            <a:r>
              <a:rPr lang="en" sz="3200" dirty="0">
                <a:latin typeface="Arial" panose="020B0604020202020204" pitchFamily="34" charset="0"/>
                <a:cs typeface="Arial" panose="020B0604020202020204" pitchFamily="34" charset="0"/>
              </a:rPr>
              <a:t> (general partnership): </a:t>
            </a:r>
          </a:p>
          <a:p>
            <a:pPr algn="just"/>
            <a:endParaRPr lang="en" sz="1200" dirty="0">
              <a:latin typeface="Arial" panose="020B0604020202020204" pitchFamily="34" charset="0"/>
              <a:cs typeface="Arial" panose="020B0604020202020204" pitchFamily="34" charset="0"/>
            </a:endParaRPr>
          </a:p>
          <a:p>
            <a:pPr marL="457200" indent="-457200" algn="just">
              <a:buFontTx/>
              <a:buChar char="-"/>
            </a:pPr>
            <a:r>
              <a:rPr lang="it-IT" sz="2800" dirty="0">
                <a:latin typeface="Arial" panose="020B0604020202020204" pitchFamily="34" charset="0"/>
                <a:cs typeface="Arial" panose="020B0604020202020204" pitchFamily="34" charset="0"/>
              </a:rPr>
              <a:t>LIQUIDATION OF THE QUOTA (2289 c.c.)</a:t>
            </a:r>
          </a:p>
          <a:p>
            <a:pPr algn="just"/>
            <a:r>
              <a:rPr lang="en" sz="2400" dirty="0">
                <a:latin typeface="Arial" panose="020B0604020202020204" pitchFamily="34" charset="0"/>
                <a:cs typeface="Arial" panose="020B0604020202020204" pitchFamily="34" charset="0"/>
              </a:rPr>
              <a:t>-&gt; leaving partners (or heirs) are entitled only to money value</a:t>
            </a:r>
          </a:p>
          <a:p>
            <a:pPr algn="just"/>
            <a:r>
              <a:rPr lang="en" sz="2400" dirty="0">
                <a:latin typeface="Arial" panose="020B0604020202020204" pitchFamily="34" charset="0"/>
                <a:cs typeface="Arial" panose="020B0604020202020204" pitchFamily="34" charset="0"/>
              </a:rPr>
              <a:t>-&gt; value is based on the company’s financial position on the day of dissolution</a:t>
            </a:r>
            <a:endParaRPr lang="en-US" sz="2400" dirty="0">
              <a:latin typeface="Arial" panose="020B0604020202020204" pitchFamily="34" charset="0"/>
              <a:cs typeface="Arial" panose="020B0604020202020204" pitchFamily="34" charset="0"/>
            </a:endParaRPr>
          </a:p>
          <a:p>
            <a:pPr algn="just"/>
            <a:r>
              <a:rPr lang="en-US" sz="2400" dirty="0">
                <a:latin typeface="Arial" panose="020B0604020202020204" pitchFamily="34" charset="0"/>
                <a:cs typeface="Arial" panose="020B0604020202020204" pitchFamily="34" charset="0"/>
              </a:rPr>
              <a:t>-&gt; </a:t>
            </a:r>
            <a:r>
              <a:rPr lang="en" sz="2400" dirty="0">
                <a:latin typeface="Arial" panose="020B0604020202020204" pitchFamily="34" charset="0"/>
                <a:cs typeface="Arial" panose="020B0604020202020204" pitchFamily="34" charset="0"/>
              </a:rPr>
              <a:t>for ongoing transactions, partners (or heirs) share in relevant profits/losses</a:t>
            </a:r>
          </a:p>
          <a:p>
            <a:pPr algn="just"/>
            <a:r>
              <a:rPr lang="en" sz="2400" dirty="0">
                <a:latin typeface="Arial" panose="020B0604020202020204" pitchFamily="34" charset="0"/>
                <a:cs typeface="Arial" panose="020B0604020202020204" pitchFamily="34" charset="0"/>
              </a:rPr>
              <a:t>-&gt; Payment of the quota value must be made within 6 months from dissolution</a:t>
            </a:r>
          </a:p>
          <a:p>
            <a:pPr algn="just"/>
            <a:endParaRPr lang="en" sz="2400" dirty="0">
              <a:latin typeface="Arial" panose="020B0604020202020204" pitchFamily="34" charset="0"/>
              <a:cs typeface="Arial" panose="020B0604020202020204" pitchFamily="34" charset="0"/>
            </a:endParaRPr>
          </a:p>
          <a:p>
            <a:pPr marL="457200" indent="-457200" algn="just">
              <a:buFontTx/>
              <a:buChar char="-"/>
            </a:pPr>
            <a:r>
              <a:rPr lang="it-IT" sz="2800" dirty="0">
                <a:latin typeface="Arial" panose="020B0604020202020204" pitchFamily="34" charset="0"/>
                <a:cs typeface="Arial" panose="020B0604020202020204" pitchFamily="34" charset="0"/>
              </a:rPr>
              <a:t>LIABILITY AFTER LIQUIDATION (2290 c.c.)</a:t>
            </a:r>
          </a:p>
          <a:p>
            <a:pPr algn="just"/>
            <a:r>
              <a:rPr lang="en" sz="2400" dirty="0">
                <a:latin typeface="Arial" panose="020B0604020202020204" pitchFamily="34" charset="0"/>
                <a:cs typeface="Arial" panose="020B0604020202020204" pitchFamily="34" charset="0"/>
              </a:rPr>
              <a:t>-&gt; partners (or heirs) are liable for company’s obligations up to dissolution date</a:t>
            </a:r>
          </a:p>
          <a:p>
            <a:pPr algn="just"/>
            <a:r>
              <a:rPr lang="en" sz="2400" dirty="0">
                <a:latin typeface="Arial" panose="020B0604020202020204" pitchFamily="34" charset="0"/>
                <a:cs typeface="Arial" panose="020B0604020202020204" pitchFamily="34" charset="0"/>
              </a:rPr>
              <a:t>-&gt; however, dissolution must be brought to the attention of third parties by appropriate means; otherwise, still liability in case of </a:t>
            </a:r>
            <a:r>
              <a:rPr lang="it-IT" sz="2400" dirty="0" err="1">
                <a:latin typeface="Arial" panose="020B0604020202020204" pitchFamily="34" charset="0"/>
                <a:cs typeface="Arial" panose="020B0604020202020204" pitchFamily="34" charset="0"/>
              </a:rPr>
              <a:t>unawareness</a:t>
            </a:r>
            <a:r>
              <a:rPr lang="en" sz="2400" dirty="0">
                <a:latin typeface="Arial" panose="020B0604020202020204" pitchFamily="34" charset="0"/>
                <a:cs typeface="Arial" panose="020B0604020202020204" pitchFamily="34" charset="0"/>
              </a:rPr>
              <a:t> without fault</a:t>
            </a:r>
          </a:p>
          <a:p>
            <a:pPr algn="just"/>
            <a:endParaRPr lang="en"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96571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0" y="539827"/>
            <a:ext cx="11236287" cy="6370975"/>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PARTNERSHIP – LIMITED PARTNERSHIP (</a:t>
            </a:r>
            <a:r>
              <a:rPr lang="en-US" sz="3200" u="sng" dirty="0" err="1">
                <a:latin typeface="Arial" panose="020B0604020202020204" pitchFamily="34" charset="0"/>
                <a:cs typeface="Arial" panose="020B0604020202020204" pitchFamily="34" charset="0"/>
              </a:rPr>
              <a:t>s.a.s</a:t>
            </a:r>
            <a:r>
              <a:rPr lang="en-US" sz="3200" u="sng" dirty="0">
                <a:latin typeface="Arial" panose="020B0604020202020204" pitchFamily="34" charset="0"/>
                <a:cs typeface="Arial" panose="020B0604020202020204" pitchFamily="34" charset="0"/>
              </a:rPr>
              <a:t>)</a:t>
            </a:r>
            <a:endParaRPr lang="en-US" sz="3200" i="1"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pPr algn="just"/>
            <a:endParaRPr lang="en" sz="1200" dirty="0">
              <a:latin typeface="Arial" panose="020B0604020202020204" pitchFamily="34" charset="0"/>
              <a:cs typeface="Arial" panose="020B0604020202020204" pitchFamily="34" charset="0"/>
            </a:endParaRPr>
          </a:p>
          <a:p>
            <a:pPr marL="457200" indent="-457200" algn="just">
              <a:buFont typeface="Arial" panose="020B0604020202020204" pitchFamily="34" charset="0"/>
              <a:buChar char="•"/>
            </a:pPr>
            <a:r>
              <a:rPr lang="en" sz="3200" b="1" dirty="0" err="1">
                <a:latin typeface="Arial" panose="020B0604020202020204" pitchFamily="34" charset="0"/>
                <a:cs typeface="Arial" panose="020B0604020202020204" pitchFamily="34" charset="0"/>
              </a:rPr>
              <a:t>s.a.s</a:t>
            </a:r>
            <a:r>
              <a:rPr lang="en" sz="3200" b="1" dirty="0">
                <a:latin typeface="Arial" panose="020B0604020202020204" pitchFamily="34" charset="0"/>
                <a:cs typeface="Arial" panose="020B0604020202020204" pitchFamily="34" charset="0"/>
              </a:rPr>
              <a:t>.</a:t>
            </a:r>
            <a:r>
              <a:rPr lang="en" sz="3200" dirty="0">
                <a:latin typeface="Arial" panose="020B0604020202020204" pitchFamily="34" charset="0"/>
                <a:cs typeface="Arial" panose="020B0604020202020204" pitchFamily="34" charset="0"/>
              </a:rPr>
              <a:t> (limited partnership): </a:t>
            </a:r>
          </a:p>
          <a:p>
            <a:pPr algn="just"/>
            <a:endParaRPr lang="en" sz="1200" dirty="0">
              <a:latin typeface="Arial" panose="020B0604020202020204" pitchFamily="34" charset="0"/>
              <a:cs typeface="Arial" panose="020B0604020202020204" pitchFamily="34" charset="0"/>
            </a:endParaRPr>
          </a:p>
          <a:p>
            <a:pPr algn="just"/>
            <a:r>
              <a:rPr lang="en" sz="2800" dirty="0">
                <a:latin typeface="Arial" panose="020B0604020202020204" pitchFamily="34" charset="0"/>
                <a:cs typeface="Arial" panose="020B0604020202020204" pitchFamily="34" charset="0"/>
              </a:rPr>
              <a:t>A “PERSONS” COMPANY WITH A STRUCTURAL SUBDIVISION</a:t>
            </a:r>
          </a:p>
          <a:p>
            <a:pPr algn="just"/>
            <a:endParaRPr lang="en" sz="2800" dirty="0">
              <a:latin typeface="Arial" panose="020B0604020202020204" pitchFamily="34" charset="0"/>
              <a:cs typeface="Arial" panose="020B0604020202020204" pitchFamily="34" charset="0"/>
            </a:endParaRPr>
          </a:p>
          <a:p>
            <a:pPr algn="just"/>
            <a:r>
              <a:rPr lang="en" sz="2800" dirty="0">
                <a:latin typeface="Arial" panose="020B0604020202020204" pitchFamily="34" charset="0"/>
                <a:cs typeface="Arial" panose="020B0604020202020204" pitchFamily="34" charset="0"/>
              </a:rPr>
              <a:t>-&gt; TWO CATEGORIES OF PARTNERS</a:t>
            </a:r>
          </a:p>
          <a:p>
            <a:pPr algn="just"/>
            <a:r>
              <a:rPr lang="en" sz="2800" dirty="0">
                <a:latin typeface="Arial" panose="020B0604020202020204" pitchFamily="34" charset="0"/>
                <a:cs typeface="Arial" panose="020B0604020202020204" pitchFamily="34" charset="0"/>
              </a:rPr>
              <a:t>	- </a:t>
            </a:r>
            <a:r>
              <a:rPr lang="en" sz="2800" b="1" dirty="0">
                <a:latin typeface="Arial" panose="020B0604020202020204" pitchFamily="34" charset="0"/>
                <a:cs typeface="Arial" panose="020B0604020202020204" pitchFamily="34" charset="0"/>
              </a:rPr>
              <a:t>“general” partners </a:t>
            </a:r>
            <a:r>
              <a:rPr lang="en" sz="2800" dirty="0">
                <a:latin typeface="Arial" panose="020B0604020202020204" pitchFamily="34" charset="0"/>
                <a:cs typeface="Arial" panose="020B0604020202020204" pitchFamily="34" charset="0"/>
              </a:rPr>
              <a:t>(</a:t>
            </a:r>
            <a:r>
              <a:rPr lang="en" sz="2800" i="1" dirty="0" err="1">
                <a:latin typeface="Arial" panose="020B0604020202020204" pitchFamily="34" charset="0"/>
                <a:cs typeface="Arial" panose="020B0604020202020204" pitchFamily="34" charset="0"/>
              </a:rPr>
              <a:t>accomandatario</a:t>
            </a:r>
            <a:r>
              <a:rPr lang="en" sz="2800" i="1" dirty="0">
                <a:latin typeface="Arial" panose="020B0604020202020204" pitchFamily="34" charset="0"/>
                <a:cs typeface="Arial" panose="020B0604020202020204" pitchFamily="34" charset="0"/>
              </a:rPr>
              <a:t>)</a:t>
            </a:r>
            <a:r>
              <a:rPr lang="en" sz="2800" dirty="0">
                <a:latin typeface="Arial" panose="020B0604020202020204" pitchFamily="34" charset="0"/>
                <a:cs typeface="Arial" panose="020B0604020202020204" pitchFamily="34" charset="0"/>
              </a:rPr>
              <a:t> = unlimited liability</a:t>
            </a:r>
          </a:p>
          <a:p>
            <a:pPr algn="just"/>
            <a:r>
              <a:rPr lang="en" sz="2800" dirty="0">
                <a:latin typeface="Arial" panose="020B0604020202020204" pitchFamily="34" charset="0"/>
                <a:cs typeface="Arial" panose="020B0604020202020204" pitchFamily="34" charset="0"/>
              </a:rPr>
              <a:t>							      -&gt; managing powers</a:t>
            </a:r>
          </a:p>
          <a:p>
            <a:pPr algn="just"/>
            <a:endParaRPr lang="en" sz="2800" dirty="0">
              <a:latin typeface="Arial" panose="020B0604020202020204" pitchFamily="34" charset="0"/>
              <a:cs typeface="Arial" panose="020B0604020202020204" pitchFamily="34" charset="0"/>
            </a:endParaRPr>
          </a:p>
          <a:p>
            <a:pPr algn="just"/>
            <a:r>
              <a:rPr lang="en" sz="2800" dirty="0">
                <a:latin typeface="Arial" panose="020B0604020202020204" pitchFamily="34" charset="0"/>
                <a:cs typeface="Arial" panose="020B0604020202020204" pitchFamily="34" charset="0"/>
              </a:rPr>
              <a:t>	- </a:t>
            </a:r>
            <a:r>
              <a:rPr lang="en" sz="2800" b="1" dirty="0">
                <a:latin typeface="Arial" panose="020B0604020202020204" pitchFamily="34" charset="0"/>
                <a:cs typeface="Arial" panose="020B0604020202020204" pitchFamily="34" charset="0"/>
              </a:rPr>
              <a:t>“limited” partners </a:t>
            </a:r>
            <a:r>
              <a:rPr lang="en" sz="2800" dirty="0">
                <a:latin typeface="Arial" panose="020B0604020202020204" pitchFamily="34" charset="0"/>
                <a:cs typeface="Arial" panose="020B0604020202020204" pitchFamily="34" charset="0"/>
              </a:rPr>
              <a:t>(</a:t>
            </a:r>
            <a:r>
              <a:rPr lang="en" sz="2800" i="1" dirty="0" err="1">
                <a:latin typeface="Arial" panose="020B0604020202020204" pitchFamily="34" charset="0"/>
                <a:cs typeface="Arial" panose="020B0604020202020204" pitchFamily="34" charset="0"/>
              </a:rPr>
              <a:t>accomandante</a:t>
            </a:r>
            <a:r>
              <a:rPr lang="en" sz="2800" i="1" dirty="0">
                <a:latin typeface="Arial" panose="020B0604020202020204" pitchFamily="34" charset="0"/>
                <a:cs typeface="Arial" panose="020B0604020202020204" pitchFamily="34" charset="0"/>
              </a:rPr>
              <a:t>)</a:t>
            </a:r>
            <a:r>
              <a:rPr lang="en" sz="2800" dirty="0">
                <a:latin typeface="Arial" panose="020B0604020202020204" pitchFamily="34" charset="0"/>
                <a:cs typeface="Arial" panose="020B0604020202020204" pitchFamily="34" charset="0"/>
              </a:rPr>
              <a:t> = limited liability</a:t>
            </a:r>
          </a:p>
          <a:p>
            <a:pPr algn="just"/>
            <a:r>
              <a:rPr lang="en" sz="2800" dirty="0">
                <a:latin typeface="Arial" panose="020B0604020202020204" pitchFamily="34" charset="0"/>
                <a:cs typeface="Arial" panose="020B0604020202020204" pitchFamily="34" charset="0"/>
              </a:rPr>
              <a:t>							  -&gt; prohibition of interference</a:t>
            </a:r>
          </a:p>
          <a:p>
            <a:pPr algn="just"/>
            <a:endParaRPr lang="en" sz="2800" dirty="0">
              <a:latin typeface="Arial" panose="020B0604020202020204" pitchFamily="34" charset="0"/>
              <a:cs typeface="Arial" panose="020B0604020202020204" pitchFamily="34" charset="0"/>
            </a:endParaRPr>
          </a:p>
          <a:p>
            <a:pPr marL="457200" indent="-457200" algn="just">
              <a:buFontTx/>
              <a:buChar char="-"/>
            </a:pPr>
            <a:endParaRPr lang="en"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876923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0" y="539827"/>
            <a:ext cx="11236287" cy="5632311"/>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PARTNERSHIP – LIMITED PARTNERSHIP (</a:t>
            </a:r>
            <a:r>
              <a:rPr lang="en-US" sz="3200" u="sng" dirty="0" err="1">
                <a:latin typeface="Arial" panose="020B0604020202020204" pitchFamily="34" charset="0"/>
                <a:cs typeface="Arial" panose="020B0604020202020204" pitchFamily="34" charset="0"/>
              </a:rPr>
              <a:t>s.a.s</a:t>
            </a:r>
            <a:r>
              <a:rPr lang="en-US" sz="3200" u="sng" dirty="0">
                <a:latin typeface="Arial" panose="020B0604020202020204" pitchFamily="34" charset="0"/>
                <a:cs typeface="Arial" panose="020B0604020202020204" pitchFamily="34" charset="0"/>
              </a:rPr>
              <a:t>)</a:t>
            </a:r>
            <a:endParaRPr lang="en-US" sz="3200" i="1"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pPr algn="just"/>
            <a:endParaRPr lang="en" sz="1200" dirty="0">
              <a:latin typeface="Arial" panose="020B0604020202020204" pitchFamily="34" charset="0"/>
              <a:cs typeface="Arial" panose="020B0604020202020204" pitchFamily="34" charset="0"/>
            </a:endParaRPr>
          </a:p>
          <a:p>
            <a:pPr marL="457200" indent="-457200" algn="just">
              <a:buFont typeface="Arial" panose="020B0604020202020204" pitchFamily="34" charset="0"/>
              <a:buChar char="•"/>
            </a:pPr>
            <a:r>
              <a:rPr lang="en" sz="3200" b="1" dirty="0" err="1">
                <a:latin typeface="Arial" panose="020B0604020202020204" pitchFamily="34" charset="0"/>
                <a:cs typeface="Arial" panose="020B0604020202020204" pitchFamily="34" charset="0"/>
              </a:rPr>
              <a:t>s.a.s</a:t>
            </a:r>
            <a:r>
              <a:rPr lang="en" sz="3200" b="1" dirty="0">
                <a:latin typeface="Arial" panose="020B0604020202020204" pitchFamily="34" charset="0"/>
                <a:cs typeface="Arial" panose="020B0604020202020204" pitchFamily="34" charset="0"/>
              </a:rPr>
              <a:t>.</a:t>
            </a:r>
            <a:r>
              <a:rPr lang="en" sz="3200" dirty="0">
                <a:latin typeface="Arial" panose="020B0604020202020204" pitchFamily="34" charset="0"/>
                <a:cs typeface="Arial" panose="020B0604020202020204" pitchFamily="34" charset="0"/>
              </a:rPr>
              <a:t> (limited partnership): </a:t>
            </a:r>
          </a:p>
          <a:p>
            <a:pPr algn="just"/>
            <a:endParaRPr lang="en" sz="1200" dirty="0">
              <a:latin typeface="Arial" panose="020B0604020202020204" pitchFamily="34" charset="0"/>
              <a:cs typeface="Arial" panose="020B0604020202020204" pitchFamily="34" charset="0"/>
            </a:endParaRPr>
          </a:p>
          <a:p>
            <a:pPr algn="just"/>
            <a:r>
              <a:rPr lang="en" sz="2800" dirty="0">
                <a:latin typeface="Arial" panose="020B0604020202020204" pitchFamily="34" charset="0"/>
                <a:cs typeface="Arial" panose="020B0604020202020204" pitchFamily="34" charset="0"/>
              </a:rPr>
              <a:t>INCORPORATION</a:t>
            </a:r>
          </a:p>
          <a:p>
            <a:pPr algn="just"/>
            <a:endParaRPr lang="en" sz="2800" dirty="0">
              <a:latin typeface="Arial" panose="020B0604020202020204" pitchFamily="34" charset="0"/>
              <a:cs typeface="Arial" panose="020B0604020202020204" pitchFamily="34" charset="0"/>
            </a:endParaRPr>
          </a:p>
          <a:p>
            <a:pPr algn="just"/>
            <a:r>
              <a:rPr lang="en" sz="2400" dirty="0">
                <a:latin typeface="Arial" panose="020B0604020202020204" pitchFamily="34" charset="0"/>
                <a:cs typeface="Arial" panose="020B0604020202020204" pitchFamily="34" charset="0"/>
              </a:rPr>
              <a:t>-&gt; company contract shall specify the </a:t>
            </a:r>
            <a:r>
              <a:rPr lang="en" sz="2400" u="sng" dirty="0">
                <a:latin typeface="Arial" panose="020B0604020202020204" pitchFamily="34" charset="0"/>
                <a:cs typeface="Arial" panose="020B0604020202020204" pitchFamily="34" charset="0"/>
              </a:rPr>
              <a:t>general partners</a:t>
            </a:r>
            <a:r>
              <a:rPr lang="en" sz="2400" dirty="0">
                <a:latin typeface="Arial" panose="020B0604020202020204" pitchFamily="34" charset="0"/>
                <a:cs typeface="Arial" panose="020B0604020202020204" pitchFamily="34" charset="0"/>
              </a:rPr>
              <a:t> and </a:t>
            </a:r>
            <a:r>
              <a:rPr lang="en" sz="2400" u="sng" dirty="0">
                <a:latin typeface="Arial" panose="020B0604020202020204" pitchFamily="34" charset="0"/>
                <a:cs typeface="Arial" panose="020B0604020202020204" pitchFamily="34" charset="0"/>
              </a:rPr>
              <a:t>limited partners</a:t>
            </a:r>
          </a:p>
          <a:p>
            <a:pPr algn="just"/>
            <a:r>
              <a:rPr lang="en" sz="2400" dirty="0">
                <a:latin typeface="Arial" panose="020B0604020202020204" pitchFamily="34" charset="0"/>
                <a:cs typeface="Arial" panose="020B0604020202020204" pitchFamily="34" charset="0"/>
              </a:rPr>
              <a:t>-&gt; company name shall contain the name of at least one of the </a:t>
            </a:r>
            <a:r>
              <a:rPr lang="en" sz="2400" u="sng" dirty="0">
                <a:latin typeface="Arial" panose="020B0604020202020204" pitchFamily="34" charset="0"/>
                <a:cs typeface="Arial" panose="020B0604020202020204" pitchFamily="34" charset="0"/>
              </a:rPr>
              <a:t>general partners</a:t>
            </a:r>
          </a:p>
          <a:p>
            <a:pPr algn="just"/>
            <a:endParaRPr lang="en" sz="2400" dirty="0">
              <a:latin typeface="Arial" panose="020B0604020202020204" pitchFamily="34" charset="0"/>
              <a:cs typeface="Arial" panose="020B0604020202020204" pitchFamily="34" charset="0"/>
            </a:endParaRPr>
          </a:p>
          <a:p>
            <a:pPr algn="just"/>
            <a:r>
              <a:rPr lang="en" sz="2400" dirty="0">
                <a:latin typeface="Arial" panose="020B0604020202020204" pitchFamily="34" charset="0"/>
                <a:cs typeface="Arial" panose="020B0604020202020204" pitchFamily="34" charset="0"/>
              </a:rPr>
              <a:t>= if a </a:t>
            </a:r>
            <a:r>
              <a:rPr lang="en" sz="2400" u="sng" dirty="0">
                <a:latin typeface="Arial" panose="020B0604020202020204" pitchFamily="34" charset="0"/>
                <a:cs typeface="Arial" panose="020B0604020202020204" pitchFamily="34" charset="0"/>
              </a:rPr>
              <a:t>limited partner</a:t>
            </a:r>
            <a:r>
              <a:rPr lang="en" sz="2400" dirty="0">
                <a:latin typeface="Arial" panose="020B0604020202020204" pitchFamily="34" charset="0"/>
                <a:cs typeface="Arial" panose="020B0604020202020204" pitchFamily="34" charset="0"/>
              </a:rPr>
              <a:t> allows to include its name in the company name, it becomes unlimitedly and </a:t>
            </a:r>
            <a:r>
              <a:rPr lang="en" sz="2400" dirty="0" err="1">
                <a:latin typeface="Arial" panose="020B0604020202020204" pitchFamily="34" charset="0"/>
                <a:cs typeface="Arial" panose="020B0604020202020204" pitchFamily="34" charset="0"/>
              </a:rPr>
              <a:t>jointly&amp;severally</a:t>
            </a:r>
            <a:r>
              <a:rPr lang="en" sz="2400" dirty="0">
                <a:latin typeface="Arial" panose="020B0604020202020204" pitchFamily="34" charset="0"/>
                <a:cs typeface="Arial" panose="020B0604020202020204" pitchFamily="34" charset="0"/>
              </a:rPr>
              <a:t> liable for company’s obligation vs third-parties</a:t>
            </a:r>
          </a:p>
          <a:p>
            <a:pPr algn="just"/>
            <a:endParaRPr lang="en" sz="2800" dirty="0">
              <a:latin typeface="Arial" panose="020B0604020202020204" pitchFamily="34" charset="0"/>
              <a:cs typeface="Arial" panose="020B0604020202020204" pitchFamily="34" charset="0"/>
            </a:endParaRPr>
          </a:p>
          <a:p>
            <a:pPr marL="457200" indent="-457200" algn="just">
              <a:buFontTx/>
              <a:buChar char="-"/>
            </a:pPr>
            <a:endParaRPr lang="en"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253708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1" y="539827"/>
            <a:ext cx="10927814" cy="5201424"/>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PARTNERSHIP – LIMITED PARTNERSHIP (</a:t>
            </a:r>
            <a:r>
              <a:rPr lang="en-US" sz="3200" u="sng" dirty="0" err="1">
                <a:latin typeface="Arial" panose="020B0604020202020204" pitchFamily="34" charset="0"/>
                <a:cs typeface="Arial" panose="020B0604020202020204" pitchFamily="34" charset="0"/>
              </a:rPr>
              <a:t>s.a.s</a:t>
            </a:r>
            <a:r>
              <a:rPr lang="en-US" sz="3200" u="sng" dirty="0">
                <a:latin typeface="Arial" panose="020B0604020202020204" pitchFamily="34" charset="0"/>
                <a:cs typeface="Arial" panose="020B0604020202020204" pitchFamily="34" charset="0"/>
              </a:rPr>
              <a:t>)</a:t>
            </a:r>
            <a:endParaRPr lang="en-US" sz="3200" i="1"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pPr algn="just"/>
            <a:endParaRPr lang="en" sz="1200" dirty="0">
              <a:latin typeface="Arial" panose="020B0604020202020204" pitchFamily="34" charset="0"/>
              <a:cs typeface="Arial" panose="020B0604020202020204" pitchFamily="34" charset="0"/>
            </a:endParaRPr>
          </a:p>
          <a:p>
            <a:pPr marL="457200" indent="-457200" algn="just">
              <a:buFont typeface="Arial" panose="020B0604020202020204" pitchFamily="34" charset="0"/>
              <a:buChar char="•"/>
            </a:pPr>
            <a:r>
              <a:rPr lang="en" sz="3200" b="1" dirty="0" err="1">
                <a:latin typeface="Arial" panose="020B0604020202020204" pitchFamily="34" charset="0"/>
                <a:cs typeface="Arial" panose="020B0604020202020204" pitchFamily="34" charset="0"/>
              </a:rPr>
              <a:t>s.a.s</a:t>
            </a:r>
            <a:r>
              <a:rPr lang="en" sz="3200" b="1" dirty="0">
                <a:latin typeface="Arial" panose="020B0604020202020204" pitchFamily="34" charset="0"/>
                <a:cs typeface="Arial" panose="020B0604020202020204" pitchFamily="34" charset="0"/>
              </a:rPr>
              <a:t>.</a:t>
            </a:r>
            <a:r>
              <a:rPr lang="en" sz="3200" dirty="0">
                <a:latin typeface="Arial" panose="020B0604020202020204" pitchFamily="34" charset="0"/>
                <a:cs typeface="Arial" panose="020B0604020202020204" pitchFamily="34" charset="0"/>
              </a:rPr>
              <a:t> (limited partnership): </a:t>
            </a:r>
          </a:p>
          <a:p>
            <a:pPr algn="just"/>
            <a:endParaRPr lang="en" sz="1200" dirty="0">
              <a:latin typeface="Arial" panose="020B0604020202020204" pitchFamily="34" charset="0"/>
              <a:cs typeface="Arial" panose="020B0604020202020204" pitchFamily="34" charset="0"/>
            </a:endParaRPr>
          </a:p>
          <a:p>
            <a:pPr algn="just"/>
            <a:r>
              <a:rPr lang="en" sz="2800" dirty="0">
                <a:latin typeface="Arial" panose="020B0604020202020204" pitchFamily="34" charset="0"/>
                <a:cs typeface="Arial" panose="020B0604020202020204" pitchFamily="34" charset="0"/>
              </a:rPr>
              <a:t>MANAGEMENT (2318-2319 c.c.)</a:t>
            </a:r>
          </a:p>
          <a:p>
            <a:pPr algn="just"/>
            <a:endParaRPr lang="en" sz="2400" dirty="0">
              <a:latin typeface="Arial" panose="020B0604020202020204" pitchFamily="34" charset="0"/>
              <a:cs typeface="Arial" panose="020B0604020202020204" pitchFamily="34" charset="0"/>
            </a:endParaRPr>
          </a:p>
          <a:p>
            <a:pPr algn="just"/>
            <a:r>
              <a:rPr lang="en" sz="2400" dirty="0">
                <a:latin typeface="Arial" panose="020B0604020202020204" pitchFamily="34" charset="0"/>
                <a:cs typeface="Arial" panose="020B0604020202020204" pitchFamily="34" charset="0"/>
              </a:rPr>
              <a:t>-&gt; partnership’s </a:t>
            </a:r>
            <a:r>
              <a:rPr lang="it-IT" sz="2400" dirty="0">
                <a:latin typeface="Arial" panose="020B0604020202020204" pitchFamily="34" charset="0"/>
                <a:cs typeface="Arial" panose="020B0604020202020204" pitchFamily="34" charset="0"/>
              </a:rPr>
              <a:t>management can be </a:t>
            </a:r>
            <a:r>
              <a:rPr lang="it-IT" sz="2400" dirty="0" err="1">
                <a:latin typeface="Arial" panose="020B0604020202020204" pitchFamily="34" charset="0"/>
                <a:cs typeface="Arial" panose="020B0604020202020204" pitchFamily="34" charset="0"/>
              </a:rPr>
              <a:t>entrusted</a:t>
            </a:r>
            <a:r>
              <a:rPr lang="it-IT" sz="2400" dirty="0">
                <a:latin typeface="Arial" panose="020B0604020202020204" pitchFamily="34" charset="0"/>
                <a:cs typeface="Arial" panose="020B0604020202020204" pitchFamily="34" charset="0"/>
              </a:rPr>
              <a:t> </a:t>
            </a:r>
            <a:r>
              <a:rPr lang="it-IT" sz="2400" dirty="0" err="1">
                <a:latin typeface="Arial" panose="020B0604020202020204" pitchFamily="34" charset="0"/>
                <a:cs typeface="Arial" panose="020B0604020202020204" pitchFamily="34" charset="0"/>
              </a:rPr>
              <a:t>only</a:t>
            </a:r>
            <a:r>
              <a:rPr lang="it-IT" sz="2400" dirty="0">
                <a:latin typeface="Arial" panose="020B0604020202020204" pitchFamily="34" charset="0"/>
                <a:cs typeface="Arial" panose="020B0604020202020204" pitchFamily="34" charset="0"/>
              </a:rPr>
              <a:t> to </a:t>
            </a:r>
            <a:r>
              <a:rPr lang="it-IT" sz="2400" u="sng" dirty="0">
                <a:latin typeface="Arial" panose="020B0604020202020204" pitchFamily="34" charset="0"/>
                <a:cs typeface="Arial" panose="020B0604020202020204" pitchFamily="34" charset="0"/>
              </a:rPr>
              <a:t>general </a:t>
            </a:r>
            <a:r>
              <a:rPr lang="it-IT" sz="2400" u="sng" dirty="0" err="1">
                <a:latin typeface="Arial" panose="020B0604020202020204" pitchFamily="34" charset="0"/>
                <a:cs typeface="Arial" panose="020B0604020202020204" pitchFamily="34" charset="0"/>
              </a:rPr>
              <a:t>partners</a:t>
            </a:r>
            <a:endParaRPr lang="it-IT" sz="2400" u="sng" dirty="0">
              <a:latin typeface="Arial" panose="020B0604020202020204" pitchFamily="34" charset="0"/>
              <a:cs typeface="Arial" panose="020B0604020202020204" pitchFamily="34" charset="0"/>
            </a:endParaRPr>
          </a:p>
          <a:p>
            <a:pPr algn="just"/>
            <a:r>
              <a:rPr lang="it-IT" sz="2400" dirty="0">
                <a:latin typeface="Arial" panose="020B0604020202020204" pitchFamily="34" charset="0"/>
                <a:cs typeface="Arial" panose="020B0604020202020204" pitchFamily="34" charset="0"/>
              </a:rPr>
              <a:t>-&gt; </a:t>
            </a:r>
            <a:r>
              <a:rPr lang="en" sz="2400" dirty="0">
                <a:latin typeface="Arial" panose="020B0604020202020204" pitchFamily="34" charset="0"/>
                <a:cs typeface="Arial" panose="020B0604020202020204" pitchFamily="34" charset="0"/>
              </a:rPr>
              <a:t>unless company contract provides otherwise, appointment and removal of directors require the (</a:t>
            </a:r>
            <a:r>
              <a:rPr lang="en" sz="2400" i="1" dirty="0">
                <a:latin typeface="Arial" panose="020B0604020202020204" pitchFamily="34" charset="0"/>
                <a:cs typeface="Arial" panose="020B0604020202020204" pitchFamily="34" charset="0"/>
              </a:rPr>
              <a:t>unanimous</a:t>
            </a:r>
            <a:r>
              <a:rPr lang="en" sz="2400" dirty="0">
                <a:latin typeface="Arial" panose="020B0604020202020204" pitchFamily="34" charset="0"/>
                <a:cs typeface="Arial" panose="020B0604020202020204" pitchFamily="34" charset="0"/>
              </a:rPr>
              <a:t>)</a:t>
            </a:r>
            <a:r>
              <a:rPr lang="en" sz="2400" i="1" dirty="0">
                <a:latin typeface="Arial" panose="020B0604020202020204" pitchFamily="34" charset="0"/>
                <a:cs typeface="Arial" panose="020B0604020202020204" pitchFamily="34" charset="0"/>
              </a:rPr>
              <a:t> </a:t>
            </a:r>
            <a:r>
              <a:rPr lang="en" sz="2400" dirty="0">
                <a:latin typeface="Arial" panose="020B0604020202020204" pitchFamily="34" charset="0"/>
                <a:cs typeface="Arial" panose="020B0604020202020204" pitchFamily="34" charset="0"/>
              </a:rPr>
              <a:t>consent of </a:t>
            </a:r>
            <a:r>
              <a:rPr lang="en" sz="2400" u="sng" dirty="0">
                <a:latin typeface="Arial" panose="020B0604020202020204" pitchFamily="34" charset="0"/>
                <a:cs typeface="Arial" panose="020B0604020202020204" pitchFamily="34" charset="0"/>
              </a:rPr>
              <a:t>general partners</a:t>
            </a:r>
            <a:r>
              <a:rPr lang="en" sz="2400" dirty="0">
                <a:latin typeface="Arial" panose="020B0604020202020204" pitchFamily="34" charset="0"/>
                <a:cs typeface="Arial" panose="020B0604020202020204" pitchFamily="34" charset="0"/>
              </a:rPr>
              <a:t> plus the approval of </a:t>
            </a:r>
            <a:r>
              <a:rPr lang="en" sz="2400" u="sng" dirty="0">
                <a:latin typeface="Arial" panose="020B0604020202020204" pitchFamily="34" charset="0"/>
                <a:cs typeface="Arial" panose="020B0604020202020204" pitchFamily="34" charset="0"/>
              </a:rPr>
              <a:t>limited partners</a:t>
            </a:r>
            <a:r>
              <a:rPr lang="en" sz="2400" dirty="0">
                <a:latin typeface="Arial" panose="020B0604020202020204" pitchFamily="34" charset="0"/>
                <a:cs typeface="Arial" panose="020B0604020202020204" pitchFamily="34" charset="0"/>
              </a:rPr>
              <a:t> representing the majority of the capital subscribed by them</a:t>
            </a:r>
            <a:r>
              <a:rPr lang="it-IT" sz="2400" dirty="0">
                <a:latin typeface="Arial" panose="020B0604020202020204" pitchFamily="34" charset="0"/>
                <a:cs typeface="Arial" panose="020B0604020202020204" pitchFamily="34" charset="0"/>
              </a:rPr>
              <a:t> </a:t>
            </a:r>
          </a:p>
          <a:p>
            <a:pPr algn="just"/>
            <a:endParaRPr lang="en" sz="2800" dirty="0">
              <a:latin typeface="Arial" panose="020B0604020202020204" pitchFamily="34" charset="0"/>
              <a:cs typeface="Arial" panose="020B0604020202020204" pitchFamily="34" charset="0"/>
            </a:endParaRPr>
          </a:p>
          <a:p>
            <a:pPr marL="457200" indent="-457200" algn="just">
              <a:buFontTx/>
              <a:buChar char="-"/>
            </a:pPr>
            <a:endParaRPr lang="en"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244438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1" y="539827"/>
            <a:ext cx="10564257" cy="6309420"/>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PARTNERSHIP – LIMITED PARTNERSHIP (</a:t>
            </a:r>
            <a:r>
              <a:rPr lang="en-US" sz="3200" u="sng" dirty="0" err="1">
                <a:latin typeface="Arial" panose="020B0604020202020204" pitchFamily="34" charset="0"/>
                <a:cs typeface="Arial" panose="020B0604020202020204" pitchFamily="34" charset="0"/>
              </a:rPr>
              <a:t>s.a.s</a:t>
            </a:r>
            <a:r>
              <a:rPr lang="en-US" sz="3200" u="sng" dirty="0">
                <a:latin typeface="Arial" panose="020B0604020202020204" pitchFamily="34" charset="0"/>
                <a:cs typeface="Arial" panose="020B0604020202020204" pitchFamily="34" charset="0"/>
              </a:rPr>
              <a:t>)</a:t>
            </a:r>
            <a:endParaRPr lang="en-US" sz="3200" i="1"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pPr algn="just"/>
            <a:endParaRPr lang="en" sz="1200" dirty="0">
              <a:latin typeface="Arial" panose="020B0604020202020204" pitchFamily="34" charset="0"/>
              <a:cs typeface="Arial" panose="020B0604020202020204" pitchFamily="34" charset="0"/>
            </a:endParaRPr>
          </a:p>
          <a:p>
            <a:pPr marL="457200" indent="-457200" algn="just">
              <a:buFont typeface="Arial" panose="020B0604020202020204" pitchFamily="34" charset="0"/>
              <a:buChar char="•"/>
            </a:pPr>
            <a:r>
              <a:rPr lang="en" sz="3200" b="1" dirty="0" err="1">
                <a:latin typeface="Arial" panose="020B0604020202020204" pitchFamily="34" charset="0"/>
                <a:cs typeface="Arial" panose="020B0604020202020204" pitchFamily="34" charset="0"/>
              </a:rPr>
              <a:t>s.a.s</a:t>
            </a:r>
            <a:r>
              <a:rPr lang="en" sz="3200" b="1" dirty="0">
                <a:latin typeface="Arial" panose="020B0604020202020204" pitchFamily="34" charset="0"/>
                <a:cs typeface="Arial" panose="020B0604020202020204" pitchFamily="34" charset="0"/>
              </a:rPr>
              <a:t>.</a:t>
            </a:r>
            <a:r>
              <a:rPr lang="en" sz="3200" dirty="0">
                <a:latin typeface="Arial" panose="020B0604020202020204" pitchFamily="34" charset="0"/>
                <a:cs typeface="Arial" panose="020B0604020202020204" pitchFamily="34" charset="0"/>
              </a:rPr>
              <a:t> (limited partnership): </a:t>
            </a:r>
          </a:p>
          <a:p>
            <a:pPr algn="just"/>
            <a:endParaRPr lang="en" sz="1200" dirty="0">
              <a:latin typeface="Arial" panose="020B0604020202020204" pitchFamily="34" charset="0"/>
              <a:cs typeface="Arial" panose="020B0604020202020204" pitchFamily="34" charset="0"/>
            </a:endParaRPr>
          </a:p>
          <a:p>
            <a:pPr algn="just"/>
            <a:r>
              <a:rPr lang="en" sz="2800" dirty="0">
                <a:latin typeface="Arial" panose="020B0604020202020204" pitchFamily="34" charset="0"/>
                <a:cs typeface="Arial" panose="020B0604020202020204" pitchFamily="34" charset="0"/>
              </a:rPr>
              <a:t>PROHIBITION OF INTERFERENCE (2320 c.c.)</a:t>
            </a:r>
          </a:p>
          <a:p>
            <a:pPr algn="just"/>
            <a:endParaRPr lang="en" sz="2000" dirty="0">
              <a:latin typeface="Arial" panose="020B0604020202020204" pitchFamily="34" charset="0"/>
              <a:cs typeface="Arial" panose="020B0604020202020204" pitchFamily="34" charset="0"/>
            </a:endParaRPr>
          </a:p>
          <a:p>
            <a:pPr algn="just"/>
            <a:r>
              <a:rPr lang="en" sz="2400" dirty="0">
                <a:latin typeface="Arial" panose="020B0604020202020204" pitchFamily="34" charset="0"/>
                <a:cs typeface="Arial" panose="020B0604020202020204" pitchFamily="34" charset="0"/>
              </a:rPr>
              <a:t>-&gt; </a:t>
            </a:r>
            <a:r>
              <a:rPr lang="it-IT" sz="2400" dirty="0">
                <a:latin typeface="Arial" panose="020B0604020202020204" pitchFamily="34" charset="0"/>
                <a:cs typeface="Arial" panose="020B0604020202020204" pitchFamily="34" charset="0"/>
              </a:rPr>
              <a:t> the </a:t>
            </a:r>
            <a:r>
              <a:rPr lang="it-IT" sz="2400" u="sng" dirty="0" err="1">
                <a:latin typeface="Arial" panose="020B0604020202020204" pitchFamily="34" charset="0"/>
                <a:cs typeface="Arial" panose="020B0604020202020204" pitchFamily="34" charset="0"/>
              </a:rPr>
              <a:t>limited</a:t>
            </a:r>
            <a:r>
              <a:rPr lang="it-IT" sz="2400" u="sng" dirty="0">
                <a:latin typeface="Arial" panose="020B0604020202020204" pitchFamily="34" charset="0"/>
                <a:cs typeface="Arial" panose="020B0604020202020204" pitchFamily="34" charset="0"/>
              </a:rPr>
              <a:t> </a:t>
            </a:r>
            <a:r>
              <a:rPr lang="it-IT" sz="2400" u="sng" dirty="0" err="1">
                <a:latin typeface="Arial" panose="020B0604020202020204" pitchFamily="34" charset="0"/>
                <a:cs typeface="Arial" panose="020B0604020202020204" pitchFamily="34" charset="0"/>
              </a:rPr>
              <a:t>partners</a:t>
            </a:r>
            <a:r>
              <a:rPr lang="it-IT" sz="2400" dirty="0">
                <a:latin typeface="Arial" panose="020B0604020202020204" pitchFamily="34" charset="0"/>
                <a:cs typeface="Arial" panose="020B0604020202020204" pitchFamily="34" charset="0"/>
              </a:rPr>
              <a:t> </a:t>
            </a:r>
            <a:r>
              <a:rPr lang="it-IT" sz="2400" dirty="0" err="1">
                <a:latin typeface="Arial" panose="020B0604020202020204" pitchFamily="34" charset="0"/>
                <a:cs typeface="Arial" panose="020B0604020202020204" pitchFamily="34" charset="0"/>
              </a:rPr>
              <a:t>cannot</a:t>
            </a:r>
            <a:r>
              <a:rPr lang="it-IT" sz="2400" dirty="0">
                <a:latin typeface="Arial" panose="020B0604020202020204" pitchFamily="34" charset="0"/>
                <a:cs typeface="Arial" panose="020B0604020202020204" pitchFamily="34" charset="0"/>
              </a:rPr>
              <a:t> </a:t>
            </a:r>
            <a:r>
              <a:rPr lang="en" sz="2400" dirty="0">
                <a:latin typeface="Arial" panose="020B0604020202020204" pitchFamily="34" charset="0"/>
                <a:cs typeface="Arial" panose="020B0604020202020204" pitchFamily="34" charset="0"/>
              </a:rPr>
              <a:t>perform any act of management, nor negotiate or conclude business transactions on behalf of the company, except pursuant to a special power of attorney for specific transactions</a:t>
            </a:r>
          </a:p>
          <a:p>
            <a:pPr algn="just"/>
            <a:r>
              <a:rPr lang="en" sz="2400" dirty="0">
                <a:latin typeface="Arial" panose="020B0604020202020204" pitchFamily="34" charset="0"/>
                <a:cs typeface="Arial" panose="020B0604020202020204" pitchFamily="34" charset="0"/>
              </a:rPr>
              <a:t>-&gt; the limited partner who violates this prohibition assumes vs third parties the unlimited and </a:t>
            </a:r>
            <a:r>
              <a:rPr lang="en" sz="2400" dirty="0" err="1">
                <a:latin typeface="Arial" panose="020B0604020202020204" pitchFamily="34" charset="0"/>
                <a:cs typeface="Arial" panose="020B0604020202020204" pitchFamily="34" charset="0"/>
              </a:rPr>
              <a:t>joint&amp;several</a:t>
            </a:r>
            <a:r>
              <a:rPr lang="en" sz="2400" dirty="0">
                <a:latin typeface="Arial" panose="020B0604020202020204" pitchFamily="34" charset="0"/>
                <a:cs typeface="Arial" panose="020B0604020202020204" pitchFamily="34" charset="0"/>
              </a:rPr>
              <a:t> liability for all company’s obligations</a:t>
            </a:r>
          </a:p>
          <a:p>
            <a:pPr algn="just"/>
            <a:r>
              <a:rPr lang="en" sz="2400" dirty="0">
                <a:latin typeface="Arial" panose="020B0604020202020204" pitchFamily="34" charset="0"/>
                <a:cs typeface="Arial" panose="020B0604020202020204" pitchFamily="34" charset="0"/>
              </a:rPr>
              <a:t>-&gt; furthermore, it may also be excluded following art. 2286 c.c. (</a:t>
            </a:r>
            <a:r>
              <a:rPr lang="en" sz="2400" i="1" dirty="0">
                <a:latin typeface="Arial" panose="020B0604020202020204" pitchFamily="34" charset="0"/>
                <a:cs typeface="Arial" panose="020B0604020202020204" pitchFamily="34" charset="0"/>
              </a:rPr>
              <a:t>optional</a:t>
            </a:r>
            <a:r>
              <a:rPr lang="en" sz="2400" dirty="0">
                <a:latin typeface="Arial" panose="020B0604020202020204" pitchFamily="34" charset="0"/>
                <a:cs typeface="Arial" panose="020B0604020202020204" pitchFamily="34" charset="0"/>
              </a:rPr>
              <a:t>)</a:t>
            </a:r>
          </a:p>
          <a:p>
            <a:pPr algn="just"/>
            <a:r>
              <a:rPr lang="it-IT" sz="2400" dirty="0">
                <a:latin typeface="Arial" panose="020B0604020202020204" pitchFamily="34" charset="0"/>
                <a:cs typeface="Arial" panose="020B0604020202020204" pitchFamily="34" charset="0"/>
              </a:rPr>
              <a:t>-&gt; </a:t>
            </a:r>
            <a:r>
              <a:rPr lang="it-IT" sz="2400" dirty="0" err="1">
                <a:latin typeface="Arial" panose="020B0604020202020204" pitchFamily="34" charset="0"/>
                <a:cs typeface="Arial" panose="020B0604020202020204" pitchFamily="34" charset="0"/>
              </a:rPr>
              <a:t>however</a:t>
            </a:r>
            <a:r>
              <a:rPr lang="it-IT" sz="2400" dirty="0">
                <a:latin typeface="Arial" panose="020B0604020202020204" pitchFamily="34" charset="0"/>
                <a:cs typeface="Arial" panose="020B0604020202020204" pitchFamily="34" charset="0"/>
              </a:rPr>
              <a:t>, </a:t>
            </a:r>
            <a:r>
              <a:rPr lang="it-IT" sz="2400" dirty="0" err="1">
                <a:latin typeface="Arial" panose="020B0604020202020204" pitchFamily="34" charset="0"/>
                <a:cs typeface="Arial" panose="020B0604020202020204" pitchFamily="34" charset="0"/>
              </a:rPr>
              <a:t>they</a:t>
            </a:r>
            <a:r>
              <a:rPr lang="it-IT" sz="2400" dirty="0">
                <a:latin typeface="Arial" panose="020B0604020202020204" pitchFamily="34" charset="0"/>
                <a:cs typeface="Arial" panose="020B0604020202020204" pitchFamily="34" charset="0"/>
              </a:rPr>
              <a:t> </a:t>
            </a:r>
            <a:r>
              <a:rPr lang="it-IT" sz="2400" dirty="0" err="1">
                <a:latin typeface="Arial" panose="020B0604020202020204" pitchFamily="34" charset="0"/>
                <a:cs typeface="Arial" panose="020B0604020202020204" pitchFamily="34" charset="0"/>
              </a:rPr>
              <a:t>may</a:t>
            </a:r>
            <a:r>
              <a:rPr lang="it-IT" sz="2400" dirty="0">
                <a:latin typeface="Arial" panose="020B0604020202020204" pitchFamily="34" charset="0"/>
                <a:cs typeface="Arial" panose="020B0604020202020204" pitchFamily="34" charset="0"/>
              </a:rPr>
              <a:t> </a:t>
            </a:r>
            <a:r>
              <a:rPr lang="en" sz="2400" dirty="0">
                <a:latin typeface="Arial" panose="020B0604020202020204" pitchFamily="34" charset="0"/>
                <a:cs typeface="Arial" panose="020B0604020202020204" pitchFamily="34" charset="0"/>
              </a:rPr>
              <a:t>provide working activity under the direction of the managing-partners and, if company contract so allows, give authorizations and opinions for certain transactions</a:t>
            </a:r>
          </a:p>
        </p:txBody>
      </p:sp>
    </p:spTree>
    <p:extLst>
      <p:ext uri="{BB962C8B-B14F-4D97-AF65-F5344CB8AC3E}">
        <p14:creationId xmlns:p14="http://schemas.microsoft.com/office/powerpoint/2010/main" val="28911445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1" y="539827"/>
            <a:ext cx="11159168" cy="4339650"/>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PARTNERSHIP – LIMITED PARTNERSHIP (</a:t>
            </a:r>
            <a:r>
              <a:rPr lang="en-US" sz="3200" u="sng" dirty="0" err="1">
                <a:latin typeface="Arial" panose="020B0604020202020204" pitchFamily="34" charset="0"/>
                <a:cs typeface="Arial" panose="020B0604020202020204" pitchFamily="34" charset="0"/>
              </a:rPr>
              <a:t>s.a.s</a:t>
            </a:r>
            <a:r>
              <a:rPr lang="en-US" sz="3200" u="sng" dirty="0">
                <a:latin typeface="Arial" panose="020B0604020202020204" pitchFamily="34" charset="0"/>
                <a:cs typeface="Arial" panose="020B0604020202020204" pitchFamily="34" charset="0"/>
              </a:rPr>
              <a:t>)</a:t>
            </a:r>
            <a:endParaRPr lang="en-US" sz="3200" i="1"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pPr algn="just"/>
            <a:endParaRPr lang="en" sz="1200" dirty="0">
              <a:latin typeface="Arial" panose="020B0604020202020204" pitchFamily="34" charset="0"/>
              <a:cs typeface="Arial" panose="020B0604020202020204" pitchFamily="34" charset="0"/>
            </a:endParaRPr>
          </a:p>
          <a:p>
            <a:pPr marL="457200" indent="-457200" algn="just">
              <a:buFont typeface="Arial" panose="020B0604020202020204" pitchFamily="34" charset="0"/>
              <a:buChar char="•"/>
            </a:pPr>
            <a:r>
              <a:rPr lang="en" sz="3200" b="1" dirty="0" err="1">
                <a:latin typeface="Arial" panose="020B0604020202020204" pitchFamily="34" charset="0"/>
                <a:cs typeface="Arial" panose="020B0604020202020204" pitchFamily="34" charset="0"/>
              </a:rPr>
              <a:t>s.a.s</a:t>
            </a:r>
            <a:r>
              <a:rPr lang="en" sz="3200" b="1" dirty="0">
                <a:latin typeface="Arial" panose="020B0604020202020204" pitchFamily="34" charset="0"/>
                <a:cs typeface="Arial" panose="020B0604020202020204" pitchFamily="34" charset="0"/>
              </a:rPr>
              <a:t>.</a:t>
            </a:r>
            <a:r>
              <a:rPr lang="en" sz="3200" dirty="0">
                <a:latin typeface="Arial" panose="020B0604020202020204" pitchFamily="34" charset="0"/>
                <a:cs typeface="Arial" panose="020B0604020202020204" pitchFamily="34" charset="0"/>
              </a:rPr>
              <a:t> (limited partnership): </a:t>
            </a:r>
          </a:p>
          <a:p>
            <a:pPr algn="just"/>
            <a:endParaRPr lang="en" sz="1200" dirty="0">
              <a:latin typeface="Arial" panose="020B0604020202020204" pitchFamily="34" charset="0"/>
              <a:cs typeface="Arial" panose="020B0604020202020204" pitchFamily="34" charset="0"/>
            </a:endParaRPr>
          </a:p>
          <a:p>
            <a:pPr algn="just"/>
            <a:r>
              <a:rPr lang="en" sz="2800" dirty="0">
                <a:latin typeface="Arial" panose="020B0604020202020204" pitchFamily="34" charset="0"/>
                <a:cs typeface="Arial" panose="020B0604020202020204" pitchFamily="34" charset="0"/>
              </a:rPr>
              <a:t>CONTROL POWERS (2320 c.c.)</a:t>
            </a:r>
          </a:p>
          <a:p>
            <a:pPr algn="just"/>
            <a:endParaRPr lang="en" sz="2000" dirty="0">
              <a:latin typeface="Arial" panose="020B0604020202020204" pitchFamily="34" charset="0"/>
              <a:cs typeface="Arial" panose="020B0604020202020204" pitchFamily="34" charset="0"/>
            </a:endParaRPr>
          </a:p>
          <a:p>
            <a:pPr algn="just"/>
            <a:r>
              <a:rPr lang="en" sz="2400" dirty="0">
                <a:latin typeface="Arial" panose="020B0604020202020204" pitchFamily="34" charset="0"/>
                <a:cs typeface="Arial" panose="020B0604020202020204" pitchFamily="34" charset="0"/>
              </a:rPr>
              <a:t>-&gt; </a:t>
            </a:r>
            <a:r>
              <a:rPr lang="en" sz="2400" u="sng" dirty="0">
                <a:latin typeface="Arial" panose="020B0604020202020204" pitchFamily="34" charset="0"/>
                <a:cs typeface="Arial" panose="020B0604020202020204" pitchFamily="34" charset="0"/>
              </a:rPr>
              <a:t>limited partners</a:t>
            </a:r>
            <a:r>
              <a:rPr lang="en" sz="2400" dirty="0">
                <a:latin typeface="Arial" panose="020B0604020202020204" pitchFamily="34" charset="0"/>
                <a:cs typeface="Arial" panose="020B0604020202020204" pitchFamily="34" charset="0"/>
              </a:rPr>
              <a:t> have the right to receive annual notice of the balance sheet and of the profit and loss account, and to check their accuracy by consulting the books and other documents of the partnership</a:t>
            </a:r>
          </a:p>
          <a:p>
            <a:pPr algn="just"/>
            <a:r>
              <a:rPr lang="en" sz="2400" dirty="0">
                <a:latin typeface="Arial" panose="020B0604020202020204" pitchFamily="34" charset="0"/>
                <a:cs typeface="Arial" panose="020B0604020202020204" pitchFamily="34" charset="0"/>
              </a:rPr>
              <a:t>-&gt; if company contract so allows, they </a:t>
            </a:r>
            <a:r>
              <a:rPr lang="it-IT" sz="2400" dirty="0" err="1">
                <a:latin typeface="Arial" panose="020B0604020202020204" pitchFamily="34" charset="0"/>
                <a:cs typeface="Arial" panose="020B0604020202020204" pitchFamily="34" charset="0"/>
              </a:rPr>
              <a:t>may</a:t>
            </a:r>
            <a:r>
              <a:rPr lang="it-IT" sz="2400" dirty="0">
                <a:latin typeface="Arial" panose="020B0604020202020204" pitchFamily="34" charset="0"/>
                <a:cs typeface="Arial" panose="020B0604020202020204" pitchFamily="34" charset="0"/>
              </a:rPr>
              <a:t> </a:t>
            </a:r>
            <a:r>
              <a:rPr lang="it-IT" sz="2400" dirty="0" err="1">
                <a:latin typeface="Arial" panose="020B0604020202020204" pitchFamily="34" charset="0"/>
                <a:cs typeface="Arial" panose="020B0604020202020204" pitchFamily="34" charset="0"/>
              </a:rPr>
              <a:t>proceed</a:t>
            </a:r>
            <a:r>
              <a:rPr lang="it-IT" sz="2400" dirty="0">
                <a:latin typeface="Arial" panose="020B0604020202020204" pitchFamily="34" charset="0"/>
                <a:cs typeface="Arial" panose="020B0604020202020204" pitchFamily="34" charset="0"/>
              </a:rPr>
              <a:t> to </a:t>
            </a:r>
            <a:r>
              <a:rPr lang="it-IT" sz="2400" dirty="0" err="1">
                <a:latin typeface="Arial" panose="020B0604020202020204" pitchFamily="34" charset="0"/>
                <a:cs typeface="Arial" panose="020B0604020202020204" pitchFamily="34" charset="0"/>
              </a:rPr>
              <a:t>inspection</a:t>
            </a:r>
            <a:r>
              <a:rPr lang="it-IT" sz="2400" dirty="0">
                <a:latin typeface="Arial" panose="020B0604020202020204" pitchFamily="34" charset="0"/>
                <a:cs typeface="Arial" panose="020B0604020202020204" pitchFamily="34" charset="0"/>
              </a:rPr>
              <a:t> and </a:t>
            </a:r>
            <a:r>
              <a:rPr lang="it-IT" sz="2400" dirty="0" err="1">
                <a:latin typeface="Arial" panose="020B0604020202020204" pitchFamily="34" charset="0"/>
                <a:cs typeface="Arial" panose="020B0604020202020204" pitchFamily="34" charset="0"/>
              </a:rPr>
              <a:t>supervision</a:t>
            </a:r>
            <a:endParaRPr lang="en"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804566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0" y="539827"/>
            <a:ext cx="11236287" cy="4832092"/>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PARTNERSHIP – LIMITED PARTNERSHIP (</a:t>
            </a:r>
            <a:r>
              <a:rPr lang="en-US" sz="3200" u="sng" dirty="0" err="1">
                <a:latin typeface="Arial" panose="020B0604020202020204" pitchFamily="34" charset="0"/>
                <a:cs typeface="Arial" panose="020B0604020202020204" pitchFamily="34" charset="0"/>
              </a:rPr>
              <a:t>s.a.s</a:t>
            </a:r>
            <a:r>
              <a:rPr lang="en-US" sz="3200" u="sng" dirty="0">
                <a:latin typeface="Arial" panose="020B0604020202020204" pitchFamily="34" charset="0"/>
                <a:cs typeface="Arial" panose="020B0604020202020204" pitchFamily="34" charset="0"/>
              </a:rPr>
              <a:t>)</a:t>
            </a:r>
            <a:endParaRPr lang="en-US" sz="3200" i="1"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pPr algn="just"/>
            <a:endParaRPr lang="en" sz="1200" dirty="0">
              <a:latin typeface="Arial" panose="020B0604020202020204" pitchFamily="34" charset="0"/>
              <a:cs typeface="Arial" panose="020B0604020202020204" pitchFamily="34" charset="0"/>
            </a:endParaRPr>
          </a:p>
          <a:p>
            <a:pPr marL="457200" indent="-457200" algn="just">
              <a:buFont typeface="Arial" panose="020B0604020202020204" pitchFamily="34" charset="0"/>
              <a:buChar char="•"/>
            </a:pPr>
            <a:r>
              <a:rPr lang="en" sz="3200" b="1" dirty="0" err="1">
                <a:latin typeface="Arial" panose="020B0604020202020204" pitchFamily="34" charset="0"/>
                <a:cs typeface="Arial" panose="020B0604020202020204" pitchFamily="34" charset="0"/>
              </a:rPr>
              <a:t>s.a.s</a:t>
            </a:r>
            <a:r>
              <a:rPr lang="en" sz="3200" b="1" dirty="0">
                <a:latin typeface="Arial" panose="020B0604020202020204" pitchFamily="34" charset="0"/>
                <a:cs typeface="Arial" panose="020B0604020202020204" pitchFamily="34" charset="0"/>
              </a:rPr>
              <a:t>.</a:t>
            </a:r>
            <a:r>
              <a:rPr lang="en" sz="3200" dirty="0">
                <a:latin typeface="Arial" panose="020B0604020202020204" pitchFamily="34" charset="0"/>
                <a:cs typeface="Arial" panose="020B0604020202020204" pitchFamily="34" charset="0"/>
              </a:rPr>
              <a:t> (limited partnership): </a:t>
            </a:r>
          </a:p>
          <a:p>
            <a:pPr algn="just"/>
            <a:endParaRPr lang="en" sz="1200" dirty="0">
              <a:latin typeface="Arial" panose="020B0604020202020204" pitchFamily="34" charset="0"/>
              <a:cs typeface="Arial" panose="020B0604020202020204" pitchFamily="34" charset="0"/>
            </a:endParaRPr>
          </a:p>
          <a:p>
            <a:pPr algn="just"/>
            <a:r>
              <a:rPr lang="en" sz="2800" dirty="0">
                <a:latin typeface="Arial" panose="020B0604020202020204" pitchFamily="34" charset="0"/>
                <a:cs typeface="Arial" panose="020B0604020202020204" pitchFamily="34" charset="0"/>
              </a:rPr>
              <a:t>QUOTA TRANSFER (2322 c.c.)</a:t>
            </a:r>
          </a:p>
          <a:p>
            <a:pPr algn="just"/>
            <a:endParaRPr lang="en" sz="2800" dirty="0">
              <a:latin typeface="Arial" panose="020B0604020202020204" pitchFamily="34" charset="0"/>
              <a:cs typeface="Arial" panose="020B0604020202020204" pitchFamily="34" charset="0"/>
            </a:endParaRPr>
          </a:p>
          <a:p>
            <a:pPr algn="just"/>
            <a:r>
              <a:rPr lang="en" sz="2400" dirty="0">
                <a:latin typeface="Arial" panose="020B0604020202020204" pitchFamily="34" charset="0"/>
                <a:cs typeface="Arial" panose="020B0604020202020204" pitchFamily="34" charset="0"/>
              </a:rPr>
              <a:t>-&gt; </a:t>
            </a:r>
            <a:r>
              <a:rPr lang="en" sz="2400" u="sng" dirty="0">
                <a:latin typeface="Arial" panose="020B0604020202020204" pitchFamily="34" charset="0"/>
                <a:cs typeface="Arial" panose="020B0604020202020204" pitchFamily="34" charset="0"/>
              </a:rPr>
              <a:t>limited partners’</a:t>
            </a:r>
            <a:r>
              <a:rPr lang="en" sz="2400" dirty="0">
                <a:latin typeface="Arial" panose="020B0604020202020204" pitchFamily="34" charset="0"/>
                <a:cs typeface="Arial" panose="020B0604020202020204" pitchFamily="34" charset="0"/>
              </a:rPr>
              <a:t> quotas may is transferable upon death</a:t>
            </a:r>
          </a:p>
          <a:p>
            <a:pPr algn="just"/>
            <a:r>
              <a:rPr lang="en" sz="2400" dirty="0">
                <a:latin typeface="Arial" panose="020B0604020202020204" pitchFamily="34" charset="0"/>
                <a:cs typeface="Arial" panose="020B0604020202020204" pitchFamily="34" charset="0"/>
              </a:rPr>
              <a:t>-&gt; unless otherwise provided in company contract, the quota may be transferred, with effect towards the partnership, with the consent of the partners representing a majority of the capital (</a:t>
            </a:r>
            <a:r>
              <a:rPr lang="en" sz="2400" i="1" dirty="0">
                <a:latin typeface="Arial" panose="020B0604020202020204" pitchFamily="34" charset="0"/>
                <a:cs typeface="Arial" panose="020B0604020202020204" pitchFamily="34" charset="0"/>
              </a:rPr>
              <a:t>so including </a:t>
            </a:r>
            <a:r>
              <a:rPr lang="en" sz="2400" i="1" u="sng" dirty="0">
                <a:latin typeface="Arial" panose="020B0604020202020204" pitchFamily="34" charset="0"/>
                <a:cs typeface="Arial" panose="020B0604020202020204" pitchFamily="34" charset="0"/>
              </a:rPr>
              <a:t>general partners</a:t>
            </a:r>
            <a:r>
              <a:rPr lang="en" sz="2400" dirty="0">
                <a:latin typeface="Arial" panose="020B0604020202020204" pitchFamily="34" charset="0"/>
                <a:cs typeface="Arial" panose="020B0604020202020204" pitchFamily="34" charset="0"/>
              </a:rPr>
              <a:t>)</a:t>
            </a:r>
            <a:endParaRPr lang="it-IT" sz="2400" dirty="0">
              <a:latin typeface="Arial" panose="020B0604020202020204" pitchFamily="34" charset="0"/>
              <a:cs typeface="Arial" panose="020B0604020202020204" pitchFamily="34" charset="0"/>
            </a:endParaRPr>
          </a:p>
          <a:p>
            <a:pPr algn="just"/>
            <a:endParaRPr lang="en"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243521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0" y="539827"/>
            <a:ext cx="11236287" cy="4216539"/>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PARTNERSHIP – LIMITED PARTNERSHIP (</a:t>
            </a:r>
            <a:r>
              <a:rPr lang="en-US" sz="3200" u="sng" dirty="0" err="1">
                <a:latin typeface="Arial" panose="020B0604020202020204" pitchFamily="34" charset="0"/>
                <a:cs typeface="Arial" panose="020B0604020202020204" pitchFamily="34" charset="0"/>
              </a:rPr>
              <a:t>s.a.s</a:t>
            </a:r>
            <a:r>
              <a:rPr lang="en-US" sz="3200" u="sng" dirty="0">
                <a:latin typeface="Arial" panose="020B0604020202020204" pitchFamily="34" charset="0"/>
                <a:cs typeface="Arial" panose="020B0604020202020204" pitchFamily="34" charset="0"/>
              </a:rPr>
              <a:t>)</a:t>
            </a:r>
            <a:endParaRPr lang="en-US" sz="3200" i="1"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pPr algn="just"/>
            <a:endParaRPr lang="en" sz="1200" dirty="0">
              <a:latin typeface="Arial" panose="020B0604020202020204" pitchFamily="34" charset="0"/>
              <a:cs typeface="Arial" panose="020B0604020202020204" pitchFamily="34" charset="0"/>
            </a:endParaRPr>
          </a:p>
          <a:p>
            <a:pPr marL="457200" indent="-457200" algn="just">
              <a:buFont typeface="Arial" panose="020B0604020202020204" pitchFamily="34" charset="0"/>
              <a:buChar char="•"/>
            </a:pPr>
            <a:r>
              <a:rPr lang="en" sz="3200" b="1" dirty="0" err="1">
                <a:latin typeface="Arial" panose="020B0604020202020204" pitchFamily="34" charset="0"/>
                <a:cs typeface="Arial" panose="020B0604020202020204" pitchFamily="34" charset="0"/>
              </a:rPr>
              <a:t>s.a.s</a:t>
            </a:r>
            <a:r>
              <a:rPr lang="en" sz="3200" b="1" dirty="0">
                <a:latin typeface="Arial" panose="020B0604020202020204" pitchFamily="34" charset="0"/>
                <a:cs typeface="Arial" panose="020B0604020202020204" pitchFamily="34" charset="0"/>
              </a:rPr>
              <a:t>.</a:t>
            </a:r>
            <a:r>
              <a:rPr lang="en" sz="3200" dirty="0">
                <a:latin typeface="Arial" panose="020B0604020202020204" pitchFamily="34" charset="0"/>
                <a:cs typeface="Arial" panose="020B0604020202020204" pitchFamily="34" charset="0"/>
              </a:rPr>
              <a:t> (limited partnership): </a:t>
            </a:r>
          </a:p>
          <a:p>
            <a:pPr algn="just"/>
            <a:endParaRPr lang="en" sz="1200" dirty="0">
              <a:latin typeface="Arial" panose="020B0604020202020204" pitchFamily="34" charset="0"/>
              <a:cs typeface="Arial" panose="020B0604020202020204" pitchFamily="34" charset="0"/>
            </a:endParaRPr>
          </a:p>
          <a:p>
            <a:pPr algn="just"/>
            <a:r>
              <a:rPr lang="en" sz="2800" dirty="0">
                <a:latin typeface="Arial" panose="020B0604020202020204" pitchFamily="34" charset="0"/>
                <a:cs typeface="Arial" panose="020B0604020202020204" pitchFamily="34" charset="0"/>
              </a:rPr>
              <a:t>SPECIAL CAUSE OF DISSOLUTION</a:t>
            </a:r>
          </a:p>
          <a:p>
            <a:pPr algn="just"/>
            <a:endParaRPr lang="en" sz="1200" dirty="0">
              <a:latin typeface="Arial" panose="020B0604020202020204" pitchFamily="34" charset="0"/>
              <a:cs typeface="Arial" panose="020B0604020202020204" pitchFamily="34" charset="0"/>
            </a:endParaRPr>
          </a:p>
          <a:p>
            <a:pPr algn="just"/>
            <a:r>
              <a:rPr lang="en" sz="2400" dirty="0">
                <a:latin typeface="Arial" panose="020B0604020202020204" pitchFamily="34" charset="0"/>
                <a:cs typeface="Arial" panose="020B0604020202020204" pitchFamily="34" charset="0"/>
              </a:rPr>
              <a:t>-&gt; </a:t>
            </a:r>
            <a:r>
              <a:rPr lang="en-US" sz="2400" dirty="0">
                <a:latin typeface="Arial" panose="020B0604020202020204" pitchFamily="34" charset="0"/>
                <a:cs typeface="Arial" panose="020B0604020202020204" pitchFamily="34" charset="0"/>
              </a:rPr>
              <a:t>partnership is dissolved when </a:t>
            </a:r>
            <a:r>
              <a:rPr lang="en-US" sz="2400" u="sng" dirty="0">
                <a:latin typeface="Arial" panose="020B0604020202020204" pitchFamily="34" charset="0"/>
                <a:cs typeface="Arial" panose="020B0604020202020204" pitchFamily="34" charset="0"/>
              </a:rPr>
              <a:t>only limited partners or general partners remain</a:t>
            </a:r>
            <a:r>
              <a:rPr lang="en-US" sz="2400" dirty="0">
                <a:latin typeface="Arial" panose="020B0604020202020204" pitchFamily="34" charset="0"/>
                <a:cs typeface="Arial" panose="020B0604020202020204" pitchFamily="34" charset="0"/>
              </a:rPr>
              <a:t>, provided that the relevant partner </a:t>
            </a:r>
            <a:r>
              <a:rPr lang="en" sz="2400" dirty="0">
                <a:latin typeface="Arial" panose="020B0604020202020204" pitchFamily="34" charset="0"/>
                <a:cs typeface="Arial" panose="020B0604020202020204" pitchFamily="34" charset="0"/>
              </a:rPr>
              <a:t>has not been replaced within 6 months</a:t>
            </a:r>
          </a:p>
          <a:p>
            <a:pPr algn="just"/>
            <a:endParaRPr lang="en" sz="2400" dirty="0">
              <a:latin typeface="Arial" panose="020B0604020202020204" pitchFamily="34" charset="0"/>
              <a:cs typeface="Arial" panose="020B0604020202020204" pitchFamily="34" charset="0"/>
            </a:endParaRPr>
          </a:p>
          <a:p>
            <a:pPr algn="just"/>
            <a:endParaRPr lang="en"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905987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0" y="539827"/>
            <a:ext cx="11236287" cy="5678478"/>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PARTNERSHIP – ALL PARTNERSHIPS</a:t>
            </a:r>
            <a:endParaRPr lang="en-US" sz="3200" i="1" dirty="0">
              <a:latin typeface="Arial" panose="020B0604020202020204" pitchFamily="34" charset="0"/>
              <a:cs typeface="Arial" panose="020B0604020202020204" pitchFamily="34" charset="0"/>
            </a:endParaRPr>
          </a:p>
          <a:p>
            <a:pPr algn="just"/>
            <a:endParaRPr lang="en" sz="2400" dirty="0">
              <a:latin typeface="Arial" panose="020B0604020202020204" pitchFamily="34" charset="0"/>
              <a:cs typeface="Arial" panose="020B0604020202020204" pitchFamily="34" charset="0"/>
            </a:endParaRPr>
          </a:p>
          <a:p>
            <a:pPr marL="457200" indent="-457200" algn="just">
              <a:buFont typeface="Arial" panose="020B0604020202020204" pitchFamily="34" charset="0"/>
              <a:buChar char="•"/>
            </a:pPr>
            <a:r>
              <a:rPr lang="en" sz="3200" b="1" dirty="0" err="1">
                <a:latin typeface="Arial" panose="020B0604020202020204" pitchFamily="34" charset="0"/>
                <a:cs typeface="Arial" panose="020B0604020202020204" pitchFamily="34" charset="0"/>
              </a:rPr>
              <a:t>s.s.</a:t>
            </a:r>
            <a:r>
              <a:rPr lang="en" sz="3200" dirty="0">
                <a:latin typeface="Arial" panose="020B0604020202020204" pitchFamily="34" charset="0"/>
                <a:cs typeface="Arial" panose="020B0604020202020204" pitchFamily="34" charset="0"/>
              </a:rPr>
              <a:t> (simple partnership) &amp; </a:t>
            </a:r>
            <a:r>
              <a:rPr lang="en" sz="3200" b="1" dirty="0" err="1">
                <a:latin typeface="Arial" panose="020B0604020202020204" pitchFamily="34" charset="0"/>
                <a:cs typeface="Arial" panose="020B0604020202020204" pitchFamily="34" charset="0"/>
              </a:rPr>
              <a:t>s.n.c</a:t>
            </a:r>
            <a:r>
              <a:rPr lang="en" sz="3200" b="1" dirty="0">
                <a:latin typeface="Arial" panose="020B0604020202020204" pitchFamily="34" charset="0"/>
                <a:cs typeface="Arial" panose="020B0604020202020204" pitchFamily="34" charset="0"/>
              </a:rPr>
              <a:t>. </a:t>
            </a:r>
            <a:r>
              <a:rPr lang="en" sz="3200" dirty="0">
                <a:latin typeface="Arial" panose="020B0604020202020204" pitchFamily="34" charset="0"/>
                <a:cs typeface="Arial" panose="020B0604020202020204" pitchFamily="34" charset="0"/>
              </a:rPr>
              <a:t>(general partnership): </a:t>
            </a:r>
          </a:p>
          <a:p>
            <a:pPr algn="just"/>
            <a:endParaRPr lang="en" sz="1100" dirty="0">
              <a:latin typeface="Arial" panose="020B0604020202020204" pitchFamily="34" charset="0"/>
              <a:cs typeface="Arial" panose="020B0604020202020204" pitchFamily="34" charset="0"/>
            </a:endParaRPr>
          </a:p>
          <a:p>
            <a:pPr algn="just"/>
            <a:r>
              <a:rPr lang="en" sz="2800" dirty="0">
                <a:latin typeface="Arial" panose="020B0604020202020204" pitchFamily="34" charset="0"/>
                <a:cs typeface="Arial" panose="020B0604020202020204" pitchFamily="34" charset="0"/>
              </a:rPr>
              <a:t>GENERAL CAUSE OF DISSOLUTION</a:t>
            </a:r>
          </a:p>
          <a:p>
            <a:pPr algn="just"/>
            <a:endParaRPr lang="en" sz="1200" dirty="0">
              <a:latin typeface="Arial" panose="020B0604020202020204" pitchFamily="34" charset="0"/>
              <a:cs typeface="Arial" panose="020B0604020202020204" pitchFamily="34" charset="0"/>
            </a:endParaRPr>
          </a:p>
          <a:p>
            <a:pPr algn="just"/>
            <a:r>
              <a:rPr lang="en-US" sz="2400" dirty="0">
                <a:latin typeface="Arial" panose="020B0604020202020204" pitchFamily="34" charset="0"/>
                <a:cs typeface="Arial" panose="020B0604020202020204" pitchFamily="34" charset="0"/>
              </a:rPr>
              <a:t>partnership is dissolved</a:t>
            </a:r>
          </a:p>
          <a:p>
            <a:pPr algn="just"/>
            <a:r>
              <a:rPr lang="en" sz="2400" dirty="0">
                <a:latin typeface="Arial" panose="020B0604020202020204" pitchFamily="34" charset="0"/>
                <a:cs typeface="Arial" panose="020B0604020202020204" pitchFamily="34" charset="0"/>
              </a:rPr>
              <a:t>-&gt; by the expiration of the term</a:t>
            </a:r>
          </a:p>
          <a:p>
            <a:pPr algn="just"/>
            <a:r>
              <a:rPr lang="en" sz="2400" dirty="0">
                <a:latin typeface="Arial" panose="020B0604020202020204" pitchFamily="34" charset="0"/>
                <a:cs typeface="Arial" panose="020B0604020202020204" pitchFamily="34" charset="0"/>
              </a:rPr>
              <a:t>-&gt; by the achievement of the corporate purpose or its subsequent impossibility</a:t>
            </a:r>
          </a:p>
          <a:p>
            <a:pPr algn="just"/>
            <a:r>
              <a:rPr lang="en" sz="2400" dirty="0">
                <a:latin typeface="Arial" panose="020B0604020202020204" pitchFamily="34" charset="0"/>
                <a:cs typeface="Arial" panose="020B0604020202020204" pitchFamily="34" charset="0"/>
              </a:rPr>
              <a:t>-&gt; by the consent of all members</a:t>
            </a:r>
          </a:p>
          <a:p>
            <a:pPr algn="just"/>
            <a:r>
              <a:rPr lang="en" sz="2400" dirty="0">
                <a:latin typeface="Arial" panose="020B0604020202020204" pitchFamily="34" charset="0"/>
                <a:cs typeface="Arial" panose="020B0604020202020204" pitchFamily="34" charset="0"/>
              </a:rPr>
              <a:t>-&gt; when the plurality of members ceases, if within 6 months this is not restored</a:t>
            </a:r>
          </a:p>
          <a:p>
            <a:pPr algn="just"/>
            <a:r>
              <a:rPr lang="en" sz="2400" dirty="0">
                <a:latin typeface="Arial" panose="020B0604020202020204" pitchFamily="34" charset="0"/>
                <a:cs typeface="Arial" panose="020B0604020202020204" pitchFamily="34" charset="0"/>
              </a:rPr>
              <a:t>-&gt; for other causes provided for in the partnership agreement</a:t>
            </a:r>
          </a:p>
          <a:p>
            <a:pPr algn="just"/>
            <a:r>
              <a:rPr lang="en" sz="2400" dirty="0">
                <a:latin typeface="Arial" panose="020B0604020202020204" pitchFamily="34" charset="0"/>
                <a:cs typeface="Arial" panose="020B0604020202020204" pitchFamily="34" charset="0"/>
              </a:rPr>
              <a:t>-&gt; for the opening of judicial liquidation </a:t>
            </a:r>
            <a:r>
              <a:rPr lang="it-IT" sz="2400" dirty="0">
                <a:latin typeface="Arial" panose="020B0604020202020204" pitchFamily="34" charset="0"/>
                <a:cs typeface="Arial" panose="020B0604020202020204" pitchFamily="34" charset="0"/>
              </a:rPr>
              <a:t>or </a:t>
            </a:r>
            <a:r>
              <a:rPr lang="it-IT" sz="2400" dirty="0" err="1">
                <a:latin typeface="Arial" panose="020B0604020202020204" pitchFamily="34" charset="0"/>
                <a:cs typeface="Arial" panose="020B0604020202020204" pitchFamily="34" charset="0"/>
              </a:rPr>
              <a:t>other</a:t>
            </a:r>
            <a:r>
              <a:rPr lang="it-IT" sz="2400" dirty="0">
                <a:latin typeface="Arial" panose="020B0604020202020204" pitchFamily="34" charset="0"/>
                <a:cs typeface="Arial" panose="020B0604020202020204" pitchFamily="34" charset="0"/>
              </a:rPr>
              <a:t> </a:t>
            </a:r>
            <a:r>
              <a:rPr lang="it-IT" sz="2400" dirty="0" err="1">
                <a:latin typeface="Arial" panose="020B0604020202020204" pitchFamily="34" charset="0"/>
                <a:cs typeface="Arial" panose="020B0604020202020204" pitchFamily="34" charset="0"/>
              </a:rPr>
              <a:t>insolvency</a:t>
            </a:r>
            <a:r>
              <a:rPr lang="it-IT" sz="2400" dirty="0">
                <a:latin typeface="Arial" panose="020B0604020202020204" pitchFamily="34" charset="0"/>
                <a:cs typeface="Arial" panose="020B0604020202020204" pitchFamily="34" charset="0"/>
              </a:rPr>
              <a:t> procedure</a:t>
            </a:r>
            <a:endParaRPr lang="en" sz="2400" dirty="0">
              <a:latin typeface="Arial" panose="020B0604020202020204" pitchFamily="34" charset="0"/>
              <a:cs typeface="Arial" panose="020B0604020202020204" pitchFamily="34" charset="0"/>
            </a:endParaRPr>
          </a:p>
          <a:p>
            <a:pPr algn="just"/>
            <a:endParaRPr lang="en"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18809052"/>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999</TotalTime>
  <Words>3628</Words>
  <Application>Microsoft Office PowerPoint</Application>
  <PresentationFormat>Widescreen</PresentationFormat>
  <Paragraphs>468</Paragraphs>
  <Slides>40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40</vt:i4>
      </vt:variant>
    </vt:vector>
  </HeadingPairs>
  <TitlesOfParts>
    <vt:vector size="44" baseType="lpstr">
      <vt:lpstr>Arial</vt:lpstr>
      <vt:lpstr>Calibri</vt:lpstr>
      <vt:lpstr>Calibri Light</vt:lpstr>
      <vt:lpstr>Tema di Office</vt:lpstr>
      <vt:lpstr>Italian and European Company Law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Italian and European Company Law</dc:title>
  <dc:creator>SERAFIN Giulia</dc:creator>
  <cp:lastModifiedBy>CALABRESE BERNARDO</cp:lastModifiedBy>
  <cp:revision>143</cp:revision>
  <dcterms:created xsi:type="dcterms:W3CDTF">2022-09-29T07:58:18Z</dcterms:created>
  <dcterms:modified xsi:type="dcterms:W3CDTF">2026-10-08T07:03:02Z</dcterms:modified>
</cp:coreProperties>
</file>