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325" r:id="rId3"/>
    <p:sldId id="326" r:id="rId4"/>
    <p:sldId id="305" r:id="rId5"/>
    <p:sldId id="307" r:id="rId6"/>
    <p:sldId id="308" r:id="rId7"/>
    <p:sldId id="264" r:id="rId8"/>
    <p:sldId id="309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09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776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50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37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765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02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071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91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586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75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11/10/2026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77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6A4C2-2B40-4F15-B75B-EE7F42BB7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787" y="443620"/>
            <a:ext cx="10511406" cy="552261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La Questione d’Oriente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0C6D48-2198-418C-80CD-44C3D9AAD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787" y="1291905"/>
            <a:ext cx="10511406" cy="4945310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Contrasto tra  la Francia di Napoleone III, la Russia di Nicola I e l’Impero ottomano per la protezione dei «luoghi santi» e in generale dei sudditi cristiani della Sublime Porta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Guerra di Crimea (1853-56): per arginare l’Impero russo, che aveva occupato i Principati danubiani di Moldavia e Valacchia, si forma una coalizione fra potenze occidentali (Francia, Gran Bretagna, nel 1855 Regno di Sardegna) e Impero ottomano, che porta alla sconfitta russa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Con il trattato di Parigi del 1856 si ribadisce l’integrità dell’Impero ottomano, che entra nel «concerto europeo», impegnandosi ad effettuare riforme tese alla parificazione giuridica dei sudditi a prescindere dalla loro religione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Veniva inoltre neutralizzato il Mar Nero, con il divieto di navigazione per tutte le navi da guerra, decisione che penalizzava la Russia, e si apriva la navigazione del Danubio alle navi di tutte le nazioni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La Bessarabia meridionale passa dalla Russia alla Moldavia; Moldavia e Valacchia mantengono l’autonomia sotto sovranità ottomana e garanzia europea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Il Regno di Sardegna porta la questione italiana all’attenzione delle grandi potenze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just"/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232903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5ED4A2-02B7-545F-5D1C-DF26D64CD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968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/>
              <a:t>Guerra di Crimea (1853-1856)</a:t>
            </a:r>
          </a:p>
        </p:txBody>
      </p:sp>
      <p:pic>
        <p:nvPicPr>
          <p:cNvPr id="5122" name="Picture 2" descr="The French and British empires, to prevent the... - Maps on the Web">
            <a:extLst>
              <a:ext uri="{FF2B5EF4-FFF2-40B4-BE49-F238E27FC236}">
                <a16:creationId xmlns:a16="http://schemas.microsoft.com/office/drawing/2014/main" id="{B38CA7E7-DC01-1A6A-0BDD-971E3A0ED1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636" y="901833"/>
            <a:ext cx="8712728" cy="505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232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886F73-61A8-DDF3-F6AB-4B2276F3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922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Principati Uniti di Moldavia e Valacchia (1859)</a:t>
            </a:r>
          </a:p>
        </p:txBody>
      </p:sp>
      <p:pic>
        <p:nvPicPr>
          <p:cNvPr id="6146" name="Picture 2" descr="How did the Romanian politicians of 1859-1864 manage to persuade Russia,  the Ottoman Empire and Austria-Hungary into accepting the union of Moldova  and Wallachia in 1859? Did any of those Powers refuse">
            <a:extLst>
              <a:ext uri="{FF2B5EF4-FFF2-40B4-BE49-F238E27FC236}">
                <a16:creationId xmlns:a16="http://schemas.microsoft.com/office/drawing/2014/main" id="{ED2E61F8-3ADC-8443-F7E7-93BD153691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400" y="1048960"/>
            <a:ext cx="7401199" cy="476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43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E86FEF-7376-4694-97FD-2B8977F4B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5168"/>
          </a:xfrm>
        </p:spPr>
        <p:txBody>
          <a:bodyPr>
            <a:normAutofit/>
          </a:bodyPr>
          <a:lstStyle/>
          <a:p>
            <a:r>
              <a:rPr lang="it-IT" sz="2800" dirty="0" err="1"/>
              <a:t>Neoassolutismo</a:t>
            </a:r>
            <a:r>
              <a:rPr lang="it-IT" sz="2800" dirty="0"/>
              <a:t> e liberalizzazione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43D080-9B66-4D5D-B3F3-2AB2C56C8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51"/>
            <a:ext cx="10515600" cy="458038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sz="2400" dirty="0"/>
              <a:t>Il nuovo imperatore Francesco Giuseppe d’Asburgo avvia una fase conservatrice e accentratrice dopo la rivoluzione del 1848-49</a:t>
            </a:r>
          </a:p>
          <a:p>
            <a:pPr algn="just"/>
            <a:r>
              <a:rPr lang="it-IT" sz="2400" dirty="0" err="1"/>
              <a:t>Neoassolutismo</a:t>
            </a:r>
            <a:r>
              <a:rPr lang="it-IT" sz="2400" dirty="0"/>
              <a:t> degli anni Cinquanta del XIX secolo: ritiro della costituzione del 1849, tranne i provvedimenti sulla liberazione dei contadini dagli oneri feudali</a:t>
            </a:r>
          </a:p>
          <a:p>
            <a:pPr algn="just"/>
            <a:r>
              <a:rPr lang="it-IT" sz="2400" dirty="0"/>
              <a:t>Accentramento del potere da parte dell’imperatore, tentativo di rafforzare l’unità statale e l’identità imperiale austriaca, totale subordinazione dell’Ungheria</a:t>
            </a:r>
          </a:p>
          <a:p>
            <a:pPr algn="just"/>
            <a:r>
              <a:rPr lang="it-IT" sz="2400" dirty="0"/>
              <a:t>Sconfitta contro Regno di Sardegna e Francia (1859): il Diploma d’Ottobre del 1860 avvia una riorganizzazione costituzionale, valorizzando le diete territoriali e il Consiglio dell’Impero</a:t>
            </a:r>
          </a:p>
          <a:p>
            <a:pPr algn="just"/>
            <a:r>
              <a:rPr lang="it-IT" sz="2400" dirty="0"/>
              <a:t>La Patente di Febbraio (1861) istituisce un Consiglio dell’Impero bicamerale (Camera dei signori e Camera dei deputati, quest’ultima eletta indirettamente dalle diete territoriali) e rafforza l’indirizzo centralista</a:t>
            </a:r>
          </a:p>
          <a:p>
            <a:pPr algn="just"/>
            <a:r>
              <a:rPr lang="it-IT" sz="2400" dirty="0"/>
              <a:t>Permangono però due elementi di difficoltà in politica estera (competizione con la Prussia per l’egemonia sul mondo tedesco, questione italiana) e in politica interna (gestione del problema nazionale e in particolare del problema ungherese)</a:t>
            </a:r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9850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78578A-33E5-4BB7-9F79-3974B62BE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512" y="457201"/>
            <a:ext cx="9686488" cy="742426"/>
          </a:xfrm>
        </p:spPr>
        <p:txBody>
          <a:bodyPr>
            <a:normAutofit/>
          </a:bodyPr>
          <a:lstStyle/>
          <a:p>
            <a:pPr algn="l"/>
            <a:r>
              <a:rPr lang="it-IT" sz="2800" dirty="0"/>
              <a:t>Le riforme nell’Impero russo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75E17DF-9B4E-4413-A4D6-7CEF444E0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011" y="1358283"/>
            <a:ext cx="10301681" cy="4916682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Dopo la sconfitta nella guerra di Crimea il nuovo zar Alessandro II avvia una serie di riforme per modernizzare l’Impero russo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1861: abolizione della servitù della gleba e riforma agraria, con assegnazione di terre ai contadini dietro riscatto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Riorganizzazione delle comunità contadine (</a:t>
            </a:r>
            <a:r>
              <a:rPr lang="it-IT" dirty="0" err="1"/>
              <a:t>obščina</a:t>
            </a:r>
            <a:r>
              <a:rPr lang="it-IT" dirty="0"/>
              <a:t>), con gestione collettiva delle terre e assemblee dei capifamiglia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Creazione degli </a:t>
            </a:r>
            <a:r>
              <a:rPr lang="it-IT" dirty="0" err="1"/>
              <a:t>zemstva</a:t>
            </a:r>
            <a:r>
              <a:rPr lang="it-IT" dirty="0"/>
              <a:t>, organi elettivi di autogoverno locale, largamente dominati dai proprietari nobili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Riforma delle università, con ampliamento della loro autonomia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Moderata liberalizzazione della vita pubblica: allentamento della censura e della repressione poliziesca; riforma giudiziaria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Sviluppo del dibattito fra occidentalisti e slavofili sul modello di sviluppo della Russia; crescita successiva di correnti liberali, democratiche e rivoluzionarie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Populismo russo: centralità della comunità contadina (</a:t>
            </a:r>
            <a:r>
              <a:rPr lang="it-IT" dirty="0" err="1"/>
              <a:t>obščina</a:t>
            </a:r>
            <a:r>
              <a:rPr lang="it-IT" dirty="0"/>
              <a:t>) come possibile base di una trasformazione socialista della società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703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9DFE27-F11A-4004-B301-D796DCCA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167"/>
          </a:xfrm>
        </p:spPr>
        <p:txBody>
          <a:bodyPr>
            <a:normAutofit/>
          </a:bodyPr>
          <a:lstStyle/>
          <a:p>
            <a:r>
              <a:rPr lang="it-IT" sz="2800" dirty="0"/>
              <a:t>L’unificazione tedesca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C37A70-9FCB-4A8E-AE47-BFEDB4163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9960"/>
            <a:ext cx="10515600" cy="4927003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Per volontà del re di Prussia Guglielmo I e del ministro-presidente Bismarck, la Prussia assume la direzione del processo di unificazione tedesca</a:t>
            </a:r>
          </a:p>
          <a:p>
            <a:pPr algn="just"/>
            <a:r>
              <a:rPr lang="it-IT" sz="2400" dirty="0"/>
              <a:t>1864: guerra di Prussia e Austria contro la Danimarca per Schleswig e Holstein; successivo conflitto austro-prussiano (1866)</a:t>
            </a:r>
          </a:p>
          <a:p>
            <a:pPr algn="just"/>
            <a:r>
              <a:rPr lang="it-IT" sz="2400" dirty="0"/>
              <a:t>Scioglimento della Confederazione germanica e creazione della Confederazione della Germania del Nord (1867)</a:t>
            </a:r>
          </a:p>
          <a:p>
            <a:pPr algn="just"/>
            <a:r>
              <a:rPr lang="it-IT" sz="2400" dirty="0"/>
              <a:t>Guerra franco-prussiana (1870-71): sconfitta di Napoleone III a Sedan, caduta del II Impero francese e proclamazione dell’Impero tedesco (1871)</a:t>
            </a:r>
          </a:p>
          <a:p>
            <a:pPr algn="just"/>
            <a:r>
              <a:rPr lang="it-IT" sz="2400" dirty="0"/>
              <a:t>Forte potere centrale controllato dall’imperatore e dal cancelliere, che non era responsabile di fronte al parlamento</a:t>
            </a:r>
          </a:p>
          <a:p>
            <a:pPr algn="just"/>
            <a:r>
              <a:rPr lang="it-IT" sz="2400" dirty="0"/>
              <a:t>Bundesrat (Consiglio federale), formato dai delegati degli Stati tedeschi</a:t>
            </a:r>
          </a:p>
          <a:p>
            <a:pPr algn="just"/>
            <a:r>
              <a:rPr lang="it-IT" sz="2400" dirty="0"/>
              <a:t>Reichstag (Parlamento imperale), eletto a suffragio universale maschile</a:t>
            </a:r>
          </a:p>
        </p:txBody>
      </p:sp>
    </p:spTree>
    <p:extLst>
      <p:ext uri="{BB962C8B-B14F-4D97-AF65-F5344CB8AC3E}">
        <p14:creationId xmlns:p14="http://schemas.microsoft.com/office/powerpoint/2010/main" val="314790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1860A2-9455-4C0D-A5D3-2C8C58F1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968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/>
              <a:t>L’unificazione tedesca</a:t>
            </a:r>
          </a:p>
        </p:txBody>
      </p:sp>
      <p:pic>
        <p:nvPicPr>
          <p:cNvPr id="2050" name="Picture 2" descr="Storiadigitale Zanichelli Linker - Mappastorica Site">
            <a:extLst>
              <a:ext uri="{FF2B5EF4-FFF2-40B4-BE49-F238E27FC236}">
                <a16:creationId xmlns:a16="http://schemas.microsoft.com/office/drawing/2014/main" id="{77669693-0E5E-4E16-A9EF-09EC3B8159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41" y="897306"/>
            <a:ext cx="8139065" cy="521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09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B02BB4-1E7D-4E6F-B85C-7430C164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2556"/>
          </a:xfrm>
        </p:spPr>
        <p:txBody>
          <a:bodyPr>
            <a:normAutofit/>
          </a:bodyPr>
          <a:lstStyle/>
          <a:p>
            <a:r>
              <a:rPr lang="it-IT" sz="2800" dirty="0"/>
              <a:t>Il Compromesso austro-ungarico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B105FD-8FF3-420A-A670-4F0883D44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793"/>
            <a:ext cx="10515600" cy="495217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Dopo la sconfitta contro la Prussia (1866) e di fronte alle crescenti tensioni fra Austria e Ungheria, Francesco Giuseppe raggiunge un compromesso con l’élite magiara: nasce l’Impero austro-ungarico (1867)</a:t>
            </a:r>
          </a:p>
          <a:p>
            <a:pPr algn="just"/>
            <a:r>
              <a:rPr lang="it-IT" sz="2400" dirty="0"/>
              <a:t>Nasce una monarchia dualistica: Austria e Regno d’Ungheria hanno propri governi e parlamenti, sotto un unico sovrano; istituzione di tre ministeri comuni (Esteri, Guerra e Finanze)</a:t>
            </a:r>
          </a:p>
          <a:p>
            <a:pPr algn="just"/>
            <a:r>
              <a:rPr lang="it-IT" sz="2400" dirty="0"/>
              <a:t>Differenze profonde fra parte austriaca (</a:t>
            </a:r>
            <a:r>
              <a:rPr lang="it-IT" sz="2400" dirty="0" err="1"/>
              <a:t>Cisleitania</a:t>
            </a:r>
            <a:r>
              <a:rPr lang="it-IT" sz="2400" dirty="0"/>
              <a:t>) e parte ungherese (</a:t>
            </a:r>
            <a:r>
              <a:rPr lang="it-IT" sz="2400" dirty="0" err="1"/>
              <a:t>Transleitania</a:t>
            </a:r>
            <a:r>
              <a:rPr lang="it-IT" sz="2400" dirty="0"/>
              <a:t>)</a:t>
            </a:r>
          </a:p>
          <a:p>
            <a:pPr algn="just"/>
            <a:r>
              <a:rPr lang="it-IT" sz="2400" dirty="0"/>
              <a:t>Dal punto di vista economico, la </a:t>
            </a:r>
            <a:r>
              <a:rPr lang="it-IT" sz="2400" dirty="0" err="1"/>
              <a:t>Cisleitania</a:t>
            </a:r>
            <a:r>
              <a:rPr lang="it-IT" sz="2400" dirty="0"/>
              <a:t> era mediamente più industrializzata della </a:t>
            </a:r>
            <a:r>
              <a:rPr lang="it-IT" sz="2400" dirty="0" err="1"/>
              <a:t>Transleitania</a:t>
            </a:r>
            <a:r>
              <a:rPr lang="it-IT" sz="2400" dirty="0"/>
              <a:t>, dove predominava il latifondo e l’agricoltura</a:t>
            </a:r>
          </a:p>
          <a:p>
            <a:pPr algn="just"/>
            <a:r>
              <a:rPr lang="it-IT" sz="2400" dirty="0"/>
              <a:t>Per quanto riguarda la questione nazionale, benché entrambe le parti prevedessero forme di tutela delle nazionalità minoritarie, in </a:t>
            </a:r>
            <a:r>
              <a:rPr lang="it-IT" sz="2400" dirty="0" err="1"/>
              <a:t>Cisleitania</a:t>
            </a:r>
            <a:r>
              <a:rPr lang="it-IT" sz="2400" dirty="0"/>
              <a:t> si sviluppò un quadro politico più favorevole alla pluralità linguistico-nazionale, mentre in </a:t>
            </a:r>
            <a:r>
              <a:rPr lang="it-IT" sz="2400" dirty="0" err="1"/>
              <a:t>Transleitania</a:t>
            </a:r>
            <a:r>
              <a:rPr lang="it-IT" sz="2400" dirty="0"/>
              <a:t> si affermò una crescente politica di </a:t>
            </a:r>
            <a:r>
              <a:rPr lang="it-IT" sz="2400" dirty="0" err="1"/>
              <a:t>magiarizzazione</a:t>
            </a:r>
            <a:endParaRPr lang="it-IT" sz="2400" dirty="0"/>
          </a:p>
          <a:p>
            <a:pPr algn="just"/>
            <a:r>
              <a:rPr lang="it-IT" sz="2400" dirty="0"/>
              <a:t>Soltanto con il Regno di Croazia-Slavonia Budapest giunse ad un compromesso  (1868), che accordava ai croati una forma di autonomia all’interno del Regno d’Ungheria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2286421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1_Tema di Office</vt:lpstr>
      <vt:lpstr>La Questione d’Oriente</vt:lpstr>
      <vt:lpstr>Guerra di Crimea (1853-1856)</vt:lpstr>
      <vt:lpstr>Principati Uniti di Moldavia e Valacchia (1859)</vt:lpstr>
      <vt:lpstr>Neoassolutismo e liberalizzazione</vt:lpstr>
      <vt:lpstr>Le riforme nell’Impero russo</vt:lpstr>
      <vt:lpstr>L’unificazione tedesca</vt:lpstr>
      <vt:lpstr>L’unificazione tedesca</vt:lpstr>
      <vt:lpstr>Il Compromesso austro-ungarico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2026-10-11T11:05:23Z</dcterms:created>
  <dcterms:modified xsi:type="dcterms:W3CDTF">2026-10-11T11:05:56Z</dcterms:modified>
</cp:coreProperties>
</file>