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4"/>
  </p:notesMasterIdLst>
  <p:sldIdLst>
    <p:sldId id="643" r:id="rId2"/>
    <p:sldId id="568" r:id="rId3"/>
    <p:sldId id="644" r:id="rId4"/>
    <p:sldId id="648" r:id="rId5"/>
    <p:sldId id="649" r:id="rId6"/>
    <p:sldId id="645" r:id="rId7"/>
    <p:sldId id="646" r:id="rId8"/>
    <p:sldId id="647" r:id="rId9"/>
    <p:sldId id="650" r:id="rId10"/>
    <p:sldId id="256" r:id="rId11"/>
    <p:sldId id="569" r:id="rId12"/>
    <p:sldId id="651" r:id="rId13"/>
    <p:sldId id="652" r:id="rId14"/>
    <p:sldId id="653" r:id="rId15"/>
    <p:sldId id="592" r:id="rId16"/>
    <p:sldId id="593" r:id="rId17"/>
    <p:sldId id="594" r:id="rId18"/>
    <p:sldId id="575" r:id="rId19"/>
    <p:sldId id="576" r:id="rId20"/>
    <p:sldId id="577" r:id="rId21"/>
    <p:sldId id="578" r:id="rId22"/>
    <p:sldId id="587" r:id="rId23"/>
    <p:sldId id="588" r:id="rId24"/>
    <p:sldId id="581" r:id="rId25"/>
    <p:sldId id="580" r:id="rId26"/>
    <p:sldId id="579" r:id="rId27"/>
    <p:sldId id="572" r:id="rId28"/>
    <p:sldId id="537" r:id="rId29"/>
    <p:sldId id="582" r:id="rId30"/>
    <p:sldId id="583" r:id="rId31"/>
    <p:sldId id="498" r:id="rId32"/>
    <p:sldId id="499" r:id="rId33"/>
    <p:sldId id="566" r:id="rId34"/>
    <p:sldId id="500" r:id="rId35"/>
    <p:sldId id="501" r:id="rId36"/>
    <p:sldId id="502" r:id="rId37"/>
    <p:sldId id="654" r:id="rId38"/>
    <p:sldId id="539" r:id="rId39"/>
    <p:sldId id="541" r:id="rId40"/>
    <p:sldId id="503" r:id="rId41"/>
    <p:sldId id="567" r:id="rId42"/>
    <p:sldId id="505" r:id="rId43"/>
    <p:sldId id="506" r:id="rId44"/>
    <p:sldId id="507" r:id="rId45"/>
    <p:sldId id="656" r:id="rId46"/>
    <p:sldId id="257" r:id="rId47"/>
    <p:sldId id="258" r:id="rId48"/>
    <p:sldId id="542" r:id="rId49"/>
    <p:sldId id="543" r:id="rId50"/>
    <p:sldId id="544" r:id="rId51"/>
    <p:sldId id="508" r:id="rId52"/>
    <p:sldId id="504" r:id="rId53"/>
    <p:sldId id="584" r:id="rId54"/>
    <p:sldId id="513" r:id="rId55"/>
    <p:sldId id="514" r:id="rId56"/>
    <p:sldId id="512" r:id="rId57"/>
    <p:sldId id="517" r:id="rId58"/>
    <p:sldId id="520" r:id="rId59"/>
    <p:sldId id="546" r:id="rId60"/>
    <p:sldId id="510" r:id="rId61"/>
    <p:sldId id="524" r:id="rId62"/>
    <p:sldId id="586" r:id="rId63"/>
    <p:sldId id="585" r:id="rId64"/>
    <p:sldId id="559" r:id="rId65"/>
    <p:sldId id="563" r:id="rId66"/>
    <p:sldId id="545" r:id="rId67"/>
    <p:sldId id="561" r:id="rId68"/>
    <p:sldId id="562" r:id="rId69"/>
    <p:sldId id="560" r:id="rId70"/>
    <p:sldId id="522" r:id="rId71"/>
    <p:sldId id="526" r:id="rId72"/>
    <p:sldId id="527" r:id="rId73"/>
    <p:sldId id="529" r:id="rId74"/>
    <p:sldId id="530" r:id="rId75"/>
    <p:sldId id="531" r:id="rId76"/>
    <p:sldId id="532" r:id="rId77"/>
    <p:sldId id="535" r:id="rId78"/>
    <p:sldId id="547" r:id="rId79"/>
    <p:sldId id="548" r:id="rId80"/>
    <p:sldId id="549" r:id="rId81"/>
    <p:sldId id="655" r:id="rId82"/>
    <p:sldId id="657" r:id="rId83"/>
  </p:sldIdLst>
  <p:sldSz cx="12192000" cy="6858000"/>
  <p:notesSz cx="6858000" cy="9144000"/>
  <p:defaultTextStyle>
    <a:defPPr>
      <a:defRPr lang="en-US"/>
    </a:defPPr>
    <a:lvl1pPr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0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0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0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0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0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OSTA GIOVANNI" initials="CG" lastIdx="2" clrIdx="0">
    <p:extLst>
      <p:ext uri="{19B8F6BF-5375-455C-9EA6-DF929625EA0E}">
        <p15:presenceInfo xmlns:p15="http://schemas.microsoft.com/office/powerpoint/2012/main" userId="S-1-5-21-1678899316-122301805-870212077-100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99"/>
    <a:srgbClr val="CC3300"/>
    <a:srgbClr val="993366"/>
    <a:srgbClr val="000000"/>
    <a:srgbClr val="FFCCCC"/>
    <a:srgbClr val="9933FF"/>
    <a:srgbClr val="CCFF33"/>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4966" autoAdjust="0"/>
  </p:normalViewPr>
  <p:slideViewPr>
    <p:cSldViewPr>
      <p:cViewPr varScale="1">
        <p:scale>
          <a:sx n="93" d="100"/>
          <a:sy n="93" d="100"/>
        </p:scale>
        <p:origin x="252" y="7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7622"/>
    </p:cViewPr>
  </p:sorterViewPr>
  <p:notesViewPr>
    <p:cSldViewPr>
      <p:cViewPr varScale="1">
        <p:scale>
          <a:sx n="83" d="100"/>
          <a:sy n="83" d="100"/>
        </p:scale>
        <p:origin x="-213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notesMaster" Target="notesMasters/notesMaster1.xml"/><Relationship Id="rId89"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image" Target="../media/image3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0.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image" Target="../media/image41.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image" Target="../media/image43.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image" Target="../media/image51.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image" Target="../media/image5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8.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image" Target="../media/image60.wmf"/></Relationships>
</file>

<file path=ppt/drawings/_rels/vmlDrawing14.v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image" Target="../media/image63.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68.wmf"/><Relationship Id="rId1" Type="http://schemas.openxmlformats.org/officeDocument/2006/relationships/image" Target="../media/image6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80.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8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4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it-IT"/>
          </a:p>
        </p:txBody>
      </p:sp>
      <p:sp>
        <p:nvSpPr>
          <p:cNvPr id="1064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it-IT"/>
          </a:p>
        </p:txBody>
      </p:sp>
      <p:sp>
        <p:nvSpPr>
          <p:cNvPr id="205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1065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it-IT"/>
          </a:p>
        </p:txBody>
      </p:sp>
      <p:sp>
        <p:nvSpPr>
          <p:cNvPr id="1065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5BE5E601-22A6-44D8-9FA0-AE357152E246}" type="slidenum">
              <a:rPr lang="it-IT" altLang="it-IT"/>
              <a:pPr>
                <a:defRPr/>
              </a:pPr>
              <a:t>‹#›</a:t>
            </a:fld>
            <a:endParaRPr lang="it-IT" altLang="it-IT"/>
          </a:p>
        </p:txBody>
      </p:sp>
    </p:spTree>
    <p:extLst>
      <p:ext uri="{BB962C8B-B14F-4D97-AF65-F5344CB8AC3E}">
        <p14:creationId xmlns:p14="http://schemas.microsoft.com/office/powerpoint/2010/main" val="3109970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xfrm>
            <a:off x="381000" y="685800"/>
            <a:ext cx="6096000" cy="3429000"/>
          </a:xfrm>
          <a:ln/>
        </p:spPr>
      </p:sp>
      <p:sp>
        <p:nvSpPr>
          <p:cNvPr id="61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dirty="0"/>
          </a:p>
        </p:txBody>
      </p:sp>
      <p:sp>
        <p:nvSpPr>
          <p:cNvPr id="61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B42E03-7AE5-4C27-AE2A-03707D4F9AC6}" type="slidenum">
              <a:rPr lang="it-IT" altLang="it-IT" smtClean="0"/>
              <a:pPr>
                <a:spcBef>
                  <a:spcPct val="0"/>
                </a:spcBef>
              </a:pPr>
              <a:t>28</a:t>
            </a:fld>
            <a:endParaRPr lang="it-IT" altLang="it-IT"/>
          </a:p>
        </p:txBody>
      </p:sp>
    </p:spTree>
    <p:extLst>
      <p:ext uri="{BB962C8B-B14F-4D97-AF65-F5344CB8AC3E}">
        <p14:creationId xmlns:p14="http://schemas.microsoft.com/office/powerpoint/2010/main" val="26028443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a:xfrm>
            <a:off x="381000" y="685800"/>
            <a:ext cx="6096000" cy="3429000"/>
          </a:xfrm>
          <a:ln/>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C754CF6-4D5A-4D4A-98BD-8DD2C6221C99}" type="slidenum">
              <a:rPr lang="it-IT" altLang="it-IT" smtClean="0"/>
              <a:pPr>
                <a:spcBef>
                  <a:spcPct val="0"/>
                </a:spcBef>
              </a:pPr>
              <a:t>31</a:t>
            </a:fld>
            <a:endParaRPr lang="it-IT" altLang="it-IT"/>
          </a:p>
        </p:txBody>
      </p:sp>
    </p:spTree>
    <p:extLst>
      <p:ext uri="{BB962C8B-B14F-4D97-AF65-F5344CB8AC3E}">
        <p14:creationId xmlns:p14="http://schemas.microsoft.com/office/powerpoint/2010/main" val="1463094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xfrm>
            <a:off x="381000" y="685800"/>
            <a:ext cx="6096000" cy="3429000"/>
          </a:xfrm>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DA4E66-1675-442F-9EC0-7529F55EA38C}" type="slidenum">
              <a:rPr lang="it-IT" altLang="it-IT" smtClean="0"/>
              <a:pPr>
                <a:spcBef>
                  <a:spcPct val="0"/>
                </a:spcBef>
              </a:pPr>
              <a:t>32</a:t>
            </a:fld>
            <a:endParaRPr lang="it-IT" altLang="it-IT"/>
          </a:p>
        </p:txBody>
      </p:sp>
    </p:spTree>
    <p:extLst>
      <p:ext uri="{BB962C8B-B14F-4D97-AF65-F5344CB8AC3E}">
        <p14:creationId xmlns:p14="http://schemas.microsoft.com/office/powerpoint/2010/main" val="40647569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xfrm>
            <a:off x="381000" y="685800"/>
            <a:ext cx="6096000" cy="3429000"/>
          </a:xfrm>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5DA4E66-1675-442F-9EC0-7529F55EA38C}" type="slidenum">
              <a:rPr lang="it-IT" altLang="it-IT" smtClean="0"/>
              <a:pPr>
                <a:spcBef>
                  <a:spcPct val="0"/>
                </a:spcBef>
              </a:pPr>
              <a:t>33</a:t>
            </a:fld>
            <a:endParaRPr lang="it-IT" altLang="it-IT"/>
          </a:p>
        </p:txBody>
      </p:sp>
    </p:spTree>
    <p:extLst>
      <p:ext uri="{BB962C8B-B14F-4D97-AF65-F5344CB8AC3E}">
        <p14:creationId xmlns:p14="http://schemas.microsoft.com/office/powerpoint/2010/main" val="29371271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a:xfrm>
            <a:off x="381000" y="685800"/>
            <a:ext cx="6096000" cy="3429000"/>
          </a:xfrm>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43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772932E-37F0-4597-9A2F-64688AC23CE1}" type="slidenum">
              <a:rPr lang="it-IT" altLang="it-IT" smtClean="0"/>
              <a:pPr>
                <a:spcBef>
                  <a:spcPct val="0"/>
                </a:spcBef>
              </a:pPr>
              <a:t>34</a:t>
            </a:fld>
            <a:endParaRPr lang="it-IT" altLang="it-IT"/>
          </a:p>
        </p:txBody>
      </p:sp>
    </p:spTree>
    <p:extLst>
      <p:ext uri="{BB962C8B-B14F-4D97-AF65-F5344CB8AC3E}">
        <p14:creationId xmlns:p14="http://schemas.microsoft.com/office/powerpoint/2010/main" val="5941423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a:xfrm>
            <a:off x="381000" y="685800"/>
            <a:ext cx="6096000" cy="3429000"/>
          </a:xfrm>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D62584-F604-44E9-A61F-BB805AE41B27}" type="slidenum">
              <a:rPr lang="it-IT" altLang="it-IT" smtClean="0"/>
              <a:pPr>
                <a:spcBef>
                  <a:spcPct val="0"/>
                </a:spcBef>
              </a:pPr>
              <a:t>35</a:t>
            </a:fld>
            <a:endParaRPr lang="it-IT" altLang="it-IT"/>
          </a:p>
        </p:txBody>
      </p:sp>
    </p:spTree>
    <p:extLst>
      <p:ext uri="{BB962C8B-B14F-4D97-AF65-F5344CB8AC3E}">
        <p14:creationId xmlns:p14="http://schemas.microsoft.com/office/powerpoint/2010/main" val="3614436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381000" y="685800"/>
            <a:ext cx="6096000" cy="3429000"/>
          </a:xfrm>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8DC95C9-F612-42D3-B198-BA918B192BC6}" type="slidenum">
              <a:rPr lang="it-IT" altLang="it-IT" smtClean="0"/>
              <a:pPr>
                <a:spcBef>
                  <a:spcPct val="0"/>
                </a:spcBef>
              </a:pPr>
              <a:t>36</a:t>
            </a:fld>
            <a:endParaRPr lang="it-IT" altLang="it-IT"/>
          </a:p>
        </p:txBody>
      </p:sp>
    </p:spTree>
    <p:extLst>
      <p:ext uri="{BB962C8B-B14F-4D97-AF65-F5344CB8AC3E}">
        <p14:creationId xmlns:p14="http://schemas.microsoft.com/office/powerpoint/2010/main" val="25681291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6DAC67-3F4F-4674-A057-E3F9F161753F}" type="slidenum">
              <a:rPr lang="it-IT" altLang="it-IT" smtClean="0"/>
              <a:pPr>
                <a:spcBef>
                  <a:spcPct val="0"/>
                </a:spcBef>
              </a:pPr>
              <a:t>38</a:t>
            </a:fld>
            <a:endParaRPr lang="it-IT" altLang="it-IT"/>
          </a:p>
        </p:txBody>
      </p:sp>
      <p:sp>
        <p:nvSpPr>
          <p:cNvPr id="20483" name="Rectangle 2"/>
          <p:cNvSpPr>
            <a:spLocks noGrp="1" noRot="1" noChangeAspect="1" noChangeArrowheads="1" noTextEdit="1"/>
          </p:cNvSpPr>
          <p:nvPr>
            <p:ph type="sldImg"/>
          </p:nvPr>
        </p:nvSpPr>
        <p:spPr>
          <a:xfrm>
            <a:off x="381000" y="685800"/>
            <a:ext cx="6096000" cy="3429000"/>
          </a:xfrm>
          <a:ln/>
        </p:spPr>
      </p:sp>
      <p:sp>
        <p:nvSpPr>
          <p:cNvPr id="2048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30587733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81000" y="685800"/>
            <a:ext cx="6096000" cy="342900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1FE908C-60FD-4D24-BAD7-9C14488C8B24}" type="slidenum">
              <a:rPr lang="it-IT" altLang="it-IT" smtClean="0"/>
              <a:pPr>
                <a:spcBef>
                  <a:spcPct val="0"/>
                </a:spcBef>
              </a:pPr>
              <a:t>40</a:t>
            </a:fld>
            <a:endParaRPr lang="it-IT" altLang="it-IT"/>
          </a:p>
        </p:txBody>
      </p:sp>
    </p:spTree>
    <p:extLst>
      <p:ext uri="{BB962C8B-B14F-4D97-AF65-F5344CB8AC3E}">
        <p14:creationId xmlns:p14="http://schemas.microsoft.com/office/powerpoint/2010/main" val="14877518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81000" y="685800"/>
            <a:ext cx="6096000" cy="342900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1FE908C-60FD-4D24-BAD7-9C14488C8B24}" type="slidenum">
              <a:rPr lang="it-IT" altLang="it-IT" smtClean="0"/>
              <a:pPr>
                <a:spcBef>
                  <a:spcPct val="0"/>
                </a:spcBef>
              </a:pPr>
              <a:t>41</a:t>
            </a:fld>
            <a:endParaRPr lang="it-IT" altLang="it-IT"/>
          </a:p>
        </p:txBody>
      </p:sp>
    </p:spTree>
    <p:extLst>
      <p:ext uri="{BB962C8B-B14F-4D97-AF65-F5344CB8AC3E}">
        <p14:creationId xmlns:p14="http://schemas.microsoft.com/office/powerpoint/2010/main" val="15232218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381000" y="685800"/>
            <a:ext cx="6096000" cy="3429000"/>
          </a:xfrm>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dirty="0"/>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DD3EE7E-81FE-4488-A233-3B46BC903F59}" type="slidenum">
              <a:rPr lang="it-IT" altLang="it-IT" smtClean="0"/>
              <a:pPr>
                <a:spcBef>
                  <a:spcPct val="0"/>
                </a:spcBef>
              </a:pPr>
              <a:t>42</a:t>
            </a:fld>
            <a:endParaRPr lang="it-IT" altLang="it-IT"/>
          </a:p>
        </p:txBody>
      </p:sp>
    </p:spTree>
    <p:extLst>
      <p:ext uri="{BB962C8B-B14F-4D97-AF65-F5344CB8AC3E}">
        <p14:creationId xmlns:p14="http://schemas.microsoft.com/office/powerpoint/2010/main" val="17143096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xfrm>
            <a:off x="381000" y="685800"/>
            <a:ext cx="6096000" cy="3429000"/>
          </a:xfrm>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8BB63B-8DAF-46A8-892D-376F8DFFCFBA}" type="slidenum">
              <a:rPr lang="it-IT" altLang="it-IT" smtClean="0"/>
              <a:pPr>
                <a:spcBef>
                  <a:spcPct val="0"/>
                </a:spcBef>
              </a:pPr>
              <a:t>43</a:t>
            </a:fld>
            <a:endParaRPr lang="it-IT" altLang="it-IT"/>
          </a:p>
        </p:txBody>
      </p:sp>
    </p:spTree>
    <p:extLst>
      <p:ext uri="{BB962C8B-B14F-4D97-AF65-F5344CB8AC3E}">
        <p14:creationId xmlns:p14="http://schemas.microsoft.com/office/powerpoint/2010/main" val="2321431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81000" y="685800"/>
            <a:ext cx="6096000" cy="342900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4C9F676-49A9-4115-8C1A-E5AE3325C6FD}" type="slidenum">
              <a:rPr lang="it-IT" altLang="it-IT" smtClean="0"/>
              <a:pPr>
                <a:spcBef>
                  <a:spcPct val="0"/>
                </a:spcBef>
              </a:pPr>
              <a:t>44</a:t>
            </a:fld>
            <a:endParaRPr lang="it-IT" altLang="it-IT"/>
          </a:p>
        </p:txBody>
      </p:sp>
    </p:spTree>
    <p:extLst>
      <p:ext uri="{BB962C8B-B14F-4D97-AF65-F5344CB8AC3E}">
        <p14:creationId xmlns:p14="http://schemas.microsoft.com/office/powerpoint/2010/main" val="2982085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Domanda agli studenti: perché la Luna non ci cade addosso? Risposta: cade, come il proiettile, ma la sua velocità tangenziale la fa "mancare" la Terra. La gravità non si aggiunge alla forza centripeta: È la forza centripeta. Se la Terra ruotasse con periodo di 84 minuti, un oggetto all'equatore sarebbe in orbita: g efficace nulla.</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Valori di gravità normale GRS80: equatore 9,7803 m/s², polo 9,8322 m/s². Teorema di Clairaut: (gp − ge)/ge = 5/2 m − f, con m = ω²a/ge ≈ 1/289 e f ≈ 1/298: 5/2·0,00346 − 0,00335 ≈ 0,0053, che coincide con 0,052/9,78. Quindi misurando g a diverse latitudini si ricava lo schiacciamento della Terra: è così che si è stimata la forma della Terra prima dei satelliti. Il filo a piombo segue g efficace: non punta esattamente al centro della Terra.</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400E7D6-A97C-4884-992A-163A6FFB9A6F}" type="slidenum">
              <a:rPr lang="it-IT" altLang="it-IT" smtClean="0"/>
              <a:pPr>
                <a:spcBef>
                  <a:spcPct val="0"/>
                </a:spcBef>
              </a:pPr>
              <a:t>48</a:t>
            </a:fld>
            <a:endParaRPr lang="it-IT" altLang="it-IT"/>
          </a:p>
        </p:txBody>
      </p:sp>
      <p:sp>
        <p:nvSpPr>
          <p:cNvPr id="34819" name="Rectangle 2"/>
          <p:cNvSpPr>
            <a:spLocks noGrp="1" noRot="1" noChangeAspect="1" noChangeArrowheads="1" noTextEdit="1"/>
          </p:cNvSpPr>
          <p:nvPr>
            <p:ph type="sldImg"/>
          </p:nvPr>
        </p:nvSpPr>
        <p:spPr>
          <a:xfrm>
            <a:off x="381000" y="685800"/>
            <a:ext cx="6096000" cy="3429000"/>
          </a:xfrm>
          <a:ln/>
        </p:spPr>
      </p:sp>
      <p:sp>
        <p:nvSpPr>
          <p:cNvPr id="348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22358350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F5412F1-5E65-4EB5-BEF4-23196388F4DF}" type="slidenum">
              <a:rPr lang="it-IT" altLang="it-IT" smtClean="0"/>
              <a:pPr>
                <a:spcBef>
                  <a:spcPct val="0"/>
                </a:spcBef>
              </a:pPr>
              <a:t>49</a:t>
            </a:fld>
            <a:endParaRPr lang="it-IT" altLang="it-IT"/>
          </a:p>
        </p:txBody>
      </p:sp>
      <p:sp>
        <p:nvSpPr>
          <p:cNvPr id="36867" name="Rectangle 2"/>
          <p:cNvSpPr>
            <a:spLocks noGrp="1" noRot="1" noChangeAspect="1" noChangeArrowheads="1" noTextEdit="1"/>
          </p:cNvSpPr>
          <p:nvPr>
            <p:ph type="sldImg"/>
          </p:nvPr>
        </p:nvSpPr>
        <p:spPr>
          <a:xfrm>
            <a:off x="381000" y="685800"/>
            <a:ext cx="6096000" cy="3429000"/>
          </a:xfrm>
          <a:ln/>
        </p:spPr>
      </p:sp>
      <p:sp>
        <p:nvSpPr>
          <p:cNvPr id="3686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40845933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2655D2-7BF8-4375-BD27-7DBDADA4614A}" type="slidenum">
              <a:rPr lang="it-IT" altLang="it-IT" smtClean="0"/>
              <a:pPr>
                <a:spcBef>
                  <a:spcPct val="0"/>
                </a:spcBef>
              </a:pPr>
              <a:t>50</a:t>
            </a:fld>
            <a:endParaRPr lang="it-IT" altLang="it-IT"/>
          </a:p>
        </p:txBody>
      </p:sp>
      <p:sp>
        <p:nvSpPr>
          <p:cNvPr id="38915" name="Rectangle 2"/>
          <p:cNvSpPr>
            <a:spLocks noGrp="1" noRot="1" noChangeAspect="1" noChangeArrowheads="1" noTextEdit="1"/>
          </p:cNvSpPr>
          <p:nvPr>
            <p:ph type="sldImg"/>
          </p:nvPr>
        </p:nvSpPr>
        <p:spPr>
          <a:xfrm>
            <a:off x="381000" y="685800"/>
            <a:ext cx="6096000" cy="3429000"/>
          </a:xfrm>
          <a:ln/>
        </p:spPr>
      </p:sp>
      <p:sp>
        <p:nvSpPr>
          <p:cNvPr id="3891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t-IT" altLang="it-IT"/>
          </a:p>
        </p:txBody>
      </p:sp>
    </p:spTree>
    <p:extLst>
      <p:ext uri="{BB962C8B-B14F-4D97-AF65-F5344CB8AC3E}">
        <p14:creationId xmlns:p14="http://schemas.microsoft.com/office/powerpoint/2010/main" val="15264052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381000" y="685800"/>
            <a:ext cx="6096000" cy="342900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0F2487B-66AA-4827-A11C-BB1E5061F63F}" type="slidenum">
              <a:rPr lang="it-IT" altLang="it-IT" smtClean="0"/>
              <a:pPr>
                <a:spcBef>
                  <a:spcPct val="0"/>
                </a:spcBef>
              </a:pPr>
              <a:t>51</a:t>
            </a:fld>
            <a:endParaRPr lang="it-IT" altLang="it-IT"/>
          </a:p>
        </p:txBody>
      </p:sp>
    </p:spTree>
    <p:extLst>
      <p:ext uri="{BB962C8B-B14F-4D97-AF65-F5344CB8AC3E}">
        <p14:creationId xmlns:p14="http://schemas.microsoft.com/office/powerpoint/2010/main" val="33398120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a:xfrm>
            <a:off x="381000" y="685800"/>
            <a:ext cx="6096000" cy="3429000"/>
          </a:xfrm>
          <a:ln/>
        </p:spPr>
      </p:sp>
      <p:sp>
        <p:nvSpPr>
          <p:cNvPr id="25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256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7A2155E-A7B0-4403-806C-FDC2AFF7D8C1}" type="slidenum">
              <a:rPr lang="it-IT" altLang="it-IT" smtClean="0"/>
              <a:pPr>
                <a:spcBef>
                  <a:spcPct val="0"/>
                </a:spcBef>
              </a:pPr>
              <a:t>52</a:t>
            </a:fld>
            <a:endParaRPr lang="it-IT" altLang="it-IT"/>
          </a:p>
        </p:txBody>
      </p:sp>
    </p:spTree>
    <p:extLst>
      <p:ext uri="{BB962C8B-B14F-4D97-AF65-F5344CB8AC3E}">
        <p14:creationId xmlns:p14="http://schemas.microsoft.com/office/powerpoint/2010/main" val="188969921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381000" y="685800"/>
            <a:ext cx="6096000" cy="3429000"/>
          </a:xfrm>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395B849-9404-4F65-9FB1-6C99D306C005}" type="slidenum">
              <a:rPr lang="it-IT" altLang="it-IT" smtClean="0"/>
              <a:pPr>
                <a:spcBef>
                  <a:spcPct val="0"/>
                </a:spcBef>
              </a:pPr>
              <a:t>54</a:t>
            </a:fld>
            <a:endParaRPr lang="it-IT" altLang="it-IT"/>
          </a:p>
        </p:txBody>
      </p:sp>
    </p:spTree>
    <p:extLst>
      <p:ext uri="{BB962C8B-B14F-4D97-AF65-F5344CB8AC3E}">
        <p14:creationId xmlns:p14="http://schemas.microsoft.com/office/powerpoint/2010/main" val="109525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xfrm>
            <a:off x="381000" y="685800"/>
            <a:ext cx="6096000" cy="3429000"/>
          </a:xfrm>
          <a:ln/>
        </p:spPr>
      </p:sp>
      <p:sp>
        <p:nvSpPr>
          <p:cNvPr id="49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91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9EA61BD-D255-4D7B-B4E2-33B30A854694}" type="slidenum">
              <a:rPr lang="it-IT" altLang="it-IT" smtClean="0"/>
              <a:pPr>
                <a:spcBef>
                  <a:spcPct val="0"/>
                </a:spcBef>
              </a:pPr>
              <a:t>55</a:t>
            </a:fld>
            <a:endParaRPr lang="it-IT" altLang="it-IT"/>
          </a:p>
        </p:txBody>
      </p:sp>
    </p:spTree>
    <p:extLst>
      <p:ext uri="{BB962C8B-B14F-4D97-AF65-F5344CB8AC3E}">
        <p14:creationId xmlns:p14="http://schemas.microsoft.com/office/powerpoint/2010/main" val="1198936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381000" y="685800"/>
            <a:ext cx="6096000" cy="3429000"/>
          </a:xfrm>
          <a:ln/>
        </p:spPr>
      </p:sp>
      <p:sp>
        <p:nvSpPr>
          <p:cNvPr id="45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50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5375F7-CF8A-4344-8DEB-5D625BE4F702}" type="slidenum">
              <a:rPr lang="it-IT" altLang="it-IT" smtClean="0"/>
              <a:pPr>
                <a:spcBef>
                  <a:spcPct val="0"/>
                </a:spcBef>
              </a:pPr>
              <a:t>56</a:t>
            </a:fld>
            <a:endParaRPr lang="it-IT" altLang="it-IT"/>
          </a:p>
        </p:txBody>
      </p:sp>
    </p:spTree>
    <p:extLst>
      <p:ext uri="{BB962C8B-B14F-4D97-AF65-F5344CB8AC3E}">
        <p14:creationId xmlns:p14="http://schemas.microsoft.com/office/powerpoint/2010/main" val="18761550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381000" y="685800"/>
            <a:ext cx="6096000" cy="3429000"/>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4E54C0B-CC61-45D9-964F-F48ED3680F7D}" type="slidenum">
              <a:rPr lang="it-IT" altLang="it-IT" smtClean="0"/>
              <a:pPr>
                <a:spcBef>
                  <a:spcPct val="0"/>
                </a:spcBef>
              </a:pPr>
              <a:t>57</a:t>
            </a:fld>
            <a:endParaRPr lang="it-IT" altLang="it-IT"/>
          </a:p>
        </p:txBody>
      </p:sp>
    </p:spTree>
    <p:extLst>
      <p:ext uri="{BB962C8B-B14F-4D97-AF65-F5344CB8AC3E}">
        <p14:creationId xmlns:p14="http://schemas.microsoft.com/office/powerpoint/2010/main" val="30254649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xfrm>
            <a:off x="381000" y="685800"/>
            <a:ext cx="6096000" cy="3429000"/>
          </a:xfrm>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3A0CB1E-28A3-40C4-BD4D-BADA3FB4B0DB}" type="slidenum">
              <a:rPr lang="it-IT" altLang="it-IT" smtClean="0"/>
              <a:pPr>
                <a:spcBef>
                  <a:spcPct val="0"/>
                </a:spcBef>
              </a:pPr>
              <a:t>58</a:t>
            </a:fld>
            <a:endParaRPr lang="it-IT" altLang="it-IT"/>
          </a:p>
        </p:txBody>
      </p:sp>
    </p:spTree>
    <p:extLst>
      <p:ext uri="{BB962C8B-B14F-4D97-AF65-F5344CB8AC3E}">
        <p14:creationId xmlns:p14="http://schemas.microsoft.com/office/powerpoint/2010/main" val="10949530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a:xfrm>
            <a:off x="381000" y="685800"/>
            <a:ext cx="6096000" cy="3429000"/>
          </a:xfrm>
          <a:ln/>
        </p:spPr>
      </p:sp>
      <p:sp>
        <p:nvSpPr>
          <p:cNvPr id="43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43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3FAC2D5-8464-4ED3-9BA6-C25C2F3392E5}" type="slidenum">
              <a:rPr lang="it-IT" altLang="it-IT" smtClean="0"/>
              <a:pPr>
                <a:spcBef>
                  <a:spcPct val="0"/>
                </a:spcBef>
              </a:pPr>
              <a:t>60</a:t>
            </a:fld>
            <a:endParaRPr lang="it-IT" altLang="it-IT"/>
          </a:p>
        </p:txBody>
      </p:sp>
    </p:spTree>
    <p:extLst>
      <p:ext uri="{BB962C8B-B14F-4D97-AF65-F5344CB8AC3E}">
        <p14:creationId xmlns:p14="http://schemas.microsoft.com/office/powerpoint/2010/main" val="38717805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xfrm>
            <a:off x="381000" y="685800"/>
            <a:ext cx="6096000" cy="3429000"/>
          </a:xfrm>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dirty="0"/>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A68919B-EABB-47C6-BC8A-0B42921CFA31}" type="slidenum">
              <a:rPr lang="it-IT" altLang="it-IT" smtClean="0"/>
              <a:pPr>
                <a:spcBef>
                  <a:spcPct val="0"/>
                </a:spcBef>
              </a:pPr>
              <a:t>61</a:t>
            </a:fld>
            <a:endParaRPr lang="it-IT" altLang="it-IT"/>
          </a:p>
        </p:txBody>
      </p:sp>
    </p:spTree>
    <p:extLst>
      <p:ext uri="{BB962C8B-B14F-4D97-AF65-F5344CB8AC3E}">
        <p14:creationId xmlns:p14="http://schemas.microsoft.com/office/powerpoint/2010/main" val="34304591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381000" y="685800"/>
            <a:ext cx="6096000" cy="3429000"/>
          </a:xfrm>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7EC3D08-AB47-458A-ADB1-D032E8169972}" type="slidenum">
              <a:rPr lang="it-IT" altLang="it-IT" smtClean="0"/>
              <a:pPr>
                <a:spcBef>
                  <a:spcPct val="0"/>
                </a:spcBef>
              </a:pPr>
              <a:t>70</a:t>
            </a:fld>
            <a:endParaRPr lang="it-IT" altLang="it-IT"/>
          </a:p>
        </p:txBody>
      </p:sp>
    </p:spTree>
    <p:extLst>
      <p:ext uri="{BB962C8B-B14F-4D97-AF65-F5344CB8AC3E}">
        <p14:creationId xmlns:p14="http://schemas.microsoft.com/office/powerpoint/2010/main" val="30652521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xfrm>
            <a:off x="381000" y="685800"/>
            <a:ext cx="6096000" cy="3429000"/>
          </a:xfrm>
          <a:ln/>
        </p:spPr>
      </p:sp>
      <p:sp>
        <p:nvSpPr>
          <p:cNvPr id="727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392EC71-CDE8-414D-B4A5-7E03B64F5B6A}" type="slidenum">
              <a:rPr lang="it-IT" altLang="it-IT" smtClean="0"/>
              <a:pPr>
                <a:spcBef>
                  <a:spcPct val="0"/>
                </a:spcBef>
              </a:pPr>
              <a:t>71</a:t>
            </a:fld>
            <a:endParaRPr lang="it-IT" altLang="it-IT"/>
          </a:p>
        </p:txBody>
      </p:sp>
    </p:spTree>
    <p:extLst>
      <p:ext uri="{BB962C8B-B14F-4D97-AF65-F5344CB8AC3E}">
        <p14:creationId xmlns:p14="http://schemas.microsoft.com/office/powerpoint/2010/main" val="38355211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381000" y="685800"/>
            <a:ext cx="6096000" cy="3429000"/>
          </a:xfrm>
          <a:ln/>
        </p:spPr>
      </p:sp>
      <p:sp>
        <p:nvSpPr>
          <p:cNvPr id="747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974F2CF-E6E3-4BAB-A67E-48A108F5A15F}" type="slidenum">
              <a:rPr lang="it-IT" altLang="it-IT" smtClean="0"/>
              <a:pPr>
                <a:spcBef>
                  <a:spcPct val="0"/>
                </a:spcBef>
              </a:pPr>
              <a:t>72</a:t>
            </a:fld>
            <a:endParaRPr lang="it-IT" altLang="it-IT"/>
          </a:p>
        </p:txBody>
      </p:sp>
    </p:spTree>
    <p:extLst>
      <p:ext uri="{BB962C8B-B14F-4D97-AF65-F5344CB8AC3E}">
        <p14:creationId xmlns:p14="http://schemas.microsoft.com/office/powerpoint/2010/main" val="9112600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381000" y="685800"/>
            <a:ext cx="6096000" cy="3429000"/>
          </a:xfrm>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5BCE415-C302-44D1-BAA2-DC6764CE4406}" type="slidenum">
              <a:rPr lang="it-IT" altLang="it-IT" smtClean="0"/>
              <a:pPr>
                <a:spcBef>
                  <a:spcPct val="0"/>
                </a:spcBef>
              </a:pPr>
              <a:t>73</a:t>
            </a:fld>
            <a:endParaRPr lang="it-IT" altLang="it-IT"/>
          </a:p>
        </p:txBody>
      </p:sp>
    </p:spTree>
    <p:extLst>
      <p:ext uri="{BB962C8B-B14F-4D97-AF65-F5344CB8AC3E}">
        <p14:creationId xmlns:p14="http://schemas.microsoft.com/office/powerpoint/2010/main" val="16012211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381000" y="685800"/>
            <a:ext cx="6096000" cy="3429000"/>
          </a:xfrm>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8673D07-C40D-4697-85C7-382AF671DC3A}" type="slidenum">
              <a:rPr lang="it-IT" altLang="it-IT" smtClean="0"/>
              <a:pPr>
                <a:spcBef>
                  <a:spcPct val="0"/>
                </a:spcBef>
              </a:pPr>
              <a:t>74</a:t>
            </a:fld>
            <a:endParaRPr lang="it-IT" altLang="it-IT"/>
          </a:p>
        </p:txBody>
      </p:sp>
    </p:spTree>
    <p:extLst>
      <p:ext uri="{BB962C8B-B14F-4D97-AF65-F5344CB8AC3E}">
        <p14:creationId xmlns:p14="http://schemas.microsoft.com/office/powerpoint/2010/main" val="17450232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a:xfrm>
            <a:off x="381000" y="685800"/>
            <a:ext cx="6096000" cy="3429000"/>
          </a:xfrm>
          <a:ln/>
        </p:spPr>
      </p:sp>
      <p:sp>
        <p:nvSpPr>
          <p:cNvPr id="829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829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6BA914C-49AB-404E-8BE0-27C9C8E94A50}" type="slidenum">
              <a:rPr lang="it-IT" altLang="it-IT" smtClean="0"/>
              <a:pPr>
                <a:spcBef>
                  <a:spcPct val="0"/>
                </a:spcBef>
              </a:pPr>
              <a:t>75</a:t>
            </a:fld>
            <a:endParaRPr lang="it-IT" altLang="it-IT"/>
          </a:p>
        </p:txBody>
      </p:sp>
    </p:spTree>
    <p:extLst>
      <p:ext uri="{BB962C8B-B14F-4D97-AF65-F5344CB8AC3E}">
        <p14:creationId xmlns:p14="http://schemas.microsoft.com/office/powerpoint/2010/main" val="4947136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381000" y="685800"/>
            <a:ext cx="6096000" cy="3429000"/>
          </a:xfrm>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D42FB7C-7CDA-40F3-BE24-1CB2A9522256}" type="slidenum">
              <a:rPr lang="it-IT" altLang="it-IT" smtClean="0"/>
              <a:pPr>
                <a:spcBef>
                  <a:spcPct val="0"/>
                </a:spcBef>
              </a:pPr>
              <a:t>76</a:t>
            </a:fld>
            <a:endParaRPr lang="it-IT" altLang="it-IT"/>
          </a:p>
        </p:txBody>
      </p:sp>
    </p:spTree>
    <p:extLst>
      <p:ext uri="{BB962C8B-B14F-4D97-AF65-F5344CB8AC3E}">
        <p14:creationId xmlns:p14="http://schemas.microsoft.com/office/powerpoint/2010/main" val="28382767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TextEdit="1"/>
          </p:cNvSpPr>
          <p:nvPr>
            <p:ph type="sldImg"/>
          </p:nvPr>
        </p:nvSpPr>
        <p:spPr>
          <a:xfrm>
            <a:off x="381000" y="685800"/>
            <a:ext cx="6096000" cy="3429000"/>
          </a:xfrm>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altLang="it-IT"/>
          </a:p>
        </p:txBody>
      </p:sp>
      <p:sp>
        <p:nvSpPr>
          <p:cNvPr id="911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1A7C798-B8E3-4275-B87D-1411093F2A82}" type="slidenum">
              <a:rPr lang="it-IT" altLang="it-IT" smtClean="0"/>
              <a:pPr>
                <a:spcBef>
                  <a:spcPct val="0"/>
                </a:spcBef>
              </a:pPr>
              <a:t>77</a:t>
            </a:fld>
            <a:endParaRPr lang="it-IT" altLang="it-IT"/>
          </a:p>
        </p:txBody>
      </p:sp>
    </p:spTree>
    <p:extLst>
      <p:ext uri="{BB962C8B-B14F-4D97-AF65-F5344CB8AC3E}">
        <p14:creationId xmlns:p14="http://schemas.microsoft.com/office/powerpoint/2010/main" val="9113334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it-IT"/>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B66286C-42B7-4C07-A4B1-68B00041EE5A}" type="slidenum">
              <a:rPr lang="en-US" altLang="it-IT"/>
              <a:pPr>
                <a:defRPr/>
              </a:pPr>
              <a:t>‹#›</a:t>
            </a:fld>
            <a:endParaRPr lang="en-US" altLang="it-IT"/>
          </a:p>
        </p:txBody>
      </p:sp>
    </p:spTree>
    <p:extLst>
      <p:ext uri="{BB962C8B-B14F-4D97-AF65-F5344CB8AC3E}">
        <p14:creationId xmlns:p14="http://schemas.microsoft.com/office/powerpoint/2010/main" val="338299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2638827-AA8C-47E3-BA3B-B2CAFFF40FF0}" type="slidenum">
              <a:rPr lang="en-US" altLang="it-IT"/>
              <a:pPr>
                <a:defRPr/>
              </a:pPr>
              <a:t>‹#›</a:t>
            </a:fld>
            <a:endParaRPr lang="en-US" altLang="it-IT"/>
          </a:p>
        </p:txBody>
      </p:sp>
    </p:spTree>
    <p:extLst>
      <p:ext uri="{BB962C8B-B14F-4D97-AF65-F5344CB8AC3E}">
        <p14:creationId xmlns:p14="http://schemas.microsoft.com/office/powerpoint/2010/main" val="188300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it-IT"/>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35AAAF-5E20-4970-B4EC-9DAD4CD7A3E6}" type="slidenum">
              <a:rPr lang="en-US" altLang="it-IT"/>
              <a:pPr>
                <a:defRPr/>
              </a:pPr>
              <a:t>‹#›</a:t>
            </a:fld>
            <a:endParaRPr lang="en-US" altLang="it-IT"/>
          </a:p>
        </p:txBody>
      </p:sp>
    </p:spTree>
    <p:extLst>
      <p:ext uri="{BB962C8B-B14F-4D97-AF65-F5344CB8AC3E}">
        <p14:creationId xmlns:p14="http://schemas.microsoft.com/office/powerpoint/2010/main" val="1431016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5358926-DEF3-470D-BE3E-1ECE2D2C32E3}" type="slidenum">
              <a:rPr lang="en-US" altLang="it-IT"/>
              <a:pPr>
                <a:defRPr/>
              </a:pPr>
              <a:t>‹#›</a:t>
            </a:fld>
            <a:endParaRPr lang="en-US" altLang="it-IT"/>
          </a:p>
        </p:txBody>
      </p:sp>
    </p:spTree>
    <p:extLst>
      <p:ext uri="{BB962C8B-B14F-4D97-AF65-F5344CB8AC3E}">
        <p14:creationId xmlns:p14="http://schemas.microsoft.com/office/powerpoint/2010/main" val="3338033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it-IT"/>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5DBA83A-CDA0-419C-B5A4-1597092EAB25}" type="slidenum">
              <a:rPr lang="en-US" altLang="it-IT"/>
              <a:pPr>
                <a:defRPr/>
              </a:pPr>
              <a:t>‹#›</a:t>
            </a:fld>
            <a:endParaRPr lang="en-US" altLang="it-IT"/>
          </a:p>
        </p:txBody>
      </p:sp>
    </p:spTree>
    <p:extLst>
      <p:ext uri="{BB962C8B-B14F-4D97-AF65-F5344CB8AC3E}">
        <p14:creationId xmlns:p14="http://schemas.microsoft.com/office/powerpoint/2010/main" val="1880820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4C7AF5B-11A3-4473-9A74-7BE9DAA9C00B}" type="slidenum">
              <a:rPr lang="en-US" altLang="it-IT"/>
              <a:pPr>
                <a:defRPr/>
              </a:pPr>
              <a:t>‹#›</a:t>
            </a:fld>
            <a:endParaRPr lang="en-US" altLang="it-IT"/>
          </a:p>
        </p:txBody>
      </p:sp>
    </p:spTree>
    <p:extLst>
      <p:ext uri="{BB962C8B-B14F-4D97-AF65-F5344CB8AC3E}">
        <p14:creationId xmlns:p14="http://schemas.microsoft.com/office/powerpoint/2010/main" val="220879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158EBDC-4807-4DEE-96B5-246AB8BEC93B}" type="slidenum">
              <a:rPr lang="en-US" altLang="it-IT"/>
              <a:pPr>
                <a:defRPr/>
              </a:pPr>
              <a:t>‹#›</a:t>
            </a:fld>
            <a:endParaRPr lang="en-US" altLang="it-IT"/>
          </a:p>
        </p:txBody>
      </p:sp>
    </p:spTree>
    <p:extLst>
      <p:ext uri="{BB962C8B-B14F-4D97-AF65-F5344CB8AC3E}">
        <p14:creationId xmlns:p14="http://schemas.microsoft.com/office/powerpoint/2010/main" val="1962748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it-IT"/>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7CDC6F-EE43-482E-81B3-2A2000B76FC3}" type="slidenum">
              <a:rPr lang="en-US" altLang="it-IT"/>
              <a:pPr>
                <a:defRPr/>
              </a:pPr>
              <a:t>‹#›</a:t>
            </a:fld>
            <a:endParaRPr lang="en-US" altLang="it-IT"/>
          </a:p>
        </p:txBody>
      </p:sp>
    </p:spTree>
    <p:extLst>
      <p:ext uri="{BB962C8B-B14F-4D97-AF65-F5344CB8AC3E}">
        <p14:creationId xmlns:p14="http://schemas.microsoft.com/office/powerpoint/2010/main" val="2503464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it-IT"/>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56569A4-8852-458B-B6A9-32295229382E}" type="slidenum">
              <a:rPr lang="en-US" altLang="it-IT"/>
              <a:pPr>
                <a:defRPr/>
              </a:pPr>
              <a:t>‹#›</a:t>
            </a:fld>
            <a:endParaRPr lang="en-US" altLang="it-IT"/>
          </a:p>
        </p:txBody>
      </p:sp>
    </p:spTree>
    <p:extLst>
      <p:ext uri="{BB962C8B-B14F-4D97-AF65-F5344CB8AC3E}">
        <p14:creationId xmlns:p14="http://schemas.microsoft.com/office/powerpoint/2010/main" val="369908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DD73C1-0888-492B-B0E9-368215B4C4FB}" type="slidenum">
              <a:rPr lang="en-US" altLang="it-IT"/>
              <a:pPr>
                <a:defRPr/>
              </a:pPr>
              <a:t>‹#›</a:t>
            </a:fld>
            <a:endParaRPr lang="en-US" altLang="it-IT"/>
          </a:p>
        </p:txBody>
      </p:sp>
    </p:spTree>
    <p:extLst>
      <p:ext uri="{BB962C8B-B14F-4D97-AF65-F5344CB8AC3E}">
        <p14:creationId xmlns:p14="http://schemas.microsoft.com/office/powerpoint/2010/main" val="38193846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endParaRPr lang="it-IT"/>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60D370-8787-43A6-9B1E-D1CC7176C588}" type="slidenum">
              <a:rPr lang="en-US" altLang="it-IT"/>
              <a:pPr>
                <a:defRPr/>
              </a:pPr>
              <a:t>‹#›</a:t>
            </a:fld>
            <a:endParaRPr lang="en-US" altLang="it-IT"/>
          </a:p>
        </p:txBody>
      </p:sp>
    </p:spTree>
    <p:extLst>
      <p:ext uri="{BB962C8B-B14F-4D97-AF65-F5344CB8AC3E}">
        <p14:creationId xmlns:p14="http://schemas.microsoft.com/office/powerpoint/2010/main" val="8377443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VER BLU SIGILLO">
    <p:spTree>
      <p:nvGrpSpPr>
        <p:cNvPr id="1" name=""/>
        <p:cNvGrpSpPr/>
        <p:nvPr/>
      </p:nvGrpSpPr>
      <p:grpSpPr>
        <a:xfrm>
          <a:off x="0" y="0"/>
          <a:ext cx="0" cy="0"/>
          <a:chOff x="0" y="0"/>
          <a:chExt cx="0" cy="0"/>
        </a:xfrm>
      </p:grpSpPr>
      <p:pic>
        <p:nvPicPr>
          <p:cNvPr id="10" name="Immagine" descr="Immagine"/>
          <p:cNvPicPr>
            <a:picLocks noChangeAspect="1"/>
          </p:cNvPicPr>
          <p:nvPr userDrawn="1"/>
        </p:nvPicPr>
        <p:blipFill>
          <a:blip r:embed="rId2">
            <a:alphaModFix amt="4000"/>
          </a:blip>
          <a:stretch>
            <a:fillRect/>
          </a:stretch>
        </p:blipFill>
        <p:spPr>
          <a:xfrm>
            <a:off x="6325149" y="995366"/>
            <a:ext cx="6374851" cy="6370637"/>
          </a:xfrm>
          <a:prstGeom prst="rect">
            <a:avLst/>
          </a:prstGeom>
          <a:ln w="12700">
            <a:miter lim="400000"/>
          </a:ln>
        </p:spPr>
      </p:pic>
      <p:pic>
        <p:nvPicPr>
          <p:cNvPr id="16" name="Immagine" descr="Immagine"/>
          <p:cNvPicPr>
            <a:picLocks noChangeAspect="1"/>
          </p:cNvPicPr>
          <p:nvPr/>
        </p:nvPicPr>
        <p:blipFill>
          <a:blip r:embed="rId3"/>
          <a:stretch>
            <a:fillRect/>
          </a:stretch>
        </p:blipFill>
        <p:spPr>
          <a:xfrm>
            <a:off x="-669404" y="-1543798"/>
            <a:ext cx="3239647" cy="1090988"/>
          </a:xfrm>
          <a:prstGeom prst="rect">
            <a:avLst/>
          </a:prstGeom>
          <a:ln w="12700">
            <a:miter lim="400000"/>
          </a:ln>
        </p:spPr>
      </p:pic>
      <p:sp>
        <p:nvSpPr>
          <p:cNvPr id="18" name="Titolo Testo"/>
          <p:cNvSpPr txBox="1">
            <a:spLocks noGrp="1"/>
          </p:cNvSpPr>
          <p:nvPr>
            <p:ph type="title"/>
          </p:nvPr>
        </p:nvSpPr>
        <p:spPr>
          <a:xfrm>
            <a:off x="1905001" y="1657532"/>
            <a:ext cx="9365820" cy="1557576"/>
          </a:xfrm>
          <a:prstGeom prst="rect">
            <a:avLst/>
          </a:prstGeom>
        </p:spPr>
        <p:txBody>
          <a:bodyPr/>
          <a:lstStyle>
            <a:lvl1pPr>
              <a:defRPr sz="2888" cap="none" spc="116">
                <a:solidFill>
                  <a:srgbClr val="FFFFFF"/>
                </a:solidFill>
              </a:defRPr>
            </a:lvl1pPr>
          </a:lstStyle>
          <a:p>
            <a:r>
              <a:rPr lang="it-IT"/>
              <a:t>Fare clic per modificare lo stile del titolo dello schema</a:t>
            </a:r>
            <a:endParaRPr/>
          </a:p>
        </p:txBody>
      </p:sp>
      <p:sp>
        <p:nvSpPr>
          <p:cNvPr id="20" name="Sottotitolo"/>
          <p:cNvSpPr txBox="1">
            <a:spLocks noGrp="1"/>
          </p:cNvSpPr>
          <p:nvPr>
            <p:ph type="body" sz="quarter" idx="14"/>
          </p:nvPr>
        </p:nvSpPr>
        <p:spPr>
          <a:xfrm>
            <a:off x="1911218" y="3309767"/>
            <a:ext cx="9359604" cy="267971"/>
          </a:xfrm>
          <a:prstGeom prst="rect">
            <a:avLst/>
          </a:prstGeom>
        </p:spPr>
        <p:txBody>
          <a:bodyPr>
            <a:normAutofit/>
          </a:bodyPr>
          <a:lstStyle/>
          <a:p>
            <a:pPr marL="0" lvl="0" indent="0" algn="l">
              <a:buClrTx/>
              <a:buSzTx/>
              <a:buNone/>
              <a:defRPr sz="3400" cap="none" spc="300">
                <a:solidFill>
                  <a:srgbClr val="FFFFFF"/>
                </a:solidFill>
                <a:latin typeface="Avenir LT Std 55 Roman"/>
                <a:ea typeface="Avenir LT Std 55 Roman"/>
                <a:cs typeface="Avenir LT Std 55 Roman"/>
                <a:sym typeface="Avenir LT Std 55 Roman"/>
              </a:defRPr>
            </a:pPr>
            <a:r>
              <a:rPr lang="it-IT"/>
              <a:t>Fare clic per modificare gli stili del testo dello schema</a:t>
            </a:r>
          </a:p>
        </p:txBody>
      </p:sp>
      <p:pic>
        <p:nvPicPr>
          <p:cNvPr id="21" name="Immagine 1" descr="Immagine 1"/>
          <p:cNvPicPr>
            <a:picLocks noChangeAspect="1"/>
          </p:cNvPicPr>
          <p:nvPr/>
        </p:nvPicPr>
        <p:blipFill>
          <a:blip r:embed="rId4"/>
          <a:stretch>
            <a:fillRect/>
          </a:stretch>
        </p:blipFill>
        <p:spPr>
          <a:xfrm>
            <a:off x="1008417" y="600540"/>
            <a:ext cx="2343180" cy="789902"/>
          </a:xfrm>
          <a:prstGeom prst="rect">
            <a:avLst/>
          </a:prstGeom>
          <a:ln w="12700">
            <a:miter lim="400000"/>
          </a:ln>
        </p:spPr>
      </p:pic>
    </p:spTree>
    <p:extLst>
      <p:ext uri="{BB962C8B-B14F-4D97-AF65-F5344CB8AC3E}">
        <p14:creationId xmlns:p14="http://schemas.microsoft.com/office/powerpoint/2010/main" val="205964869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1340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14400" y="609600"/>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it-IT"/>
              <a:t>Click to edit Master title style</a:t>
            </a:r>
          </a:p>
        </p:txBody>
      </p:sp>
      <p:sp>
        <p:nvSpPr>
          <p:cNvPr id="1027" name="Rectangle 3"/>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it-IT"/>
              <a:t>Click to edit Master text styles</a:t>
            </a:r>
          </a:p>
          <a:p>
            <a:pPr lvl="1"/>
            <a:r>
              <a:rPr lang="en-US" altLang="it-IT"/>
              <a:t>Second level</a:t>
            </a:r>
          </a:p>
          <a:p>
            <a:pPr lvl="2"/>
            <a:r>
              <a:rPr lang="en-US" altLang="it-IT"/>
              <a:t>Third level</a:t>
            </a:r>
          </a:p>
          <a:p>
            <a:pPr lvl="3"/>
            <a:r>
              <a:rPr lang="en-US" altLang="it-IT"/>
              <a:t>Fourth level</a:t>
            </a:r>
          </a:p>
          <a:p>
            <a:pPr lvl="4"/>
            <a:r>
              <a:rPr lang="en-US" altLang="it-IT"/>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endParaRPr lang="en-US"/>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vl1pPr>
          </a:lstStyle>
          <a:p>
            <a:pPr>
              <a:defRPr/>
            </a:pPr>
            <a:endParaRPr lang="en-US"/>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E885E650-DD1C-494A-96EC-E89B9D749295}" type="slidenum">
              <a:rPr lang="en-US" altLang="it-IT"/>
              <a:pPr>
                <a:defRPr/>
              </a:pPr>
              <a:t>‹#›</a:t>
            </a:fld>
            <a:endParaRPr lang="en-US" alt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osta@units.it"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5.png"/><Relationship Id="rId4" Type="http://schemas.openxmlformats.org/officeDocument/2006/relationships/image" Target="../media/image14.wmf"/></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139.png"/></Relationships>
</file>

<file path=ppt/slides/_rels/slide22.xml.rels><?xml version="1.0" encoding="UTF-8" standalone="yes"?>
<Relationships xmlns="http://schemas.openxmlformats.org/package/2006/relationships"><Relationship Id="rId8" Type="http://schemas.openxmlformats.org/officeDocument/2006/relationships/image" Target="../media/image140.png"/><Relationship Id="rId13" Type="http://schemas.openxmlformats.org/officeDocument/2006/relationships/image" Target="../media/image23.png"/><Relationship Id="rId12" Type="http://schemas.openxmlformats.org/officeDocument/2006/relationships/image" Target="../media/image144.png"/><Relationship Id="rId1" Type="http://schemas.openxmlformats.org/officeDocument/2006/relationships/slideLayout" Target="../slideLayouts/slideLayout7.xml"/><Relationship Id="rId11" Type="http://schemas.openxmlformats.org/officeDocument/2006/relationships/image" Target="../media/image143.png"/><Relationship Id="rId10" Type="http://schemas.openxmlformats.org/officeDocument/2006/relationships/image" Target="../media/image142.png"/><Relationship Id="rId9" Type="http://schemas.openxmlformats.org/officeDocument/2006/relationships/image" Target="../media/image141.png"/></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145.png"/></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32.wmf"/><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31.wmf"/><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8" Type="http://schemas.openxmlformats.org/officeDocument/2006/relationships/image" Target="../media/image34.png"/><Relationship Id="rId7" Type="http://schemas.openxmlformats.org/officeDocument/2006/relationships/image" Target="../media/image33.png"/><Relationship Id="rId1" Type="http://schemas.openxmlformats.org/officeDocument/2006/relationships/slideLayout" Target="../slideLayouts/slideLayout7.xml"/><Relationship Id="rId6" Type="http://schemas.openxmlformats.org/officeDocument/2006/relationships/image" Target="../media/image146.png"/><Relationship Id="rId9" Type="http://schemas.openxmlformats.org/officeDocument/2006/relationships/image" Target="../media/image147.png"/></Relationships>
</file>

<file path=ppt/slides/_rels/slide3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notesSlide" Target="../notesSlides/notesSlide2.xml"/><Relationship Id="rId7" Type="http://schemas.openxmlformats.org/officeDocument/2006/relationships/image" Target="../media/image38.wmf"/><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oleObject" Target="../embeddings/oleObject5.bin"/><Relationship Id="rId5" Type="http://schemas.openxmlformats.org/officeDocument/2006/relationships/image" Target="../media/image37.wmf"/><Relationship Id="rId4" Type="http://schemas.openxmlformats.org/officeDocument/2006/relationships/oleObject" Target="../embeddings/oleObject4.bin"/></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4.vml"/><Relationship Id="rId5" Type="http://schemas.openxmlformats.org/officeDocument/2006/relationships/image" Target="../media/image40.wmf"/><Relationship Id="rId4" Type="http://schemas.openxmlformats.org/officeDocument/2006/relationships/oleObject" Target="../embeddings/oleObject6.bin"/></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42.wmf"/><Relationship Id="rId2" Type="http://schemas.openxmlformats.org/officeDocument/2006/relationships/slideLayout" Target="../slideLayouts/slideLayout1.xml"/><Relationship Id="rId1" Type="http://schemas.openxmlformats.org/officeDocument/2006/relationships/vmlDrawing" Target="../drawings/vmlDrawing5.vml"/><Relationship Id="rId6" Type="http://schemas.openxmlformats.org/officeDocument/2006/relationships/oleObject" Target="../embeddings/oleObject8.bin"/><Relationship Id="rId5" Type="http://schemas.openxmlformats.org/officeDocument/2006/relationships/image" Target="../media/image41.wmf"/><Relationship Id="rId4" Type="http://schemas.openxmlformats.org/officeDocument/2006/relationships/oleObject" Target="../embeddings/oleObject7.bin"/></Relationships>
</file>

<file path=ppt/slides/_rels/slide34.xml.rels><?xml version="1.0" encoding="UTF-8" standalone="yes"?>
<Relationships xmlns="http://schemas.openxmlformats.org/package/2006/relationships"><Relationship Id="rId13" Type="http://schemas.openxmlformats.org/officeDocument/2006/relationships/image" Target="../media/image43.wmf"/><Relationship Id="rId18" Type="http://schemas.openxmlformats.org/officeDocument/2006/relationships/image" Target="../media/image46.png"/><Relationship Id="rId3" Type="http://schemas.openxmlformats.org/officeDocument/2006/relationships/notesSlide" Target="../notesSlides/notesSlide5.xml"/><Relationship Id="rId12" Type="http://schemas.openxmlformats.org/officeDocument/2006/relationships/oleObject" Target="../embeddings/oleObject9.bin"/><Relationship Id="rId17" Type="http://schemas.openxmlformats.org/officeDocument/2006/relationships/image" Target="../media/image45.wmf"/><Relationship Id="rId2" Type="http://schemas.openxmlformats.org/officeDocument/2006/relationships/slideLayout" Target="../slideLayouts/slideLayout1.xml"/><Relationship Id="rId16" Type="http://schemas.openxmlformats.org/officeDocument/2006/relationships/oleObject" Target="../embeddings/oleObject11.bin"/><Relationship Id="rId1" Type="http://schemas.openxmlformats.org/officeDocument/2006/relationships/vmlDrawing" Target="../drawings/vmlDrawing6.vml"/><Relationship Id="rId11" Type="http://schemas.openxmlformats.org/officeDocument/2006/relationships/image" Target="../media/image149.png"/><Relationship Id="rId15" Type="http://schemas.openxmlformats.org/officeDocument/2006/relationships/image" Target="../media/image44.wmf"/><Relationship Id="rId14" Type="http://schemas.openxmlformats.org/officeDocument/2006/relationships/oleObject" Target="../embeddings/oleObject10.bin"/></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mlDrawing" Target="../drawings/vmlDrawing7.vml"/><Relationship Id="rId5" Type="http://schemas.openxmlformats.org/officeDocument/2006/relationships/image" Target="../media/image47.wmf"/><Relationship Id="rId4" Type="http://schemas.openxmlformats.org/officeDocument/2006/relationships/oleObject" Target="../embeddings/oleObject12.bin"/></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mlDrawing" Target="../drawings/vmlDrawing8.vml"/><Relationship Id="rId6" Type="http://schemas.openxmlformats.org/officeDocument/2006/relationships/image" Target="../media/image47.wmf"/><Relationship Id="rId5" Type="http://schemas.openxmlformats.org/officeDocument/2006/relationships/oleObject" Target="../embeddings/oleObject12.bin"/><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47.wmf"/><Relationship Id="rId4" Type="http://schemas.openxmlformats.org/officeDocument/2006/relationships/oleObject" Target="../embeddings/oleObject12.bin"/></Relationships>
</file>

<file path=ppt/slides/_rels/slide38.xml.rels><?xml version="1.0" encoding="UTF-8" standalone="yes"?>
<Relationships xmlns="http://schemas.openxmlformats.org/package/2006/relationships"><Relationship Id="rId3" Type="http://schemas.openxmlformats.org/officeDocument/2006/relationships/image" Target="../media/image49.wmf"/><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50.w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52.wmf"/><Relationship Id="rId2" Type="http://schemas.openxmlformats.org/officeDocument/2006/relationships/slideLayout" Target="../slideLayouts/slideLayout1.xml"/><Relationship Id="rId1" Type="http://schemas.openxmlformats.org/officeDocument/2006/relationships/vmlDrawing" Target="../drawings/vmlDrawing10.vml"/><Relationship Id="rId6" Type="http://schemas.openxmlformats.org/officeDocument/2006/relationships/oleObject" Target="../embeddings/oleObject14.bin"/><Relationship Id="rId5" Type="http://schemas.openxmlformats.org/officeDocument/2006/relationships/image" Target="../media/image51.wmf"/><Relationship Id="rId4" Type="http://schemas.openxmlformats.org/officeDocument/2006/relationships/oleObject" Target="../embeddings/oleObject13.bin"/></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8" Type="http://schemas.openxmlformats.org/officeDocument/2006/relationships/image" Target="../media/image56.wmf"/><Relationship Id="rId3" Type="http://schemas.openxmlformats.org/officeDocument/2006/relationships/notesSlide" Target="../notesSlides/notesSlide11.xml"/><Relationship Id="rId7" Type="http://schemas.openxmlformats.org/officeDocument/2006/relationships/image" Target="../media/image55.wmf"/><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oleObject" Target="../embeddings/oleObject16.bin"/><Relationship Id="rId5" Type="http://schemas.openxmlformats.org/officeDocument/2006/relationships/image" Target="../media/image54.wmf"/><Relationship Id="rId4" Type="http://schemas.openxmlformats.org/officeDocument/2006/relationships/oleObject" Target="../embeddings/oleObject15.bin"/><Relationship Id="rId9" Type="http://schemas.openxmlformats.org/officeDocument/2006/relationships/image" Target="../media/image57.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vmlDrawing" Target="../drawings/vmlDrawing12.vml"/><Relationship Id="rId6" Type="http://schemas.openxmlformats.org/officeDocument/2006/relationships/image" Target="../media/image59.png"/><Relationship Id="rId5" Type="http://schemas.openxmlformats.org/officeDocument/2006/relationships/image" Target="../media/image58.wmf"/><Relationship Id="rId4" Type="http://schemas.openxmlformats.org/officeDocument/2006/relationships/oleObject" Target="../embeddings/oleObject17.bin"/></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image" Target="../media/image61.wmf"/><Relationship Id="rId2" Type="http://schemas.openxmlformats.org/officeDocument/2006/relationships/slideLayout" Target="../slideLayouts/slideLayout1.xml"/><Relationship Id="rId1" Type="http://schemas.openxmlformats.org/officeDocument/2006/relationships/vmlDrawing" Target="../drawings/vmlDrawing13.vml"/><Relationship Id="rId6" Type="http://schemas.openxmlformats.org/officeDocument/2006/relationships/oleObject" Target="../embeddings/oleObject19.bin"/><Relationship Id="rId5" Type="http://schemas.openxmlformats.org/officeDocument/2006/relationships/image" Target="../media/image60.wmf"/><Relationship Id="rId4" Type="http://schemas.openxmlformats.org/officeDocument/2006/relationships/oleObject" Target="../embeddings/oleObject18.bin"/></Relationships>
</file>

<file path=ppt/slides/_rels/slide4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8" Type="http://schemas.openxmlformats.org/officeDocument/2006/relationships/image" Target="../media/image64.wmf"/><Relationship Id="rId3" Type="http://schemas.openxmlformats.org/officeDocument/2006/relationships/notesSlide" Target="../notesSlides/notesSlide18.xml"/><Relationship Id="rId7" Type="http://schemas.openxmlformats.org/officeDocument/2006/relationships/oleObject" Target="../embeddings/oleObject21.bin"/><Relationship Id="rId2" Type="http://schemas.openxmlformats.org/officeDocument/2006/relationships/slideLayout" Target="../slideLayouts/slideLayout1.xml"/><Relationship Id="rId1" Type="http://schemas.openxmlformats.org/officeDocument/2006/relationships/vmlDrawing" Target="../drawings/vmlDrawing14.vml"/><Relationship Id="rId6" Type="http://schemas.openxmlformats.org/officeDocument/2006/relationships/image" Target="../media/image63.wmf"/><Relationship Id="rId5" Type="http://schemas.openxmlformats.org/officeDocument/2006/relationships/oleObject" Target="../embeddings/oleObject20.bin"/><Relationship Id="rId4" Type="http://schemas.openxmlformats.org/officeDocument/2006/relationships/image" Target="../media/image65.wmf"/><Relationship Id="rId9" Type="http://schemas.openxmlformats.org/officeDocument/2006/relationships/image" Target="../media/image66.wmf"/></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notesSlide" Target="../notesSlides/notesSlide20.xml"/><Relationship Id="rId7" Type="http://schemas.openxmlformats.org/officeDocument/2006/relationships/oleObject" Target="../embeddings/oleObject23.bin"/><Relationship Id="rId2" Type="http://schemas.openxmlformats.org/officeDocument/2006/relationships/slideLayout" Target="../slideLayouts/slideLayout1.xml"/><Relationship Id="rId1" Type="http://schemas.openxmlformats.org/officeDocument/2006/relationships/vmlDrawing" Target="../drawings/vmlDrawing15.vml"/><Relationship Id="rId6" Type="http://schemas.openxmlformats.org/officeDocument/2006/relationships/image" Target="../media/image67.wmf"/><Relationship Id="rId5" Type="http://schemas.openxmlformats.org/officeDocument/2006/relationships/oleObject" Target="../embeddings/oleObject22.bin"/><Relationship Id="rId4" Type="http://schemas.openxmlformats.org/officeDocument/2006/relationships/image" Target="../media/image69.png"/><Relationship Id="rId9" Type="http://schemas.openxmlformats.org/officeDocument/2006/relationships/image" Target="../media/image70.png"/></Relationships>
</file>

<file path=ppt/slides/_rels/slide5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72.png"/></Relationships>
</file>

<file path=ppt/slides/_rels/slide5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vmlDrawing" Target="../drawings/vmlDrawing16.vml"/><Relationship Id="rId6" Type="http://schemas.openxmlformats.org/officeDocument/2006/relationships/image" Target="../media/image81.png"/><Relationship Id="rId5" Type="http://schemas.openxmlformats.org/officeDocument/2006/relationships/image" Target="../media/image80.wmf"/><Relationship Id="rId4" Type="http://schemas.openxmlformats.org/officeDocument/2006/relationships/oleObject" Target="../embeddings/oleObject24.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openxmlformats.org/officeDocument/2006/relationships/image" Target="../media/image84.png"/><Relationship Id="rId2" Type="http://schemas.openxmlformats.org/officeDocument/2006/relationships/slideLayout" Target="../slideLayouts/slideLayout1.xml"/><Relationship Id="rId1" Type="http://schemas.openxmlformats.org/officeDocument/2006/relationships/vmlDrawing" Target="../drawings/vmlDrawing17.vml"/><Relationship Id="rId6" Type="http://schemas.openxmlformats.org/officeDocument/2006/relationships/image" Target="../media/image83.wmf"/><Relationship Id="rId5" Type="http://schemas.openxmlformats.org/officeDocument/2006/relationships/image" Target="../media/image82.wmf"/><Relationship Id="rId4" Type="http://schemas.openxmlformats.org/officeDocument/2006/relationships/oleObject" Target="../embeddings/oleObject25.bin"/></Relationships>
</file>

<file path=ppt/slides/_rels/slide62.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 Id="rId4" Type="http://schemas.openxmlformats.org/officeDocument/2006/relationships/image" Target="../media/image89.jpeg"/></Relationships>
</file>

<file path=ppt/slides/_rels/slide65.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1.wmf"/><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96.wmf"/></Relationships>
</file>

<file path=ppt/slides/_rels/slide72.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31.xml"/><Relationship Id="rId1" Type="http://schemas.openxmlformats.org/officeDocument/2006/relationships/slideLayout" Target="../slideLayouts/slideLayout1.xml"/><Relationship Id="rId5" Type="http://schemas.openxmlformats.org/officeDocument/2006/relationships/image" Target="../media/image99.png"/><Relationship Id="rId4" Type="http://schemas.openxmlformats.org/officeDocument/2006/relationships/image" Target="../media/image98.png"/></Relationships>
</file>

<file path=ppt/slides/_rels/slide73.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103.jpeg"/><Relationship Id="rId4" Type="http://schemas.openxmlformats.org/officeDocument/2006/relationships/image" Target="../media/image102.jpeg"/></Relationships>
</file>

<file path=ppt/slides/_rels/slide7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103.jpeg"/></Relationships>
</file>

<file path=ppt/slides/_rels/slide77.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0.png"/></Relationships>
</file>

<file path=ppt/slides/_rels/slide8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180" name="Nome Cognome"/>
          <p:cNvSpPr txBox="1">
            <a:spLocks noGrp="1"/>
          </p:cNvSpPr>
          <p:nvPr>
            <p:ph type="body" idx="4294967295"/>
          </p:nvPr>
        </p:nvSpPr>
        <p:spPr>
          <a:xfrm>
            <a:off x="2948386" y="4943475"/>
            <a:ext cx="4516186" cy="304800"/>
          </a:xfrm>
          <a:prstGeom prst="rect">
            <a:avLst/>
          </a:prstGeom>
          <a:extLst>
            <a:ext uri="{C572A759-6A51-4108-AA02-DFA0A04FC94B}">
              <ma14:wrappingTextBoxFlag xmlns:ma14="http://schemas.microsoft.com/office/mac/drawingml/2011/main" xmlns="" val="1"/>
            </a:ext>
          </a:extLst>
        </p:spPr>
        <p:txBody>
          <a:bodyPr>
            <a:normAutofit fontScale="40000" lnSpcReduction="20000"/>
          </a:bodyPr>
          <a:lstStyle>
            <a:lvl1pPr marL="0" indent="0" algn="l">
              <a:spcBef>
                <a:spcPts val="4800"/>
              </a:spcBef>
              <a:buClrTx/>
              <a:buSzTx/>
              <a:buNone/>
              <a:defRPr sz="4100" cap="none" spc="0">
                <a:solidFill>
                  <a:srgbClr val="FFFFFF"/>
                </a:solidFill>
                <a:latin typeface="Avenir Heavy"/>
                <a:ea typeface="Avenir Heavy"/>
                <a:cs typeface="Avenir Heavy"/>
                <a:sym typeface="Avenir Heavy"/>
              </a:defRPr>
            </a:lvl1pPr>
          </a:lstStyle>
          <a:p>
            <a:r>
              <a:rPr lang="it-IT" dirty="0"/>
              <a:t>Giovanni Costa - </a:t>
            </a:r>
            <a:r>
              <a:rPr lang="it-IT" dirty="0">
                <a:hlinkClick r:id="rId2"/>
              </a:rPr>
              <a:t>costa</a:t>
            </a:r>
            <a:r>
              <a:rPr lang="it-IT" dirty="0">
                <a:solidFill>
                  <a:schemeClr val="bg1"/>
                </a:solidFill>
                <a:hlinkClick r:id="rId2"/>
              </a:rPr>
              <a:t>@units.it</a:t>
            </a:r>
            <a:endParaRPr lang="it-IT" dirty="0">
              <a:solidFill>
                <a:schemeClr val="bg1"/>
              </a:solidFill>
            </a:endParaRPr>
          </a:p>
          <a:p>
            <a:endParaRPr lang="it-IT" dirty="0">
              <a:solidFill>
                <a:schemeClr val="bg1"/>
              </a:solidFill>
            </a:endParaRPr>
          </a:p>
          <a:p>
            <a:endParaRPr lang="it-IT" dirty="0">
              <a:solidFill>
                <a:schemeClr val="bg1"/>
              </a:solidFill>
            </a:endParaRPr>
          </a:p>
          <a:p>
            <a:endParaRPr dirty="0"/>
          </a:p>
        </p:txBody>
      </p:sp>
      <p:sp>
        <p:nvSpPr>
          <p:cNvPr id="9" name="Titolo della presentazione">
            <a:extLst>
              <a:ext uri="{FF2B5EF4-FFF2-40B4-BE49-F238E27FC236}">
                <a16:creationId xmlns:a16="http://schemas.microsoft.com/office/drawing/2014/main" id="{FB5E2ACE-D456-4C36-A0CB-F9146331FE5E}"/>
              </a:ext>
            </a:extLst>
          </p:cNvPr>
          <p:cNvSpPr txBox="1">
            <a:spLocks noGrp="1"/>
          </p:cNvSpPr>
          <p:nvPr>
            <p:ph type="title"/>
          </p:nvPr>
        </p:nvSpPr>
        <p:spPr>
          <a:xfrm>
            <a:off x="2855640" y="1939183"/>
            <a:ext cx="7024365" cy="1168182"/>
          </a:xfrm>
          <a:prstGeom prst="rect">
            <a:avLst/>
          </a:prstGeom>
        </p:spPr>
        <p:txBody>
          <a:bodyPr/>
          <a:lstStyle>
            <a:lvl1pPr>
              <a:defRPr spc="300"/>
            </a:lvl1pPr>
          </a:lstStyle>
          <a:p>
            <a:r>
              <a:rPr lang="en-US" sz="3600" dirty="0">
                <a:latin typeface="Arial" panose="020B0604020202020204" pitchFamily="34" charset="0"/>
                <a:cs typeface="Arial" panose="020B0604020202020204" pitchFamily="34" charset="0"/>
              </a:rPr>
              <a:t>FISICA TERRESTRE</a:t>
            </a:r>
            <a:endParaRPr sz="36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8A1A1238-D23D-4F9C-891D-6DA4106259CC}"/>
              </a:ext>
            </a:extLst>
          </p:cNvPr>
          <p:cNvSpPr txBox="1"/>
          <p:nvPr/>
        </p:nvSpPr>
        <p:spPr>
          <a:xfrm>
            <a:off x="2948387" y="3473542"/>
            <a:ext cx="2001125" cy="461665"/>
          </a:xfrm>
          <a:prstGeom prst="rect">
            <a:avLst/>
          </a:prstGeom>
          <a:noFill/>
        </p:spPr>
        <p:txBody>
          <a:bodyPr wrap="none" rtlCol="0">
            <a:spAutoFit/>
          </a:bodyPr>
          <a:lstStyle/>
          <a:p>
            <a:r>
              <a:rPr lang="en-US" sz="2400" dirty="0">
                <a:solidFill>
                  <a:schemeClr val="bg1"/>
                </a:solidFill>
                <a:latin typeface="Avenir LT Std 55 Roman"/>
              </a:rPr>
              <a:t>GRAVIMETRIA</a:t>
            </a:r>
          </a:p>
        </p:txBody>
      </p:sp>
      <p:sp>
        <p:nvSpPr>
          <p:cNvPr id="5" name="Nome Cognome">
            <a:extLst>
              <a:ext uri="{FF2B5EF4-FFF2-40B4-BE49-F238E27FC236}">
                <a16:creationId xmlns:a16="http://schemas.microsoft.com/office/drawing/2014/main" id="{F02FEF8C-DE8D-41D9-8E96-901024D5194D}"/>
              </a:ext>
            </a:extLst>
          </p:cNvPr>
          <p:cNvSpPr txBox="1">
            <a:spLocks/>
          </p:cNvSpPr>
          <p:nvPr/>
        </p:nvSpPr>
        <p:spPr bwMode="auto">
          <a:xfrm>
            <a:off x="2958253" y="5320686"/>
            <a:ext cx="4516186"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C572A759-6A51-4108-AA02-DFA0A04FC94B}">
              <ma14:wrappingTextBoxFlag xmlns:ma14="http://schemas.microsoft.com/office/mac/drawingml/2011/main" xmlns="" val="1"/>
            </a:ext>
          </a:extLst>
        </p:spPr>
        <p:txBody>
          <a:bodyPr vert="horz" wrap="square" lIns="91440" tIns="45720" rIns="91440" bIns="45720" numCol="1" anchor="t" anchorCtr="0" compatLnSpc="1">
            <a:prstTxWarp prst="textNoShape">
              <a:avLst/>
            </a:prstTxWarp>
            <a:normAutofit fontScale="40000" lnSpcReduction="20000"/>
          </a:bodyPr>
          <a:lstStyle>
            <a:lvl1pPr marL="0" indent="0" algn="l" rtl="0" eaLnBrk="0" fontAlgn="base" hangingPunct="0">
              <a:spcBef>
                <a:spcPts val="4800"/>
              </a:spcBef>
              <a:spcAft>
                <a:spcPct val="0"/>
              </a:spcAft>
              <a:buClrTx/>
              <a:buSzTx/>
              <a:buNone/>
              <a:defRPr sz="4100" cap="none" spc="0">
                <a:solidFill>
                  <a:srgbClr val="FFFFFF"/>
                </a:solidFill>
                <a:latin typeface="Avenir Heavy"/>
                <a:ea typeface="Avenir Heavy"/>
                <a:cs typeface="Avenir Heavy"/>
                <a:sym typeface="Avenir Heavy"/>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it-IT" b="0" kern="0" dirty="0" err="1">
                <a:solidFill>
                  <a:schemeClr val="bg1"/>
                </a:solidFill>
              </a:rPr>
              <a:t>S,Giovanni</a:t>
            </a:r>
            <a:r>
              <a:rPr lang="it-IT" b="0" kern="0" dirty="0">
                <a:solidFill>
                  <a:schemeClr val="bg1"/>
                </a:solidFill>
              </a:rPr>
              <a:t> - Palazzina P - via Weiss 4</a:t>
            </a:r>
          </a:p>
          <a:p>
            <a:endParaRPr lang="it-IT" b="0" kern="0" dirty="0">
              <a:solidFill>
                <a:schemeClr val="bg1"/>
              </a:solidFill>
            </a:endParaRPr>
          </a:p>
          <a:p>
            <a:endParaRPr lang="it-IT" b="0" kern="0" dirty="0">
              <a:solidFill>
                <a:schemeClr val="bg1"/>
              </a:solidFill>
            </a:endParaRPr>
          </a:p>
          <a:p>
            <a:endParaRPr lang="it-IT" b="0" kern="0" dirty="0"/>
          </a:p>
        </p:txBody>
      </p:sp>
      <p:sp>
        <p:nvSpPr>
          <p:cNvPr id="6" name="Nome Cognome">
            <a:extLst>
              <a:ext uri="{FF2B5EF4-FFF2-40B4-BE49-F238E27FC236}">
                <a16:creationId xmlns:a16="http://schemas.microsoft.com/office/drawing/2014/main" id="{0FE8088E-7184-4D0A-BC45-17A900262C23}"/>
              </a:ext>
            </a:extLst>
          </p:cNvPr>
          <p:cNvSpPr txBox="1">
            <a:spLocks/>
          </p:cNvSpPr>
          <p:nvPr/>
        </p:nvSpPr>
        <p:spPr bwMode="auto">
          <a:xfrm>
            <a:off x="9480376" y="6309320"/>
            <a:ext cx="244827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C572A759-6A51-4108-AA02-DFA0A04FC94B}">
              <ma14:wrappingTextBoxFlag xmlns:ma14="http://schemas.microsoft.com/office/mac/drawingml/2011/main" xmlns="" val="1"/>
            </a:ext>
          </a:extLst>
        </p:spPr>
        <p:txBody>
          <a:bodyPr vert="horz" wrap="square" lIns="91440" tIns="45720" rIns="91440" bIns="45720" numCol="1" anchor="t" anchorCtr="0" compatLnSpc="1">
            <a:prstTxWarp prst="textNoShape">
              <a:avLst/>
            </a:prstTxWarp>
            <a:normAutofit fontScale="40000" lnSpcReduction="20000"/>
          </a:bodyPr>
          <a:lstStyle>
            <a:lvl1pPr marL="0" indent="0" algn="l" rtl="0" eaLnBrk="0" fontAlgn="base" hangingPunct="0">
              <a:spcBef>
                <a:spcPts val="4800"/>
              </a:spcBef>
              <a:spcAft>
                <a:spcPct val="0"/>
              </a:spcAft>
              <a:buClrTx/>
              <a:buSzTx/>
              <a:buNone/>
              <a:defRPr sz="4100" cap="none" spc="0">
                <a:solidFill>
                  <a:srgbClr val="FFFFFF"/>
                </a:solidFill>
                <a:latin typeface="Avenir Heavy"/>
                <a:ea typeface="Avenir Heavy"/>
                <a:cs typeface="Avenir Heavy"/>
                <a:sym typeface="Avenir Heavy"/>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it-IT" b="0" kern="0" dirty="0">
                <a:solidFill>
                  <a:schemeClr val="bg1"/>
                </a:solidFill>
              </a:rPr>
              <a:t>Anno accademico 2026-27</a:t>
            </a:r>
          </a:p>
          <a:p>
            <a:endParaRPr lang="it-IT" b="0" kern="0" dirty="0">
              <a:solidFill>
                <a:schemeClr val="bg1"/>
              </a:solidFill>
            </a:endParaRPr>
          </a:p>
          <a:p>
            <a:endParaRPr lang="it-IT" b="0" kern="0" dirty="0">
              <a:solidFill>
                <a:schemeClr val="bg1"/>
              </a:solidFill>
            </a:endParaRPr>
          </a:p>
          <a:p>
            <a:endParaRPr lang="it-IT" b="0" kern="0" dirty="0"/>
          </a:p>
        </p:txBody>
      </p:sp>
    </p:spTree>
    <p:extLst>
      <p:ext uri="{BB962C8B-B14F-4D97-AF65-F5344CB8AC3E}">
        <p14:creationId xmlns:p14="http://schemas.microsoft.com/office/powerpoint/2010/main" val="278051644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108D38-DF3B-42FD-959D-A964AA5A2F21}"/>
              </a:ext>
            </a:extLst>
          </p:cNvPr>
          <p:cNvSpPr/>
          <p:nvPr/>
        </p:nvSpPr>
        <p:spPr>
          <a:xfrm>
            <a:off x="983432" y="1545616"/>
            <a:ext cx="9577064" cy="1323439"/>
          </a:xfrm>
          <a:prstGeom prst="rect">
            <a:avLst/>
          </a:prstGeom>
        </p:spPr>
        <p:txBody>
          <a:bodyPr wrap="square">
            <a:spAutoFit/>
          </a:bodyPr>
          <a:lstStyle/>
          <a:p>
            <a:pPr algn="just"/>
            <a:r>
              <a:rPr lang="it-IT" b="0" dirty="0"/>
              <a:t>La gravità è una forza conosciuta fin dall'antichità. Molti fenomeni a cui assistiamo ogni giorno possono essere spiegati grazie ad essa: è la causa per cui rimaniamo a contatto con il suolo, ci incliniamo verso il centro della curva quando siamo in movimento e la Terra ruota intorno al Sole descrivendo un'orbita ellittica.</a:t>
            </a:r>
            <a:endParaRPr lang="en-US" b="0" dirty="0"/>
          </a:p>
        </p:txBody>
      </p:sp>
      <p:sp>
        <p:nvSpPr>
          <p:cNvPr id="3" name="TextBox 2">
            <a:extLst>
              <a:ext uri="{FF2B5EF4-FFF2-40B4-BE49-F238E27FC236}">
                <a16:creationId xmlns:a16="http://schemas.microsoft.com/office/drawing/2014/main" id="{26AF9707-AAC1-4911-9553-2D36CCDFB71B}"/>
              </a:ext>
            </a:extLst>
          </p:cNvPr>
          <p:cNvSpPr txBox="1"/>
          <p:nvPr/>
        </p:nvSpPr>
        <p:spPr>
          <a:xfrm>
            <a:off x="4400550" y="998538"/>
            <a:ext cx="3390672" cy="400110"/>
          </a:xfrm>
          <a:prstGeom prst="rect">
            <a:avLst/>
          </a:prstGeom>
          <a:noFill/>
        </p:spPr>
        <p:txBody>
          <a:bodyPr wrap="none">
            <a:spAutoFit/>
          </a:bodyPr>
          <a:lstStyle/>
          <a:p>
            <a:pPr eaLnBrk="1" hangingPunct="1">
              <a:defRPr/>
            </a:pPr>
            <a:r>
              <a:rPr lang="it-IT" b="0" dirty="0">
                <a:solidFill>
                  <a:srgbClr val="FF0000"/>
                </a:solidFill>
                <a:effectLst>
                  <a:outerShdw blurRad="38100" dist="38100" dir="2700000" algn="tl">
                    <a:srgbClr val="000000">
                      <a:alpha val="43137"/>
                    </a:srgbClr>
                  </a:outerShdw>
                </a:effectLst>
                <a:latin typeface="+mn-lt"/>
                <a:cs typeface="Arial" charset="0"/>
              </a:rPr>
              <a:t>Campo di gravità: introduzione</a:t>
            </a:r>
          </a:p>
        </p:txBody>
      </p:sp>
      <p:sp>
        <p:nvSpPr>
          <p:cNvPr id="5" name="Rectangle 4">
            <a:extLst>
              <a:ext uri="{FF2B5EF4-FFF2-40B4-BE49-F238E27FC236}">
                <a16:creationId xmlns:a16="http://schemas.microsoft.com/office/drawing/2014/main" id="{4B0599F3-885D-4C97-B52F-BE218A37E24D}"/>
              </a:ext>
            </a:extLst>
          </p:cNvPr>
          <p:cNvSpPr/>
          <p:nvPr/>
        </p:nvSpPr>
        <p:spPr>
          <a:xfrm>
            <a:off x="3287688" y="3988946"/>
            <a:ext cx="8136904" cy="1938992"/>
          </a:xfrm>
          <a:prstGeom prst="rect">
            <a:avLst/>
          </a:prstGeom>
        </p:spPr>
        <p:txBody>
          <a:bodyPr wrap="square">
            <a:spAutoFit/>
          </a:bodyPr>
          <a:lstStyle/>
          <a:p>
            <a:pPr algn="just"/>
            <a:r>
              <a:rPr lang="it-IT" dirty="0"/>
              <a:t>Isaac Newton</a:t>
            </a:r>
            <a:r>
              <a:rPr lang="it-IT" b="0" dirty="0"/>
              <a:t>, scienziato a cui dobbiamo le tre leggi della dinamica, enunciò la forza di gravità nella sua opera </a:t>
            </a:r>
            <a:r>
              <a:rPr lang="it-IT" b="0" dirty="0" err="1"/>
              <a:t>Philosophiae</a:t>
            </a:r>
            <a:r>
              <a:rPr lang="it-IT" b="0" dirty="0"/>
              <a:t> Naturalis Principia </a:t>
            </a:r>
            <a:r>
              <a:rPr lang="it-IT" b="0" dirty="0" err="1"/>
              <a:t>Mathematica</a:t>
            </a:r>
            <a:r>
              <a:rPr lang="it-IT" b="0" dirty="0"/>
              <a:t> (1687), in termini coerenti con le osservazioni disponibili all'epoca e in accordo con i principi della dinamica da lui stesso enunciati: questa affermazione è sufficiente a spiegare la maggior parte dei fenomeni che ancora oggi ci circondano.</a:t>
            </a:r>
            <a:endParaRPr lang="en-US" b="0" dirty="0"/>
          </a:p>
        </p:txBody>
      </p:sp>
      <p:pic>
        <p:nvPicPr>
          <p:cNvPr id="4" name="Picture 3">
            <a:extLst>
              <a:ext uri="{FF2B5EF4-FFF2-40B4-BE49-F238E27FC236}">
                <a16:creationId xmlns:a16="http://schemas.microsoft.com/office/drawing/2014/main" id="{F6A2212A-414F-4E52-9B48-82BB52A21107}"/>
              </a:ext>
            </a:extLst>
          </p:cNvPr>
          <p:cNvPicPr>
            <a:picLocks noChangeAspect="1"/>
          </p:cNvPicPr>
          <p:nvPr/>
        </p:nvPicPr>
        <p:blipFill>
          <a:blip r:embed="rId2"/>
          <a:stretch>
            <a:fillRect/>
          </a:stretch>
        </p:blipFill>
        <p:spPr>
          <a:xfrm>
            <a:off x="983432" y="3786718"/>
            <a:ext cx="1685925" cy="2095500"/>
          </a:xfrm>
          <a:prstGeom prst="rect">
            <a:avLst/>
          </a:prstGeom>
        </p:spPr>
      </p:pic>
    </p:spTree>
    <p:extLst>
      <p:ext uri="{BB962C8B-B14F-4D97-AF65-F5344CB8AC3E}">
        <p14:creationId xmlns:p14="http://schemas.microsoft.com/office/powerpoint/2010/main" val="3727165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E4BFA69-5922-437E-8FC3-19BFC9C8FC4E}"/>
              </a:ext>
            </a:extLst>
          </p:cNvPr>
          <p:cNvSpPr/>
          <p:nvPr/>
        </p:nvSpPr>
        <p:spPr>
          <a:xfrm>
            <a:off x="191344" y="1351368"/>
            <a:ext cx="11593288" cy="1015663"/>
          </a:xfrm>
          <a:prstGeom prst="rect">
            <a:avLst/>
          </a:prstGeom>
        </p:spPr>
        <p:txBody>
          <a:bodyPr wrap="square">
            <a:spAutoFit/>
          </a:bodyPr>
          <a:lstStyle/>
          <a:p>
            <a:pPr algn="just"/>
            <a:r>
              <a:rPr lang="it-IT" b="0" dirty="0"/>
              <a:t>Gravità e campo magnetico terrestre sono </a:t>
            </a:r>
            <a:r>
              <a:rPr lang="it-IT" dirty="0"/>
              <a:t>campi potenziali</a:t>
            </a:r>
            <a:r>
              <a:rPr lang="it-IT" b="0" dirty="0"/>
              <a:t>: si descrivono con una funzione scalare il cui gradiente dà il campo, e obbediscono all'equazione di Laplace fuori dalle sorgenti. Da qui discendono sia gli strumenti di interpretazione sia i loro limiti.</a:t>
            </a:r>
          </a:p>
        </p:txBody>
      </p:sp>
      <p:sp>
        <p:nvSpPr>
          <p:cNvPr id="3" name="Rectangle 2">
            <a:extLst>
              <a:ext uri="{FF2B5EF4-FFF2-40B4-BE49-F238E27FC236}">
                <a16:creationId xmlns:a16="http://schemas.microsoft.com/office/drawing/2014/main" id="{31A42A1B-7DBA-4C0E-845E-EF766DBCB635}"/>
              </a:ext>
            </a:extLst>
          </p:cNvPr>
          <p:cNvSpPr/>
          <p:nvPr/>
        </p:nvSpPr>
        <p:spPr>
          <a:xfrm>
            <a:off x="3429580" y="951258"/>
            <a:ext cx="5224828" cy="400110"/>
          </a:xfrm>
          <a:prstGeom prst="rect">
            <a:avLst/>
          </a:prstGeom>
        </p:spPr>
        <p:txBody>
          <a:bodyPr wrap="none">
            <a:spAutoFit/>
          </a:bodyPr>
          <a:lstStyle/>
          <a:p>
            <a:r>
              <a:rPr lang="it-IT" b="0" cap="all" dirty="0">
                <a:solidFill>
                  <a:srgbClr val="FF0000"/>
                </a:solidFill>
                <a:effectLst>
                  <a:outerShdw blurRad="38100" dist="38100" dir="2700000" algn="tl">
                    <a:srgbClr val="000000">
                      <a:alpha val="43137"/>
                    </a:srgbClr>
                  </a:outerShdw>
                </a:effectLst>
              </a:rPr>
              <a:t>Introduzione: il concetto di campo</a:t>
            </a:r>
          </a:p>
        </p:txBody>
      </p:sp>
      <p:sp>
        <p:nvSpPr>
          <p:cNvPr id="4" name="Rectangle 3">
            <a:extLst>
              <a:ext uri="{FF2B5EF4-FFF2-40B4-BE49-F238E27FC236}">
                <a16:creationId xmlns:a16="http://schemas.microsoft.com/office/drawing/2014/main" id="{970B60AD-51C5-4619-8F86-EA17D36D1CCD}"/>
              </a:ext>
            </a:extLst>
          </p:cNvPr>
          <p:cNvSpPr/>
          <p:nvPr/>
        </p:nvSpPr>
        <p:spPr>
          <a:xfrm>
            <a:off x="191344" y="2373555"/>
            <a:ext cx="11701300" cy="1323439"/>
          </a:xfrm>
          <a:prstGeom prst="rect">
            <a:avLst/>
          </a:prstGeom>
        </p:spPr>
        <p:txBody>
          <a:bodyPr wrap="square">
            <a:spAutoFit/>
          </a:bodyPr>
          <a:lstStyle/>
          <a:p>
            <a:pPr algn="just"/>
            <a:r>
              <a:rPr lang="it-IT" b="0" dirty="0"/>
              <a:t>Un campo è uno stato fisico dello spazio, o della materia che lo occupa, che assume un valore in ogni punto e in ogni istante. Esempi sono il campo </a:t>
            </a:r>
            <a:r>
              <a:rPr lang="it-IT" dirty="0"/>
              <a:t>gravitazionale, magnetico, elettrico, termico, elastico e acustico</a:t>
            </a:r>
            <a:r>
              <a:rPr lang="it-IT" b="0" dirty="0"/>
              <a:t>. Un campo si descrive con le grandezze fisiche che lo caratterizzano, espresse come funzioni della </a:t>
            </a:r>
            <a:r>
              <a:rPr lang="it-IT" dirty="0"/>
              <a:t>posizione r</a:t>
            </a:r>
            <a:r>
              <a:rPr lang="it-IT" b="0" dirty="0"/>
              <a:t> e del </a:t>
            </a:r>
            <a:r>
              <a:rPr lang="it-IT" dirty="0"/>
              <a:t>tempo t.</a:t>
            </a:r>
          </a:p>
        </p:txBody>
      </p:sp>
      <p:sp>
        <p:nvSpPr>
          <p:cNvPr id="6" name="Rectangle 5">
            <a:extLst>
              <a:ext uri="{FF2B5EF4-FFF2-40B4-BE49-F238E27FC236}">
                <a16:creationId xmlns:a16="http://schemas.microsoft.com/office/drawing/2014/main" id="{BF345E89-82AC-4C89-8FC4-E579AB053944}"/>
              </a:ext>
            </a:extLst>
          </p:cNvPr>
          <p:cNvSpPr/>
          <p:nvPr/>
        </p:nvSpPr>
        <p:spPr>
          <a:xfrm>
            <a:off x="137338" y="3642181"/>
            <a:ext cx="11701300" cy="3170099"/>
          </a:xfrm>
          <a:prstGeom prst="rect">
            <a:avLst/>
          </a:prstGeom>
        </p:spPr>
        <p:txBody>
          <a:bodyPr wrap="square">
            <a:spAutoFit/>
          </a:bodyPr>
          <a:lstStyle/>
          <a:p>
            <a:pPr marL="342900" indent="-342900" algn="just">
              <a:buFont typeface="Arial" panose="020B0604020202020204" pitchFamily="34" charset="0"/>
              <a:buChar char="•"/>
            </a:pPr>
            <a:r>
              <a:rPr lang="it-IT" b="0" dirty="0"/>
              <a:t>Se in ogni punto basta </a:t>
            </a:r>
            <a:r>
              <a:rPr lang="it-IT" dirty="0"/>
              <a:t>un numero</a:t>
            </a:r>
            <a:r>
              <a:rPr lang="it-IT" b="0" dirty="0"/>
              <a:t> (temperatura, pressione, potenziale), il </a:t>
            </a:r>
            <a:r>
              <a:rPr lang="it-IT" dirty="0"/>
              <a:t>campo è scalare</a:t>
            </a:r>
            <a:r>
              <a:rPr lang="it-IT" b="0" dirty="0"/>
              <a:t>: Avendo scelto un sistema di coordinate, il campo è descritto da una funzione chiamata potenziale di campo f=f(</a:t>
            </a:r>
            <a:r>
              <a:rPr lang="it-IT" b="0" dirty="0" err="1"/>
              <a:t>r,t</a:t>
            </a:r>
            <a:r>
              <a:rPr lang="it-IT" b="0" dirty="0"/>
              <a:t>). Esempi: campo termico, campo di densità, campo di potenziale gravitazionale. Superfici in cui la funzione potenziale ha lo stesso valore in ogni punto della superficie e in un tempo t0 : f(r, t0)=c(t0) sono chiamate superfici equipotenziali.</a:t>
            </a:r>
          </a:p>
          <a:p>
            <a:pPr marL="342900" indent="-342900" algn="just">
              <a:buFont typeface="Arial" panose="020B0604020202020204" pitchFamily="34" charset="0"/>
              <a:buChar char="•"/>
            </a:pPr>
            <a:r>
              <a:rPr lang="it-IT" b="0" dirty="0"/>
              <a:t>Se servono </a:t>
            </a:r>
            <a:r>
              <a:rPr lang="it-IT" dirty="0"/>
              <a:t>intensità, direzione e verso </a:t>
            </a:r>
            <a:r>
              <a:rPr lang="it-IT" b="0" dirty="0"/>
              <a:t>(accelerazione di gravità, campo magnetico, flusso di calore), il </a:t>
            </a:r>
            <a:r>
              <a:rPr lang="it-IT" dirty="0"/>
              <a:t>campo è vettoriale</a:t>
            </a:r>
            <a:r>
              <a:rPr lang="it-IT" b="0" dirty="0"/>
              <a:t>: F(r, t). Le linee di inviluppo dei vettori di campo sono chiamate linee di flusso. I vettori sono sempre tangenti alle linee di flusso. </a:t>
            </a:r>
          </a:p>
          <a:p>
            <a:pPr marL="342900" indent="-342900" algn="just">
              <a:buFont typeface="Arial" panose="020B0604020202020204" pitchFamily="34" charset="0"/>
              <a:buChar char="•"/>
            </a:pPr>
            <a:r>
              <a:rPr lang="it-IT" b="0" dirty="0"/>
              <a:t>Se il campo </a:t>
            </a:r>
            <a:r>
              <a:rPr lang="it-IT" dirty="0"/>
              <a:t>non cambia nel tempo è stazionario </a:t>
            </a:r>
            <a:r>
              <a:rPr lang="it-IT" b="0" dirty="0"/>
              <a:t>(o statico): f(r). Gravità e magnetismo crostale si trattano di solito così, alla scala dei tempi di una campagna di misura.</a:t>
            </a:r>
            <a:endParaRPr lang="en-US" b="0" dirty="0"/>
          </a:p>
        </p:txBody>
      </p:sp>
    </p:spTree>
    <p:extLst>
      <p:ext uri="{BB962C8B-B14F-4D97-AF65-F5344CB8AC3E}">
        <p14:creationId xmlns:p14="http://schemas.microsoft.com/office/powerpoint/2010/main" val="1196119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803AF4-B978-4CA5-82BA-35A2FE11148E}"/>
              </a:ext>
            </a:extLst>
          </p:cNvPr>
          <p:cNvPicPr>
            <a:picLocks noChangeAspect="1"/>
          </p:cNvPicPr>
          <p:nvPr/>
        </p:nvPicPr>
        <p:blipFill>
          <a:blip r:embed="rId2"/>
          <a:stretch>
            <a:fillRect/>
          </a:stretch>
        </p:blipFill>
        <p:spPr>
          <a:xfrm>
            <a:off x="1343472" y="1340768"/>
            <a:ext cx="9433048" cy="5146251"/>
          </a:xfrm>
          <a:prstGeom prst="rect">
            <a:avLst/>
          </a:prstGeom>
        </p:spPr>
      </p:pic>
    </p:spTree>
    <p:extLst>
      <p:ext uri="{BB962C8B-B14F-4D97-AF65-F5344CB8AC3E}">
        <p14:creationId xmlns:p14="http://schemas.microsoft.com/office/powerpoint/2010/main" val="656749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81F1A73-1ECB-41D3-B525-209AB0189574}"/>
              </a:ext>
            </a:extLst>
          </p:cNvPr>
          <p:cNvSpPr/>
          <p:nvPr/>
        </p:nvSpPr>
        <p:spPr>
          <a:xfrm>
            <a:off x="263352" y="1074509"/>
            <a:ext cx="11809312" cy="5632311"/>
          </a:xfrm>
          <a:prstGeom prst="rect">
            <a:avLst/>
          </a:prstGeom>
        </p:spPr>
        <p:txBody>
          <a:bodyPr wrap="square">
            <a:spAutoFit/>
          </a:bodyPr>
          <a:lstStyle/>
          <a:p>
            <a:pPr algn="ctr"/>
            <a:r>
              <a:rPr lang="it-IT" dirty="0">
                <a:effectLst>
                  <a:outerShdw blurRad="38100" dist="38100" dir="2700000" algn="tl">
                    <a:srgbClr val="000000">
                      <a:alpha val="43137"/>
                    </a:srgbClr>
                  </a:outerShdw>
                </a:effectLst>
              </a:rPr>
              <a:t>Il gradiente: da un campo scalare a un campo vettoriale</a:t>
            </a:r>
          </a:p>
          <a:p>
            <a:pPr algn="just"/>
            <a:r>
              <a:rPr lang="it-IT" b="0" dirty="0"/>
              <a:t>Il </a:t>
            </a:r>
            <a:r>
              <a:rPr lang="it-IT" dirty="0"/>
              <a:t>gradiente</a:t>
            </a:r>
            <a:r>
              <a:rPr lang="it-IT" b="0" dirty="0"/>
              <a:t> di un campo scalare </a:t>
            </a:r>
            <a:r>
              <a:rPr lang="it-IT" dirty="0"/>
              <a:t>f(r)</a:t>
            </a:r>
            <a:r>
              <a:rPr lang="it-IT" b="0" dirty="0"/>
              <a:t> è un vettore che dice, in ogni punto, in quale direzione </a:t>
            </a:r>
            <a:r>
              <a:rPr lang="it-IT" dirty="0"/>
              <a:t>f</a:t>
            </a:r>
            <a:r>
              <a:rPr lang="it-IT" b="0" dirty="0"/>
              <a:t> cresce più rapidamente e quanto rapidamente. </a:t>
            </a:r>
          </a:p>
          <a:p>
            <a:pPr algn="just"/>
            <a:r>
              <a:rPr lang="it-IT" b="0" dirty="0"/>
              <a:t>Le sue componenti sono le derivate parziali di </a:t>
            </a:r>
            <a:r>
              <a:rPr lang="it-IT" dirty="0"/>
              <a:t>f</a:t>
            </a:r>
            <a:r>
              <a:rPr lang="it-IT" b="0" dirty="0"/>
              <a:t> lungo i tre assi.</a:t>
            </a:r>
          </a:p>
          <a:p>
            <a:pPr algn="just"/>
            <a:endParaRPr lang="it-IT" b="0" dirty="0"/>
          </a:p>
          <a:p>
            <a:pPr algn="just"/>
            <a:endParaRPr lang="it-IT" b="0" dirty="0"/>
          </a:p>
          <a:p>
            <a:pPr algn="just"/>
            <a:r>
              <a:rPr lang="it-IT" b="0" dirty="0"/>
              <a:t>Il simbolo </a:t>
            </a:r>
            <a:r>
              <a:rPr lang="it-IT" dirty="0"/>
              <a:t>∇</a:t>
            </a:r>
            <a:r>
              <a:rPr lang="it-IT" b="0" dirty="0"/>
              <a:t> si legge "</a:t>
            </a:r>
            <a:r>
              <a:rPr lang="it-IT" dirty="0"/>
              <a:t>nabla</a:t>
            </a:r>
            <a:r>
              <a:rPr lang="it-IT" b="0" dirty="0"/>
              <a:t>". Le unità del gradiente sono quelle di f divise per una lunghezza: </a:t>
            </a:r>
            <a:r>
              <a:rPr lang="it-IT" b="0" dirty="0" err="1"/>
              <a:t>mGal</a:t>
            </a:r>
            <a:r>
              <a:rPr lang="it-IT" b="0" dirty="0"/>
              <a:t>/km per la gravità.</a:t>
            </a:r>
          </a:p>
          <a:p>
            <a:pPr algn="just"/>
            <a:endParaRPr lang="it-IT" b="0" dirty="0"/>
          </a:p>
          <a:p>
            <a:pPr algn="just"/>
            <a:r>
              <a:rPr lang="it-IT" b="0" dirty="0"/>
              <a:t>Tre proprietà da ricordare</a:t>
            </a:r>
          </a:p>
          <a:p>
            <a:pPr algn="just"/>
            <a:r>
              <a:rPr lang="it-IT" b="0" dirty="0"/>
              <a:t>1.	</a:t>
            </a:r>
            <a:r>
              <a:rPr lang="it-IT" dirty="0"/>
              <a:t>Direzione:</a:t>
            </a:r>
            <a:r>
              <a:rPr lang="it-IT" b="0" dirty="0"/>
              <a:t> il gradiente punta verso la massima crescita di f. Se ci si muove in quella direzione, f aumenta il più in fretta possibile.</a:t>
            </a:r>
          </a:p>
          <a:p>
            <a:pPr algn="just"/>
            <a:r>
              <a:rPr lang="it-IT" b="0" dirty="0"/>
              <a:t>2.	</a:t>
            </a:r>
            <a:r>
              <a:rPr lang="it-IT" dirty="0"/>
              <a:t>Modulo:</a:t>
            </a:r>
            <a:r>
              <a:rPr lang="it-IT" b="0" dirty="0"/>
              <a:t> |∇f| è la rapidità di quella crescita. Dove le linee di livello sono fitte il gradiente è grande, dove sono rade è piccolo. È come su una carta topografica: curve di livello fitte significano pendio ripido.</a:t>
            </a:r>
          </a:p>
          <a:p>
            <a:pPr algn="just"/>
            <a:r>
              <a:rPr lang="it-IT" b="0" dirty="0"/>
              <a:t>3.	</a:t>
            </a:r>
            <a:r>
              <a:rPr lang="it-IT" dirty="0"/>
              <a:t>Perpendicolarità:</a:t>
            </a:r>
            <a:r>
              <a:rPr lang="it-IT" b="0" dirty="0"/>
              <a:t> il gradiente è sempre perpendicolare alle linee (o superfici) di livello. Muovendosi lungo una linea di livello f non cambia, quindi tutta la variazione sta nella direzione perpendicolare.</a:t>
            </a:r>
          </a:p>
          <a:p>
            <a:pPr algn="just"/>
            <a:endParaRPr lang="it-IT" dirty="0"/>
          </a:p>
          <a:p>
            <a:pPr algn="just"/>
            <a:r>
              <a:rPr lang="it-IT" dirty="0"/>
              <a:t>Derivata direzionale</a:t>
            </a:r>
            <a:r>
              <a:rPr lang="it-IT" b="0" dirty="0"/>
              <a:t>. La variazione di f lungo una direzione qualsiasi, indicata dal versore ŝ.</a:t>
            </a:r>
            <a:endParaRPr lang="en-US" b="0" dirty="0"/>
          </a:p>
        </p:txBody>
      </p:sp>
      <p:pic>
        <p:nvPicPr>
          <p:cNvPr id="3" name="Picture 2">
            <a:extLst>
              <a:ext uri="{FF2B5EF4-FFF2-40B4-BE49-F238E27FC236}">
                <a16:creationId xmlns:a16="http://schemas.microsoft.com/office/drawing/2014/main" id="{3DBB30CF-D761-4193-B48A-F121E5C90D62}"/>
              </a:ext>
            </a:extLst>
          </p:cNvPr>
          <p:cNvPicPr>
            <a:picLocks noChangeAspect="1"/>
          </p:cNvPicPr>
          <p:nvPr/>
        </p:nvPicPr>
        <p:blipFill>
          <a:blip r:embed="rId2"/>
          <a:stretch>
            <a:fillRect/>
          </a:stretch>
        </p:blipFill>
        <p:spPr>
          <a:xfrm>
            <a:off x="7248128" y="1772816"/>
            <a:ext cx="3412631" cy="1152128"/>
          </a:xfrm>
          <a:prstGeom prst="rect">
            <a:avLst/>
          </a:prstGeom>
        </p:spPr>
      </p:pic>
    </p:spTree>
    <p:extLst>
      <p:ext uri="{BB962C8B-B14F-4D97-AF65-F5344CB8AC3E}">
        <p14:creationId xmlns:p14="http://schemas.microsoft.com/office/powerpoint/2010/main" val="3339532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125A15E-9CCE-4AAA-B620-99215BC2235C}"/>
              </a:ext>
            </a:extLst>
          </p:cNvPr>
          <p:cNvSpPr/>
          <p:nvPr/>
        </p:nvSpPr>
        <p:spPr>
          <a:xfrm>
            <a:off x="159511" y="1268760"/>
            <a:ext cx="11737304" cy="1631216"/>
          </a:xfrm>
          <a:prstGeom prst="rect">
            <a:avLst/>
          </a:prstGeom>
        </p:spPr>
        <p:txBody>
          <a:bodyPr wrap="square">
            <a:spAutoFit/>
          </a:bodyPr>
          <a:lstStyle/>
          <a:p>
            <a:pPr algn="just"/>
            <a:r>
              <a:rPr lang="it-IT" dirty="0"/>
              <a:t>Il modello matematico</a:t>
            </a:r>
            <a:r>
              <a:rPr lang="it-IT" b="0" dirty="0"/>
              <a:t>. Uno stesso fenomeno può essere descritto con grandezze diverse: la gravità, ad esempio, con il </a:t>
            </a:r>
            <a:r>
              <a:rPr lang="it-IT" dirty="0"/>
              <a:t>vettore g</a:t>
            </a:r>
            <a:r>
              <a:rPr lang="it-IT" b="0" dirty="0"/>
              <a:t>, con la sola componente verticale </a:t>
            </a:r>
            <a:r>
              <a:rPr lang="it-IT" dirty="0" err="1"/>
              <a:t>g_z</a:t>
            </a:r>
            <a:r>
              <a:rPr lang="it-IT" b="0" dirty="0"/>
              <a:t> oppure con il </a:t>
            </a:r>
            <a:r>
              <a:rPr lang="it-IT" dirty="0"/>
              <a:t>potenziale scalare U</a:t>
            </a:r>
            <a:r>
              <a:rPr lang="it-IT" b="0" dirty="0"/>
              <a:t>. Scegliere quali grandezze usare, e con quali semplificazioni (Terra piana o sferica, mezzo omogeneo, regime statico), significa costruire un modello matematico del campo. Il modello è sempre un'approssimazione, valida entro certi limiti che bisogna conoscere.</a:t>
            </a:r>
          </a:p>
        </p:txBody>
      </p:sp>
      <p:sp>
        <p:nvSpPr>
          <p:cNvPr id="3" name="Rectangle 2">
            <a:extLst>
              <a:ext uri="{FF2B5EF4-FFF2-40B4-BE49-F238E27FC236}">
                <a16:creationId xmlns:a16="http://schemas.microsoft.com/office/drawing/2014/main" id="{911685B1-9DC9-41FA-A4DB-4CD61D599C20}"/>
              </a:ext>
            </a:extLst>
          </p:cNvPr>
          <p:cNvSpPr/>
          <p:nvPr/>
        </p:nvSpPr>
        <p:spPr>
          <a:xfrm>
            <a:off x="159511" y="3140968"/>
            <a:ext cx="11737304" cy="3170099"/>
          </a:xfrm>
          <a:prstGeom prst="rect">
            <a:avLst/>
          </a:prstGeom>
        </p:spPr>
        <p:txBody>
          <a:bodyPr wrap="square">
            <a:spAutoFit/>
          </a:bodyPr>
          <a:lstStyle/>
          <a:p>
            <a:pPr algn="just"/>
            <a:r>
              <a:rPr lang="it-IT" dirty="0"/>
              <a:t>Le sorgenti. </a:t>
            </a:r>
            <a:r>
              <a:rPr lang="it-IT" b="0" dirty="0"/>
              <a:t>Ogni campo ha delle sorgenti: la massa per il campo gravitazionale, la carica elettrica per quello elettrico, la magnetizzazione e le correnti per quello magnetico, le sorgenti di calore per quello termico. Le sorgenti possono essere:</a:t>
            </a:r>
          </a:p>
          <a:p>
            <a:pPr algn="just"/>
            <a:endParaRPr lang="it-IT" b="0" dirty="0"/>
          </a:p>
          <a:p>
            <a:pPr marL="342900" indent="-342900" algn="just">
              <a:buFont typeface="Arial" panose="020B0604020202020204" pitchFamily="34" charset="0"/>
              <a:buChar char="•"/>
            </a:pPr>
            <a:r>
              <a:rPr lang="it-IT" b="0" i="1" dirty="0"/>
              <a:t>puntiformi</a:t>
            </a:r>
            <a:r>
              <a:rPr lang="it-IT" b="0" dirty="0"/>
              <a:t>, concentrate in un punto (un'idealizzazione utile, come la massa puntiforme di Newton);</a:t>
            </a:r>
          </a:p>
          <a:p>
            <a:pPr marL="342900" indent="-342900" algn="just">
              <a:buFont typeface="Arial" panose="020B0604020202020204" pitchFamily="34" charset="0"/>
              <a:buChar char="•"/>
            </a:pPr>
            <a:r>
              <a:rPr lang="it-IT" b="0" i="1" dirty="0"/>
              <a:t>estese</a:t>
            </a:r>
            <a:r>
              <a:rPr lang="it-IT" b="0" dirty="0"/>
              <a:t>, distribuite in una regione di spazio (un corpo geologico, uno strato, un bacino).</a:t>
            </a:r>
          </a:p>
          <a:p>
            <a:pPr algn="just"/>
            <a:endParaRPr lang="it-IT" b="0" dirty="0"/>
          </a:p>
          <a:p>
            <a:pPr algn="just"/>
            <a:r>
              <a:rPr lang="it-IT" b="0" dirty="0"/>
              <a:t>La distribuzione delle sorgenti estese si descrive con la </a:t>
            </a:r>
            <a:r>
              <a:rPr lang="it-IT" dirty="0"/>
              <a:t>densità delle sorgenti</a:t>
            </a:r>
            <a:r>
              <a:rPr lang="it-IT" b="0" dirty="0"/>
              <a:t>, la quantità di sorgente per unità di volume: la densità di massa ρ (kg/m³), la densità di carica (C/m³), la magnetizzazione M (A/m), la produzione di calore per unità di volume (W/m³).</a:t>
            </a:r>
          </a:p>
        </p:txBody>
      </p:sp>
    </p:spTree>
    <p:extLst>
      <p:ext uri="{BB962C8B-B14F-4D97-AF65-F5344CB8AC3E}">
        <p14:creationId xmlns:p14="http://schemas.microsoft.com/office/powerpoint/2010/main" val="26015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2DA9C97-D795-4906-A612-E27DBA497DA9}"/>
              </a:ext>
            </a:extLst>
          </p:cNvPr>
          <p:cNvSpPr>
            <a:spLocks noChangeArrowheads="1"/>
          </p:cNvSpPr>
          <p:nvPr/>
        </p:nvSpPr>
        <p:spPr bwMode="auto">
          <a:xfrm>
            <a:off x="191344" y="2535579"/>
            <a:ext cx="11809312"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mn-lt"/>
              </a:rPr>
              <a:t>La </a:t>
            </a:r>
            <a:r>
              <a:rPr kumimoji="0" lang="en-US" altLang="en-US" sz="1800" b="1" i="0" u="none" strike="noStrike" cap="none" normalizeH="0" baseline="0" dirty="0" err="1">
                <a:ln>
                  <a:noFill/>
                </a:ln>
                <a:solidFill>
                  <a:schemeClr val="tx1"/>
                </a:solidFill>
                <a:effectLst/>
                <a:latin typeface="+mn-lt"/>
              </a:rPr>
              <a:t>legge</a:t>
            </a:r>
            <a:r>
              <a:rPr kumimoji="0" lang="en-US" altLang="en-US" sz="1800" b="1" i="0" u="none" strike="noStrike" cap="none" normalizeH="0" baseline="0" dirty="0">
                <a:ln>
                  <a:noFill/>
                </a:ln>
                <a:solidFill>
                  <a:schemeClr val="tx1"/>
                </a:solidFill>
                <a:effectLst/>
                <a:latin typeface="+mn-lt"/>
              </a:rPr>
              <a:t> di campo.</a:t>
            </a:r>
            <a:r>
              <a:rPr kumimoji="0" lang="en-US" altLang="en-US" sz="1800" b="0" i="0" u="none" strike="noStrike" cap="none" normalizeH="0" baseline="0" dirty="0">
                <a:ln>
                  <a:noFill/>
                </a:ln>
                <a:solidFill>
                  <a:schemeClr val="tx1"/>
                </a:solidFill>
                <a:effectLst/>
                <a:latin typeface="+mn-lt"/>
              </a:rPr>
              <a:t> Per </a:t>
            </a:r>
            <a:r>
              <a:rPr kumimoji="0" lang="en-US" altLang="en-US" sz="1800" b="0" i="0" u="none" strike="noStrike" cap="none" normalizeH="0" baseline="0" dirty="0" err="1">
                <a:ln>
                  <a:noFill/>
                </a:ln>
                <a:solidFill>
                  <a:schemeClr val="tx1"/>
                </a:solidFill>
                <a:effectLst/>
                <a:latin typeface="+mn-lt"/>
              </a:rPr>
              <a:t>collegare</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sorgenti</a:t>
            </a:r>
            <a:r>
              <a:rPr kumimoji="0" lang="en-US" altLang="en-US" sz="1800" b="0" i="0" u="none" strike="noStrike" cap="none" normalizeH="0" baseline="0" dirty="0">
                <a:ln>
                  <a:noFill/>
                </a:ln>
                <a:solidFill>
                  <a:schemeClr val="tx1"/>
                </a:solidFill>
                <a:effectLst/>
                <a:latin typeface="+mn-lt"/>
              </a:rPr>
              <a:t> e campo serve una </a:t>
            </a:r>
            <a:r>
              <a:rPr kumimoji="0" lang="en-US" altLang="en-US" sz="1800" b="0" i="0" u="none" strike="noStrike" cap="none" normalizeH="0" baseline="0" dirty="0" err="1">
                <a:ln>
                  <a:noFill/>
                </a:ln>
                <a:solidFill>
                  <a:schemeClr val="tx1"/>
                </a:solidFill>
                <a:effectLst/>
                <a:latin typeface="+mn-lt"/>
              </a:rPr>
              <a:t>relazione</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ricavata</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dall'esperienza</a:t>
            </a:r>
            <a:r>
              <a:rPr kumimoji="0" lang="en-US" altLang="en-US" sz="1800" b="0" i="0" u="none" strike="noStrike" cap="none" normalizeH="0" baseline="0" dirty="0">
                <a:ln>
                  <a:noFill/>
                </a:ln>
                <a:solidFill>
                  <a:schemeClr val="tx1"/>
                </a:solidFill>
                <a:effectLst/>
                <a:latin typeface="+mn-lt"/>
              </a:rPr>
              <a:t>, la </a:t>
            </a:r>
            <a:r>
              <a:rPr kumimoji="0" lang="en-US" altLang="en-US" sz="1800" b="1" i="0" u="none" strike="noStrike" cap="none" normalizeH="0" baseline="0" dirty="0" err="1">
                <a:ln>
                  <a:noFill/>
                </a:ln>
                <a:solidFill>
                  <a:schemeClr val="tx1"/>
                </a:solidFill>
                <a:effectLst/>
                <a:latin typeface="+mn-lt"/>
              </a:rPr>
              <a:t>legge</a:t>
            </a:r>
            <a:r>
              <a:rPr kumimoji="0" lang="en-US" altLang="en-US" sz="1800" b="1" i="0" u="none" strike="noStrike" cap="none" normalizeH="0" baseline="0" dirty="0">
                <a:ln>
                  <a:noFill/>
                </a:ln>
                <a:solidFill>
                  <a:schemeClr val="tx1"/>
                </a:solidFill>
                <a:effectLst/>
                <a:latin typeface="+mn-lt"/>
              </a:rPr>
              <a:t> di campo</a:t>
            </a:r>
            <a:r>
              <a:rPr kumimoji="0" lang="en-US" altLang="en-US" sz="1800" b="0" i="0" u="none" strike="noStrike" cap="none" normalizeH="0" baseline="0" dirty="0">
                <a:ln>
                  <a:noFill/>
                </a:ln>
                <a:solidFill>
                  <a:schemeClr val="tx1"/>
                </a:solidFill>
                <a:effectLst/>
                <a:latin typeface="+mn-lt"/>
              </a:rPr>
              <a:t>: la </a:t>
            </a:r>
            <a:r>
              <a:rPr kumimoji="0" lang="en-US" altLang="en-US" sz="1800" b="0" i="1" u="none" strike="noStrike" cap="none" normalizeH="0" baseline="0" dirty="0" err="1">
                <a:ln>
                  <a:noFill/>
                </a:ln>
                <a:solidFill>
                  <a:schemeClr val="tx1"/>
                </a:solidFill>
                <a:effectLst/>
                <a:latin typeface="+mn-lt"/>
              </a:rPr>
              <a:t>legge</a:t>
            </a:r>
            <a:r>
              <a:rPr kumimoji="0" lang="en-US" altLang="en-US" sz="1800" b="0" i="1" u="none" strike="noStrike" cap="none" normalizeH="0" baseline="0" dirty="0">
                <a:ln>
                  <a:noFill/>
                </a:ln>
                <a:solidFill>
                  <a:schemeClr val="tx1"/>
                </a:solidFill>
                <a:effectLst/>
                <a:latin typeface="+mn-lt"/>
              </a:rPr>
              <a:t> di </a:t>
            </a:r>
            <a:r>
              <a:rPr kumimoji="0" lang="en-US" altLang="en-US" sz="1800" b="0" i="1" u="none" strike="noStrike" cap="none" normalizeH="0" baseline="0" dirty="0" err="1">
                <a:ln>
                  <a:noFill/>
                </a:ln>
                <a:solidFill>
                  <a:schemeClr val="tx1"/>
                </a:solidFill>
                <a:effectLst/>
                <a:latin typeface="+mn-lt"/>
              </a:rPr>
              <a:t>gravitazione</a:t>
            </a:r>
            <a:r>
              <a:rPr kumimoji="0" lang="en-US" altLang="en-US" sz="1800" b="0" i="1" u="none" strike="noStrike" cap="none" normalizeH="0" baseline="0" dirty="0">
                <a:ln>
                  <a:noFill/>
                </a:ln>
                <a:solidFill>
                  <a:schemeClr val="tx1"/>
                </a:solidFill>
                <a:effectLst/>
                <a:latin typeface="+mn-lt"/>
              </a:rPr>
              <a:t> di Newton</a:t>
            </a:r>
            <a:r>
              <a:rPr kumimoji="0" lang="en-US" altLang="en-US" sz="1800" b="0" i="0" u="none" strike="noStrike" cap="none" normalizeH="0" baseline="0" dirty="0">
                <a:ln>
                  <a:noFill/>
                </a:ln>
                <a:solidFill>
                  <a:schemeClr val="tx1"/>
                </a:solidFill>
                <a:effectLst/>
                <a:latin typeface="+mn-lt"/>
              </a:rPr>
              <a:t>, le </a:t>
            </a:r>
            <a:r>
              <a:rPr kumimoji="0" lang="en-US" altLang="en-US" sz="1800" b="0" i="1" u="none" strike="noStrike" cap="none" normalizeH="0" baseline="0" dirty="0" err="1">
                <a:ln>
                  <a:noFill/>
                </a:ln>
                <a:solidFill>
                  <a:schemeClr val="tx1"/>
                </a:solidFill>
                <a:effectLst/>
                <a:latin typeface="+mn-lt"/>
              </a:rPr>
              <a:t>equazioni</a:t>
            </a:r>
            <a:r>
              <a:rPr kumimoji="0" lang="en-US" altLang="en-US" sz="1800" b="0" i="1" u="none" strike="noStrike" cap="none" normalizeH="0" baseline="0" dirty="0">
                <a:ln>
                  <a:noFill/>
                </a:ln>
                <a:solidFill>
                  <a:schemeClr val="tx1"/>
                </a:solidFill>
                <a:effectLst/>
                <a:latin typeface="+mn-lt"/>
              </a:rPr>
              <a:t> di Maxwell</a:t>
            </a:r>
            <a:r>
              <a:rPr kumimoji="0" lang="en-US" altLang="en-US" sz="1800" b="0" i="0" u="none" strike="noStrike" cap="none" normalizeH="0" baseline="0" dirty="0">
                <a:ln>
                  <a:noFill/>
                </a:ln>
                <a:solidFill>
                  <a:schemeClr val="tx1"/>
                </a:solidFill>
                <a:effectLst/>
                <a:latin typeface="+mn-lt"/>
              </a:rPr>
              <a:t>, la </a:t>
            </a:r>
            <a:r>
              <a:rPr kumimoji="0" lang="en-US" altLang="en-US" sz="1800" b="0" i="1" u="none" strike="noStrike" cap="none" normalizeH="0" baseline="0" dirty="0" err="1">
                <a:ln>
                  <a:noFill/>
                </a:ln>
                <a:solidFill>
                  <a:schemeClr val="tx1"/>
                </a:solidFill>
                <a:effectLst/>
                <a:latin typeface="+mn-lt"/>
              </a:rPr>
              <a:t>legge</a:t>
            </a:r>
            <a:r>
              <a:rPr kumimoji="0" lang="en-US" altLang="en-US" sz="1800" b="0" i="1" u="none" strike="noStrike" cap="none" normalizeH="0" baseline="0" dirty="0">
                <a:ln>
                  <a:noFill/>
                </a:ln>
                <a:solidFill>
                  <a:schemeClr val="tx1"/>
                </a:solidFill>
                <a:effectLst/>
                <a:latin typeface="+mn-lt"/>
              </a:rPr>
              <a:t> di Fourier </a:t>
            </a:r>
            <a:r>
              <a:rPr kumimoji="0" lang="en-US" altLang="en-US" sz="1800" b="0" i="0" u="none" strike="noStrike" cap="none" normalizeH="0" baseline="0" dirty="0">
                <a:ln>
                  <a:noFill/>
                </a:ln>
                <a:solidFill>
                  <a:schemeClr val="tx1"/>
                </a:solidFill>
                <a:effectLst/>
                <a:latin typeface="+mn-lt"/>
              </a:rPr>
              <a:t>per la </a:t>
            </a:r>
            <a:r>
              <a:rPr kumimoji="0" lang="en-US" altLang="en-US" sz="1800" b="0" i="0" u="none" strike="noStrike" cap="none" normalizeH="0" baseline="0" dirty="0" err="1">
                <a:ln>
                  <a:noFill/>
                </a:ln>
                <a:solidFill>
                  <a:schemeClr val="tx1"/>
                </a:solidFill>
                <a:effectLst/>
                <a:latin typeface="+mn-lt"/>
              </a:rPr>
              <a:t>conduzione</a:t>
            </a:r>
            <a:r>
              <a:rPr kumimoji="0" lang="en-US" altLang="en-US" sz="1800" b="0" i="0" u="none" strike="noStrike" cap="none" normalizeH="0" baseline="0" dirty="0">
                <a:ln>
                  <a:noFill/>
                </a:ln>
                <a:solidFill>
                  <a:schemeClr val="tx1"/>
                </a:solidFill>
                <a:effectLst/>
                <a:latin typeface="+mn-lt"/>
              </a:rPr>
              <a:t> del </a:t>
            </a:r>
            <a:r>
              <a:rPr kumimoji="0" lang="en-US" altLang="en-US" sz="1800" b="0" i="0" u="none" strike="noStrike" cap="none" normalizeH="0" baseline="0" dirty="0" err="1">
                <a:ln>
                  <a:noFill/>
                </a:ln>
                <a:solidFill>
                  <a:schemeClr val="tx1"/>
                </a:solidFill>
                <a:effectLst/>
                <a:latin typeface="+mn-lt"/>
              </a:rPr>
              <a:t>calore</a:t>
            </a:r>
            <a:r>
              <a:rPr kumimoji="0" lang="en-US" altLang="en-US" sz="1800" b="0" i="0" u="none" strike="noStrike" cap="none" normalizeH="0" baseline="0" dirty="0">
                <a:ln>
                  <a:noFill/>
                </a:ln>
                <a:solidFill>
                  <a:schemeClr val="tx1"/>
                </a:solidFill>
                <a:effectLst/>
                <a:latin typeface="+mn-lt"/>
              </a:rPr>
              <a:t>, la </a:t>
            </a:r>
            <a:r>
              <a:rPr kumimoji="0" lang="en-US" altLang="en-US" sz="1800" b="0" i="1" u="none" strike="noStrike" cap="none" normalizeH="0" baseline="0" dirty="0" err="1">
                <a:ln>
                  <a:noFill/>
                </a:ln>
                <a:solidFill>
                  <a:schemeClr val="tx1"/>
                </a:solidFill>
                <a:effectLst/>
                <a:latin typeface="+mn-lt"/>
              </a:rPr>
              <a:t>legge</a:t>
            </a:r>
            <a:r>
              <a:rPr kumimoji="0" lang="en-US" altLang="en-US" sz="1800" b="0" i="1" u="none" strike="noStrike" cap="none" normalizeH="0" baseline="0" dirty="0">
                <a:ln>
                  <a:noFill/>
                </a:ln>
                <a:solidFill>
                  <a:schemeClr val="tx1"/>
                </a:solidFill>
                <a:effectLst/>
                <a:latin typeface="+mn-lt"/>
              </a:rPr>
              <a:t> di Hooke </a:t>
            </a:r>
            <a:r>
              <a:rPr kumimoji="0" lang="en-US" altLang="en-US" sz="1800" b="0" i="0" u="none" strike="noStrike" cap="none" normalizeH="0" baseline="0" dirty="0">
                <a:ln>
                  <a:noFill/>
                </a:ln>
                <a:solidFill>
                  <a:schemeClr val="tx1"/>
                </a:solidFill>
                <a:effectLst/>
                <a:latin typeface="+mn-lt"/>
              </a:rPr>
              <a:t>per </a:t>
            </a:r>
            <a:r>
              <a:rPr kumimoji="0" lang="en-US" altLang="en-US" sz="1800" b="0" i="0" u="none" strike="noStrike" cap="none" normalizeH="0" baseline="0" dirty="0" err="1">
                <a:ln>
                  <a:noFill/>
                </a:ln>
                <a:solidFill>
                  <a:schemeClr val="tx1"/>
                </a:solidFill>
                <a:effectLst/>
                <a:latin typeface="+mn-lt"/>
              </a:rPr>
              <a:t>i</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mezzi</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elastici</a:t>
            </a:r>
            <a:r>
              <a:rPr kumimoji="0" lang="en-US" altLang="en-US" sz="1800" b="0" i="0" u="none" strike="noStrike" cap="none" normalizeH="0" baseline="0" dirty="0">
                <a:ln>
                  <a:noFill/>
                </a:ln>
                <a:solidFill>
                  <a:schemeClr val="tx1"/>
                </a:solidFill>
                <a:effectLst/>
                <a:latin typeface="+mn-lt"/>
              </a:rPr>
              <a:t>. Si </a:t>
            </a:r>
            <a:r>
              <a:rPr kumimoji="0" lang="en-US" altLang="en-US" sz="1800" b="0" i="0" u="none" strike="noStrike" cap="none" normalizeH="0" baseline="0" dirty="0" err="1">
                <a:ln>
                  <a:noFill/>
                </a:ln>
                <a:solidFill>
                  <a:schemeClr val="tx1"/>
                </a:solidFill>
                <a:effectLst/>
                <a:latin typeface="+mn-lt"/>
              </a:rPr>
              <a:t>può</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scrivere</a:t>
            </a:r>
            <a:r>
              <a:rPr kumimoji="0" lang="en-US" altLang="en-US" sz="1800" b="0" i="0" u="none" strike="noStrike" cap="none" normalizeH="0" baseline="0" dirty="0">
                <a:ln>
                  <a:noFill/>
                </a:ln>
                <a:solidFill>
                  <a:schemeClr val="tx1"/>
                </a:solidFill>
                <a:effectLst/>
                <a:latin typeface="+mn-lt"/>
              </a:rPr>
              <a:t> in due </a:t>
            </a:r>
            <a:r>
              <a:rPr kumimoji="0" lang="en-US" altLang="en-US" sz="1800" b="0" i="0" u="none" strike="noStrike" cap="none" normalizeH="0" baseline="0" dirty="0" err="1">
                <a:ln>
                  <a:noFill/>
                </a:ln>
                <a:solidFill>
                  <a:schemeClr val="tx1"/>
                </a:solidFill>
                <a:effectLst/>
                <a:latin typeface="+mn-lt"/>
              </a:rPr>
              <a:t>forme</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equivalenti</a:t>
            </a:r>
            <a:r>
              <a:rPr kumimoji="0" lang="en-US" altLang="en-US" sz="1800" b="0" i="0" u="none" strike="noStrike" cap="none" normalizeH="0" baseline="0" dirty="0">
                <a:ln>
                  <a:noFill/>
                </a:ln>
                <a:solidFill>
                  <a:schemeClr val="tx1"/>
                </a:solidFill>
                <a:effectLst/>
                <a:latin typeface="+mn-lt"/>
              </a:rPr>
              <a:t>:</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ct val="0"/>
              </a:spcAft>
              <a:buClrTx/>
              <a:buSzTx/>
              <a:buFontTx/>
              <a:buAutoNum type="arabicPeriod"/>
              <a:tabLst/>
            </a:pPr>
            <a:r>
              <a:rPr kumimoji="0" lang="en-US" altLang="en-US" sz="1800" b="1" i="0" u="none" strike="noStrike" cap="none" normalizeH="0" baseline="0" dirty="0">
                <a:ln>
                  <a:noFill/>
                </a:ln>
                <a:solidFill>
                  <a:schemeClr val="tx1"/>
                </a:solidFill>
                <a:effectLst/>
                <a:latin typeface="+mn-lt"/>
              </a:rPr>
              <a:t>Forma </a:t>
            </a:r>
            <a:r>
              <a:rPr kumimoji="0" lang="en-US" altLang="en-US" sz="1800" b="1" i="0" u="none" strike="noStrike" cap="none" normalizeH="0" baseline="0" dirty="0" err="1">
                <a:ln>
                  <a:noFill/>
                </a:ln>
                <a:solidFill>
                  <a:schemeClr val="tx1"/>
                </a:solidFill>
                <a:effectLst/>
                <a:latin typeface="+mn-lt"/>
              </a:rPr>
              <a:t>integrale</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il</a:t>
            </a:r>
            <a:r>
              <a:rPr kumimoji="0" lang="en-US" altLang="en-US" sz="1800" b="0" i="0" u="none" strike="noStrike" cap="none" normalizeH="0" baseline="0" dirty="0">
                <a:ln>
                  <a:noFill/>
                </a:ln>
                <a:solidFill>
                  <a:schemeClr val="tx1"/>
                </a:solidFill>
                <a:effectLst/>
                <a:latin typeface="+mn-lt"/>
              </a:rPr>
              <a:t> campo in un punto è la </a:t>
            </a:r>
            <a:r>
              <a:rPr kumimoji="0" lang="en-US" altLang="en-US" sz="1800" b="0" i="0" u="none" strike="noStrike" cap="none" normalizeH="0" baseline="0" dirty="0" err="1">
                <a:ln>
                  <a:noFill/>
                </a:ln>
                <a:solidFill>
                  <a:schemeClr val="tx1"/>
                </a:solidFill>
                <a:effectLst/>
                <a:latin typeface="+mn-lt"/>
              </a:rPr>
              <a:t>somma</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dei</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contributi</a:t>
            </a:r>
            <a:r>
              <a:rPr kumimoji="0" lang="en-US" altLang="en-US" sz="1800" b="0" i="0" u="none" strike="noStrike" cap="none" normalizeH="0" baseline="0" dirty="0">
                <a:ln>
                  <a:noFill/>
                </a:ln>
                <a:solidFill>
                  <a:schemeClr val="tx1"/>
                </a:solidFill>
                <a:effectLst/>
                <a:latin typeface="+mn-lt"/>
              </a:rPr>
              <a:t> di </a:t>
            </a:r>
            <a:r>
              <a:rPr kumimoji="0" lang="en-US" altLang="en-US" sz="1800" b="0" i="0" u="none" strike="noStrike" cap="none" normalizeH="0" baseline="0" dirty="0" err="1">
                <a:ln>
                  <a:noFill/>
                </a:ln>
                <a:solidFill>
                  <a:schemeClr val="tx1"/>
                </a:solidFill>
                <a:effectLst/>
                <a:latin typeface="+mn-lt"/>
              </a:rPr>
              <a:t>tutte</a:t>
            </a:r>
            <a:r>
              <a:rPr kumimoji="0" lang="en-US" altLang="en-US" sz="1800" b="0" i="0" u="none" strike="noStrike" cap="none" normalizeH="0" baseline="0" dirty="0">
                <a:ln>
                  <a:noFill/>
                </a:ln>
                <a:solidFill>
                  <a:schemeClr val="tx1"/>
                </a:solidFill>
                <a:effectLst/>
                <a:latin typeface="+mn-lt"/>
              </a:rPr>
              <a:t> le </a:t>
            </a:r>
            <a:r>
              <a:rPr kumimoji="0" lang="en-US" altLang="en-US" sz="1800" b="0" i="0" u="none" strike="noStrike" cap="none" normalizeH="0" baseline="0" dirty="0" err="1">
                <a:ln>
                  <a:noFill/>
                </a:ln>
                <a:solidFill>
                  <a:schemeClr val="tx1"/>
                </a:solidFill>
                <a:effectLst/>
                <a:latin typeface="+mn-lt"/>
              </a:rPr>
              <a:t>sorgenti</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ciascuno</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pesato</a:t>
            </a:r>
            <a:r>
              <a:rPr kumimoji="0" lang="en-US" altLang="en-US" sz="1800" b="0" i="0" u="none" strike="noStrike" cap="none" normalizeH="0" baseline="0" dirty="0">
                <a:ln>
                  <a:noFill/>
                </a:ln>
                <a:solidFill>
                  <a:schemeClr val="tx1"/>
                </a:solidFill>
                <a:effectLst/>
                <a:latin typeface="+mn-lt"/>
              </a:rPr>
              <a:t> con la </a:t>
            </a:r>
            <a:r>
              <a:rPr kumimoji="0" lang="en-US" altLang="en-US" sz="1800" b="0" i="0" u="none" strike="noStrike" cap="none" normalizeH="0" baseline="0" dirty="0" err="1">
                <a:ln>
                  <a:noFill/>
                </a:ln>
                <a:solidFill>
                  <a:schemeClr val="tx1"/>
                </a:solidFill>
                <a:effectLst/>
                <a:latin typeface="+mn-lt"/>
              </a:rPr>
              <a:t>distanza</a:t>
            </a:r>
            <a:r>
              <a:rPr kumimoji="0" lang="en-US" altLang="en-US" sz="1800" b="0" i="0" u="none" strike="noStrike" cap="none" normalizeH="0" baseline="0" dirty="0">
                <a:ln>
                  <a:noFill/>
                </a:ln>
                <a:solidFill>
                  <a:schemeClr val="tx1"/>
                </a:solidFill>
                <a:effectLst/>
                <a:latin typeface="+mn-lt"/>
              </a:rPr>
              <a:t>. È la forma </a:t>
            </a:r>
            <a:r>
              <a:rPr kumimoji="0" lang="en-US" altLang="en-US" sz="1800" b="0" i="0" u="none" strike="noStrike" cap="none" normalizeH="0" baseline="0" dirty="0" err="1">
                <a:ln>
                  <a:noFill/>
                </a:ln>
                <a:solidFill>
                  <a:schemeClr val="tx1"/>
                </a:solidFill>
                <a:effectLst/>
                <a:latin typeface="+mn-lt"/>
              </a:rPr>
              <a:t>che</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si</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usa</a:t>
            </a:r>
            <a:r>
              <a:rPr kumimoji="0" lang="en-US" altLang="en-US" sz="1800" b="0" i="0" u="none" strike="noStrike" cap="none" normalizeH="0" baseline="0" dirty="0">
                <a:ln>
                  <a:noFill/>
                </a:ln>
                <a:solidFill>
                  <a:schemeClr val="tx1"/>
                </a:solidFill>
                <a:effectLst/>
                <a:latin typeface="+mn-lt"/>
              </a:rPr>
              <a:t> per </a:t>
            </a:r>
            <a:r>
              <a:rPr kumimoji="0" lang="en-US" altLang="en-US" sz="1800" b="0" i="0" u="none" strike="noStrike" cap="none" normalizeH="0" baseline="0" dirty="0" err="1">
                <a:ln>
                  <a:noFill/>
                </a:ln>
                <a:solidFill>
                  <a:schemeClr val="tx1"/>
                </a:solidFill>
                <a:effectLst/>
                <a:latin typeface="+mn-lt"/>
              </a:rPr>
              <a:t>calcolare</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il</a:t>
            </a:r>
            <a:r>
              <a:rPr kumimoji="0" lang="en-US" altLang="en-US" sz="1800" b="0" i="0" u="none" strike="noStrike" cap="none" normalizeH="0" baseline="0" dirty="0">
                <a:ln>
                  <a:noFill/>
                </a:ln>
                <a:solidFill>
                  <a:schemeClr val="tx1"/>
                </a:solidFill>
                <a:effectLst/>
                <a:latin typeface="+mn-lt"/>
              </a:rPr>
              <a:t> campo di un </a:t>
            </a:r>
            <a:r>
              <a:rPr kumimoji="0" lang="en-US" altLang="en-US" sz="1800" b="0" i="0" u="none" strike="noStrike" cap="none" normalizeH="0" baseline="0" dirty="0" err="1">
                <a:ln>
                  <a:noFill/>
                </a:ln>
                <a:solidFill>
                  <a:schemeClr val="tx1"/>
                </a:solidFill>
                <a:effectLst/>
                <a:latin typeface="+mn-lt"/>
              </a:rPr>
              <a:t>corpo</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dato</a:t>
            </a:r>
            <a:r>
              <a:rPr kumimoji="0" lang="en-US" altLang="en-US" sz="1800" b="0" i="0" u="none" strike="noStrike" cap="none" normalizeH="0" baseline="0" dirty="0">
                <a:ln>
                  <a:noFill/>
                </a:ln>
                <a:solidFill>
                  <a:schemeClr val="tx1"/>
                </a:solidFill>
                <a:effectLst/>
                <a:latin typeface="+mn-lt"/>
              </a:rPr>
              <a:t>.</a:t>
            </a:r>
          </a:p>
          <a:p>
            <a:pPr marL="0" marR="0" lvl="0" indent="0" algn="just" defTabSz="914400" rtl="0" eaLnBrk="0" fontAlgn="base" latinLnBrk="0" hangingPunct="0">
              <a:lnSpc>
                <a:spcPct val="100000"/>
              </a:lnSpc>
              <a:spcBef>
                <a:spcPct val="0"/>
              </a:spcBef>
              <a:spcAft>
                <a:spcPct val="0"/>
              </a:spcAft>
              <a:buClrTx/>
              <a:buSzTx/>
              <a:buFontTx/>
              <a:buAutoNum type="arabicPeriod"/>
              <a:tabLst/>
            </a:pPr>
            <a:endParaRPr kumimoji="0" lang="en-US" altLang="en-US" sz="1800" b="0"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ct val="0"/>
              </a:spcAft>
              <a:buClrTx/>
              <a:buSzTx/>
              <a:buFontTx/>
              <a:buAutoNum type="arabicPeriod" startAt="2"/>
              <a:tabLst/>
            </a:pPr>
            <a:r>
              <a:rPr kumimoji="0" lang="en-US" altLang="en-US" sz="1800" b="1" i="0" u="none" strike="noStrike" cap="none" normalizeH="0" baseline="0" dirty="0">
                <a:ln>
                  <a:noFill/>
                </a:ln>
                <a:solidFill>
                  <a:schemeClr val="tx1"/>
                </a:solidFill>
                <a:effectLst/>
                <a:latin typeface="+mn-lt"/>
              </a:rPr>
              <a:t>Forma </a:t>
            </a:r>
            <a:r>
              <a:rPr kumimoji="0" lang="en-US" altLang="en-US" sz="1800" b="1" i="0" u="none" strike="noStrike" cap="none" normalizeH="0" baseline="0" dirty="0" err="1">
                <a:ln>
                  <a:noFill/>
                </a:ln>
                <a:solidFill>
                  <a:schemeClr val="tx1"/>
                </a:solidFill>
                <a:effectLst/>
                <a:latin typeface="+mn-lt"/>
              </a:rPr>
              <a:t>differenziale</a:t>
            </a:r>
            <a:r>
              <a:rPr kumimoji="0" lang="en-US" altLang="en-US" sz="1800" b="1" i="0" u="none" strike="noStrike" cap="none" normalizeH="0" baseline="0" dirty="0">
                <a:ln>
                  <a:noFill/>
                </a:ln>
                <a:solidFill>
                  <a:schemeClr val="tx1"/>
                </a:solidFill>
                <a:effectLst/>
                <a:latin typeface="+mn-lt"/>
              </a:rPr>
              <a:t> (locale)</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lega</a:t>
            </a:r>
            <a:r>
              <a:rPr kumimoji="0" lang="en-US" altLang="en-US" sz="1800" b="0" i="0" u="none" strike="noStrike" cap="none" normalizeH="0" baseline="0" dirty="0">
                <a:ln>
                  <a:noFill/>
                </a:ln>
                <a:solidFill>
                  <a:schemeClr val="tx1"/>
                </a:solidFill>
                <a:effectLst/>
                <a:latin typeface="+mn-lt"/>
              </a:rPr>
              <a:t> la </a:t>
            </a:r>
            <a:r>
              <a:rPr kumimoji="0" lang="en-US" altLang="en-US" sz="1800" b="0" i="0" u="none" strike="noStrike" cap="none" normalizeH="0" baseline="0" dirty="0" err="1">
                <a:ln>
                  <a:noFill/>
                </a:ln>
                <a:solidFill>
                  <a:schemeClr val="tx1"/>
                </a:solidFill>
                <a:effectLst/>
                <a:latin typeface="+mn-lt"/>
              </a:rPr>
              <a:t>densità</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delle</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sorgenti</a:t>
            </a:r>
            <a:r>
              <a:rPr kumimoji="0" lang="en-US" altLang="en-US" sz="1800" b="0" i="0" u="none" strike="noStrike" cap="none" normalizeH="0" baseline="0" dirty="0">
                <a:ln>
                  <a:noFill/>
                </a:ln>
                <a:solidFill>
                  <a:schemeClr val="tx1"/>
                </a:solidFill>
                <a:effectLst/>
                <a:latin typeface="+mn-lt"/>
              </a:rPr>
              <a:t> in un punto a come </a:t>
            </a:r>
            <a:r>
              <a:rPr kumimoji="0" lang="en-US" altLang="en-US" sz="1800" b="0" i="0" u="none" strike="noStrike" cap="none" normalizeH="0" baseline="0" dirty="0" err="1">
                <a:ln>
                  <a:noFill/>
                </a:ln>
                <a:solidFill>
                  <a:schemeClr val="tx1"/>
                </a:solidFill>
                <a:effectLst/>
                <a:latin typeface="+mn-lt"/>
              </a:rPr>
              <a:t>il</a:t>
            </a:r>
            <a:r>
              <a:rPr kumimoji="0" lang="en-US" altLang="en-US" sz="1800" b="0" i="0" u="none" strike="noStrike" cap="none" normalizeH="0" baseline="0" dirty="0">
                <a:ln>
                  <a:noFill/>
                </a:ln>
                <a:solidFill>
                  <a:schemeClr val="tx1"/>
                </a:solidFill>
                <a:effectLst/>
                <a:latin typeface="+mn-lt"/>
              </a:rPr>
              <a:t> campo </a:t>
            </a:r>
            <a:r>
              <a:rPr kumimoji="0" lang="en-US" altLang="en-US" sz="1800" b="0" i="0" u="none" strike="noStrike" cap="none" normalizeH="0" baseline="0" dirty="0" err="1">
                <a:ln>
                  <a:noFill/>
                </a:ln>
                <a:solidFill>
                  <a:schemeClr val="tx1"/>
                </a:solidFill>
                <a:effectLst/>
                <a:latin typeface="+mn-lt"/>
              </a:rPr>
              <a:t>varia</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intorno</a:t>
            </a:r>
            <a:r>
              <a:rPr kumimoji="0" lang="en-US" altLang="en-US" sz="1800" b="0" i="0" u="none" strike="noStrike" cap="none" normalizeH="0" baseline="0" dirty="0">
                <a:ln>
                  <a:noFill/>
                </a:ln>
                <a:solidFill>
                  <a:schemeClr val="tx1"/>
                </a:solidFill>
                <a:effectLst/>
                <a:latin typeface="+mn-lt"/>
              </a:rPr>
              <a:t> a </a:t>
            </a:r>
            <a:r>
              <a:rPr kumimoji="0" lang="en-US" altLang="en-US" sz="1800" b="0" i="0" u="none" strike="noStrike" cap="none" normalizeH="0" baseline="0" dirty="0" err="1">
                <a:ln>
                  <a:noFill/>
                </a:ln>
                <a:solidFill>
                  <a:schemeClr val="tx1"/>
                </a:solidFill>
                <a:effectLst/>
                <a:latin typeface="+mn-lt"/>
              </a:rPr>
              <a:t>quel</a:t>
            </a:r>
            <a:r>
              <a:rPr kumimoji="0" lang="en-US" altLang="en-US" sz="1800" b="0" i="0" u="none" strike="noStrike" cap="none" normalizeH="0" baseline="0" dirty="0">
                <a:ln>
                  <a:noFill/>
                </a:ln>
                <a:solidFill>
                  <a:schemeClr val="tx1"/>
                </a:solidFill>
                <a:effectLst/>
                <a:latin typeface="+mn-lt"/>
              </a:rPr>
              <a:t> punto, </a:t>
            </a:r>
            <a:r>
              <a:rPr kumimoji="0" lang="en-US" altLang="en-US" sz="1800" b="0" i="0" u="none" strike="noStrike" cap="none" normalizeH="0" baseline="0" dirty="0" err="1">
                <a:ln>
                  <a:noFill/>
                </a:ln>
                <a:solidFill>
                  <a:schemeClr val="tx1"/>
                </a:solidFill>
                <a:effectLst/>
                <a:latin typeface="+mn-lt"/>
              </a:rPr>
              <a:t>cioè</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alle</a:t>
            </a:r>
            <a:r>
              <a:rPr kumimoji="0" lang="en-US" altLang="en-US" sz="1800" b="0" i="0" u="none" strike="noStrike" cap="none" normalizeH="0" baseline="0" dirty="0">
                <a:ln>
                  <a:noFill/>
                </a:ln>
                <a:solidFill>
                  <a:schemeClr val="tx1"/>
                </a:solidFill>
                <a:effectLst/>
                <a:latin typeface="+mn-lt"/>
              </a:rPr>
              <a:t> sue derivate </a:t>
            </a:r>
            <a:r>
              <a:rPr kumimoji="0" lang="en-US" altLang="en-US" sz="1800" b="0" i="0" u="none" strike="noStrike" cap="none" normalizeH="0" baseline="0" dirty="0" err="1">
                <a:ln>
                  <a:noFill/>
                </a:ln>
                <a:solidFill>
                  <a:schemeClr val="tx1"/>
                </a:solidFill>
                <a:effectLst/>
                <a:latin typeface="+mn-lt"/>
              </a:rPr>
              <a:t>spaziali</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divergenza</a:t>
            </a:r>
            <a:r>
              <a:rPr kumimoji="0" lang="en-US" altLang="en-US" sz="1800" b="0" i="0" u="none" strike="noStrike" cap="none" normalizeH="0" baseline="0" dirty="0">
                <a:ln>
                  <a:noFill/>
                </a:ln>
                <a:solidFill>
                  <a:schemeClr val="tx1"/>
                </a:solidFill>
                <a:effectLst/>
                <a:latin typeface="+mn-lt"/>
              </a:rPr>
              <a:t>, </a:t>
            </a:r>
            <a:r>
              <a:rPr kumimoji="0" lang="en-US" altLang="en-US" sz="1800" b="0" i="0" u="none" strike="noStrike" cap="none" normalizeH="0" baseline="0" dirty="0" err="1">
                <a:ln>
                  <a:noFill/>
                </a:ln>
                <a:solidFill>
                  <a:schemeClr val="tx1"/>
                </a:solidFill>
                <a:effectLst/>
                <a:latin typeface="+mn-lt"/>
              </a:rPr>
              <a:t>rotore</a:t>
            </a:r>
            <a:r>
              <a:rPr kumimoji="0" lang="en-US" altLang="en-US" sz="1800" b="0" i="0" u="none" strike="noStrike" cap="none" normalizeH="0" baseline="0" dirty="0">
                <a:ln>
                  <a:noFill/>
                </a:ln>
                <a:solidFill>
                  <a:schemeClr val="tx1"/>
                </a:solidFill>
                <a:effectLst/>
                <a:latin typeface="+mn-lt"/>
              </a:rPr>
              <a:t>). È la forma da cui </a:t>
            </a:r>
            <a:r>
              <a:rPr kumimoji="0" lang="en-US" altLang="en-US" sz="1800" b="0" i="0" u="none" strike="noStrike" cap="none" normalizeH="0" baseline="0" dirty="0" err="1">
                <a:ln>
                  <a:noFill/>
                </a:ln>
                <a:solidFill>
                  <a:schemeClr val="tx1"/>
                </a:solidFill>
                <a:effectLst/>
                <a:latin typeface="+mn-lt"/>
              </a:rPr>
              <a:t>discendono</a:t>
            </a:r>
            <a:r>
              <a:rPr kumimoji="0" lang="en-US" altLang="en-US" sz="1800" b="0" i="0" u="none" strike="noStrike" cap="none" normalizeH="0" baseline="0" dirty="0">
                <a:ln>
                  <a:noFill/>
                </a:ln>
                <a:solidFill>
                  <a:schemeClr val="tx1"/>
                </a:solidFill>
                <a:effectLst/>
                <a:latin typeface="+mn-lt"/>
              </a:rPr>
              <a:t> le </a:t>
            </a:r>
            <a:r>
              <a:rPr kumimoji="0" lang="en-US" altLang="en-US" sz="1800" b="0" i="0" u="none" strike="noStrike" cap="none" normalizeH="0" baseline="0" dirty="0" err="1">
                <a:ln>
                  <a:noFill/>
                </a:ln>
                <a:solidFill>
                  <a:schemeClr val="tx1"/>
                </a:solidFill>
                <a:effectLst/>
                <a:latin typeface="+mn-lt"/>
              </a:rPr>
              <a:t>equazioni</a:t>
            </a:r>
            <a:r>
              <a:rPr kumimoji="0" lang="en-US" altLang="en-US" sz="1800" b="0" i="0" u="none" strike="noStrike" cap="none" normalizeH="0" baseline="0" dirty="0">
                <a:ln>
                  <a:noFill/>
                </a:ln>
                <a:solidFill>
                  <a:schemeClr val="tx1"/>
                </a:solidFill>
                <a:effectLst/>
                <a:latin typeface="+mn-lt"/>
              </a:rPr>
              <a:t> di Poisson e Laplace.</a:t>
            </a:r>
          </a:p>
        </p:txBody>
      </p:sp>
    </p:spTree>
    <p:extLst>
      <p:ext uri="{BB962C8B-B14F-4D97-AF65-F5344CB8AC3E}">
        <p14:creationId xmlns:p14="http://schemas.microsoft.com/office/powerpoint/2010/main" val="2987620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82C74B0-B6EB-4E07-BB7A-F3D3DDE05134}"/>
              </a:ext>
            </a:extLst>
          </p:cNvPr>
          <p:cNvPicPr>
            <a:picLocks noChangeAspect="1"/>
          </p:cNvPicPr>
          <p:nvPr/>
        </p:nvPicPr>
        <p:blipFill>
          <a:blip r:embed="rId2"/>
          <a:stretch>
            <a:fillRect/>
          </a:stretch>
        </p:blipFill>
        <p:spPr>
          <a:xfrm>
            <a:off x="1487488" y="1196752"/>
            <a:ext cx="9001000" cy="3784038"/>
          </a:xfrm>
          <a:prstGeom prst="rect">
            <a:avLst/>
          </a:prstGeom>
        </p:spPr>
      </p:pic>
      <p:sp>
        <p:nvSpPr>
          <p:cNvPr id="3" name="Rectangle 2">
            <a:extLst>
              <a:ext uri="{FF2B5EF4-FFF2-40B4-BE49-F238E27FC236}">
                <a16:creationId xmlns:a16="http://schemas.microsoft.com/office/drawing/2014/main" id="{CD825D4C-2E56-4C0D-9D40-7D9535C5A663}"/>
              </a:ext>
            </a:extLst>
          </p:cNvPr>
          <p:cNvSpPr/>
          <p:nvPr/>
        </p:nvSpPr>
        <p:spPr>
          <a:xfrm>
            <a:off x="239688" y="5005523"/>
            <a:ext cx="11712624" cy="1631216"/>
          </a:xfrm>
          <a:prstGeom prst="rect">
            <a:avLst/>
          </a:prstGeom>
        </p:spPr>
        <p:txBody>
          <a:bodyPr wrap="square">
            <a:spAutoFit/>
          </a:bodyPr>
          <a:lstStyle/>
          <a:p>
            <a:pPr algn="just"/>
            <a:r>
              <a:rPr lang="it-IT" dirty="0"/>
              <a:t>Problema diretto e problema inverso</a:t>
            </a:r>
            <a:r>
              <a:rPr lang="it-IT" b="0" dirty="0"/>
              <a:t>. Il problema di base descritto finora è il </a:t>
            </a:r>
            <a:r>
              <a:rPr lang="it-IT" dirty="0"/>
              <a:t>problema diretto</a:t>
            </a:r>
            <a:r>
              <a:rPr lang="it-IT" b="0" dirty="0"/>
              <a:t>: date la posizione, la forma e l'intensità delle sorgenti, calcolare il campo f(r, t). Ha sempre una e una sola soluzione. In geofisica però la situazione è rovesciata: si misura il campo in superficie e si vogliono conoscere le sorgenti nel sottosuolo. È il </a:t>
            </a:r>
            <a:r>
              <a:rPr lang="it-IT" dirty="0"/>
              <a:t>problema inverso</a:t>
            </a:r>
            <a:r>
              <a:rPr lang="it-IT" b="0" dirty="0"/>
              <a:t>, che per i campi potenziali non ha soluzione unica e richiede informazioni aggiuntive per essere risolto.</a:t>
            </a:r>
          </a:p>
        </p:txBody>
      </p:sp>
    </p:spTree>
    <p:extLst>
      <p:ext uri="{BB962C8B-B14F-4D97-AF65-F5344CB8AC3E}">
        <p14:creationId xmlns:p14="http://schemas.microsoft.com/office/powerpoint/2010/main" val="4110887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37D7D30-08BB-424B-B8A0-1AFF8CC1B7C9}"/>
              </a:ext>
            </a:extLst>
          </p:cNvPr>
          <p:cNvSpPr/>
          <p:nvPr/>
        </p:nvSpPr>
        <p:spPr>
          <a:xfrm>
            <a:off x="4655840" y="908720"/>
            <a:ext cx="2084225" cy="400110"/>
          </a:xfrm>
          <a:prstGeom prst="rect">
            <a:avLst/>
          </a:prstGeom>
        </p:spPr>
        <p:txBody>
          <a:bodyPr wrap="none">
            <a:spAutoFit/>
          </a:bodyPr>
          <a:lstStyle/>
          <a:p>
            <a:r>
              <a:rPr lang="en-US" dirty="0">
                <a:effectLst>
                  <a:outerShdw blurRad="38100" dist="38100" dir="2700000" algn="tl">
                    <a:srgbClr val="000000">
                      <a:alpha val="43137"/>
                    </a:srgbClr>
                  </a:outerShdw>
                </a:effectLst>
              </a:rPr>
              <a:t>campo </a:t>
            </a:r>
            <a:r>
              <a:rPr lang="en-US" dirty="0" err="1">
                <a:effectLst>
                  <a:outerShdw blurRad="38100" dist="38100" dir="2700000" algn="tl">
                    <a:srgbClr val="000000">
                      <a:alpha val="43137"/>
                    </a:srgbClr>
                  </a:outerShdw>
                </a:effectLst>
              </a:rPr>
              <a:t>potenziale</a:t>
            </a:r>
            <a:endParaRPr lang="en-US" dirty="0">
              <a:effectLst>
                <a:outerShdw blurRad="38100" dist="38100" dir="2700000" algn="tl">
                  <a:srgbClr val="000000">
                    <a:alpha val="43137"/>
                  </a:srgbClr>
                </a:outerShdw>
              </a:effectLst>
            </a:endParaRPr>
          </a:p>
        </p:txBody>
      </p:sp>
      <p:sp>
        <p:nvSpPr>
          <p:cNvPr id="3" name="Rectangle 2">
            <a:extLst>
              <a:ext uri="{FF2B5EF4-FFF2-40B4-BE49-F238E27FC236}">
                <a16:creationId xmlns:a16="http://schemas.microsoft.com/office/drawing/2014/main" id="{1BF44DD6-4B8B-4085-8808-195E53E7FDEF}"/>
              </a:ext>
            </a:extLst>
          </p:cNvPr>
          <p:cNvSpPr/>
          <p:nvPr/>
        </p:nvSpPr>
        <p:spPr>
          <a:xfrm>
            <a:off x="155340" y="1230016"/>
            <a:ext cx="11881320" cy="5632311"/>
          </a:xfrm>
          <a:prstGeom prst="rect">
            <a:avLst/>
          </a:prstGeom>
        </p:spPr>
        <p:txBody>
          <a:bodyPr wrap="square">
            <a:spAutoFit/>
          </a:bodyPr>
          <a:lstStyle/>
          <a:p>
            <a:r>
              <a:rPr lang="it-IT" b="0" dirty="0"/>
              <a:t>Un campo vettoriale è un </a:t>
            </a:r>
            <a:r>
              <a:rPr lang="it-IT" dirty="0"/>
              <a:t>campo potenziale </a:t>
            </a:r>
            <a:r>
              <a:rPr lang="it-IT" b="0" dirty="0"/>
              <a:t>quando si può scrivere come gradiente di una funzione scalare, il </a:t>
            </a:r>
            <a:r>
              <a:rPr lang="it-IT" dirty="0"/>
              <a:t>potenziale U</a:t>
            </a:r>
            <a:r>
              <a:rPr lang="it-IT" b="0" dirty="0"/>
              <a:t>. Basta quindi conoscere una sola funzione scalare per ricavare tutte e tre le componenti del campo.</a:t>
            </a:r>
          </a:p>
          <a:p>
            <a:endParaRPr lang="it-IT" b="0" dirty="0"/>
          </a:p>
          <a:p>
            <a:pPr algn="ctr"/>
            <a:r>
              <a:rPr lang="it-IT" dirty="0"/>
              <a:t>g = -∇U</a:t>
            </a:r>
            <a:r>
              <a:rPr lang="it-IT" b="0" dirty="0"/>
              <a:t>{(convenzione dei fisici)}</a:t>
            </a:r>
          </a:p>
          <a:p>
            <a:pPr algn="ctr"/>
            <a:endParaRPr lang="it-IT" b="0" dirty="0"/>
          </a:p>
          <a:p>
            <a:r>
              <a:rPr lang="it-IT" b="0" dirty="0"/>
              <a:t>In geodesia si usa spesso la convenzione opposta, </a:t>
            </a:r>
            <a:r>
              <a:rPr lang="it-IT" dirty="0"/>
              <a:t>g = +∇U</a:t>
            </a:r>
            <a:r>
              <a:rPr lang="it-IT" b="0" dirty="0"/>
              <a:t>, con U positivo. </a:t>
            </a:r>
          </a:p>
          <a:p>
            <a:endParaRPr lang="it-IT" b="0" dirty="0"/>
          </a:p>
          <a:p>
            <a:r>
              <a:rPr lang="it-IT" b="0" dirty="0"/>
              <a:t>Tre proprietà equivalenti definiscono un campo conservativo:</a:t>
            </a:r>
          </a:p>
          <a:p>
            <a:endParaRPr lang="it-IT" b="0" dirty="0"/>
          </a:p>
          <a:p>
            <a:r>
              <a:rPr lang="it-IT" b="0" dirty="0"/>
              <a:t>1. Il lavoro per spostarsi tra due punti non dipende dal percorso, ma solo dagli estremi.</a:t>
            </a:r>
          </a:p>
          <a:p>
            <a:endParaRPr lang="it-IT" b="0" dirty="0"/>
          </a:p>
          <a:p>
            <a:r>
              <a:rPr lang="it-IT" b="0" dirty="0"/>
              <a:t>2. Il lavoro lungo qualunque percorso chiuso è nullo.</a:t>
            </a:r>
          </a:p>
          <a:p>
            <a:endParaRPr lang="it-IT" b="0" dirty="0"/>
          </a:p>
          <a:p>
            <a:r>
              <a:rPr lang="it-IT" b="0" dirty="0"/>
              <a:t>3. Il rotore del campo è nullo: </a:t>
            </a:r>
            <a:r>
              <a:rPr lang="it-IT" dirty="0"/>
              <a:t>∇ × g = 0</a:t>
            </a:r>
            <a:r>
              <a:rPr lang="it-IT" b="0" dirty="0"/>
              <a:t>.</a:t>
            </a:r>
          </a:p>
          <a:p>
            <a:endParaRPr lang="it-IT" b="0" dirty="0"/>
          </a:p>
          <a:p>
            <a:r>
              <a:rPr lang="it-IT" b="0" dirty="0"/>
              <a:t>Le superfici su cui </a:t>
            </a:r>
            <a:r>
              <a:rPr lang="it-IT" dirty="0"/>
              <a:t>U </a:t>
            </a:r>
            <a:r>
              <a:rPr lang="it-IT" b="0" dirty="0"/>
              <a:t>è costante si chiamano superfici equipotenziali. Il campo è sempre perpendicolare a esse. Il </a:t>
            </a:r>
            <a:r>
              <a:rPr lang="it-IT" dirty="0"/>
              <a:t>geoide</a:t>
            </a:r>
            <a:r>
              <a:rPr lang="it-IT" b="0" dirty="0"/>
              <a:t>, ad esempio, è la </a:t>
            </a:r>
            <a:r>
              <a:rPr lang="it-IT" dirty="0"/>
              <a:t>superficie equipotenziale del campo di gravità terrestre </a:t>
            </a:r>
            <a:r>
              <a:rPr lang="it-IT" b="0" dirty="0"/>
              <a:t>che coincide in media con il livello del mare.</a:t>
            </a:r>
            <a:endParaRPr lang="en-US" b="0" dirty="0"/>
          </a:p>
        </p:txBody>
      </p:sp>
    </p:spTree>
    <p:extLst>
      <p:ext uri="{BB962C8B-B14F-4D97-AF65-F5344CB8AC3E}">
        <p14:creationId xmlns:p14="http://schemas.microsoft.com/office/powerpoint/2010/main" val="3263329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7B37BE9-3FDE-4F6B-9E18-EE25EE544452}"/>
              </a:ext>
            </a:extLst>
          </p:cNvPr>
          <p:cNvPicPr>
            <a:picLocks noChangeAspect="1"/>
          </p:cNvPicPr>
          <p:nvPr/>
        </p:nvPicPr>
        <p:blipFill>
          <a:blip r:embed="rId2"/>
          <a:stretch>
            <a:fillRect/>
          </a:stretch>
        </p:blipFill>
        <p:spPr>
          <a:xfrm>
            <a:off x="2567609" y="2276872"/>
            <a:ext cx="6780365" cy="3901032"/>
          </a:xfrm>
          <a:prstGeom prst="rect">
            <a:avLst/>
          </a:prstGeom>
        </p:spPr>
      </p:pic>
      <p:sp>
        <p:nvSpPr>
          <p:cNvPr id="5" name="TextBox 4">
            <a:extLst>
              <a:ext uri="{FF2B5EF4-FFF2-40B4-BE49-F238E27FC236}">
                <a16:creationId xmlns:a16="http://schemas.microsoft.com/office/drawing/2014/main" id="{2A409B8B-9D6E-4290-BEAD-55E9E7060A5B}"/>
              </a:ext>
            </a:extLst>
          </p:cNvPr>
          <p:cNvSpPr txBox="1"/>
          <p:nvPr/>
        </p:nvSpPr>
        <p:spPr>
          <a:xfrm>
            <a:off x="1709607" y="1196753"/>
            <a:ext cx="8772786" cy="646331"/>
          </a:xfrm>
          <a:prstGeom prst="rect">
            <a:avLst/>
          </a:prstGeom>
          <a:noFill/>
        </p:spPr>
        <p:txBody>
          <a:bodyPr wrap="none" rtlCol="0">
            <a:spAutoFit/>
          </a:bodyPr>
          <a:lstStyle/>
          <a:p>
            <a:r>
              <a:rPr lang="en-US" sz="3600" dirty="0"/>
              <a:t>LEGGE GRAVITAZIONE UNIVERSALE </a:t>
            </a:r>
          </a:p>
        </p:txBody>
      </p:sp>
    </p:spTree>
    <p:extLst>
      <p:ext uri="{BB962C8B-B14F-4D97-AF65-F5344CB8AC3E}">
        <p14:creationId xmlns:p14="http://schemas.microsoft.com/office/powerpoint/2010/main" val="22230773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824A3B-EFAD-413A-9DFD-5BC67B62357C}"/>
              </a:ext>
            </a:extLst>
          </p:cNvPr>
          <p:cNvSpPr/>
          <p:nvPr/>
        </p:nvSpPr>
        <p:spPr>
          <a:xfrm>
            <a:off x="335360" y="1596075"/>
            <a:ext cx="11665296" cy="707886"/>
          </a:xfrm>
          <a:prstGeom prst="rect">
            <a:avLst/>
          </a:prstGeom>
        </p:spPr>
        <p:txBody>
          <a:bodyPr wrap="square">
            <a:spAutoFit/>
          </a:bodyPr>
          <a:lstStyle/>
          <a:p>
            <a:pPr algn="just"/>
            <a:r>
              <a:rPr lang="it-IT" b="0" dirty="0"/>
              <a:t>Il punto di partenza è la </a:t>
            </a:r>
            <a:r>
              <a:rPr lang="it-IT" dirty="0"/>
              <a:t>legge di Newton</a:t>
            </a:r>
            <a:r>
              <a:rPr lang="it-IT" b="0" dirty="0"/>
              <a:t>: una massa puntiforme </a:t>
            </a:r>
            <a:r>
              <a:rPr lang="it-IT" dirty="0"/>
              <a:t>m</a:t>
            </a:r>
            <a:r>
              <a:rPr lang="it-IT" b="0" dirty="0"/>
              <a:t> produce, a distanza </a:t>
            </a:r>
            <a:r>
              <a:rPr lang="it-IT" dirty="0"/>
              <a:t>r</a:t>
            </a:r>
            <a:r>
              <a:rPr lang="it-IT" b="0" dirty="0"/>
              <a:t>, un'accelerazione diretta verso di sé che decresce come </a:t>
            </a:r>
            <a:r>
              <a:rPr lang="it-IT" dirty="0"/>
              <a:t>1/r²</a:t>
            </a:r>
            <a:r>
              <a:rPr lang="it-IT" b="0" dirty="0"/>
              <a:t>. Il potenziale corrispondente decresce solo come </a:t>
            </a:r>
            <a:r>
              <a:rPr lang="it-IT" dirty="0"/>
              <a:t>1/r</a:t>
            </a:r>
            <a:r>
              <a:rPr lang="it-IT" b="0" dirty="0"/>
              <a:t>..</a:t>
            </a:r>
            <a:endParaRPr lang="en-US" b="0" dirty="0"/>
          </a:p>
        </p:txBody>
      </p:sp>
      <p:sp>
        <p:nvSpPr>
          <p:cNvPr id="5" name="TextBox 4">
            <a:extLst>
              <a:ext uri="{FF2B5EF4-FFF2-40B4-BE49-F238E27FC236}">
                <a16:creationId xmlns:a16="http://schemas.microsoft.com/office/drawing/2014/main" id="{E3218E52-071B-4DD7-98F7-E4E382FB494B}"/>
              </a:ext>
            </a:extLst>
          </p:cNvPr>
          <p:cNvSpPr txBox="1"/>
          <p:nvPr/>
        </p:nvSpPr>
        <p:spPr>
          <a:xfrm>
            <a:off x="4346637" y="1066843"/>
            <a:ext cx="2749471" cy="400110"/>
          </a:xfrm>
          <a:prstGeom prst="rect">
            <a:avLst/>
          </a:prstGeom>
          <a:noFill/>
        </p:spPr>
        <p:txBody>
          <a:bodyPr wrap="none">
            <a:spAutoFit/>
          </a:bodyPr>
          <a:lstStyle/>
          <a:p>
            <a:pPr eaLnBrk="1" hangingPunct="1">
              <a:defRPr/>
            </a:pPr>
            <a:r>
              <a:rPr lang="it-IT" b="0" dirty="0">
                <a:solidFill>
                  <a:srgbClr val="FF0000"/>
                </a:solidFill>
                <a:effectLst>
                  <a:outerShdw blurRad="38100" dist="38100" dir="2700000" algn="tl">
                    <a:srgbClr val="000000">
                      <a:alpha val="43137"/>
                    </a:srgbClr>
                  </a:outerShdw>
                </a:effectLst>
                <a:latin typeface="+mn-lt"/>
                <a:cs typeface="Arial" charset="0"/>
              </a:rPr>
              <a:t>potenziale gravitazionale</a:t>
            </a:r>
          </a:p>
        </p:txBody>
      </p:sp>
      <p:pic>
        <p:nvPicPr>
          <p:cNvPr id="7" name="Picture 6">
            <a:extLst>
              <a:ext uri="{FF2B5EF4-FFF2-40B4-BE49-F238E27FC236}">
                <a16:creationId xmlns:a16="http://schemas.microsoft.com/office/drawing/2014/main" id="{0F27ED53-D9D8-435B-BBA4-2183A127715D}"/>
              </a:ext>
            </a:extLst>
          </p:cNvPr>
          <p:cNvPicPr>
            <a:picLocks noChangeAspect="1"/>
          </p:cNvPicPr>
          <p:nvPr/>
        </p:nvPicPr>
        <p:blipFill rotWithShape="1">
          <a:blip r:embed="rId2"/>
          <a:srcRect r="53341"/>
          <a:stretch/>
        </p:blipFill>
        <p:spPr>
          <a:xfrm>
            <a:off x="5720980" y="2433083"/>
            <a:ext cx="3488805" cy="842148"/>
          </a:xfrm>
          <a:prstGeom prst="rect">
            <a:avLst/>
          </a:prstGeom>
        </p:spPr>
      </p:pic>
      <p:grpSp>
        <p:nvGrpSpPr>
          <p:cNvPr id="11" name="Group 10">
            <a:extLst>
              <a:ext uri="{FF2B5EF4-FFF2-40B4-BE49-F238E27FC236}">
                <a16:creationId xmlns:a16="http://schemas.microsoft.com/office/drawing/2014/main" id="{CA376ECB-98BD-4ADD-B9B8-88EDAAACD9A8}"/>
              </a:ext>
            </a:extLst>
          </p:cNvPr>
          <p:cNvGrpSpPr/>
          <p:nvPr/>
        </p:nvGrpSpPr>
        <p:grpSpPr>
          <a:xfrm>
            <a:off x="0" y="2582973"/>
            <a:ext cx="4646893" cy="3057696"/>
            <a:chOff x="623392" y="3068960"/>
            <a:chExt cx="4646893" cy="3057696"/>
          </a:xfrm>
        </p:grpSpPr>
        <p:pic>
          <p:nvPicPr>
            <p:cNvPr id="4" name="Picture 3">
              <a:extLst>
                <a:ext uri="{FF2B5EF4-FFF2-40B4-BE49-F238E27FC236}">
                  <a16:creationId xmlns:a16="http://schemas.microsoft.com/office/drawing/2014/main" id="{4BEF03BF-D588-442D-8548-F60EDEAF1166}"/>
                </a:ext>
              </a:extLst>
            </p:cNvPr>
            <p:cNvPicPr>
              <a:picLocks noChangeAspect="1"/>
            </p:cNvPicPr>
            <p:nvPr/>
          </p:nvPicPr>
          <p:blipFill rotWithShape="1">
            <a:blip r:embed="rId3"/>
            <a:srcRect l="51211"/>
            <a:stretch/>
          </p:blipFill>
          <p:spPr>
            <a:xfrm>
              <a:off x="623392" y="3068960"/>
              <a:ext cx="4646893" cy="3057696"/>
            </a:xfrm>
            <a:prstGeom prst="rect">
              <a:avLst/>
            </a:prstGeom>
          </p:spPr>
        </p:pic>
        <p:sp>
          <p:nvSpPr>
            <p:cNvPr id="8" name="Rectangle 7">
              <a:extLst>
                <a:ext uri="{FF2B5EF4-FFF2-40B4-BE49-F238E27FC236}">
                  <a16:creationId xmlns:a16="http://schemas.microsoft.com/office/drawing/2014/main" id="{6AADEC20-AF3E-424E-82F4-A851FDDBD511}"/>
                </a:ext>
              </a:extLst>
            </p:cNvPr>
            <p:cNvSpPr/>
            <p:nvPr/>
          </p:nvSpPr>
          <p:spPr bwMode="auto">
            <a:xfrm>
              <a:off x="4655840" y="3573016"/>
              <a:ext cx="504056" cy="50405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Times New Roman" pitchFamily="18" charset="0"/>
              </a:endParaRPr>
            </a:p>
          </p:txBody>
        </p:sp>
        <p:sp>
          <p:nvSpPr>
            <p:cNvPr id="9" name="Rectangle 8">
              <a:extLst>
                <a:ext uri="{FF2B5EF4-FFF2-40B4-BE49-F238E27FC236}">
                  <a16:creationId xmlns:a16="http://schemas.microsoft.com/office/drawing/2014/main" id="{F81CDCFB-0DA5-4594-82C8-2896B5F6DAF5}"/>
                </a:ext>
              </a:extLst>
            </p:cNvPr>
            <p:cNvSpPr/>
            <p:nvPr/>
          </p:nvSpPr>
          <p:spPr bwMode="auto">
            <a:xfrm>
              <a:off x="983432" y="4345780"/>
              <a:ext cx="504056" cy="50405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000" b="1" i="0" u="none" strike="noStrike" cap="none" normalizeH="0" baseline="0">
                <a:ln>
                  <a:noFill/>
                </a:ln>
                <a:solidFill>
                  <a:schemeClr val="tx1"/>
                </a:solidFill>
                <a:effectLst/>
                <a:latin typeface="Times New Roman" pitchFamily="18" charset="0"/>
              </a:endParaRPr>
            </a:p>
          </p:txBody>
        </p:sp>
        <p:sp>
          <p:nvSpPr>
            <p:cNvPr id="10" name="TextBox 9">
              <a:extLst>
                <a:ext uri="{FF2B5EF4-FFF2-40B4-BE49-F238E27FC236}">
                  <a16:creationId xmlns:a16="http://schemas.microsoft.com/office/drawing/2014/main" id="{6B8C4E28-36E1-44E1-82FE-BFD1E2754337}"/>
                </a:ext>
              </a:extLst>
            </p:cNvPr>
            <p:cNvSpPr txBox="1"/>
            <p:nvPr/>
          </p:nvSpPr>
          <p:spPr>
            <a:xfrm>
              <a:off x="1068261" y="4420828"/>
              <a:ext cx="423514" cy="461665"/>
            </a:xfrm>
            <a:prstGeom prst="rect">
              <a:avLst/>
            </a:prstGeom>
            <a:noFill/>
          </p:spPr>
          <p:txBody>
            <a:bodyPr wrap="none" rtlCol="0">
              <a:spAutoFit/>
            </a:bodyPr>
            <a:lstStyle/>
            <a:p>
              <a:r>
                <a:rPr lang="en-US" sz="2400" b="0" dirty="0"/>
                <a:t>m</a:t>
              </a:r>
            </a:p>
          </p:txBody>
        </p:sp>
      </p:grpSp>
      <p:sp>
        <p:nvSpPr>
          <p:cNvPr id="12" name="Rectangle 11">
            <a:extLst>
              <a:ext uri="{FF2B5EF4-FFF2-40B4-BE49-F238E27FC236}">
                <a16:creationId xmlns:a16="http://schemas.microsoft.com/office/drawing/2014/main" id="{83A2F63B-B0AB-4FCB-8D3A-9EFE250B7714}"/>
              </a:ext>
            </a:extLst>
          </p:cNvPr>
          <p:cNvSpPr/>
          <p:nvPr/>
        </p:nvSpPr>
        <p:spPr>
          <a:xfrm>
            <a:off x="4032448" y="4163133"/>
            <a:ext cx="7612708" cy="707886"/>
          </a:xfrm>
          <a:prstGeom prst="rect">
            <a:avLst/>
          </a:prstGeom>
        </p:spPr>
        <p:txBody>
          <a:bodyPr wrap="square">
            <a:spAutoFit/>
          </a:bodyPr>
          <a:lstStyle/>
          <a:p>
            <a:r>
              <a:rPr lang="it-IT" b="0" dirty="0"/>
              <a:t>Il campo di più masse è la somma dei campi di ciascuna. Per un corpo esteso di densità </a:t>
            </a:r>
            <a:r>
              <a:rPr lang="it-IT" dirty="0"/>
              <a:t>ρ </a:t>
            </a:r>
            <a:r>
              <a:rPr lang="it-IT" b="0" dirty="0"/>
              <a:t>si somma su tutti gli elementi di volume:</a:t>
            </a:r>
            <a:endParaRPr lang="en-US" b="0" dirty="0"/>
          </a:p>
        </p:txBody>
      </p:sp>
      <p:pic>
        <p:nvPicPr>
          <p:cNvPr id="13" name="Picture 12">
            <a:extLst>
              <a:ext uri="{FF2B5EF4-FFF2-40B4-BE49-F238E27FC236}">
                <a16:creationId xmlns:a16="http://schemas.microsoft.com/office/drawing/2014/main" id="{F5AC8BD4-AB3A-495D-B943-3377FD45F638}"/>
              </a:ext>
            </a:extLst>
          </p:cNvPr>
          <p:cNvPicPr>
            <a:picLocks noChangeAspect="1"/>
          </p:cNvPicPr>
          <p:nvPr/>
        </p:nvPicPr>
        <p:blipFill>
          <a:blip r:embed="rId4"/>
          <a:stretch>
            <a:fillRect/>
          </a:stretch>
        </p:blipFill>
        <p:spPr>
          <a:xfrm>
            <a:off x="5740752" y="5130906"/>
            <a:ext cx="3608713" cy="1019525"/>
          </a:xfrm>
          <a:prstGeom prst="rect">
            <a:avLst/>
          </a:prstGeom>
        </p:spPr>
      </p:pic>
      <p:sp>
        <p:nvSpPr>
          <p:cNvPr id="3" name="Rectangle 2">
            <a:extLst>
              <a:ext uri="{FF2B5EF4-FFF2-40B4-BE49-F238E27FC236}">
                <a16:creationId xmlns:a16="http://schemas.microsoft.com/office/drawing/2014/main" id="{9DB70551-7CE9-4127-88C7-9D7B80DEA1FB}"/>
              </a:ext>
            </a:extLst>
          </p:cNvPr>
          <p:cNvSpPr/>
          <p:nvPr/>
        </p:nvSpPr>
        <p:spPr>
          <a:xfrm>
            <a:off x="4896544" y="3519127"/>
            <a:ext cx="7612708" cy="400110"/>
          </a:xfrm>
          <a:prstGeom prst="rect">
            <a:avLst/>
          </a:prstGeom>
        </p:spPr>
        <p:txBody>
          <a:bodyPr wrap="square">
            <a:spAutoFit/>
          </a:bodyPr>
          <a:lstStyle/>
          <a:p>
            <a:r>
              <a:rPr lang="it-IT" i="1" dirty="0"/>
              <a:t> G</a:t>
            </a:r>
            <a:r>
              <a:rPr lang="it-IT" sz="1600" b="0" i="1" dirty="0"/>
              <a:t>(Costante di Gravitazione Universale) </a:t>
            </a:r>
            <a:r>
              <a:rPr lang="it-IT" i="1" dirty="0"/>
              <a:t>= 6,67 ∙ 10</a:t>
            </a:r>
            <a:r>
              <a:rPr lang="it-IT" i="1" baseline="30000" dirty="0"/>
              <a:t>-11</a:t>
            </a:r>
            <a:r>
              <a:rPr lang="it-IT" i="1" dirty="0"/>
              <a:t> N ∙ m</a:t>
            </a:r>
            <a:r>
              <a:rPr lang="it-IT" i="1" baseline="30000" dirty="0"/>
              <a:t>2</a:t>
            </a:r>
            <a:r>
              <a:rPr lang="it-IT" i="1" dirty="0"/>
              <a:t> / kg</a:t>
            </a:r>
            <a:r>
              <a:rPr lang="it-IT" i="1" baseline="30000" dirty="0"/>
              <a:t>2</a:t>
            </a:r>
            <a:endParaRPr lang="it-IT" dirty="0"/>
          </a:p>
        </p:txBody>
      </p:sp>
    </p:spTree>
    <p:extLst>
      <p:ext uri="{BB962C8B-B14F-4D97-AF65-F5344CB8AC3E}">
        <p14:creationId xmlns:p14="http://schemas.microsoft.com/office/powerpoint/2010/main" val="3347896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B824A3B-EFAD-413A-9DFD-5BC67B62357C}"/>
              </a:ext>
            </a:extLst>
          </p:cNvPr>
          <p:cNvSpPr/>
          <p:nvPr/>
        </p:nvSpPr>
        <p:spPr>
          <a:xfrm>
            <a:off x="407368" y="1628801"/>
            <a:ext cx="11449272" cy="707886"/>
          </a:xfrm>
          <a:prstGeom prst="rect">
            <a:avLst/>
          </a:prstGeom>
        </p:spPr>
        <p:txBody>
          <a:bodyPr wrap="square">
            <a:spAutoFit/>
          </a:bodyPr>
          <a:lstStyle/>
          <a:p>
            <a:pPr algn="just"/>
            <a:r>
              <a:rPr lang="it-IT" b="0" dirty="0"/>
              <a:t>Due corpi dotati di massa si attraggono con una forza che è direttamente proporzionale al prodotto delle loro masse e inversamente proporzionale al quadrato della distanza che li separa.</a:t>
            </a:r>
            <a:endParaRPr lang="en-US" b="0" dirty="0"/>
          </a:p>
        </p:txBody>
      </p:sp>
      <p:pic>
        <p:nvPicPr>
          <p:cNvPr id="3" name="Picture 2">
            <a:extLst>
              <a:ext uri="{FF2B5EF4-FFF2-40B4-BE49-F238E27FC236}">
                <a16:creationId xmlns:a16="http://schemas.microsoft.com/office/drawing/2014/main" id="{6D11F0EE-7C43-4D36-B718-BDDA201DB425}"/>
              </a:ext>
            </a:extLst>
          </p:cNvPr>
          <p:cNvPicPr>
            <a:picLocks noChangeAspect="1"/>
          </p:cNvPicPr>
          <p:nvPr/>
        </p:nvPicPr>
        <p:blipFill rotWithShape="1">
          <a:blip r:embed="rId2"/>
          <a:srcRect l="24412" t="20511" r="40151" b="33140"/>
          <a:stretch/>
        </p:blipFill>
        <p:spPr>
          <a:xfrm>
            <a:off x="3359696" y="2774856"/>
            <a:ext cx="4968552" cy="3492915"/>
          </a:xfrm>
          <a:prstGeom prst="rect">
            <a:avLst/>
          </a:prstGeom>
        </p:spPr>
      </p:pic>
    </p:spTree>
    <p:extLst>
      <p:ext uri="{BB962C8B-B14F-4D97-AF65-F5344CB8AC3E}">
        <p14:creationId xmlns:p14="http://schemas.microsoft.com/office/powerpoint/2010/main" val="1255860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236DB2-A2CF-4743-A6AD-EBB63FBF6D3F}"/>
              </a:ext>
            </a:extLst>
          </p:cNvPr>
          <p:cNvSpPr/>
          <p:nvPr/>
        </p:nvSpPr>
        <p:spPr>
          <a:xfrm>
            <a:off x="5980031" y="1014788"/>
            <a:ext cx="3400290" cy="400110"/>
          </a:xfrm>
          <a:prstGeom prst="rect">
            <a:avLst/>
          </a:prstGeom>
        </p:spPr>
        <p:txBody>
          <a:bodyPr wrap="none">
            <a:spAutoFit/>
          </a:bodyPr>
          <a:lstStyle/>
          <a:p>
            <a:r>
              <a:rPr lang="it-IT" dirty="0">
                <a:effectLst>
                  <a:outerShdw blurRad="38100" dist="38100" dir="2700000" algn="tl">
                    <a:srgbClr val="000000">
                      <a:alpha val="43137"/>
                    </a:srgbClr>
                  </a:outerShdw>
                </a:effectLst>
              </a:rPr>
              <a:t>La costante di gravitazione G</a:t>
            </a:r>
            <a:endParaRPr lang="en-US" dirty="0">
              <a:effectLst>
                <a:outerShdw blurRad="38100" dist="38100" dir="2700000" algn="tl">
                  <a:srgbClr val="000000">
                    <a:alpha val="43137"/>
                  </a:srgbClr>
                </a:outerShdw>
              </a:effectLst>
            </a:endParaRPr>
          </a:p>
        </p:txBody>
      </p:sp>
      <p:sp>
        <p:nvSpPr>
          <p:cNvPr id="3" name="Rectangle 2">
            <a:extLst>
              <a:ext uri="{FF2B5EF4-FFF2-40B4-BE49-F238E27FC236}">
                <a16:creationId xmlns:a16="http://schemas.microsoft.com/office/drawing/2014/main" id="{53A13B83-EDCF-4CCD-BC68-9A229BCD5A7A}"/>
              </a:ext>
            </a:extLst>
          </p:cNvPr>
          <p:cNvSpPr>
            <a:spLocks noChangeArrowheads="1"/>
          </p:cNvSpPr>
          <p:nvPr/>
        </p:nvSpPr>
        <p:spPr bwMode="auto">
          <a:xfrm>
            <a:off x="273481" y="4015347"/>
            <a:ext cx="11377264" cy="2400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pPr>
            <a:r>
              <a:rPr lang="en-US" altLang="it-IT" sz="2000" b="0" dirty="0">
                <a:latin typeface="Calibri" panose="020F0502020204030204" pitchFamily="34" charset="0"/>
                <a:ea typeface="ＭＳ Ｐゴシック" panose="020B0600070205080204" pitchFamily="34" charset="-128"/>
              </a:rPr>
              <a:t> </a:t>
            </a:r>
            <a:r>
              <a:rPr lang="it-IT" altLang="it-IT" sz="1800" b="0" dirty="0">
                <a:latin typeface="Calibri" panose="020F0502020204030204" pitchFamily="34" charset="0"/>
                <a:ea typeface="ＭＳ Ｐゴシック" panose="020B0600070205080204" pitchFamily="34" charset="-128"/>
              </a:rPr>
              <a:t>La determinazione sperimentale di G era estremamente difficile e fu ottenuta per la prima volta più di un secolo dopo la pubblicazione dei Principia da Henry Cavendish (1731-1810). Da una serie di scrupolose misurazioni della forza di attrazione tra due sfere di piombo, Cavendish determinò nel 1798 il valore di G come </a:t>
            </a:r>
            <a:r>
              <a:rPr lang="en-US" altLang="it-IT" sz="1800" dirty="0">
                <a:latin typeface="Calibri" panose="020F0502020204030204" pitchFamily="34" charset="0"/>
                <a:ea typeface="ＭＳ Ｐゴシック" panose="020B0600070205080204" pitchFamily="34" charset="-128"/>
              </a:rPr>
              <a:t>6.754·10</a:t>
            </a:r>
            <a:r>
              <a:rPr lang="en-US" altLang="it-IT" sz="1800" baseline="30000" dirty="0">
                <a:latin typeface="Calibri" panose="020F0502020204030204" pitchFamily="34" charset="0"/>
                <a:ea typeface="ＭＳ Ｐゴシック" panose="020B0600070205080204" pitchFamily="34" charset="-128"/>
              </a:rPr>
              <a:t>-11</a:t>
            </a:r>
            <a:r>
              <a:rPr lang="en-US" altLang="it-IT" sz="1800" dirty="0">
                <a:latin typeface="Calibri" panose="020F0502020204030204" pitchFamily="34" charset="0"/>
                <a:ea typeface="ＭＳ Ｐゴシック" panose="020B0600070205080204" pitchFamily="34" charset="-128"/>
              </a:rPr>
              <a:t> m</a:t>
            </a:r>
            <a:r>
              <a:rPr lang="en-US" altLang="it-IT" sz="1800" baseline="30000" dirty="0">
                <a:latin typeface="Calibri" panose="020F0502020204030204" pitchFamily="34" charset="0"/>
                <a:ea typeface="ＭＳ Ｐゴシック" panose="020B0600070205080204" pitchFamily="34" charset="-128"/>
              </a:rPr>
              <a:t>3</a:t>
            </a:r>
            <a:r>
              <a:rPr lang="en-US" altLang="it-IT" sz="1800" dirty="0">
                <a:latin typeface="Calibri" panose="020F0502020204030204" pitchFamily="34" charset="0"/>
                <a:ea typeface="ＭＳ Ｐゴシック" panose="020B0600070205080204" pitchFamily="34" charset="-128"/>
              </a:rPr>
              <a:t> kg</a:t>
            </a:r>
            <a:r>
              <a:rPr lang="en-US" altLang="it-IT" sz="1800" baseline="30000" dirty="0">
                <a:latin typeface="Calibri" panose="020F0502020204030204" pitchFamily="34" charset="0"/>
                <a:ea typeface="ＭＳ Ｐゴシック" panose="020B0600070205080204" pitchFamily="34" charset="-128"/>
              </a:rPr>
              <a:t>-1</a:t>
            </a:r>
            <a:r>
              <a:rPr lang="en-US" altLang="it-IT" sz="1800" dirty="0">
                <a:latin typeface="Calibri" panose="020F0502020204030204" pitchFamily="34" charset="0"/>
                <a:ea typeface="ＭＳ Ｐゴシック" panose="020B0600070205080204" pitchFamily="34" charset="-128"/>
              </a:rPr>
              <a:t> s</a:t>
            </a:r>
            <a:r>
              <a:rPr lang="en-US" altLang="it-IT" sz="1800" baseline="30000" dirty="0">
                <a:latin typeface="Calibri" panose="020F0502020204030204" pitchFamily="34" charset="0"/>
                <a:ea typeface="ＭＳ Ｐゴシック" panose="020B0600070205080204" pitchFamily="34" charset="-128"/>
              </a:rPr>
              <a:t>-2</a:t>
            </a:r>
            <a:r>
              <a:rPr lang="en-US" altLang="it-IT" sz="1800" b="0" dirty="0">
                <a:latin typeface="Calibri" panose="020F0502020204030204" pitchFamily="34" charset="0"/>
                <a:ea typeface="ＭＳ Ｐゴシック" panose="020B0600070205080204" pitchFamily="34" charset="-128"/>
              </a:rPr>
              <a:t>. Un </a:t>
            </a:r>
            <a:r>
              <a:rPr lang="en-US" altLang="it-IT" sz="1800" b="0" dirty="0" err="1">
                <a:latin typeface="Calibri" panose="020F0502020204030204" pitchFamily="34" charset="0"/>
                <a:ea typeface="ＭＳ Ｐゴシック" panose="020B0600070205080204" pitchFamily="34" charset="-128"/>
              </a:rPr>
              <a:t>valore</a:t>
            </a:r>
            <a:r>
              <a:rPr lang="en-US" altLang="it-IT" sz="1800" b="0" dirty="0">
                <a:latin typeface="Calibri" panose="020F0502020204030204" pitchFamily="34" charset="0"/>
                <a:ea typeface="ＭＳ Ｐゴシック" panose="020B0600070205080204" pitchFamily="34" charset="-128"/>
              </a:rPr>
              <a:t> </a:t>
            </a:r>
            <a:r>
              <a:rPr lang="en-US" altLang="it-IT" sz="1800" b="0" dirty="0" err="1">
                <a:latin typeface="Calibri" panose="020F0502020204030204" pitchFamily="34" charset="0"/>
                <a:ea typeface="ＭＳ Ｐゴシック" panose="020B0600070205080204" pitchFamily="34" charset="-128"/>
              </a:rPr>
              <a:t>attuale</a:t>
            </a:r>
            <a:r>
              <a:rPr lang="en-US" altLang="it-IT" sz="1800" b="0" dirty="0">
                <a:latin typeface="Calibri" panose="020F0502020204030204" pitchFamily="34" charset="0"/>
                <a:ea typeface="ＭＳ Ｐゴシック" panose="020B0600070205080204" pitchFamily="34" charset="-128"/>
              </a:rPr>
              <a:t> è  </a:t>
            </a:r>
            <a:r>
              <a:rPr lang="en-US" altLang="it-IT" sz="1800" dirty="0">
                <a:latin typeface="Calibri" panose="020F0502020204030204" pitchFamily="34" charset="0"/>
                <a:ea typeface="ＭＳ Ｐゴシック" panose="020B0600070205080204" pitchFamily="34" charset="-128"/>
              </a:rPr>
              <a:t>6.674·10</a:t>
            </a:r>
            <a:r>
              <a:rPr lang="en-US" altLang="it-IT" sz="1800" baseline="30000" dirty="0">
                <a:latin typeface="Calibri" panose="020F0502020204030204" pitchFamily="34" charset="0"/>
                <a:ea typeface="ＭＳ Ｐゴシック" panose="020B0600070205080204" pitchFamily="34" charset="-128"/>
              </a:rPr>
              <a:t>-11</a:t>
            </a:r>
            <a:r>
              <a:rPr lang="en-US" altLang="it-IT" sz="1800" dirty="0">
                <a:latin typeface="Calibri" panose="020F0502020204030204" pitchFamily="34" charset="0"/>
                <a:ea typeface="ＭＳ Ｐゴシック" panose="020B0600070205080204" pitchFamily="34" charset="-128"/>
              </a:rPr>
              <a:t> m</a:t>
            </a:r>
            <a:r>
              <a:rPr lang="en-US" altLang="it-IT" sz="1800" baseline="30000" dirty="0">
                <a:latin typeface="Calibri" panose="020F0502020204030204" pitchFamily="34" charset="0"/>
                <a:ea typeface="ＭＳ Ｐゴシック" panose="020B0600070205080204" pitchFamily="34" charset="-128"/>
              </a:rPr>
              <a:t>3</a:t>
            </a:r>
            <a:r>
              <a:rPr lang="en-US" altLang="it-IT" sz="1800" dirty="0">
                <a:latin typeface="Calibri" panose="020F0502020204030204" pitchFamily="34" charset="0"/>
                <a:ea typeface="ＭＳ Ｐゴシック" panose="020B0600070205080204" pitchFamily="34" charset="-128"/>
              </a:rPr>
              <a:t> kg</a:t>
            </a:r>
            <a:r>
              <a:rPr lang="en-US" altLang="it-IT" sz="1800" baseline="30000" dirty="0">
                <a:latin typeface="Calibri" panose="020F0502020204030204" pitchFamily="34" charset="0"/>
                <a:ea typeface="ＭＳ Ｐゴシック" panose="020B0600070205080204" pitchFamily="34" charset="-128"/>
              </a:rPr>
              <a:t>-1</a:t>
            </a:r>
            <a:r>
              <a:rPr lang="en-US" altLang="it-IT" sz="1800" dirty="0">
                <a:latin typeface="Calibri" panose="020F0502020204030204" pitchFamily="34" charset="0"/>
                <a:ea typeface="ＭＳ Ｐゴシック" panose="020B0600070205080204" pitchFamily="34" charset="-128"/>
              </a:rPr>
              <a:t> s</a:t>
            </a:r>
            <a:r>
              <a:rPr lang="en-US" altLang="it-IT" sz="1800" baseline="30000" dirty="0">
                <a:latin typeface="Calibri" panose="020F0502020204030204" pitchFamily="34" charset="0"/>
                <a:ea typeface="ＭＳ Ｐゴシック" panose="020B0600070205080204" pitchFamily="34" charset="-128"/>
              </a:rPr>
              <a:t>-2 </a:t>
            </a:r>
            <a:r>
              <a:rPr lang="it-IT" sz="1800" b="0" dirty="0"/>
              <a:t>con incertezza relativa di 2,2 × 10⁻⁵ (22 parti per milione).</a:t>
            </a:r>
          </a:p>
          <a:p>
            <a:pPr algn="just">
              <a:spcBef>
                <a:spcPct val="0"/>
              </a:spcBef>
            </a:pPr>
            <a:endParaRPr lang="en-US" altLang="it-IT" sz="1800" b="0" dirty="0">
              <a:latin typeface="Calibri" panose="020F0502020204030204" pitchFamily="34" charset="0"/>
              <a:ea typeface="ＭＳ Ｐゴシック" panose="020B0600070205080204" pitchFamily="34" charset="-128"/>
            </a:endParaRPr>
          </a:p>
          <a:p>
            <a:pPr algn="just">
              <a:spcBef>
                <a:spcPct val="0"/>
              </a:spcBef>
            </a:pPr>
            <a:r>
              <a:rPr lang="en-US" altLang="it-IT" sz="1800" b="0" dirty="0">
                <a:latin typeface="Calibri" panose="020F0502020204030204" pitchFamily="34" charset="0"/>
                <a:ea typeface="ＭＳ Ｐゴシック" panose="020B0600070205080204" pitchFamily="34" charset="-128"/>
              </a:rPr>
              <a:t> </a:t>
            </a:r>
            <a:r>
              <a:rPr lang="it-IT" altLang="it-IT" sz="1800" b="0" dirty="0">
                <a:latin typeface="Calibri" panose="020F0502020204030204" pitchFamily="34" charset="0"/>
                <a:ea typeface="ＭＳ Ｐゴシック" panose="020B0600070205080204" pitchFamily="34" charset="-128"/>
              </a:rPr>
              <a:t>Non è ancora stato possibile determinare </a:t>
            </a:r>
            <a:r>
              <a:rPr lang="it-IT" altLang="it-IT" sz="1800" dirty="0">
                <a:latin typeface="Calibri" panose="020F0502020204030204" pitchFamily="34" charset="0"/>
                <a:ea typeface="ＭＳ Ｐゴシック" panose="020B0600070205080204" pitchFamily="34" charset="-128"/>
              </a:rPr>
              <a:t>G</a:t>
            </a:r>
            <a:r>
              <a:rPr lang="it-IT" altLang="it-IT" sz="1800" b="0" dirty="0">
                <a:latin typeface="Calibri" panose="020F0502020204030204" pitchFamily="34" charset="0"/>
                <a:ea typeface="ＭＳ Ｐゴシック" panose="020B0600070205080204" pitchFamily="34" charset="-128"/>
              </a:rPr>
              <a:t> con maggiore precisione, a causa delle difficoltà sperimentali. Sebbene altre costanti fisiche siano oggi note con un'incertezza relativa standard di molto inferiore a</a:t>
            </a:r>
            <a:r>
              <a:rPr lang="en-US" altLang="it-IT" sz="1800" b="0" dirty="0">
                <a:latin typeface="Calibri" panose="020F0502020204030204" pitchFamily="34" charset="0"/>
                <a:ea typeface="ＭＳ Ｐゴシック" panose="020B0600070205080204" pitchFamily="34" charset="-128"/>
              </a:rPr>
              <a:t> 1</a:t>
            </a:r>
            <a:r>
              <a:rPr lang="en-US" altLang="it-IT" sz="2000" b="0" dirty="0">
                <a:latin typeface="Calibri" panose="020F0502020204030204" pitchFamily="34" charset="0"/>
              </a:rPr>
              <a:t>·</a:t>
            </a:r>
            <a:r>
              <a:rPr lang="en-US" altLang="it-IT" sz="1800" b="0" dirty="0">
                <a:latin typeface="Calibri" panose="020F0502020204030204" pitchFamily="34" charset="0"/>
                <a:ea typeface="ＭＳ Ｐゴシック" panose="020B0600070205080204" pitchFamily="34" charset="-128"/>
              </a:rPr>
              <a:t>10</a:t>
            </a:r>
            <a:r>
              <a:rPr lang="en-US" altLang="it-IT" sz="1800" b="0" baseline="30000" dirty="0">
                <a:latin typeface="Calibri" panose="020F0502020204030204" pitchFamily="34" charset="0"/>
                <a:ea typeface="ＭＳ Ｐゴシック" panose="020B0600070205080204" pitchFamily="34" charset="-128"/>
              </a:rPr>
              <a:t>-6</a:t>
            </a:r>
            <a:r>
              <a:rPr lang="en-US" altLang="it-IT" sz="1800" b="0" dirty="0">
                <a:latin typeface="Calibri" panose="020F0502020204030204" pitchFamily="34" charset="0"/>
                <a:ea typeface="ＭＳ Ｐゴシック" panose="020B0600070205080204" pitchFamily="34" charset="-128"/>
              </a:rPr>
              <a:t>, </a:t>
            </a:r>
            <a:r>
              <a:rPr lang="it-IT" altLang="it-IT" sz="1800" b="0" dirty="0">
                <a:latin typeface="Calibri" panose="020F0502020204030204" pitchFamily="34" charset="0"/>
                <a:ea typeface="ＭＳ Ｐゴシック" panose="020B0600070205080204" pitchFamily="34" charset="-128"/>
              </a:rPr>
              <a:t>la costante gravitazionale è nota solo per </a:t>
            </a:r>
            <a:r>
              <a:rPr lang="en-US" altLang="it-IT" sz="1800" b="0" dirty="0">
                <a:latin typeface="Calibri" panose="020F0502020204030204" pitchFamily="34" charset="0"/>
                <a:ea typeface="ＭＳ Ｐゴシック" panose="020B0600070205080204" pitchFamily="34" charset="-128"/>
              </a:rPr>
              <a:t>1</a:t>
            </a:r>
            <a:r>
              <a:rPr lang="en-US" altLang="it-IT" sz="2000" b="0" dirty="0">
                <a:latin typeface="Calibri" panose="020F0502020204030204" pitchFamily="34" charset="0"/>
              </a:rPr>
              <a:t>·</a:t>
            </a:r>
            <a:r>
              <a:rPr lang="en-US" altLang="it-IT" sz="1800" b="0" dirty="0">
                <a:latin typeface="Calibri" panose="020F0502020204030204" pitchFamily="34" charset="0"/>
                <a:ea typeface="ＭＳ Ｐゴシック" panose="020B0600070205080204" pitchFamily="34" charset="-128"/>
              </a:rPr>
              <a:t>10</a:t>
            </a:r>
            <a:r>
              <a:rPr lang="en-US" altLang="it-IT" sz="1800" b="0" baseline="30000" dirty="0">
                <a:latin typeface="Calibri" panose="020F0502020204030204" pitchFamily="34" charset="0"/>
                <a:ea typeface="ＭＳ Ｐゴシック" panose="020B0600070205080204" pitchFamily="34" charset="-128"/>
              </a:rPr>
              <a:t>-6</a:t>
            </a:r>
          </a:p>
        </p:txBody>
      </p:sp>
      <p:sp>
        <p:nvSpPr>
          <p:cNvPr id="4" name="TextBox 12">
            <a:extLst>
              <a:ext uri="{FF2B5EF4-FFF2-40B4-BE49-F238E27FC236}">
                <a16:creationId xmlns:a16="http://schemas.microsoft.com/office/drawing/2014/main" id="{6A88A510-7561-4F84-A250-8EF789EF94BE}"/>
              </a:ext>
            </a:extLst>
          </p:cNvPr>
          <p:cNvSpPr txBox="1">
            <a:spLocks noChangeArrowheads="1"/>
          </p:cNvSpPr>
          <p:nvPr/>
        </p:nvSpPr>
        <p:spPr bwMode="auto">
          <a:xfrm>
            <a:off x="3935760" y="1556792"/>
            <a:ext cx="748883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600" b="0" dirty="0"/>
              <a:t>Il campo gravitazionale della Terra riflette il tipo di distribuzione della massa all'interno del nostro pianeta ed è strettamente legato alla forma della Terra. L'attrazione gravitazionale tra due oggetti (punti) di massa M e M</a:t>
            </a:r>
            <a:r>
              <a:rPr lang="it-IT" altLang="it-IT" sz="1600" b="0" baseline="-25000" dirty="0"/>
              <a:t>0</a:t>
            </a:r>
            <a:r>
              <a:rPr lang="it-IT" altLang="it-IT" sz="1600" b="0" dirty="0"/>
              <a:t> a distanza r è data da</a:t>
            </a:r>
            <a:r>
              <a:rPr lang="en-US" altLang="it-IT" sz="1600" b="0" dirty="0"/>
              <a:t> </a:t>
            </a:r>
            <a:endParaRPr lang="it-IT" altLang="it-IT" sz="1600" b="0" dirty="0"/>
          </a:p>
          <a:p>
            <a:pPr algn="just" eaLnBrk="1" hangingPunct="1">
              <a:spcBef>
                <a:spcPct val="0"/>
              </a:spcBef>
              <a:buFontTx/>
              <a:buNone/>
            </a:pPr>
            <a:r>
              <a:rPr lang="en-US" altLang="it-IT" sz="1600" b="0" dirty="0"/>
              <a:t> </a:t>
            </a:r>
            <a:endParaRPr lang="it-IT" altLang="it-IT" sz="1600" b="0" dirty="0"/>
          </a:p>
        </p:txBody>
      </p:sp>
      <p:graphicFrame>
        <p:nvGraphicFramePr>
          <p:cNvPr id="5" name="Object 9">
            <a:extLst>
              <a:ext uri="{FF2B5EF4-FFF2-40B4-BE49-F238E27FC236}">
                <a16:creationId xmlns:a16="http://schemas.microsoft.com/office/drawing/2014/main" id="{039DDB8C-9AE1-4F20-8774-C12FED114954}"/>
              </a:ext>
            </a:extLst>
          </p:cNvPr>
          <p:cNvGraphicFramePr>
            <a:graphicFrameLocks noChangeAspect="1"/>
          </p:cNvGraphicFramePr>
          <p:nvPr>
            <p:extLst>
              <p:ext uri="{D42A27DB-BD31-4B8C-83A1-F6EECF244321}">
                <p14:modId xmlns:p14="http://schemas.microsoft.com/office/powerpoint/2010/main" val="1588052476"/>
              </p:ext>
            </p:extLst>
          </p:nvPr>
        </p:nvGraphicFramePr>
        <p:xfrm>
          <a:off x="6470131" y="2679884"/>
          <a:ext cx="1875854" cy="830997"/>
        </p:xfrm>
        <a:graphic>
          <a:graphicData uri="http://schemas.openxmlformats.org/presentationml/2006/ole">
            <mc:AlternateContent xmlns:mc="http://schemas.openxmlformats.org/markup-compatibility/2006">
              <mc:Choice xmlns:v="urn:schemas-microsoft-com:vml" Requires="v">
                <p:oleObj spid="_x0000_s72721" name="Equation" r:id="rId3" imgW="888614" imgH="393529" progId="Equation.3">
                  <p:embed/>
                </p:oleObj>
              </mc:Choice>
              <mc:Fallback>
                <p:oleObj name="Equation" r:id="rId3" imgW="888614" imgH="393529" progId="Equation.3">
                  <p:embed/>
                  <p:pic>
                    <p:nvPicPr>
                      <p:cNvPr id="3076"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0131" y="2679884"/>
                        <a:ext cx="1875854" cy="830997"/>
                      </a:xfrm>
                      <a:prstGeom prst="rect">
                        <a:avLst/>
                      </a:prstGeom>
                      <a:noFill/>
                      <a:ln>
                        <a:noFill/>
                      </a:ln>
                      <a:effectLst/>
                      <a:extLst/>
                    </p:spPr>
                  </p:pic>
                </p:oleObj>
              </mc:Fallback>
            </mc:AlternateContent>
          </a:graphicData>
        </a:graphic>
      </p:graphicFrame>
      <p:pic>
        <p:nvPicPr>
          <p:cNvPr id="6" name="Picture 5">
            <a:extLst>
              <a:ext uri="{FF2B5EF4-FFF2-40B4-BE49-F238E27FC236}">
                <a16:creationId xmlns:a16="http://schemas.microsoft.com/office/drawing/2014/main" id="{72BFEDA9-5ABA-4C96-954A-E0E1F70B67A8}"/>
              </a:ext>
            </a:extLst>
          </p:cNvPr>
          <p:cNvPicPr>
            <a:picLocks noChangeAspect="1"/>
          </p:cNvPicPr>
          <p:nvPr/>
        </p:nvPicPr>
        <p:blipFill rotWithShape="1">
          <a:blip r:embed="rId5"/>
          <a:srcRect l="12289" r="11928"/>
          <a:stretch/>
        </p:blipFill>
        <p:spPr>
          <a:xfrm>
            <a:off x="263352" y="1199936"/>
            <a:ext cx="3528392" cy="2377324"/>
          </a:xfrm>
          <a:prstGeom prst="rect">
            <a:avLst/>
          </a:prstGeom>
        </p:spPr>
      </p:pic>
      <p:sp>
        <p:nvSpPr>
          <p:cNvPr id="7" name="Rectangle 6">
            <a:extLst>
              <a:ext uri="{FF2B5EF4-FFF2-40B4-BE49-F238E27FC236}">
                <a16:creationId xmlns:a16="http://schemas.microsoft.com/office/drawing/2014/main" id="{64DDB89C-3B37-4821-929E-0E3E50F16B4E}"/>
              </a:ext>
            </a:extLst>
          </p:cNvPr>
          <p:cNvSpPr/>
          <p:nvPr/>
        </p:nvSpPr>
        <p:spPr>
          <a:xfrm>
            <a:off x="1359687" y="3615237"/>
            <a:ext cx="9240688" cy="400110"/>
          </a:xfrm>
          <a:prstGeom prst="rect">
            <a:avLst/>
          </a:prstGeom>
        </p:spPr>
        <p:txBody>
          <a:bodyPr wrap="square">
            <a:spAutoFit/>
          </a:bodyPr>
          <a:lstStyle/>
          <a:p>
            <a:r>
              <a:rPr lang="it-IT" dirty="0"/>
              <a:t>due masse da 1 kg poste a 1 m si attraggono con una forza di appena 6,7 ×10⁻¹¹ N.</a:t>
            </a:r>
            <a:endParaRPr lang="en-US" dirty="0"/>
          </a:p>
        </p:txBody>
      </p:sp>
    </p:spTree>
    <p:extLst>
      <p:ext uri="{BB962C8B-B14F-4D97-AF65-F5344CB8AC3E}">
        <p14:creationId xmlns:p14="http://schemas.microsoft.com/office/powerpoint/2010/main" val="3133916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dissolv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C332902-443A-4D12-834E-447ADAB58E41}"/>
              </a:ext>
            </a:extLst>
          </p:cNvPr>
          <p:cNvSpPr/>
          <p:nvPr/>
        </p:nvSpPr>
        <p:spPr>
          <a:xfrm>
            <a:off x="4092887" y="980728"/>
            <a:ext cx="4006225" cy="400110"/>
          </a:xfrm>
          <a:prstGeom prst="rect">
            <a:avLst/>
          </a:prstGeom>
        </p:spPr>
        <p:txBody>
          <a:bodyPr wrap="none">
            <a:spAutoFit/>
          </a:bodyPr>
          <a:lstStyle/>
          <a:p>
            <a:r>
              <a:rPr lang="it-IT" dirty="0">
                <a:effectLst>
                  <a:outerShdw blurRad="38100" dist="38100" dir="2700000" algn="tl">
                    <a:srgbClr val="000000">
                      <a:alpha val="43137"/>
                    </a:srgbClr>
                  </a:outerShdw>
                </a:effectLst>
              </a:rPr>
              <a:t>L'esperimento di Cavendish (1798)</a:t>
            </a:r>
            <a:endParaRPr lang="en-US" dirty="0">
              <a:effectLst>
                <a:outerShdw blurRad="38100" dist="38100" dir="2700000" algn="tl">
                  <a:srgbClr val="000000">
                    <a:alpha val="43137"/>
                  </a:srgbClr>
                </a:outerShdw>
              </a:effectLst>
            </a:endParaRPr>
          </a:p>
        </p:txBody>
      </p:sp>
      <p:sp>
        <p:nvSpPr>
          <p:cNvPr id="3" name="Rectangle 2">
            <a:extLst>
              <a:ext uri="{FF2B5EF4-FFF2-40B4-BE49-F238E27FC236}">
                <a16:creationId xmlns:a16="http://schemas.microsoft.com/office/drawing/2014/main" id="{A7305100-EA35-4914-B4B4-F0EFE943FE37}"/>
              </a:ext>
            </a:extLst>
          </p:cNvPr>
          <p:cNvSpPr/>
          <p:nvPr/>
        </p:nvSpPr>
        <p:spPr>
          <a:xfrm>
            <a:off x="1847528" y="1772816"/>
            <a:ext cx="10153128" cy="400110"/>
          </a:xfrm>
          <a:prstGeom prst="rect">
            <a:avLst/>
          </a:prstGeom>
        </p:spPr>
        <p:txBody>
          <a:bodyPr wrap="square">
            <a:spAutoFit/>
          </a:bodyPr>
          <a:lstStyle/>
          <a:p>
            <a:r>
              <a:rPr lang="it-IT" b="0" dirty="0"/>
              <a:t>Henry Cavendish (1731–1810) misurò con una bilancia di torsione l'attrazione tra sfere di piombo</a:t>
            </a:r>
            <a:endParaRPr lang="en-US" b="0" dirty="0"/>
          </a:p>
        </p:txBody>
      </p:sp>
      <p:pic>
        <p:nvPicPr>
          <p:cNvPr id="4" name="Picture 3">
            <a:extLst>
              <a:ext uri="{FF2B5EF4-FFF2-40B4-BE49-F238E27FC236}">
                <a16:creationId xmlns:a16="http://schemas.microsoft.com/office/drawing/2014/main" id="{7A7CAE77-BCE3-4FC1-B9E2-A0BB9C18079D}"/>
              </a:ext>
            </a:extLst>
          </p:cNvPr>
          <p:cNvPicPr>
            <a:picLocks noChangeAspect="1"/>
          </p:cNvPicPr>
          <p:nvPr/>
        </p:nvPicPr>
        <p:blipFill>
          <a:blip r:embed="rId2"/>
          <a:stretch>
            <a:fillRect/>
          </a:stretch>
        </p:blipFill>
        <p:spPr>
          <a:xfrm>
            <a:off x="263352" y="1380838"/>
            <a:ext cx="1383905" cy="1383905"/>
          </a:xfrm>
          <a:prstGeom prst="rect">
            <a:avLst/>
          </a:prstGeom>
        </p:spPr>
      </p:pic>
      <p:pic>
        <p:nvPicPr>
          <p:cNvPr id="5" name="Picture 4">
            <a:extLst>
              <a:ext uri="{FF2B5EF4-FFF2-40B4-BE49-F238E27FC236}">
                <a16:creationId xmlns:a16="http://schemas.microsoft.com/office/drawing/2014/main" id="{30977A7C-0907-4BEA-A110-B0622BF3000A}"/>
              </a:ext>
            </a:extLst>
          </p:cNvPr>
          <p:cNvPicPr>
            <a:picLocks noChangeAspect="1"/>
          </p:cNvPicPr>
          <p:nvPr/>
        </p:nvPicPr>
        <p:blipFill>
          <a:blip r:embed="rId3"/>
          <a:stretch>
            <a:fillRect/>
          </a:stretch>
        </p:blipFill>
        <p:spPr>
          <a:xfrm>
            <a:off x="606075" y="3063398"/>
            <a:ext cx="10979848" cy="3243353"/>
          </a:xfrm>
          <a:prstGeom prst="rect">
            <a:avLst/>
          </a:prstGeom>
        </p:spPr>
      </p:pic>
    </p:spTree>
    <p:extLst>
      <p:ext uri="{BB962C8B-B14F-4D97-AF65-F5344CB8AC3E}">
        <p14:creationId xmlns:p14="http://schemas.microsoft.com/office/powerpoint/2010/main" val="3016219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A3616D-EC95-4162-8B39-2CEE1100EB53}"/>
              </a:ext>
            </a:extLst>
          </p:cNvPr>
          <p:cNvPicPr>
            <a:picLocks noChangeAspect="1"/>
          </p:cNvPicPr>
          <p:nvPr/>
        </p:nvPicPr>
        <p:blipFill>
          <a:blip r:embed="rId2"/>
          <a:stretch>
            <a:fillRect/>
          </a:stretch>
        </p:blipFill>
        <p:spPr>
          <a:xfrm>
            <a:off x="335359" y="2117130"/>
            <a:ext cx="4090761" cy="3660637"/>
          </a:xfrm>
          <a:prstGeom prst="rect">
            <a:avLst/>
          </a:prstGeom>
        </p:spPr>
      </p:pic>
      <p:sp>
        <p:nvSpPr>
          <p:cNvPr id="3" name="Rectangle 2">
            <a:extLst>
              <a:ext uri="{FF2B5EF4-FFF2-40B4-BE49-F238E27FC236}">
                <a16:creationId xmlns:a16="http://schemas.microsoft.com/office/drawing/2014/main" id="{C991281C-8CA8-462A-8261-6C4FB96D1271}"/>
              </a:ext>
            </a:extLst>
          </p:cNvPr>
          <p:cNvSpPr/>
          <p:nvPr/>
        </p:nvSpPr>
        <p:spPr>
          <a:xfrm>
            <a:off x="4295800" y="1080232"/>
            <a:ext cx="2576346" cy="400110"/>
          </a:xfrm>
          <a:prstGeom prst="rect">
            <a:avLst/>
          </a:prstGeom>
        </p:spPr>
        <p:txBody>
          <a:bodyPr wrap="none">
            <a:spAutoFit/>
          </a:bodyPr>
          <a:lstStyle/>
          <a:p>
            <a:r>
              <a:rPr lang="en-US" dirty="0" err="1">
                <a:effectLst>
                  <a:outerShdw blurRad="38100" dist="38100" dir="2700000" algn="tl">
                    <a:srgbClr val="000000">
                      <a:alpha val="43137"/>
                    </a:srgbClr>
                  </a:outerShdw>
                </a:effectLst>
              </a:rPr>
              <a:t>Bilancia</a:t>
            </a:r>
            <a:r>
              <a:rPr lang="en-US" dirty="0">
                <a:effectLst>
                  <a:outerShdw blurRad="38100" dist="38100" dir="2700000" algn="tl">
                    <a:srgbClr val="000000">
                      <a:alpha val="43137"/>
                    </a:srgbClr>
                  </a:outerShdw>
                </a:effectLst>
              </a:rPr>
              <a:t> di Cavendish</a:t>
            </a:r>
          </a:p>
        </p:txBody>
      </p:sp>
      <p:sp>
        <p:nvSpPr>
          <p:cNvPr id="5" name="Rectangle 1">
            <a:extLst>
              <a:ext uri="{FF2B5EF4-FFF2-40B4-BE49-F238E27FC236}">
                <a16:creationId xmlns:a16="http://schemas.microsoft.com/office/drawing/2014/main" id="{9D365C05-AE0A-4D3D-B757-7AC28369558D}"/>
              </a:ext>
            </a:extLst>
          </p:cNvPr>
          <p:cNvSpPr>
            <a:spLocks noChangeArrowheads="1"/>
          </p:cNvSpPr>
          <p:nvPr/>
        </p:nvSpPr>
        <p:spPr bwMode="auto">
          <a:xfrm>
            <a:off x="4784346" y="3993901"/>
            <a:ext cx="6008482"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it-IT" altLang="en-US" b="0" dirty="0">
                <a:latin typeface="+mn-lt"/>
                <a:ea typeface="Calibri" panose="020F0502020204030204" pitchFamily="34" charset="0"/>
                <a:cs typeface="Times New Roman" panose="02020603050405020304" pitchFamily="18" charset="0"/>
              </a:rPr>
              <a:t>Poiché per la legge di gravitazione universale le masse di piombo si attirano, l'asta contenente le due sfere subirà una forza e pertanto essa ruoterà. L'angolo di rotazione sarà proporzionale alla forza esercitata tra le sfere e da tale misura Cavendish risalì al calcolo che portò alla determinazione di G e della massa della Terra. </a:t>
            </a:r>
            <a:endParaRPr lang="it-IT" altLang="en-US" b="0" dirty="0">
              <a:latin typeface="+mn-lt"/>
            </a:endParaRPr>
          </a:p>
        </p:txBody>
      </p:sp>
      <p:sp>
        <p:nvSpPr>
          <p:cNvPr id="4" name="Rectangle 3">
            <a:extLst>
              <a:ext uri="{FF2B5EF4-FFF2-40B4-BE49-F238E27FC236}">
                <a16:creationId xmlns:a16="http://schemas.microsoft.com/office/drawing/2014/main" id="{42653852-139A-437E-808B-5DE74C3342FE}"/>
              </a:ext>
            </a:extLst>
          </p:cNvPr>
          <p:cNvSpPr/>
          <p:nvPr/>
        </p:nvSpPr>
        <p:spPr>
          <a:xfrm>
            <a:off x="4784346" y="2204864"/>
            <a:ext cx="6096000" cy="1631216"/>
          </a:xfrm>
          <a:prstGeom prst="rect">
            <a:avLst/>
          </a:prstGeom>
        </p:spPr>
        <p:txBody>
          <a:bodyPr>
            <a:spAutoFit/>
          </a:bodyPr>
          <a:lstStyle/>
          <a:p>
            <a:pPr algn="just"/>
            <a:r>
              <a:rPr lang="it-IT" b="0" dirty="0"/>
              <a:t>L'esperienza di Cavendish prevedeva l'utilizzo di una bilancia di torsione ovvero due piccole sfere di piombo legate all'estremità di un'asta rigida lunga e leggera sospesa per il suo punto medio attraverso un sottile filo di quarzo. </a:t>
            </a:r>
            <a:endParaRPr lang="en-US" b="0" dirty="0"/>
          </a:p>
        </p:txBody>
      </p:sp>
    </p:spTree>
    <p:extLst>
      <p:ext uri="{BB962C8B-B14F-4D97-AF65-F5344CB8AC3E}">
        <p14:creationId xmlns:p14="http://schemas.microsoft.com/office/powerpoint/2010/main" val="916512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9E067A-040F-49F5-B936-ECB02D77BEF4}"/>
              </a:ext>
            </a:extLst>
          </p:cNvPr>
          <p:cNvPicPr>
            <a:picLocks noChangeAspect="1"/>
          </p:cNvPicPr>
          <p:nvPr/>
        </p:nvPicPr>
        <p:blipFill>
          <a:blip r:embed="rId2"/>
          <a:stretch>
            <a:fillRect/>
          </a:stretch>
        </p:blipFill>
        <p:spPr>
          <a:xfrm>
            <a:off x="111365" y="2564904"/>
            <a:ext cx="5472608" cy="3166223"/>
          </a:xfrm>
          <a:prstGeom prst="rect">
            <a:avLst/>
          </a:prstGeom>
        </p:spPr>
      </p:pic>
      <p:sp>
        <p:nvSpPr>
          <p:cNvPr id="6" name="Rectangle 5">
            <a:extLst>
              <a:ext uri="{FF2B5EF4-FFF2-40B4-BE49-F238E27FC236}">
                <a16:creationId xmlns:a16="http://schemas.microsoft.com/office/drawing/2014/main" id="{49A9951F-B500-4D60-8886-3481DDFAB612}"/>
              </a:ext>
            </a:extLst>
          </p:cNvPr>
          <p:cNvSpPr/>
          <p:nvPr/>
        </p:nvSpPr>
        <p:spPr>
          <a:xfrm>
            <a:off x="5879976" y="2420888"/>
            <a:ext cx="5008633" cy="3170099"/>
          </a:xfrm>
          <a:prstGeom prst="rect">
            <a:avLst/>
          </a:prstGeom>
        </p:spPr>
        <p:txBody>
          <a:bodyPr wrap="square">
            <a:spAutoFit/>
          </a:bodyPr>
          <a:lstStyle/>
          <a:p>
            <a:pPr algn="just"/>
            <a:r>
              <a:rPr lang="it-IT" b="0" dirty="0">
                <a:latin typeface="+mj-lt"/>
                <a:ea typeface="Calibri" panose="020F0502020204030204" pitchFamily="34" charset="0"/>
                <a:cs typeface="Times New Roman" panose="02020603050405020304" pitchFamily="18" charset="0"/>
              </a:rPr>
              <a:t>In una bilancia di Cavendish le masse delle sfere sono rispettivamente di </a:t>
            </a:r>
            <a:r>
              <a:rPr lang="it-IT" dirty="0">
                <a:latin typeface="+mj-lt"/>
                <a:ea typeface="Calibri" panose="020F0502020204030204" pitchFamily="34" charset="0"/>
                <a:cs typeface="Times New Roman" panose="02020603050405020304" pitchFamily="18" charset="0"/>
              </a:rPr>
              <a:t>10 kg </a:t>
            </a:r>
            <a:r>
              <a:rPr lang="it-IT" b="0" dirty="0">
                <a:latin typeface="+mj-lt"/>
                <a:ea typeface="Calibri" panose="020F0502020204030204" pitchFamily="34" charset="0"/>
                <a:cs typeface="Times New Roman" panose="02020603050405020304" pitchFamily="18" charset="0"/>
              </a:rPr>
              <a:t>e </a:t>
            </a:r>
            <a:r>
              <a:rPr lang="it-IT" dirty="0">
                <a:latin typeface="+mj-lt"/>
                <a:ea typeface="Calibri" panose="020F0502020204030204" pitchFamily="34" charset="0"/>
                <a:cs typeface="Times New Roman" panose="02020603050405020304" pitchFamily="18" charset="0"/>
              </a:rPr>
              <a:t>10 g</a:t>
            </a:r>
            <a:r>
              <a:rPr lang="it-IT" b="0" dirty="0">
                <a:latin typeface="+mj-lt"/>
                <a:ea typeface="Calibri" panose="020F0502020204030204" pitchFamily="34" charset="0"/>
                <a:cs typeface="Times New Roman" panose="02020603050405020304" pitchFamily="18" charset="0"/>
              </a:rPr>
              <a:t> (</a:t>
            </a:r>
            <a:r>
              <a:rPr lang="it-IT" dirty="0">
                <a:latin typeface="+mj-lt"/>
                <a:ea typeface="Calibri" panose="020F0502020204030204" pitchFamily="34" charset="0"/>
                <a:cs typeface="Times New Roman" panose="02020603050405020304" pitchFamily="18" charset="0"/>
              </a:rPr>
              <a:t>M</a:t>
            </a:r>
            <a:r>
              <a:rPr lang="it-IT" b="0" dirty="0">
                <a:latin typeface="+mj-lt"/>
                <a:ea typeface="Calibri" panose="020F0502020204030204" pitchFamily="34" charset="0"/>
                <a:cs typeface="Times New Roman" panose="02020603050405020304" pitchFamily="18" charset="0"/>
              </a:rPr>
              <a:t> e </a:t>
            </a:r>
            <a:r>
              <a:rPr lang="it-IT" dirty="0">
                <a:latin typeface="+mj-lt"/>
                <a:ea typeface="Calibri" panose="020F0502020204030204" pitchFamily="34" charset="0"/>
                <a:cs typeface="Times New Roman" panose="02020603050405020304" pitchFamily="18" charset="0"/>
              </a:rPr>
              <a:t>m</a:t>
            </a:r>
            <a:r>
              <a:rPr lang="it-IT" b="0" dirty="0">
                <a:latin typeface="+mj-lt"/>
                <a:ea typeface="Calibri" panose="020F0502020204030204" pitchFamily="34" charset="0"/>
                <a:cs typeface="Times New Roman" panose="02020603050405020304" pitchFamily="18" charset="0"/>
              </a:rPr>
              <a:t> della figura seguente). bilancia di Cavendish Le due masse sono poste a 5 cm di distanza (distanza </a:t>
            </a:r>
            <a:r>
              <a:rPr lang="it-IT" dirty="0">
                <a:latin typeface="+mj-lt"/>
                <a:ea typeface="Calibri" panose="020F0502020204030204" pitchFamily="34" charset="0"/>
                <a:cs typeface="Times New Roman" panose="02020603050405020304" pitchFamily="18" charset="0"/>
              </a:rPr>
              <a:t>r</a:t>
            </a:r>
            <a:r>
              <a:rPr lang="it-IT" b="0" dirty="0">
                <a:latin typeface="+mj-lt"/>
                <a:ea typeface="Calibri" panose="020F0502020204030204" pitchFamily="34" charset="0"/>
                <a:cs typeface="Times New Roman" panose="02020603050405020304" pitchFamily="18" charset="0"/>
              </a:rPr>
              <a:t>) e l'asta su cui sono poste le due masse più piccole è lunga 20 cm. Qual è la forza di attrazione tra la sfera grande e quella piccola? Quale momento deve esercitare la sospensione attraverso il filo per bilanciare queste forze?</a:t>
            </a:r>
            <a:endParaRPr lang="en-US" b="0" dirty="0">
              <a:latin typeface="+mj-lt"/>
            </a:endParaRPr>
          </a:p>
        </p:txBody>
      </p:sp>
      <p:sp>
        <p:nvSpPr>
          <p:cNvPr id="5" name="Rectangle 4">
            <a:extLst>
              <a:ext uri="{FF2B5EF4-FFF2-40B4-BE49-F238E27FC236}">
                <a16:creationId xmlns:a16="http://schemas.microsoft.com/office/drawing/2014/main" id="{C91D5059-8EEF-47F8-8CBD-8F2DA6D0A12D}"/>
              </a:ext>
            </a:extLst>
          </p:cNvPr>
          <p:cNvSpPr/>
          <p:nvPr/>
        </p:nvSpPr>
        <p:spPr>
          <a:xfrm>
            <a:off x="4295800" y="1080232"/>
            <a:ext cx="2576346" cy="400110"/>
          </a:xfrm>
          <a:prstGeom prst="rect">
            <a:avLst/>
          </a:prstGeom>
        </p:spPr>
        <p:txBody>
          <a:bodyPr wrap="none">
            <a:spAutoFit/>
          </a:bodyPr>
          <a:lstStyle/>
          <a:p>
            <a:r>
              <a:rPr lang="en-US" dirty="0" err="1">
                <a:effectLst>
                  <a:outerShdw blurRad="38100" dist="38100" dir="2700000" algn="tl">
                    <a:srgbClr val="000000">
                      <a:alpha val="43137"/>
                    </a:srgbClr>
                  </a:outerShdw>
                </a:effectLst>
              </a:rPr>
              <a:t>Bilancia</a:t>
            </a:r>
            <a:r>
              <a:rPr lang="en-US" dirty="0">
                <a:effectLst>
                  <a:outerShdw blurRad="38100" dist="38100" dir="2700000" algn="tl">
                    <a:srgbClr val="000000">
                      <a:alpha val="43137"/>
                    </a:srgbClr>
                  </a:outerShdw>
                </a:effectLst>
              </a:rPr>
              <a:t> di Cavendish</a:t>
            </a:r>
          </a:p>
        </p:txBody>
      </p:sp>
    </p:spTree>
    <p:extLst>
      <p:ext uri="{BB962C8B-B14F-4D97-AF65-F5344CB8AC3E}">
        <p14:creationId xmlns:p14="http://schemas.microsoft.com/office/powerpoint/2010/main" val="1285338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9E067A-040F-49F5-B936-ECB02D77BEF4}"/>
              </a:ext>
            </a:extLst>
          </p:cNvPr>
          <p:cNvPicPr>
            <a:picLocks noChangeAspect="1"/>
          </p:cNvPicPr>
          <p:nvPr/>
        </p:nvPicPr>
        <p:blipFill rotWithShape="1">
          <a:blip r:embed="rId2"/>
          <a:srcRect l="9859" r="4615"/>
          <a:stretch/>
        </p:blipFill>
        <p:spPr>
          <a:xfrm>
            <a:off x="3742190" y="1590619"/>
            <a:ext cx="2713851" cy="1835834"/>
          </a:xfrm>
          <a:prstGeom prst="rect">
            <a:avLst/>
          </a:prstGeom>
        </p:spPr>
      </p:pic>
      <p:sp>
        <p:nvSpPr>
          <p:cNvPr id="2" name="Rectangle 1">
            <a:extLst>
              <a:ext uri="{FF2B5EF4-FFF2-40B4-BE49-F238E27FC236}">
                <a16:creationId xmlns:a16="http://schemas.microsoft.com/office/drawing/2014/main" id="{B68CF5EF-E479-4277-8E15-A0030D02DCB4}"/>
              </a:ext>
            </a:extLst>
          </p:cNvPr>
          <p:cNvSpPr/>
          <p:nvPr/>
        </p:nvSpPr>
        <p:spPr>
          <a:xfrm>
            <a:off x="6816080" y="1810271"/>
            <a:ext cx="4572000" cy="1323439"/>
          </a:xfrm>
          <a:prstGeom prst="rect">
            <a:avLst/>
          </a:prstGeom>
        </p:spPr>
        <p:txBody>
          <a:bodyPr>
            <a:spAutoFit/>
          </a:bodyPr>
          <a:lstStyle/>
          <a:p>
            <a:r>
              <a:rPr lang="pt-BR" b="0" dirty="0"/>
              <a:t>M = 10 kg  </a:t>
            </a:r>
          </a:p>
          <a:p>
            <a:r>
              <a:rPr lang="pt-BR" b="0" dirty="0"/>
              <a:t>m = 10 ∙ 10</a:t>
            </a:r>
            <a:r>
              <a:rPr lang="pt-BR" b="0" baseline="30000" dirty="0"/>
              <a:t>-3</a:t>
            </a:r>
            <a:r>
              <a:rPr lang="pt-BR" b="0" dirty="0"/>
              <a:t> kg </a:t>
            </a:r>
          </a:p>
          <a:p>
            <a:r>
              <a:rPr lang="pt-BR" b="0" dirty="0"/>
              <a:t>r = 5 ∙ 10</a:t>
            </a:r>
            <a:r>
              <a:rPr lang="pt-BR" b="0" baseline="30000" dirty="0"/>
              <a:t>-2</a:t>
            </a:r>
            <a:r>
              <a:rPr lang="pt-BR" b="0" dirty="0"/>
              <a:t> m </a:t>
            </a:r>
          </a:p>
          <a:p>
            <a:r>
              <a:rPr lang="pt-BR" b="0" dirty="0"/>
              <a:t>d = 20 ∙ 10</a:t>
            </a:r>
            <a:r>
              <a:rPr lang="pt-BR" b="0" baseline="30000" dirty="0"/>
              <a:t>-2</a:t>
            </a:r>
            <a:r>
              <a:rPr lang="pt-BR" b="0" dirty="0"/>
              <a:t> m</a:t>
            </a:r>
            <a:endParaRPr lang="en-US" b="0" dirty="0"/>
          </a:p>
        </p:txBody>
      </p:sp>
      <p:sp>
        <p:nvSpPr>
          <p:cNvPr id="5" name="Rectangle 1">
            <a:extLst>
              <a:ext uri="{FF2B5EF4-FFF2-40B4-BE49-F238E27FC236}">
                <a16:creationId xmlns:a16="http://schemas.microsoft.com/office/drawing/2014/main" id="{B2D53E9F-E069-40BF-9FA0-DFA133F744D7}"/>
              </a:ext>
            </a:extLst>
          </p:cNvPr>
          <p:cNvSpPr>
            <a:spLocks noChangeArrowheads="1"/>
          </p:cNvSpPr>
          <p:nvPr/>
        </p:nvSpPr>
        <p:spPr bwMode="auto">
          <a:xfrm>
            <a:off x="1645845" y="3470852"/>
            <a:ext cx="8836456"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just"/>
            <a:r>
              <a:rPr lang="en-US" altLang="en-US" sz="1800" b="0" dirty="0">
                <a:latin typeface="+mj-lt"/>
              </a:rPr>
              <a:t>La forza di </a:t>
            </a:r>
            <a:r>
              <a:rPr lang="en-US" altLang="en-US" sz="1800" b="0" dirty="0" err="1">
                <a:latin typeface="+mj-lt"/>
              </a:rPr>
              <a:t>attrazione</a:t>
            </a:r>
            <a:r>
              <a:rPr lang="en-US" altLang="en-US" sz="1800" b="0" dirty="0">
                <a:latin typeface="+mj-lt"/>
              </a:rPr>
              <a:t> </a:t>
            </a:r>
            <a:r>
              <a:rPr lang="en-US" altLang="en-US" sz="1800" b="0" dirty="0" err="1">
                <a:latin typeface="+mj-lt"/>
              </a:rPr>
              <a:t>gravitazionale</a:t>
            </a:r>
            <a:r>
              <a:rPr lang="en-US" altLang="en-US" sz="1800" b="0" dirty="0">
                <a:latin typeface="+mj-lt"/>
              </a:rPr>
              <a:t> </a:t>
            </a:r>
            <a:r>
              <a:rPr lang="en-US" altLang="en-US" sz="1800" b="0" dirty="0" err="1">
                <a:latin typeface="+mj-lt"/>
              </a:rPr>
              <a:t>che</a:t>
            </a:r>
            <a:r>
              <a:rPr lang="en-US" altLang="en-US" sz="1800" b="0" dirty="0">
                <a:latin typeface="+mj-lt"/>
              </a:rPr>
              <a:t> </a:t>
            </a:r>
            <a:r>
              <a:rPr lang="en-US" altLang="en-US" sz="1800" b="0" dirty="0" err="1">
                <a:latin typeface="+mj-lt"/>
              </a:rPr>
              <a:t>si</a:t>
            </a:r>
            <a:r>
              <a:rPr lang="en-US" altLang="en-US" sz="1800" b="0" dirty="0">
                <a:latin typeface="+mj-lt"/>
              </a:rPr>
              <a:t> </a:t>
            </a:r>
            <a:r>
              <a:rPr lang="en-US" altLang="en-US" sz="1800" b="0" dirty="0" err="1">
                <a:latin typeface="+mj-lt"/>
              </a:rPr>
              <a:t>instaura</a:t>
            </a:r>
            <a:r>
              <a:rPr lang="en-US" altLang="en-US" sz="1800" b="0" dirty="0">
                <a:latin typeface="+mj-lt"/>
              </a:rPr>
              <a:t> </a:t>
            </a:r>
            <a:r>
              <a:rPr lang="en-US" altLang="en-US" sz="1800" b="0" dirty="0" err="1">
                <a:latin typeface="+mj-lt"/>
              </a:rPr>
              <a:t>tra</a:t>
            </a:r>
            <a:r>
              <a:rPr lang="en-US" altLang="en-US" sz="1800" b="0" dirty="0">
                <a:latin typeface="+mj-lt"/>
              </a:rPr>
              <a:t> le due masse e </a:t>
            </a:r>
            <a:r>
              <a:rPr lang="en-US" altLang="en-US" sz="1800" b="0" dirty="0" err="1">
                <a:latin typeface="+mj-lt"/>
              </a:rPr>
              <a:t>che</a:t>
            </a:r>
            <a:r>
              <a:rPr lang="en-US" altLang="en-US" sz="1800" b="0" dirty="0">
                <a:latin typeface="+mj-lt"/>
              </a:rPr>
              <a:t> </a:t>
            </a:r>
            <a:r>
              <a:rPr lang="en-US" altLang="en-US" sz="1800" b="0" dirty="0" err="1">
                <a:latin typeface="+mj-lt"/>
              </a:rPr>
              <a:t>quindi</a:t>
            </a:r>
            <a:r>
              <a:rPr lang="en-US" altLang="en-US" sz="1800" b="0" dirty="0">
                <a:latin typeface="+mj-lt"/>
              </a:rPr>
              <a:t> </a:t>
            </a:r>
            <a:r>
              <a:rPr lang="en-US" altLang="en-US" sz="1800" b="0" dirty="0" err="1">
                <a:latin typeface="+mj-lt"/>
              </a:rPr>
              <a:t>agisce</a:t>
            </a:r>
            <a:r>
              <a:rPr lang="en-US" altLang="en-US" sz="1800" b="0" dirty="0">
                <a:latin typeface="+mj-lt"/>
              </a:rPr>
              <a:t> </a:t>
            </a:r>
            <a:r>
              <a:rPr lang="en-US" altLang="en-US" sz="1800" b="0" dirty="0" err="1">
                <a:latin typeface="+mj-lt"/>
              </a:rPr>
              <a:t>sull'asta</a:t>
            </a:r>
            <a:r>
              <a:rPr lang="en-US" altLang="en-US" sz="1800" b="0" dirty="0">
                <a:latin typeface="+mj-lt"/>
              </a:rPr>
              <a:t> </a:t>
            </a:r>
            <a:r>
              <a:rPr lang="en-US" altLang="en-US" sz="1800" b="0" dirty="0" err="1">
                <a:latin typeface="+mj-lt"/>
              </a:rPr>
              <a:t>su</a:t>
            </a:r>
            <a:r>
              <a:rPr lang="en-US" altLang="en-US" sz="1800" b="0" dirty="0">
                <a:latin typeface="+mj-lt"/>
              </a:rPr>
              <a:t> cui </a:t>
            </a:r>
            <a:r>
              <a:rPr lang="en-US" altLang="en-US" sz="1800" b="0" dirty="0" err="1">
                <a:latin typeface="+mj-lt"/>
              </a:rPr>
              <a:t>sono</a:t>
            </a:r>
            <a:r>
              <a:rPr lang="en-US" altLang="en-US" sz="1800" b="0" dirty="0">
                <a:latin typeface="+mj-lt"/>
              </a:rPr>
              <a:t> </a:t>
            </a:r>
            <a:r>
              <a:rPr lang="en-US" altLang="en-US" sz="1800" b="0" dirty="0" err="1">
                <a:latin typeface="+mj-lt"/>
              </a:rPr>
              <a:t>sospese</a:t>
            </a:r>
            <a:r>
              <a:rPr lang="en-US" altLang="en-US" sz="1800" b="0" dirty="0">
                <a:latin typeface="+mj-lt"/>
              </a:rPr>
              <a:t> le </a:t>
            </a:r>
            <a:r>
              <a:rPr lang="en-US" altLang="en-US" sz="1800" b="0" dirty="0" err="1">
                <a:latin typeface="+mj-lt"/>
              </a:rPr>
              <a:t>piccole</a:t>
            </a:r>
            <a:r>
              <a:rPr lang="en-US" altLang="en-US" sz="1800" b="0" dirty="0">
                <a:latin typeface="+mj-lt"/>
              </a:rPr>
              <a:t> masse, </a:t>
            </a:r>
            <a:r>
              <a:rPr lang="en-US" altLang="en-US" sz="1800" b="0" dirty="0" err="1">
                <a:latin typeface="+mj-lt"/>
              </a:rPr>
              <a:t>facendone</a:t>
            </a:r>
            <a:r>
              <a:rPr lang="en-US" altLang="en-US" sz="1800" b="0" dirty="0">
                <a:latin typeface="+mj-lt"/>
              </a:rPr>
              <a:t> </a:t>
            </a:r>
            <a:r>
              <a:rPr lang="en-US" altLang="en-US" sz="1800" b="0" dirty="0" err="1">
                <a:latin typeface="+mj-lt"/>
              </a:rPr>
              <a:t>variare</a:t>
            </a:r>
            <a:r>
              <a:rPr lang="en-US" altLang="en-US" sz="1800" b="0" dirty="0">
                <a:latin typeface="+mj-lt"/>
              </a:rPr>
              <a:t> la </a:t>
            </a:r>
            <a:r>
              <a:rPr lang="en-US" altLang="en-US" sz="1800" b="0" dirty="0" err="1">
                <a:latin typeface="+mj-lt"/>
              </a:rPr>
              <a:t>rotazione</a:t>
            </a:r>
            <a:r>
              <a:rPr lang="en-US" altLang="en-US" sz="1800" b="0" dirty="0">
                <a:latin typeface="+mj-lt"/>
              </a:rPr>
              <a:t>, è </a:t>
            </a:r>
            <a:r>
              <a:rPr lang="en-US" altLang="en-US" sz="1800" b="0" dirty="0" err="1">
                <a:latin typeface="+mj-lt"/>
              </a:rPr>
              <a:t>pari</a:t>
            </a:r>
            <a:r>
              <a:rPr lang="en-US" altLang="en-US" sz="1800" b="0" dirty="0">
                <a:latin typeface="+mj-lt"/>
              </a:rPr>
              <a:t> a: </a:t>
            </a:r>
          </a:p>
        </p:txBody>
      </p:sp>
      <p:sp>
        <p:nvSpPr>
          <p:cNvPr id="7" name="Rectangle 6">
            <a:extLst>
              <a:ext uri="{FF2B5EF4-FFF2-40B4-BE49-F238E27FC236}">
                <a16:creationId xmlns:a16="http://schemas.microsoft.com/office/drawing/2014/main" id="{AB657BB1-4005-4066-AF2B-795EF99F1F90}"/>
              </a:ext>
            </a:extLst>
          </p:cNvPr>
          <p:cNvSpPr/>
          <p:nvPr/>
        </p:nvSpPr>
        <p:spPr>
          <a:xfrm>
            <a:off x="4324693" y="4055628"/>
            <a:ext cx="2392001" cy="400110"/>
          </a:xfrm>
          <a:prstGeom prst="rect">
            <a:avLst/>
          </a:prstGeom>
        </p:spPr>
        <p:txBody>
          <a:bodyPr wrap="none">
            <a:spAutoFit/>
          </a:bodyPr>
          <a:lstStyle/>
          <a:p>
            <a:r>
              <a:rPr lang="pt-BR" dirty="0">
                <a:latin typeface="+mj-lt"/>
              </a:rPr>
              <a:t>F</a:t>
            </a:r>
            <a:r>
              <a:rPr lang="pt-BR" baseline="-25000" dirty="0">
                <a:latin typeface="+mj-lt"/>
              </a:rPr>
              <a:t>g</a:t>
            </a:r>
            <a:r>
              <a:rPr lang="pt-BR" dirty="0">
                <a:latin typeface="+mj-lt"/>
              </a:rPr>
              <a:t> = G ∙ (M ∙ m )/ r</a:t>
            </a:r>
            <a:r>
              <a:rPr lang="pt-BR" baseline="30000" dirty="0">
                <a:latin typeface="+mj-lt"/>
              </a:rPr>
              <a:t>2</a:t>
            </a:r>
            <a:endParaRPr lang="en-US" baseline="30000" dirty="0">
              <a:latin typeface="+mj-lt"/>
            </a:endParaRPr>
          </a:p>
        </p:txBody>
      </p:sp>
      <p:sp>
        <p:nvSpPr>
          <p:cNvPr id="8" name="Rectangle 7">
            <a:extLst>
              <a:ext uri="{FF2B5EF4-FFF2-40B4-BE49-F238E27FC236}">
                <a16:creationId xmlns:a16="http://schemas.microsoft.com/office/drawing/2014/main" id="{C2A8AB65-BBDC-42F8-9992-A04CADEB6E94}"/>
              </a:ext>
            </a:extLst>
          </p:cNvPr>
          <p:cNvSpPr/>
          <p:nvPr/>
        </p:nvSpPr>
        <p:spPr>
          <a:xfrm>
            <a:off x="3257520" y="4495807"/>
            <a:ext cx="5912810" cy="400110"/>
          </a:xfrm>
          <a:prstGeom prst="rect">
            <a:avLst/>
          </a:prstGeom>
        </p:spPr>
        <p:txBody>
          <a:bodyPr wrap="square">
            <a:spAutoFit/>
          </a:bodyPr>
          <a:lstStyle/>
          <a:p>
            <a:r>
              <a:rPr lang="en-US" dirty="0" err="1">
                <a:latin typeface="+mj-lt"/>
              </a:rPr>
              <a:t>F</a:t>
            </a:r>
            <a:r>
              <a:rPr lang="en-US" baseline="-25000" dirty="0" err="1">
                <a:latin typeface="+mj-lt"/>
              </a:rPr>
              <a:t>g</a:t>
            </a:r>
            <a:r>
              <a:rPr lang="en-US" dirty="0">
                <a:latin typeface="+mj-lt"/>
              </a:rPr>
              <a:t> = 6,67 ∙ 10</a:t>
            </a:r>
            <a:r>
              <a:rPr lang="en-US" baseline="30000" dirty="0">
                <a:latin typeface="+mj-lt"/>
              </a:rPr>
              <a:t>-11</a:t>
            </a:r>
            <a:r>
              <a:rPr lang="en-US" dirty="0">
                <a:latin typeface="+mj-lt"/>
              </a:rPr>
              <a:t> ∙ (10 ∙ 10 ∙ 10</a:t>
            </a:r>
            <a:r>
              <a:rPr lang="en-US" baseline="30000" dirty="0">
                <a:latin typeface="+mj-lt"/>
              </a:rPr>
              <a:t>-3</a:t>
            </a:r>
            <a:r>
              <a:rPr lang="en-US" dirty="0">
                <a:latin typeface="+mj-lt"/>
              </a:rPr>
              <a:t> ) / (5 ∙ 10</a:t>
            </a:r>
            <a:r>
              <a:rPr lang="en-US" baseline="30000" dirty="0">
                <a:latin typeface="+mj-lt"/>
              </a:rPr>
              <a:t>-2</a:t>
            </a:r>
            <a:r>
              <a:rPr lang="en-US" dirty="0">
                <a:latin typeface="+mj-lt"/>
              </a:rPr>
              <a:t> )</a:t>
            </a:r>
            <a:r>
              <a:rPr lang="en-US" baseline="30000" dirty="0">
                <a:latin typeface="+mj-lt"/>
              </a:rPr>
              <a:t>2</a:t>
            </a:r>
          </a:p>
        </p:txBody>
      </p:sp>
      <p:sp>
        <p:nvSpPr>
          <p:cNvPr id="9" name="Rectangle 8">
            <a:extLst>
              <a:ext uri="{FF2B5EF4-FFF2-40B4-BE49-F238E27FC236}">
                <a16:creationId xmlns:a16="http://schemas.microsoft.com/office/drawing/2014/main" id="{CEFC4E2F-4AD2-4323-AE0F-1466EDB19CBB}"/>
              </a:ext>
            </a:extLst>
          </p:cNvPr>
          <p:cNvSpPr/>
          <p:nvPr/>
        </p:nvSpPr>
        <p:spPr>
          <a:xfrm>
            <a:off x="4532282" y="4935986"/>
            <a:ext cx="2076209" cy="400110"/>
          </a:xfrm>
          <a:prstGeom prst="rect">
            <a:avLst/>
          </a:prstGeom>
        </p:spPr>
        <p:txBody>
          <a:bodyPr wrap="none">
            <a:spAutoFit/>
          </a:bodyPr>
          <a:lstStyle/>
          <a:p>
            <a:r>
              <a:rPr lang="pt-BR" dirty="0">
                <a:latin typeface="+mj-lt"/>
              </a:rPr>
              <a:t>F</a:t>
            </a:r>
            <a:r>
              <a:rPr lang="pt-BR" baseline="-25000" dirty="0">
                <a:latin typeface="+mj-lt"/>
              </a:rPr>
              <a:t>g</a:t>
            </a:r>
            <a:r>
              <a:rPr lang="pt-BR" dirty="0">
                <a:latin typeface="+mj-lt"/>
              </a:rPr>
              <a:t> = 26,7 ∙ 10</a:t>
            </a:r>
            <a:r>
              <a:rPr lang="pt-BR" baseline="30000" dirty="0">
                <a:latin typeface="+mj-lt"/>
              </a:rPr>
              <a:t>-10</a:t>
            </a:r>
            <a:r>
              <a:rPr lang="pt-BR" dirty="0">
                <a:latin typeface="+mj-lt"/>
              </a:rPr>
              <a:t> N</a:t>
            </a:r>
            <a:endParaRPr lang="en-US" dirty="0">
              <a:latin typeface="+mj-lt"/>
            </a:endParaRPr>
          </a:p>
        </p:txBody>
      </p:sp>
      <p:sp>
        <p:nvSpPr>
          <p:cNvPr id="10" name="Rectangle 9">
            <a:extLst>
              <a:ext uri="{FF2B5EF4-FFF2-40B4-BE49-F238E27FC236}">
                <a16:creationId xmlns:a16="http://schemas.microsoft.com/office/drawing/2014/main" id="{25C205DA-1358-417D-BD10-BB0225096E50}"/>
              </a:ext>
            </a:extLst>
          </p:cNvPr>
          <p:cNvSpPr/>
          <p:nvPr/>
        </p:nvSpPr>
        <p:spPr>
          <a:xfrm>
            <a:off x="1641925" y="5267382"/>
            <a:ext cx="8836455" cy="646331"/>
          </a:xfrm>
          <a:prstGeom prst="rect">
            <a:avLst/>
          </a:prstGeom>
        </p:spPr>
        <p:txBody>
          <a:bodyPr wrap="square">
            <a:spAutoFit/>
          </a:bodyPr>
          <a:lstStyle/>
          <a:p>
            <a:pPr algn="just"/>
            <a:r>
              <a:rPr lang="it-IT" sz="1800" b="0" dirty="0">
                <a:latin typeface="+mj-lt"/>
                <a:cs typeface="Arial" panose="020B0604020202020204" pitchFamily="34" charset="0"/>
              </a:rPr>
              <a:t>Il momento sarà pari al prodotto della forza di attrazione appena ricavata per il braccio d dell'asta:</a:t>
            </a:r>
            <a:endParaRPr lang="en-US" sz="1800" b="0" dirty="0">
              <a:latin typeface="+mj-lt"/>
              <a:cs typeface="Arial" panose="020B0604020202020204" pitchFamily="34" charset="0"/>
            </a:endParaRPr>
          </a:p>
        </p:txBody>
      </p:sp>
      <p:sp>
        <p:nvSpPr>
          <p:cNvPr id="11" name="Rectangle 10">
            <a:extLst>
              <a:ext uri="{FF2B5EF4-FFF2-40B4-BE49-F238E27FC236}">
                <a16:creationId xmlns:a16="http://schemas.microsoft.com/office/drawing/2014/main" id="{AA9D721C-A189-4D0E-8D2C-DCC43452AABE}"/>
              </a:ext>
            </a:extLst>
          </p:cNvPr>
          <p:cNvSpPr/>
          <p:nvPr/>
        </p:nvSpPr>
        <p:spPr>
          <a:xfrm>
            <a:off x="3179831" y="6147739"/>
            <a:ext cx="5760640" cy="400110"/>
          </a:xfrm>
          <a:prstGeom prst="rect">
            <a:avLst/>
          </a:prstGeom>
        </p:spPr>
        <p:txBody>
          <a:bodyPr wrap="square">
            <a:spAutoFit/>
          </a:bodyPr>
          <a:lstStyle/>
          <a:p>
            <a:r>
              <a:rPr lang="en-US" dirty="0">
                <a:latin typeface="+mj-lt"/>
              </a:rPr>
              <a:t>M = 26,7 ∙ 10</a:t>
            </a:r>
            <a:r>
              <a:rPr lang="en-US" baseline="30000" dirty="0">
                <a:latin typeface="+mj-lt"/>
              </a:rPr>
              <a:t>-10</a:t>
            </a:r>
            <a:r>
              <a:rPr lang="en-US" dirty="0">
                <a:latin typeface="+mj-lt"/>
              </a:rPr>
              <a:t> ∙ 20 ∙ 10</a:t>
            </a:r>
            <a:r>
              <a:rPr lang="en-US" baseline="30000" dirty="0">
                <a:latin typeface="+mj-lt"/>
              </a:rPr>
              <a:t>-2</a:t>
            </a:r>
            <a:r>
              <a:rPr lang="en-US" dirty="0">
                <a:latin typeface="+mj-lt"/>
              </a:rPr>
              <a:t> = 534 ∙ 10</a:t>
            </a:r>
            <a:r>
              <a:rPr lang="en-US" baseline="30000" dirty="0">
                <a:latin typeface="+mj-lt"/>
              </a:rPr>
              <a:t>-14</a:t>
            </a:r>
            <a:r>
              <a:rPr lang="en-US" dirty="0">
                <a:latin typeface="+mj-lt"/>
              </a:rPr>
              <a:t> </a:t>
            </a:r>
            <a:r>
              <a:rPr lang="en-US" dirty="0" err="1">
                <a:latin typeface="+mj-lt"/>
              </a:rPr>
              <a:t>N∙m</a:t>
            </a:r>
            <a:endParaRPr lang="en-US" dirty="0">
              <a:latin typeface="+mj-lt"/>
            </a:endParaRPr>
          </a:p>
        </p:txBody>
      </p:sp>
      <p:sp>
        <p:nvSpPr>
          <p:cNvPr id="12" name="Rectangle 11">
            <a:extLst>
              <a:ext uri="{FF2B5EF4-FFF2-40B4-BE49-F238E27FC236}">
                <a16:creationId xmlns:a16="http://schemas.microsoft.com/office/drawing/2014/main" id="{7E3F32FF-6A6D-4C51-8B85-117297B20A41}"/>
              </a:ext>
            </a:extLst>
          </p:cNvPr>
          <p:cNvSpPr/>
          <p:nvPr/>
        </p:nvSpPr>
        <p:spPr>
          <a:xfrm>
            <a:off x="4295800" y="1080232"/>
            <a:ext cx="2576346" cy="400110"/>
          </a:xfrm>
          <a:prstGeom prst="rect">
            <a:avLst/>
          </a:prstGeom>
        </p:spPr>
        <p:txBody>
          <a:bodyPr wrap="none">
            <a:spAutoFit/>
          </a:bodyPr>
          <a:lstStyle/>
          <a:p>
            <a:r>
              <a:rPr lang="en-US" dirty="0" err="1">
                <a:effectLst>
                  <a:outerShdw blurRad="38100" dist="38100" dir="2700000" algn="tl">
                    <a:srgbClr val="000000">
                      <a:alpha val="43137"/>
                    </a:srgbClr>
                  </a:outerShdw>
                </a:effectLst>
              </a:rPr>
              <a:t>Bilancia</a:t>
            </a:r>
            <a:r>
              <a:rPr lang="en-US" dirty="0">
                <a:effectLst>
                  <a:outerShdw blurRad="38100" dist="38100" dir="2700000" algn="tl">
                    <a:srgbClr val="000000">
                      <a:alpha val="43137"/>
                    </a:srgbClr>
                  </a:outerShdw>
                </a:effectLst>
              </a:rPr>
              <a:t> di Cavendish</a:t>
            </a:r>
          </a:p>
        </p:txBody>
      </p:sp>
    </p:spTree>
    <p:extLst>
      <p:ext uri="{BB962C8B-B14F-4D97-AF65-F5344CB8AC3E}">
        <p14:creationId xmlns:p14="http://schemas.microsoft.com/office/powerpoint/2010/main" val="3799298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4866134-CF29-427E-8C78-39C7C9663164}"/>
              </a:ext>
            </a:extLst>
          </p:cNvPr>
          <p:cNvSpPr/>
          <p:nvPr/>
        </p:nvSpPr>
        <p:spPr>
          <a:xfrm>
            <a:off x="1703512" y="1556792"/>
            <a:ext cx="9036496" cy="3785652"/>
          </a:xfrm>
          <a:prstGeom prst="rect">
            <a:avLst/>
          </a:prstGeom>
        </p:spPr>
        <p:txBody>
          <a:bodyPr wrap="square">
            <a:spAutoFit/>
          </a:bodyPr>
          <a:lstStyle/>
          <a:p>
            <a:r>
              <a:rPr lang="it-IT" i="1" dirty="0"/>
              <a:t>Sapendo che la massa della Terra è 5,972 ∙ 10</a:t>
            </a:r>
            <a:r>
              <a:rPr lang="it-IT" i="1" baseline="30000" dirty="0"/>
              <a:t>24</a:t>
            </a:r>
            <a:r>
              <a:rPr lang="it-IT" i="1" dirty="0"/>
              <a:t> kg e che la massa della Luna è 6,7 ∙ 10</a:t>
            </a:r>
            <a:r>
              <a:rPr lang="it-IT" i="1" baseline="30000" dirty="0"/>
              <a:t>22</a:t>
            </a:r>
            <a:r>
              <a:rPr lang="it-IT" i="1" dirty="0"/>
              <a:t> kg, calcolare la forza di attrazione che si ha tra di loro tenendo conto che distano a 384400 km.</a:t>
            </a:r>
            <a:endParaRPr lang="it-IT" dirty="0"/>
          </a:p>
          <a:p>
            <a:r>
              <a:rPr lang="it-IT" dirty="0"/>
              <a:t> </a:t>
            </a:r>
          </a:p>
          <a:p>
            <a:r>
              <a:rPr lang="it-IT" i="1" dirty="0">
                <a:solidFill>
                  <a:srgbClr val="993300"/>
                </a:solidFill>
              </a:rPr>
              <a:t>Dati: </a:t>
            </a:r>
            <a:endParaRPr lang="it-IT" dirty="0"/>
          </a:p>
          <a:p>
            <a:r>
              <a:rPr lang="it-IT" dirty="0"/>
              <a:t>Massa della Terra: </a:t>
            </a:r>
            <a:r>
              <a:rPr lang="it-IT" i="1" dirty="0"/>
              <a:t>M</a:t>
            </a:r>
            <a:r>
              <a:rPr lang="it-IT" i="1" baseline="-25000" dirty="0"/>
              <a:t>T</a:t>
            </a:r>
            <a:r>
              <a:rPr lang="it-IT" i="1" dirty="0"/>
              <a:t> = 5,972 ∙ 10</a:t>
            </a:r>
            <a:r>
              <a:rPr lang="it-IT" i="1" baseline="30000" dirty="0"/>
              <a:t>24</a:t>
            </a:r>
            <a:r>
              <a:rPr lang="it-IT" i="1" dirty="0"/>
              <a:t> kg</a:t>
            </a:r>
            <a:endParaRPr lang="it-IT" dirty="0"/>
          </a:p>
          <a:p>
            <a:r>
              <a:rPr lang="it-IT" dirty="0"/>
              <a:t>Massa della Luna: </a:t>
            </a:r>
            <a:r>
              <a:rPr lang="it-IT" i="1" dirty="0"/>
              <a:t>M</a:t>
            </a:r>
            <a:r>
              <a:rPr lang="it-IT" i="1" baseline="-25000" dirty="0"/>
              <a:t>L </a:t>
            </a:r>
            <a:r>
              <a:rPr lang="it-IT" i="1" dirty="0"/>
              <a:t>= 6,7 ∙ 10</a:t>
            </a:r>
            <a:r>
              <a:rPr lang="it-IT" i="1" baseline="30000" dirty="0"/>
              <a:t>22</a:t>
            </a:r>
            <a:r>
              <a:rPr lang="it-IT" i="1" dirty="0"/>
              <a:t> kg</a:t>
            </a:r>
            <a:endParaRPr lang="it-IT" dirty="0"/>
          </a:p>
          <a:p>
            <a:r>
              <a:rPr lang="it-IT" dirty="0"/>
              <a:t>Distanza Terra-Luna: </a:t>
            </a:r>
            <a:r>
              <a:rPr lang="it-IT" i="1" dirty="0"/>
              <a:t>d = 384400 km</a:t>
            </a:r>
            <a:endParaRPr lang="it-IT" dirty="0"/>
          </a:p>
          <a:p>
            <a:r>
              <a:rPr lang="it-IT" dirty="0"/>
              <a:t>Costante di Gravitazione Universale: </a:t>
            </a:r>
            <a:r>
              <a:rPr lang="it-IT" i="1" dirty="0"/>
              <a:t>G = 6,67 ∙ 10</a:t>
            </a:r>
            <a:r>
              <a:rPr lang="it-IT" i="1" baseline="30000" dirty="0"/>
              <a:t>-11</a:t>
            </a:r>
            <a:r>
              <a:rPr lang="it-IT" i="1" dirty="0"/>
              <a:t> N ∙ m</a:t>
            </a:r>
            <a:r>
              <a:rPr lang="it-IT" i="1" baseline="30000" dirty="0"/>
              <a:t>2</a:t>
            </a:r>
            <a:r>
              <a:rPr lang="it-IT" i="1" dirty="0"/>
              <a:t> / kg</a:t>
            </a:r>
            <a:r>
              <a:rPr lang="it-IT" i="1" baseline="30000" dirty="0"/>
              <a:t>2</a:t>
            </a:r>
            <a:endParaRPr lang="it-IT" dirty="0"/>
          </a:p>
          <a:p>
            <a:r>
              <a:rPr lang="it-IT" dirty="0"/>
              <a:t> </a:t>
            </a:r>
          </a:p>
          <a:p>
            <a:r>
              <a:rPr lang="it-IT" i="1" dirty="0">
                <a:solidFill>
                  <a:srgbClr val="993300"/>
                </a:solidFill>
              </a:rPr>
              <a:t>Calcolare:</a:t>
            </a:r>
            <a:endParaRPr lang="it-IT" dirty="0"/>
          </a:p>
          <a:p>
            <a:r>
              <a:rPr lang="it-IT" dirty="0"/>
              <a:t>Forza di attrazione Terra-Luna: </a:t>
            </a:r>
            <a:r>
              <a:rPr lang="it-IT" i="1" dirty="0"/>
              <a:t>F ?</a:t>
            </a:r>
            <a:endParaRPr lang="it-IT" dirty="0"/>
          </a:p>
        </p:txBody>
      </p:sp>
      <p:pic>
        <p:nvPicPr>
          <p:cNvPr id="3" name="Picture 2">
            <a:extLst>
              <a:ext uri="{FF2B5EF4-FFF2-40B4-BE49-F238E27FC236}">
                <a16:creationId xmlns:a16="http://schemas.microsoft.com/office/drawing/2014/main" id="{95F5869B-8EEE-47B6-B1AE-97C725DD62D7}"/>
              </a:ext>
            </a:extLst>
          </p:cNvPr>
          <p:cNvPicPr>
            <a:picLocks noChangeAspect="1"/>
          </p:cNvPicPr>
          <p:nvPr/>
        </p:nvPicPr>
        <p:blipFill>
          <a:blip r:embed="rId2"/>
          <a:stretch>
            <a:fillRect/>
          </a:stretch>
        </p:blipFill>
        <p:spPr>
          <a:xfrm>
            <a:off x="6672065" y="4869160"/>
            <a:ext cx="3515707" cy="1795122"/>
          </a:xfrm>
          <a:prstGeom prst="rect">
            <a:avLst/>
          </a:prstGeom>
        </p:spPr>
      </p:pic>
    </p:spTree>
    <p:extLst>
      <p:ext uri="{BB962C8B-B14F-4D97-AF65-F5344CB8AC3E}">
        <p14:creationId xmlns:p14="http://schemas.microsoft.com/office/powerpoint/2010/main" val="3207291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94218DE-9F80-4497-85C5-0F35BCB951B6}"/>
              </a:ext>
            </a:extLst>
          </p:cNvPr>
          <p:cNvSpPr/>
          <p:nvPr/>
        </p:nvSpPr>
        <p:spPr>
          <a:xfrm>
            <a:off x="1703512" y="1052737"/>
            <a:ext cx="8856984" cy="2554545"/>
          </a:xfrm>
          <a:prstGeom prst="rect">
            <a:avLst/>
          </a:prstGeom>
        </p:spPr>
        <p:txBody>
          <a:bodyPr wrap="square">
            <a:spAutoFit/>
          </a:bodyPr>
          <a:lstStyle/>
          <a:p>
            <a:pPr algn="ctr"/>
            <a:r>
              <a:rPr lang="it-IT" dirty="0">
                <a:solidFill>
                  <a:srgbClr val="993300"/>
                </a:solidFill>
              </a:rPr>
              <a:t>Svolgimento:</a:t>
            </a:r>
            <a:endParaRPr lang="it-IT" dirty="0"/>
          </a:p>
          <a:p>
            <a:r>
              <a:rPr lang="it-IT" dirty="0"/>
              <a:t> </a:t>
            </a:r>
          </a:p>
          <a:p>
            <a:r>
              <a:rPr lang="it-IT" dirty="0"/>
              <a:t>Riportiamo il valore della distanza in metri utilizzando la notazione scientifica:</a:t>
            </a:r>
          </a:p>
          <a:p>
            <a:endParaRPr lang="it-IT" i="1" dirty="0"/>
          </a:p>
          <a:p>
            <a:r>
              <a:rPr lang="it-IT" i="1" dirty="0"/>
              <a:t>d = 384400 km </a:t>
            </a:r>
            <a:endParaRPr lang="it-IT" dirty="0"/>
          </a:p>
          <a:p>
            <a:r>
              <a:rPr lang="it-IT" i="1" dirty="0"/>
              <a:t>d = 3,844 ∙ 10</a:t>
            </a:r>
            <a:r>
              <a:rPr lang="it-IT" i="1" baseline="30000" dirty="0"/>
              <a:t>8</a:t>
            </a:r>
            <a:r>
              <a:rPr lang="it-IT" i="1" dirty="0"/>
              <a:t> m</a:t>
            </a:r>
            <a:endParaRPr lang="it-IT" dirty="0"/>
          </a:p>
          <a:p>
            <a:endParaRPr lang="it-IT" dirty="0"/>
          </a:p>
          <a:p>
            <a:r>
              <a:rPr lang="it-IT" dirty="0"/>
              <a:t>Sostituendo i valori nella legge di Gravitazione Universale:</a:t>
            </a:r>
          </a:p>
        </p:txBody>
      </p:sp>
      <p:pic>
        <p:nvPicPr>
          <p:cNvPr id="3" name="Picture 2">
            <a:extLst>
              <a:ext uri="{FF2B5EF4-FFF2-40B4-BE49-F238E27FC236}">
                <a16:creationId xmlns:a16="http://schemas.microsoft.com/office/drawing/2014/main" id="{2F1EF2CB-BA39-4CBA-A575-CBD90F719052}"/>
              </a:ext>
            </a:extLst>
          </p:cNvPr>
          <p:cNvPicPr>
            <a:picLocks noChangeAspect="1"/>
          </p:cNvPicPr>
          <p:nvPr/>
        </p:nvPicPr>
        <p:blipFill rotWithShape="1">
          <a:blip r:embed="rId2"/>
          <a:srcRect l="21372"/>
          <a:stretch/>
        </p:blipFill>
        <p:spPr>
          <a:xfrm>
            <a:off x="2351584" y="3962984"/>
            <a:ext cx="6898764" cy="2376264"/>
          </a:xfrm>
          <a:prstGeom prst="rect">
            <a:avLst/>
          </a:prstGeom>
        </p:spPr>
      </p:pic>
    </p:spTree>
    <p:extLst>
      <p:ext uri="{BB962C8B-B14F-4D97-AF65-F5344CB8AC3E}">
        <p14:creationId xmlns:p14="http://schemas.microsoft.com/office/powerpoint/2010/main" val="2958737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720C250-7808-4699-B6BF-593F09FCC892}"/>
              </a:ext>
            </a:extLst>
          </p:cNvPr>
          <p:cNvPicPr>
            <a:picLocks noChangeAspect="1"/>
          </p:cNvPicPr>
          <p:nvPr/>
        </p:nvPicPr>
        <p:blipFill rotWithShape="1">
          <a:blip r:embed="rId2"/>
          <a:srcRect t="-1" b="3504"/>
          <a:stretch/>
        </p:blipFill>
        <p:spPr>
          <a:xfrm>
            <a:off x="2495600" y="2276873"/>
            <a:ext cx="6950246" cy="1224135"/>
          </a:xfrm>
          <a:prstGeom prst="rect">
            <a:avLst/>
          </a:prstGeom>
        </p:spPr>
      </p:pic>
      <p:pic>
        <p:nvPicPr>
          <p:cNvPr id="3" name="Picture 2">
            <a:extLst>
              <a:ext uri="{FF2B5EF4-FFF2-40B4-BE49-F238E27FC236}">
                <a16:creationId xmlns:a16="http://schemas.microsoft.com/office/drawing/2014/main" id="{8A2A4F3C-1FC2-4379-8101-FB1678F23EB0}"/>
              </a:ext>
            </a:extLst>
          </p:cNvPr>
          <p:cNvPicPr>
            <a:picLocks noChangeAspect="1"/>
          </p:cNvPicPr>
          <p:nvPr/>
        </p:nvPicPr>
        <p:blipFill>
          <a:blip r:embed="rId3"/>
          <a:stretch>
            <a:fillRect/>
          </a:stretch>
        </p:blipFill>
        <p:spPr>
          <a:xfrm>
            <a:off x="4295801" y="4149080"/>
            <a:ext cx="3233313" cy="1002060"/>
          </a:xfrm>
          <a:prstGeom prst="rect">
            <a:avLst/>
          </a:prstGeom>
        </p:spPr>
      </p:pic>
    </p:spTree>
    <p:extLst>
      <p:ext uri="{BB962C8B-B14F-4D97-AF65-F5344CB8AC3E}">
        <p14:creationId xmlns:p14="http://schemas.microsoft.com/office/powerpoint/2010/main" val="1678240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9DF2025-4434-48AD-86E0-4B6FA21A3E39}"/>
              </a:ext>
            </a:extLst>
          </p:cNvPr>
          <p:cNvGrpSpPr/>
          <p:nvPr/>
        </p:nvGrpSpPr>
        <p:grpSpPr>
          <a:xfrm>
            <a:off x="4583832" y="2996952"/>
            <a:ext cx="4968552" cy="936104"/>
            <a:chOff x="3059832" y="2996952"/>
            <a:chExt cx="4968552" cy="936104"/>
          </a:xfrm>
        </p:grpSpPr>
        <p:sp>
          <p:nvSpPr>
            <p:cNvPr id="8" name="Rectangle 7">
              <a:extLst>
                <a:ext uri="{FF2B5EF4-FFF2-40B4-BE49-F238E27FC236}">
                  <a16:creationId xmlns:a16="http://schemas.microsoft.com/office/drawing/2014/main" id="{4C8DF3F0-9713-4409-AA51-10D535D77414}"/>
                </a:ext>
              </a:extLst>
            </p:cNvPr>
            <p:cNvSpPr/>
            <p:nvPr/>
          </p:nvSpPr>
          <p:spPr bwMode="auto">
            <a:xfrm>
              <a:off x="7524328" y="3228945"/>
              <a:ext cx="504056" cy="40011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1" hangingPunct="1"/>
              <a:endParaRPr lang="en-US" b="0"/>
            </a:p>
          </p:txBody>
        </p:sp>
        <p:sp>
          <p:nvSpPr>
            <p:cNvPr id="7" name="Rectangle 6">
              <a:extLst>
                <a:ext uri="{FF2B5EF4-FFF2-40B4-BE49-F238E27FC236}">
                  <a16:creationId xmlns:a16="http://schemas.microsoft.com/office/drawing/2014/main" id="{EF91293A-B716-44E3-A319-DE21886BC6EE}"/>
                </a:ext>
              </a:extLst>
            </p:cNvPr>
            <p:cNvSpPr/>
            <p:nvPr/>
          </p:nvSpPr>
          <p:spPr bwMode="auto">
            <a:xfrm>
              <a:off x="3059832" y="2996952"/>
              <a:ext cx="3456384" cy="93610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1" hangingPunct="1"/>
              <a:endParaRPr lang="en-US" b="0"/>
            </a:p>
          </p:txBody>
        </p:sp>
      </p:grpSp>
      <p:sp>
        <p:nvSpPr>
          <p:cNvPr id="2" name="TextBox 7">
            <a:extLst>
              <a:ext uri="{FF2B5EF4-FFF2-40B4-BE49-F238E27FC236}">
                <a16:creationId xmlns:a16="http://schemas.microsoft.com/office/drawing/2014/main" id="{7FFF72E9-4D82-4182-A0A3-9E87806AE763}"/>
              </a:ext>
            </a:extLst>
          </p:cNvPr>
          <p:cNvSpPr txBox="1">
            <a:spLocks noChangeArrowheads="1"/>
          </p:cNvSpPr>
          <p:nvPr/>
        </p:nvSpPr>
        <p:spPr bwMode="auto">
          <a:xfrm>
            <a:off x="4964401" y="1283578"/>
            <a:ext cx="18039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dirty="0"/>
              <a:t>FORZA PESO</a:t>
            </a:r>
            <a:endParaRPr lang="it-IT" altLang="it-IT" sz="2000" dirty="0"/>
          </a:p>
        </p:txBody>
      </p:sp>
      <p:sp>
        <p:nvSpPr>
          <p:cNvPr id="3" name="TextBox 2">
            <a:extLst>
              <a:ext uri="{FF2B5EF4-FFF2-40B4-BE49-F238E27FC236}">
                <a16:creationId xmlns:a16="http://schemas.microsoft.com/office/drawing/2014/main" id="{E95993E9-3D31-4B29-B390-CB74F768BCDE}"/>
              </a:ext>
            </a:extLst>
          </p:cNvPr>
          <p:cNvSpPr txBox="1"/>
          <p:nvPr/>
        </p:nvSpPr>
        <p:spPr>
          <a:xfrm>
            <a:off x="911425" y="1848167"/>
            <a:ext cx="8618578" cy="400110"/>
          </a:xfrm>
          <a:prstGeom prst="rect">
            <a:avLst/>
          </a:prstGeom>
          <a:noFill/>
        </p:spPr>
        <p:txBody>
          <a:bodyPr wrap="none" rtlCol="0">
            <a:spAutoFit/>
          </a:bodyPr>
          <a:lstStyle/>
          <a:p>
            <a:r>
              <a:rPr lang="en-US" b="0" dirty="0"/>
              <a:t>	</a:t>
            </a:r>
            <a:r>
              <a:rPr lang="en-US" b="0" dirty="0" err="1"/>
              <a:t>L’attrazione</a:t>
            </a:r>
            <a:r>
              <a:rPr lang="en-US" b="0" dirty="0"/>
              <a:t> di un </a:t>
            </a:r>
            <a:r>
              <a:rPr lang="en-US" b="0" dirty="0" err="1"/>
              <a:t>corpo</a:t>
            </a:r>
            <a:r>
              <a:rPr lang="en-US" b="0" dirty="0"/>
              <a:t> ed </a:t>
            </a:r>
            <a:r>
              <a:rPr lang="en-US" b="0" dirty="0" err="1"/>
              <a:t>il</a:t>
            </a:r>
            <a:r>
              <a:rPr lang="en-US" b="0" dirty="0"/>
              <a:t> </a:t>
            </a:r>
            <a:r>
              <a:rPr lang="en-US" b="0" dirty="0" err="1"/>
              <a:t>pianeta</a:t>
            </a:r>
            <a:r>
              <a:rPr lang="en-US" b="0" dirty="0"/>
              <a:t> terra </a:t>
            </a:r>
            <a:r>
              <a:rPr lang="en-US" b="0" dirty="0" err="1"/>
              <a:t>viene</a:t>
            </a:r>
            <a:r>
              <a:rPr lang="en-US" b="0" dirty="0"/>
              <a:t> definite come forza peso</a:t>
            </a:r>
          </a:p>
        </p:txBody>
      </p:sp>
      <p:sp>
        <p:nvSpPr>
          <p:cNvPr id="4" name="TextBox 3">
            <a:extLst>
              <a:ext uri="{FF2B5EF4-FFF2-40B4-BE49-F238E27FC236}">
                <a16:creationId xmlns:a16="http://schemas.microsoft.com/office/drawing/2014/main" id="{A222992F-BFF4-4411-B7C8-B3C81CFA5FA8}"/>
              </a:ext>
            </a:extLst>
          </p:cNvPr>
          <p:cNvSpPr txBox="1"/>
          <p:nvPr/>
        </p:nvSpPr>
        <p:spPr>
          <a:xfrm>
            <a:off x="1524000" y="4797152"/>
            <a:ext cx="8901796" cy="1733808"/>
          </a:xfrm>
          <a:prstGeom prst="rect">
            <a:avLst/>
          </a:prstGeom>
          <a:noFill/>
        </p:spPr>
        <p:txBody>
          <a:bodyPr wrap="none" rtlCol="0">
            <a:spAutoFit/>
          </a:bodyPr>
          <a:lstStyle/>
          <a:p>
            <a:r>
              <a:rPr lang="en-US" b="0" dirty="0"/>
              <a:t>	FORZA = F = ma                            FORZA PESO = mg</a:t>
            </a:r>
          </a:p>
          <a:p>
            <a:endParaRPr lang="en-US" b="0" dirty="0"/>
          </a:p>
          <a:p>
            <a:r>
              <a:rPr lang="en-US" b="0" dirty="0"/>
              <a:t>        </a:t>
            </a:r>
            <a:r>
              <a:rPr lang="en-US" b="0" dirty="0" err="1"/>
              <a:t>Gravità</a:t>
            </a:r>
            <a:r>
              <a:rPr lang="en-US" b="0" dirty="0"/>
              <a:t> Terra = m * 9.81 m/s</a:t>
            </a:r>
            <a:r>
              <a:rPr lang="en-US" b="0" baseline="30000" dirty="0"/>
              <a:t>2              </a:t>
            </a:r>
            <a:r>
              <a:rPr lang="en-US" b="0" dirty="0"/>
              <a:t>PESO </a:t>
            </a:r>
            <a:r>
              <a:rPr lang="en-US" b="0" dirty="0" err="1"/>
              <a:t>oggetto</a:t>
            </a:r>
            <a:r>
              <a:rPr lang="en-US" b="0" dirty="0"/>
              <a:t> = m</a:t>
            </a:r>
            <a:r>
              <a:rPr lang="en-US" b="0" baseline="-25000" dirty="0"/>
              <a:t>(</a:t>
            </a:r>
            <a:r>
              <a:rPr lang="en-US" b="0" baseline="-25000" dirty="0" err="1"/>
              <a:t>oggetto</a:t>
            </a:r>
            <a:r>
              <a:rPr lang="en-US" b="0" baseline="-25000" dirty="0"/>
              <a:t>)</a:t>
            </a:r>
            <a:r>
              <a:rPr lang="en-US" b="0" dirty="0"/>
              <a:t>* 9.81 m/s</a:t>
            </a:r>
            <a:r>
              <a:rPr lang="en-US" b="0" baseline="30000" dirty="0"/>
              <a:t>2</a:t>
            </a:r>
          </a:p>
          <a:p>
            <a:endParaRPr lang="en-US" b="0" baseline="30000" dirty="0"/>
          </a:p>
          <a:p>
            <a:endParaRPr lang="en-US" b="0" baseline="30000" dirty="0"/>
          </a:p>
          <a:p>
            <a:r>
              <a:rPr lang="en-US" b="0" baseline="30000" dirty="0"/>
              <a:t>            </a:t>
            </a:r>
            <a:r>
              <a:rPr lang="en-US" b="0" dirty="0"/>
              <a:t>Massa &gt; Kg        Peso = forza &gt; Newton (N)   g = </a:t>
            </a:r>
            <a:r>
              <a:rPr lang="en-US" b="0" dirty="0" err="1"/>
              <a:t>accelerazione</a:t>
            </a:r>
            <a:r>
              <a:rPr lang="en-US" b="0" dirty="0"/>
              <a:t> </a:t>
            </a:r>
            <a:r>
              <a:rPr lang="en-US" b="0" dirty="0" err="1"/>
              <a:t>Gravità</a:t>
            </a:r>
            <a:r>
              <a:rPr lang="en-US" b="0" dirty="0"/>
              <a:t> m/s</a:t>
            </a:r>
            <a:r>
              <a:rPr lang="en-US" b="0" baseline="30000" dirty="0"/>
              <a:t>2</a:t>
            </a:r>
            <a:endParaRPr lang="en-US" b="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9B2C7FC4-83B5-4FFF-A916-96721BF000E1}"/>
                  </a:ext>
                </a:extLst>
              </p:cNvPr>
              <p:cNvSpPr txBox="1"/>
              <p:nvPr/>
            </p:nvSpPr>
            <p:spPr>
              <a:xfrm>
                <a:off x="3948000" y="3094517"/>
                <a:ext cx="4468146" cy="66107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a:latin typeface="Cambria Math" panose="02040503050406030204" pitchFamily="18" charset="0"/>
                            </a:rPr>
                          </m:ctrlPr>
                        </m:sSubPr>
                        <m:e>
                          <m:r>
                            <a:rPr lang="en-US" b="0" i="1" smtClean="0">
                              <a:latin typeface="Cambria Math" panose="02040503050406030204" pitchFamily="18" charset="0"/>
                            </a:rPr>
                            <m:t>𝐹</m:t>
                          </m:r>
                        </m:e>
                        <m:sub/>
                      </m:sSub>
                      <m:r>
                        <a:rPr lang="en-US" b="0" i="1" smtClean="0">
                          <a:latin typeface="Cambria Math" panose="02040503050406030204" pitchFamily="18" charset="0"/>
                        </a:rPr>
                        <m:t>=</m:t>
                      </m:r>
                      <m:f>
                        <m:fPr>
                          <m:ctrlPr>
                            <a:rPr lang="en-US" b="0" i="1">
                              <a:latin typeface="Cambria Math" panose="02040503050406030204" pitchFamily="18" charset="0"/>
                            </a:rPr>
                          </m:ctrlPr>
                        </m:fPr>
                        <m:num>
                          <m:sSup>
                            <m:sSupPr>
                              <m:ctrlPr>
                                <a:rPr lang="en-US" b="0" i="1">
                                  <a:latin typeface="Cambria Math" panose="02040503050406030204" pitchFamily="18" charset="0"/>
                                </a:rPr>
                              </m:ctrlPr>
                            </m:sSupPr>
                            <m:e>
                              <m:r>
                                <a:rPr lang="en-US" b="0" i="1" smtClean="0">
                                  <a:latin typeface="Cambria Math" panose="02040503050406030204" pitchFamily="18" charset="0"/>
                                </a:rPr>
                                <m:t>6.67</m:t>
                              </m:r>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rPr>
                                <m:t>−11</m:t>
                              </m:r>
                            </m:sup>
                          </m:sSup>
                          <m:r>
                            <a:rPr lang="en-US" b="0" i="1" smtClean="0">
                              <a:latin typeface="Cambria Math" panose="02040503050406030204" pitchFamily="18" charset="0"/>
                              <a:ea typeface="Cambria Math" panose="02040503050406030204" pitchFamily="18" charset="0"/>
                            </a:rPr>
                            <m:t>∙</m:t>
                          </m:r>
                          <m:sSup>
                            <m:sSupPr>
                              <m:ctrlPr>
                                <a:rPr lang="en-US" b="0" i="1">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5.972∙10</m:t>
                              </m:r>
                            </m:e>
                            <m:sup>
                              <m:r>
                                <a:rPr lang="en-US" b="0" i="1" smtClean="0">
                                  <a:latin typeface="Cambria Math" panose="02040503050406030204" pitchFamily="18" charset="0"/>
                                  <a:ea typeface="Cambria Math" panose="02040503050406030204" pitchFamily="18" charset="0"/>
                                </a:rPr>
                                <m:t>24</m:t>
                              </m:r>
                            </m:sup>
                          </m:sSup>
                          <m:r>
                            <a:rPr lang="en-US" b="0" i="1" smtClean="0">
                              <a:latin typeface="Cambria Math" panose="02040503050406030204" pitchFamily="18" charset="0"/>
                              <a:ea typeface="Cambria Math" panose="02040503050406030204" pitchFamily="18" charset="0"/>
                            </a:rPr>
                            <m:t>∙</m:t>
                          </m:r>
                          <m:sSub>
                            <m:sSubPr>
                              <m:ctrlPr>
                                <a:rPr lang="en-US" b="0"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𝑚</m:t>
                              </m:r>
                            </m:e>
                            <m:sub/>
                          </m:sSub>
                        </m:num>
                        <m:den>
                          <m:sSup>
                            <m:sSupPr>
                              <m:ctrlPr>
                                <a:rPr lang="en-US" b="0" i="1">
                                  <a:latin typeface="Cambria Math" panose="02040503050406030204" pitchFamily="18" charset="0"/>
                                </a:rPr>
                              </m:ctrlPr>
                            </m:sSupPr>
                            <m:e>
                              <m:d>
                                <m:dPr>
                                  <m:ctrlPr>
                                    <a:rPr lang="en-US" b="0" i="1">
                                      <a:latin typeface="Cambria Math" panose="02040503050406030204" pitchFamily="18" charset="0"/>
                                    </a:rPr>
                                  </m:ctrlPr>
                                </m:dPr>
                                <m:e>
                                  <m:sSup>
                                    <m:sSupPr>
                                      <m:ctrlPr>
                                        <a:rPr lang="en-US" b="0" i="1">
                                          <a:latin typeface="Cambria Math" panose="02040503050406030204" pitchFamily="18" charset="0"/>
                                        </a:rPr>
                                      </m:ctrlPr>
                                    </m:sSupPr>
                                    <m:e>
                                      <m:r>
                                        <a:rPr lang="en-US" b="0" i="1" smtClean="0">
                                          <a:latin typeface="Cambria Math" panose="02040503050406030204" pitchFamily="18" charset="0"/>
                                        </a:rPr>
                                        <m:t>6.371</m:t>
                                      </m:r>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rPr>
                                        <m:t>6</m:t>
                                      </m:r>
                                    </m:sup>
                                  </m:sSup>
                                </m:e>
                              </m:d>
                            </m:e>
                            <m:sup>
                              <m:r>
                                <a:rPr lang="en-US" b="0" i="1" smtClean="0">
                                  <a:latin typeface="Cambria Math" panose="02040503050406030204" pitchFamily="18" charset="0"/>
                                </a:rPr>
                                <m:t>6</m:t>
                              </m:r>
                            </m:sup>
                          </m:sSup>
                        </m:den>
                      </m:f>
                      <m:r>
                        <a:rPr lang="en-US" b="0" i="1" smtClean="0">
                          <a:latin typeface="Cambria Math" panose="02040503050406030204" pitchFamily="18" charset="0"/>
                        </a:rPr>
                        <m:t>= </m:t>
                      </m:r>
                    </m:oMath>
                  </m:oMathPara>
                </a14:m>
                <a:endParaRPr lang="en-US" b="0" dirty="0"/>
              </a:p>
            </p:txBody>
          </p:sp>
        </mc:Choice>
        <mc:Fallback xmlns="">
          <p:sp>
            <p:nvSpPr>
              <p:cNvPr id="5" name="TextBox 4">
                <a:extLst>
                  <a:ext uri="{FF2B5EF4-FFF2-40B4-BE49-F238E27FC236}">
                    <a16:creationId xmlns:a16="http://schemas.microsoft.com/office/drawing/2014/main" id="{9B2C7FC4-83B5-4FFF-A916-96721BF000E1}"/>
                  </a:ext>
                </a:extLst>
              </p:cNvPr>
              <p:cNvSpPr txBox="1">
                <a:spLocks noRot="1" noChangeAspect="1" noMove="1" noResize="1" noEditPoints="1" noAdjustHandles="1" noChangeArrowheads="1" noChangeShapeType="1" noTextEdit="1"/>
              </p:cNvSpPr>
              <p:nvPr/>
            </p:nvSpPr>
            <p:spPr>
              <a:xfrm>
                <a:off x="3948000" y="3094517"/>
                <a:ext cx="4468146" cy="661078"/>
              </a:xfrm>
              <a:prstGeom prst="rect">
                <a:avLst/>
              </a:prstGeom>
              <a:blipFill>
                <a:blip r:embed="rId4"/>
                <a:stretch>
                  <a:fillRect/>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DE76283F-063F-4908-B47F-B32E45D4070B}"/>
              </a:ext>
            </a:extLst>
          </p:cNvPr>
          <p:cNvSpPr/>
          <p:nvPr/>
        </p:nvSpPr>
        <p:spPr>
          <a:xfrm>
            <a:off x="8544273" y="3228945"/>
            <a:ext cx="1678665" cy="400110"/>
          </a:xfrm>
          <a:prstGeom prst="rect">
            <a:avLst/>
          </a:prstGeom>
        </p:spPr>
        <p:txBody>
          <a:bodyPr wrap="none">
            <a:spAutoFit/>
          </a:bodyPr>
          <a:lstStyle/>
          <a:p>
            <a:r>
              <a:rPr lang="en-US" b="0" dirty="0"/>
              <a:t>m * 9.81 m/s</a:t>
            </a:r>
            <a:r>
              <a:rPr lang="en-US" b="0" baseline="30000" dirty="0"/>
              <a:t>2 </a:t>
            </a:r>
            <a:endParaRPr lang="en-US" b="0" dirty="0"/>
          </a:p>
        </p:txBody>
      </p:sp>
      <p:grpSp>
        <p:nvGrpSpPr>
          <p:cNvPr id="12" name="Group 11">
            <a:extLst>
              <a:ext uri="{FF2B5EF4-FFF2-40B4-BE49-F238E27FC236}">
                <a16:creationId xmlns:a16="http://schemas.microsoft.com/office/drawing/2014/main" id="{5477CF09-9FA6-4916-B74E-94768209E236}"/>
              </a:ext>
            </a:extLst>
          </p:cNvPr>
          <p:cNvGrpSpPr/>
          <p:nvPr/>
        </p:nvGrpSpPr>
        <p:grpSpPr>
          <a:xfrm>
            <a:off x="1856048" y="2731856"/>
            <a:ext cx="1202698" cy="1561583"/>
            <a:chOff x="332048" y="2731855"/>
            <a:chExt cx="1202698" cy="1561583"/>
          </a:xfrm>
        </p:grpSpPr>
        <p:sp>
          <p:nvSpPr>
            <p:cNvPr id="10" name="Oval 9">
              <a:extLst>
                <a:ext uri="{FF2B5EF4-FFF2-40B4-BE49-F238E27FC236}">
                  <a16:creationId xmlns:a16="http://schemas.microsoft.com/office/drawing/2014/main" id="{4DBCAEF9-34D6-4E71-A74D-42B652D1E4FA}"/>
                </a:ext>
              </a:extLst>
            </p:cNvPr>
            <p:cNvSpPr/>
            <p:nvPr/>
          </p:nvSpPr>
          <p:spPr bwMode="auto">
            <a:xfrm>
              <a:off x="332048" y="3077287"/>
              <a:ext cx="1202698" cy="1216151"/>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1" hangingPunct="1"/>
              <a:endParaRPr lang="en-US" b="0"/>
            </a:p>
          </p:txBody>
        </p:sp>
        <p:pic>
          <p:nvPicPr>
            <p:cNvPr id="11" name="Picture 10">
              <a:extLst>
                <a:ext uri="{FF2B5EF4-FFF2-40B4-BE49-F238E27FC236}">
                  <a16:creationId xmlns:a16="http://schemas.microsoft.com/office/drawing/2014/main" id="{C3D74172-8693-4ACD-9C6F-489095A687B8}"/>
                </a:ext>
              </a:extLst>
            </p:cNvPr>
            <p:cNvPicPr>
              <a:picLocks noChangeAspect="1"/>
            </p:cNvPicPr>
            <p:nvPr/>
          </p:nvPicPr>
          <p:blipFill rotWithShape="1">
            <a:blip r:embed="rId5"/>
            <a:srcRect l="70011" t="19550" r="9838" b="15350"/>
            <a:stretch/>
          </p:blipFill>
          <p:spPr>
            <a:xfrm rot="923081">
              <a:off x="1092625" y="2731855"/>
              <a:ext cx="161521" cy="391348"/>
            </a:xfrm>
            <a:prstGeom prst="rect">
              <a:avLst/>
            </a:prstGeom>
          </p:spPr>
        </p:pic>
      </p:grpSp>
    </p:spTree>
    <p:extLst>
      <p:ext uri="{BB962C8B-B14F-4D97-AF65-F5344CB8AC3E}">
        <p14:creationId xmlns:p14="http://schemas.microsoft.com/office/powerpoint/2010/main" val="2427838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A40849F-CE20-4BB5-925E-7E2977C2A04B}"/>
                  </a:ext>
                </a:extLst>
              </p:cNvPr>
              <p:cNvSpPr txBox="1"/>
              <p:nvPr/>
            </p:nvSpPr>
            <p:spPr>
              <a:xfrm>
                <a:off x="2476632" y="2464249"/>
                <a:ext cx="1501500" cy="715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 </m:t>
                      </m:r>
                      <m:f>
                        <m:fPr>
                          <m:ctrlPr>
                            <a:rPr lang="en-US" b="0" i="1">
                              <a:latin typeface="Cambria Math" panose="02040503050406030204" pitchFamily="18" charset="0"/>
                            </a:rPr>
                          </m:ctrlPr>
                        </m:fPr>
                        <m:num>
                          <m:sSub>
                            <m:sSubPr>
                              <m:ctrlPr>
                                <a:rPr lang="en-US" b="0" i="1">
                                  <a:latin typeface="Cambria Math" panose="02040503050406030204" pitchFamily="18" charset="0"/>
                                </a:rPr>
                              </m:ctrlPr>
                            </m:sSubPr>
                            <m:e>
                              <m:r>
                                <a:rPr lang="en-US" b="0" i="1" smtClean="0">
                                  <a:latin typeface="Cambria Math" panose="02040503050406030204" pitchFamily="18" charset="0"/>
                                </a:rPr>
                                <m:t>𝐺𝑀</m:t>
                              </m:r>
                            </m:e>
                            <m:sub>
                              <m:r>
                                <a:rPr lang="en-US" b="0" i="1" smtClean="0">
                                  <a:latin typeface="Cambria Math" panose="02040503050406030204" pitchFamily="18" charset="0"/>
                                </a:rPr>
                                <m:t>𝑝</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𝑚</m:t>
                          </m:r>
                        </m:num>
                        <m:den>
                          <m:sSup>
                            <m:sSupPr>
                              <m:ctrlPr>
                                <a:rPr lang="en-US" b="0" i="1">
                                  <a:latin typeface="Cambria Math" panose="02040503050406030204" pitchFamily="18" charset="0"/>
                                </a:rPr>
                              </m:ctrlPr>
                            </m:sSupPr>
                            <m:e>
                              <m:sSub>
                                <m:sSubPr>
                                  <m:ctrlPr>
                                    <a:rPr lang="en-US" b="0" i="1">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𝑝</m:t>
                                  </m:r>
                                </m:sub>
                              </m:sSub>
                            </m:e>
                            <m:sup>
                              <m:r>
                                <a:rPr lang="en-US" b="0" i="1" smtClean="0">
                                  <a:latin typeface="Cambria Math" panose="02040503050406030204" pitchFamily="18" charset="0"/>
                                </a:rPr>
                                <m:t>2</m:t>
                              </m:r>
                            </m:sup>
                          </m:sSup>
                        </m:den>
                      </m:f>
                    </m:oMath>
                  </m:oMathPara>
                </a14:m>
                <a:endParaRPr lang="en-US" b="0" dirty="0">
                  <a:latin typeface="+mj-lt"/>
                </a:endParaRPr>
              </a:p>
            </p:txBody>
          </p:sp>
        </mc:Choice>
        <mc:Fallback xmlns="">
          <p:sp>
            <p:nvSpPr>
              <p:cNvPr id="2" name="TextBox 1">
                <a:extLst>
                  <a:ext uri="{FF2B5EF4-FFF2-40B4-BE49-F238E27FC236}">
                    <a16:creationId xmlns:a16="http://schemas.microsoft.com/office/drawing/2014/main" id="{BA40849F-CE20-4BB5-925E-7E2977C2A04B}"/>
                  </a:ext>
                </a:extLst>
              </p:cNvPr>
              <p:cNvSpPr txBox="1">
                <a:spLocks noRot="1" noChangeAspect="1" noMove="1" noResize="1" noEditPoints="1" noAdjustHandles="1" noChangeArrowheads="1" noChangeShapeType="1" noTextEdit="1"/>
              </p:cNvSpPr>
              <p:nvPr/>
            </p:nvSpPr>
            <p:spPr>
              <a:xfrm>
                <a:off x="2476632" y="2464249"/>
                <a:ext cx="1501500" cy="715196"/>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BB5C983-0753-4596-8962-BD7611388163}"/>
                  </a:ext>
                </a:extLst>
              </p:cNvPr>
              <p:cNvSpPr txBox="1"/>
              <p:nvPr/>
            </p:nvSpPr>
            <p:spPr>
              <a:xfrm>
                <a:off x="5087888" y="2618763"/>
                <a:ext cx="972830"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m:t>
                      </m:r>
                      <m:r>
                        <a:rPr lang="en-US" b="0" i="1" smtClean="0">
                          <a:latin typeface="Cambria Math" panose="02040503050406030204" pitchFamily="18" charset="0"/>
                        </a:rPr>
                        <m:t>𝑚𝑔</m:t>
                      </m:r>
                    </m:oMath>
                  </m:oMathPara>
                </a14:m>
                <a:endParaRPr lang="en-US" b="0" dirty="0">
                  <a:latin typeface="+mj-lt"/>
                </a:endParaRPr>
              </a:p>
            </p:txBody>
          </p:sp>
        </mc:Choice>
        <mc:Fallback xmlns="">
          <p:sp>
            <p:nvSpPr>
              <p:cNvPr id="4" name="TextBox 3">
                <a:extLst>
                  <a:ext uri="{FF2B5EF4-FFF2-40B4-BE49-F238E27FC236}">
                    <a16:creationId xmlns:a16="http://schemas.microsoft.com/office/drawing/2014/main" id="{5BB5C983-0753-4596-8962-BD7611388163}"/>
                  </a:ext>
                </a:extLst>
              </p:cNvPr>
              <p:cNvSpPr txBox="1">
                <a:spLocks noRot="1" noChangeAspect="1" noMove="1" noResize="1" noEditPoints="1" noAdjustHandles="1" noChangeArrowheads="1" noChangeShapeType="1" noTextEdit="1"/>
              </p:cNvSpPr>
              <p:nvPr/>
            </p:nvSpPr>
            <p:spPr>
              <a:xfrm>
                <a:off x="5087888" y="2618763"/>
                <a:ext cx="972830" cy="307777"/>
              </a:xfrm>
              <a:prstGeom prst="rect">
                <a:avLst/>
              </a:prstGeom>
              <a:blipFill>
                <a:blip r:embed="rId9"/>
                <a:stretch>
                  <a:fillRect l="-4403" r="-4403" b="-28000"/>
                </a:stretch>
              </a:blipFill>
            </p:spPr>
            <p:txBody>
              <a:bodyPr/>
              <a:lstStyle/>
              <a:p>
                <a:r>
                  <a:rPr lang="en-US">
                    <a:noFill/>
                  </a:rPr>
                  <a:t> </a:t>
                </a:r>
              </a:p>
            </p:txBody>
          </p:sp>
        </mc:Fallback>
      </mc:AlternateContent>
      <p:grpSp>
        <p:nvGrpSpPr>
          <p:cNvPr id="7" name="Group 6">
            <a:extLst>
              <a:ext uri="{FF2B5EF4-FFF2-40B4-BE49-F238E27FC236}">
                <a16:creationId xmlns:a16="http://schemas.microsoft.com/office/drawing/2014/main" id="{4CDFC598-CCE7-41C3-9B85-0DDF1E0C3DB2}"/>
              </a:ext>
            </a:extLst>
          </p:cNvPr>
          <p:cNvGrpSpPr/>
          <p:nvPr/>
        </p:nvGrpSpPr>
        <p:grpSpPr>
          <a:xfrm>
            <a:off x="7392144" y="2568941"/>
            <a:ext cx="1778792" cy="715196"/>
            <a:chOff x="3059832" y="4134601"/>
            <a:chExt cx="1778792" cy="715196"/>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76618CE6-755D-4575-9D55-F5638D19E865}"/>
                    </a:ext>
                  </a:extLst>
                </p:cNvPr>
                <p:cNvSpPr txBox="1"/>
                <p:nvPr/>
              </p:nvSpPr>
              <p:spPr>
                <a:xfrm>
                  <a:off x="3059832" y="4134601"/>
                  <a:ext cx="943463" cy="71519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a:latin typeface="Cambria Math" panose="02040503050406030204" pitchFamily="18" charset="0"/>
                              </a:rPr>
                            </m:ctrlPr>
                          </m:fPr>
                          <m:num>
                            <m:sSub>
                              <m:sSubPr>
                                <m:ctrlPr>
                                  <a:rPr lang="en-US" b="0" i="1">
                                    <a:latin typeface="Cambria Math" panose="02040503050406030204" pitchFamily="18" charset="0"/>
                                  </a:rPr>
                                </m:ctrlPr>
                              </m:sSubPr>
                              <m:e>
                                <m:r>
                                  <a:rPr lang="en-US" b="0" i="1" smtClean="0">
                                    <a:latin typeface="Cambria Math" panose="02040503050406030204" pitchFamily="18" charset="0"/>
                                  </a:rPr>
                                  <m:t>𝐺𝑀</m:t>
                                </m:r>
                              </m:e>
                              <m:sub>
                                <m:r>
                                  <a:rPr lang="en-US" b="0" i="1" smtClean="0">
                                    <a:latin typeface="Cambria Math" panose="02040503050406030204" pitchFamily="18" charset="0"/>
                                  </a:rPr>
                                  <m:t>𝑝</m:t>
                                </m:r>
                              </m:sub>
                            </m:sSub>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rPr>
                              <m:t>𝑚</m:t>
                            </m:r>
                          </m:num>
                          <m:den>
                            <m:sSup>
                              <m:sSupPr>
                                <m:ctrlPr>
                                  <a:rPr lang="en-US" b="0" i="1">
                                    <a:latin typeface="Cambria Math" panose="02040503050406030204" pitchFamily="18" charset="0"/>
                                  </a:rPr>
                                </m:ctrlPr>
                              </m:sSupPr>
                              <m:e>
                                <m:sSub>
                                  <m:sSubPr>
                                    <m:ctrlPr>
                                      <a:rPr lang="en-US" b="0" i="1">
                                        <a:latin typeface="Cambria Math" panose="02040503050406030204" pitchFamily="18" charset="0"/>
                                      </a:rPr>
                                    </m:ctrlPr>
                                  </m:sSubPr>
                                  <m:e>
                                    <m:r>
                                      <a:rPr lang="en-US" b="0" i="1" smtClean="0">
                                        <a:latin typeface="Cambria Math" panose="02040503050406030204" pitchFamily="18" charset="0"/>
                                      </a:rPr>
                                      <m:t>𝑅</m:t>
                                    </m:r>
                                  </m:e>
                                  <m:sub>
                                    <m:r>
                                      <a:rPr lang="en-US" b="0" i="1" smtClean="0">
                                        <a:latin typeface="Cambria Math" panose="02040503050406030204" pitchFamily="18" charset="0"/>
                                      </a:rPr>
                                      <m:t>𝑝</m:t>
                                    </m:r>
                                  </m:sub>
                                </m:sSub>
                              </m:e>
                              <m:sup>
                                <m:r>
                                  <a:rPr lang="en-US" b="0" i="1" smtClean="0">
                                    <a:latin typeface="Cambria Math" panose="02040503050406030204" pitchFamily="18" charset="0"/>
                                  </a:rPr>
                                  <m:t>2</m:t>
                                </m:r>
                              </m:sup>
                            </m:sSup>
                          </m:den>
                        </m:f>
                      </m:oMath>
                    </m:oMathPara>
                  </a14:m>
                  <a:endParaRPr lang="en-US" b="0" dirty="0">
                    <a:latin typeface="+mj-lt"/>
                  </a:endParaRPr>
                </a:p>
              </p:txBody>
            </p:sp>
          </mc:Choice>
          <mc:Fallback xmlns="">
            <p:sp>
              <p:nvSpPr>
                <p:cNvPr id="5" name="TextBox 4">
                  <a:extLst>
                    <a:ext uri="{FF2B5EF4-FFF2-40B4-BE49-F238E27FC236}">
                      <a16:creationId xmlns:a16="http://schemas.microsoft.com/office/drawing/2014/main" id="{76618CE6-755D-4575-9D55-F5638D19E865}"/>
                    </a:ext>
                  </a:extLst>
                </p:cNvPr>
                <p:cNvSpPr txBox="1">
                  <a:spLocks noRot="1" noChangeAspect="1" noMove="1" noResize="1" noEditPoints="1" noAdjustHandles="1" noChangeArrowheads="1" noChangeShapeType="1" noTextEdit="1"/>
                </p:cNvSpPr>
                <p:nvPr/>
              </p:nvSpPr>
              <p:spPr>
                <a:xfrm>
                  <a:off x="3059832" y="4134601"/>
                  <a:ext cx="943463" cy="715196"/>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4D68F08-9232-4FAF-A0E6-72B648F7DA4F}"/>
                    </a:ext>
                  </a:extLst>
                </p:cNvPr>
                <p:cNvSpPr txBox="1"/>
                <p:nvPr/>
              </p:nvSpPr>
              <p:spPr>
                <a:xfrm>
                  <a:off x="4134649" y="4293096"/>
                  <a:ext cx="703975"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r>
                          <a:rPr lang="en-US" b="0" i="1" smtClean="0">
                            <a:latin typeface="Cambria Math" panose="02040503050406030204" pitchFamily="18" charset="0"/>
                          </a:rPr>
                          <m:t>𝑚𝑔</m:t>
                        </m:r>
                      </m:oMath>
                    </m:oMathPara>
                  </a14:m>
                  <a:endParaRPr lang="en-US" b="0" dirty="0">
                    <a:latin typeface="+mj-lt"/>
                  </a:endParaRPr>
                </a:p>
              </p:txBody>
            </p:sp>
          </mc:Choice>
          <mc:Fallback xmlns="">
            <p:sp>
              <p:nvSpPr>
                <p:cNvPr id="6" name="TextBox 5">
                  <a:extLst>
                    <a:ext uri="{FF2B5EF4-FFF2-40B4-BE49-F238E27FC236}">
                      <a16:creationId xmlns:a16="http://schemas.microsoft.com/office/drawing/2014/main" id="{24D68F08-9232-4FAF-A0E6-72B648F7DA4F}"/>
                    </a:ext>
                  </a:extLst>
                </p:cNvPr>
                <p:cNvSpPr txBox="1">
                  <a:spLocks noRot="1" noChangeAspect="1" noMove="1" noResize="1" noEditPoints="1" noAdjustHandles="1" noChangeArrowheads="1" noChangeShapeType="1" noTextEdit="1"/>
                </p:cNvSpPr>
                <p:nvPr/>
              </p:nvSpPr>
              <p:spPr>
                <a:xfrm>
                  <a:off x="4134649" y="4293096"/>
                  <a:ext cx="703975" cy="307777"/>
                </a:xfrm>
                <a:prstGeom prst="rect">
                  <a:avLst/>
                </a:prstGeom>
                <a:blipFill>
                  <a:blip r:embed="rId11"/>
                  <a:stretch>
                    <a:fillRect l="-3478" r="-8696" b="-25490"/>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0E06B5DC-E658-4C96-A178-F54F969F0770}"/>
                  </a:ext>
                </a:extLst>
              </p:cNvPr>
              <p:cNvSpPr txBox="1"/>
              <p:nvPr/>
            </p:nvSpPr>
            <p:spPr>
              <a:xfrm>
                <a:off x="7226720" y="4507440"/>
                <a:ext cx="1944216" cy="866135"/>
              </a:xfrm>
              <a:prstGeom prst="rect">
                <a:avLst/>
              </a:prstGeom>
              <a:solidFill>
                <a:srgbClr val="FFFF00"/>
              </a:solidFill>
            </p:spPr>
            <p:txBody>
              <a:bodyPr wrap="square" lIns="0" tIns="0" rIns="0" bIns="0" rtlCol="0">
                <a:spAutoFit/>
              </a:bodyPr>
              <a:lstStyle/>
              <a:p>
                <a:r>
                  <a:rPr lang="en-US" sz="3200" b="0" dirty="0">
                    <a:latin typeface="+mj-lt"/>
                  </a:rPr>
                  <a:t>g</a:t>
                </a:r>
                <a14:m>
                  <m:oMath xmlns:m="http://schemas.openxmlformats.org/officeDocument/2006/math">
                    <m:r>
                      <a:rPr lang="en-US" sz="3200" b="0" i="1" smtClean="0">
                        <a:latin typeface="Cambria Math" panose="02040503050406030204" pitchFamily="18" charset="0"/>
                      </a:rPr>
                      <m:t>= </m:t>
                    </m:r>
                    <m:f>
                      <m:fPr>
                        <m:ctrlPr>
                          <a:rPr lang="en-US" sz="3200" b="0" i="1">
                            <a:latin typeface="Cambria Math" panose="02040503050406030204" pitchFamily="18" charset="0"/>
                          </a:rPr>
                        </m:ctrlPr>
                      </m:fPr>
                      <m:num>
                        <m:sSub>
                          <m:sSubPr>
                            <m:ctrlPr>
                              <a:rPr lang="en-US" sz="3200" b="0" i="1">
                                <a:latin typeface="Cambria Math" panose="02040503050406030204" pitchFamily="18" charset="0"/>
                              </a:rPr>
                            </m:ctrlPr>
                          </m:sSubPr>
                          <m:e>
                            <m:r>
                              <a:rPr lang="en-US" sz="3200" b="0" i="1" smtClean="0">
                                <a:latin typeface="Cambria Math" panose="02040503050406030204" pitchFamily="18" charset="0"/>
                              </a:rPr>
                              <m:t>𝐺𝑀</m:t>
                            </m:r>
                          </m:e>
                          <m:sub>
                            <m:r>
                              <a:rPr lang="en-US" sz="3200" b="0" i="1" smtClean="0">
                                <a:latin typeface="Cambria Math" panose="02040503050406030204" pitchFamily="18" charset="0"/>
                              </a:rPr>
                              <m:t>𝑝</m:t>
                            </m:r>
                          </m:sub>
                        </m:sSub>
                        <m:r>
                          <a:rPr lang="en-US" sz="3200" b="0" i="1" smtClean="0">
                            <a:latin typeface="Cambria Math" panose="02040503050406030204" pitchFamily="18" charset="0"/>
                            <a:ea typeface="Cambria Math" panose="02040503050406030204" pitchFamily="18" charset="0"/>
                          </a:rPr>
                          <m:t>∙</m:t>
                        </m:r>
                        <m:r>
                          <a:rPr lang="en-US" sz="3200" b="0" i="1" smtClean="0">
                            <a:latin typeface="Cambria Math" panose="02040503050406030204" pitchFamily="18" charset="0"/>
                          </a:rPr>
                          <m:t>𝑚</m:t>
                        </m:r>
                      </m:num>
                      <m:den>
                        <m:sSup>
                          <m:sSupPr>
                            <m:ctrlPr>
                              <a:rPr lang="en-US" sz="3200" b="0" i="1">
                                <a:latin typeface="Cambria Math" panose="02040503050406030204" pitchFamily="18" charset="0"/>
                              </a:rPr>
                            </m:ctrlPr>
                          </m:sSupPr>
                          <m:e>
                            <m:sSub>
                              <m:sSubPr>
                                <m:ctrlPr>
                                  <a:rPr lang="en-US" sz="3200" b="0" i="1">
                                    <a:latin typeface="Cambria Math" panose="02040503050406030204" pitchFamily="18" charset="0"/>
                                  </a:rPr>
                                </m:ctrlPr>
                              </m:sSubPr>
                              <m:e>
                                <m:r>
                                  <a:rPr lang="en-US" sz="3200" b="0" i="1" smtClean="0">
                                    <a:latin typeface="Cambria Math" panose="02040503050406030204" pitchFamily="18" charset="0"/>
                                  </a:rPr>
                                  <m:t>𝑅</m:t>
                                </m:r>
                              </m:e>
                              <m:sub>
                                <m:r>
                                  <a:rPr lang="en-US" sz="3200" b="0" i="1" smtClean="0">
                                    <a:latin typeface="Cambria Math" panose="02040503050406030204" pitchFamily="18" charset="0"/>
                                  </a:rPr>
                                  <m:t>𝑝</m:t>
                                </m:r>
                              </m:sub>
                            </m:sSub>
                          </m:e>
                          <m:sup>
                            <m:r>
                              <a:rPr lang="en-US" sz="3200" b="0" i="1" smtClean="0">
                                <a:latin typeface="Cambria Math" panose="02040503050406030204" pitchFamily="18" charset="0"/>
                              </a:rPr>
                              <m:t>2</m:t>
                            </m:r>
                          </m:sup>
                        </m:sSup>
                      </m:den>
                    </m:f>
                  </m:oMath>
                </a14:m>
                <a:endParaRPr lang="en-US" sz="3200" b="0" dirty="0">
                  <a:latin typeface="+mj-lt"/>
                </a:endParaRPr>
              </a:p>
            </p:txBody>
          </p:sp>
        </mc:Choice>
        <mc:Fallback xmlns="">
          <p:sp>
            <p:nvSpPr>
              <p:cNvPr id="11" name="TextBox 10">
                <a:extLst>
                  <a:ext uri="{FF2B5EF4-FFF2-40B4-BE49-F238E27FC236}">
                    <a16:creationId xmlns:a16="http://schemas.microsoft.com/office/drawing/2014/main" id="{0E06B5DC-E658-4C96-A178-F54F969F0770}"/>
                  </a:ext>
                </a:extLst>
              </p:cNvPr>
              <p:cNvSpPr txBox="1">
                <a:spLocks noRot="1" noChangeAspect="1" noMove="1" noResize="1" noEditPoints="1" noAdjustHandles="1" noChangeArrowheads="1" noChangeShapeType="1" noTextEdit="1"/>
              </p:cNvSpPr>
              <p:nvPr/>
            </p:nvSpPr>
            <p:spPr>
              <a:xfrm>
                <a:off x="7226720" y="4507440"/>
                <a:ext cx="1944216" cy="866135"/>
              </a:xfrm>
              <a:prstGeom prst="rect">
                <a:avLst/>
              </a:prstGeom>
              <a:blipFill>
                <a:blip r:embed="rId12"/>
                <a:stretch>
                  <a:fillRect l="-12539"/>
                </a:stretch>
              </a:blipFill>
            </p:spPr>
            <p:txBody>
              <a:bodyPr/>
              <a:lstStyle/>
              <a:p>
                <a:r>
                  <a:rPr lang="en-US">
                    <a:noFill/>
                  </a:rPr>
                  <a:t> </a:t>
                </a:r>
              </a:p>
            </p:txBody>
          </p:sp>
        </mc:Fallback>
      </mc:AlternateContent>
      <p:sp>
        <p:nvSpPr>
          <p:cNvPr id="12" name="TextBox 7">
            <a:extLst>
              <a:ext uri="{FF2B5EF4-FFF2-40B4-BE49-F238E27FC236}">
                <a16:creationId xmlns:a16="http://schemas.microsoft.com/office/drawing/2014/main" id="{A4C3E2BF-48F6-480E-8C9D-1C7018B3E2CA}"/>
              </a:ext>
            </a:extLst>
          </p:cNvPr>
          <p:cNvSpPr txBox="1">
            <a:spLocks noChangeArrowheads="1"/>
          </p:cNvSpPr>
          <p:nvPr/>
        </p:nvSpPr>
        <p:spPr bwMode="auto">
          <a:xfrm>
            <a:off x="1987631" y="1196752"/>
            <a:ext cx="82167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cap="all" dirty="0" err="1"/>
              <a:t>Accelerazione</a:t>
            </a:r>
            <a:r>
              <a:rPr lang="en-US" altLang="it-IT" sz="2000" cap="all" dirty="0"/>
              <a:t> </a:t>
            </a:r>
            <a:r>
              <a:rPr lang="en-US" altLang="it-IT" sz="2000" cap="all" dirty="0" err="1"/>
              <a:t>gravità</a:t>
            </a:r>
            <a:r>
              <a:rPr lang="en-US" altLang="it-IT" sz="2000" cap="all" dirty="0"/>
              <a:t> </a:t>
            </a:r>
            <a:r>
              <a:rPr lang="en-US" altLang="it-IT" sz="2000" cap="all" dirty="0" err="1"/>
              <a:t>sulla</a:t>
            </a:r>
            <a:r>
              <a:rPr lang="en-US" altLang="it-IT" sz="2000" cap="all" dirty="0"/>
              <a:t> </a:t>
            </a:r>
            <a:r>
              <a:rPr lang="en-US" altLang="it-IT" sz="2000" cap="all" dirty="0" err="1"/>
              <a:t>superficie</a:t>
            </a:r>
            <a:r>
              <a:rPr lang="en-US" altLang="it-IT" sz="2000" cap="all" dirty="0"/>
              <a:t> di un </a:t>
            </a:r>
            <a:r>
              <a:rPr lang="en-US" altLang="it-IT" sz="2000" cap="all" dirty="0" err="1"/>
              <a:t>pianeta</a:t>
            </a:r>
            <a:endParaRPr lang="it-IT" altLang="it-IT" sz="2000" cap="all" dirty="0"/>
          </a:p>
        </p:txBody>
      </p:sp>
      <p:grpSp>
        <p:nvGrpSpPr>
          <p:cNvPr id="16" name="Group 15">
            <a:extLst>
              <a:ext uri="{FF2B5EF4-FFF2-40B4-BE49-F238E27FC236}">
                <a16:creationId xmlns:a16="http://schemas.microsoft.com/office/drawing/2014/main" id="{893EF7F4-703B-4EAA-A903-6F670EC2D4FF}"/>
              </a:ext>
            </a:extLst>
          </p:cNvPr>
          <p:cNvGrpSpPr/>
          <p:nvPr/>
        </p:nvGrpSpPr>
        <p:grpSpPr>
          <a:xfrm>
            <a:off x="2279576" y="4099665"/>
            <a:ext cx="1202698" cy="1561583"/>
            <a:chOff x="332048" y="2731855"/>
            <a:chExt cx="1202698" cy="1561583"/>
          </a:xfrm>
        </p:grpSpPr>
        <p:sp>
          <p:nvSpPr>
            <p:cNvPr id="17" name="Oval 16">
              <a:extLst>
                <a:ext uri="{FF2B5EF4-FFF2-40B4-BE49-F238E27FC236}">
                  <a16:creationId xmlns:a16="http://schemas.microsoft.com/office/drawing/2014/main" id="{DDA2AE3A-8823-4879-9447-0E76220F21F5}"/>
                </a:ext>
              </a:extLst>
            </p:cNvPr>
            <p:cNvSpPr/>
            <p:nvPr/>
          </p:nvSpPr>
          <p:spPr bwMode="auto">
            <a:xfrm>
              <a:off x="332048" y="3077287"/>
              <a:ext cx="1202698" cy="1216151"/>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1" hangingPunct="1"/>
              <a:endParaRPr lang="en-US" b="0">
                <a:latin typeface="+mj-lt"/>
              </a:endParaRPr>
            </a:p>
          </p:txBody>
        </p:sp>
        <p:pic>
          <p:nvPicPr>
            <p:cNvPr id="18" name="Picture 17">
              <a:extLst>
                <a:ext uri="{FF2B5EF4-FFF2-40B4-BE49-F238E27FC236}">
                  <a16:creationId xmlns:a16="http://schemas.microsoft.com/office/drawing/2014/main" id="{16B16AD9-22D2-499B-930C-F8283E09E2F1}"/>
                </a:ext>
              </a:extLst>
            </p:cNvPr>
            <p:cNvPicPr>
              <a:picLocks noChangeAspect="1"/>
            </p:cNvPicPr>
            <p:nvPr/>
          </p:nvPicPr>
          <p:blipFill rotWithShape="1">
            <a:blip r:embed="rId13"/>
            <a:srcRect l="70011" t="19550" r="9838" b="15350"/>
            <a:stretch/>
          </p:blipFill>
          <p:spPr>
            <a:xfrm rot="923081">
              <a:off x="1092625" y="2731855"/>
              <a:ext cx="161521" cy="391348"/>
            </a:xfrm>
            <a:prstGeom prst="rect">
              <a:avLst/>
            </a:prstGeom>
          </p:spPr>
        </p:pic>
      </p:grpSp>
    </p:spTree>
    <p:extLst>
      <p:ext uri="{BB962C8B-B14F-4D97-AF65-F5344CB8AC3E}">
        <p14:creationId xmlns:p14="http://schemas.microsoft.com/office/powerpoint/2010/main" val="18786273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A8A9323-EABC-491E-88CA-DD2C63F09FB5}"/>
              </a:ext>
            </a:extLst>
          </p:cNvPr>
          <p:cNvGrpSpPr/>
          <p:nvPr/>
        </p:nvGrpSpPr>
        <p:grpSpPr>
          <a:xfrm>
            <a:off x="2711624" y="1577390"/>
            <a:ext cx="1829966" cy="2702662"/>
            <a:chOff x="539552" y="1809061"/>
            <a:chExt cx="3024336" cy="4466617"/>
          </a:xfrm>
        </p:grpSpPr>
        <p:sp>
          <p:nvSpPr>
            <p:cNvPr id="3" name="Oval 2">
              <a:extLst>
                <a:ext uri="{FF2B5EF4-FFF2-40B4-BE49-F238E27FC236}">
                  <a16:creationId xmlns:a16="http://schemas.microsoft.com/office/drawing/2014/main" id="{B875B4A9-C337-466F-ABBA-73EBD419DFA3}"/>
                </a:ext>
              </a:extLst>
            </p:cNvPr>
            <p:cNvSpPr/>
            <p:nvPr/>
          </p:nvSpPr>
          <p:spPr bwMode="auto">
            <a:xfrm>
              <a:off x="539552" y="3217512"/>
              <a:ext cx="3024336" cy="3058166"/>
            </a:xfrm>
            <a:prstGeom prst="ellipse">
              <a:avLst/>
            </a:prstGeom>
            <a:solidFill>
              <a:srgbClr val="FFC000"/>
            </a:solid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1" hangingPunct="1"/>
              <a:endParaRPr lang="en-US" b="0"/>
            </a:p>
          </p:txBody>
        </p:sp>
        <p:pic>
          <p:nvPicPr>
            <p:cNvPr id="4" name="Picture 3">
              <a:extLst>
                <a:ext uri="{FF2B5EF4-FFF2-40B4-BE49-F238E27FC236}">
                  <a16:creationId xmlns:a16="http://schemas.microsoft.com/office/drawing/2014/main" id="{133CEAD7-4C18-4DBA-86BA-8707C05D8A9F}"/>
                </a:ext>
              </a:extLst>
            </p:cNvPr>
            <p:cNvPicPr>
              <a:picLocks noChangeAspect="1"/>
            </p:cNvPicPr>
            <p:nvPr/>
          </p:nvPicPr>
          <p:blipFill rotWithShape="1">
            <a:blip r:embed="rId2"/>
            <a:srcRect l="70011" t="19550" r="9838" b="15350"/>
            <a:stretch/>
          </p:blipFill>
          <p:spPr>
            <a:xfrm rot="923081">
              <a:off x="2529628" y="1809061"/>
              <a:ext cx="406165" cy="984094"/>
            </a:xfrm>
            <a:prstGeom prst="rect">
              <a:avLst/>
            </a:prstGeom>
          </p:spPr>
        </p:pic>
        <p:sp>
          <p:nvSpPr>
            <p:cNvPr id="6" name="Freeform: Shape 5">
              <a:extLst>
                <a:ext uri="{FF2B5EF4-FFF2-40B4-BE49-F238E27FC236}">
                  <a16:creationId xmlns:a16="http://schemas.microsoft.com/office/drawing/2014/main" id="{AE4236F0-F502-4E7F-A019-D8229D9D3282}"/>
                </a:ext>
              </a:extLst>
            </p:cNvPr>
            <p:cNvSpPr/>
            <p:nvPr/>
          </p:nvSpPr>
          <p:spPr bwMode="auto">
            <a:xfrm>
              <a:off x="1733006" y="2690949"/>
              <a:ext cx="1280162" cy="879565"/>
            </a:xfrm>
            <a:custGeom>
              <a:avLst/>
              <a:gdLst>
                <a:gd name="connsiteX0" fmla="*/ 0 w 1280162"/>
                <a:gd name="connsiteY0" fmla="*/ 548640 h 879565"/>
                <a:gd name="connsiteX1" fmla="*/ 52251 w 1280162"/>
                <a:gd name="connsiteY1" fmla="*/ 470262 h 879565"/>
                <a:gd name="connsiteX2" fmla="*/ 87085 w 1280162"/>
                <a:gd name="connsiteY2" fmla="*/ 418011 h 879565"/>
                <a:gd name="connsiteX3" fmla="*/ 95794 w 1280162"/>
                <a:gd name="connsiteY3" fmla="*/ 391885 h 879565"/>
                <a:gd name="connsiteX4" fmla="*/ 121920 w 1280162"/>
                <a:gd name="connsiteY4" fmla="*/ 365760 h 879565"/>
                <a:gd name="connsiteX5" fmla="*/ 139337 w 1280162"/>
                <a:gd name="connsiteY5" fmla="*/ 313508 h 879565"/>
                <a:gd name="connsiteX6" fmla="*/ 165463 w 1280162"/>
                <a:gd name="connsiteY6" fmla="*/ 287382 h 879565"/>
                <a:gd name="connsiteX7" fmla="*/ 365760 w 1280162"/>
                <a:gd name="connsiteY7" fmla="*/ 261257 h 879565"/>
                <a:gd name="connsiteX8" fmla="*/ 374468 w 1280162"/>
                <a:gd name="connsiteY8" fmla="*/ 209005 h 879565"/>
                <a:gd name="connsiteX9" fmla="*/ 435428 w 1280162"/>
                <a:gd name="connsiteY9" fmla="*/ 130628 h 879565"/>
                <a:gd name="connsiteX10" fmla="*/ 461554 w 1280162"/>
                <a:gd name="connsiteY10" fmla="*/ 121920 h 879565"/>
                <a:gd name="connsiteX11" fmla="*/ 487680 w 1280162"/>
                <a:gd name="connsiteY11" fmla="*/ 104502 h 879565"/>
                <a:gd name="connsiteX12" fmla="*/ 539931 w 1280162"/>
                <a:gd name="connsiteY12" fmla="*/ 78377 h 879565"/>
                <a:gd name="connsiteX13" fmla="*/ 731520 w 1280162"/>
                <a:gd name="connsiteY13" fmla="*/ 87085 h 879565"/>
                <a:gd name="connsiteX14" fmla="*/ 775063 w 1280162"/>
                <a:gd name="connsiteY14" fmla="*/ 60960 h 879565"/>
                <a:gd name="connsiteX15" fmla="*/ 853440 w 1280162"/>
                <a:gd name="connsiteY15" fmla="*/ 0 h 879565"/>
                <a:gd name="connsiteX16" fmla="*/ 888274 w 1280162"/>
                <a:gd name="connsiteY16" fmla="*/ 8708 h 879565"/>
                <a:gd name="connsiteX17" fmla="*/ 949234 w 1280162"/>
                <a:gd name="connsiteY17" fmla="*/ 78377 h 879565"/>
                <a:gd name="connsiteX18" fmla="*/ 975360 w 1280162"/>
                <a:gd name="connsiteY18" fmla="*/ 130628 h 879565"/>
                <a:gd name="connsiteX19" fmla="*/ 984068 w 1280162"/>
                <a:gd name="connsiteY19" fmla="*/ 182880 h 879565"/>
                <a:gd name="connsiteX20" fmla="*/ 992777 w 1280162"/>
                <a:gd name="connsiteY20" fmla="*/ 252548 h 879565"/>
                <a:gd name="connsiteX21" fmla="*/ 1010194 w 1280162"/>
                <a:gd name="connsiteY21" fmla="*/ 278674 h 879565"/>
                <a:gd name="connsiteX22" fmla="*/ 1045028 w 1280162"/>
                <a:gd name="connsiteY22" fmla="*/ 339634 h 879565"/>
                <a:gd name="connsiteX23" fmla="*/ 1045028 w 1280162"/>
                <a:gd name="connsiteY23" fmla="*/ 487680 h 879565"/>
                <a:gd name="connsiteX24" fmla="*/ 1071154 w 1280162"/>
                <a:gd name="connsiteY24" fmla="*/ 496388 h 879565"/>
                <a:gd name="connsiteX25" fmla="*/ 1097280 w 1280162"/>
                <a:gd name="connsiteY25" fmla="*/ 522514 h 879565"/>
                <a:gd name="connsiteX26" fmla="*/ 1210491 w 1280162"/>
                <a:gd name="connsiteY26" fmla="*/ 566057 h 879565"/>
                <a:gd name="connsiteX27" fmla="*/ 1227908 w 1280162"/>
                <a:gd name="connsiteY27" fmla="*/ 644434 h 879565"/>
                <a:gd name="connsiteX28" fmla="*/ 1245325 w 1280162"/>
                <a:gd name="connsiteY28" fmla="*/ 696685 h 879565"/>
                <a:gd name="connsiteX29" fmla="*/ 1262743 w 1280162"/>
                <a:gd name="connsiteY29" fmla="*/ 714102 h 879565"/>
                <a:gd name="connsiteX30" fmla="*/ 1271451 w 1280162"/>
                <a:gd name="connsiteY30" fmla="*/ 740228 h 879565"/>
                <a:gd name="connsiteX31" fmla="*/ 1280160 w 1280162"/>
                <a:gd name="connsiteY31" fmla="*/ 879565 h 879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80162" h="879565">
                  <a:moveTo>
                    <a:pt x="0" y="548640"/>
                  </a:moveTo>
                  <a:cubicBezTo>
                    <a:pt x="56862" y="434912"/>
                    <a:pt x="-3601" y="542071"/>
                    <a:pt x="52251" y="470262"/>
                  </a:cubicBezTo>
                  <a:cubicBezTo>
                    <a:pt x="65102" y="453739"/>
                    <a:pt x="80465" y="437869"/>
                    <a:pt x="87085" y="418011"/>
                  </a:cubicBezTo>
                  <a:cubicBezTo>
                    <a:pt x="89988" y="409302"/>
                    <a:pt x="90702" y="399523"/>
                    <a:pt x="95794" y="391885"/>
                  </a:cubicBezTo>
                  <a:cubicBezTo>
                    <a:pt x="102626" y="381638"/>
                    <a:pt x="113211" y="374468"/>
                    <a:pt x="121920" y="365760"/>
                  </a:cubicBezTo>
                  <a:cubicBezTo>
                    <a:pt x="127726" y="348343"/>
                    <a:pt x="126355" y="326490"/>
                    <a:pt x="139337" y="313508"/>
                  </a:cubicBezTo>
                  <a:cubicBezTo>
                    <a:pt x="148046" y="304799"/>
                    <a:pt x="156002" y="295267"/>
                    <a:pt x="165463" y="287382"/>
                  </a:cubicBezTo>
                  <a:cubicBezTo>
                    <a:pt x="224106" y="238512"/>
                    <a:pt x="269160" y="266087"/>
                    <a:pt x="365760" y="261257"/>
                  </a:cubicBezTo>
                  <a:cubicBezTo>
                    <a:pt x="368663" y="243840"/>
                    <a:pt x="369394" y="225918"/>
                    <a:pt x="374468" y="209005"/>
                  </a:cubicBezTo>
                  <a:cubicBezTo>
                    <a:pt x="381834" y="184452"/>
                    <a:pt x="413113" y="138066"/>
                    <a:pt x="435428" y="130628"/>
                  </a:cubicBezTo>
                  <a:lnTo>
                    <a:pt x="461554" y="121920"/>
                  </a:lnTo>
                  <a:cubicBezTo>
                    <a:pt x="470263" y="116114"/>
                    <a:pt x="478318" y="109183"/>
                    <a:pt x="487680" y="104502"/>
                  </a:cubicBezTo>
                  <a:cubicBezTo>
                    <a:pt x="559798" y="68442"/>
                    <a:pt x="465046" y="128299"/>
                    <a:pt x="539931" y="78377"/>
                  </a:cubicBezTo>
                  <a:cubicBezTo>
                    <a:pt x="636331" y="110510"/>
                    <a:pt x="573859" y="96939"/>
                    <a:pt x="731520" y="87085"/>
                  </a:cubicBezTo>
                  <a:cubicBezTo>
                    <a:pt x="781468" y="70436"/>
                    <a:pt x="736813" y="89648"/>
                    <a:pt x="775063" y="60960"/>
                  </a:cubicBezTo>
                  <a:cubicBezTo>
                    <a:pt x="858393" y="-1538"/>
                    <a:pt x="800255" y="53183"/>
                    <a:pt x="853440" y="0"/>
                  </a:cubicBezTo>
                  <a:cubicBezTo>
                    <a:pt x="865051" y="2903"/>
                    <a:pt x="877273" y="3993"/>
                    <a:pt x="888274" y="8708"/>
                  </a:cubicBezTo>
                  <a:cubicBezTo>
                    <a:pt x="922142" y="23222"/>
                    <a:pt x="927946" y="46444"/>
                    <a:pt x="949234" y="78377"/>
                  </a:cubicBezTo>
                  <a:cubicBezTo>
                    <a:pt x="971744" y="112142"/>
                    <a:pt x="963341" y="94571"/>
                    <a:pt x="975360" y="130628"/>
                  </a:cubicBezTo>
                  <a:cubicBezTo>
                    <a:pt x="978263" y="148045"/>
                    <a:pt x="981571" y="165400"/>
                    <a:pt x="984068" y="182880"/>
                  </a:cubicBezTo>
                  <a:cubicBezTo>
                    <a:pt x="987378" y="206048"/>
                    <a:pt x="986619" y="229969"/>
                    <a:pt x="992777" y="252548"/>
                  </a:cubicBezTo>
                  <a:cubicBezTo>
                    <a:pt x="995531" y="262646"/>
                    <a:pt x="1005001" y="269587"/>
                    <a:pt x="1010194" y="278674"/>
                  </a:cubicBezTo>
                  <a:cubicBezTo>
                    <a:pt x="1054389" y="356017"/>
                    <a:pt x="1002594" y="275982"/>
                    <a:pt x="1045028" y="339634"/>
                  </a:cubicBezTo>
                  <a:cubicBezTo>
                    <a:pt x="1037819" y="390099"/>
                    <a:pt x="1026284" y="436132"/>
                    <a:pt x="1045028" y="487680"/>
                  </a:cubicBezTo>
                  <a:cubicBezTo>
                    <a:pt x="1048165" y="496307"/>
                    <a:pt x="1062445" y="493485"/>
                    <a:pt x="1071154" y="496388"/>
                  </a:cubicBezTo>
                  <a:cubicBezTo>
                    <a:pt x="1079863" y="505097"/>
                    <a:pt x="1086890" y="515902"/>
                    <a:pt x="1097280" y="522514"/>
                  </a:cubicBezTo>
                  <a:cubicBezTo>
                    <a:pt x="1154278" y="558785"/>
                    <a:pt x="1156259" y="555210"/>
                    <a:pt x="1210491" y="566057"/>
                  </a:cubicBezTo>
                  <a:cubicBezTo>
                    <a:pt x="1215461" y="590907"/>
                    <a:pt x="1220531" y="619845"/>
                    <a:pt x="1227908" y="644434"/>
                  </a:cubicBezTo>
                  <a:cubicBezTo>
                    <a:pt x="1233183" y="662019"/>
                    <a:pt x="1232343" y="683704"/>
                    <a:pt x="1245325" y="696685"/>
                  </a:cubicBezTo>
                  <a:lnTo>
                    <a:pt x="1262743" y="714102"/>
                  </a:lnTo>
                  <a:cubicBezTo>
                    <a:pt x="1265646" y="722811"/>
                    <a:pt x="1270378" y="731111"/>
                    <a:pt x="1271451" y="740228"/>
                  </a:cubicBezTo>
                  <a:cubicBezTo>
                    <a:pt x="1280574" y="817771"/>
                    <a:pt x="1280160" y="828553"/>
                    <a:pt x="1280160" y="879565"/>
                  </a:cubicBezTo>
                </a:path>
              </a:pathLst>
            </a:custGeom>
            <a:noFill/>
            <a:ln w="9525" cap="flat" cmpd="sng" algn="ctr">
              <a:solidFill>
                <a:schemeClr val="tx1"/>
              </a:solid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eaLnBrk="1" hangingPunct="1"/>
              <a:endParaRPr lang="en-US" b="0"/>
            </a:p>
          </p:txBody>
        </p:sp>
        <p:cxnSp>
          <p:nvCxnSpPr>
            <p:cNvPr id="8" name="Straight Arrow Connector 7">
              <a:extLst>
                <a:ext uri="{FF2B5EF4-FFF2-40B4-BE49-F238E27FC236}">
                  <a16:creationId xmlns:a16="http://schemas.microsoft.com/office/drawing/2014/main" id="{8FE91676-3F9D-47BC-B40B-062B825E760E}"/>
                </a:ext>
              </a:extLst>
            </p:cNvPr>
            <p:cNvCxnSpPr>
              <a:cxnSpLocks/>
            </p:cNvCxnSpPr>
            <p:nvPr/>
          </p:nvCxnSpPr>
          <p:spPr bwMode="auto">
            <a:xfrm flipH="1">
              <a:off x="2051720" y="3253158"/>
              <a:ext cx="432047" cy="1529083"/>
            </a:xfrm>
            <a:prstGeom prst="straightConnector1">
              <a:avLst/>
            </a:prstGeom>
            <a:solidFill>
              <a:schemeClr val="accent1"/>
            </a:solidFill>
            <a:ln w="9525" cap="flat" cmpd="sng" algn="ctr">
              <a:solidFill>
                <a:schemeClr val="tx1"/>
              </a:solidFill>
              <a:prstDash val="solid"/>
              <a:round/>
              <a:headEnd type="triangle"/>
              <a:tailEnd type="triangle"/>
            </a:ln>
            <a:effectLst/>
          </p:spPr>
        </p:cxnSp>
        <p:cxnSp>
          <p:nvCxnSpPr>
            <p:cNvPr id="10" name="Straight Arrow Connector 9">
              <a:extLst>
                <a:ext uri="{FF2B5EF4-FFF2-40B4-BE49-F238E27FC236}">
                  <a16:creationId xmlns:a16="http://schemas.microsoft.com/office/drawing/2014/main" id="{EE7030E5-3C5A-4EAC-B6B1-51FFC1AF2188}"/>
                </a:ext>
              </a:extLst>
            </p:cNvPr>
            <p:cNvCxnSpPr>
              <a:cxnSpLocks/>
            </p:cNvCxnSpPr>
            <p:nvPr/>
          </p:nvCxnSpPr>
          <p:spPr bwMode="auto">
            <a:xfrm flipH="1">
              <a:off x="2483767" y="2732806"/>
              <a:ext cx="138622" cy="562209"/>
            </a:xfrm>
            <a:prstGeom prst="straightConnector1">
              <a:avLst/>
            </a:prstGeom>
            <a:solidFill>
              <a:schemeClr val="accent1"/>
            </a:solidFill>
            <a:ln w="9525" cap="flat" cmpd="sng" algn="ctr">
              <a:solidFill>
                <a:schemeClr val="tx1"/>
              </a:solidFill>
              <a:prstDash val="solid"/>
              <a:round/>
              <a:headEnd type="triangle"/>
              <a:tailEnd type="triangle"/>
            </a:ln>
            <a:effectLst/>
          </p:spPr>
        </p:cxnSp>
        <p:sp>
          <p:nvSpPr>
            <p:cNvPr id="12" name="TextBox 11">
              <a:extLst>
                <a:ext uri="{FF2B5EF4-FFF2-40B4-BE49-F238E27FC236}">
                  <a16:creationId xmlns:a16="http://schemas.microsoft.com/office/drawing/2014/main" id="{1613FBCC-56D7-44FC-93BF-E7FAF72422A8}"/>
                </a:ext>
              </a:extLst>
            </p:cNvPr>
            <p:cNvSpPr txBox="1"/>
            <p:nvPr/>
          </p:nvSpPr>
          <p:spPr>
            <a:xfrm>
              <a:off x="2251171" y="3917122"/>
              <a:ext cx="729070" cy="661251"/>
            </a:xfrm>
            <a:prstGeom prst="rect">
              <a:avLst/>
            </a:prstGeom>
            <a:noFill/>
          </p:spPr>
          <p:txBody>
            <a:bodyPr wrap="none" rtlCol="0">
              <a:spAutoFit/>
            </a:bodyPr>
            <a:lstStyle/>
            <a:p>
              <a:r>
                <a:rPr lang="en-US" b="0" dirty="0" err="1"/>
                <a:t>R</a:t>
              </a:r>
              <a:r>
                <a:rPr lang="en-US" b="0" baseline="-25000" dirty="0" err="1"/>
                <a:t>p</a:t>
              </a:r>
              <a:endParaRPr lang="en-US" b="0" dirty="0"/>
            </a:p>
          </p:txBody>
        </p:sp>
        <p:sp>
          <p:nvSpPr>
            <p:cNvPr id="13" name="TextBox 12">
              <a:extLst>
                <a:ext uri="{FF2B5EF4-FFF2-40B4-BE49-F238E27FC236}">
                  <a16:creationId xmlns:a16="http://schemas.microsoft.com/office/drawing/2014/main" id="{1A8646F4-B95F-4B44-B832-00142217112C}"/>
                </a:ext>
              </a:extLst>
            </p:cNvPr>
            <p:cNvSpPr txBox="1"/>
            <p:nvPr/>
          </p:nvSpPr>
          <p:spPr>
            <a:xfrm>
              <a:off x="2123347" y="2635170"/>
              <a:ext cx="517131" cy="661251"/>
            </a:xfrm>
            <a:prstGeom prst="rect">
              <a:avLst/>
            </a:prstGeom>
            <a:noFill/>
          </p:spPr>
          <p:txBody>
            <a:bodyPr wrap="none" rtlCol="0">
              <a:spAutoFit/>
            </a:bodyPr>
            <a:lstStyle/>
            <a:p>
              <a:r>
                <a:rPr lang="en-US" b="0" dirty="0"/>
                <a:t>h</a:t>
              </a:r>
            </a:p>
          </p:txBody>
        </p: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175A5B2F-F247-4D29-BAE6-A8A4049A2AF1}"/>
                  </a:ext>
                </a:extLst>
              </p:cNvPr>
              <p:cNvSpPr txBox="1"/>
              <p:nvPr/>
            </p:nvSpPr>
            <p:spPr>
              <a:xfrm>
                <a:off x="6816080" y="2852937"/>
                <a:ext cx="1944216" cy="866135"/>
              </a:xfrm>
              <a:prstGeom prst="rect">
                <a:avLst/>
              </a:prstGeom>
              <a:solidFill>
                <a:srgbClr val="FFFF00"/>
              </a:solidFill>
            </p:spPr>
            <p:txBody>
              <a:bodyPr wrap="square" lIns="0" tIns="0" rIns="0" bIns="0" rtlCol="0">
                <a:spAutoFit/>
              </a:bodyPr>
              <a:lstStyle/>
              <a:p>
                <a:r>
                  <a:rPr lang="en-US" sz="3200" b="0" dirty="0"/>
                  <a:t>g</a:t>
                </a:r>
                <a14:m>
                  <m:oMath xmlns:m="http://schemas.openxmlformats.org/officeDocument/2006/math">
                    <m:r>
                      <a:rPr lang="en-US" sz="3200" b="0" i="1" smtClean="0">
                        <a:latin typeface="Cambria Math" panose="02040503050406030204" pitchFamily="18" charset="0"/>
                      </a:rPr>
                      <m:t>= </m:t>
                    </m:r>
                    <m:f>
                      <m:fPr>
                        <m:ctrlPr>
                          <a:rPr lang="en-US" sz="3200" b="0" i="1">
                            <a:latin typeface="Cambria Math" panose="02040503050406030204" pitchFamily="18" charset="0"/>
                          </a:rPr>
                        </m:ctrlPr>
                      </m:fPr>
                      <m:num>
                        <m:sSub>
                          <m:sSubPr>
                            <m:ctrlPr>
                              <a:rPr lang="en-US" sz="3200" b="0" i="1">
                                <a:latin typeface="Cambria Math" panose="02040503050406030204" pitchFamily="18" charset="0"/>
                              </a:rPr>
                            </m:ctrlPr>
                          </m:sSubPr>
                          <m:e>
                            <m:r>
                              <a:rPr lang="en-US" sz="3200" b="0" i="1" smtClean="0">
                                <a:latin typeface="Cambria Math" panose="02040503050406030204" pitchFamily="18" charset="0"/>
                              </a:rPr>
                              <m:t>𝐺𝑀</m:t>
                            </m:r>
                          </m:e>
                          <m:sub>
                            <m:r>
                              <a:rPr lang="en-US" sz="3200" b="0" i="1" smtClean="0">
                                <a:latin typeface="Cambria Math" panose="02040503050406030204" pitchFamily="18" charset="0"/>
                              </a:rPr>
                              <m:t>𝑝</m:t>
                            </m:r>
                          </m:sub>
                        </m:sSub>
                      </m:num>
                      <m:den>
                        <m:sSup>
                          <m:sSupPr>
                            <m:ctrlPr>
                              <a:rPr lang="en-US" sz="3200" b="0" i="1">
                                <a:latin typeface="Cambria Math" panose="02040503050406030204" pitchFamily="18" charset="0"/>
                              </a:rPr>
                            </m:ctrlPr>
                          </m:sSupPr>
                          <m:e>
                            <m:sSub>
                              <m:sSubPr>
                                <m:ctrlPr>
                                  <a:rPr lang="en-US" sz="3200" b="0" i="1">
                                    <a:latin typeface="Cambria Math" panose="02040503050406030204" pitchFamily="18" charset="0"/>
                                  </a:rPr>
                                </m:ctrlPr>
                              </m:sSubPr>
                              <m:e>
                                <m:r>
                                  <a:rPr lang="en-US" sz="3200" b="0" i="1" smtClean="0">
                                    <a:latin typeface="Cambria Math" panose="02040503050406030204" pitchFamily="18" charset="0"/>
                                  </a:rPr>
                                  <m:t>(</m:t>
                                </m:r>
                                <m:r>
                                  <a:rPr lang="en-US" sz="3200" b="0" i="1" smtClean="0">
                                    <a:latin typeface="Cambria Math" panose="02040503050406030204" pitchFamily="18" charset="0"/>
                                  </a:rPr>
                                  <m:t>𝑅</m:t>
                                </m:r>
                              </m:e>
                              <m:sub>
                                <m:r>
                                  <a:rPr lang="en-US" sz="3200" b="0" i="1" smtClean="0">
                                    <a:latin typeface="Cambria Math" panose="02040503050406030204" pitchFamily="18" charset="0"/>
                                  </a:rPr>
                                  <m:t>𝑝</m:t>
                                </m:r>
                              </m:sub>
                            </m:sSub>
                            <m:r>
                              <a:rPr lang="en-US" sz="3200" b="0" i="1" smtClean="0">
                                <a:latin typeface="Cambria Math" panose="02040503050406030204" pitchFamily="18" charset="0"/>
                              </a:rPr>
                              <m:t>+</m:t>
                            </m:r>
                            <m:r>
                              <a:rPr lang="en-US" sz="3200" b="0" i="1" smtClean="0">
                                <a:latin typeface="Cambria Math" panose="02040503050406030204" pitchFamily="18" charset="0"/>
                              </a:rPr>
                              <m:t>h</m:t>
                            </m:r>
                            <m:r>
                              <a:rPr lang="en-US" sz="3200" b="0" i="1" smtClean="0">
                                <a:latin typeface="Cambria Math" panose="02040503050406030204" pitchFamily="18" charset="0"/>
                              </a:rPr>
                              <m:t>)</m:t>
                            </m:r>
                          </m:e>
                          <m:sup>
                            <m:r>
                              <a:rPr lang="en-US" sz="3200" b="0" i="1" smtClean="0">
                                <a:latin typeface="Cambria Math" panose="02040503050406030204" pitchFamily="18" charset="0"/>
                              </a:rPr>
                              <m:t>2</m:t>
                            </m:r>
                          </m:sup>
                        </m:sSup>
                      </m:den>
                    </m:f>
                  </m:oMath>
                </a14:m>
                <a:endParaRPr lang="en-US" sz="3200" b="0" dirty="0"/>
              </a:p>
            </p:txBody>
          </p:sp>
        </mc:Choice>
        <mc:Fallback xmlns="">
          <p:sp>
            <p:nvSpPr>
              <p:cNvPr id="15" name="TextBox 14">
                <a:extLst>
                  <a:ext uri="{FF2B5EF4-FFF2-40B4-BE49-F238E27FC236}">
                    <a16:creationId xmlns:a16="http://schemas.microsoft.com/office/drawing/2014/main" id="{175A5B2F-F247-4D29-BAE6-A8A4049A2AF1}"/>
                  </a:ext>
                </a:extLst>
              </p:cNvPr>
              <p:cNvSpPr txBox="1">
                <a:spLocks noRot="1" noChangeAspect="1" noMove="1" noResize="1" noEditPoints="1" noAdjustHandles="1" noChangeArrowheads="1" noChangeShapeType="1" noTextEdit="1"/>
              </p:cNvSpPr>
              <p:nvPr/>
            </p:nvSpPr>
            <p:spPr>
              <a:xfrm>
                <a:off x="6816080" y="2852937"/>
                <a:ext cx="1944216" cy="866135"/>
              </a:xfrm>
              <a:prstGeom prst="rect">
                <a:avLst/>
              </a:prstGeom>
              <a:blipFill>
                <a:blip r:embed="rId4"/>
                <a:stretch>
                  <a:fillRect l="-12539"/>
                </a:stretch>
              </a:blipFill>
            </p:spPr>
            <p:txBody>
              <a:bodyPr/>
              <a:lstStyle/>
              <a:p>
                <a:r>
                  <a:rPr lang="en-US">
                    <a:noFill/>
                  </a:rPr>
                  <a:t> </a:t>
                </a:r>
              </a:p>
            </p:txBody>
          </p:sp>
        </mc:Fallback>
      </mc:AlternateContent>
      <p:sp>
        <p:nvSpPr>
          <p:cNvPr id="16" name="TextBox 15">
            <a:extLst>
              <a:ext uri="{FF2B5EF4-FFF2-40B4-BE49-F238E27FC236}">
                <a16:creationId xmlns:a16="http://schemas.microsoft.com/office/drawing/2014/main" id="{681470F5-6F15-4AD5-9E41-0AD94561F115}"/>
              </a:ext>
            </a:extLst>
          </p:cNvPr>
          <p:cNvSpPr txBox="1"/>
          <p:nvPr/>
        </p:nvSpPr>
        <p:spPr>
          <a:xfrm>
            <a:off x="4750920" y="4581129"/>
            <a:ext cx="2690160" cy="1323439"/>
          </a:xfrm>
          <a:prstGeom prst="rect">
            <a:avLst/>
          </a:prstGeom>
          <a:noFill/>
        </p:spPr>
        <p:txBody>
          <a:bodyPr wrap="none" rtlCol="0">
            <a:spAutoFit/>
          </a:bodyPr>
          <a:lstStyle/>
          <a:p>
            <a:r>
              <a:rPr lang="en-US" b="0" dirty="0"/>
              <a:t>h = 0         g = 9.81 m/s</a:t>
            </a:r>
            <a:r>
              <a:rPr lang="en-US" b="0" baseline="30000" dirty="0"/>
              <a:t>2</a:t>
            </a:r>
          </a:p>
          <a:p>
            <a:r>
              <a:rPr lang="en-US" b="0" dirty="0"/>
              <a:t>h = 10       g = 9.78 m/s</a:t>
            </a:r>
            <a:r>
              <a:rPr lang="en-US" b="0" baseline="30000" dirty="0"/>
              <a:t>2</a:t>
            </a:r>
            <a:endParaRPr lang="en-US" b="0" dirty="0"/>
          </a:p>
          <a:p>
            <a:r>
              <a:rPr lang="en-US" b="0" dirty="0"/>
              <a:t>h = 400     g = 9.69 m/s</a:t>
            </a:r>
            <a:r>
              <a:rPr lang="en-US" b="0" baseline="30000" dirty="0"/>
              <a:t>2</a:t>
            </a:r>
            <a:endParaRPr lang="en-US" b="0" dirty="0"/>
          </a:p>
          <a:p>
            <a:endParaRPr lang="en-US" b="0" dirty="0"/>
          </a:p>
        </p:txBody>
      </p:sp>
    </p:spTree>
    <p:extLst>
      <p:ext uri="{BB962C8B-B14F-4D97-AF65-F5344CB8AC3E}">
        <p14:creationId xmlns:p14="http://schemas.microsoft.com/office/powerpoint/2010/main" val="8243336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7CBAEF2-8002-485D-9D3B-3892D0C58BFB}"/>
              </a:ext>
            </a:extLst>
          </p:cNvPr>
          <p:cNvPicPr>
            <a:picLocks noChangeAspect="1"/>
          </p:cNvPicPr>
          <p:nvPr/>
        </p:nvPicPr>
        <p:blipFill>
          <a:blip r:embed="rId2"/>
          <a:stretch>
            <a:fillRect/>
          </a:stretch>
        </p:blipFill>
        <p:spPr>
          <a:xfrm>
            <a:off x="335360" y="1916832"/>
            <a:ext cx="5611351" cy="4223978"/>
          </a:xfrm>
          <a:prstGeom prst="rect">
            <a:avLst/>
          </a:prstGeom>
        </p:spPr>
      </p:pic>
      <p:pic>
        <p:nvPicPr>
          <p:cNvPr id="3" name="Picture 2">
            <a:extLst>
              <a:ext uri="{FF2B5EF4-FFF2-40B4-BE49-F238E27FC236}">
                <a16:creationId xmlns:a16="http://schemas.microsoft.com/office/drawing/2014/main" id="{857FD1EE-7C26-4E5B-8B00-D83CCF070B88}"/>
              </a:ext>
            </a:extLst>
          </p:cNvPr>
          <p:cNvPicPr>
            <a:picLocks noChangeAspect="1"/>
          </p:cNvPicPr>
          <p:nvPr/>
        </p:nvPicPr>
        <p:blipFill>
          <a:blip r:embed="rId3"/>
          <a:stretch>
            <a:fillRect/>
          </a:stretch>
        </p:blipFill>
        <p:spPr>
          <a:xfrm>
            <a:off x="6528048" y="2636912"/>
            <a:ext cx="4697380" cy="2620644"/>
          </a:xfrm>
          <a:prstGeom prst="rect">
            <a:avLst/>
          </a:prstGeom>
        </p:spPr>
      </p:pic>
    </p:spTree>
    <p:extLst>
      <p:ext uri="{BB962C8B-B14F-4D97-AF65-F5344CB8AC3E}">
        <p14:creationId xmlns:p14="http://schemas.microsoft.com/office/powerpoint/2010/main" val="1860490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7BB90E-8907-4354-8512-6594646E553C}"/>
              </a:ext>
            </a:extLst>
          </p:cNvPr>
          <p:cNvSpPr/>
          <p:nvPr/>
        </p:nvSpPr>
        <p:spPr>
          <a:xfrm>
            <a:off x="1847528" y="1382286"/>
            <a:ext cx="8568952" cy="2862322"/>
          </a:xfrm>
          <a:prstGeom prst="rect">
            <a:avLst/>
          </a:prstGeom>
        </p:spPr>
        <p:txBody>
          <a:bodyPr wrap="square">
            <a:spAutoFit/>
          </a:bodyPr>
          <a:lstStyle/>
          <a:p>
            <a:r>
              <a:rPr lang="it-IT" b="0" i="1" dirty="0"/>
              <a:t>Un astronauta ha una massa di 75 kg. Per far in modo che il suo peso risulti un terzo rispetto a quello che ha sulla Terra, a che distanza dalla superficie terrestre dovrà fermarsi?</a:t>
            </a:r>
            <a:endParaRPr lang="it-IT" b="0" dirty="0"/>
          </a:p>
          <a:p>
            <a:r>
              <a:rPr lang="it-IT" b="0" dirty="0"/>
              <a:t> </a:t>
            </a:r>
          </a:p>
          <a:p>
            <a:r>
              <a:rPr lang="it-IT" b="0" i="1" dirty="0">
                <a:solidFill>
                  <a:srgbClr val="993300"/>
                </a:solidFill>
              </a:rPr>
              <a:t>Dati: </a:t>
            </a:r>
            <a:endParaRPr lang="it-IT" b="0" dirty="0"/>
          </a:p>
          <a:p>
            <a:r>
              <a:rPr lang="it-IT" b="0" dirty="0"/>
              <a:t>Raggio della Terra: </a:t>
            </a:r>
            <a:r>
              <a:rPr lang="it-IT" b="0" i="1" dirty="0"/>
              <a:t>R</a:t>
            </a:r>
            <a:r>
              <a:rPr lang="it-IT" b="0" i="1" baseline="-25000" dirty="0"/>
              <a:t>T</a:t>
            </a:r>
            <a:r>
              <a:rPr lang="it-IT" b="0" i="1" dirty="0"/>
              <a:t> = 6371 km</a:t>
            </a:r>
            <a:endParaRPr lang="it-IT" b="0" dirty="0"/>
          </a:p>
          <a:p>
            <a:r>
              <a:rPr lang="it-IT" b="0" dirty="0"/>
              <a:t>Massa astronauta: </a:t>
            </a:r>
            <a:r>
              <a:rPr lang="it-IT" b="0" i="1" dirty="0"/>
              <a:t>m = 75 kg</a:t>
            </a:r>
            <a:endParaRPr lang="it-IT" b="0" dirty="0"/>
          </a:p>
          <a:p>
            <a:r>
              <a:rPr lang="it-IT" b="0" dirty="0"/>
              <a:t>Peso nello spazio = 1/3 del peso sulla Terra</a:t>
            </a:r>
          </a:p>
          <a:p>
            <a:r>
              <a:rPr lang="it-IT" b="0" dirty="0"/>
              <a:t> </a:t>
            </a:r>
          </a:p>
        </p:txBody>
      </p:sp>
      <p:sp>
        <p:nvSpPr>
          <p:cNvPr id="3" name="Rectangle 2">
            <a:extLst>
              <a:ext uri="{FF2B5EF4-FFF2-40B4-BE49-F238E27FC236}">
                <a16:creationId xmlns:a16="http://schemas.microsoft.com/office/drawing/2014/main" id="{A57F035B-A93F-400D-A762-7E42B7921C38}"/>
              </a:ext>
            </a:extLst>
          </p:cNvPr>
          <p:cNvSpPr/>
          <p:nvPr/>
        </p:nvSpPr>
        <p:spPr>
          <a:xfrm>
            <a:off x="1991544" y="4797152"/>
            <a:ext cx="8208912" cy="400110"/>
          </a:xfrm>
          <a:prstGeom prst="rect">
            <a:avLst/>
          </a:prstGeom>
        </p:spPr>
        <p:txBody>
          <a:bodyPr wrap="square">
            <a:spAutoFit/>
          </a:bodyPr>
          <a:lstStyle/>
          <a:p>
            <a:r>
              <a:rPr lang="it-IT" b="0" dirty="0"/>
              <a:t>Per la legge di gravitazione universale il peso sulla superficie terrestre è:</a:t>
            </a:r>
            <a:endParaRPr lang="en-US" b="0" dirty="0"/>
          </a:p>
        </p:txBody>
      </p:sp>
      <p:pic>
        <p:nvPicPr>
          <p:cNvPr id="4" name="Picture 3">
            <a:extLst>
              <a:ext uri="{FF2B5EF4-FFF2-40B4-BE49-F238E27FC236}">
                <a16:creationId xmlns:a16="http://schemas.microsoft.com/office/drawing/2014/main" id="{84F76E67-6FAC-45BC-A009-6E226FEA1C0E}"/>
              </a:ext>
            </a:extLst>
          </p:cNvPr>
          <p:cNvPicPr>
            <a:picLocks noChangeAspect="1"/>
          </p:cNvPicPr>
          <p:nvPr/>
        </p:nvPicPr>
        <p:blipFill>
          <a:blip r:embed="rId2"/>
          <a:stretch>
            <a:fillRect/>
          </a:stretch>
        </p:blipFill>
        <p:spPr>
          <a:xfrm>
            <a:off x="4223793" y="5385964"/>
            <a:ext cx="3222987" cy="1472036"/>
          </a:xfrm>
          <a:prstGeom prst="rect">
            <a:avLst/>
          </a:prstGeom>
        </p:spPr>
      </p:pic>
    </p:spTree>
    <p:extLst>
      <p:ext uri="{BB962C8B-B14F-4D97-AF65-F5344CB8AC3E}">
        <p14:creationId xmlns:p14="http://schemas.microsoft.com/office/powerpoint/2010/main" val="3009363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892E74-9A77-4BC7-B9F4-D9963B38CD48}"/>
              </a:ext>
            </a:extLst>
          </p:cNvPr>
          <p:cNvSpPr/>
          <p:nvPr/>
        </p:nvSpPr>
        <p:spPr>
          <a:xfrm>
            <a:off x="1631505" y="1340768"/>
            <a:ext cx="4000711" cy="400110"/>
          </a:xfrm>
          <a:prstGeom prst="rect">
            <a:avLst/>
          </a:prstGeom>
        </p:spPr>
        <p:txBody>
          <a:bodyPr wrap="none">
            <a:spAutoFit/>
          </a:bodyPr>
          <a:lstStyle/>
          <a:p>
            <a:r>
              <a:rPr lang="it-IT" dirty="0"/>
              <a:t>Mentre alla distanza h dalla Terra:</a:t>
            </a:r>
            <a:endParaRPr lang="en-US" dirty="0"/>
          </a:p>
        </p:txBody>
      </p:sp>
      <p:pic>
        <p:nvPicPr>
          <p:cNvPr id="3" name="Picture 2">
            <a:extLst>
              <a:ext uri="{FF2B5EF4-FFF2-40B4-BE49-F238E27FC236}">
                <a16:creationId xmlns:a16="http://schemas.microsoft.com/office/drawing/2014/main" id="{9323B818-66A6-43EF-B3B2-FA928D3B22B1}"/>
              </a:ext>
            </a:extLst>
          </p:cNvPr>
          <p:cNvPicPr>
            <a:picLocks noChangeAspect="1"/>
          </p:cNvPicPr>
          <p:nvPr/>
        </p:nvPicPr>
        <p:blipFill>
          <a:blip r:embed="rId2"/>
          <a:stretch>
            <a:fillRect/>
          </a:stretch>
        </p:blipFill>
        <p:spPr>
          <a:xfrm>
            <a:off x="1775521" y="2060848"/>
            <a:ext cx="2593061" cy="1224136"/>
          </a:xfrm>
          <a:prstGeom prst="rect">
            <a:avLst/>
          </a:prstGeom>
        </p:spPr>
      </p:pic>
      <p:pic>
        <p:nvPicPr>
          <p:cNvPr id="5" name="Picture 4">
            <a:extLst>
              <a:ext uri="{FF2B5EF4-FFF2-40B4-BE49-F238E27FC236}">
                <a16:creationId xmlns:a16="http://schemas.microsoft.com/office/drawing/2014/main" id="{9D64BF91-E2C1-4C1E-88B3-FA682B4F9009}"/>
              </a:ext>
            </a:extLst>
          </p:cNvPr>
          <p:cNvPicPr>
            <a:picLocks noChangeAspect="1"/>
          </p:cNvPicPr>
          <p:nvPr/>
        </p:nvPicPr>
        <p:blipFill>
          <a:blip r:embed="rId3"/>
          <a:stretch>
            <a:fillRect/>
          </a:stretch>
        </p:blipFill>
        <p:spPr>
          <a:xfrm>
            <a:off x="6312024" y="1874887"/>
            <a:ext cx="2880320" cy="2041918"/>
          </a:xfrm>
          <a:prstGeom prst="rect">
            <a:avLst/>
          </a:prstGeom>
        </p:spPr>
      </p:pic>
      <p:pic>
        <p:nvPicPr>
          <p:cNvPr id="6" name="Picture 5">
            <a:extLst>
              <a:ext uri="{FF2B5EF4-FFF2-40B4-BE49-F238E27FC236}">
                <a16:creationId xmlns:a16="http://schemas.microsoft.com/office/drawing/2014/main" id="{68EA8F25-52E9-4D83-9327-F2B292EA4593}"/>
              </a:ext>
            </a:extLst>
          </p:cNvPr>
          <p:cNvPicPr>
            <a:picLocks noChangeAspect="1"/>
          </p:cNvPicPr>
          <p:nvPr/>
        </p:nvPicPr>
        <p:blipFill>
          <a:blip r:embed="rId4"/>
          <a:stretch>
            <a:fillRect/>
          </a:stretch>
        </p:blipFill>
        <p:spPr>
          <a:xfrm>
            <a:off x="4583832" y="4437113"/>
            <a:ext cx="2520280" cy="1805975"/>
          </a:xfrm>
          <a:prstGeom prst="rect">
            <a:avLst/>
          </a:prstGeom>
          <a:solidFill>
            <a:srgbClr val="FFFF00"/>
          </a:solidFill>
        </p:spPr>
      </p:pic>
    </p:spTree>
    <p:extLst>
      <p:ext uri="{BB962C8B-B14F-4D97-AF65-F5344CB8AC3E}">
        <p14:creationId xmlns:p14="http://schemas.microsoft.com/office/powerpoint/2010/main" val="2469876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BA42473-9628-4A29-B745-D265FC045E8F}"/>
              </a:ext>
            </a:extLst>
          </p:cNvPr>
          <p:cNvPicPr>
            <a:picLocks noChangeAspect="1"/>
          </p:cNvPicPr>
          <p:nvPr/>
        </p:nvPicPr>
        <p:blipFill>
          <a:blip r:embed="rId2"/>
          <a:stretch>
            <a:fillRect/>
          </a:stretch>
        </p:blipFill>
        <p:spPr>
          <a:xfrm>
            <a:off x="2279576" y="1772817"/>
            <a:ext cx="7812360" cy="4006019"/>
          </a:xfrm>
          <a:prstGeom prst="rect">
            <a:avLst/>
          </a:prstGeom>
        </p:spPr>
      </p:pic>
    </p:spTree>
    <p:extLst>
      <p:ext uri="{BB962C8B-B14F-4D97-AF65-F5344CB8AC3E}">
        <p14:creationId xmlns:p14="http://schemas.microsoft.com/office/powerpoint/2010/main" val="21654518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60ACE3D-E91E-4B54-997D-E6DB1DB5DF32}" type="slidenum">
              <a:rPr lang="it-IT" altLang="it-IT" sz="1400"/>
              <a:pPr>
                <a:spcBef>
                  <a:spcPct val="0"/>
                </a:spcBef>
                <a:buFontTx/>
                <a:buNone/>
              </a:pPr>
              <a:t>28</a:t>
            </a:fld>
            <a:endParaRPr lang="it-IT" altLang="it-IT" sz="1400"/>
          </a:p>
        </p:txBody>
      </p:sp>
      <p:graphicFrame>
        <p:nvGraphicFramePr>
          <p:cNvPr id="5123" name="Object 10"/>
          <p:cNvGraphicFramePr>
            <a:graphicFrameLocks noChangeAspect="1"/>
          </p:cNvGraphicFramePr>
          <p:nvPr>
            <p:extLst>
              <p:ext uri="{D42A27DB-BD31-4B8C-83A1-F6EECF244321}">
                <p14:modId xmlns:p14="http://schemas.microsoft.com/office/powerpoint/2010/main" val="3958299642"/>
              </p:ext>
            </p:extLst>
          </p:nvPr>
        </p:nvGraphicFramePr>
        <p:xfrm>
          <a:off x="2927649" y="2052637"/>
          <a:ext cx="1406525" cy="574675"/>
        </p:xfrm>
        <a:graphic>
          <a:graphicData uri="http://schemas.openxmlformats.org/presentationml/2006/ole">
            <mc:AlternateContent xmlns:mc="http://schemas.openxmlformats.org/markup-compatibility/2006">
              <mc:Choice xmlns:v="urn:schemas-microsoft-com:vml" Requires="v">
                <p:oleObj spid="_x0000_s5341" name="Equation" r:id="rId4" imgW="1054100" imgH="431800" progId="Equation.3">
                  <p:embed/>
                </p:oleObj>
              </mc:Choice>
              <mc:Fallback>
                <p:oleObj name="Equation" r:id="rId4" imgW="1054100" imgH="431800" progId="Equation.3">
                  <p:embed/>
                  <p:pic>
                    <p:nvPicPr>
                      <p:cNvPr id="0"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27649" y="2052637"/>
                        <a:ext cx="1406525" cy="574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4" name="TextBox 13"/>
          <p:cNvSpPr txBox="1">
            <a:spLocks noChangeArrowheads="1"/>
          </p:cNvSpPr>
          <p:nvPr/>
        </p:nvSpPr>
        <p:spPr bwMode="auto">
          <a:xfrm>
            <a:off x="1631950" y="3720591"/>
            <a:ext cx="8928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è l'accelerazione di un oggetto in caduta libera direttamente in M. La gravità dovuta alle diverse masse è la somma vettoriale nel punto di misurazione </a:t>
            </a:r>
            <a:r>
              <a:rPr lang="en-US" altLang="it-IT" sz="1600" b="0" dirty="0"/>
              <a:t>r</a:t>
            </a:r>
            <a:r>
              <a:rPr lang="en-US" altLang="it-IT" sz="1600" b="0" baseline="-25000" dirty="0"/>
              <a:t>m</a:t>
            </a:r>
            <a:r>
              <a:rPr lang="en-US" altLang="it-IT" sz="1600" b="0" dirty="0"/>
              <a:t> </a:t>
            </a:r>
            <a:r>
              <a:rPr lang="it-IT" altLang="it-IT" sz="1600" b="0" dirty="0"/>
              <a:t>di gravità dovuta alle singole masse nei punti</a:t>
            </a:r>
            <a:r>
              <a:rPr lang="en-US" altLang="it-IT" sz="1600" b="0" dirty="0"/>
              <a:t> </a:t>
            </a:r>
            <a:r>
              <a:rPr lang="en-US" altLang="it-IT" sz="1600" b="0" dirty="0" err="1"/>
              <a:t>r</a:t>
            </a:r>
            <a:r>
              <a:rPr lang="en-US" altLang="it-IT" sz="1600" b="0" baseline="-25000" dirty="0" err="1"/>
              <a:t>s</a:t>
            </a:r>
            <a:endParaRPr lang="it-IT" altLang="it-IT" sz="1600" b="0" dirty="0"/>
          </a:p>
        </p:txBody>
      </p:sp>
      <p:graphicFrame>
        <p:nvGraphicFramePr>
          <p:cNvPr id="5125" name="Object 11"/>
          <p:cNvGraphicFramePr>
            <a:graphicFrameLocks noChangeAspect="1"/>
          </p:cNvGraphicFramePr>
          <p:nvPr>
            <p:extLst>
              <p:ext uri="{D42A27DB-BD31-4B8C-83A1-F6EECF244321}">
                <p14:modId xmlns:p14="http://schemas.microsoft.com/office/powerpoint/2010/main" val="3302533757"/>
              </p:ext>
            </p:extLst>
          </p:nvPr>
        </p:nvGraphicFramePr>
        <p:xfrm>
          <a:off x="4511675" y="4801678"/>
          <a:ext cx="3760788" cy="503238"/>
        </p:xfrm>
        <a:graphic>
          <a:graphicData uri="http://schemas.openxmlformats.org/presentationml/2006/ole">
            <mc:AlternateContent xmlns:mc="http://schemas.openxmlformats.org/markup-compatibility/2006">
              <mc:Choice xmlns:v="urn:schemas-microsoft-com:vml" Requires="v">
                <p:oleObj spid="_x0000_s5342" name="Equation" r:id="rId6" imgW="3505200" imgH="469900" progId="Equation.3">
                  <p:embed/>
                </p:oleObj>
              </mc:Choice>
              <mc:Fallback>
                <p:oleObj name="Equation" r:id="rId6" imgW="3505200" imgH="469900" progId="Equation.3">
                  <p:embed/>
                  <p:pic>
                    <p:nvPicPr>
                      <p:cNvPr id="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11675" y="4801678"/>
                        <a:ext cx="3760788" cy="5032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126" name="TextBox 15"/>
          <p:cNvSpPr txBox="1">
            <a:spLocks noChangeArrowheads="1"/>
          </p:cNvSpPr>
          <p:nvPr/>
        </p:nvSpPr>
        <p:spPr bwMode="auto">
          <a:xfrm>
            <a:off x="1631950" y="5729741"/>
            <a:ext cx="89281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600" dirty="0"/>
              <a:t>NB: In fisica r è solitamente diretto dalla massa M all'osservatore, quindi nelle espressioni precedenti assumerebbe il segno meno. In geofisica è comunque conveniente definire positiva l'accelerazione di gravità verso il centro della Terra.</a:t>
            </a:r>
          </a:p>
        </p:txBody>
      </p:sp>
      <p:sp>
        <p:nvSpPr>
          <p:cNvPr id="5127" name="Rectangle 9"/>
          <p:cNvSpPr>
            <a:spLocks noChangeArrowheads="1"/>
          </p:cNvSpPr>
          <p:nvPr/>
        </p:nvSpPr>
        <p:spPr bwMode="auto">
          <a:xfrm>
            <a:off x="1524001"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sp>
        <p:nvSpPr>
          <p:cNvPr id="2058" name="Rectangle 10"/>
          <p:cNvSpPr>
            <a:spLocks noChangeArrowheads="1"/>
          </p:cNvSpPr>
          <p:nvPr/>
        </p:nvSpPr>
        <p:spPr bwMode="auto">
          <a:xfrm rot="10800000" flipV="1">
            <a:off x="1674283" y="979601"/>
            <a:ext cx="9144000" cy="338138"/>
          </a:xfrm>
          <a:prstGeom prst="rect">
            <a:avLst/>
          </a:prstGeom>
          <a:noFill/>
          <a:ln w="9525">
            <a:noFill/>
            <a:miter lim="800000"/>
            <a:headEnd/>
            <a:tailEnd/>
          </a:ln>
          <a:effectLst/>
        </p:spPr>
        <p:txBody>
          <a:bodyPr anchor="ctr">
            <a:spAutoFit/>
          </a:bodyPr>
          <a:lstStyle/>
          <a:p>
            <a:pPr algn="just">
              <a:defRPr/>
            </a:pPr>
            <a:r>
              <a:rPr lang="it-IT" sz="1600" b="0" dirty="0">
                <a:latin typeface="+mn-lt"/>
                <a:ea typeface="Droid Sans Fallback"/>
                <a:cs typeface="Times New Roman" pitchFamily="18" charset="0"/>
              </a:rPr>
              <a:t>La forza per unità di massa </a:t>
            </a:r>
            <a:endParaRPr lang="en-US" sz="1600" b="0" dirty="0">
              <a:latin typeface="+mn-lt"/>
            </a:endParaRPr>
          </a:p>
        </p:txBody>
      </p:sp>
      <p:grpSp>
        <p:nvGrpSpPr>
          <p:cNvPr id="9" name="Group 8">
            <a:extLst>
              <a:ext uri="{FF2B5EF4-FFF2-40B4-BE49-F238E27FC236}">
                <a16:creationId xmlns:a16="http://schemas.microsoft.com/office/drawing/2014/main" id="{1457B9F8-D221-45F9-874F-8E1FD4E82754}"/>
              </a:ext>
            </a:extLst>
          </p:cNvPr>
          <p:cNvGrpSpPr/>
          <p:nvPr/>
        </p:nvGrpSpPr>
        <p:grpSpPr>
          <a:xfrm>
            <a:off x="6528048" y="1192185"/>
            <a:ext cx="3004214" cy="2082828"/>
            <a:chOff x="3474616" y="1192184"/>
            <a:chExt cx="3004214" cy="2082828"/>
          </a:xfrm>
        </p:grpSpPr>
        <p:sp>
          <p:nvSpPr>
            <p:cNvPr id="2" name="Oval 1">
              <a:extLst>
                <a:ext uri="{FF2B5EF4-FFF2-40B4-BE49-F238E27FC236}">
                  <a16:creationId xmlns:a16="http://schemas.microsoft.com/office/drawing/2014/main" id="{D34829ED-827B-40C3-95C5-55CB91B04D25}"/>
                </a:ext>
              </a:extLst>
            </p:cNvPr>
            <p:cNvSpPr/>
            <p:nvPr/>
          </p:nvSpPr>
          <p:spPr bwMode="auto">
            <a:xfrm>
              <a:off x="3491880" y="2409851"/>
              <a:ext cx="936104" cy="865161"/>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en-US" b="0"/>
            </a:p>
          </p:txBody>
        </p:sp>
        <p:sp>
          <p:nvSpPr>
            <p:cNvPr id="10" name="Oval 9">
              <a:extLst>
                <a:ext uri="{FF2B5EF4-FFF2-40B4-BE49-F238E27FC236}">
                  <a16:creationId xmlns:a16="http://schemas.microsoft.com/office/drawing/2014/main" id="{66C31A1D-77B7-4E27-A360-684B654D8E92}"/>
                </a:ext>
              </a:extLst>
            </p:cNvPr>
            <p:cNvSpPr/>
            <p:nvPr/>
          </p:nvSpPr>
          <p:spPr bwMode="auto">
            <a:xfrm>
              <a:off x="5940152" y="1523801"/>
              <a:ext cx="49468" cy="45719"/>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en-US" b="0"/>
            </a:p>
          </p:txBody>
        </p:sp>
        <p:cxnSp>
          <p:nvCxnSpPr>
            <p:cNvPr id="4" name="Straight Connector 3">
              <a:extLst>
                <a:ext uri="{FF2B5EF4-FFF2-40B4-BE49-F238E27FC236}">
                  <a16:creationId xmlns:a16="http://schemas.microsoft.com/office/drawing/2014/main" id="{C823056D-9CD2-43EC-B442-EF34FD410FAA}"/>
                </a:ext>
              </a:extLst>
            </p:cNvPr>
            <p:cNvCxnSpPr>
              <a:endCxn id="10" idx="3"/>
            </p:cNvCxnSpPr>
            <p:nvPr/>
          </p:nvCxnSpPr>
          <p:spPr bwMode="auto">
            <a:xfrm flipV="1">
              <a:off x="3923928" y="1562825"/>
              <a:ext cx="2023468" cy="1290111"/>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6" name="TextBox 5">
              <a:extLst>
                <a:ext uri="{FF2B5EF4-FFF2-40B4-BE49-F238E27FC236}">
                  <a16:creationId xmlns:a16="http://schemas.microsoft.com/office/drawing/2014/main" id="{72EDF255-99A8-4420-8DA9-BFBDF4668814}"/>
                </a:ext>
              </a:extLst>
            </p:cNvPr>
            <p:cNvSpPr txBox="1"/>
            <p:nvPr/>
          </p:nvSpPr>
          <p:spPr>
            <a:xfrm>
              <a:off x="3474616" y="2039210"/>
              <a:ext cx="412292" cy="400110"/>
            </a:xfrm>
            <a:prstGeom prst="rect">
              <a:avLst/>
            </a:prstGeom>
            <a:noFill/>
          </p:spPr>
          <p:txBody>
            <a:bodyPr wrap="none" rtlCol="0">
              <a:spAutoFit/>
            </a:bodyPr>
            <a:lstStyle/>
            <a:p>
              <a:r>
                <a:rPr lang="en-US" b="0" i="1" dirty="0"/>
                <a:t>M</a:t>
              </a:r>
            </a:p>
          </p:txBody>
        </p:sp>
        <p:sp>
          <p:nvSpPr>
            <p:cNvPr id="7" name="TextBox 6">
              <a:extLst>
                <a:ext uri="{FF2B5EF4-FFF2-40B4-BE49-F238E27FC236}">
                  <a16:creationId xmlns:a16="http://schemas.microsoft.com/office/drawing/2014/main" id="{C8F178E9-F1E4-447B-9404-8691328F02A2}"/>
                </a:ext>
              </a:extLst>
            </p:cNvPr>
            <p:cNvSpPr txBox="1"/>
            <p:nvPr/>
          </p:nvSpPr>
          <p:spPr>
            <a:xfrm>
              <a:off x="5991361" y="1192184"/>
              <a:ext cx="327334" cy="400110"/>
            </a:xfrm>
            <a:prstGeom prst="rect">
              <a:avLst/>
            </a:prstGeom>
            <a:noFill/>
          </p:spPr>
          <p:txBody>
            <a:bodyPr wrap="none" rtlCol="0">
              <a:spAutoFit/>
            </a:bodyPr>
            <a:lstStyle/>
            <a:p>
              <a:r>
                <a:rPr lang="en-US" b="0" dirty="0"/>
                <a:t>P</a:t>
              </a:r>
            </a:p>
          </p:txBody>
        </p:sp>
        <p:sp>
          <p:nvSpPr>
            <p:cNvPr id="8" name="TextBox 7">
              <a:extLst>
                <a:ext uri="{FF2B5EF4-FFF2-40B4-BE49-F238E27FC236}">
                  <a16:creationId xmlns:a16="http://schemas.microsoft.com/office/drawing/2014/main" id="{F680569F-F347-4BBF-B7DB-A113A62319FE}"/>
                </a:ext>
              </a:extLst>
            </p:cNvPr>
            <p:cNvSpPr txBox="1"/>
            <p:nvPr/>
          </p:nvSpPr>
          <p:spPr>
            <a:xfrm>
              <a:off x="4786422" y="1852581"/>
              <a:ext cx="269626" cy="400110"/>
            </a:xfrm>
            <a:prstGeom prst="rect">
              <a:avLst/>
            </a:prstGeom>
            <a:noFill/>
          </p:spPr>
          <p:txBody>
            <a:bodyPr wrap="none" rtlCol="0">
              <a:spAutoFit/>
            </a:bodyPr>
            <a:lstStyle/>
            <a:p>
              <a:r>
                <a:rPr lang="en-US" b="0" dirty="0"/>
                <a:t>r</a:t>
              </a:r>
            </a:p>
          </p:txBody>
        </p:sp>
        <p:sp>
          <p:nvSpPr>
            <p:cNvPr id="18" name="TextBox 17">
              <a:extLst>
                <a:ext uri="{FF2B5EF4-FFF2-40B4-BE49-F238E27FC236}">
                  <a16:creationId xmlns:a16="http://schemas.microsoft.com/office/drawing/2014/main" id="{6A08E6A7-7A47-42DD-A3A8-F88C211CF3C1}"/>
                </a:ext>
              </a:extLst>
            </p:cNvPr>
            <p:cNvSpPr txBox="1"/>
            <p:nvPr/>
          </p:nvSpPr>
          <p:spPr>
            <a:xfrm>
              <a:off x="5981578" y="1467485"/>
              <a:ext cx="497252" cy="400110"/>
            </a:xfrm>
            <a:prstGeom prst="rect">
              <a:avLst/>
            </a:prstGeom>
            <a:noFill/>
          </p:spPr>
          <p:txBody>
            <a:bodyPr wrap="none" rtlCol="0">
              <a:spAutoFit/>
            </a:bodyPr>
            <a:lstStyle/>
            <a:p>
              <a:r>
                <a:rPr lang="en-US" b="0" i="1" dirty="0"/>
                <a:t>M</a:t>
              </a:r>
              <a:r>
                <a:rPr lang="en-US" b="0" i="1" baseline="-25000" dirty="0"/>
                <a:t>0</a:t>
              </a:r>
              <a:endParaRPr lang="en-US" b="0" i="1" dirty="0"/>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C4B0074-E5FB-4E23-AAB1-3AE2B3FEE751}"/>
                  </a:ext>
                </a:extLst>
              </p:cNvPr>
              <p:cNvSpPr txBox="1"/>
              <p:nvPr/>
            </p:nvSpPr>
            <p:spPr>
              <a:xfrm>
                <a:off x="1775520" y="1662408"/>
                <a:ext cx="8640960" cy="1015663"/>
              </a:xfrm>
              <a:prstGeom prst="rect">
                <a:avLst/>
              </a:prstGeom>
              <a:noFill/>
            </p:spPr>
            <p:txBody>
              <a:bodyPr wrap="square" rtlCol="0">
                <a:spAutoFit/>
              </a:bodyPr>
              <a:lstStyle/>
              <a:p>
                <a:pPr algn="just"/>
                <a:r>
                  <a:rPr lang="en-US" b="0" dirty="0"/>
                  <a:t>Consideriamo </a:t>
                </a:r>
                <a:r>
                  <a:rPr lang="en-US" dirty="0"/>
                  <a:t>n</a:t>
                </a:r>
                <a:r>
                  <a:rPr lang="en-US" b="0" dirty="0"/>
                  <a:t> masse </a:t>
                </a:r>
                <a:r>
                  <a:rPr lang="en-US" b="0" dirty="0" err="1"/>
                  <a:t>all’interno</a:t>
                </a:r>
                <a:r>
                  <a:rPr lang="en-US" b="0" dirty="0"/>
                  <a:t> di una </a:t>
                </a:r>
                <a:r>
                  <a:rPr lang="en-US" b="0" dirty="0" err="1"/>
                  <a:t>superficie</a:t>
                </a:r>
                <a:r>
                  <a:rPr lang="en-US" b="0" dirty="0"/>
                  <a:t> </a:t>
                </a:r>
                <a:r>
                  <a:rPr lang="en-US" b="0" dirty="0" err="1"/>
                  <a:t>tridimensionale</a:t>
                </a:r>
                <a:r>
                  <a:rPr lang="en-US" b="0" dirty="0"/>
                  <a:t> </a:t>
                </a:r>
                <a:r>
                  <a:rPr lang="en-US" b="0" dirty="0" err="1"/>
                  <a:t>chiusa</a:t>
                </a:r>
                <a:r>
                  <a:rPr lang="en-US" b="0" dirty="0"/>
                  <a:t> e </a:t>
                </a:r>
                <a:r>
                  <a:rPr lang="en-US" b="0" dirty="0" err="1"/>
                  <a:t>consideriamo</a:t>
                </a:r>
                <a:r>
                  <a:rPr lang="en-US" b="0" dirty="0"/>
                  <a:t> un </a:t>
                </a:r>
                <a:r>
                  <a:rPr lang="en-US" b="0" dirty="0" err="1"/>
                  <a:t>elemento</a:t>
                </a:r>
                <a:r>
                  <a:rPr lang="en-US" b="0" dirty="0"/>
                  <a:t> </a:t>
                </a:r>
                <a:r>
                  <a:rPr lang="en-US" b="0" dirty="0" err="1"/>
                  <a:t>infinitesimo</a:t>
                </a:r>
                <a:r>
                  <a:rPr lang="en-US" b="0" dirty="0"/>
                  <a:t> di </a:t>
                </a:r>
                <a:r>
                  <a:rPr lang="en-US" b="0" dirty="0" err="1"/>
                  <a:t>superficie</a:t>
                </a:r>
                <a:r>
                  <a:rPr lang="en-US" b="0" dirty="0"/>
                  <a:t> </a:t>
                </a:r>
                <a:r>
                  <a:rPr lang="en-US" i="1" dirty="0" err="1"/>
                  <a:t>dS</a:t>
                </a:r>
                <a:r>
                  <a:rPr lang="en-US" b="0" i="1" dirty="0"/>
                  <a:t>, </a:t>
                </a:r>
                <a:r>
                  <a:rPr lang="en-US" b="0" dirty="0" err="1"/>
                  <a:t>definiamo</a:t>
                </a:r>
                <a:r>
                  <a:rPr lang="en-US" b="0" dirty="0"/>
                  <a:t> </a:t>
                </a:r>
                <a:r>
                  <a:rPr lang="en-US" b="0" dirty="0" err="1"/>
                  <a:t>il</a:t>
                </a:r>
                <a:r>
                  <a:rPr lang="en-US" b="0" dirty="0"/>
                  <a:t> </a:t>
                </a:r>
                <a:r>
                  <a:rPr lang="en-US" b="0" dirty="0" err="1"/>
                  <a:t>versore</a:t>
                </a:r>
                <a:r>
                  <a:rPr lang="en-US" b="0" dirty="0"/>
                  <a:t> </a:t>
                </a:r>
                <a14:m>
                  <m:oMath xmlns:m="http://schemas.openxmlformats.org/officeDocument/2006/math">
                    <m:acc>
                      <m:accPr>
                        <m:chr m:val="⃗"/>
                        <m:ctrlPr>
                          <a:rPr lang="en-US" b="0" i="1" smtClean="0">
                            <a:solidFill>
                              <a:schemeClr val="tx1"/>
                            </a:solidFill>
                            <a:latin typeface="Cambria Math" panose="02040503050406030204" pitchFamily="18" charset="0"/>
                          </a:rPr>
                        </m:ctrlPr>
                      </m:accPr>
                      <m:e>
                        <m:sSub>
                          <m:sSubPr>
                            <m:ctrlPr>
                              <a:rPr lang="en-US" i="1">
                                <a:solidFill>
                                  <a:schemeClr val="tx1"/>
                                </a:solidFill>
                                <a:latin typeface="Cambria Math" panose="02040503050406030204" pitchFamily="18" charset="0"/>
                              </a:rPr>
                            </m:ctrlPr>
                          </m:sSubPr>
                          <m:e>
                            <m:r>
                              <a:rPr lang="en-US" b="1" i="1">
                                <a:solidFill>
                                  <a:schemeClr val="tx1"/>
                                </a:solidFill>
                                <a:latin typeface="Cambria Math" panose="02040503050406030204" pitchFamily="18" charset="0"/>
                              </a:rPr>
                              <m:t>𝒖</m:t>
                            </m:r>
                          </m:e>
                          <m:sub>
                            <m:r>
                              <a:rPr lang="en-US" b="1" i="1">
                                <a:solidFill>
                                  <a:schemeClr val="tx1"/>
                                </a:solidFill>
                                <a:latin typeface="Cambria Math" panose="02040503050406030204" pitchFamily="18" charset="0"/>
                              </a:rPr>
                              <m:t>𝑵</m:t>
                            </m:r>
                          </m:sub>
                        </m:sSub>
                      </m:e>
                    </m:acc>
                  </m:oMath>
                </a14:m>
                <a:r>
                  <a:rPr lang="en-US" b="0" dirty="0"/>
                  <a:t> come </a:t>
                </a:r>
                <a:r>
                  <a:rPr lang="en-US" b="0" dirty="0" err="1"/>
                  <a:t>il</a:t>
                </a:r>
                <a:r>
                  <a:rPr lang="en-US" b="0" dirty="0"/>
                  <a:t> </a:t>
                </a:r>
                <a:r>
                  <a:rPr lang="en-US" b="0" dirty="0" err="1"/>
                  <a:t>vettore</a:t>
                </a:r>
                <a:r>
                  <a:rPr lang="en-US" b="0" dirty="0"/>
                  <a:t> </a:t>
                </a:r>
                <a:r>
                  <a:rPr lang="en-US" b="0" dirty="0" err="1"/>
                  <a:t>perpendicolare</a:t>
                </a:r>
                <a:r>
                  <a:rPr lang="en-US" b="0" dirty="0"/>
                  <a:t> </a:t>
                </a:r>
                <a:r>
                  <a:rPr lang="en-US" b="0" dirty="0" err="1"/>
                  <a:t>alla</a:t>
                </a:r>
                <a:r>
                  <a:rPr lang="en-US" b="0" dirty="0"/>
                  <a:t> </a:t>
                </a:r>
                <a:r>
                  <a:rPr lang="en-US" b="0" dirty="0" err="1"/>
                  <a:t>superficie</a:t>
                </a:r>
                <a:r>
                  <a:rPr lang="en-US" b="0" dirty="0"/>
                  <a:t> </a:t>
                </a:r>
                <a:r>
                  <a:rPr lang="en-US" i="1" dirty="0" err="1"/>
                  <a:t>dS</a:t>
                </a:r>
                <a:r>
                  <a:rPr lang="en-US" b="0" dirty="0"/>
                  <a:t> e </a:t>
                </a:r>
                <a:r>
                  <a:rPr lang="en-US" b="0" dirty="0" err="1"/>
                  <a:t>orientato</a:t>
                </a:r>
                <a:r>
                  <a:rPr lang="en-US" b="0" dirty="0"/>
                  <a:t> verso </a:t>
                </a:r>
                <a:r>
                  <a:rPr lang="en-US" b="0" dirty="0" err="1"/>
                  <a:t>l‘esterno</a:t>
                </a:r>
                <a:endParaRPr lang="en-US" b="0" dirty="0"/>
              </a:p>
            </p:txBody>
          </p:sp>
        </mc:Choice>
        <mc:Fallback xmlns="">
          <p:sp>
            <p:nvSpPr>
              <p:cNvPr id="2" name="TextBox 1">
                <a:extLst>
                  <a:ext uri="{FF2B5EF4-FFF2-40B4-BE49-F238E27FC236}">
                    <a16:creationId xmlns:a16="http://schemas.microsoft.com/office/drawing/2014/main" id="{EC4B0074-E5FB-4E23-AAB1-3AE2B3FEE751}"/>
                  </a:ext>
                </a:extLst>
              </p:cNvPr>
              <p:cNvSpPr txBox="1">
                <a:spLocks noRot="1" noChangeAspect="1" noMove="1" noResize="1" noEditPoints="1" noAdjustHandles="1" noChangeArrowheads="1" noChangeShapeType="1" noTextEdit="1"/>
              </p:cNvSpPr>
              <p:nvPr/>
            </p:nvSpPr>
            <p:spPr>
              <a:xfrm>
                <a:off x="1775520" y="1662408"/>
                <a:ext cx="8640960" cy="1015663"/>
              </a:xfrm>
              <a:prstGeom prst="rect">
                <a:avLst/>
              </a:prstGeom>
              <a:blipFill>
                <a:blip r:embed="rId6"/>
                <a:stretch>
                  <a:fillRect l="-705" t="-3614" r="-705" b="-10241"/>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CE429795-B658-4450-A7B6-E0E40EED85A2}"/>
              </a:ext>
            </a:extLst>
          </p:cNvPr>
          <p:cNvPicPr>
            <a:picLocks noChangeAspect="1"/>
          </p:cNvPicPr>
          <p:nvPr/>
        </p:nvPicPr>
        <p:blipFill>
          <a:blip r:embed="rId7"/>
          <a:stretch>
            <a:fillRect/>
          </a:stretch>
        </p:blipFill>
        <p:spPr>
          <a:xfrm>
            <a:off x="3863752" y="2780928"/>
            <a:ext cx="4184864" cy="2084768"/>
          </a:xfrm>
          <a:prstGeom prst="rect">
            <a:avLst/>
          </a:prstGeom>
        </p:spPr>
      </p:pic>
      <p:pic>
        <p:nvPicPr>
          <p:cNvPr id="5" name="Picture 4">
            <a:extLst>
              <a:ext uri="{FF2B5EF4-FFF2-40B4-BE49-F238E27FC236}">
                <a16:creationId xmlns:a16="http://schemas.microsoft.com/office/drawing/2014/main" id="{977A7B16-2D02-4212-9FBE-29E5CD71D6B1}"/>
              </a:ext>
            </a:extLst>
          </p:cNvPr>
          <p:cNvPicPr>
            <a:picLocks noChangeAspect="1"/>
          </p:cNvPicPr>
          <p:nvPr/>
        </p:nvPicPr>
        <p:blipFill>
          <a:blip r:embed="rId8"/>
          <a:stretch>
            <a:fillRect/>
          </a:stretch>
        </p:blipFill>
        <p:spPr>
          <a:xfrm>
            <a:off x="4746563" y="5769097"/>
            <a:ext cx="2419243" cy="889658"/>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E93C8F1-67AB-4018-A203-25C8A264ACB9}"/>
                  </a:ext>
                </a:extLst>
              </p:cNvPr>
              <p:cNvSpPr txBox="1"/>
              <p:nvPr/>
            </p:nvSpPr>
            <p:spPr>
              <a:xfrm>
                <a:off x="1847528" y="4818114"/>
                <a:ext cx="8640960" cy="745269"/>
              </a:xfrm>
              <a:prstGeom prst="rect">
                <a:avLst/>
              </a:prstGeom>
              <a:noFill/>
            </p:spPr>
            <p:txBody>
              <a:bodyPr wrap="square" rtlCol="0">
                <a:spAutoFit/>
              </a:bodyPr>
              <a:lstStyle/>
              <a:p>
                <a:r>
                  <a:rPr lang="en-US" b="0" dirty="0"/>
                  <a:t>Si </a:t>
                </a:r>
                <a:r>
                  <a:rPr lang="en-US" b="0" dirty="0" err="1"/>
                  <a:t>definisce</a:t>
                </a:r>
                <a:r>
                  <a:rPr lang="en-US" b="0" dirty="0"/>
                  <a:t> </a:t>
                </a:r>
                <a:r>
                  <a:rPr lang="en-US" b="0" dirty="0" err="1"/>
                  <a:t>flusso</a:t>
                </a:r>
                <a:r>
                  <a:rPr lang="en-US" b="0" dirty="0"/>
                  <a:t>     </a:t>
                </a:r>
                <a14:m>
                  <m:oMath xmlns:m="http://schemas.openxmlformats.org/officeDocument/2006/math">
                    <m:r>
                      <a:rPr lang="en-US" b="0" i="1">
                        <a:latin typeface="Cambria Math" panose="02040503050406030204" pitchFamily="18" charset="0"/>
                      </a:rPr>
                      <m:t> </m:t>
                    </m:r>
                  </m:oMath>
                </a14:m>
                <a:r>
                  <a:rPr lang="en-US" b="0" dirty="0"/>
                  <a:t>   infinitesimo di campo </a:t>
                </a:r>
                <a:r>
                  <a:rPr lang="en-US" b="0" dirty="0" err="1"/>
                  <a:t>vettoriale</a:t>
                </a:r>
                <a:r>
                  <a:rPr lang="en-US" b="0" dirty="0"/>
                  <a:t> </a:t>
                </a:r>
                <a14:m>
                  <m:oMath xmlns:m="http://schemas.openxmlformats.org/officeDocument/2006/math">
                    <m:acc>
                      <m:accPr>
                        <m:chr m:val="⃗"/>
                        <m:ctrlPr>
                          <a:rPr lang="en-US" i="1">
                            <a:latin typeface="Cambria Math" panose="02040503050406030204" pitchFamily="18" charset="0"/>
                          </a:rPr>
                        </m:ctrlPr>
                      </m:accPr>
                      <m:e>
                        <m:r>
                          <a:rPr lang="en-US" b="1" i="1">
                            <a:latin typeface="Cambria Math" panose="02040503050406030204" pitchFamily="18" charset="0"/>
                          </a:rPr>
                          <m:t>𝑭</m:t>
                        </m:r>
                        <m:r>
                          <a:rPr lang="en-US" b="1" i="1">
                            <a:latin typeface="Cambria Math" panose="02040503050406030204" pitchFamily="18" charset="0"/>
                          </a:rPr>
                          <m:t> </m:t>
                        </m:r>
                      </m:e>
                    </m:acc>
                    <m:r>
                      <a:rPr lang="en-US" b="1" i="1">
                        <a:latin typeface="Cambria Math" panose="02040503050406030204" pitchFamily="18" charset="0"/>
                      </a:rPr>
                      <m:t> </m:t>
                    </m:r>
                  </m:oMath>
                </a14:m>
                <a:r>
                  <a:rPr lang="en-US" b="0" dirty="0"/>
                  <a:t>attraverso la </a:t>
                </a:r>
                <a:r>
                  <a:rPr lang="en-US" b="0" dirty="0" err="1"/>
                  <a:t>superficie</a:t>
                </a:r>
                <a:r>
                  <a:rPr lang="en-US" b="0" dirty="0"/>
                  <a:t> </a:t>
                </a:r>
                <a:r>
                  <a:rPr lang="en-US" i="1" dirty="0" err="1"/>
                  <a:t>dS</a:t>
                </a:r>
                <a:endParaRPr lang="en-US" dirty="0"/>
              </a:p>
            </p:txBody>
          </p:sp>
        </mc:Choice>
        <mc:Fallback xmlns="">
          <p:sp>
            <p:nvSpPr>
              <p:cNvPr id="6" name="TextBox 5">
                <a:extLst>
                  <a:ext uri="{FF2B5EF4-FFF2-40B4-BE49-F238E27FC236}">
                    <a16:creationId xmlns:a16="http://schemas.microsoft.com/office/drawing/2014/main" id="{9E93C8F1-67AB-4018-A203-25C8A264ACB9}"/>
                  </a:ext>
                </a:extLst>
              </p:cNvPr>
              <p:cNvSpPr txBox="1">
                <a:spLocks noRot="1" noChangeAspect="1" noMove="1" noResize="1" noEditPoints="1" noAdjustHandles="1" noChangeArrowheads="1" noChangeShapeType="1" noTextEdit="1"/>
              </p:cNvSpPr>
              <p:nvPr/>
            </p:nvSpPr>
            <p:spPr>
              <a:xfrm>
                <a:off x="1847528" y="4818114"/>
                <a:ext cx="8640960" cy="745269"/>
              </a:xfrm>
              <a:prstGeom prst="rect">
                <a:avLst/>
              </a:prstGeom>
              <a:blipFill>
                <a:blip r:embed="rId9"/>
                <a:stretch>
                  <a:fillRect l="-705" b="-13008"/>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5868CEC3-2364-42B1-A065-7001F51C4C12}"/>
              </a:ext>
            </a:extLst>
          </p:cNvPr>
          <p:cNvPicPr>
            <a:picLocks noChangeAspect="1"/>
          </p:cNvPicPr>
          <p:nvPr/>
        </p:nvPicPr>
        <p:blipFill rotWithShape="1">
          <a:blip r:embed="rId8"/>
          <a:srcRect l="5953" t="30905" r="76187" b="25719"/>
          <a:stretch/>
        </p:blipFill>
        <p:spPr>
          <a:xfrm>
            <a:off x="3874096" y="4865696"/>
            <a:ext cx="432048" cy="385898"/>
          </a:xfrm>
          <a:prstGeom prst="rect">
            <a:avLst/>
          </a:prstGeom>
        </p:spPr>
      </p:pic>
      <p:sp>
        <p:nvSpPr>
          <p:cNvPr id="8" name="Rectangle 7">
            <a:extLst>
              <a:ext uri="{FF2B5EF4-FFF2-40B4-BE49-F238E27FC236}">
                <a16:creationId xmlns:a16="http://schemas.microsoft.com/office/drawing/2014/main" id="{AD3B628B-E2A6-4F1C-B3C9-E3EC315BD91F}"/>
              </a:ext>
            </a:extLst>
          </p:cNvPr>
          <p:cNvSpPr/>
          <p:nvPr/>
        </p:nvSpPr>
        <p:spPr>
          <a:xfrm>
            <a:off x="3143672" y="997787"/>
            <a:ext cx="4771243" cy="400110"/>
          </a:xfrm>
          <a:prstGeom prst="rect">
            <a:avLst/>
          </a:prstGeom>
        </p:spPr>
        <p:txBody>
          <a:bodyPr wrap="none">
            <a:spAutoFit/>
          </a:bodyPr>
          <a:lstStyle/>
          <a:p>
            <a:r>
              <a:rPr lang="it-IT" dirty="0">
                <a:effectLst>
                  <a:outerShdw blurRad="38100" dist="38100" dir="2700000" algn="tl">
                    <a:srgbClr val="000000">
                      <a:alpha val="43137"/>
                    </a:srgbClr>
                  </a:outerShdw>
                </a:effectLst>
              </a:rPr>
              <a:t>FLUSSO DI UN CAMPO VETTORIALE</a:t>
            </a:r>
          </a:p>
        </p:txBody>
      </p:sp>
    </p:spTree>
    <p:extLst>
      <p:ext uri="{BB962C8B-B14F-4D97-AF65-F5344CB8AC3E}">
        <p14:creationId xmlns:p14="http://schemas.microsoft.com/office/powerpoint/2010/main" val="6861057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7F63FA-6EA3-406A-892D-BC18793EBB9A}"/>
              </a:ext>
            </a:extLst>
          </p:cNvPr>
          <p:cNvSpPr txBox="1"/>
          <p:nvPr/>
        </p:nvSpPr>
        <p:spPr>
          <a:xfrm>
            <a:off x="2135560" y="1412776"/>
            <a:ext cx="8640960" cy="707886"/>
          </a:xfrm>
          <a:prstGeom prst="rect">
            <a:avLst/>
          </a:prstGeom>
          <a:noFill/>
        </p:spPr>
        <p:txBody>
          <a:bodyPr wrap="square" rtlCol="0">
            <a:spAutoFit/>
          </a:bodyPr>
          <a:lstStyle/>
          <a:p>
            <a:r>
              <a:rPr lang="en-US" b="0" dirty="0" err="1"/>
              <a:t>Integrando</a:t>
            </a:r>
            <a:r>
              <a:rPr lang="en-US" b="0" dirty="0"/>
              <a:t> </a:t>
            </a:r>
            <a:r>
              <a:rPr lang="en-US" b="0" dirty="0" err="1"/>
              <a:t>il</a:t>
            </a:r>
            <a:r>
              <a:rPr lang="en-US" b="0" dirty="0"/>
              <a:t> </a:t>
            </a:r>
            <a:r>
              <a:rPr lang="en-US" b="0" dirty="0" err="1"/>
              <a:t>flusso</a:t>
            </a:r>
            <a:r>
              <a:rPr lang="en-US" b="0" dirty="0"/>
              <a:t> </a:t>
            </a:r>
            <a:r>
              <a:rPr lang="en-US" b="0" dirty="0" err="1"/>
              <a:t>su</a:t>
            </a:r>
            <a:r>
              <a:rPr lang="en-US" b="0" dirty="0"/>
              <a:t> </a:t>
            </a:r>
            <a:r>
              <a:rPr lang="en-US" b="0" dirty="0" err="1"/>
              <a:t>tutta</a:t>
            </a:r>
            <a:r>
              <a:rPr lang="en-US" b="0" dirty="0"/>
              <a:t> la </a:t>
            </a:r>
            <a:r>
              <a:rPr lang="en-US" b="0" dirty="0" err="1"/>
              <a:t>superficie</a:t>
            </a:r>
            <a:r>
              <a:rPr lang="en-US" b="0" dirty="0"/>
              <a:t> </a:t>
            </a:r>
            <a:r>
              <a:rPr lang="en-US" i="1" dirty="0" err="1"/>
              <a:t>dS</a:t>
            </a:r>
            <a:r>
              <a:rPr lang="en-US" b="0" i="1" dirty="0"/>
              <a:t> </a:t>
            </a:r>
            <a:r>
              <a:rPr lang="en-US" b="0" dirty="0" err="1"/>
              <a:t>otteniamo</a:t>
            </a:r>
            <a:r>
              <a:rPr lang="en-US" b="0" dirty="0"/>
              <a:t> </a:t>
            </a:r>
            <a:r>
              <a:rPr lang="en-US" b="0" dirty="0" err="1"/>
              <a:t>il</a:t>
            </a:r>
            <a:r>
              <a:rPr lang="en-US" b="0" dirty="0"/>
              <a:t> </a:t>
            </a:r>
            <a:r>
              <a:rPr lang="en-US" b="0" dirty="0" err="1"/>
              <a:t>flusso</a:t>
            </a:r>
            <a:r>
              <a:rPr lang="en-US" b="0" dirty="0"/>
              <a:t> del campo </a:t>
            </a:r>
            <a:r>
              <a:rPr lang="en-US" b="0" dirty="0" err="1"/>
              <a:t>vettoriale</a:t>
            </a:r>
            <a:r>
              <a:rPr lang="en-US" b="0" dirty="0"/>
              <a:t> </a:t>
            </a:r>
            <a:r>
              <a:rPr lang="en-US" b="0" dirty="0" err="1"/>
              <a:t>attaverso</a:t>
            </a:r>
            <a:r>
              <a:rPr lang="en-US" b="0" dirty="0"/>
              <a:t> la </a:t>
            </a:r>
            <a:r>
              <a:rPr lang="en-US" b="0" dirty="0" err="1"/>
              <a:t>superficie</a:t>
            </a:r>
            <a:endParaRPr lang="en-US" b="0" dirty="0"/>
          </a:p>
        </p:txBody>
      </p:sp>
      <p:pic>
        <p:nvPicPr>
          <p:cNvPr id="3" name="Picture 2">
            <a:extLst>
              <a:ext uri="{FF2B5EF4-FFF2-40B4-BE49-F238E27FC236}">
                <a16:creationId xmlns:a16="http://schemas.microsoft.com/office/drawing/2014/main" id="{0AE3FD7D-497A-4BE9-9695-FB5435D363CF}"/>
              </a:ext>
            </a:extLst>
          </p:cNvPr>
          <p:cNvPicPr>
            <a:picLocks noChangeAspect="1"/>
          </p:cNvPicPr>
          <p:nvPr/>
        </p:nvPicPr>
        <p:blipFill>
          <a:blip r:embed="rId2"/>
          <a:stretch>
            <a:fillRect/>
          </a:stretch>
        </p:blipFill>
        <p:spPr>
          <a:xfrm>
            <a:off x="4511824" y="2492896"/>
            <a:ext cx="2736304" cy="816292"/>
          </a:xfrm>
          <a:prstGeom prst="rect">
            <a:avLst/>
          </a:prstGeom>
        </p:spPr>
      </p:pic>
      <p:sp>
        <p:nvSpPr>
          <p:cNvPr id="4" name="TextBox 3">
            <a:extLst>
              <a:ext uri="{FF2B5EF4-FFF2-40B4-BE49-F238E27FC236}">
                <a16:creationId xmlns:a16="http://schemas.microsoft.com/office/drawing/2014/main" id="{0A165637-7316-4F1C-A50F-A6A354D6CD84}"/>
              </a:ext>
            </a:extLst>
          </p:cNvPr>
          <p:cNvSpPr txBox="1"/>
          <p:nvPr/>
        </p:nvSpPr>
        <p:spPr>
          <a:xfrm>
            <a:off x="2135560" y="3712446"/>
            <a:ext cx="8064896" cy="400110"/>
          </a:xfrm>
          <a:prstGeom prst="rect">
            <a:avLst/>
          </a:prstGeom>
          <a:noFill/>
        </p:spPr>
        <p:txBody>
          <a:bodyPr wrap="square" rtlCol="0">
            <a:spAutoFit/>
          </a:bodyPr>
          <a:lstStyle/>
          <a:p>
            <a:r>
              <a:rPr lang="en-US" b="0" dirty="0" err="1"/>
              <a:t>Flusso</a:t>
            </a:r>
            <a:r>
              <a:rPr lang="en-US" b="0" dirty="0"/>
              <a:t> di un campo </a:t>
            </a:r>
            <a:r>
              <a:rPr lang="en-US" b="0" dirty="0" err="1"/>
              <a:t>gravitazionale</a:t>
            </a:r>
            <a:r>
              <a:rPr lang="en-US" b="0" dirty="0"/>
              <a:t>:</a:t>
            </a:r>
          </a:p>
        </p:txBody>
      </p:sp>
      <p:pic>
        <p:nvPicPr>
          <p:cNvPr id="5" name="Picture 4">
            <a:extLst>
              <a:ext uri="{FF2B5EF4-FFF2-40B4-BE49-F238E27FC236}">
                <a16:creationId xmlns:a16="http://schemas.microsoft.com/office/drawing/2014/main" id="{60432548-DBDA-494E-A842-C3A494708ABA}"/>
              </a:ext>
            </a:extLst>
          </p:cNvPr>
          <p:cNvPicPr>
            <a:picLocks noChangeAspect="1"/>
          </p:cNvPicPr>
          <p:nvPr/>
        </p:nvPicPr>
        <p:blipFill>
          <a:blip r:embed="rId3"/>
          <a:stretch>
            <a:fillRect/>
          </a:stretch>
        </p:blipFill>
        <p:spPr>
          <a:xfrm>
            <a:off x="4511824" y="4900972"/>
            <a:ext cx="2524871" cy="803368"/>
          </a:xfrm>
          <a:prstGeom prst="rect">
            <a:avLst/>
          </a:prstGeom>
        </p:spPr>
      </p:pic>
    </p:spTree>
    <p:extLst>
      <p:ext uri="{BB962C8B-B14F-4D97-AF65-F5344CB8AC3E}">
        <p14:creationId xmlns:p14="http://schemas.microsoft.com/office/powerpoint/2010/main" val="9268514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21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0BFA37D0-0B49-4019-A3FA-BD03866946D0}" type="slidenum">
              <a:rPr lang="it-IT" altLang="it-IT" sz="1400" b="1"/>
              <a:pPr>
                <a:spcBef>
                  <a:spcPct val="0"/>
                </a:spcBef>
                <a:buFontTx/>
                <a:buNone/>
              </a:pPr>
              <a:t>31</a:t>
            </a:fld>
            <a:endParaRPr lang="it-IT" altLang="it-IT" sz="1400" b="1"/>
          </a:p>
        </p:txBody>
      </p:sp>
      <p:sp>
        <p:nvSpPr>
          <p:cNvPr id="9219" name="TextBox 12"/>
          <p:cNvSpPr txBox="1">
            <a:spLocks noChangeArrowheads="1"/>
          </p:cNvSpPr>
          <p:nvPr/>
        </p:nvSpPr>
        <p:spPr bwMode="auto">
          <a:xfrm>
            <a:off x="1631950" y="1557339"/>
            <a:ext cx="8928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Si  consideri il flusso gravitazionale attraverso una superficie sferica centrata su una massa puntiforme. Per simmetria, la gravità è la stessa in ogni punto della superficie:</a:t>
            </a:r>
          </a:p>
        </p:txBody>
      </p:sp>
      <p:graphicFrame>
        <p:nvGraphicFramePr>
          <p:cNvPr id="9221" name="Object 7"/>
          <p:cNvGraphicFramePr>
            <a:graphicFrameLocks noChangeAspect="1"/>
          </p:cNvGraphicFramePr>
          <p:nvPr>
            <p:extLst>
              <p:ext uri="{D42A27DB-BD31-4B8C-83A1-F6EECF244321}">
                <p14:modId xmlns:p14="http://schemas.microsoft.com/office/powerpoint/2010/main" val="3876727651"/>
              </p:ext>
            </p:extLst>
          </p:nvPr>
        </p:nvGraphicFramePr>
        <p:xfrm>
          <a:off x="5591944" y="3146426"/>
          <a:ext cx="2808288" cy="503237"/>
        </p:xfrm>
        <a:graphic>
          <a:graphicData uri="http://schemas.openxmlformats.org/presentationml/2006/ole">
            <mc:AlternateContent xmlns:mc="http://schemas.openxmlformats.org/markup-compatibility/2006">
              <mc:Choice xmlns:v="urn:schemas-microsoft-com:vml" Requires="v">
                <p:oleObj spid="_x0000_s9659" name="Equation" r:id="rId4" imgW="2476500" imgH="444500" progId="Equation.3">
                  <p:embed/>
                </p:oleObj>
              </mc:Choice>
              <mc:Fallback>
                <p:oleObj name="Equation" r:id="rId4" imgW="2476500" imgH="44450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91944" y="3146426"/>
                        <a:ext cx="2808288"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22" name="TextBox 25"/>
          <p:cNvSpPr txBox="1">
            <a:spLocks noChangeArrowheads="1"/>
          </p:cNvSpPr>
          <p:nvPr/>
        </p:nvSpPr>
        <p:spPr bwMode="auto">
          <a:xfrm>
            <a:off x="4511676" y="4168897"/>
            <a:ext cx="60483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Per qualsiasi superficie il risultato è lo stesso.  Questo rappresenta la legge di Gauss ed è equivalente a</a:t>
            </a:r>
          </a:p>
        </p:txBody>
      </p:sp>
      <p:graphicFrame>
        <p:nvGraphicFramePr>
          <p:cNvPr id="9223" name="Object 8"/>
          <p:cNvGraphicFramePr>
            <a:graphicFrameLocks noChangeAspect="1"/>
          </p:cNvGraphicFramePr>
          <p:nvPr>
            <p:extLst>
              <p:ext uri="{D42A27DB-BD31-4B8C-83A1-F6EECF244321}">
                <p14:modId xmlns:p14="http://schemas.microsoft.com/office/powerpoint/2010/main" val="101812177"/>
              </p:ext>
            </p:extLst>
          </p:nvPr>
        </p:nvGraphicFramePr>
        <p:xfrm>
          <a:off x="6881019" y="5277706"/>
          <a:ext cx="647700" cy="446087"/>
        </p:xfrm>
        <a:graphic>
          <a:graphicData uri="http://schemas.openxmlformats.org/presentationml/2006/ole">
            <mc:AlternateContent xmlns:mc="http://schemas.openxmlformats.org/markup-compatibility/2006">
              <mc:Choice xmlns:v="urn:schemas-microsoft-com:vml" Requires="v">
                <p:oleObj spid="_x0000_s9660" name="Equation" r:id="rId6" imgW="571252" imgH="393529" progId="Equation.3">
                  <p:embed/>
                </p:oleObj>
              </mc:Choice>
              <mc:Fallback>
                <p:oleObj name="Equation" r:id="rId6" imgW="571252" imgH="393529" progId="Equation.3">
                  <p:embed/>
                  <p:pic>
                    <p:nvPicPr>
                      <p:cNvPr id="0" name="Object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81019" y="5277706"/>
                        <a:ext cx="647700" cy="4460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9233" name="Rectangle 19"/>
          <p:cNvSpPr>
            <a:spLocks noChangeArrowheads="1"/>
          </p:cNvSpPr>
          <p:nvPr/>
        </p:nvSpPr>
        <p:spPr bwMode="auto">
          <a:xfrm>
            <a:off x="1524001"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sp>
        <p:nvSpPr>
          <p:cNvPr id="9234" name="Rectangle 20"/>
          <p:cNvSpPr>
            <a:spLocks noChangeArrowheads="1"/>
          </p:cNvSpPr>
          <p:nvPr/>
        </p:nvSpPr>
        <p:spPr bwMode="auto">
          <a:xfrm rot="10800000" flipV="1">
            <a:off x="5087888" y="1011972"/>
            <a:ext cx="1512094"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en-US" altLang="zh-CN" sz="1600" dirty="0" err="1">
                <a:effectLst>
                  <a:outerShdw blurRad="38100" dist="38100" dir="2700000" algn="tl">
                    <a:srgbClr val="000000">
                      <a:alpha val="43137"/>
                    </a:srgbClr>
                  </a:outerShdw>
                </a:effectLst>
                <a:ea typeface="Droid Sans Fallback" charset="-128"/>
                <a:cs typeface="Times New Roman" panose="02020603050405020304" pitchFamily="18" charset="0"/>
              </a:rPr>
              <a:t>Legge</a:t>
            </a:r>
            <a:r>
              <a:rPr lang="en-US" altLang="zh-CN" sz="1600" dirty="0">
                <a:effectLst>
                  <a:outerShdw blurRad="38100" dist="38100" dir="2700000" algn="tl">
                    <a:srgbClr val="000000">
                      <a:alpha val="43137"/>
                    </a:srgbClr>
                  </a:outerShdw>
                </a:effectLst>
                <a:ea typeface="Droid Sans Fallback" charset="-128"/>
                <a:cs typeface="Times New Roman" panose="02020603050405020304" pitchFamily="18" charset="0"/>
              </a:rPr>
              <a:t> di Gauss</a:t>
            </a:r>
          </a:p>
        </p:txBody>
      </p:sp>
      <p:pic>
        <p:nvPicPr>
          <p:cNvPr id="2" name="Picture 1">
            <a:extLst>
              <a:ext uri="{FF2B5EF4-FFF2-40B4-BE49-F238E27FC236}">
                <a16:creationId xmlns:a16="http://schemas.microsoft.com/office/drawing/2014/main" id="{C3F35DFA-14BA-4DE8-9530-9AE2F6EB29F4}"/>
              </a:ext>
            </a:extLst>
          </p:cNvPr>
          <p:cNvPicPr>
            <a:picLocks noChangeAspect="1"/>
          </p:cNvPicPr>
          <p:nvPr/>
        </p:nvPicPr>
        <p:blipFill rotWithShape="1">
          <a:blip r:embed="rId8"/>
          <a:srcRect l="56104" t="19212" r="3085" b="16413"/>
          <a:stretch/>
        </p:blipFill>
        <p:spPr>
          <a:xfrm>
            <a:off x="911424" y="2573444"/>
            <a:ext cx="3171087" cy="272721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BC2DFFB-BBF7-48AD-B8F9-2A6627046FC5}" type="slidenum">
              <a:rPr lang="it-IT" altLang="it-IT" sz="1400" b="1"/>
              <a:pPr>
                <a:spcBef>
                  <a:spcPct val="0"/>
                </a:spcBef>
                <a:buFontTx/>
                <a:buNone/>
              </a:pPr>
              <a:t>32</a:t>
            </a:fld>
            <a:endParaRPr lang="it-IT" altLang="it-IT" sz="1400" b="1"/>
          </a:p>
        </p:txBody>
      </p:sp>
      <p:sp>
        <p:nvSpPr>
          <p:cNvPr id="11267" name="TextBox 12"/>
          <p:cNvSpPr txBox="1">
            <a:spLocks noChangeArrowheads="1"/>
          </p:cNvSpPr>
          <p:nvPr/>
        </p:nvSpPr>
        <p:spPr bwMode="auto">
          <a:xfrm>
            <a:off x="1787780" y="1691970"/>
            <a:ext cx="861644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600" b="0" dirty="0"/>
              <a:t>La legge di Gauss implica che il potenziale gravitazionale all'esterno di un corpo esteso (sfera) con massa totale </a:t>
            </a:r>
            <a:r>
              <a:rPr lang="it-IT" altLang="it-IT" sz="1600" dirty="0"/>
              <a:t>M</a:t>
            </a:r>
            <a:r>
              <a:rPr lang="it-IT" altLang="it-IT" sz="1600" b="0" dirty="0"/>
              <a:t> è uguale a quello dovuto a una massa puntiforme posta nel baricentro del corpo esteso. Pertanto, se la </a:t>
            </a:r>
            <a:r>
              <a:rPr lang="it-IT" altLang="it-IT" sz="1600" dirty="0"/>
              <a:t>Terra</a:t>
            </a:r>
            <a:r>
              <a:rPr lang="it-IT" altLang="it-IT" sz="1600" b="0" dirty="0"/>
              <a:t> fosse </a:t>
            </a:r>
            <a:r>
              <a:rPr lang="it-IT" altLang="it-IT" sz="1600" dirty="0"/>
              <a:t>perfettamente sferica </a:t>
            </a:r>
            <a:r>
              <a:rPr lang="it-IT" altLang="it-IT" sz="1600" b="0" dirty="0"/>
              <a:t>e </a:t>
            </a:r>
            <a:r>
              <a:rPr lang="it-IT" altLang="it-IT" sz="1600" dirty="0"/>
              <a:t>non rotante</a:t>
            </a:r>
            <a:r>
              <a:rPr lang="it-IT" altLang="it-IT" sz="1600" b="0" dirty="0"/>
              <a:t> con una </a:t>
            </a:r>
            <a:r>
              <a:rPr lang="it-IT" altLang="it-IT" sz="1600" dirty="0"/>
              <a:t>distribuzione di densità dipendente solo dal raggio</a:t>
            </a:r>
            <a:r>
              <a:rPr lang="it-IT" altLang="it-IT" sz="1600" b="0" dirty="0"/>
              <a:t> </a:t>
            </a:r>
            <a:r>
              <a:rPr lang="en-US" altLang="it-IT" sz="1600" dirty="0"/>
              <a:t>ρ = ρ (r), </a:t>
            </a:r>
            <a:r>
              <a:rPr lang="it-IT" altLang="it-IT" sz="1600" b="0" dirty="0"/>
              <a:t>il potenziale gravitazionale esterno sarebbe semplicemente</a:t>
            </a:r>
          </a:p>
        </p:txBody>
      </p:sp>
      <p:graphicFrame>
        <p:nvGraphicFramePr>
          <p:cNvPr id="11268" name="Object 9"/>
          <p:cNvGraphicFramePr>
            <a:graphicFrameLocks noChangeAspect="1"/>
          </p:cNvGraphicFramePr>
          <p:nvPr>
            <p:extLst>
              <p:ext uri="{D42A27DB-BD31-4B8C-83A1-F6EECF244321}">
                <p14:modId xmlns:p14="http://schemas.microsoft.com/office/powerpoint/2010/main" val="2117237091"/>
              </p:ext>
            </p:extLst>
          </p:nvPr>
        </p:nvGraphicFramePr>
        <p:xfrm>
          <a:off x="4583833" y="3359241"/>
          <a:ext cx="741363" cy="488950"/>
        </p:xfrm>
        <a:graphic>
          <a:graphicData uri="http://schemas.openxmlformats.org/presentationml/2006/ole">
            <mc:AlternateContent xmlns:mc="http://schemas.openxmlformats.org/markup-compatibility/2006">
              <mc:Choice xmlns:v="urn:schemas-microsoft-com:vml" Requires="v">
                <p:oleObj spid="_x0000_s11410" name="Equation" r:id="rId4" imgW="596641" imgH="393529" progId="Equation.3">
                  <p:embed/>
                </p:oleObj>
              </mc:Choice>
              <mc:Fallback>
                <p:oleObj name="Equation" r:id="rId4" imgW="596641" imgH="393529" progId="Equation.3">
                  <p:embed/>
                  <p:pic>
                    <p:nvPicPr>
                      <p:cNvPr id="0"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3833" y="3359241"/>
                        <a:ext cx="741363" cy="488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69" name="TextBox 22"/>
          <p:cNvSpPr txBox="1">
            <a:spLocks noChangeArrowheads="1"/>
          </p:cNvSpPr>
          <p:nvPr/>
        </p:nvSpPr>
        <p:spPr bwMode="auto">
          <a:xfrm>
            <a:off x="6150291" y="3330938"/>
            <a:ext cx="25106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b="0" dirty="0" err="1"/>
              <a:t>Potenziale</a:t>
            </a:r>
            <a:r>
              <a:rPr lang="en-US" altLang="it-IT" sz="2000" b="0" dirty="0"/>
              <a:t> </a:t>
            </a:r>
            <a:r>
              <a:rPr lang="en-US" altLang="it-IT" sz="2000" b="0" dirty="0" err="1"/>
              <a:t>newtoniano</a:t>
            </a:r>
            <a:endParaRPr lang="it-IT" altLang="it-IT" sz="2000" b="0" dirty="0"/>
          </a:p>
        </p:txBody>
      </p:sp>
      <p:sp>
        <p:nvSpPr>
          <p:cNvPr id="11270" name="TextBox 23"/>
          <p:cNvSpPr txBox="1">
            <a:spLocks noChangeArrowheads="1"/>
          </p:cNvSpPr>
          <p:nvPr/>
        </p:nvSpPr>
        <p:spPr bwMode="auto">
          <a:xfrm>
            <a:off x="1809711" y="4598505"/>
            <a:ext cx="861644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600" b="0" dirty="0"/>
              <a:t>con la distanza </a:t>
            </a:r>
            <a:r>
              <a:rPr lang="it-IT" altLang="it-IT" sz="1600" dirty="0"/>
              <a:t>r</a:t>
            </a:r>
            <a:r>
              <a:rPr lang="it-IT" altLang="it-IT" sz="1600" b="0" dirty="0"/>
              <a:t> tra il centro della Terra e la massa della Terra </a:t>
            </a:r>
            <a:r>
              <a:rPr lang="it-IT" altLang="it-IT" sz="1600" dirty="0"/>
              <a:t>M</a:t>
            </a:r>
            <a:r>
              <a:rPr lang="it-IT" altLang="it-IT" sz="1600" b="0" dirty="0"/>
              <a:t>. La gravità sarebbe uguale in ogni punto della superficie terrestre. Il valore dell'accelerazione gravitazionale sulla superficie terrestre varia però - anche se di meno di un centesimo - con un valore medio di circa </a:t>
            </a:r>
            <a:r>
              <a:rPr lang="en-US" altLang="it-IT" sz="1600" b="0" dirty="0"/>
              <a:t>9.8 ms</a:t>
            </a:r>
            <a:r>
              <a:rPr lang="en-US" altLang="it-IT" sz="1600" b="0" baseline="30000" dirty="0"/>
              <a:t>-2</a:t>
            </a:r>
            <a:r>
              <a:rPr lang="en-US" altLang="it-IT" sz="1600" b="0" dirty="0"/>
              <a:t> (981 cms</a:t>
            </a:r>
            <a:r>
              <a:rPr lang="en-US" altLang="it-IT" sz="1600" b="0" baseline="30000" dirty="0"/>
              <a:t>-2</a:t>
            </a:r>
            <a:r>
              <a:rPr lang="en-US" altLang="it-IT" sz="1600" b="0" dirty="0"/>
              <a:t> = 980 gal).</a:t>
            </a:r>
          </a:p>
          <a:p>
            <a:pPr algn="just" eaLnBrk="1" hangingPunct="1">
              <a:spcBef>
                <a:spcPct val="0"/>
              </a:spcBef>
              <a:buFontTx/>
              <a:buNone/>
            </a:pPr>
            <a:br>
              <a:rPr lang="en-US" altLang="it-IT" sz="1600" b="0" dirty="0"/>
            </a:br>
            <a:endParaRPr lang="it-IT" altLang="it-IT" sz="1600" b="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BC2DFFB-BBF7-48AD-B8F9-2A6627046FC5}" type="slidenum">
              <a:rPr lang="it-IT" altLang="it-IT" sz="1400" b="1"/>
              <a:pPr>
                <a:spcBef>
                  <a:spcPct val="0"/>
                </a:spcBef>
                <a:buFontTx/>
                <a:buNone/>
              </a:pPr>
              <a:t>33</a:t>
            </a:fld>
            <a:endParaRPr lang="it-IT" altLang="it-IT" sz="1400" b="1"/>
          </a:p>
        </p:txBody>
      </p:sp>
      <p:sp>
        <p:nvSpPr>
          <p:cNvPr id="11270" name="TextBox 23"/>
          <p:cNvSpPr txBox="1">
            <a:spLocks noChangeArrowheads="1"/>
          </p:cNvSpPr>
          <p:nvPr/>
        </p:nvSpPr>
        <p:spPr bwMode="auto">
          <a:xfrm>
            <a:off x="1739900" y="1412777"/>
            <a:ext cx="89281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br>
              <a:rPr lang="en-US" altLang="it-IT" sz="1600" b="0" dirty="0"/>
            </a:br>
            <a:r>
              <a:rPr lang="it-IT" altLang="it-IT" sz="1600" b="0" dirty="0"/>
              <a:t>La Terra, infatti, si differenzia da sferica a un trecentesimo. È appiattita ai poli e rigonfia nelle zone equatoriali, molto simile a un ellissoide di rotazione. L'appiattimento della Terra è dato da</a:t>
            </a:r>
          </a:p>
        </p:txBody>
      </p:sp>
      <p:graphicFrame>
        <p:nvGraphicFramePr>
          <p:cNvPr id="11271" name="Object 10"/>
          <p:cNvGraphicFramePr>
            <a:graphicFrameLocks noChangeAspect="1"/>
          </p:cNvGraphicFramePr>
          <p:nvPr>
            <p:extLst>
              <p:ext uri="{D42A27DB-BD31-4B8C-83A1-F6EECF244321}">
                <p14:modId xmlns:p14="http://schemas.microsoft.com/office/powerpoint/2010/main" val="1100150258"/>
              </p:ext>
            </p:extLst>
          </p:nvPr>
        </p:nvGraphicFramePr>
        <p:xfrm>
          <a:off x="5015880" y="2673748"/>
          <a:ext cx="792162" cy="501650"/>
        </p:xfrm>
        <a:graphic>
          <a:graphicData uri="http://schemas.openxmlformats.org/presentationml/2006/ole">
            <mc:AlternateContent xmlns:mc="http://schemas.openxmlformats.org/markup-compatibility/2006">
              <mc:Choice xmlns:v="urn:schemas-microsoft-com:vml" Requires="v">
                <p:oleObj spid="_x0000_s71870" name="Equation" r:id="rId4" imgW="622030" imgH="393529" progId="Equation.3">
                  <p:embed/>
                </p:oleObj>
              </mc:Choice>
              <mc:Fallback>
                <p:oleObj name="Equation" r:id="rId4" imgW="622030" imgH="393529" progId="Equation.3">
                  <p:embed/>
                  <p:pic>
                    <p:nvPicPr>
                      <p:cNvPr id="11271"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15880" y="2673748"/>
                        <a:ext cx="792162" cy="501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2" name="TextBox 36"/>
          <p:cNvSpPr txBox="1">
            <a:spLocks noChangeArrowheads="1"/>
          </p:cNvSpPr>
          <p:nvPr/>
        </p:nvSpPr>
        <p:spPr bwMode="auto">
          <a:xfrm>
            <a:off x="1631950" y="3688711"/>
            <a:ext cx="89281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dove a e b sono rispettivamente il raggio polare e quello equatoriale. Il valore più recente di f è dato da </a:t>
            </a:r>
            <a:r>
              <a:rPr lang="en-US" altLang="it-IT" sz="1600" dirty="0"/>
              <a:t>f = 1 / 298,247</a:t>
            </a:r>
            <a:r>
              <a:rPr lang="en-US" altLang="it-IT" sz="1600" b="0" dirty="0"/>
              <a:t>.</a:t>
            </a:r>
          </a:p>
          <a:p>
            <a:pPr eaLnBrk="1" hangingPunct="1">
              <a:spcBef>
                <a:spcPct val="0"/>
              </a:spcBef>
              <a:buFontTx/>
              <a:buNone/>
            </a:pPr>
            <a:br>
              <a:rPr lang="en-US" altLang="it-IT" sz="1600" b="0" dirty="0"/>
            </a:br>
            <a:r>
              <a:rPr lang="it-IT" altLang="it-IT" sz="1600" b="0" dirty="0"/>
              <a:t>Il raggio dell'ellissoide di rotazione è dato (al primo termine in f) da</a:t>
            </a:r>
          </a:p>
        </p:txBody>
      </p:sp>
      <p:graphicFrame>
        <p:nvGraphicFramePr>
          <p:cNvPr id="11273" name="Object 11"/>
          <p:cNvGraphicFramePr>
            <a:graphicFrameLocks noChangeAspect="1"/>
          </p:cNvGraphicFramePr>
          <p:nvPr>
            <p:extLst>
              <p:ext uri="{D42A27DB-BD31-4B8C-83A1-F6EECF244321}">
                <p14:modId xmlns:p14="http://schemas.microsoft.com/office/powerpoint/2010/main" val="1731821151"/>
              </p:ext>
            </p:extLst>
          </p:nvPr>
        </p:nvGraphicFramePr>
        <p:xfrm>
          <a:off x="4799857" y="5175170"/>
          <a:ext cx="1512887" cy="315913"/>
        </p:xfrm>
        <a:graphic>
          <a:graphicData uri="http://schemas.openxmlformats.org/presentationml/2006/ole">
            <mc:AlternateContent xmlns:mc="http://schemas.openxmlformats.org/markup-compatibility/2006">
              <mc:Choice xmlns:v="urn:schemas-microsoft-com:vml" Requires="v">
                <p:oleObj spid="_x0000_s71871" name="Equation" r:id="rId6" imgW="1091726" imgH="228501" progId="Equation.3">
                  <p:embed/>
                </p:oleObj>
              </mc:Choice>
              <mc:Fallback>
                <p:oleObj name="Equation" r:id="rId6" imgW="1091726" imgH="228501" progId="Equation.3">
                  <p:embed/>
                  <p:pic>
                    <p:nvPicPr>
                      <p:cNvPr id="11273"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99857" y="5175170"/>
                        <a:ext cx="1512887" cy="3159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274" name="TextBox 38"/>
          <p:cNvSpPr txBox="1">
            <a:spLocks noChangeArrowheads="1"/>
          </p:cNvSpPr>
          <p:nvPr/>
        </p:nvSpPr>
        <p:spPr bwMode="auto">
          <a:xfrm>
            <a:off x="1747999" y="5900323"/>
            <a:ext cx="89281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600" b="0" dirty="0"/>
              <a:t>dove </a:t>
            </a:r>
            <a:r>
              <a:rPr lang="el-GR" altLang="it-IT" sz="1600" b="0" dirty="0"/>
              <a:t>ϕ</a:t>
            </a:r>
            <a:r>
              <a:rPr lang="en-US" altLang="it-IT" sz="1600" b="0" dirty="0"/>
              <a:t> è la </a:t>
            </a:r>
            <a:r>
              <a:rPr lang="en-US" altLang="it-IT" sz="1600" b="0" dirty="0" err="1"/>
              <a:t>latitudine</a:t>
            </a:r>
            <a:r>
              <a:rPr lang="en-US" altLang="it-IT" sz="1600" b="0" dirty="0"/>
              <a:t>, a=6378.14km, b=6356.75 km.</a:t>
            </a:r>
            <a:endParaRPr lang="it-IT" altLang="it-IT" sz="1600" b="0" dirty="0"/>
          </a:p>
        </p:txBody>
      </p:sp>
    </p:spTree>
    <p:extLst>
      <p:ext uri="{BB962C8B-B14F-4D97-AF65-F5344CB8AC3E}">
        <p14:creationId xmlns:p14="http://schemas.microsoft.com/office/powerpoint/2010/main" val="2933204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8762B87-8D34-42D3-9D9A-3CF2609E0FAA}" type="slidenum">
              <a:rPr lang="it-IT" altLang="it-IT" sz="1400"/>
              <a:pPr>
                <a:spcBef>
                  <a:spcPct val="0"/>
                </a:spcBef>
                <a:buFontTx/>
                <a:buNone/>
              </a:pPr>
              <a:t>34</a:t>
            </a:fld>
            <a:endParaRPr lang="it-IT" altLang="it-IT" sz="1400"/>
          </a:p>
        </p:txBody>
      </p:sp>
      <mc:AlternateContent xmlns:mc="http://schemas.openxmlformats.org/markup-compatibility/2006" xmlns:a14="http://schemas.microsoft.com/office/drawing/2010/main">
        <mc:Choice Requires="a14">
          <p:sp>
            <p:nvSpPr>
              <p:cNvPr id="13315" name="TextBox 12"/>
              <p:cNvSpPr txBox="1">
                <a:spLocks noChangeArrowheads="1"/>
              </p:cNvSpPr>
              <p:nvPr/>
            </p:nvSpPr>
            <p:spPr bwMode="auto">
              <a:xfrm>
                <a:off x="1631950" y="1557338"/>
                <a:ext cx="8928100" cy="584775"/>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La Terra, a causa della rotazione, è schiacciata ai poli </a:t>
                </a:r>
                <a14:m>
                  <m:oMath xmlns:m="http://schemas.openxmlformats.org/officeDocument/2006/math">
                    <m:d>
                      <m:dPr>
                        <m:ctrlPr>
                          <a:rPr lang="it-IT" altLang="it-IT" sz="1600" b="0" i="1" smtClean="0">
                            <a:latin typeface="Cambria Math" panose="02040503050406030204" pitchFamily="18" charset="0"/>
                          </a:rPr>
                        </m:ctrlPr>
                      </m:dPr>
                      <m:e>
                        <m:r>
                          <a:rPr lang="en-US" altLang="it-IT" sz="1600" b="0" i="1" smtClean="0">
                            <a:latin typeface="Cambria Math" panose="02040503050406030204" pitchFamily="18" charset="0"/>
                          </a:rPr>
                          <m:t>𝑓</m:t>
                        </m:r>
                        <m:r>
                          <a:rPr lang="en-US" altLang="it-IT" sz="1600" b="0" i="1" smtClean="0">
                            <a:latin typeface="Cambria Math" panose="02040503050406030204" pitchFamily="18" charset="0"/>
                            <a:ea typeface="Cambria Math" panose="02040503050406030204" pitchFamily="18" charset="0"/>
                          </a:rPr>
                          <m:t>≈</m:t>
                        </m:r>
                        <m:f>
                          <m:fPr>
                            <m:type m:val="lin"/>
                            <m:ctrlPr>
                              <a:rPr lang="en-US" altLang="it-IT" sz="1600" b="0" i="1" smtClean="0">
                                <a:latin typeface="Cambria Math" panose="02040503050406030204" pitchFamily="18" charset="0"/>
                                <a:ea typeface="Cambria Math" panose="02040503050406030204" pitchFamily="18" charset="0"/>
                              </a:rPr>
                            </m:ctrlPr>
                          </m:fPr>
                          <m:num>
                            <m:r>
                              <a:rPr lang="en-US" altLang="it-IT" sz="1600" b="0" i="1" smtClean="0">
                                <a:latin typeface="Cambria Math" panose="02040503050406030204" pitchFamily="18" charset="0"/>
                                <a:ea typeface="Cambria Math" panose="02040503050406030204" pitchFamily="18" charset="0"/>
                              </a:rPr>
                              <m:t>1</m:t>
                            </m:r>
                          </m:num>
                          <m:den>
                            <m:r>
                              <a:rPr lang="en-US" altLang="it-IT" sz="1600" b="0" i="1" smtClean="0">
                                <a:latin typeface="Cambria Math" panose="02040503050406030204" pitchFamily="18" charset="0"/>
                                <a:ea typeface="Cambria Math" panose="02040503050406030204" pitchFamily="18" charset="0"/>
                              </a:rPr>
                              <m:t>298.</m:t>
                            </m:r>
                          </m:den>
                        </m:f>
                      </m:e>
                    </m:d>
                  </m:oMath>
                </a14:m>
                <a:r>
                  <a:rPr lang="it-IT" altLang="it-IT" sz="1600" b="0" dirty="0"/>
                  <a:t>. Il suo potenziale esterno devia da quello newtoniano di una quantità dell'ordine di 10</a:t>
                </a:r>
                <a:r>
                  <a:rPr lang="it-IT" altLang="it-IT" sz="1600" b="0" baseline="30000" dirty="0"/>
                  <a:t>-3</a:t>
                </a:r>
                <a:r>
                  <a:rPr lang="it-IT" altLang="it-IT" sz="1600" b="0" dirty="0"/>
                  <a:t>. Il termine correttivo principale è:</a:t>
                </a:r>
              </a:p>
            </p:txBody>
          </p:sp>
        </mc:Choice>
        <mc:Fallback xmlns="">
          <p:sp>
            <p:nvSpPr>
              <p:cNvPr id="13315" name="TextBox 12"/>
              <p:cNvSpPr txBox="1">
                <a:spLocks noRot="1" noChangeAspect="1" noMove="1" noResize="1" noEditPoints="1" noAdjustHandles="1" noChangeArrowheads="1" noChangeShapeType="1" noTextEdit="1"/>
              </p:cNvSpPr>
              <p:nvPr/>
            </p:nvSpPr>
            <p:spPr bwMode="auto">
              <a:xfrm>
                <a:off x="1631950" y="1557338"/>
                <a:ext cx="8928100" cy="584775"/>
              </a:xfrm>
              <a:prstGeom prst="rect">
                <a:avLst/>
              </a:prstGeom>
              <a:blipFill>
                <a:blip r:embed="rId11"/>
                <a:stretch>
                  <a:fillRect l="-410" t="-58333" b="-54167"/>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noFill/>
                  </a:rPr>
                  <a:t> </a:t>
                </a:r>
              </a:p>
            </p:txBody>
          </p:sp>
        </mc:Fallback>
      </mc:AlternateContent>
      <p:graphicFrame>
        <p:nvGraphicFramePr>
          <p:cNvPr id="13317" name="Object 5"/>
          <p:cNvGraphicFramePr>
            <a:graphicFrameLocks noChangeAspect="1"/>
          </p:cNvGraphicFramePr>
          <p:nvPr>
            <p:extLst>
              <p:ext uri="{D42A27DB-BD31-4B8C-83A1-F6EECF244321}">
                <p14:modId xmlns:p14="http://schemas.microsoft.com/office/powerpoint/2010/main" val="273766495"/>
              </p:ext>
            </p:extLst>
          </p:nvPr>
        </p:nvGraphicFramePr>
        <p:xfrm>
          <a:off x="1757151" y="2356551"/>
          <a:ext cx="3337187" cy="910142"/>
        </p:xfrm>
        <a:graphic>
          <a:graphicData uri="http://schemas.openxmlformats.org/presentationml/2006/ole">
            <mc:AlternateContent xmlns:mc="http://schemas.openxmlformats.org/markup-compatibility/2006">
              <mc:Choice xmlns:v="urn:schemas-microsoft-com:vml" Requires="v">
                <p:oleObj spid="_x0000_s13656" name="Equation" r:id="rId12" imgW="1955800" imgH="533400" progId="Equation.3">
                  <p:embed/>
                </p:oleObj>
              </mc:Choice>
              <mc:Fallback>
                <p:oleObj name="Equation" r:id="rId12" imgW="1955800" imgH="533400" progId="Equation.3">
                  <p:embed/>
                  <p:pic>
                    <p:nvPicPr>
                      <p:cNvPr id="0" name="Object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757151" y="2356551"/>
                        <a:ext cx="3337187" cy="910142"/>
                      </a:xfrm>
                      <a:prstGeom prst="rect">
                        <a:avLst/>
                      </a:prstGeom>
                      <a:noFill/>
                      <a:ln>
                        <a:noFill/>
                      </a:ln>
                      <a:effectLst/>
                      <a:extLst/>
                    </p:spPr>
                  </p:pic>
                </p:oleObj>
              </mc:Fallback>
            </mc:AlternateContent>
          </a:graphicData>
        </a:graphic>
      </p:graphicFrame>
      <p:sp>
        <p:nvSpPr>
          <p:cNvPr id="17" name="TextBox 16"/>
          <p:cNvSpPr txBox="1"/>
          <p:nvPr/>
        </p:nvSpPr>
        <p:spPr>
          <a:xfrm>
            <a:off x="5282883" y="2642345"/>
            <a:ext cx="492443" cy="338554"/>
          </a:xfrm>
          <a:prstGeom prst="rect">
            <a:avLst/>
          </a:prstGeom>
          <a:noFill/>
        </p:spPr>
        <p:txBody>
          <a:bodyPr wrap="none">
            <a:spAutoFit/>
          </a:bodyPr>
          <a:lstStyle/>
          <a:p>
            <a:pPr eaLnBrk="1" hangingPunct="1">
              <a:defRPr/>
            </a:pPr>
            <a:r>
              <a:rPr lang="it-IT" sz="1600" b="0" dirty="0">
                <a:latin typeface="+mn-lt"/>
                <a:cs typeface="Arial" charset="0"/>
              </a:rPr>
              <a:t>con</a:t>
            </a:r>
          </a:p>
        </p:txBody>
      </p:sp>
      <p:graphicFrame>
        <p:nvGraphicFramePr>
          <p:cNvPr id="13319" name="Object 6"/>
          <p:cNvGraphicFramePr>
            <a:graphicFrameLocks noChangeAspect="1"/>
          </p:cNvGraphicFramePr>
          <p:nvPr>
            <p:extLst>
              <p:ext uri="{D42A27DB-BD31-4B8C-83A1-F6EECF244321}">
                <p14:modId xmlns:p14="http://schemas.microsoft.com/office/powerpoint/2010/main" val="360473681"/>
              </p:ext>
            </p:extLst>
          </p:nvPr>
        </p:nvGraphicFramePr>
        <p:xfrm>
          <a:off x="5963871" y="2516425"/>
          <a:ext cx="1087306" cy="629493"/>
        </p:xfrm>
        <a:graphic>
          <a:graphicData uri="http://schemas.openxmlformats.org/presentationml/2006/ole">
            <mc:AlternateContent xmlns:mc="http://schemas.openxmlformats.org/markup-compatibility/2006">
              <mc:Choice xmlns:v="urn:schemas-microsoft-com:vml" Requires="v">
                <p:oleObj spid="_x0000_s13657" name="Equation" r:id="rId14" imgW="723586" imgH="418918" progId="Equation.3">
                  <p:embed/>
                </p:oleObj>
              </mc:Choice>
              <mc:Fallback>
                <p:oleObj name="Equation" r:id="rId14" imgW="723586" imgH="418918" progId="Equation.3">
                  <p:embed/>
                  <p:pic>
                    <p:nvPicPr>
                      <p:cNvPr id="0" name="Object 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963871" y="2516425"/>
                        <a:ext cx="1087306" cy="629493"/>
                      </a:xfrm>
                      <a:prstGeom prst="rect">
                        <a:avLst/>
                      </a:prstGeom>
                      <a:noFill/>
                      <a:ln>
                        <a:noFill/>
                      </a:ln>
                      <a:effectLst/>
                      <a:extLst/>
                    </p:spPr>
                  </p:pic>
                </p:oleObj>
              </mc:Fallback>
            </mc:AlternateContent>
          </a:graphicData>
        </a:graphic>
      </p:graphicFrame>
      <p:sp>
        <p:nvSpPr>
          <p:cNvPr id="19" name="TextBox 18"/>
          <p:cNvSpPr txBox="1"/>
          <p:nvPr/>
        </p:nvSpPr>
        <p:spPr>
          <a:xfrm>
            <a:off x="7283450" y="2492375"/>
            <a:ext cx="3384550" cy="1077218"/>
          </a:xfrm>
          <a:prstGeom prst="rect">
            <a:avLst/>
          </a:prstGeom>
          <a:noFill/>
        </p:spPr>
        <p:txBody>
          <a:bodyPr>
            <a:spAutoFit/>
          </a:bodyPr>
          <a:lstStyle/>
          <a:p>
            <a:pPr eaLnBrk="1" hangingPunct="1">
              <a:defRPr/>
            </a:pPr>
            <a:r>
              <a:rPr lang="it-IT" sz="1600" b="0" dirty="0">
                <a:latin typeface="+mn-lt"/>
                <a:cs typeface="Arial" charset="0"/>
              </a:rPr>
              <a:t>C= il momento inerziale rispetto agli assi polari</a:t>
            </a:r>
          </a:p>
          <a:p>
            <a:pPr eaLnBrk="1" hangingPunct="1">
              <a:defRPr/>
            </a:pPr>
            <a:r>
              <a:rPr lang="it-IT" sz="1600" b="0" dirty="0">
                <a:latin typeface="+mn-lt"/>
                <a:cs typeface="Arial" charset="0"/>
              </a:rPr>
              <a:t>Ᾱ= è il momento inerziale medio rispetto agli assi equatoriali</a:t>
            </a:r>
          </a:p>
        </p:txBody>
      </p:sp>
      <p:graphicFrame>
        <p:nvGraphicFramePr>
          <p:cNvPr id="13321" name="Object 7"/>
          <p:cNvGraphicFramePr>
            <a:graphicFrameLocks noChangeAspect="1"/>
          </p:cNvGraphicFramePr>
          <p:nvPr/>
        </p:nvGraphicFramePr>
        <p:xfrm>
          <a:off x="1703389" y="3573464"/>
          <a:ext cx="1951037" cy="503237"/>
        </p:xfrm>
        <a:graphic>
          <a:graphicData uri="http://schemas.openxmlformats.org/presentationml/2006/ole">
            <mc:AlternateContent xmlns:mc="http://schemas.openxmlformats.org/markup-compatibility/2006">
              <mc:Choice xmlns:v="urn:schemas-microsoft-com:vml" Requires="v">
                <p:oleObj spid="_x0000_s13658" name="Equation" r:id="rId16" imgW="1524000" imgH="393700" progId="Equation.3">
                  <p:embed/>
                </p:oleObj>
              </mc:Choice>
              <mc:Fallback>
                <p:oleObj name="Equation" r:id="rId16" imgW="1524000" imgH="393700" progId="Equation.3">
                  <p:embed/>
                  <p:pic>
                    <p:nvPicPr>
                      <p:cNvPr id="0" name="Object 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703389" y="3573464"/>
                        <a:ext cx="1951037"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TextBox 20"/>
          <p:cNvSpPr txBox="1"/>
          <p:nvPr/>
        </p:nvSpPr>
        <p:spPr>
          <a:xfrm>
            <a:off x="3792539" y="3644900"/>
            <a:ext cx="5777031" cy="338554"/>
          </a:xfrm>
          <a:prstGeom prst="rect">
            <a:avLst/>
          </a:prstGeom>
          <a:noFill/>
        </p:spPr>
        <p:txBody>
          <a:bodyPr wrap="none">
            <a:spAutoFit/>
          </a:bodyPr>
          <a:lstStyle/>
          <a:p>
            <a:pPr eaLnBrk="1" hangingPunct="1">
              <a:defRPr/>
            </a:pPr>
            <a:r>
              <a:rPr lang="it-IT" sz="1600" b="0" dirty="0"/>
              <a:t>è il secondo polinomio di </a:t>
            </a:r>
            <a:r>
              <a:rPr lang="it-IT" sz="1600" b="0" dirty="0" err="1"/>
              <a:t>Legendre</a:t>
            </a:r>
            <a:r>
              <a:rPr lang="it-IT" sz="1600" b="0" dirty="0"/>
              <a:t> e</a:t>
            </a:r>
            <a:r>
              <a:rPr lang="it-IT" sz="1600" b="0" dirty="0">
                <a:latin typeface="+mn-lt"/>
                <a:cs typeface="Arial" charset="0"/>
              </a:rPr>
              <a:t> </a:t>
            </a:r>
            <a:r>
              <a:rPr lang="el-GR" sz="1600" b="0" dirty="0">
                <a:latin typeface="+mn-lt"/>
                <a:cs typeface="Arial" charset="0"/>
              </a:rPr>
              <a:t>Θ</a:t>
            </a:r>
            <a:r>
              <a:rPr lang="it-IT" sz="1600" b="0" dirty="0">
                <a:latin typeface="+mn-lt"/>
                <a:cs typeface="Arial" charset="0"/>
              </a:rPr>
              <a:t> </a:t>
            </a:r>
            <a:r>
              <a:rPr lang="en-US" sz="1600" b="0" dirty="0"/>
              <a:t>è la colatitude </a:t>
            </a:r>
            <a:r>
              <a:rPr lang="it-IT" sz="1600" b="0" dirty="0">
                <a:latin typeface="+mn-lt"/>
                <a:cs typeface="Arial" charset="0"/>
              </a:rPr>
              <a:t>: </a:t>
            </a:r>
            <a:r>
              <a:rPr lang="el-GR" sz="1600" b="0" dirty="0">
                <a:latin typeface="+mn-lt"/>
                <a:cs typeface="Arial" charset="0"/>
              </a:rPr>
              <a:t>Θ</a:t>
            </a:r>
            <a:r>
              <a:rPr lang="it-IT" sz="1600" b="0" dirty="0">
                <a:latin typeface="+mn-lt"/>
                <a:cs typeface="Arial" charset="0"/>
              </a:rPr>
              <a:t>=</a:t>
            </a:r>
            <a:r>
              <a:rPr lang="el-GR" sz="1600" b="0" dirty="0">
                <a:latin typeface="+mn-lt"/>
                <a:cs typeface="Arial" charset="0"/>
              </a:rPr>
              <a:t>π</a:t>
            </a:r>
            <a:r>
              <a:rPr lang="it-IT" sz="1600" b="0" dirty="0">
                <a:latin typeface="+mn-lt"/>
                <a:cs typeface="Arial" charset="0"/>
              </a:rPr>
              <a:t>/2-</a:t>
            </a:r>
            <a:r>
              <a:rPr lang="el-GR" sz="1600" b="0" dirty="0">
                <a:latin typeface="+mn-lt"/>
                <a:cs typeface="Arial" charset="0"/>
              </a:rPr>
              <a:t>ϕ</a:t>
            </a:r>
            <a:r>
              <a:rPr lang="it-IT" sz="1600" b="0" dirty="0">
                <a:latin typeface="+mn-lt"/>
                <a:cs typeface="Arial" charset="0"/>
              </a:rPr>
              <a:t> </a:t>
            </a:r>
          </a:p>
        </p:txBody>
      </p:sp>
      <p:sp>
        <p:nvSpPr>
          <p:cNvPr id="25" name="TextBox 24"/>
          <p:cNvSpPr txBox="1"/>
          <p:nvPr/>
        </p:nvSpPr>
        <p:spPr>
          <a:xfrm>
            <a:off x="1703388" y="4149725"/>
            <a:ext cx="3197798" cy="338554"/>
          </a:xfrm>
          <a:prstGeom prst="rect">
            <a:avLst/>
          </a:prstGeom>
          <a:noFill/>
        </p:spPr>
        <p:txBody>
          <a:bodyPr wrap="none">
            <a:spAutoFit/>
          </a:bodyPr>
          <a:lstStyle/>
          <a:p>
            <a:pPr eaLnBrk="1" hangingPunct="1">
              <a:defRPr/>
            </a:pPr>
            <a:r>
              <a:rPr lang="en-US" sz="1600" b="0" dirty="0"/>
              <a:t>Il </a:t>
            </a:r>
            <a:r>
              <a:rPr lang="en-US" sz="1600" b="0" dirty="0" err="1"/>
              <a:t>valore</a:t>
            </a:r>
            <a:r>
              <a:rPr lang="en-US" sz="1600" b="0" dirty="0"/>
              <a:t> </a:t>
            </a:r>
            <a:r>
              <a:rPr lang="en-US" sz="1600" b="0" dirty="0" err="1"/>
              <a:t>attuale</a:t>
            </a:r>
            <a:r>
              <a:rPr lang="en-US" sz="1600" b="0" dirty="0"/>
              <a:t> è </a:t>
            </a:r>
            <a:r>
              <a:rPr lang="it-IT" sz="1600" b="0" dirty="0">
                <a:latin typeface="+mn-lt"/>
                <a:cs typeface="Arial" charset="0"/>
              </a:rPr>
              <a:t>J</a:t>
            </a:r>
            <a:r>
              <a:rPr lang="it-IT" sz="1600" b="0" baseline="-25000" dirty="0">
                <a:latin typeface="+mn-lt"/>
                <a:cs typeface="Arial" charset="0"/>
              </a:rPr>
              <a:t>2</a:t>
            </a:r>
            <a:r>
              <a:rPr lang="it-IT" sz="1600" b="0" dirty="0">
                <a:latin typeface="+mn-lt"/>
                <a:cs typeface="Arial" charset="0"/>
              </a:rPr>
              <a:t>= 1082.64x10</a:t>
            </a:r>
            <a:r>
              <a:rPr lang="it-IT" sz="1600" b="0" baseline="30000" dirty="0">
                <a:latin typeface="+mn-lt"/>
                <a:cs typeface="Arial" charset="0"/>
              </a:rPr>
              <a:t>-3</a:t>
            </a:r>
          </a:p>
        </p:txBody>
      </p:sp>
      <p:sp>
        <p:nvSpPr>
          <p:cNvPr id="13325" name="TextBox 25"/>
          <p:cNvSpPr txBox="1">
            <a:spLocks noChangeArrowheads="1"/>
          </p:cNvSpPr>
          <p:nvPr/>
        </p:nvSpPr>
        <p:spPr bwMode="auto">
          <a:xfrm>
            <a:off x="1774825" y="4652963"/>
            <a:ext cx="5041900"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it-IT" sz="1600" b="0" dirty="0"/>
              <a:t>J</a:t>
            </a:r>
            <a:r>
              <a:rPr lang="en-US" altLang="it-IT" sz="1600" b="0" baseline="-25000" dirty="0"/>
              <a:t>2</a:t>
            </a:r>
            <a:r>
              <a:rPr lang="en-US" altLang="it-IT" sz="1600" b="0" dirty="0"/>
              <a:t> </a:t>
            </a:r>
            <a:r>
              <a:rPr lang="it-IT" altLang="it-IT" sz="1600" b="0" dirty="0"/>
              <a:t>misura la deviazione del campo gravitazionale reale della Terra dalla simmetria sferica. Il suo contributo fa sì che un satellite artificiale ruoti intorno alla Terra su un piano orbitale che ruota a sua volta in modo retrogrado, fermo restando la sua inclinazione rispetto al piano equatoriale della Terra: orbita di regressione</a:t>
            </a:r>
            <a:r>
              <a:rPr lang="en-US" altLang="it-IT" sz="1600" b="0" dirty="0"/>
              <a:t>. </a:t>
            </a:r>
            <a:endParaRPr lang="it-IT" altLang="it-IT" sz="1600" b="0" dirty="0"/>
          </a:p>
          <a:p>
            <a:pPr eaLnBrk="1" hangingPunct="1">
              <a:spcBef>
                <a:spcPct val="0"/>
              </a:spcBef>
              <a:buFontTx/>
              <a:buNone/>
            </a:pPr>
            <a:r>
              <a:rPr lang="en-US" altLang="it-IT" sz="1600" b="0" dirty="0"/>
              <a:t> </a:t>
            </a:r>
            <a:endParaRPr lang="it-IT" altLang="it-IT" sz="1600" b="0" dirty="0"/>
          </a:p>
        </p:txBody>
      </p:sp>
      <p:sp>
        <p:nvSpPr>
          <p:cNvPr id="14" name="Rectangle 13">
            <a:extLst>
              <a:ext uri="{FF2B5EF4-FFF2-40B4-BE49-F238E27FC236}">
                <a16:creationId xmlns:a16="http://schemas.microsoft.com/office/drawing/2014/main" id="{25D7EF8A-CEDE-44FA-A005-B68615EEB818}"/>
              </a:ext>
            </a:extLst>
          </p:cNvPr>
          <p:cNvSpPr/>
          <p:nvPr/>
        </p:nvSpPr>
        <p:spPr>
          <a:xfrm>
            <a:off x="2032748" y="1022529"/>
            <a:ext cx="8269380" cy="400110"/>
          </a:xfrm>
          <a:prstGeom prst="rect">
            <a:avLst/>
          </a:prstGeom>
        </p:spPr>
        <p:txBody>
          <a:bodyPr wrap="none">
            <a:spAutoFit/>
          </a:bodyPr>
          <a:lstStyle/>
          <a:p>
            <a:r>
              <a:rPr lang="it-IT" dirty="0">
                <a:effectLst>
                  <a:outerShdw blurRad="38100" dist="38100" dir="2700000" algn="tl">
                    <a:srgbClr val="000000">
                      <a:alpha val="43137"/>
                    </a:srgbClr>
                  </a:outerShdw>
                </a:effectLst>
              </a:rPr>
              <a:t>DEVIAZIONE DALLA SIMMETRIA SFERICA: IL COEFFICIENTE J₂</a:t>
            </a:r>
          </a:p>
        </p:txBody>
      </p:sp>
      <p:pic>
        <p:nvPicPr>
          <p:cNvPr id="2" name="Picture 1">
            <a:extLst>
              <a:ext uri="{FF2B5EF4-FFF2-40B4-BE49-F238E27FC236}">
                <a16:creationId xmlns:a16="http://schemas.microsoft.com/office/drawing/2014/main" id="{0C62C80E-3251-4163-9480-5988AA0C6CA1}"/>
              </a:ext>
            </a:extLst>
          </p:cNvPr>
          <p:cNvPicPr>
            <a:picLocks noChangeAspect="1"/>
          </p:cNvPicPr>
          <p:nvPr/>
        </p:nvPicPr>
        <p:blipFill>
          <a:blip r:embed="rId18"/>
          <a:stretch>
            <a:fillRect/>
          </a:stretch>
        </p:blipFill>
        <p:spPr>
          <a:xfrm>
            <a:off x="7515027" y="4058761"/>
            <a:ext cx="2751502" cy="2234778"/>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9EB6EB28-538F-4A57-A9A5-58746389E086}" type="slidenum">
              <a:rPr lang="it-IT" altLang="it-IT" sz="1400" b="1"/>
              <a:pPr>
                <a:spcBef>
                  <a:spcPct val="0"/>
                </a:spcBef>
                <a:buFontTx/>
                <a:buNone/>
              </a:pPr>
              <a:t>35</a:t>
            </a:fld>
            <a:endParaRPr lang="it-IT" altLang="it-IT" sz="1400" b="1"/>
          </a:p>
        </p:txBody>
      </p:sp>
      <p:sp>
        <p:nvSpPr>
          <p:cNvPr id="15363" name="TextBox 12"/>
          <p:cNvSpPr txBox="1">
            <a:spLocks noChangeArrowheads="1"/>
          </p:cNvSpPr>
          <p:nvPr/>
        </p:nvSpPr>
        <p:spPr bwMode="auto">
          <a:xfrm>
            <a:off x="1745877" y="1604417"/>
            <a:ext cx="8928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Il potenziale gravitazionale può essere sviluppato in funzioni sferiche, le cosiddette autofunzioni della sfera (somme di seni e coseni, raggruppati in un certo modo, delle variabili latitudine e longitudine).</a:t>
            </a:r>
            <a:r>
              <a:rPr lang="en-US" altLang="it-IT" sz="1600" b="0" dirty="0"/>
              <a:t> </a:t>
            </a:r>
            <a:endParaRPr lang="it-IT" altLang="it-IT" sz="1600" b="0" dirty="0"/>
          </a:p>
        </p:txBody>
      </p:sp>
      <p:sp>
        <p:nvSpPr>
          <p:cNvPr id="8" name="TextBox 7"/>
          <p:cNvSpPr txBox="1"/>
          <p:nvPr/>
        </p:nvSpPr>
        <p:spPr>
          <a:xfrm>
            <a:off x="5016500" y="981075"/>
            <a:ext cx="1715534" cy="400110"/>
          </a:xfrm>
          <a:prstGeom prst="rect">
            <a:avLst/>
          </a:prstGeom>
          <a:noFill/>
        </p:spPr>
        <p:txBody>
          <a:bodyPr wrap="none">
            <a:spAutoFit/>
          </a:bodyPr>
          <a:lstStyle/>
          <a:p>
            <a:pPr eaLnBrk="1" hangingPunct="1">
              <a:defRPr/>
            </a:pPr>
            <a:r>
              <a:rPr lang="it-IT" dirty="0">
                <a:latin typeface="+mn-lt"/>
                <a:cs typeface="Arial" charset="0"/>
              </a:rPr>
              <a:t>Caso generale</a:t>
            </a:r>
          </a:p>
        </p:txBody>
      </p:sp>
      <p:graphicFrame>
        <p:nvGraphicFramePr>
          <p:cNvPr id="15365" name="Object 5"/>
          <p:cNvGraphicFramePr>
            <a:graphicFrameLocks noChangeAspect="1"/>
          </p:cNvGraphicFramePr>
          <p:nvPr/>
        </p:nvGraphicFramePr>
        <p:xfrm>
          <a:off x="1919289" y="2997200"/>
          <a:ext cx="8408987" cy="857250"/>
        </p:xfrm>
        <a:graphic>
          <a:graphicData uri="http://schemas.openxmlformats.org/presentationml/2006/ole">
            <mc:AlternateContent xmlns:mc="http://schemas.openxmlformats.org/markup-compatibility/2006">
              <mc:Choice xmlns:v="urn:schemas-microsoft-com:vml" Requires="v">
                <p:oleObj spid="_x0000_s15475" name="Equation" r:id="rId4" imgW="5232400" imgH="533400" progId="Equation.3">
                  <p:embed/>
                </p:oleObj>
              </mc:Choice>
              <mc:Fallback>
                <p:oleObj name="Equation" r:id="rId4" imgW="5232400" imgH="5334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9289" y="2997200"/>
                        <a:ext cx="8408987"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366" name="TextBox 22"/>
          <p:cNvSpPr txBox="1">
            <a:spLocks noChangeArrowheads="1"/>
          </p:cNvSpPr>
          <p:nvPr/>
        </p:nvSpPr>
        <p:spPr bwMode="auto">
          <a:xfrm>
            <a:off x="1739900" y="4292600"/>
            <a:ext cx="89281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en-US" altLang="it-IT" sz="1600" b="0" dirty="0"/>
              <a:t>con P</a:t>
            </a:r>
            <a:r>
              <a:rPr lang="en-US" altLang="it-IT" sz="1600" b="0" baseline="-25000" dirty="0"/>
              <a:t>nm</a:t>
            </a:r>
            <a:r>
              <a:rPr lang="en-US" altLang="it-IT" sz="1600" b="0" dirty="0"/>
              <a:t> (</a:t>
            </a:r>
            <a:r>
              <a:rPr lang="en-US" altLang="it-IT" sz="1600" b="0" dirty="0" err="1"/>
              <a:t>cosΘ</a:t>
            </a:r>
            <a:r>
              <a:rPr lang="en-US" altLang="it-IT" sz="1600" b="0" dirty="0"/>
              <a:t>) </a:t>
            </a:r>
            <a:r>
              <a:rPr lang="en-US" altLang="it-IT" sz="1600" b="0" dirty="0" err="1"/>
              <a:t>polinomi</a:t>
            </a:r>
            <a:r>
              <a:rPr lang="en-US" altLang="it-IT" sz="1600" b="0" dirty="0"/>
              <a:t> di Legendre </a:t>
            </a:r>
            <a:r>
              <a:rPr lang="en-US" altLang="it-IT" sz="1600" b="0" dirty="0" err="1"/>
              <a:t>associati</a:t>
            </a:r>
            <a:r>
              <a:rPr lang="en-US" altLang="it-IT" sz="1600" b="0" dirty="0"/>
              <a:t> (</a:t>
            </a:r>
            <a:r>
              <a:rPr lang="it-IT" altLang="it-IT" sz="1600" b="0" dirty="0"/>
              <a:t>di ordine n rispetto a </a:t>
            </a:r>
            <a:r>
              <a:rPr lang="en-US" altLang="it-IT" sz="1600" b="0" dirty="0" err="1"/>
              <a:t>cosΘ</a:t>
            </a:r>
            <a:r>
              <a:rPr lang="en-US" altLang="it-IT" sz="1600" b="0" dirty="0"/>
              <a:t> e </a:t>
            </a:r>
            <a:r>
              <a:rPr lang="en-US" altLang="it-IT" sz="1600" b="0" dirty="0" err="1"/>
              <a:t>sinΘ</a:t>
            </a:r>
            <a:r>
              <a:rPr lang="en-US" altLang="it-IT" sz="1600" b="0" dirty="0"/>
              <a:t>) and J</a:t>
            </a:r>
            <a:r>
              <a:rPr lang="en-US" altLang="it-IT" sz="1600" b="0" baseline="-25000" dirty="0"/>
              <a:t>n</a:t>
            </a:r>
            <a:r>
              <a:rPr lang="en-US" altLang="it-IT" sz="1600" b="0" dirty="0"/>
              <a:t>, </a:t>
            </a:r>
            <a:r>
              <a:rPr lang="en-US" altLang="it-IT" sz="1600" b="0" dirty="0" err="1"/>
              <a:t>A</a:t>
            </a:r>
            <a:r>
              <a:rPr lang="en-US" altLang="it-IT" sz="1600" b="0" baseline="-25000" dirty="0" err="1"/>
              <a:t>nm</a:t>
            </a:r>
            <a:r>
              <a:rPr lang="en-US" altLang="it-IT" sz="1600" b="0" dirty="0"/>
              <a:t>, </a:t>
            </a:r>
            <a:r>
              <a:rPr lang="en-US" altLang="it-IT" sz="1600" b="0" dirty="0" err="1"/>
              <a:t>B</a:t>
            </a:r>
            <a:r>
              <a:rPr lang="en-US" altLang="it-IT" sz="1600" b="0" baseline="-25000" dirty="0" err="1"/>
              <a:t>nm</a:t>
            </a:r>
            <a:r>
              <a:rPr lang="en-US" altLang="it-IT" sz="1600" b="0" dirty="0"/>
              <a:t> </a:t>
            </a:r>
            <a:r>
              <a:rPr lang="it-IT" altLang="it-IT" sz="1600" b="0" dirty="0"/>
              <a:t>sono i momenti gravitazionali (da determinare sperimentalmente). Si noti che i termini del primo ordine in </a:t>
            </a:r>
            <a:r>
              <a:rPr lang="en-US" altLang="it-IT" sz="1600" b="0" dirty="0"/>
              <a:t>Θ (n = 1) </a:t>
            </a:r>
            <a:r>
              <a:rPr lang="it-IT" altLang="it-IT" sz="1600" b="0" dirty="0"/>
              <a:t>non compaiono, avendo scelto il baricentro della Terra come origine del sistema di riferimento</a:t>
            </a:r>
            <a:r>
              <a:rPr lang="en-US" altLang="it-IT" sz="1600" b="0" dirty="0"/>
              <a:t>!</a:t>
            </a:r>
            <a:br>
              <a:rPr lang="en-US" altLang="it-IT" sz="1600" b="0" dirty="0"/>
            </a:br>
            <a:r>
              <a:rPr lang="it-IT" altLang="it-IT" sz="1600" b="0" dirty="0"/>
              <a:t>All'inizio degli anni '60 erano noti una decina di momenti zonali </a:t>
            </a:r>
            <a:r>
              <a:rPr lang="en-US" altLang="it-IT" sz="1600" b="0" dirty="0"/>
              <a:t>J</a:t>
            </a:r>
            <a:r>
              <a:rPr lang="en-US" altLang="it-IT" sz="1600" b="0" baseline="-25000" dirty="0"/>
              <a:t>n</a:t>
            </a:r>
            <a:r>
              <a:rPr lang="en-US" altLang="it-IT" sz="1600" b="0" dirty="0"/>
              <a:t> (</a:t>
            </a:r>
            <a:r>
              <a:rPr lang="it-IT" altLang="it-IT" sz="1600" b="0" dirty="0"/>
              <a:t>che generano perturbazioni secolari nelle orbite dei satelliti artificiali) e un momento dieci tesserali </a:t>
            </a:r>
            <a:r>
              <a:rPr lang="en-US" altLang="it-IT" sz="1600" b="0" dirty="0" err="1"/>
              <a:t>A</a:t>
            </a:r>
            <a:r>
              <a:rPr lang="en-US" altLang="it-IT" sz="1600" b="0" baseline="-25000" dirty="0" err="1"/>
              <a:t>nm</a:t>
            </a:r>
            <a:r>
              <a:rPr lang="en-US" altLang="it-IT" sz="1600" b="0" dirty="0"/>
              <a:t>, </a:t>
            </a:r>
            <a:r>
              <a:rPr lang="en-US" altLang="it-IT" sz="1600" b="0" dirty="0" err="1"/>
              <a:t>B</a:t>
            </a:r>
            <a:r>
              <a:rPr lang="en-US" altLang="it-IT" sz="1600" b="0" baseline="-25000" dirty="0" err="1"/>
              <a:t>nm</a:t>
            </a:r>
            <a:r>
              <a:rPr lang="en-US" altLang="it-IT" sz="1600" b="0" baseline="-25000" dirty="0"/>
              <a:t> </a:t>
            </a:r>
            <a:r>
              <a:rPr lang="it-IT" altLang="it-IT" sz="1600" b="0" dirty="0"/>
              <a:t>creare invece variazioni periodiche di breve durata.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C5480628-CA03-476E-85F0-0BB8A547CAFD}" type="slidenum">
              <a:rPr lang="it-IT" altLang="it-IT" sz="1400" b="1"/>
              <a:pPr>
                <a:spcBef>
                  <a:spcPct val="0"/>
                </a:spcBef>
                <a:buFontTx/>
                <a:buNone/>
              </a:pPr>
              <a:t>36</a:t>
            </a:fld>
            <a:endParaRPr lang="it-IT" altLang="it-IT" sz="1400" b="1"/>
          </a:p>
        </p:txBody>
      </p:sp>
      <p:pic>
        <p:nvPicPr>
          <p:cNvPr id="6" name="Picture" descr="Figura 2 – Armoniche sferiche di grado n = 4: zonale (m = 0, quattro paralleli nodali), tesserale (m = 2, due paralleli e quattro meridiani nodali), settoriale (m = 4, otto meridiani nodali).">
            <a:extLst>
              <a:ext uri="{FF2B5EF4-FFF2-40B4-BE49-F238E27FC236}">
                <a16:creationId xmlns:a16="http://schemas.microsoft.com/office/drawing/2014/main" id="{0340D495-64B8-4676-A242-D74214CFCE1D}"/>
              </a:ext>
            </a:extLst>
          </p:cNvPr>
          <p:cNvPicPr/>
          <p:nvPr/>
        </p:nvPicPr>
        <p:blipFill>
          <a:blip r:embed="rId4"/>
          <a:stretch>
            <a:fillRect/>
          </a:stretch>
        </p:blipFill>
        <p:spPr bwMode="auto">
          <a:xfrm>
            <a:off x="1127448" y="2267301"/>
            <a:ext cx="9433048" cy="3952012"/>
          </a:xfrm>
          <a:prstGeom prst="rect">
            <a:avLst/>
          </a:prstGeom>
          <a:noFill/>
          <a:ln w="9525">
            <a:noFill/>
            <a:headEnd/>
            <a:tailEnd/>
          </a:ln>
        </p:spPr>
      </p:pic>
      <p:graphicFrame>
        <p:nvGraphicFramePr>
          <p:cNvPr id="7" name="Object 5">
            <a:extLst>
              <a:ext uri="{FF2B5EF4-FFF2-40B4-BE49-F238E27FC236}">
                <a16:creationId xmlns:a16="http://schemas.microsoft.com/office/drawing/2014/main" id="{71795846-187C-4BC7-B449-60FD33A9319F}"/>
              </a:ext>
            </a:extLst>
          </p:cNvPr>
          <p:cNvGraphicFramePr>
            <a:graphicFrameLocks noChangeAspect="1"/>
          </p:cNvGraphicFramePr>
          <p:nvPr>
            <p:extLst>
              <p:ext uri="{D42A27DB-BD31-4B8C-83A1-F6EECF244321}">
                <p14:modId xmlns:p14="http://schemas.microsoft.com/office/powerpoint/2010/main" val="1973565426"/>
              </p:ext>
            </p:extLst>
          </p:nvPr>
        </p:nvGraphicFramePr>
        <p:xfrm>
          <a:off x="1639478" y="1364750"/>
          <a:ext cx="8408987" cy="857250"/>
        </p:xfrm>
        <a:graphic>
          <a:graphicData uri="http://schemas.openxmlformats.org/presentationml/2006/ole">
            <mc:AlternateContent xmlns:mc="http://schemas.openxmlformats.org/markup-compatibility/2006">
              <mc:Choice xmlns:v="urn:schemas-microsoft-com:vml" Requires="v">
                <p:oleObj spid="_x0000_s74766" name="Equation" r:id="rId5" imgW="5232400" imgH="533400" progId="Equation.3">
                  <p:embed/>
                </p:oleObj>
              </mc:Choice>
              <mc:Fallback>
                <p:oleObj name="Equation" r:id="rId5" imgW="5232400" imgH="533400" progId="Equation.3">
                  <p:embed/>
                  <p:pic>
                    <p:nvPicPr>
                      <p:cNvPr id="15365"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9478" y="1364750"/>
                        <a:ext cx="8408987"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2" name="Table 1">
                <a:extLst>
                  <a:ext uri="{FF2B5EF4-FFF2-40B4-BE49-F238E27FC236}">
                    <a16:creationId xmlns:a16="http://schemas.microsoft.com/office/drawing/2014/main" id="{E83F1A81-9483-4D16-8B6B-538ADF601421}"/>
                  </a:ext>
                </a:extLst>
              </p:cNvPr>
              <p:cNvGraphicFramePr>
                <a:graphicFrameLocks noGrp="1"/>
              </p:cNvGraphicFramePr>
              <p:nvPr>
                <p:extLst>
                  <p:ext uri="{D42A27DB-BD31-4B8C-83A1-F6EECF244321}">
                    <p14:modId xmlns:p14="http://schemas.microsoft.com/office/powerpoint/2010/main" val="2239191422"/>
                  </p:ext>
                </p:extLst>
              </p:nvPr>
            </p:nvGraphicFramePr>
            <p:xfrm>
              <a:off x="551384" y="3212976"/>
              <a:ext cx="10729191" cy="3055952"/>
            </p:xfrm>
            <a:graphic>
              <a:graphicData uri="http://schemas.openxmlformats.org/drawingml/2006/table">
                <a:tbl>
                  <a:tblPr firstRow="1" bandRow="1" bandCol="1">
                    <a:tableStyleId>{5C22544A-7EE6-4342-B048-85BDC9FD1C3A}</a:tableStyleId>
                  </a:tblPr>
                  <a:tblGrid>
                    <a:gridCol w="3576397">
                      <a:extLst>
                        <a:ext uri="{9D8B030D-6E8A-4147-A177-3AD203B41FA5}">
                          <a16:colId xmlns:a16="http://schemas.microsoft.com/office/drawing/2014/main" val="1198409591"/>
                        </a:ext>
                      </a:extLst>
                    </a:gridCol>
                    <a:gridCol w="3576397">
                      <a:extLst>
                        <a:ext uri="{9D8B030D-6E8A-4147-A177-3AD203B41FA5}">
                          <a16:colId xmlns:a16="http://schemas.microsoft.com/office/drawing/2014/main" val="3969674804"/>
                        </a:ext>
                      </a:extLst>
                    </a:gridCol>
                    <a:gridCol w="3576397">
                      <a:extLst>
                        <a:ext uri="{9D8B030D-6E8A-4147-A177-3AD203B41FA5}">
                          <a16:colId xmlns:a16="http://schemas.microsoft.com/office/drawing/2014/main" val="2095198631"/>
                        </a:ext>
                      </a:extLst>
                    </a:gridCol>
                  </a:tblGrid>
                  <a:tr h="402322">
                    <a:tc>
                      <a:txBody>
                        <a:bodyPr/>
                        <a:lstStyle/>
                        <a:p>
                          <a:pPr marL="0" marR="0" algn="ctr">
                            <a:spcBef>
                              <a:spcPts val="180"/>
                            </a:spcBef>
                            <a:spcAft>
                              <a:spcPts val="180"/>
                            </a:spcAft>
                          </a:pPr>
                          <a14:m>
                            <m:oMathPara xmlns:m="http://schemas.openxmlformats.org/officeDocument/2006/math">
                              <m:oMathParaPr>
                                <m:jc m:val="centerGroup"/>
                              </m:oMathParaPr>
                              <m:oMath xmlns:m="http://schemas.openxmlformats.org/officeDocument/2006/math">
                                <m:r>
                                  <a:rPr lang="en-US" sz="1800">
                                    <a:effectLst/>
                                    <a:latin typeface="Cambria Math" panose="02040503050406030204" pitchFamily="18" charset="0"/>
                                  </a:rPr>
                                  <m:t>𝑛</m:t>
                                </m:r>
                              </m:oMath>
                            </m:oMathPara>
                          </a14:m>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spcBef>
                              <a:spcPts val="180"/>
                            </a:spcBef>
                            <a:spcAft>
                              <a:spcPts val="180"/>
                            </a:spcAft>
                          </a:pPr>
                          <a14:m>
                            <m:oMathPara xmlns:m="http://schemas.openxmlformats.org/officeDocument/2006/math">
                              <m:oMathParaPr>
                                <m:jc m:val="centerGroup"/>
                              </m:oMathParaPr>
                              <m:oMath xmlns:m="http://schemas.openxmlformats.org/officeDocument/2006/math">
                                <m:sSub>
                                  <m:sSubPr>
                                    <m:ctrlPr>
                                      <a:rPr lang="en-US" sz="1800" i="1">
                                        <a:effectLst/>
                                        <a:latin typeface="Cambria Math" panose="02040503050406030204" pitchFamily="18" charset="0"/>
                                      </a:rPr>
                                    </m:ctrlPr>
                                  </m:sSubPr>
                                  <m:e>
                                    <m:r>
                                      <a:rPr lang="en-US" sz="1800">
                                        <a:effectLst/>
                                        <a:latin typeface="Cambria Math" panose="02040503050406030204" pitchFamily="18" charset="0"/>
                                      </a:rPr>
                                      <m:t>𝑃</m:t>
                                    </m:r>
                                  </m:e>
                                  <m:sub>
                                    <m:r>
                                      <a:rPr lang="en-US" sz="1800">
                                        <a:effectLst/>
                                        <a:latin typeface="Cambria Math" panose="02040503050406030204" pitchFamily="18" charset="0"/>
                                      </a:rPr>
                                      <m:t>𝑛</m:t>
                                    </m:r>
                                  </m:sub>
                                </m:sSub>
                                <m:d>
                                  <m:dPr>
                                    <m:ctrlPr>
                                      <a:rPr lang="en-US" sz="1800" i="1">
                                        <a:effectLst/>
                                        <a:latin typeface="Cambria Math" panose="02040503050406030204" pitchFamily="18" charset="0"/>
                                      </a:rPr>
                                    </m:ctrlPr>
                                  </m:dPr>
                                  <m:e>
                                    <m:r>
                                      <m:rPr>
                                        <m:sty m:val="p"/>
                                      </m:rPr>
                                      <a:rPr lang="en-US" sz="1800">
                                        <a:effectLst/>
                                        <a:latin typeface="Cambria Math" panose="02040503050406030204" pitchFamily="18" charset="0"/>
                                      </a:rPr>
                                      <m:t>cos</m:t>
                                    </m:r>
                                    <m:r>
                                      <a:rPr lang="en-US" sz="1800">
                                        <a:effectLst/>
                                        <a:latin typeface="Cambria Math" panose="02040503050406030204" pitchFamily="18" charset="0"/>
                                      </a:rPr>
                                      <m:t>𝜃</m:t>
                                    </m:r>
                                  </m:e>
                                </m:d>
                              </m:oMath>
                            </m:oMathPara>
                          </a14:m>
                          <a:endParaRPr lang="en-US" sz="1800" dirty="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nchor="b"/>
                    </a:tc>
                    <a:tc>
                      <a:txBody>
                        <a:bodyPr/>
                        <a:lstStyle/>
                        <a:p>
                          <a:pPr marL="0" marR="0">
                            <a:spcBef>
                              <a:spcPts val="180"/>
                            </a:spcBef>
                            <a:spcAft>
                              <a:spcPts val="180"/>
                            </a:spcAft>
                          </a:pPr>
                          <a:r>
                            <a:rPr lang="en-US" sz="1800">
                              <a:effectLst/>
                            </a:rPr>
                            <a:t>Significato</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388155253"/>
                      </a:ext>
                    </a:extLst>
                  </a:tr>
                  <a:tr h="402322">
                    <a:tc>
                      <a:txBody>
                        <a:bodyPr/>
                        <a:lstStyle/>
                        <a:p>
                          <a:pPr marL="0" marR="0" algn="ctr">
                            <a:spcBef>
                              <a:spcPts val="180"/>
                            </a:spcBef>
                            <a:spcAft>
                              <a:spcPts val="180"/>
                            </a:spcAft>
                          </a:pPr>
                          <a:r>
                            <a:rPr lang="en-US" sz="1800">
                              <a:effectLst/>
                            </a:rPr>
                            <a:t>0</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14:m>
                            <m:oMathPara xmlns:m="http://schemas.openxmlformats.org/officeDocument/2006/math">
                              <m:oMathParaPr>
                                <m:jc m:val="centerGroup"/>
                              </m:oMathParaPr>
                              <m:oMath xmlns:m="http://schemas.openxmlformats.org/officeDocument/2006/math">
                                <m:r>
                                  <a:rPr lang="en-US" sz="1800">
                                    <a:effectLst/>
                                    <a:latin typeface="Cambria Math" panose="02040503050406030204" pitchFamily="18" charset="0"/>
                                  </a:rPr>
                                  <m:t>1</m:t>
                                </m:r>
                              </m:oMath>
                            </m:oMathPara>
                          </a14:m>
                          <a:endParaRPr lang="en-US" sz="1800" dirty="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r>
                            <a:rPr lang="en-US" sz="1800">
                              <a:effectLst/>
                            </a:rPr>
                            <a:t>sfera: termine </a:t>
                          </a:r>
                          <a14:m>
                            <m:oMath xmlns:m="http://schemas.openxmlformats.org/officeDocument/2006/math">
                              <m:r>
                                <a:rPr lang="en-US" sz="1800">
                                  <a:effectLst/>
                                  <a:latin typeface="Cambria Math" panose="02040503050406030204" pitchFamily="18" charset="0"/>
                                </a:rPr>
                                <m:t>𝐺𝑀</m:t>
                              </m:r>
                              <m:r>
                                <a:rPr lang="en-US" sz="1800">
                                  <a:effectLst/>
                                  <a:latin typeface="Cambria Math" panose="02040503050406030204" pitchFamily="18" charset="0"/>
                                </a:rPr>
                                <m:t>/</m:t>
                              </m:r>
                              <m:r>
                                <a:rPr lang="en-US" sz="1800">
                                  <a:effectLst/>
                                  <a:latin typeface="Cambria Math" panose="02040503050406030204" pitchFamily="18" charset="0"/>
                                </a:rPr>
                                <m:t>𝑟</m:t>
                              </m:r>
                            </m:oMath>
                          </a14:m>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70869290"/>
                      </a:ext>
                    </a:extLst>
                  </a:tr>
                  <a:tr h="402322">
                    <a:tc>
                      <a:txBody>
                        <a:bodyPr/>
                        <a:lstStyle/>
                        <a:p>
                          <a:pPr marL="0" marR="0" algn="ctr">
                            <a:spcBef>
                              <a:spcPts val="180"/>
                            </a:spcBef>
                            <a:spcAft>
                              <a:spcPts val="180"/>
                            </a:spcAft>
                          </a:pPr>
                          <a:r>
                            <a:rPr lang="en-US" sz="1800">
                              <a:effectLst/>
                            </a:rPr>
                            <a:t>1</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14:m>
                            <m:oMathPara xmlns:m="http://schemas.openxmlformats.org/officeDocument/2006/math">
                              <m:oMathParaPr>
                                <m:jc m:val="centerGroup"/>
                              </m:oMathParaPr>
                              <m:oMath xmlns:m="http://schemas.openxmlformats.org/officeDocument/2006/math">
                                <m:r>
                                  <m:rPr>
                                    <m:sty m:val="p"/>
                                  </m:rPr>
                                  <a:rPr lang="en-US" sz="1800">
                                    <a:effectLst/>
                                    <a:latin typeface="Cambria Math" panose="02040503050406030204" pitchFamily="18" charset="0"/>
                                  </a:rPr>
                                  <m:t>cos</m:t>
                                </m:r>
                                <m:r>
                                  <a:rPr lang="en-US" sz="1800">
                                    <a:effectLst/>
                                    <a:latin typeface="Cambria Math" panose="02040503050406030204" pitchFamily="18" charset="0"/>
                                  </a:rPr>
                                  <m:t>𝜃</m:t>
                                </m:r>
                              </m:oMath>
                            </m:oMathPara>
                          </a14:m>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r>
                            <a:rPr lang="en-US" sz="1800">
                              <a:effectLst/>
                            </a:rPr>
                            <a:t>si annulla se l’origine è nel baricentro</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79386612"/>
                      </a:ext>
                    </a:extLst>
                  </a:tr>
                  <a:tr h="447318">
                    <a:tc>
                      <a:txBody>
                        <a:bodyPr/>
                        <a:lstStyle/>
                        <a:p>
                          <a:pPr marL="0" marR="0" algn="ctr">
                            <a:spcBef>
                              <a:spcPts val="180"/>
                            </a:spcBef>
                            <a:spcAft>
                              <a:spcPts val="180"/>
                            </a:spcAft>
                          </a:pPr>
                          <a:r>
                            <a:rPr lang="en-US" sz="1800">
                              <a:effectLst/>
                            </a:rPr>
                            <a:t>2</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14:m>
                            <m:oMathPara xmlns:m="http://schemas.openxmlformats.org/officeDocument/2006/math">
                              <m:oMathParaPr>
                                <m:jc m:val="centerGroup"/>
                              </m:oMathParaPr>
                              <m:oMath xmlns:m="http://schemas.openxmlformats.org/officeDocument/2006/math">
                                <m:f>
                                  <m:fPr>
                                    <m:type m:val="lin"/>
                                    <m:ctrlPr>
                                      <a:rPr lang="en-US" sz="1800" i="1">
                                        <a:effectLst/>
                                        <a:latin typeface="Cambria Math" panose="02040503050406030204" pitchFamily="18" charset="0"/>
                                      </a:rPr>
                                    </m:ctrlPr>
                                  </m:fPr>
                                  <m:num>
                                    <m:r>
                                      <a:rPr lang="en-US" sz="1800">
                                        <a:effectLst/>
                                        <a:latin typeface="Cambria Math" panose="02040503050406030204" pitchFamily="18" charset="0"/>
                                      </a:rPr>
                                      <m:t>1</m:t>
                                    </m:r>
                                  </m:num>
                                  <m:den>
                                    <m:r>
                                      <a:rPr lang="en-US" sz="1800">
                                        <a:effectLst/>
                                        <a:latin typeface="Cambria Math" panose="02040503050406030204" pitchFamily="18" charset="0"/>
                                      </a:rPr>
                                      <m:t>2</m:t>
                                    </m:r>
                                  </m:den>
                                </m:f>
                                <m:d>
                                  <m:dPr>
                                    <m:ctrlPr>
                                      <a:rPr lang="en-US" sz="1800" i="1">
                                        <a:effectLst/>
                                        <a:latin typeface="Cambria Math" panose="02040503050406030204" pitchFamily="18" charset="0"/>
                                      </a:rPr>
                                    </m:ctrlPr>
                                  </m:dPr>
                                  <m:e>
                                    <m:r>
                                      <a:rPr lang="en-US" sz="1800">
                                        <a:effectLst/>
                                        <a:latin typeface="Cambria Math" panose="02040503050406030204" pitchFamily="18" charset="0"/>
                                      </a:rPr>
                                      <m:t>3</m:t>
                                    </m:r>
                                    <m:sSup>
                                      <m:sSupPr>
                                        <m:ctrlPr>
                                          <a:rPr lang="en-US" sz="1800" i="1">
                                            <a:effectLst/>
                                            <a:latin typeface="Cambria Math" panose="02040503050406030204" pitchFamily="18" charset="0"/>
                                          </a:rPr>
                                        </m:ctrlPr>
                                      </m:sSupPr>
                                      <m:e>
                                        <m:r>
                                          <m:rPr>
                                            <m:sty m:val="p"/>
                                          </m:rPr>
                                          <a:rPr lang="en-US" sz="1800">
                                            <a:effectLst/>
                                            <a:latin typeface="Cambria Math" panose="02040503050406030204" pitchFamily="18" charset="0"/>
                                          </a:rPr>
                                          <m:t>cos</m:t>
                                        </m:r>
                                      </m:e>
                                      <m:sup>
                                        <m:r>
                                          <a:rPr lang="en-US" sz="1800">
                                            <a:effectLst/>
                                            <a:latin typeface="Cambria Math" panose="02040503050406030204" pitchFamily="18" charset="0"/>
                                          </a:rPr>
                                          <m:t>2</m:t>
                                        </m:r>
                                      </m:sup>
                                    </m:sSup>
                                    <m:r>
                                      <a:rPr lang="en-US" sz="1800">
                                        <a:effectLst/>
                                        <a:latin typeface="Cambria Math" panose="02040503050406030204" pitchFamily="18" charset="0"/>
                                      </a:rPr>
                                      <m:t>𝜃</m:t>
                                    </m:r>
                                    <m:r>
                                      <a:rPr lang="en-US" sz="1800">
                                        <a:effectLst/>
                                        <a:latin typeface="Cambria Math" panose="02040503050406030204" pitchFamily="18" charset="0"/>
                                      </a:rPr>
                                      <m:t>−1</m:t>
                                    </m:r>
                                  </m:e>
                                </m:d>
                              </m:oMath>
                            </m:oMathPara>
                          </a14:m>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r>
                            <a:rPr lang="en-US" sz="1800">
                              <a:effectLst/>
                            </a:rPr>
                            <a:t>schiacciamento polare (</a:t>
                          </a:r>
                          <a14:m>
                            <m:oMath xmlns:m="http://schemas.openxmlformats.org/officeDocument/2006/math">
                              <m:sSub>
                                <m:sSubPr>
                                  <m:ctrlPr>
                                    <a:rPr lang="en-US" sz="1800" i="1">
                                      <a:effectLst/>
                                      <a:latin typeface="Cambria Math" panose="02040503050406030204" pitchFamily="18" charset="0"/>
                                    </a:rPr>
                                  </m:ctrlPr>
                                </m:sSubPr>
                                <m:e>
                                  <m:r>
                                    <a:rPr lang="en-US" sz="1800">
                                      <a:effectLst/>
                                      <a:latin typeface="Cambria Math" panose="02040503050406030204" pitchFamily="18" charset="0"/>
                                    </a:rPr>
                                    <m:t>𝐽</m:t>
                                  </m:r>
                                </m:e>
                                <m:sub>
                                  <m:r>
                                    <a:rPr lang="en-US" sz="1800">
                                      <a:effectLst/>
                                      <a:latin typeface="Cambria Math" panose="02040503050406030204" pitchFamily="18" charset="0"/>
                                    </a:rPr>
                                    <m:t>2</m:t>
                                  </m:r>
                                </m:sub>
                              </m:sSub>
                            </m:oMath>
                          </a14:m>
                          <a:r>
                            <a:rPr lang="en-US" sz="1800">
                              <a:effectLst/>
                            </a:rPr>
                            <a:t>)</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3689896"/>
                      </a:ext>
                    </a:extLst>
                  </a:tr>
                  <a:tr h="706710">
                    <a:tc>
                      <a:txBody>
                        <a:bodyPr/>
                        <a:lstStyle/>
                        <a:p>
                          <a:pPr marL="0" marR="0" algn="ctr">
                            <a:spcBef>
                              <a:spcPts val="180"/>
                            </a:spcBef>
                            <a:spcAft>
                              <a:spcPts val="180"/>
                            </a:spcAft>
                          </a:pPr>
                          <a:r>
                            <a:rPr lang="en-US" sz="1800">
                              <a:effectLst/>
                            </a:rPr>
                            <a:t>3</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14:m>
                            <m:oMathPara xmlns:m="http://schemas.openxmlformats.org/officeDocument/2006/math">
                              <m:oMathParaPr>
                                <m:jc m:val="centerGroup"/>
                              </m:oMathParaPr>
                              <m:oMath xmlns:m="http://schemas.openxmlformats.org/officeDocument/2006/math">
                                <m:f>
                                  <m:fPr>
                                    <m:type m:val="lin"/>
                                    <m:ctrlPr>
                                      <a:rPr lang="en-US" sz="1800" i="1">
                                        <a:effectLst/>
                                        <a:latin typeface="Cambria Math" panose="02040503050406030204" pitchFamily="18" charset="0"/>
                                      </a:rPr>
                                    </m:ctrlPr>
                                  </m:fPr>
                                  <m:num>
                                    <m:r>
                                      <a:rPr lang="en-US" sz="1800">
                                        <a:effectLst/>
                                        <a:latin typeface="Cambria Math" panose="02040503050406030204" pitchFamily="18" charset="0"/>
                                      </a:rPr>
                                      <m:t>1</m:t>
                                    </m:r>
                                  </m:num>
                                  <m:den>
                                    <m:r>
                                      <a:rPr lang="en-US" sz="1800">
                                        <a:effectLst/>
                                        <a:latin typeface="Cambria Math" panose="02040503050406030204" pitchFamily="18" charset="0"/>
                                      </a:rPr>
                                      <m:t>2</m:t>
                                    </m:r>
                                  </m:den>
                                </m:f>
                                <m:d>
                                  <m:dPr>
                                    <m:ctrlPr>
                                      <a:rPr lang="en-US" sz="1800" i="1">
                                        <a:effectLst/>
                                        <a:latin typeface="Cambria Math" panose="02040503050406030204" pitchFamily="18" charset="0"/>
                                      </a:rPr>
                                    </m:ctrlPr>
                                  </m:dPr>
                                  <m:e>
                                    <m:r>
                                      <a:rPr lang="en-US" sz="1800">
                                        <a:effectLst/>
                                        <a:latin typeface="Cambria Math" panose="02040503050406030204" pitchFamily="18" charset="0"/>
                                      </a:rPr>
                                      <m:t>5</m:t>
                                    </m:r>
                                    <m:sSup>
                                      <m:sSupPr>
                                        <m:ctrlPr>
                                          <a:rPr lang="en-US" sz="1800" i="1">
                                            <a:effectLst/>
                                            <a:latin typeface="Cambria Math" panose="02040503050406030204" pitchFamily="18" charset="0"/>
                                          </a:rPr>
                                        </m:ctrlPr>
                                      </m:sSupPr>
                                      <m:e>
                                        <m:r>
                                          <m:rPr>
                                            <m:sty m:val="p"/>
                                          </m:rPr>
                                          <a:rPr lang="en-US" sz="1800">
                                            <a:effectLst/>
                                            <a:latin typeface="Cambria Math" panose="02040503050406030204" pitchFamily="18" charset="0"/>
                                          </a:rPr>
                                          <m:t>cos</m:t>
                                        </m:r>
                                      </m:e>
                                      <m:sup>
                                        <m:r>
                                          <a:rPr lang="en-US" sz="1800">
                                            <a:effectLst/>
                                            <a:latin typeface="Cambria Math" panose="02040503050406030204" pitchFamily="18" charset="0"/>
                                          </a:rPr>
                                          <m:t>3</m:t>
                                        </m:r>
                                      </m:sup>
                                    </m:sSup>
                                    <m:r>
                                      <a:rPr lang="en-US" sz="1800">
                                        <a:effectLst/>
                                        <a:latin typeface="Cambria Math" panose="02040503050406030204" pitchFamily="18" charset="0"/>
                                      </a:rPr>
                                      <m:t>𝜃</m:t>
                                    </m:r>
                                    <m:r>
                                      <a:rPr lang="en-US" sz="1800">
                                        <a:effectLst/>
                                        <a:latin typeface="Cambria Math" panose="02040503050406030204" pitchFamily="18" charset="0"/>
                                      </a:rPr>
                                      <m:t>−3</m:t>
                                    </m:r>
                                    <m:r>
                                      <m:rPr>
                                        <m:sty m:val="p"/>
                                      </m:rPr>
                                      <a:rPr lang="en-US" sz="1800">
                                        <a:effectLst/>
                                        <a:latin typeface="Cambria Math" panose="02040503050406030204" pitchFamily="18" charset="0"/>
                                      </a:rPr>
                                      <m:t>cos</m:t>
                                    </m:r>
                                    <m:r>
                                      <a:rPr lang="en-US" sz="1800">
                                        <a:effectLst/>
                                        <a:latin typeface="Cambria Math" panose="02040503050406030204" pitchFamily="18" charset="0"/>
                                      </a:rPr>
                                      <m:t>𝜃</m:t>
                                    </m:r>
                                  </m:e>
                                </m:d>
                              </m:oMath>
                            </m:oMathPara>
                          </a14:m>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r>
                            <a:rPr lang="en-US" sz="1800">
                              <a:effectLst/>
                            </a:rPr>
                            <a:t>asimmetria Nord–Sud, la “Terra a pera” (</a:t>
                          </a:r>
                          <a14:m>
                            <m:oMath xmlns:m="http://schemas.openxmlformats.org/officeDocument/2006/math">
                              <m:sSub>
                                <m:sSubPr>
                                  <m:ctrlPr>
                                    <a:rPr lang="en-US" sz="1800" i="1">
                                      <a:effectLst/>
                                      <a:latin typeface="Cambria Math" panose="02040503050406030204" pitchFamily="18" charset="0"/>
                                    </a:rPr>
                                  </m:ctrlPr>
                                </m:sSubPr>
                                <m:e>
                                  <m:r>
                                    <a:rPr lang="en-US" sz="1800">
                                      <a:effectLst/>
                                      <a:latin typeface="Cambria Math" panose="02040503050406030204" pitchFamily="18" charset="0"/>
                                    </a:rPr>
                                    <m:t>𝐽</m:t>
                                  </m:r>
                                </m:e>
                                <m:sub>
                                  <m:r>
                                    <a:rPr lang="en-US" sz="1800">
                                      <a:effectLst/>
                                      <a:latin typeface="Cambria Math" panose="02040503050406030204" pitchFamily="18" charset="0"/>
                                    </a:rPr>
                                    <m:t>3</m:t>
                                  </m:r>
                                </m:sub>
                              </m:sSub>
                              <m:r>
                                <a:rPr lang="en-US" sz="1800">
                                  <a:effectLst/>
                                  <a:latin typeface="Cambria Math" panose="02040503050406030204" pitchFamily="18" charset="0"/>
                                </a:rPr>
                                <m:t>≈−2,5×</m:t>
                              </m:r>
                              <m:sSup>
                                <m:sSupPr>
                                  <m:ctrlPr>
                                    <a:rPr lang="en-US" sz="1800" i="1">
                                      <a:effectLst/>
                                      <a:latin typeface="Cambria Math" panose="02040503050406030204" pitchFamily="18" charset="0"/>
                                    </a:rPr>
                                  </m:ctrlPr>
                                </m:sSupPr>
                                <m:e>
                                  <m:r>
                                    <a:rPr lang="en-US" sz="1800">
                                      <a:effectLst/>
                                      <a:latin typeface="Cambria Math" panose="02040503050406030204" pitchFamily="18" charset="0"/>
                                    </a:rPr>
                                    <m:t>10</m:t>
                                  </m:r>
                                </m:e>
                                <m:sup>
                                  <m:r>
                                    <a:rPr lang="en-US" sz="1800">
                                      <a:effectLst/>
                                      <a:latin typeface="Cambria Math" panose="02040503050406030204" pitchFamily="18" charset="0"/>
                                    </a:rPr>
                                    <m:t>−6</m:t>
                                  </m:r>
                                </m:sup>
                              </m:sSup>
                            </m:oMath>
                          </a14:m>
                          <a:r>
                            <a:rPr lang="en-US" sz="1800">
                              <a:effectLst/>
                            </a:rPr>
                            <a:t>)</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839370711"/>
                      </a:ext>
                    </a:extLst>
                  </a:tr>
                  <a:tr h="447318">
                    <a:tc>
                      <a:txBody>
                        <a:bodyPr/>
                        <a:lstStyle/>
                        <a:p>
                          <a:pPr marL="0" marR="0" algn="ctr">
                            <a:spcBef>
                              <a:spcPts val="180"/>
                            </a:spcBef>
                            <a:spcAft>
                              <a:spcPts val="180"/>
                            </a:spcAft>
                          </a:pPr>
                          <a:r>
                            <a:rPr lang="en-US" sz="1800">
                              <a:effectLst/>
                            </a:rPr>
                            <a:t>4</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14:m>
                            <m:oMathPara xmlns:m="http://schemas.openxmlformats.org/officeDocument/2006/math">
                              <m:oMathParaPr>
                                <m:jc m:val="centerGroup"/>
                              </m:oMathParaPr>
                              <m:oMath xmlns:m="http://schemas.openxmlformats.org/officeDocument/2006/math">
                                <m:f>
                                  <m:fPr>
                                    <m:type m:val="lin"/>
                                    <m:ctrlPr>
                                      <a:rPr lang="en-US" sz="1800" i="1">
                                        <a:effectLst/>
                                        <a:latin typeface="Cambria Math" panose="02040503050406030204" pitchFamily="18" charset="0"/>
                                      </a:rPr>
                                    </m:ctrlPr>
                                  </m:fPr>
                                  <m:num>
                                    <m:r>
                                      <a:rPr lang="en-US" sz="1800">
                                        <a:effectLst/>
                                        <a:latin typeface="Cambria Math" panose="02040503050406030204" pitchFamily="18" charset="0"/>
                                      </a:rPr>
                                      <m:t>1</m:t>
                                    </m:r>
                                  </m:num>
                                  <m:den>
                                    <m:r>
                                      <a:rPr lang="en-US" sz="1800">
                                        <a:effectLst/>
                                        <a:latin typeface="Cambria Math" panose="02040503050406030204" pitchFamily="18" charset="0"/>
                                      </a:rPr>
                                      <m:t>8</m:t>
                                    </m:r>
                                  </m:den>
                                </m:f>
                                <m:d>
                                  <m:dPr>
                                    <m:ctrlPr>
                                      <a:rPr lang="en-US" sz="1800" i="1">
                                        <a:effectLst/>
                                        <a:latin typeface="Cambria Math" panose="02040503050406030204" pitchFamily="18" charset="0"/>
                                      </a:rPr>
                                    </m:ctrlPr>
                                  </m:dPr>
                                  <m:e>
                                    <m:r>
                                      <a:rPr lang="en-US" sz="1800">
                                        <a:effectLst/>
                                        <a:latin typeface="Cambria Math" panose="02040503050406030204" pitchFamily="18" charset="0"/>
                                      </a:rPr>
                                      <m:t>35</m:t>
                                    </m:r>
                                    <m:sSup>
                                      <m:sSupPr>
                                        <m:ctrlPr>
                                          <a:rPr lang="en-US" sz="1800" i="1">
                                            <a:effectLst/>
                                            <a:latin typeface="Cambria Math" panose="02040503050406030204" pitchFamily="18" charset="0"/>
                                          </a:rPr>
                                        </m:ctrlPr>
                                      </m:sSupPr>
                                      <m:e>
                                        <m:r>
                                          <m:rPr>
                                            <m:sty m:val="p"/>
                                          </m:rPr>
                                          <a:rPr lang="en-US" sz="1800">
                                            <a:effectLst/>
                                            <a:latin typeface="Cambria Math" panose="02040503050406030204" pitchFamily="18" charset="0"/>
                                          </a:rPr>
                                          <m:t>cos</m:t>
                                        </m:r>
                                      </m:e>
                                      <m:sup>
                                        <m:r>
                                          <a:rPr lang="en-US" sz="1800">
                                            <a:effectLst/>
                                            <a:latin typeface="Cambria Math" panose="02040503050406030204" pitchFamily="18" charset="0"/>
                                          </a:rPr>
                                          <m:t>4</m:t>
                                        </m:r>
                                      </m:sup>
                                    </m:sSup>
                                    <m:r>
                                      <a:rPr lang="en-US" sz="1800">
                                        <a:effectLst/>
                                        <a:latin typeface="Cambria Math" panose="02040503050406030204" pitchFamily="18" charset="0"/>
                                      </a:rPr>
                                      <m:t>𝜃</m:t>
                                    </m:r>
                                    <m:r>
                                      <a:rPr lang="en-US" sz="1800">
                                        <a:effectLst/>
                                        <a:latin typeface="Cambria Math" panose="02040503050406030204" pitchFamily="18" charset="0"/>
                                      </a:rPr>
                                      <m:t>−30</m:t>
                                    </m:r>
                                    <m:sSup>
                                      <m:sSupPr>
                                        <m:ctrlPr>
                                          <a:rPr lang="en-US" sz="1800" i="1">
                                            <a:effectLst/>
                                            <a:latin typeface="Cambria Math" panose="02040503050406030204" pitchFamily="18" charset="0"/>
                                          </a:rPr>
                                        </m:ctrlPr>
                                      </m:sSupPr>
                                      <m:e>
                                        <m:r>
                                          <m:rPr>
                                            <m:sty m:val="p"/>
                                          </m:rPr>
                                          <a:rPr lang="en-US" sz="1800">
                                            <a:effectLst/>
                                            <a:latin typeface="Cambria Math" panose="02040503050406030204" pitchFamily="18" charset="0"/>
                                          </a:rPr>
                                          <m:t>cos</m:t>
                                        </m:r>
                                      </m:e>
                                      <m:sup>
                                        <m:r>
                                          <a:rPr lang="en-US" sz="1800">
                                            <a:effectLst/>
                                            <a:latin typeface="Cambria Math" panose="02040503050406030204" pitchFamily="18" charset="0"/>
                                          </a:rPr>
                                          <m:t>2</m:t>
                                        </m:r>
                                      </m:sup>
                                    </m:sSup>
                                    <m:r>
                                      <a:rPr lang="en-US" sz="1800">
                                        <a:effectLst/>
                                        <a:latin typeface="Cambria Math" panose="02040503050406030204" pitchFamily="18" charset="0"/>
                                      </a:rPr>
                                      <m:t>𝜃</m:t>
                                    </m:r>
                                    <m:r>
                                      <a:rPr lang="en-US" sz="1800">
                                        <a:effectLst/>
                                        <a:latin typeface="Cambria Math" panose="02040503050406030204" pitchFamily="18" charset="0"/>
                                      </a:rPr>
                                      <m:t>+3</m:t>
                                    </m:r>
                                  </m:e>
                                </m:d>
                              </m:oMath>
                            </m:oMathPara>
                          </a14:m>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pPr marL="0" marR="0">
                            <a:spcBef>
                              <a:spcPts val="180"/>
                            </a:spcBef>
                            <a:spcAft>
                              <a:spcPts val="180"/>
                            </a:spcAft>
                          </a:pPr>
                          <a:r>
                            <a:rPr lang="en-US" sz="1800" dirty="0" err="1">
                              <a:effectLst/>
                            </a:rPr>
                            <a:t>correzione</a:t>
                          </a:r>
                          <a:r>
                            <a:rPr lang="en-US" sz="1800" dirty="0">
                              <a:effectLst/>
                            </a:rPr>
                            <a:t> di </a:t>
                          </a:r>
                          <a:r>
                            <a:rPr lang="en-US" sz="1800" dirty="0" err="1">
                              <a:effectLst/>
                            </a:rPr>
                            <a:t>ordine</a:t>
                          </a:r>
                          <a:r>
                            <a:rPr lang="en-US" sz="1800" dirty="0">
                              <a:effectLst/>
                            </a:rPr>
                            <a:t> </a:t>
                          </a:r>
                          <a:r>
                            <a:rPr lang="en-US" sz="1800" dirty="0" err="1">
                              <a:effectLst/>
                            </a:rPr>
                            <a:t>superiore</a:t>
                          </a:r>
                          <a:r>
                            <a:rPr lang="en-US" sz="1800" dirty="0">
                              <a:effectLst/>
                            </a:rPr>
                            <a:t> </a:t>
                          </a:r>
                          <a:r>
                            <a:rPr lang="en-US" sz="1800" dirty="0" err="1">
                              <a:effectLst/>
                            </a:rPr>
                            <a:t>allo</a:t>
                          </a:r>
                          <a:r>
                            <a:rPr lang="en-US" sz="1800" dirty="0">
                              <a:effectLst/>
                            </a:rPr>
                            <a:t> </a:t>
                          </a:r>
                          <a:r>
                            <a:rPr lang="en-US" sz="1800" dirty="0" err="1">
                              <a:effectLst/>
                            </a:rPr>
                            <a:t>schiacciamento</a:t>
                          </a:r>
                          <a:endParaRPr lang="en-US" sz="1800" dirty="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30406501"/>
                      </a:ext>
                    </a:extLst>
                  </a:tr>
                </a:tbl>
              </a:graphicData>
            </a:graphic>
          </p:graphicFrame>
        </mc:Choice>
        <mc:Fallback xmlns="">
          <p:graphicFrame>
            <p:nvGraphicFramePr>
              <p:cNvPr id="2" name="Table 1">
                <a:extLst>
                  <a:ext uri="{FF2B5EF4-FFF2-40B4-BE49-F238E27FC236}">
                    <a16:creationId xmlns:a16="http://schemas.microsoft.com/office/drawing/2014/main" id="{E83F1A81-9483-4D16-8B6B-538ADF601421}"/>
                  </a:ext>
                </a:extLst>
              </p:cNvPr>
              <p:cNvGraphicFramePr>
                <a:graphicFrameLocks noGrp="1"/>
              </p:cNvGraphicFramePr>
              <p:nvPr>
                <p:extLst>
                  <p:ext uri="{D42A27DB-BD31-4B8C-83A1-F6EECF244321}">
                    <p14:modId xmlns:p14="http://schemas.microsoft.com/office/powerpoint/2010/main" val="2239191422"/>
                  </p:ext>
                </p:extLst>
              </p:nvPr>
            </p:nvGraphicFramePr>
            <p:xfrm>
              <a:off x="551384" y="3212976"/>
              <a:ext cx="10729191" cy="3055952"/>
            </p:xfrm>
            <a:graphic>
              <a:graphicData uri="http://schemas.openxmlformats.org/drawingml/2006/table">
                <a:tbl>
                  <a:tblPr firstRow="1" bandRow="1" bandCol="1">
                    <a:tableStyleId>{5C22544A-7EE6-4342-B048-85BDC9FD1C3A}</a:tableStyleId>
                  </a:tblPr>
                  <a:tblGrid>
                    <a:gridCol w="3576397">
                      <a:extLst>
                        <a:ext uri="{9D8B030D-6E8A-4147-A177-3AD203B41FA5}">
                          <a16:colId xmlns:a16="http://schemas.microsoft.com/office/drawing/2014/main" val="1198409591"/>
                        </a:ext>
                      </a:extLst>
                    </a:gridCol>
                    <a:gridCol w="3576397">
                      <a:extLst>
                        <a:ext uri="{9D8B030D-6E8A-4147-A177-3AD203B41FA5}">
                          <a16:colId xmlns:a16="http://schemas.microsoft.com/office/drawing/2014/main" val="3969674804"/>
                        </a:ext>
                      </a:extLst>
                    </a:gridCol>
                    <a:gridCol w="3576397">
                      <a:extLst>
                        <a:ext uri="{9D8B030D-6E8A-4147-A177-3AD203B41FA5}">
                          <a16:colId xmlns:a16="http://schemas.microsoft.com/office/drawing/2014/main" val="2095198631"/>
                        </a:ext>
                      </a:extLst>
                    </a:gridCol>
                  </a:tblGrid>
                  <a:tr h="402322">
                    <a:tc>
                      <a:txBody>
                        <a:bodyPr/>
                        <a:lstStyle/>
                        <a:p>
                          <a:endParaRPr lang="en-US"/>
                        </a:p>
                      </a:txBody>
                      <a:tcPr marL="68580" marR="68580" marT="0" marB="0" anchor="b">
                        <a:blipFill>
                          <a:blip r:embed="rId3"/>
                          <a:stretch>
                            <a:fillRect l="-170" t="-1515" r="-200681" b="-766667"/>
                          </a:stretch>
                        </a:blipFill>
                      </a:tcPr>
                    </a:tc>
                    <a:tc>
                      <a:txBody>
                        <a:bodyPr/>
                        <a:lstStyle/>
                        <a:p>
                          <a:endParaRPr lang="en-US"/>
                        </a:p>
                      </a:txBody>
                      <a:tcPr marL="68580" marR="68580" marT="0" marB="0" anchor="b">
                        <a:blipFill>
                          <a:blip r:embed="rId3"/>
                          <a:stretch>
                            <a:fillRect l="-100170" t="-1515" r="-100681" b="-766667"/>
                          </a:stretch>
                        </a:blipFill>
                      </a:tcPr>
                    </a:tc>
                    <a:tc>
                      <a:txBody>
                        <a:bodyPr/>
                        <a:lstStyle/>
                        <a:p>
                          <a:pPr marL="0" marR="0">
                            <a:spcBef>
                              <a:spcPts val="180"/>
                            </a:spcBef>
                            <a:spcAft>
                              <a:spcPts val="180"/>
                            </a:spcAft>
                          </a:pPr>
                          <a:r>
                            <a:rPr lang="en-US" sz="1800">
                              <a:effectLst/>
                            </a:rPr>
                            <a:t>Significato</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388155253"/>
                      </a:ext>
                    </a:extLst>
                  </a:tr>
                  <a:tr h="402322">
                    <a:tc>
                      <a:txBody>
                        <a:bodyPr/>
                        <a:lstStyle/>
                        <a:p>
                          <a:pPr marL="0" marR="0" algn="ctr">
                            <a:spcBef>
                              <a:spcPts val="180"/>
                            </a:spcBef>
                            <a:spcAft>
                              <a:spcPts val="180"/>
                            </a:spcAft>
                          </a:pPr>
                          <a:r>
                            <a:rPr lang="en-US" sz="1800">
                              <a:effectLst/>
                            </a:rPr>
                            <a:t>0</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170" t="-101515" r="-100681" b="-666667"/>
                          </a:stretch>
                        </a:blipFill>
                      </a:tcPr>
                    </a:tc>
                    <a:tc>
                      <a:txBody>
                        <a:bodyPr/>
                        <a:lstStyle/>
                        <a:p>
                          <a:endParaRPr lang="en-US"/>
                        </a:p>
                      </a:txBody>
                      <a:tcPr marL="68580" marR="68580" marT="0" marB="0">
                        <a:blipFill>
                          <a:blip r:embed="rId3"/>
                          <a:stretch>
                            <a:fillRect l="-200170" t="-101515" r="-681" b="-666667"/>
                          </a:stretch>
                        </a:blipFill>
                      </a:tcPr>
                    </a:tc>
                    <a:extLst>
                      <a:ext uri="{0D108BD9-81ED-4DB2-BD59-A6C34878D82A}">
                        <a16:rowId xmlns:a16="http://schemas.microsoft.com/office/drawing/2014/main" val="3970869290"/>
                      </a:ext>
                    </a:extLst>
                  </a:tr>
                  <a:tr h="548640">
                    <a:tc>
                      <a:txBody>
                        <a:bodyPr/>
                        <a:lstStyle/>
                        <a:p>
                          <a:pPr marL="0" marR="0" algn="ctr">
                            <a:spcBef>
                              <a:spcPts val="180"/>
                            </a:spcBef>
                            <a:spcAft>
                              <a:spcPts val="180"/>
                            </a:spcAft>
                          </a:pPr>
                          <a:r>
                            <a:rPr lang="en-US" sz="1800">
                              <a:effectLst/>
                            </a:rPr>
                            <a:t>1</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170" t="-147778" r="-100681" b="-388889"/>
                          </a:stretch>
                        </a:blipFill>
                      </a:tcPr>
                    </a:tc>
                    <a:tc>
                      <a:txBody>
                        <a:bodyPr/>
                        <a:lstStyle/>
                        <a:p>
                          <a:pPr marL="0" marR="0">
                            <a:spcBef>
                              <a:spcPts val="180"/>
                            </a:spcBef>
                            <a:spcAft>
                              <a:spcPts val="180"/>
                            </a:spcAft>
                          </a:pPr>
                          <a:r>
                            <a:rPr lang="en-US" sz="1800">
                              <a:effectLst/>
                            </a:rPr>
                            <a:t>si annulla se l’origine è nel baricentro</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379386612"/>
                      </a:ext>
                    </a:extLst>
                  </a:tr>
                  <a:tr h="447318">
                    <a:tc>
                      <a:txBody>
                        <a:bodyPr/>
                        <a:lstStyle/>
                        <a:p>
                          <a:pPr marL="0" marR="0" algn="ctr">
                            <a:spcBef>
                              <a:spcPts val="180"/>
                            </a:spcBef>
                            <a:spcAft>
                              <a:spcPts val="180"/>
                            </a:spcAft>
                          </a:pPr>
                          <a:r>
                            <a:rPr lang="en-US" sz="1800">
                              <a:effectLst/>
                            </a:rPr>
                            <a:t>2</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170" t="-301351" r="-100681" b="-372973"/>
                          </a:stretch>
                        </a:blipFill>
                      </a:tcPr>
                    </a:tc>
                    <a:tc>
                      <a:txBody>
                        <a:bodyPr/>
                        <a:lstStyle/>
                        <a:p>
                          <a:endParaRPr lang="en-US"/>
                        </a:p>
                      </a:txBody>
                      <a:tcPr marL="68580" marR="68580" marT="0" marB="0">
                        <a:blipFill>
                          <a:blip r:embed="rId3"/>
                          <a:stretch>
                            <a:fillRect l="-200170" t="-301351" r="-681" b="-372973"/>
                          </a:stretch>
                        </a:blipFill>
                      </a:tcPr>
                    </a:tc>
                    <a:extLst>
                      <a:ext uri="{0D108BD9-81ED-4DB2-BD59-A6C34878D82A}">
                        <a16:rowId xmlns:a16="http://schemas.microsoft.com/office/drawing/2014/main" val="173689896"/>
                      </a:ext>
                    </a:extLst>
                  </a:tr>
                  <a:tr h="706710">
                    <a:tc>
                      <a:txBody>
                        <a:bodyPr/>
                        <a:lstStyle/>
                        <a:p>
                          <a:pPr marL="0" marR="0" algn="ctr">
                            <a:spcBef>
                              <a:spcPts val="180"/>
                            </a:spcBef>
                            <a:spcAft>
                              <a:spcPts val="180"/>
                            </a:spcAft>
                          </a:pPr>
                          <a:r>
                            <a:rPr lang="en-US" sz="1800">
                              <a:effectLst/>
                            </a:rPr>
                            <a:t>3</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170" t="-256034" r="-100681" b="-137931"/>
                          </a:stretch>
                        </a:blipFill>
                      </a:tcPr>
                    </a:tc>
                    <a:tc>
                      <a:txBody>
                        <a:bodyPr/>
                        <a:lstStyle/>
                        <a:p>
                          <a:endParaRPr lang="en-US"/>
                        </a:p>
                      </a:txBody>
                      <a:tcPr marL="68580" marR="68580" marT="0" marB="0">
                        <a:blipFill>
                          <a:blip r:embed="rId3"/>
                          <a:stretch>
                            <a:fillRect l="-200170" t="-256034" r="-681" b="-137931"/>
                          </a:stretch>
                        </a:blipFill>
                      </a:tcPr>
                    </a:tc>
                    <a:extLst>
                      <a:ext uri="{0D108BD9-81ED-4DB2-BD59-A6C34878D82A}">
                        <a16:rowId xmlns:a16="http://schemas.microsoft.com/office/drawing/2014/main" val="2839370711"/>
                      </a:ext>
                    </a:extLst>
                  </a:tr>
                  <a:tr h="548640">
                    <a:tc>
                      <a:txBody>
                        <a:bodyPr/>
                        <a:lstStyle/>
                        <a:p>
                          <a:pPr marL="0" marR="0" algn="ctr">
                            <a:spcBef>
                              <a:spcPts val="180"/>
                            </a:spcBef>
                            <a:spcAft>
                              <a:spcPts val="180"/>
                            </a:spcAft>
                          </a:pPr>
                          <a:r>
                            <a:rPr lang="en-US" sz="1800">
                              <a:effectLst/>
                            </a:rPr>
                            <a:t>4</a:t>
                          </a:r>
                          <a:endParaRPr lang="en-US" sz="180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tc>
                      <a:txBody>
                        <a:bodyPr/>
                        <a:lstStyle/>
                        <a:p>
                          <a:endParaRPr lang="en-US"/>
                        </a:p>
                      </a:txBody>
                      <a:tcPr marL="68580" marR="68580" marT="0" marB="0">
                        <a:blipFill>
                          <a:blip r:embed="rId3"/>
                          <a:stretch>
                            <a:fillRect l="-100170" t="-458889" r="-100681" b="-77778"/>
                          </a:stretch>
                        </a:blipFill>
                      </a:tcPr>
                    </a:tc>
                    <a:tc>
                      <a:txBody>
                        <a:bodyPr/>
                        <a:lstStyle/>
                        <a:p>
                          <a:pPr marL="0" marR="0">
                            <a:spcBef>
                              <a:spcPts val="180"/>
                            </a:spcBef>
                            <a:spcAft>
                              <a:spcPts val="180"/>
                            </a:spcAft>
                          </a:pPr>
                          <a:r>
                            <a:rPr lang="en-US" sz="1800" dirty="0" err="1">
                              <a:effectLst/>
                            </a:rPr>
                            <a:t>correzione</a:t>
                          </a:r>
                          <a:r>
                            <a:rPr lang="en-US" sz="1800" dirty="0">
                              <a:effectLst/>
                            </a:rPr>
                            <a:t> di </a:t>
                          </a:r>
                          <a:r>
                            <a:rPr lang="en-US" sz="1800" dirty="0" err="1">
                              <a:effectLst/>
                            </a:rPr>
                            <a:t>ordine</a:t>
                          </a:r>
                          <a:r>
                            <a:rPr lang="en-US" sz="1800" dirty="0">
                              <a:effectLst/>
                            </a:rPr>
                            <a:t> </a:t>
                          </a:r>
                          <a:r>
                            <a:rPr lang="en-US" sz="1800" dirty="0" err="1">
                              <a:effectLst/>
                            </a:rPr>
                            <a:t>superiore</a:t>
                          </a:r>
                          <a:r>
                            <a:rPr lang="en-US" sz="1800" dirty="0">
                              <a:effectLst/>
                            </a:rPr>
                            <a:t> </a:t>
                          </a:r>
                          <a:r>
                            <a:rPr lang="en-US" sz="1800" dirty="0" err="1">
                              <a:effectLst/>
                            </a:rPr>
                            <a:t>allo</a:t>
                          </a:r>
                          <a:r>
                            <a:rPr lang="en-US" sz="1800" dirty="0">
                              <a:effectLst/>
                            </a:rPr>
                            <a:t> </a:t>
                          </a:r>
                          <a:r>
                            <a:rPr lang="en-US" sz="1800" dirty="0" err="1">
                              <a:effectLst/>
                            </a:rPr>
                            <a:t>schiacciamento</a:t>
                          </a:r>
                          <a:endParaRPr lang="en-US" sz="1800" dirty="0">
                            <a:effectLst/>
                            <a:latin typeface="Calibri" panose="020F0502020204030204" pitchFamily="34"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30406501"/>
                      </a:ext>
                    </a:extLst>
                  </a:tr>
                </a:tbl>
              </a:graphicData>
            </a:graphic>
          </p:graphicFrame>
        </mc:Fallback>
      </mc:AlternateContent>
      <p:graphicFrame>
        <p:nvGraphicFramePr>
          <p:cNvPr id="3" name="Object 5">
            <a:extLst>
              <a:ext uri="{FF2B5EF4-FFF2-40B4-BE49-F238E27FC236}">
                <a16:creationId xmlns:a16="http://schemas.microsoft.com/office/drawing/2014/main" id="{ED9FF90E-467C-470F-B9E1-AEB94B6397DA}"/>
              </a:ext>
            </a:extLst>
          </p:cNvPr>
          <p:cNvGraphicFramePr>
            <a:graphicFrameLocks noChangeAspect="1"/>
          </p:cNvGraphicFramePr>
          <p:nvPr>
            <p:extLst>
              <p:ext uri="{D42A27DB-BD31-4B8C-83A1-F6EECF244321}">
                <p14:modId xmlns:p14="http://schemas.microsoft.com/office/powerpoint/2010/main" val="3859834110"/>
              </p:ext>
            </p:extLst>
          </p:nvPr>
        </p:nvGraphicFramePr>
        <p:xfrm>
          <a:off x="1711485" y="1772816"/>
          <a:ext cx="8408987" cy="857250"/>
        </p:xfrm>
        <a:graphic>
          <a:graphicData uri="http://schemas.openxmlformats.org/presentationml/2006/ole">
            <mc:AlternateContent xmlns:mc="http://schemas.openxmlformats.org/markup-compatibility/2006">
              <mc:Choice xmlns:v="urn:schemas-microsoft-com:vml" Requires="v">
                <p:oleObj spid="_x0000_s75789" name="Equation" r:id="rId4" imgW="5232400" imgH="533400" progId="Equation.3">
                  <p:embed/>
                </p:oleObj>
              </mc:Choice>
              <mc:Fallback>
                <p:oleObj name="Equation" r:id="rId4" imgW="5232400" imgH="533400" progId="Equation.3">
                  <p:embed/>
                  <p:pic>
                    <p:nvPicPr>
                      <p:cNvPr id="7" name="Object 5">
                        <a:extLst>
                          <a:ext uri="{FF2B5EF4-FFF2-40B4-BE49-F238E27FC236}">
                            <a16:creationId xmlns:a16="http://schemas.microsoft.com/office/drawing/2014/main" id="{71795846-187C-4BC7-B449-60FD33A931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1485" y="1772816"/>
                        <a:ext cx="8408987" cy="85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41146757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7106" name="Rectangle 2"/>
          <p:cNvSpPr>
            <a:spLocks noChangeArrowheads="1"/>
          </p:cNvSpPr>
          <p:nvPr/>
        </p:nvSpPr>
        <p:spPr bwMode="auto">
          <a:xfrm>
            <a:off x="1774826" y="955675"/>
            <a:ext cx="8658225"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it-IT" sz="2800" b="0" dirty="0">
                <a:latin typeface="Calibri" panose="020F0502020204030204" pitchFamily="34" charset="0"/>
                <a:ea typeface="ＭＳ Ｐゴシック" panose="020B0600070205080204" pitchFamily="34" charset="-128"/>
              </a:rPr>
              <a:t>La </a:t>
            </a:r>
            <a:r>
              <a:rPr lang="en-US" altLang="it-IT" sz="2800" b="0" dirty="0" err="1">
                <a:latin typeface="Calibri" panose="020F0502020204030204" pitchFamily="34" charset="0"/>
                <a:ea typeface="ＭＳ Ｐゴシック" panose="020B0600070205080204" pitchFamily="34" charset="-128"/>
              </a:rPr>
              <a:t>figura</a:t>
            </a:r>
            <a:r>
              <a:rPr lang="en-US" altLang="it-IT" sz="2800" b="0" dirty="0">
                <a:latin typeface="Calibri" panose="020F0502020204030204" pitchFamily="34" charset="0"/>
                <a:ea typeface="ＭＳ Ｐゴシック" panose="020B0600070205080204" pitchFamily="34" charset="-128"/>
              </a:rPr>
              <a:t> della Terra</a:t>
            </a:r>
          </a:p>
        </p:txBody>
      </p:sp>
      <p:sp>
        <p:nvSpPr>
          <p:cNvPr id="687107" name="Rectangle 3"/>
          <p:cNvSpPr>
            <a:spLocks noChangeArrowheads="1"/>
          </p:cNvSpPr>
          <p:nvPr/>
        </p:nvSpPr>
        <p:spPr bwMode="auto">
          <a:xfrm>
            <a:off x="1703389" y="1473201"/>
            <a:ext cx="4897437"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it-IT" altLang="it-IT" sz="1800" b="0" dirty="0">
                <a:latin typeface="+mj-lt"/>
              </a:rPr>
              <a:t>La migliore approssimazione matematica alla figura è un ellissoide oblato, o sferoide. La determinazione precisa delle dimensioni della Terra (ad esempio, i suoi raggi polari ed equatoriali) è l'obiettivo principale della scienza della geodesia. Richiede una conoscenza esatta del campo gravitazionale terrestre, la cui descrizione è l'obiettivo della gravimetria.</a:t>
            </a:r>
            <a:endParaRPr lang="en-US" altLang="it-IT" sz="1800" b="0" dirty="0">
              <a:latin typeface="+mj-lt"/>
            </a:endParaRPr>
          </a:p>
        </p:txBody>
      </p:sp>
      <p:pic>
        <p:nvPicPr>
          <p:cNvPr id="6871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6726" y="1473201"/>
            <a:ext cx="3736975" cy="3546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87111" name="Rectangle 7"/>
          <p:cNvSpPr>
            <a:spLocks noChangeArrowheads="1"/>
          </p:cNvSpPr>
          <p:nvPr/>
        </p:nvSpPr>
        <p:spPr bwMode="auto">
          <a:xfrm>
            <a:off x="1711325" y="5025162"/>
            <a:ext cx="878522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800" b="0" dirty="0">
                <a:latin typeface="+mj-lt"/>
              </a:rPr>
              <a:t> </a:t>
            </a:r>
            <a:r>
              <a:rPr lang="it-IT" altLang="it-IT" sz="1800" b="0" dirty="0">
                <a:latin typeface="+mj-lt"/>
              </a:rPr>
              <a:t>Le moderne analisi della forma della Terra si basano su osservazioni precise delle orbite dei satelliti terrestri artificiali. Questi dati vengono utilizzati per definire l'ellissoide oblato più adatto, chiamato </a:t>
            </a:r>
            <a:r>
              <a:rPr lang="it-IT" altLang="it-IT" sz="1800" dirty="0">
                <a:latin typeface="+mj-lt"/>
              </a:rPr>
              <a:t>Ellissoide Internazionale di Riferimento</a:t>
            </a:r>
            <a:r>
              <a:rPr lang="it-IT" altLang="it-IT" sz="1800" b="0" dirty="0">
                <a:latin typeface="+mj-lt"/>
              </a:rPr>
              <a:t>. </a:t>
            </a:r>
            <a:endParaRPr lang="en-US" altLang="it-IT" sz="1800" b="0" dirty="0">
              <a:latin typeface="+mj-lt"/>
            </a:endParaRPr>
          </a:p>
          <a:p>
            <a:pPr algn="just" eaLnBrk="1" hangingPunct="1">
              <a:spcBef>
                <a:spcPct val="0"/>
              </a:spcBef>
            </a:pPr>
            <a:r>
              <a:rPr lang="en-US" altLang="it-IT" sz="1800" b="0" dirty="0">
                <a:latin typeface="+mj-lt"/>
              </a:rPr>
              <a:t> </a:t>
            </a:r>
            <a:r>
              <a:rPr lang="it-IT" altLang="it-IT" sz="1800" b="0" dirty="0">
                <a:latin typeface="+mj-lt"/>
              </a:rPr>
              <a:t>Nel 1980 l'Associazione Internazionale di Geodesia ha adottato un Sistema di Riferimento Geodetico (GRS80).</a:t>
            </a:r>
          </a:p>
          <a:p>
            <a:pPr algn="just" eaLnBrk="1" hangingPunct="1">
              <a:spcBef>
                <a:spcPct val="0"/>
              </a:spcBef>
            </a:pPr>
            <a:r>
              <a:rPr lang="en-US" altLang="it-IT" sz="1800" b="0" dirty="0">
                <a:latin typeface="+mj-lt"/>
              </a:rPr>
              <a:t> WGS84 (World Geodetic System 1984)</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87106"/>
                                        </p:tgtEl>
                                        <p:attrNameLst>
                                          <p:attrName>style.visibility</p:attrName>
                                        </p:attrNameLst>
                                      </p:cBhvr>
                                      <p:to>
                                        <p:strVal val="visible"/>
                                      </p:to>
                                    </p:set>
                                    <p:animEffect transition="in" filter="dissolve">
                                      <p:cBhvr>
                                        <p:cTn id="7" dur="500"/>
                                        <p:tgtEl>
                                          <p:spTgt spid="6871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87107"/>
                                        </p:tgtEl>
                                        <p:attrNameLst>
                                          <p:attrName>style.visibility</p:attrName>
                                        </p:attrNameLst>
                                      </p:cBhvr>
                                      <p:to>
                                        <p:strVal val="visible"/>
                                      </p:to>
                                    </p:set>
                                    <p:animEffect transition="in" filter="dissolve">
                                      <p:cBhvr>
                                        <p:cTn id="12" dur="500"/>
                                        <p:tgtEl>
                                          <p:spTgt spid="687107"/>
                                        </p:tgtEl>
                                      </p:cBhvr>
                                    </p:animEffect>
                                  </p:childTnLst>
                                </p:cTn>
                              </p:par>
                              <p:par>
                                <p:cTn id="13" presetID="9" presetClass="entr" presetSubtype="0" fill="hold" nodeType="withEffect">
                                  <p:stCondLst>
                                    <p:cond delay="0"/>
                                  </p:stCondLst>
                                  <p:childTnLst>
                                    <p:set>
                                      <p:cBhvr>
                                        <p:cTn id="14" dur="1" fill="hold">
                                          <p:stCondLst>
                                            <p:cond delay="0"/>
                                          </p:stCondLst>
                                        </p:cTn>
                                        <p:tgtEl>
                                          <p:spTgt spid="687110"/>
                                        </p:tgtEl>
                                        <p:attrNameLst>
                                          <p:attrName>style.visibility</p:attrName>
                                        </p:attrNameLst>
                                      </p:cBhvr>
                                      <p:to>
                                        <p:strVal val="visible"/>
                                      </p:to>
                                    </p:set>
                                    <p:animEffect transition="in" filter="dissolve">
                                      <p:cBhvr>
                                        <p:cTn id="15" dur="500"/>
                                        <p:tgtEl>
                                          <p:spTgt spid="68711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687111">
                                            <p:txEl>
                                              <p:pRg st="0" end="0"/>
                                            </p:txEl>
                                          </p:spTgt>
                                        </p:tgtEl>
                                        <p:attrNameLst>
                                          <p:attrName>style.visibility</p:attrName>
                                        </p:attrNameLst>
                                      </p:cBhvr>
                                      <p:to>
                                        <p:strVal val="visible"/>
                                      </p:to>
                                    </p:set>
                                    <p:animEffect transition="in" filter="dissolve">
                                      <p:cBhvr>
                                        <p:cTn id="20" dur="500"/>
                                        <p:tgtEl>
                                          <p:spTgt spid="687111">
                                            <p:txEl>
                                              <p:pRg st="0" end="0"/>
                                            </p:txEl>
                                          </p:spTgt>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687111">
                                            <p:txEl>
                                              <p:pRg st="1" end="1"/>
                                            </p:txEl>
                                          </p:spTgt>
                                        </p:tgtEl>
                                        <p:attrNameLst>
                                          <p:attrName>style.visibility</p:attrName>
                                        </p:attrNameLst>
                                      </p:cBhvr>
                                      <p:to>
                                        <p:strVal val="visible"/>
                                      </p:to>
                                    </p:set>
                                    <p:animEffect transition="in" filter="dissolve">
                                      <p:cBhvr>
                                        <p:cTn id="23" dur="500"/>
                                        <p:tgtEl>
                                          <p:spTgt spid="687111">
                                            <p:txEl>
                                              <p:pRg st="1" end="1"/>
                                            </p:txEl>
                                          </p:spTgt>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687111">
                                            <p:txEl>
                                              <p:pRg st="2" end="2"/>
                                            </p:txEl>
                                          </p:spTgt>
                                        </p:tgtEl>
                                        <p:attrNameLst>
                                          <p:attrName>style.visibility</p:attrName>
                                        </p:attrNameLst>
                                      </p:cBhvr>
                                      <p:to>
                                        <p:strVal val="visible"/>
                                      </p:to>
                                    </p:set>
                                    <p:animEffect transition="in" filter="dissolve">
                                      <p:cBhvr>
                                        <p:cTn id="26" dur="500"/>
                                        <p:tgtEl>
                                          <p:spTgt spid="687111">
                                            <p:txEl>
                                              <p:pRg st="2" end="2"/>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687111">
                                            <p:txEl>
                                              <p:pRg st="1" end="1"/>
                                            </p:txEl>
                                          </p:spTgt>
                                        </p:tgtEl>
                                        <p:attrNameLst>
                                          <p:attrName>style.visibility</p:attrName>
                                        </p:attrNameLst>
                                      </p:cBhvr>
                                      <p:to>
                                        <p:strVal val="visible"/>
                                      </p:to>
                                    </p:set>
                                    <p:animEffect transition="in" filter="dissolve">
                                      <p:cBhvr>
                                        <p:cTn id="31" dur="500"/>
                                        <p:tgtEl>
                                          <p:spTgt spid="687111">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687111">
                                            <p:txEl>
                                              <p:pRg st="2" end="2"/>
                                            </p:txEl>
                                          </p:spTgt>
                                        </p:tgtEl>
                                        <p:attrNameLst>
                                          <p:attrName>style.visibility</p:attrName>
                                        </p:attrNameLst>
                                      </p:cBhvr>
                                      <p:to>
                                        <p:strVal val="visible"/>
                                      </p:to>
                                    </p:set>
                                    <p:animEffect transition="in" filter="dissolve">
                                      <p:cBhvr>
                                        <p:cTn id="36" dur="500"/>
                                        <p:tgtEl>
                                          <p:spTgt spid="6871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7106" grpId="0"/>
      <p:bldP spid="687107" grpId="0"/>
      <p:bldP spid="687111" grpId="0" build="allAtOnce"/>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8075" y="1412875"/>
            <a:ext cx="5111750" cy="4794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3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49BB841-53A1-40CB-B888-7666B86DDF92}" type="slidenum">
              <a:rPr lang="it-IT" altLang="it-IT" sz="1400"/>
              <a:pPr>
                <a:spcBef>
                  <a:spcPct val="0"/>
                </a:spcBef>
                <a:buFontTx/>
                <a:buNone/>
              </a:pPr>
              <a:t>40</a:t>
            </a:fld>
            <a:endParaRPr lang="it-IT" altLang="it-IT" sz="1400"/>
          </a:p>
        </p:txBody>
      </p:sp>
      <p:sp>
        <p:nvSpPr>
          <p:cNvPr id="22531" name="TextBox 12"/>
          <p:cNvSpPr txBox="1">
            <a:spLocks noChangeArrowheads="1"/>
          </p:cNvSpPr>
          <p:nvPr/>
        </p:nvSpPr>
        <p:spPr bwMode="auto">
          <a:xfrm>
            <a:off x="1757363" y="1511300"/>
            <a:ext cx="89281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Per una Terra esattamente in equilibrio idrostatico (cioè senza sforzi di taglio), il potenziale gravitazionale sarebbe</a:t>
            </a:r>
          </a:p>
        </p:txBody>
      </p:sp>
      <p:sp>
        <p:nvSpPr>
          <p:cNvPr id="8" name="TextBox 7"/>
          <p:cNvSpPr txBox="1"/>
          <p:nvPr/>
        </p:nvSpPr>
        <p:spPr>
          <a:xfrm>
            <a:off x="2208214" y="1022350"/>
            <a:ext cx="8006807" cy="400110"/>
          </a:xfrm>
          <a:prstGeom prst="rect">
            <a:avLst/>
          </a:prstGeom>
          <a:noFill/>
        </p:spPr>
        <p:txBody>
          <a:bodyPr wrap="none">
            <a:spAutoFit/>
          </a:bodyPr>
          <a:lstStyle/>
          <a:p>
            <a:pPr eaLnBrk="1" hangingPunct="1">
              <a:defRPr/>
            </a:pPr>
            <a:r>
              <a:rPr lang="it-IT" dirty="0"/>
              <a:t>DEVIAZIONE DELLA TERRA DALL'EQUILIBRIO IDROSTATICO</a:t>
            </a:r>
            <a:endParaRPr lang="it-IT" dirty="0">
              <a:latin typeface="+mn-lt"/>
              <a:cs typeface="Arial" charset="0"/>
            </a:endParaRPr>
          </a:p>
        </p:txBody>
      </p:sp>
      <p:graphicFrame>
        <p:nvGraphicFramePr>
          <p:cNvPr id="22533" name="Object 5"/>
          <p:cNvGraphicFramePr>
            <a:graphicFrameLocks noChangeAspect="1"/>
          </p:cNvGraphicFramePr>
          <p:nvPr/>
        </p:nvGraphicFramePr>
        <p:xfrm>
          <a:off x="3810000" y="2087564"/>
          <a:ext cx="4541838" cy="719137"/>
        </p:xfrm>
        <a:graphic>
          <a:graphicData uri="http://schemas.openxmlformats.org/presentationml/2006/ole">
            <mc:AlternateContent xmlns:mc="http://schemas.openxmlformats.org/markup-compatibility/2006">
              <mc:Choice xmlns:v="urn:schemas-microsoft-com:vml" Requires="v">
                <p:oleObj spid="_x0000_s22757" name="Equation" r:id="rId4" imgW="3365500" imgH="533400" progId="Equation.3">
                  <p:embed/>
                </p:oleObj>
              </mc:Choice>
              <mc:Fallback>
                <p:oleObj name="Equation" r:id="rId4" imgW="3365500" imgH="53340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0" y="2087564"/>
                        <a:ext cx="4541838" cy="719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4" name="TextBox 22"/>
          <p:cNvSpPr txBox="1">
            <a:spLocks noChangeArrowheads="1"/>
          </p:cNvSpPr>
          <p:nvPr/>
        </p:nvSpPr>
        <p:spPr bwMode="auto">
          <a:xfrm>
            <a:off x="1720850" y="3095626"/>
            <a:ext cx="89281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con solo numeri zonali uguali a J</a:t>
            </a:r>
            <a:r>
              <a:rPr lang="it-IT" altLang="it-IT" sz="1600" b="0" baseline="-25000" dirty="0"/>
              <a:t>2N</a:t>
            </a:r>
            <a:r>
              <a:rPr lang="it-IT" altLang="it-IT" sz="1600" b="0" dirty="0"/>
              <a:t>. Inoltre, i valori di J</a:t>
            </a:r>
            <a:r>
              <a:rPr lang="it-IT" altLang="it-IT" sz="1600" b="0" baseline="-25000" dirty="0"/>
              <a:t>2N</a:t>
            </a:r>
            <a:r>
              <a:rPr lang="it-IT" altLang="it-IT" sz="1600" b="0" dirty="0"/>
              <a:t> dovrebbero crescere rapidamente all'aumentare di n con</a:t>
            </a:r>
            <a:r>
              <a:rPr lang="en-US" altLang="it-IT" sz="1600" b="0" dirty="0"/>
              <a:t> </a:t>
            </a:r>
            <a:endParaRPr lang="it-IT" altLang="it-IT" sz="1600" b="0" dirty="0"/>
          </a:p>
        </p:txBody>
      </p:sp>
      <p:graphicFrame>
        <p:nvGraphicFramePr>
          <p:cNvPr id="22535" name="Object 3"/>
          <p:cNvGraphicFramePr>
            <a:graphicFrameLocks noChangeAspect="1"/>
          </p:cNvGraphicFramePr>
          <p:nvPr/>
        </p:nvGraphicFramePr>
        <p:xfrm>
          <a:off x="5176839" y="3598864"/>
          <a:ext cx="936625" cy="517525"/>
        </p:xfrm>
        <a:graphic>
          <a:graphicData uri="http://schemas.openxmlformats.org/presentationml/2006/ole">
            <mc:AlternateContent xmlns:mc="http://schemas.openxmlformats.org/markup-compatibility/2006">
              <mc:Choice xmlns:v="urn:schemas-microsoft-com:vml" Requires="v">
                <p:oleObj spid="_x0000_s22758" name="Equation" r:id="rId6" imgW="850531" imgH="469696" progId="Equation.3">
                  <p:embed/>
                </p:oleObj>
              </mc:Choice>
              <mc:Fallback>
                <p:oleObj name="Equation" r:id="rId6" imgW="850531" imgH="469696"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76839" y="3598864"/>
                        <a:ext cx="936625" cy="517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536" name="TextBox 11"/>
          <p:cNvSpPr txBox="1">
            <a:spLocks noChangeArrowheads="1"/>
          </p:cNvSpPr>
          <p:nvPr/>
        </p:nvSpPr>
        <p:spPr bwMode="auto">
          <a:xfrm>
            <a:off x="1541463" y="4391026"/>
            <a:ext cx="892810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600" b="0" dirty="0"/>
              <a:t>Se così fosse, il termine correttivo successivo a J2 sarebbe J4. Da misure effettuate dai satelliti si è comunque giunti alla conclusione che tutti i momenti gravitazionali, a partire da J3, sono circa dello stesso ordine e pari a qualche unità per 10-6: l'ordine del quadrato dell'appiattimento, f2. Anche la diminuzione dei momenti al crescere di n è molto lenta. La deviazione dell'equilibrio idrostatico della Terra è quindi dell'ordine del quadrato dell'appiattimento! Ne consegue che nella Terra, oltre allo sforzo idrostatico, agiscono anche sollecitazioni tangenziali, che sono dell'ordine di qualche </a:t>
            </a:r>
            <a:r>
              <a:rPr lang="it-IT" altLang="it-IT" sz="1600" b="0" dirty="0" err="1"/>
              <a:t>MPa</a:t>
            </a:r>
            <a:r>
              <a:rPr lang="it-IT" altLang="it-IT" sz="1600" b="0" dirty="0"/>
              <a:t>. La forma della Terra differisce da quella idrostatica: lo spessore dello strato in equilibrio è ≈f2a = 70m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349BB841-53A1-40CB-B888-7666B86DDF92}" type="slidenum">
              <a:rPr lang="it-IT" altLang="it-IT" sz="1400" b="1"/>
              <a:pPr>
                <a:spcBef>
                  <a:spcPct val="0"/>
                </a:spcBef>
                <a:buFontTx/>
                <a:buNone/>
              </a:pPr>
              <a:t>41</a:t>
            </a:fld>
            <a:endParaRPr lang="it-IT" altLang="it-IT" sz="1400" b="1"/>
          </a:p>
        </p:txBody>
      </p:sp>
      <p:sp>
        <p:nvSpPr>
          <p:cNvPr id="8" name="TextBox 7"/>
          <p:cNvSpPr txBox="1"/>
          <p:nvPr/>
        </p:nvSpPr>
        <p:spPr>
          <a:xfrm>
            <a:off x="2208214" y="1022350"/>
            <a:ext cx="8006807" cy="400110"/>
          </a:xfrm>
          <a:prstGeom prst="rect">
            <a:avLst/>
          </a:prstGeom>
          <a:noFill/>
        </p:spPr>
        <p:txBody>
          <a:bodyPr wrap="none">
            <a:spAutoFit/>
          </a:bodyPr>
          <a:lstStyle/>
          <a:p>
            <a:pPr eaLnBrk="1" hangingPunct="1">
              <a:defRPr/>
            </a:pPr>
            <a:r>
              <a:rPr lang="it-IT" dirty="0"/>
              <a:t>DEVIAZIONE DELLA TERRA DALL'EQUILIBRIO IDROSTATICO</a:t>
            </a:r>
            <a:endParaRPr lang="it-IT" dirty="0">
              <a:latin typeface="+mn-lt"/>
              <a:cs typeface="Arial" charset="0"/>
            </a:endParaRPr>
          </a:p>
        </p:txBody>
      </p:sp>
      <p:sp>
        <p:nvSpPr>
          <p:cNvPr id="22536" name="TextBox 11"/>
          <p:cNvSpPr txBox="1">
            <a:spLocks noChangeArrowheads="1"/>
          </p:cNvSpPr>
          <p:nvPr/>
        </p:nvSpPr>
        <p:spPr bwMode="auto">
          <a:xfrm>
            <a:off x="1739900" y="1916832"/>
            <a:ext cx="89281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La deviazione dell'equilibrio idrostatico della Terra è dell'ordine del quadrato dell'appiattimento! Ne consegue che nella Terra, oltre alle sollecitazioni idrostatiche, agiscono anche le sollecitazioni tangenziali, che sono dell'ordine di qualche </a:t>
            </a:r>
            <a:r>
              <a:rPr lang="it-IT" altLang="it-IT" sz="1600" b="0" dirty="0" err="1"/>
              <a:t>MPa</a:t>
            </a:r>
            <a:r>
              <a:rPr lang="it-IT" altLang="it-IT" sz="1600" b="0" dirty="0"/>
              <a:t>. La forma della Terra differisce da quella idrostatica.</a:t>
            </a:r>
          </a:p>
        </p:txBody>
      </p:sp>
      <p:pic>
        <p:nvPicPr>
          <p:cNvPr id="5" name="Picture 2">
            <a:extLst>
              <a:ext uri="{FF2B5EF4-FFF2-40B4-BE49-F238E27FC236}">
                <a16:creationId xmlns:a16="http://schemas.microsoft.com/office/drawing/2014/main" id="{C7A9AAFD-BC0C-47E4-974C-D10BFE696D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95800" y="3296822"/>
            <a:ext cx="3312368" cy="3238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8121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690A6231-0E2C-4BFF-9841-E06CFFA02BDE}" type="slidenum">
              <a:rPr lang="it-IT" altLang="it-IT" sz="1400" b="1"/>
              <a:pPr>
                <a:spcBef>
                  <a:spcPct val="0"/>
                </a:spcBef>
                <a:buFontTx/>
                <a:buNone/>
              </a:pPr>
              <a:t>42</a:t>
            </a:fld>
            <a:endParaRPr lang="it-IT" altLang="it-IT" sz="1400" b="1"/>
          </a:p>
        </p:txBody>
      </p:sp>
      <p:sp>
        <p:nvSpPr>
          <p:cNvPr id="26627" name="TextBox 12"/>
          <p:cNvSpPr txBox="1">
            <a:spLocks noChangeArrowheads="1"/>
          </p:cNvSpPr>
          <p:nvPr/>
        </p:nvSpPr>
        <p:spPr bwMode="auto">
          <a:xfrm>
            <a:off x="191344" y="1336829"/>
            <a:ext cx="11665296" cy="2751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buNone/>
            </a:pPr>
            <a:r>
              <a:rPr lang="it-IT" sz="1600" b="0" dirty="0"/>
              <a:t>Il momento di inerzia è la grandezza che misura quanto un corpo “resiste” a cambiare il suo stato di rotazione attorno a un asse. È l’analogo rotazionale della massa: come la massa determina quanto è difficile accelerare un corpo in linea retta, il momento di inerzia determina quanto è difficile metterlo in rotazione, fermarlo o cambiarne la velocità angolare.</a:t>
            </a:r>
          </a:p>
          <a:p>
            <a:pPr>
              <a:buNone/>
            </a:pPr>
            <a:r>
              <a:rPr lang="it-IT" sz="1600" b="0" dirty="0"/>
              <a:t>Per un corpo continuo si definisce come </a:t>
            </a:r>
          </a:p>
          <a:p>
            <a:endParaRPr lang="it-IT" sz="1600" b="0" dirty="0"/>
          </a:p>
          <a:p>
            <a:endParaRPr lang="it-IT" sz="1600" b="0" dirty="0"/>
          </a:p>
          <a:p>
            <a:pPr>
              <a:buNone/>
            </a:pPr>
            <a:r>
              <a:rPr lang="it-IT" sz="1600" b="0" dirty="0"/>
              <a:t>dove </a:t>
            </a:r>
            <a:r>
              <a:rPr lang="it-IT" sz="1600" b="0" i="1" dirty="0"/>
              <a:t>r</a:t>
            </a:r>
            <a:r>
              <a:rPr lang="it-IT" sz="1600" b="0" dirty="0"/>
              <a:t> è la distanza di ogni elemento di massa </a:t>
            </a:r>
            <a:r>
              <a:rPr lang="it-IT" sz="1600" b="0" i="1" dirty="0"/>
              <a:t>dm</a:t>
            </a:r>
            <a:r>
              <a:rPr lang="it-IT" sz="1600" b="0" dirty="0"/>
              <a:t> dall’asse di rotazione. Il punto fondamentale è che il momento di inerzia non dipende solo da </a:t>
            </a:r>
            <a:r>
              <a:rPr lang="it-IT" sz="1600" b="0" i="1" dirty="0"/>
              <a:t>quanta</a:t>
            </a:r>
            <a:r>
              <a:rPr lang="it-IT" sz="1600" b="0" dirty="0"/>
              <a:t> massa ha il corpo, ma da </a:t>
            </a:r>
            <a:r>
              <a:rPr lang="it-IT" sz="1600" b="0" i="1" dirty="0"/>
              <a:t>come</a:t>
            </a:r>
            <a:r>
              <a:rPr lang="it-IT" sz="1600" b="0" dirty="0"/>
              <a:t> è distribuita: la massa lontana dall’asse pesa molto di più (conta il quadrato della distanza). È proprio per questo che il momento di inerzia ci dà informazioni sull’interno della Terra.</a:t>
            </a:r>
          </a:p>
          <a:p>
            <a:pPr eaLnBrk="1" hangingPunct="1">
              <a:spcBef>
                <a:spcPct val="0"/>
              </a:spcBef>
              <a:buFontTx/>
              <a:buNone/>
            </a:pPr>
            <a:r>
              <a:rPr lang="it-IT" altLang="it-IT" sz="1600" b="0" dirty="0"/>
              <a:t>Per lo studio della struttura interna della Terra è di grande interesse il valore medio del momento di inerzia </a:t>
            </a:r>
            <a:r>
              <a:rPr lang="en-US" altLang="it-IT" sz="1600" b="0" dirty="0"/>
              <a:t> </a:t>
            </a:r>
            <a:endParaRPr lang="it-IT" altLang="it-IT" sz="1600" b="0" dirty="0"/>
          </a:p>
        </p:txBody>
      </p:sp>
      <p:sp>
        <p:nvSpPr>
          <p:cNvPr id="26628" name="TextBox 7"/>
          <p:cNvSpPr txBox="1">
            <a:spLocks noChangeArrowheads="1"/>
          </p:cNvSpPr>
          <p:nvPr/>
        </p:nvSpPr>
        <p:spPr bwMode="auto">
          <a:xfrm>
            <a:off x="4684714" y="997745"/>
            <a:ext cx="310392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2000" dirty="0"/>
              <a:t>MOMENTO DI INERZIA</a:t>
            </a:r>
            <a:endParaRPr lang="it-IT" altLang="it-IT" sz="2000" dirty="0"/>
          </a:p>
        </p:txBody>
      </p:sp>
      <p:sp>
        <p:nvSpPr>
          <p:cNvPr id="26630" name="TextBox 11"/>
          <p:cNvSpPr txBox="1">
            <a:spLocks noChangeArrowheads="1"/>
          </p:cNvSpPr>
          <p:nvPr/>
        </p:nvSpPr>
        <p:spPr bwMode="auto">
          <a:xfrm>
            <a:off x="300459" y="6191450"/>
            <a:ext cx="89281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e dati sismologici, permette di determinare la distribuzione della densità all'interno della Terra. </a:t>
            </a:r>
          </a:p>
        </p:txBody>
      </p:sp>
      <p:graphicFrame>
        <p:nvGraphicFramePr>
          <p:cNvPr id="26631" name="Object 4"/>
          <p:cNvGraphicFramePr>
            <a:graphicFrameLocks noChangeAspect="1"/>
          </p:cNvGraphicFramePr>
          <p:nvPr>
            <p:extLst>
              <p:ext uri="{D42A27DB-BD31-4B8C-83A1-F6EECF244321}">
                <p14:modId xmlns:p14="http://schemas.microsoft.com/office/powerpoint/2010/main" val="3914018835"/>
              </p:ext>
            </p:extLst>
          </p:nvPr>
        </p:nvGraphicFramePr>
        <p:xfrm>
          <a:off x="3665960" y="4450042"/>
          <a:ext cx="2041525" cy="576263"/>
        </p:xfrm>
        <a:graphic>
          <a:graphicData uri="http://schemas.openxmlformats.org/presentationml/2006/ole">
            <mc:AlternateContent xmlns:mc="http://schemas.openxmlformats.org/markup-compatibility/2006">
              <mc:Choice xmlns:v="urn:schemas-microsoft-com:vml" Requires="v">
                <p:oleObj spid="_x0000_s26865" name="Equation" r:id="rId4" imgW="1485900" imgH="419100" progId="Equation.3">
                  <p:embed/>
                </p:oleObj>
              </mc:Choice>
              <mc:Fallback>
                <p:oleObj name="Equation" r:id="rId4" imgW="1485900" imgH="41910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65960" y="4450042"/>
                        <a:ext cx="2041525" cy="576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632" name="Object 5"/>
          <p:cNvGraphicFramePr>
            <a:graphicFrameLocks noChangeAspect="1"/>
          </p:cNvGraphicFramePr>
          <p:nvPr>
            <p:extLst>
              <p:ext uri="{D42A27DB-BD31-4B8C-83A1-F6EECF244321}">
                <p14:modId xmlns:p14="http://schemas.microsoft.com/office/powerpoint/2010/main" val="823767978"/>
              </p:ext>
            </p:extLst>
          </p:nvPr>
        </p:nvGraphicFramePr>
        <p:xfrm>
          <a:off x="4122711" y="5446504"/>
          <a:ext cx="1095375" cy="576262"/>
        </p:xfrm>
        <a:graphic>
          <a:graphicData uri="http://schemas.openxmlformats.org/presentationml/2006/ole">
            <mc:AlternateContent xmlns:mc="http://schemas.openxmlformats.org/markup-compatibility/2006">
              <mc:Choice xmlns:v="urn:schemas-microsoft-com:vml" Requires="v">
                <p:oleObj spid="_x0000_s26866" name="Equation" r:id="rId6" imgW="748975" imgH="393529" progId="Equation.3">
                  <p:embed/>
                </p:oleObj>
              </mc:Choice>
              <mc:Fallback>
                <p:oleObj name="Equation" r:id="rId6" imgW="748975" imgH="393529"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22711" y="5446504"/>
                        <a:ext cx="1095375" cy="576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5"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182100" y="3756221"/>
            <a:ext cx="2540000" cy="249217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549C8291-18F7-4DE7-91DE-839C4FA6578A}"/>
              </a:ext>
            </a:extLst>
          </p:cNvPr>
          <p:cNvPicPr>
            <a:picLocks noChangeAspect="1"/>
          </p:cNvPicPr>
          <p:nvPr/>
        </p:nvPicPr>
        <p:blipFill>
          <a:blip r:embed="rId9"/>
          <a:stretch>
            <a:fillRect/>
          </a:stretch>
        </p:blipFill>
        <p:spPr>
          <a:xfrm>
            <a:off x="5315968" y="2158747"/>
            <a:ext cx="1560064" cy="780032"/>
          </a:xfrm>
          <a:prstGeom prst="rect">
            <a:avLst/>
          </a:prstGeom>
        </p:spPr>
      </p:pic>
      <p:sp>
        <p:nvSpPr>
          <p:cNvPr id="4" name="Rectangle 3">
            <a:extLst>
              <a:ext uri="{FF2B5EF4-FFF2-40B4-BE49-F238E27FC236}">
                <a16:creationId xmlns:a16="http://schemas.microsoft.com/office/drawing/2014/main" id="{555D8820-9AB6-4996-B3FC-EF1C51CE2078}"/>
              </a:ext>
            </a:extLst>
          </p:cNvPr>
          <p:cNvSpPr/>
          <p:nvPr/>
        </p:nvSpPr>
        <p:spPr>
          <a:xfrm>
            <a:off x="222672" y="3997336"/>
            <a:ext cx="8928100" cy="584775"/>
          </a:xfrm>
          <a:prstGeom prst="rect">
            <a:avLst/>
          </a:prstGeom>
        </p:spPr>
        <p:txBody>
          <a:bodyPr wrap="square">
            <a:spAutoFit/>
          </a:bodyPr>
          <a:lstStyle/>
          <a:p>
            <a:r>
              <a:rPr lang="it-IT" sz="1600" b="0" dirty="0"/>
              <a:t>Un corpo esteso ha momenti di inerzia diversi a seconda dell’asse scelto. Per la Terra si usano i tre assi principali della figura:</a:t>
            </a:r>
            <a:endParaRPr lang="en-US" sz="1600" b="0" dirty="0"/>
          </a:p>
        </p:txBody>
      </p:sp>
      <p:sp>
        <p:nvSpPr>
          <p:cNvPr id="13" name="TextBox 22">
            <a:extLst>
              <a:ext uri="{FF2B5EF4-FFF2-40B4-BE49-F238E27FC236}">
                <a16:creationId xmlns:a16="http://schemas.microsoft.com/office/drawing/2014/main" id="{6A63959B-F36A-4124-B410-9A15880C87AA}"/>
              </a:ext>
            </a:extLst>
          </p:cNvPr>
          <p:cNvSpPr txBox="1">
            <a:spLocks noChangeArrowheads="1"/>
          </p:cNvSpPr>
          <p:nvPr/>
        </p:nvSpPr>
        <p:spPr bwMode="auto">
          <a:xfrm>
            <a:off x="238336" y="5083255"/>
            <a:ext cx="8928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che insieme alla densità media della Terra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A2BB4395-1DC3-4EFB-81FD-0D7651F45C9A}" type="slidenum">
              <a:rPr lang="it-IT" altLang="it-IT" sz="1400"/>
              <a:pPr>
                <a:spcBef>
                  <a:spcPct val="0"/>
                </a:spcBef>
                <a:buFontTx/>
                <a:buNone/>
              </a:pPr>
              <a:t>43</a:t>
            </a:fld>
            <a:endParaRPr lang="it-IT" altLang="it-IT" sz="1400"/>
          </a:p>
        </p:txBody>
      </p:sp>
      <p:sp>
        <p:nvSpPr>
          <p:cNvPr id="29699" name="TextBox 11"/>
          <p:cNvSpPr txBox="1">
            <a:spLocks noChangeArrowheads="1"/>
          </p:cNvSpPr>
          <p:nvPr/>
        </p:nvSpPr>
        <p:spPr bwMode="auto">
          <a:xfrm>
            <a:off x="1793875" y="1063626"/>
            <a:ext cx="86042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Per un pianeta a densità costante (sfera omogenea) il momento d'inerzia adimensionale è il risultato di</a:t>
            </a:r>
            <a:r>
              <a:rPr lang="en-US" altLang="it-IT" sz="1600" b="0" dirty="0"/>
              <a:t> </a:t>
            </a:r>
            <a:endParaRPr lang="it-IT" altLang="it-IT" sz="1600" b="0" dirty="0"/>
          </a:p>
        </p:txBody>
      </p:sp>
      <p:graphicFrame>
        <p:nvGraphicFramePr>
          <p:cNvPr id="29700" name="Object 2"/>
          <p:cNvGraphicFramePr>
            <a:graphicFrameLocks noChangeAspect="1"/>
          </p:cNvGraphicFramePr>
          <p:nvPr/>
        </p:nvGraphicFramePr>
        <p:xfrm>
          <a:off x="5448301" y="1412876"/>
          <a:ext cx="1350963" cy="538163"/>
        </p:xfrm>
        <a:graphic>
          <a:graphicData uri="http://schemas.openxmlformats.org/presentationml/2006/ole">
            <mc:AlternateContent xmlns:mc="http://schemas.openxmlformats.org/markup-compatibility/2006">
              <mc:Choice xmlns:v="urn:schemas-microsoft-com:vml" Requires="v">
                <p:oleObj spid="_x0000_s29815" name="Equation" r:id="rId4" imgW="990170" imgH="393529" progId="Equation.3">
                  <p:embed/>
                </p:oleObj>
              </mc:Choice>
              <mc:Fallback>
                <p:oleObj name="Equation" r:id="rId4" imgW="990170" imgH="393529"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48301" y="1412876"/>
                        <a:ext cx="1350963" cy="538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1" name="TextBox 10"/>
          <p:cNvSpPr txBox="1"/>
          <p:nvPr/>
        </p:nvSpPr>
        <p:spPr>
          <a:xfrm>
            <a:off x="195526" y="1961735"/>
            <a:ext cx="11805130" cy="4278094"/>
          </a:xfrm>
          <a:prstGeom prst="rect">
            <a:avLst/>
          </a:prstGeom>
          <a:noFill/>
        </p:spPr>
        <p:txBody>
          <a:bodyPr wrap="square">
            <a:spAutoFit/>
          </a:bodyPr>
          <a:lstStyle/>
          <a:p>
            <a:pPr eaLnBrk="1" hangingPunct="1">
              <a:defRPr/>
            </a:pPr>
            <a:r>
              <a:rPr lang="it-IT" sz="1600" b="0" dirty="0"/>
              <a:t>Se la densità all'interno del pianeta cresce dall'esterno verso l'interno, I* assume valori inferiori a 0,4; viceversa se la densità diminuisce con la profondità, avrà un valore maggiore di 0,4.In base alle osservazioni per la Terra è I* = 0,33076, che corrisponde a una notevole concentrazione della massa terrestre nelle aree centrali del pianeta.</a:t>
            </a:r>
          </a:p>
          <a:p>
            <a:pPr eaLnBrk="1" hangingPunct="1">
              <a:defRPr/>
            </a:pPr>
            <a:br>
              <a:rPr lang="en-US" sz="1600" b="0" dirty="0"/>
            </a:br>
            <a:r>
              <a:rPr lang="it-IT" sz="1600" b="0" dirty="0">
                <a:solidFill>
                  <a:srgbClr val="FF0000"/>
                </a:solidFill>
              </a:rPr>
              <a:t>Cause di crescita della densità con la profondità:</a:t>
            </a:r>
          </a:p>
          <a:p>
            <a:pPr marL="342900" indent="-342900" eaLnBrk="1" hangingPunct="1">
              <a:buAutoNum type="arabicPeriod"/>
              <a:defRPr/>
            </a:pPr>
            <a:r>
              <a:rPr lang="it-IT" sz="1600" b="0" dirty="0"/>
              <a:t>Compressione dovuta agli strati sovrastanti</a:t>
            </a:r>
            <a:endParaRPr lang="en-US" sz="1600" b="0" dirty="0"/>
          </a:p>
          <a:p>
            <a:pPr marL="342900" indent="-342900" eaLnBrk="1" hangingPunct="1">
              <a:buAutoNum type="arabicPeriod"/>
              <a:defRPr/>
            </a:pPr>
            <a:r>
              <a:rPr lang="it-IT" sz="1600" b="0" dirty="0"/>
              <a:t>Aumentano con la profondità degli elementi pesanti</a:t>
            </a:r>
          </a:p>
          <a:p>
            <a:pPr marL="342900" indent="-342900" eaLnBrk="1" hangingPunct="1">
              <a:buAutoNum type="arabicPeriod"/>
              <a:defRPr/>
            </a:pPr>
            <a:r>
              <a:rPr lang="it-IT" sz="1600" b="0" dirty="0"/>
              <a:t>Possibili transizioni di fase ad alta pressione</a:t>
            </a:r>
            <a:endParaRPr lang="en-US" sz="1600" b="0" dirty="0"/>
          </a:p>
          <a:p>
            <a:pPr eaLnBrk="1" hangingPunct="1">
              <a:defRPr/>
            </a:pPr>
            <a:r>
              <a:rPr lang="it-IT" sz="1600" b="0" dirty="0">
                <a:solidFill>
                  <a:srgbClr val="FF0000"/>
                </a:solidFill>
              </a:rPr>
              <a:t>Cause della diminuzione della densità con la profondità:</a:t>
            </a:r>
          </a:p>
          <a:p>
            <a:pPr marL="342900" indent="-342900" eaLnBrk="1" hangingPunct="1">
              <a:buAutoNum type="arabicPeriod"/>
              <a:defRPr/>
            </a:pPr>
            <a:r>
              <a:rPr lang="it-IT" sz="1600" b="0" dirty="0"/>
              <a:t>Aumento della temperatura verso l'interno della Terra</a:t>
            </a:r>
            <a:endParaRPr lang="en-US" sz="1600" b="0" dirty="0"/>
          </a:p>
          <a:p>
            <a:pPr marL="342900" indent="-342900" eaLnBrk="1" hangingPunct="1">
              <a:buAutoNum type="arabicPeriod"/>
              <a:defRPr/>
            </a:pPr>
            <a:r>
              <a:rPr lang="it-IT" sz="1600" b="0" dirty="0"/>
              <a:t>Fusione Separazione (parziale) dei componenti con la densità</a:t>
            </a:r>
          </a:p>
          <a:p>
            <a:pPr eaLnBrk="1" hangingPunct="1">
              <a:defRPr/>
            </a:pPr>
            <a:r>
              <a:rPr lang="it-IT" sz="1600" b="0" dirty="0"/>
              <a:t>       inferiore</a:t>
            </a:r>
          </a:p>
          <a:p>
            <a:pPr marL="342900" indent="-342900" eaLnBrk="1" hangingPunct="1">
              <a:buAutoNum type="arabicPeriod"/>
              <a:defRPr/>
            </a:pPr>
            <a:endParaRPr lang="it-IT" sz="1600" b="0" dirty="0"/>
          </a:p>
          <a:p>
            <a:pPr eaLnBrk="1" hangingPunct="1">
              <a:defRPr/>
            </a:pPr>
            <a:r>
              <a:rPr lang="it-IT" sz="1600" b="0" dirty="0"/>
              <a:t>chiaramente sono più efficaci le cause di crescita della densità con </a:t>
            </a:r>
          </a:p>
          <a:p>
            <a:pPr eaLnBrk="1" hangingPunct="1">
              <a:defRPr/>
            </a:pPr>
            <a:r>
              <a:rPr lang="it-IT" sz="1600" b="0" dirty="0"/>
              <a:t>la profondità</a:t>
            </a:r>
            <a:r>
              <a:rPr lang="en-US" sz="1600" b="0" dirty="0"/>
              <a:t>.</a:t>
            </a:r>
            <a:endParaRPr lang="it-IT" sz="1600" b="0" dirty="0"/>
          </a:p>
          <a:p>
            <a:pPr marL="342900" indent="-342900" algn="just" eaLnBrk="1" hangingPunct="1">
              <a:defRPr/>
            </a:pPr>
            <a:endParaRPr lang="it-IT" sz="1600" b="0" dirty="0">
              <a:latin typeface="+mn-lt"/>
              <a:cs typeface="Arial" charset="0"/>
            </a:endParaRPr>
          </a:p>
          <a:p>
            <a:pPr algn="just" eaLnBrk="1" hangingPunct="1">
              <a:defRPr/>
            </a:pPr>
            <a:endParaRPr lang="it-IT" sz="1600" b="0" dirty="0">
              <a:latin typeface="+mn-lt"/>
              <a:cs typeface="Arial" charset="0"/>
            </a:endParaRPr>
          </a:p>
        </p:txBody>
      </p:sp>
      <p:sp>
        <p:nvSpPr>
          <p:cNvPr id="29703" name="TextBox 12"/>
          <p:cNvSpPr txBox="1">
            <a:spLocks noChangeArrowheads="1"/>
          </p:cNvSpPr>
          <p:nvPr/>
        </p:nvSpPr>
        <p:spPr bwMode="auto">
          <a:xfrm>
            <a:off x="1487488" y="6106973"/>
            <a:ext cx="82084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600" b="0" dirty="0"/>
              <a:t>In caso di forti inversioni di densità, sulla regione di bassa densità agirebbe il cosiddetto “galleggiamento di Archimede” che riporta le regioni ad alta densità sotto quelle a bassa densità.</a:t>
            </a:r>
            <a:r>
              <a:rPr lang="en-US" altLang="it-IT" sz="1600" b="0" dirty="0"/>
              <a:t> </a:t>
            </a:r>
            <a:endParaRPr lang="it-IT" altLang="it-IT" sz="1600" b="0" dirty="0"/>
          </a:p>
        </p:txBody>
      </p:sp>
      <p:pic>
        <p:nvPicPr>
          <p:cNvPr id="2" name="Picture 1">
            <a:extLst>
              <a:ext uri="{FF2B5EF4-FFF2-40B4-BE49-F238E27FC236}">
                <a16:creationId xmlns:a16="http://schemas.microsoft.com/office/drawing/2014/main" id="{1465DE59-34F4-422D-B311-5B1BED33F443}"/>
              </a:ext>
            </a:extLst>
          </p:cNvPr>
          <p:cNvPicPr>
            <a:picLocks noChangeAspect="1"/>
          </p:cNvPicPr>
          <p:nvPr/>
        </p:nvPicPr>
        <p:blipFill rotWithShape="1">
          <a:blip r:embed="rId6"/>
          <a:srcRect l="2952" t="5900" r="5113" b="17452"/>
          <a:stretch/>
        </p:blipFill>
        <p:spPr>
          <a:xfrm>
            <a:off x="6312024" y="2708920"/>
            <a:ext cx="5238230" cy="3275433"/>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2"/>
          <p:cNvSpPr txBox="1">
            <a:spLocks noChangeArrowheads="1"/>
          </p:cNvSpPr>
          <p:nvPr/>
        </p:nvSpPr>
        <p:spPr bwMode="auto">
          <a:xfrm>
            <a:off x="2711451" y="1125538"/>
            <a:ext cx="69324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2000" dirty="0"/>
              <a:t>POTENZIALE ROTAZIONALE E POTENZIALE TOTALE</a:t>
            </a:r>
          </a:p>
        </p:txBody>
      </p:sp>
      <p:sp>
        <p:nvSpPr>
          <p:cNvPr id="31747" name="TextBox 3"/>
          <p:cNvSpPr txBox="1">
            <a:spLocks noChangeArrowheads="1"/>
          </p:cNvSpPr>
          <p:nvPr/>
        </p:nvSpPr>
        <p:spPr bwMode="auto">
          <a:xfrm>
            <a:off x="1703388" y="1773238"/>
            <a:ext cx="89646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Per la Terra che ruota intorno al suo asse con velocità angolare ω, dobbiamo anche considerare la forza centrifuga in un punto a distanza r dagli assi di rotazione ω da:</a:t>
            </a:r>
            <a:endParaRPr lang="it-IT" altLang="it-IT" sz="2000" b="0" u="sng" dirty="0"/>
          </a:p>
        </p:txBody>
      </p:sp>
      <p:sp>
        <p:nvSpPr>
          <p:cNvPr id="31748" name="TextBox 4"/>
          <p:cNvSpPr txBox="1">
            <a:spLocks noChangeArrowheads="1"/>
          </p:cNvSpPr>
          <p:nvPr/>
        </p:nvSpPr>
        <p:spPr bwMode="auto">
          <a:xfrm>
            <a:off x="1775521" y="3697373"/>
            <a:ext cx="46442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Il campo di forza è conservativo e il suo potenziale è::</a:t>
            </a:r>
          </a:p>
        </p:txBody>
      </p:sp>
      <p:graphicFrame>
        <p:nvGraphicFramePr>
          <p:cNvPr id="31749" name="Object 3"/>
          <p:cNvGraphicFramePr>
            <a:graphicFrameLocks noChangeAspect="1"/>
          </p:cNvGraphicFramePr>
          <p:nvPr/>
        </p:nvGraphicFramePr>
        <p:xfrm>
          <a:off x="5375276" y="2636839"/>
          <a:ext cx="944563" cy="287337"/>
        </p:xfrm>
        <a:graphic>
          <a:graphicData uri="http://schemas.openxmlformats.org/presentationml/2006/ole">
            <mc:AlternateContent xmlns:mc="http://schemas.openxmlformats.org/markup-compatibility/2006">
              <mc:Choice xmlns:v="urn:schemas-microsoft-com:vml" Requires="v">
                <p:oleObj spid="_x0000_s31955" name="Equation" r:id="rId4" imgW="749300" imgH="228600" progId="Equation.3">
                  <p:embed/>
                </p:oleObj>
              </mc:Choice>
              <mc:Fallback>
                <p:oleObj name="Equation" r:id="rId4" imgW="749300" imgH="228600" progId="Equation.3">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5276" y="2636839"/>
                        <a:ext cx="944563" cy="287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1750" name="Object 4"/>
          <p:cNvGraphicFramePr>
            <a:graphicFrameLocks noChangeAspect="1"/>
          </p:cNvGraphicFramePr>
          <p:nvPr/>
        </p:nvGraphicFramePr>
        <p:xfrm>
          <a:off x="5375276" y="4292601"/>
          <a:ext cx="1008063" cy="504825"/>
        </p:xfrm>
        <a:graphic>
          <a:graphicData uri="http://schemas.openxmlformats.org/presentationml/2006/ole">
            <mc:AlternateContent xmlns:mc="http://schemas.openxmlformats.org/markup-compatibility/2006">
              <mc:Choice xmlns:v="urn:schemas-microsoft-com:vml" Requires="v">
                <p:oleObj spid="_x0000_s31956" name="Equation" r:id="rId6" imgW="787058" imgH="393529" progId="Equation.3">
                  <p:embed/>
                </p:oleObj>
              </mc:Choice>
              <mc:Fallback>
                <p:oleObj name="Equation" r:id="rId6" imgW="787058" imgH="393529" progId="Equation.3">
                  <p:embed/>
                  <p:pic>
                    <p:nvPicPr>
                      <p:cNvPr id="0"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375276" y="4292601"/>
                        <a:ext cx="1008063" cy="5048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8961120" y="411480"/>
            <a:ext cx="2743200" cy="365760"/>
          </a:xfrm>
          <a:prstGeom prst="rect">
            <a:avLst/>
          </a:prstGeom>
          <a:noFill/>
          <a:ln/>
        </p:spPr>
        <p:txBody>
          <a:bodyPr wrap="square" lIns="0" tIns="0" rIns="0" bIns="0" rtlCol="0" anchor="ctr"/>
          <a:lstStyle/>
          <a:p>
            <a:pPr marL="0" indent="0" algn="r">
              <a:buNone/>
            </a:pPr>
            <a:r>
              <a:rPr lang="en-US" sz="1400" i="1" dirty="0">
                <a:solidFill>
                  <a:srgbClr val="5A6B7B"/>
                </a:solidFill>
                <a:latin typeface="Calibri" pitchFamily="34" charset="0"/>
                <a:ea typeface="Calibri" pitchFamily="34" charset="-122"/>
                <a:cs typeface="Calibri" pitchFamily="34" charset="-120"/>
              </a:rPr>
              <a:t>Giovanni Costa</a:t>
            </a:r>
            <a:endParaRPr lang="en-US" sz="1400" dirty="0"/>
          </a:p>
        </p:txBody>
      </p:sp>
      <p:sp>
        <p:nvSpPr>
          <p:cNvPr id="4" name="Text 2"/>
          <p:cNvSpPr txBox="1"/>
          <p:nvPr/>
        </p:nvSpPr>
        <p:spPr>
          <a:xfrm>
            <a:off x="457200" y="868680"/>
            <a:ext cx="11247120" cy="457200"/>
          </a:xfrm>
          <a:prstGeom prst="rect">
            <a:avLst/>
          </a:prstGeom>
          <a:noFill/>
          <a:ln/>
        </p:spPr>
        <p:txBody>
          <a:bodyPr wrap="square" lIns="0" tIns="0" rIns="0" bIns="0" rtlCol="0" anchor="ctr"/>
          <a:lstStyle/>
          <a:p>
            <a:pPr marL="0" indent="0">
              <a:buNone/>
            </a:pPr>
            <a:r>
              <a:rPr lang="en-US" sz="2200" dirty="0">
                <a:solidFill>
                  <a:srgbClr val="2F5D8A"/>
                </a:solidFill>
                <a:latin typeface="Calibri" pitchFamily="34" charset="0"/>
                <a:ea typeface="Calibri" pitchFamily="34" charset="-122"/>
                <a:cs typeface="Calibri" pitchFamily="34" charset="-120"/>
              </a:rPr>
              <a:t>Il cannone di Newton: perché un satellite non cade</a:t>
            </a:r>
            <a:endParaRPr lang="en-US" sz="2200" dirty="0"/>
          </a:p>
        </p:txBody>
      </p:sp>
      <p:sp>
        <p:nvSpPr>
          <p:cNvPr id="5" name="Text 3"/>
          <p:cNvSpPr txBox="1"/>
          <p:nvPr/>
        </p:nvSpPr>
        <p:spPr>
          <a:xfrm>
            <a:off x="457200" y="1508760"/>
            <a:ext cx="3931920" cy="365760"/>
          </a:xfrm>
          <a:prstGeom prst="rect">
            <a:avLst/>
          </a:prstGeom>
          <a:noFill/>
          <a:ln/>
        </p:spPr>
        <p:txBody>
          <a:bodyPr wrap="square" lIns="0" tIns="0" rIns="0" bIns="0" rtlCol="0" anchor="ctr"/>
          <a:lstStyle/>
          <a:p>
            <a:pPr marL="0" indent="0" algn="ctr">
              <a:buNone/>
            </a:pPr>
            <a:r>
              <a:rPr lang="en-US" sz="1600" b="1" dirty="0">
                <a:solidFill>
                  <a:srgbClr val="C0392B"/>
                </a:solidFill>
                <a:latin typeface="Calibri" pitchFamily="34" charset="0"/>
                <a:ea typeface="Calibri" pitchFamily="34" charset="-122"/>
                <a:cs typeface="Calibri" pitchFamily="34" charset="-120"/>
              </a:rPr>
              <a:t>v &lt; 7,9 km/s</a:t>
            </a:r>
            <a:r>
              <a:rPr lang="en-US" sz="1600" dirty="0">
                <a:solidFill>
                  <a:srgbClr val="333333"/>
                </a:solidFill>
                <a:latin typeface="Calibri" pitchFamily="34" charset="0"/>
                <a:ea typeface="Calibri" pitchFamily="34" charset="-122"/>
                <a:cs typeface="Calibri" pitchFamily="34" charset="-120"/>
              </a:rPr>
              <a:t>  il proiettile ricade</a:t>
            </a:r>
            <a:endParaRPr lang="en-US" sz="1600" dirty="0"/>
          </a:p>
        </p:txBody>
      </p:sp>
      <p:sp>
        <p:nvSpPr>
          <p:cNvPr id="6" name="Terra"/>
          <p:cNvSpPr/>
          <p:nvPr/>
        </p:nvSpPr>
        <p:spPr>
          <a:xfrm>
            <a:off x="1097280" y="2788920"/>
            <a:ext cx="2651760" cy="2651760"/>
          </a:xfrm>
          <a:prstGeom prst="ellipse">
            <a:avLst/>
          </a:prstGeom>
          <a:solidFill>
            <a:srgbClr val="D6E8F2"/>
          </a:solidFill>
          <a:ln w="19050">
            <a:solidFill>
              <a:srgbClr val="3C6E91"/>
            </a:solidFill>
            <a:prstDash val="solid"/>
          </a:ln>
        </p:spPr>
      </p:sp>
      <p:sp>
        <p:nvSpPr>
          <p:cNvPr id="7" name="Traiettoria v₁"/>
          <p:cNvSpPr/>
          <p:nvPr/>
        </p:nvSpPr>
        <p:spPr>
          <a:xfrm>
            <a:off x="2423160" y="2523744"/>
            <a:ext cx="417636" cy="333510"/>
          </a:xfrm>
          <a:custGeom>
            <a:avLst/>
            <a:gdLst/>
            <a:ahLst/>
            <a:cxnLst/>
            <a:rect l="l" t="t" r="r" b="b"/>
            <a:pathLst>
              <a:path w="417636" h="333510">
                <a:moveTo>
                  <a:pt x="0" y="0"/>
                </a:moveTo>
                <a:lnTo>
                  <a:pt x="5447" y="46"/>
                </a:lnTo>
                <a:lnTo>
                  <a:pt x="10893" y="184"/>
                </a:lnTo>
                <a:lnTo>
                  <a:pt x="16338" y="414"/>
                </a:lnTo>
                <a:lnTo>
                  <a:pt x="21783" y="737"/>
                </a:lnTo>
                <a:lnTo>
                  <a:pt x="27226" y="1151"/>
                </a:lnTo>
                <a:lnTo>
                  <a:pt x="32668" y="1658"/>
                </a:lnTo>
                <a:lnTo>
                  <a:pt x="38108" y="2257"/>
                </a:lnTo>
                <a:lnTo>
                  <a:pt x="43546" y="2948"/>
                </a:lnTo>
                <a:lnTo>
                  <a:pt x="48981" y="3731"/>
                </a:lnTo>
                <a:lnTo>
                  <a:pt x="54413" y="4607"/>
                </a:lnTo>
                <a:lnTo>
                  <a:pt x="59843" y="5575"/>
                </a:lnTo>
                <a:lnTo>
                  <a:pt x="65268" y="6636"/>
                </a:lnTo>
                <a:lnTo>
                  <a:pt x="70690" y="7789"/>
                </a:lnTo>
                <a:lnTo>
                  <a:pt x="76108" y="9035"/>
                </a:lnTo>
                <a:lnTo>
                  <a:pt x="81521" y="10374"/>
                </a:lnTo>
                <a:lnTo>
                  <a:pt x="86930" y="11806"/>
                </a:lnTo>
                <a:lnTo>
                  <a:pt x="92333" y="13331"/>
                </a:lnTo>
                <a:lnTo>
                  <a:pt x="97731" y="14949"/>
                </a:lnTo>
                <a:lnTo>
                  <a:pt x="103123" y="16660"/>
                </a:lnTo>
                <a:lnTo>
                  <a:pt x="108509" y="18465"/>
                </a:lnTo>
                <a:lnTo>
                  <a:pt x="113888" y="20363"/>
                </a:lnTo>
                <a:lnTo>
                  <a:pt x="119261" y="22355"/>
                </a:lnTo>
                <a:lnTo>
                  <a:pt x="124627" y="24441"/>
                </a:lnTo>
                <a:lnTo>
                  <a:pt x="129985" y="26621"/>
                </a:lnTo>
                <a:lnTo>
                  <a:pt x="135335" y="28895"/>
                </a:lnTo>
                <a:lnTo>
                  <a:pt x="140677" y="31264"/>
                </a:lnTo>
                <a:lnTo>
                  <a:pt x="146011" y="33727"/>
                </a:lnTo>
                <a:lnTo>
                  <a:pt x="151335" y="36286"/>
                </a:lnTo>
                <a:lnTo>
                  <a:pt x="156651" y="38939"/>
                </a:lnTo>
                <a:lnTo>
                  <a:pt x="161957" y="41687"/>
                </a:lnTo>
                <a:lnTo>
                  <a:pt x="167252" y="44532"/>
                </a:lnTo>
                <a:lnTo>
                  <a:pt x="172538" y="47471"/>
                </a:lnTo>
                <a:lnTo>
                  <a:pt x="177813" y="50507"/>
                </a:lnTo>
                <a:lnTo>
                  <a:pt x="183076" y="53640"/>
                </a:lnTo>
                <a:lnTo>
                  <a:pt x="188328" y="56868"/>
                </a:lnTo>
                <a:lnTo>
                  <a:pt x="193568" y="60194"/>
                </a:lnTo>
                <a:lnTo>
                  <a:pt x="198796" y="63617"/>
                </a:lnTo>
                <a:lnTo>
                  <a:pt x="204012" y="67137"/>
                </a:lnTo>
                <a:lnTo>
                  <a:pt x="209214" y="70754"/>
                </a:lnTo>
                <a:lnTo>
                  <a:pt x="214403" y="74470"/>
                </a:lnTo>
                <a:lnTo>
                  <a:pt x="219577" y="78285"/>
                </a:lnTo>
                <a:lnTo>
                  <a:pt x="224738" y="82198"/>
                </a:lnTo>
                <a:lnTo>
                  <a:pt x="229883" y="86210"/>
                </a:lnTo>
                <a:lnTo>
                  <a:pt x="235014" y="90321"/>
                </a:lnTo>
                <a:lnTo>
                  <a:pt x="240129" y="94532"/>
                </a:lnTo>
                <a:lnTo>
                  <a:pt x="245228" y="98844"/>
                </a:lnTo>
                <a:lnTo>
                  <a:pt x="250310" y="103256"/>
                </a:lnTo>
                <a:lnTo>
                  <a:pt x="255375" y="107769"/>
                </a:lnTo>
                <a:lnTo>
                  <a:pt x="260423" y="112383"/>
                </a:lnTo>
                <a:lnTo>
                  <a:pt x="265453" y="117100"/>
                </a:lnTo>
                <a:lnTo>
                  <a:pt x="270464" y="121918"/>
                </a:lnTo>
                <a:lnTo>
                  <a:pt x="275457" y="126839"/>
                </a:lnTo>
                <a:lnTo>
                  <a:pt x="280430" y="131864"/>
                </a:lnTo>
                <a:lnTo>
                  <a:pt x="285383" y="136992"/>
                </a:lnTo>
                <a:lnTo>
                  <a:pt x="290316" y="142224"/>
                </a:lnTo>
                <a:lnTo>
                  <a:pt x="295228" y="147561"/>
                </a:lnTo>
                <a:lnTo>
                  <a:pt x="300118" y="153003"/>
                </a:lnTo>
                <a:lnTo>
                  <a:pt x="304986" y="158551"/>
                </a:lnTo>
                <a:lnTo>
                  <a:pt x="309832" y="164205"/>
                </a:lnTo>
                <a:lnTo>
                  <a:pt x="314654" y="169966"/>
                </a:lnTo>
                <a:lnTo>
                  <a:pt x="319453" y="175834"/>
                </a:lnTo>
                <a:lnTo>
                  <a:pt x="324227" y="181811"/>
                </a:lnTo>
                <a:lnTo>
                  <a:pt x="328976" y="187896"/>
                </a:lnTo>
                <a:lnTo>
                  <a:pt x="333700" y="194090"/>
                </a:lnTo>
                <a:lnTo>
                  <a:pt x="338397" y="200394"/>
                </a:lnTo>
                <a:lnTo>
                  <a:pt x="343068" y="206809"/>
                </a:lnTo>
                <a:lnTo>
                  <a:pt x="347710" y="213335"/>
                </a:lnTo>
                <a:lnTo>
                  <a:pt x="352325" y="219973"/>
                </a:lnTo>
                <a:lnTo>
                  <a:pt x="356911" y="226724"/>
                </a:lnTo>
                <a:lnTo>
                  <a:pt x="361467" y="233588"/>
                </a:lnTo>
                <a:lnTo>
                  <a:pt x="365992" y="240566"/>
                </a:lnTo>
                <a:lnTo>
                  <a:pt x="370487" y="247659"/>
                </a:lnTo>
                <a:lnTo>
                  <a:pt x="374949" y="254868"/>
                </a:lnTo>
                <a:lnTo>
                  <a:pt x="379379" y="262193"/>
                </a:lnTo>
                <a:lnTo>
                  <a:pt x="383776" y="269636"/>
                </a:lnTo>
                <a:lnTo>
                  <a:pt x="388138" y="277196"/>
                </a:lnTo>
                <a:lnTo>
                  <a:pt x="392465" y="284876"/>
                </a:lnTo>
                <a:lnTo>
                  <a:pt x="396755" y="292676"/>
                </a:lnTo>
                <a:lnTo>
                  <a:pt x="401009" y="300597"/>
                </a:lnTo>
                <a:lnTo>
                  <a:pt x="405225" y="308640"/>
                </a:lnTo>
                <a:lnTo>
                  <a:pt x="409402" y="316806"/>
                </a:lnTo>
                <a:lnTo>
                  <a:pt x="413539" y="325095"/>
                </a:lnTo>
                <a:lnTo>
                  <a:pt x="417636" y="333510"/>
                </a:lnTo>
              </a:path>
            </a:pathLst>
          </a:custGeom>
          <a:ln w="28575">
            <a:solidFill>
              <a:srgbClr val="E67E22"/>
            </a:solidFill>
            <a:prstDash val="solid"/>
            <a:tailEnd type="triangle"/>
          </a:ln>
        </p:spPr>
      </p:sp>
      <p:sp>
        <p:nvSpPr>
          <p:cNvPr id="8" name="Text 6"/>
          <p:cNvSpPr txBox="1"/>
          <p:nvPr/>
        </p:nvSpPr>
        <p:spPr>
          <a:xfrm>
            <a:off x="2886516" y="2838966"/>
            <a:ext cx="365760" cy="274320"/>
          </a:xfrm>
          <a:prstGeom prst="rect">
            <a:avLst/>
          </a:prstGeom>
          <a:noFill/>
          <a:ln/>
        </p:spPr>
        <p:txBody>
          <a:bodyPr wrap="square" lIns="0" tIns="0" rIns="0" bIns="0" rtlCol="0" anchor="ctr"/>
          <a:lstStyle/>
          <a:p>
            <a:pPr marL="0" indent="0">
              <a:buNone/>
            </a:pPr>
            <a:r>
              <a:rPr lang="en-US" sz="1400" b="1" dirty="0">
                <a:solidFill>
                  <a:srgbClr val="E67E22"/>
                </a:solidFill>
                <a:latin typeface="Calibri" pitchFamily="34" charset="0"/>
                <a:ea typeface="Calibri" pitchFamily="34" charset="-122"/>
                <a:cs typeface="Calibri" pitchFamily="34" charset="-120"/>
              </a:rPr>
              <a:t>v₁</a:t>
            </a:r>
            <a:endParaRPr lang="en-US" sz="1400" dirty="0"/>
          </a:p>
        </p:txBody>
      </p:sp>
      <p:sp>
        <p:nvSpPr>
          <p:cNvPr id="9" name="Traiettoria v₂"/>
          <p:cNvSpPr/>
          <p:nvPr/>
        </p:nvSpPr>
        <p:spPr>
          <a:xfrm>
            <a:off x="2423160" y="2523744"/>
            <a:ext cx="782474" cy="521942"/>
          </a:xfrm>
          <a:custGeom>
            <a:avLst/>
            <a:gdLst/>
            <a:ahLst/>
            <a:cxnLst/>
            <a:rect l="l" t="t" r="r" b="b"/>
            <a:pathLst>
              <a:path w="782474" h="521942">
                <a:moveTo>
                  <a:pt x="0" y="0"/>
                </a:moveTo>
                <a:lnTo>
                  <a:pt x="8472" y="46"/>
                </a:lnTo>
                <a:lnTo>
                  <a:pt x="16944" y="184"/>
                </a:lnTo>
                <a:lnTo>
                  <a:pt x="25415" y="414"/>
                </a:lnTo>
                <a:lnTo>
                  <a:pt x="33885" y="737"/>
                </a:lnTo>
                <a:lnTo>
                  <a:pt x="42352" y="1151"/>
                </a:lnTo>
                <a:lnTo>
                  <a:pt x="50817" y="1658"/>
                </a:lnTo>
                <a:lnTo>
                  <a:pt x="59279" y="2256"/>
                </a:lnTo>
                <a:lnTo>
                  <a:pt x="67738" y="2947"/>
                </a:lnTo>
                <a:lnTo>
                  <a:pt x="76193" y="3730"/>
                </a:lnTo>
                <a:lnTo>
                  <a:pt x="84643" y="4605"/>
                </a:lnTo>
                <a:lnTo>
                  <a:pt x="93089" y="5572"/>
                </a:lnTo>
                <a:lnTo>
                  <a:pt x="101529" y="6632"/>
                </a:lnTo>
                <a:lnTo>
                  <a:pt x="109963" y="7784"/>
                </a:lnTo>
                <a:lnTo>
                  <a:pt x="118390" y="9028"/>
                </a:lnTo>
                <a:lnTo>
                  <a:pt x="126811" y="10364"/>
                </a:lnTo>
                <a:lnTo>
                  <a:pt x="135224" y="11793"/>
                </a:lnTo>
                <a:lnTo>
                  <a:pt x="143630" y="13315"/>
                </a:lnTo>
                <a:lnTo>
                  <a:pt x="152027" y="14929"/>
                </a:lnTo>
                <a:lnTo>
                  <a:pt x="160415" y="16635"/>
                </a:lnTo>
                <a:lnTo>
                  <a:pt x="168794" y="18434"/>
                </a:lnTo>
                <a:lnTo>
                  <a:pt x="177162" y="20325"/>
                </a:lnTo>
                <a:lnTo>
                  <a:pt x="185521" y="22310"/>
                </a:lnTo>
                <a:lnTo>
                  <a:pt x="193868" y="24387"/>
                </a:lnTo>
                <a:lnTo>
                  <a:pt x="202204" y="26557"/>
                </a:lnTo>
                <a:lnTo>
                  <a:pt x="210527" y="28819"/>
                </a:lnTo>
                <a:lnTo>
                  <a:pt x="218839" y="31175"/>
                </a:lnTo>
                <a:lnTo>
                  <a:pt x="227137" y="33624"/>
                </a:lnTo>
                <a:lnTo>
                  <a:pt x="235422" y="36166"/>
                </a:lnTo>
                <a:lnTo>
                  <a:pt x="243692" y="38801"/>
                </a:lnTo>
                <a:lnTo>
                  <a:pt x="251948" y="41529"/>
                </a:lnTo>
                <a:lnTo>
                  <a:pt x="260189" y="44351"/>
                </a:lnTo>
                <a:lnTo>
                  <a:pt x="268414" y="47266"/>
                </a:lnTo>
                <a:lnTo>
                  <a:pt x="276622" y="50275"/>
                </a:lnTo>
                <a:lnTo>
                  <a:pt x="284814" y="53377"/>
                </a:lnTo>
                <a:lnTo>
                  <a:pt x="292989" y="56573"/>
                </a:lnTo>
                <a:lnTo>
                  <a:pt x="301145" y="59863"/>
                </a:lnTo>
                <a:lnTo>
                  <a:pt x="309284" y="63246"/>
                </a:lnTo>
                <a:lnTo>
                  <a:pt x="317403" y="66724"/>
                </a:lnTo>
                <a:lnTo>
                  <a:pt x="325502" y="70296"/>
                </a:lnTo>
                <a:lnTo>
                  <a:pt x="333582" y="73962"/>
                </a:lnTo>
                <a:lnTo>
                  <a:pt x="341640" y="77722"/>
                </a:lnTo>
                <a:lnTo>
                  <a:pt x="349677" y="81577"/>
                </a:lnTo>
                <a:lnTo>
                  <a:pt x="357693" y="85527"/>
                </a:lnTo>
                <a:lnTo>
                  <a:pt x="365686" y="89571"/>
                </a:lnTo>
                <a:lnTo>
                  <a:pt x="373656" y="93710"/>
                </a:lnTo>
                <a:lnTo>
                  <a:pt x="381602" y="97944"/>
                </a:lnTo>
                <a:lnTo>
                  <a:pt x="389523" y="102273"/>
                </a:lnTo>
                <a:lnTo>
                  <a:pt x="397420" y="106697"/>
                </a:lnTo>
                <a:lnTo>
                  <a:pt x="405292" y="111217"/>
                </a:lnTo>
                <a:lnTo>
                  <a:pt x="413137" y="115832"/>
                </a:lnTo>
                <a:lnTo>
                  <a:pt x="420955" y="120543"/>
                </a:lnTo>
                <a:lnTo>
                  <a:pt x="428746" y="125349"/>
                </a:lnTo>
                <a:lnTo>
                  <a:pt x="436509" y="130252"/>
                </a:lnTo>
                <a:lnTo>
                  <a:pt x="444243" y="135250"/>
                </a:lnTo>
                <a:lnTo>
                  <a:pt x="451948" y="140345"/>
                </a:lnTo>
                <a:lnTo>
                  <a:pt x="459623" y="145536"/>
                </a:lnTo>
                <a:lnTo>
                  <a:pt x="467267" y="150824"/>
                </a:lnTo>
                <a:lnTo>
                  <a:pt x="474880" y="156208"/>
                </a:lnTo>
                <a:lnTo>
                  <a:pt x="482461" y="161689"/>
                </a:lnTo>
                <a:lnTo>
                  <a:pt x="490009" y="167268"/>
                </a:lnTo>
                <a:lnTo>
                  <a:pt x="497523" y="172943"/>
                </a:lnTo>
                <a:lnTo>
                  <a:pt x="505003" y="178716"/>
                </a:lnTo>
                <a:lnTo>
                  <a:pt x="512449" y="184586"/>
                </a:lnTo>
                <a:lnTo>
                  <a:pt x="519859" y="190555"/>
                </a:lnTo>
                <a:lnTo>
                  <a:pt x="527232" y="196621"/>
                </a:lnTo>
                <a:lnTo>
                  <a:pt x="534568" y="202785"/>
                </a:lnTo>
                <a:lnTo>
                  <a:pt x="541867" y="209047"/>
                </a:lnTo>
                <a:lnTo>
                  <a:pt x="549127" y="215408"/>
                </a:lnTo>
                <a:lnTo>
                  <a:pt x="556348" y="221868"/>
                </a:lnTo>
                <a:lnTo>
                  <a:pt x="563528" y="228426"/>
                </a:lnTo>
                <a:lnTo>
                  <a:pt x="570667" y="235084"/>
                </a:lnTo>
                <a:lnTo>
                  <a:pt x="577765" y="241841"/>
                </a:lnTo>
                <a:lnTo>
                  <a:pt x="584820" y="248697"/>
                </a:lnTo>
                <a:lnTo>
                  <a:pt x="591832" y="255653"/>
                </a:lnTo>
                <a:lnTo>
                  <a:pt x="598799" y="262709"/>
                </a:lnTo>
                <a:lnTo>
                  <a:pt x="605721" y="269865"/>
                </a:lnTo>
                <a:lnTo>
                  <a:pt x="612597" y="277121"/>
                </a:lnTo>
                <a:lnTo>
                  <a:pt x="619427" y="284478"/>
                </a:lnTo>
                <a:lnTo>
                  <a:pt x="626208" y="291935"/>
                </a:lnTo>
                <a:lnTo>
                  <a:pt x="632941" y="299493"/>
                </a:lnTo>
                <a:lnTo>
                  <a:pt x="639625" y="307153"/>
                </a:lnTo>
                <a:lnTo>
                  <a:pt x="646257" y="314914"/>
                </a:lnTo>
                <a:lnTo>
                  <a:pt x="652839" y="322777"/>
                </a:lnTo>
                <a:lnTo>
                  <a:pt x="659368" y="330741"/>
                </a:lnTo>
                <a:lnTo>
                  <a:pt x="665843" y="338807"/>
                </a:lnTo>
                <a:lnTo>
                  <a:pt x="672265" y="346976"/>
                </a:lnTo>
                <a:lnTo>
                  <a:pt x="678630" y="355248"/>
                </a:lnTo>
                <a:lnTo>
                  <a:pt x="684940" y="363622"/>
                </a:lnTo>
                <a:lnTo>
                  <a:pt x="691191" y="372099"/>
                </a:lnTo>
                <a:lnTo>
                  <a:pt x="697385" y="380680"/>
                </a:lnTo>
                <a:lnTo>
                  <a:pt x="703518" y="389363"/>
                </a:lnTo>
                <a:lnTo>
                  <a:pt x="709591" y="398151"/>
                </a:lnTo>
                <a:lnTo>
                  <a:pt x="715602" y="407043"/>
                </a:lnTo>
                <a:lnTo>
                  <a:pt x="721550" y="416039"/>
                </a:lnTo>
                <a:lnTo>
                  <a:pt x="727434" y="425139"/>
                </a:lnTo>
                <a:lnTo>
                  <a:pt x="733253" y="434344"/>
                </a:lnTo>
                <a:lnTo>
                  <a:pt x="739005" y="443654"/>
                </a:lnTo>
                <a:lnTo>
                  <a:pt x="744689" y="453069"/>
                </a:lnTo>
                <a:lnTo>
                  <a:pt x="750304" y="462590"/>
                </a:lnTo>
                <a:lnTo>
                  <a:pt x="755849" y="472216"/>
                </a:lnTo>
                <a:lnTo>
                  <a:pt x="761323" y="481949"/>
                </a:lnTo>
                <a:lnTo>
                  <a:pt x="766723" y="491787"/>
                </a:lnTo>
                <a:lnTo>
                  <a:pt x="772049" y="501732"/>
                </a:lnTo>
                <a:lnTo>
                  <a:pt x="777300" y="511784"/>
                </a:lnTo>
                <a:lnTo>
                  <a:pt x="782474" y="521942"/>
                </a:lnTo>
              </a:path>
            </a:pathLst>
          </a:custGeom>
          <a:ln w="28575">
            <a:solidFill>
              <a:srgbClr val="D35400"/>
            </a:solidFill>
            <a:prstDash val="solid"/>
            <a:tailEnd type="triangle"/>
          </a:ln>
        </p:spPr>
      </p:sp>
      <p:sp>
        <p:nvSpPr>
          <p:cNvPr id="10" name="Text 8"/>
          <p:cNvSpPr txBox="1"/>
          <p:nvPr/>
        </p:nvSpPr>
        <p:spPr>
          <a:xfrm>
            <a:off x="3251354" y="3027398"/>
            <a:ext cx="365760" cy="274320"/>
          </a:xfrm>
          <a:prstGeom prst="rect">
            <a:avLst/>
          </a:prstGeom>
          <a:noFill/>
          <a:ln/>
        </p:spPr>
        <p:txBody>
          <a:bodyPr wrap="square" lIns="0" tIns="0" rIns="0" bIns="0" rtlCol="0" anchor="ctr"/>
          <a:lstStyle/>
          <a:p>
            <a:pPr marL="0" indent="0">
              <a:buNone/>
            </a:pPr>
            <a:r>
              <a:rPr lang="en-US" sz="1400" b="1" dirty="0">
                <a:solidFill>
                  <a:srgbClr val="D35400"/>
                </a:solidFill>
                <a:latin typeface="Calibri" pitchFamily="34" charset="0"/>
                <a:ea typeface="Calibri" pitchFamily="34" charset="-122"/>
                <a:cs typeface="Calibri" pitchFamily="34" charset="-120"/>
              </a:rPr>
              <a:t>v₂</a:t>
            </a:r>
            <a:endParaRPr lang="en-US" sz="1400" dirty="0"/>
          </a:p>
        </p:txBody>
      </p:sp>
      <p:sp>
        <p:nvSpPr>
          <p:cNvPr id="11" name="Traiettoria v₃"/>
          <p:cNvSpPr/>
          <p:nvPr/>
        </p:nvSpPr>
        <p:spPr>
          <a:xfrm>
            <a:off x="2423160" y="2523744"/>
            <a:ext cx="1259329" cy="1178463"/>
          </a:xfrm>
          <a:custGeom>
            <a:avLst/>
            <a:gdLst/>
            <a:ahLst/>
            <a:cxnLst/>
            <a:rect l="l" t="t" r="r" b="b"/>
            <a:pathLst>
              <a:path w="1259329" h="1178463">
                <a:moveTo>
                  <a:pt x="0" y="0"/>
                </a:moveTo>
                <a:lnTo>
                  <a:pt x="10651" y="46"/>
                </a:lnTo>
                <a:lnTo>
                  <a:pt x="21301" y="184"/>
                </a:lnTo>
                <a:lnTo>
                  <a:pt x="31951" y="414"/>
                </a:lnTo>
                <a:lnTo>
                  <a:pt x="42598" y="737"/>
                </a:lnTo>
                <a:lnTo>
                  <a:pt x="53243" y="1151"/>
                </a:lnTo>
                <a:lnTo>
                  <a:pt x="63885" y="1657"/>
                </a:lnTo>
                <a:lnTo>
                  <a:pt x="74523" y="2256"/>
                </a:lnTo>
                <a:lnTo>
                  <a:pt x="85157" y="2946"/>
                </a:lnTo>
                <a:lnTo>
                  <a:pt x="95785" y="3729"/>
                </a:lnTo>
                <a:lnTo>
                  <a:pt x="106409" y="4603"/>
                </a:lnTo>
                <a:lnTo>
                  <a:pt x="117026" y="5569"/>
                </a:lnTo>
                <a:lnTo>
                  <a:pt x="127636" y="6628"/>
                </a:lnTo>
                <a:lnTo>
                  <a:pt x="138239" y="7778"/>
                </a:lnTo>
                <a:lnTo>
                  <a:pt x="148834" y="9021"/>
                </a:lnTo>
                <a:lnTo>
                  <a:pt x="159420" y="10355"/>
                </a:lnTo>
                <a:lnTo>
                  <a:pt x="169997" y="11781"/>
                </a:lnTo>
                <a:lnTo>
                  <a:pt x="180564" y="13299"/>
                </a:lnTo>
                <a:lnTo>
                  <a:pt x="191121" y="14909"/>
                </a:lnTo>
                <a:lnTo>
                  <a:pt x="201666" y="16610"/>
                </a:lnTo>
                <a:lnTo>
                  <a:pt x="212200" y="18403"/>
                </a:lnTo>
                <a:lnTo>
                  <a:pt x="222721" y="20289"/>
                </a:lnTo>
                <a:lnTo>
                  <a:pt x="233230" y="22265"/>
                </a:lnTo>
                <a:lnTo>
                  <a:pt x="243725" y="24334"/>
                </a:lnTo>
                <a:lnTo>
                  <a:pt x="254205" y="26494"/>
                </a:lnTo>
                <a:lnTo>
                  <a:pt x="264671" y="28745"/>
                </a:lnTo>
                <a:lnTo>
                  <a:pt x="275121" y="31088"/>
                </a:lnTo>
                <a:lnTo>
                  <a:pt x="285555" y="33523"/>
                </a:lnTo>
                <a:lnTo>
                  <a:pt x="295972" y="36049"/>
                </a:lnTo>
                <a:lnTo>
                  <a:pt x="306372" y="38666"/>
                </a:lnTo>
                <a:lnTo>
                  <a:pt x="316753" y="41375"/>
                </a:lnTo>
                <a:lnTo>
                  <a:pt x="327116" y="44175"/>
                </a:lnTo>
                <a:lnTo>
                  <a:pt x="337460" y="47066"/>
                </a:lnTo>
                <a:lnTo>
                  <a:pt x="347784" y="50049"/>
                </a:lnTo>
                <a:lnTo>
                  <a:pt x="358087" y="53122"/>
                </a:lnTo>
                <a:lnTo>
                  <a:pt x="368370" y="56287"/>
                </a:lnTo>
                <a:lnTo>
                  <a:pt x="378630" y="59542"/>
                </a:lnTo>
                <a:lnTo>
                  <a:pt x="388868" y="62889"/>
                </a:lnTo>
                <a:lnTo>
                  <a:pt x="399082" y="66326"/>
                </a:lnTo>
                <a:lnTo>
                  <a:pt x="409273" y="69854"/>
                </a:lnTo>
                <a:lnTo>
                  <a:pt x="419440" y="73473"/>
                </a:lnTo>
                <a:lnTo>
                  <a:pt x="429581" y="77182"/>
                </a:lnTo>
                <a:lnTo>
                  <a:pt x="439697" y="80982"/>
                </a:lnTo>
                <a:lnTo>
                  <a:pt x="449786" y="84872"/>
                </a:lnTo>
                <a:lnTo>
                  <a:pt x="459849" y="88853"/>
                </a:lnTo>
                <a:lnTo>
                  <a:pt x="469884" y="92924"/>
                </a:lnTo>
                <a:lnTo>
                  <a:pt x="479890" y="97085"/>
                </a:lnTo>
                <a:lnTo>
                  <a:pt x="489868" y="101337"/>
                </a:lnTo>
                <a:lnTo>
                  <a:pt x="499816" y="105678"/>
                </a:lnTo>
                <a:lnTo>
                  <a:pt x="509733" y="110110"/>
                </a:lnTo>
                <a:lnTo>
                  <a:pt x="519620" y="114631"/>
                </a:lnTo>
                <a:lnTo>
                  <a:pt x="529475" y="119242"/>
                </a:lnTo>
                <a:lnTo>
                  <a:pt x="539298" y="123942"/>
                </a:lnTo>
                <a:lnTo>
                  <a:pt x="549088" y="128733"/>
                </a:lnTo>
                <a:lnTo>
                  <a:pt x="558845" y="133612"/>
                </a:lnTo>
                <a:lnTo>
                  <a:pt x="568567" y="138581"/>
                </a:lnTo>
                <a:lnTo>
                  <a:pt x="578254" y="143639"/>
                </a:lnTo>
                <a:lnTo>
                  <a:pt x="587906" y="148787"/>
                </a:lnTo>
                <a:lnTo>
                  <a:pt x="597521" y="154023"/>
                </a:lnTo>
                <a:lnTo>
                  <a:pt x="607100" y="159348"/>
                </a:lnTo>
                <a:lnTo>
                  <a:pt x="616641" y="164762"/>
                </a:lnTo>
                <a:lnTo>
                  <a:pt x="626143" y="170264"/>
                </a:lnTo>
                <a:lnTo>
                  <a:pt x="635607" y="175855"/>
                </a:lnTo>
                <a:lnTo>
                  <a:pt x="645031" y="181534"/>
                </a:lnTo>
                <a:lnTo>
                  <a:pt x="654414" y="187302"/>
                </a:lnTo>
                <a:lnTo>
                  <a:pt x="663756" y="193157"/>
                </a:lnTo>
                <a:lnTo>
                  <a:pt x="673057" y="199101"/>
                </a:lnTo>
                <a:lnTo>
                  <a:pt x="682315" y="205132"/>
                </a:lnTo>
                <a:lnTo>
                  <a:pt x="691530" y="211251"/>
                </a:lnTo>
                <a:lnTo>
                  <a:pt x="700702" y="217457"/>
                </a:lnTo>
                <a:lnTo>
                  <a:pt x="709828" y="223751"/>
                </a:lnTo>
                <a:lnTo>
                  <a:pt x="718910" y="230131"/>
                </a:lnTo>
                <a:lnTo>
                  <a:pt x="727945" y="236599"/>
                </a:lnTo>
                <a:lnTo>
                  <a:pt x="736934" y="243154"/>
                </a:lnTo>
                <a:lnTo>
                  <a:pt x="745876" y="249795"/>
                </a:lnTo>
                <a:lnTo>
                  <a:pt x="754769" y="256523"/>
                </a:lnTo>
                <a:lnTo>
                  <a:pt x="763614" y="263337"/>
                </a:lnTo>
                <a:lnTo>
                  <a:pt x="772409" y="270237"/>
                </a:lnTo>
                <a:lnTo>
                  <a:pt x="781153" y="277223"/>
                </a:lnTo>
                <a:lnTo>
                  <a:pt x="789847" y="284295"/>
                </a:lnTo>
                <a:lnTo>
                  <a:pt x="798489" y="291453"/>
                </a:lnTo>
                <a:lnTo>
                  <a:pt x="807079" y="298695"/>
                </a:lnTo>
                <a:lnTo>
                  <a:pt x="815615" y="306023"/>
                </a:lnTo>
                <a:lnTo>
                  <a:pt x="824098" y="313436"/>
                </a:lnTo>
                <a:lnTo>
                  <a:pt x="832525" y="320934"/>
                </a:lnTo>
                <a:lnTo>
                  <a:pt x="840898" y="328516"/>
                </a:lnTo>
                <a:lnTo>
                  <a:pt x="849214" y="336183"/>
                </a:lnTo>
                <a:lnTo>
                  <a:pt x="857474" y="343933"/>
                </a:lnTo>
                <a:lnTo>
                  <a:pt x="865675" y="351768"/>
                </a:lnTo>
                <a:lnTo>
                  <a:pt x="873819" y="359686"/>
                </a:lnTo>
                <a:lnTo>
                  <a:pt x="881903" y="367687"/>
                </a:lnTo>
                <a:lnTo>
                  <a:pt x="889927" y="375772"/>
                </a:lnTo>
                <a:lnTo>
                  <a:pt x="897891" y="383939"/>
                </a:lnTo>
                <a:lnTo>
                  <a:pt x="905793" y="392189"/>
                </a:lnTo>
                <a:lnTo>
                  <a:pt x="913632" y="400522"/>
                </a:lnTo>
                <a:lnTo>
                  <a:pt x="921409" y="408936"/>
                </a:lnTo>
                <a:lnTo>
                  <a:pt x="929122" y="417433"/>
                </a:lnTo>
                <a:lnTo>
                  <a:pt x="936771" y="426011"/>
                </a:lnTo>
                <a:lnTo>
                  <a:pt x="944354" y="434670"/>
                </a:lnTo>
                <a:lnTo>
                  <a:pt x="951871" y="443410"/>
                </a:lnTo>
                <a:lnTo>
                  <a:pt x="959321" y="452231"/>
                </a:lnTo>
                <a:lnTo>
                  <a:pt x="966703" y="461132"/>
                </a:lnTo>
                <a:lnTo>
                  <a:pt x="974017" y="470114"/>
                </a:lnTo>
                <a:lnTo>
                  <a:pt x="981261" y="479175"/>
                </a:lnTo>
                <a:lnTo>
                  <a:pt x="988436" y="488315"/>
                </a:lnTo>
                <a:lnTo>
                  <a:pt x="995539" y="497535"/>
                </a:lnTo>
                <a:lnTo>
                  <a:pt x="1002571" y="506834"/>
                </a:lnTo>
                <a:lnTo>
                  <a:pt x="1009530" y="516211"/>
                </a:lnTo>
                <a:lnTo>
                  <a:pt x="1016416" y="525666"/>
                </a:lnTo>
                <a:lnTo>
                  <a:pt x="1023227" y="535199"/>
                </a:lnTo>
                <a:lnTo>
                  <a:pt x="1029964" y="544810"/>
                </a:lnTo>
                <a:lnTo>
                  <a:pt x="1036624" y="554497"/>
                </a:lnTo>
                <a:lnTo>
                  <a:pt x="1043208" y="564261"/>
                </a:lnTo>
                <a:lnTo>
                  <a:pt x="1049714" y="574102"/>
                </a:lnTo>
                <a:lnTo>
                  <a:pt x="1056142" y="584018"/>
                </a:lnTo>
                <a:lnTo>
                  <a:pt x="1062491" y="594010"/>
                </a:lnTo>
                <a:lnTo>
                  <a:pt x="1068760" y="604077"/>
                </a:lnTo>
                <a:lnTo>
                  <a:pt x="1074948" y="614219"/>
                </a:lnTo>
                <a:lnTo>
                  <a:pt x="1081054" y="624435"/>
                </a:lnTo>
                <a:lnTo>
                  <a:pt x="1087077" y="634725"/>
                </a:lnTo>
                <a:lnTo>
                  <a:pt x="1093017" y="645088"/>
                </a:lnTo>
                <a:lnTo>
                  <a:pt x="1098873" y="655525"/>
                </a:lnTo>
                <a:lnTo>
                  <a:pt x="1104643" y="666034"/>
                </a:lnTo>
                <a:lnTo>
                  <a:pt x="1110327" y="676615"/>
                </a:lnTo>
                <a:lnTo>
                  <a:pt x="1115925" y="687267"/>
                </a:lnTo>
                <a:lnTo>
                  <a:pt x="1121434" y="697991"/>
                </a:lnTo>
                <a:lnTo>
                  <a:pt x="1126855" y="708786"/>
                </a:lnTo>
                <a:lnTo>
                  <a:pt x="1132186" y="719650"/>
                </a:lnTo>
                <a:lnTo>
                  <a:pt x="1137427" y="730584"/>
                </a:lnTo>
                <a:lnTo>
                  <a:pt x="1142576" y="741588"/>
                </a:lnTo>
                <a:lnTo>
                  <a:pt x="1147633" y="752660"/>
                </a:lnTo>
                <a:lnTo>
                  <a:pt x="1152597" y="763800"/>
                </a:lnTo>
                <a:lnTo>
                  <a:pt x="1157467" y="775007"/>
                </a:lnTo>
                <a:lnTo>
                  <a:pt x="1162241" y="786282"/>
                </a:lnTo>
                <a:lnTo>
                  <a:pt x="1166920" y="797623"/>
                </a:lnTo>
                <a:lnTo>
                  <a:pt x="1171502" y="809030"/>
                </a:lnTo>
                <a:lnTo>
                  <a:pt x="1175987" y="820502"/>
                </a:lnTo>
                <a:lnTo>
                  <a:pt x="1180373" y="832038"/>
                </a:lnTo>
                <a:lnTo>
                  <a:pt x="1184659" y="843639"/>
                </a:lnTo>
                <a:lnTo>
                  <a:pt x="1188845" y="855303"/>
                </a:lnTo>
                <a:lnTo>
                  <a:pt x="1192929" y="867029"/>
                </a:lnTo>
                <a:lnTo>
                  <a:pt x="1196911" y="878818"/>
                </a:lnTo>
                <a:lnTo>
                  <a:pt x="1200790" y="890669"/>
                </a:lnTo>
                <a:lnTo>
                  <a:pt x="1204564" y="902580"/>
                </a:lnTo>
                <a:lnTo>
                  <a:pt x="1208234" y="914551"/>
                </a:lnTo>
                <a:lnTo>
                  <a:pt x="1211797" y="926581"/>
                </a:lnTo>
                <a:lnTo>
                  <a:pt x="1215253" y="938670"/>
                </a:lnTo>
                <a:lnTo>
                  <a:pt x="1218602" y="950818"/>
                </a:lnTo>
                <a:lnTo>
                  <a:pt x="1221841" y="963022"/>
                </a:lnTo>
                <a:lnTo>
                  <a:pt x="1224971" y="975283"/>
                </a:lnTo>
                <a:lnTo>
                  <a:pt x="1227990" y="987599"/>
                </a:lnTo>
                <a:lnTo>
                  <a:pt x="1230897" y="999971"/>
                </a:lnTo>
                <a:lnTo>
                  <a:pt x="1233692" y="1012396"/>
                </a:lnTo>
                <a:lnTo>
                  <a:pt x="1236373" y="1024875"/>
                </a:lnTo>
                <a:lnTo>
                  <a:pt x="1238939" y="1037406"/>
                </a:lnTo>
                <a:lnTo>
                  <a:pt x="1241389" y="1049989"/>
                </a:lnTo>
                <a:lnTo>
                  <a:pt x="1243724" y="1062623"/>
                </a:lnTo>
                <a:lnTo>
                  <a:pt x="1245940" y="1075307"/>
                </a:lnTo>
                <a:lnTo>
                  <a:pt x="1248039" y="1088039"/>
                </a:lnTo>
                <a:lnTo>
                  <a:pt x="1250017" y="1100820"/>
                </a:lnTo>
                <a:lnTo>
                  <a:pt x="1251876" y="1113648"/>
                </a:lnTo>
                <a:lnTo>
                  <a:pt x="1253613" y="1126522"/>
                </a:lnTo>
                <a:lnTo>
                  <a:pt x="1255228" y="1139442"/>
                </a:lnTo>
                <a:lnTo>
                  <a:pt x="1256720" y="1152406"/>
                </a:lnTo>
                <a:lnTo>
                  <a:pt x="1258087" y="1165413"/>
                </a:lnTo>
                <a:lnTo>
                  <a:pt x="1259329" y="1178463"/>
                </a:lnTo>
              </a:path>
            </a:pathLst>
          </a:custGeom>
          <a:ln w="28575">
            <a:solidFill>
              <a:srgbClr val="C0392B"/>
            </a:solidFill>
            <a:prstDash val="solid"/>
            <a:tailEnd type="triangle"/>
          </a:ln>
        </p:spPr>
      </p:sp>
      <p:sp>
        <p:nvSpPr>
          <p:cNvPr id="12" name="Text 10"/>
          <p:cNvSpPr txBox="1"/>
          <p:nvPr/>
        </p:nvSpPr>
        <p:spPr>
          <a:xfrm>
            <a:off x="3728209" y="3683919"/>
            <a:ext cx="365760" cy="274320"/>
          </a:xfrm>
          <a:prstGeom prst="rect">
            <a:avLst/>
          </a:prstGeom>
          <a:noFill/>
          <a:ln/>
        </p:spPr>
        <p:txBody>
          <a:bodyPr wrap="square" lIns="0" tIns="0" rIns="0" bIns="0" rtlCol="0" anchor="ctr"/>
          <a:lstStyle/>
          <a:p>
            <a:pPr marL="0" indent="0">
              <a:buNone/>
            </a:pPr>
            <a:r>
              <a:rPr lang="en-US" sz="1400" b="1" dirty="0">
                <a:solidFill>
                  <a:srgbClr val="C0392B"/>
                </a:solidFill>
                <a:latin typeface="Calibri" pitchFamily="34" charset="0"/>
                <a:ea typeface="Calibri" pitchFamily="34" charset="-122"/>
                <a:cs typeface="Calibri" pitchFamily="34" charset="-120"/>
              </a:rPr>
              <a:t>v₃</a:t>
            </a:r>
            <a:endParaRPr lang="en-US" sz="1400" dirty="0"/>
          </a:p>
        </p:txBody>
      </p:sp>
      <p:sp>
        <p:nvSpPr>
          <p:cNvPr id="13" name="Montagna"/>
          <p:cNvSpPr/>
          <p:nvPr/>
        </p:nvSpPr>
        <p:spPr>
          <a:xfrm>
            <a:off x="2057400" y="2578608"/>
            <a:ext cx="731520" cy="265176"/>
          </a:xfrm>
          <a:prstGeom prst="triangle">
            <a:avLst/>
          </a:prstGeom>
          <a:solidFill>
            <a:srgbClr val="8A7356"/>
          </a:solidFill>
          <a:ln w="12700">
            <a:solidFill>
              <a:srgbClr val="5E4B35"/>
            </a:solidFill>
            <a:prstDash val="solid"/>
          </a:ln>
        </p:spPr>
      </p:sp>
      <p:sp>
        <p:nvSpPr>
          <p:cNvPr id="14" name="Cannone"/>
          <p:cNvSpPr/>
          <p:nvPr/>
        </p:nvSpPr>
        <p:spPr>
          <a:xfrm>
            <a:off x="2395728" y="2523744"/>
            <a:ext cx="237744" cy="82296"/>
          </a:xfrm>
          <a:prstGeom prst="rect">
            <a:avLst/>
          </a:prstGeom>
          <a:solidFill>
            <a:srgbClr val="333333"/>
          </a:solidFill>
          <a:ln w="6350">
            <a:solidFill>
              <a:srgbClr val="333333"/>
            </a:solidFill>
            <a:prstDash val="solid"/>
          </a:ln>
        </p:spPr>
      </p:sp>
      <p:sp>
        <p:nvSpPr>
          <p:cNvPr id="15" name="Text 13"/>
          <p:cNvSpPr txBox="1"/>
          <p:nvPr/>
        </p:nvSpPr>
        <p:spPr>
          <a:xfrm>
            <a:off x="4206240" y="1508760"/>
            <a:ext cx="4389120" cy="365760"/>
          </a:xfrm>
          <a:prstGeom prst="rect">
            <a:avLst/>
          </a:prstGeom>
          <a:noFill/>
          <a:ln/>
        </p:spPr>
        <p:txBody>
          <a:bodyPr wrap="square" lIns="0" tIns="0" rIns="0" bIns="0" rtlCol="0" anchor="ctr"/>
          <a:lstStyle/>
          <a:p>
            <a:pPr marL="0" indent="0" algn="ctr">
              <a:buNone/>
            </a:pPr>
            <a:r>
              <a:rPr lang="en-US" sz="1600" b="1" dirty="0">
                <a:solidFill>
                  <a:srgbClr val="2E6DB4"/>
                </a:solidFill>
                <a:latin typeface="Calibri" pitchFamily="34" charset="0"/>
                <a:ea typeface="Calibri" pitchFamily="34" charset="-122"/>
                <a:cs typeface="Calibri" pitchFamily="34" charset="-120"/>
              </a:rPr>
              <a:t>v ≥ 7,9 km/s</a:t>
            </a:r>
            <a:r>
              <a:rPr lang="en-US" sz="1600" dirty="0">
                <a:solidFill>
                  <a:srgbClr val="333333"/>
                </a:solidFill>
                <a:latin typeface="Calibri" pitchFamily="34" charset="0"/>
                <a:ea typeface="Calibri" pitchFamily="34" charset="-122"/>
                <a:cs typeface="Calibri" pitchFamily="34" charset="-120"/>
              </a:rPr>
              <a:t>  il proiettile non tocca più terra</a:t>
            </a:r>
            <a:endParaRPr lang="en-US" sz="1600" dirty="0"/>
          </a:p>
        </p:txBody>
      </p:sp>
      <p:sp>
        <p:nvSpPr>
          <p:cNvPr id="16" name="Terra"/>
          <p:cNvSpPr/>
          <p:nvPr/>
        </p:nvSpPr>
        <p:spPr>
          <a:xfrm>
            <a:off x="5715000" y="2651760"/>
            <a:ext cx="1554480" cy="1554480"/>
          </a:xfrm>
          <a:prstGeom prst="ellipse">
            <a:avLst/>
          </a:prstGeom>
          <a:solidFill>
            <a:srgbClr val="D6E8F2"/>
          </a:solidFill>
          <a:ln w="19050">
            <a:solidFill>
              <a:srgbClr val="3C6E91"/>
            </a:solidFill>
            <a:prstDash val="solid"/>
          </a:ln>
        </p:spPr>
      </p:sp>
      <p:sp>
        <p:nvSpPr>
          <p:cNvPr id="17" name="Orbita circolare"/>
          <p:cNvSpPr/>
          <p:nvPr/>
        </p:nvSpPr>
        <p:spPr>
          <a:xfrm>
            <a:off x="5559557" y="2496312"/>
            <a:ext cx="1865365" cy="1865377"/>
          </a:xfrm>
          <a:custGeom>
            <a:avLst/>
            <a:gdLst/>
            <a:ahLst/>
            <a:cxnLst/>
            <a:rect l="l" t="t" r="r" b="b"/>
            <a:pathLst>
              <a:path w="1865365" h="1865377">
                <a:moveTo>
                  <a:pt x="932683" y="0"/>
                </a:moveTo>
                <a:lnTo>
                  <a:pt x="939778" y="27"/>
                </a:lnTo>
                <a:lnTo>
                  <a:pt x="946873" y="108"/>
                </a:lnTo>
                <a:lnTo>
                  <a:pt x="953967" y="243"/>
                </a:lnTo>
                <a:lnTo>
                  <a:pt x="961059" y="432"/>
                </a:lnTo>
                <a:lnTo>
                  <a:pt x="968150" y="675"/>
                </a:lnTo>
                <a:lnTo>
                  <a:pt x="975239" y="971"/>
                </a:lnTo>
                <a:lnTo>
                  <a:pt x="982326" y="1322"/>
                </a:lnTo>
                <a:lnTo>
                  <a:pt x="989409" y="1727"/>
                </a:lnTo>
                <a:lnTo>
                  <a:pt x="996490" y="2185"/>
                </a:lnTo>
                <a:lnTo>
                  <a:pt x="1003566" y="2697"/>
                </a:lnTo>
                <a:lnTo>
                  <a:pt x="1010639" y="3264"/>
                </a:lnTo>
                <a:lnTo>
                  <a:pt x="1017707" y="3884"/>
                </a:lnTo>
                <a:lnTo>
                  <a:pt x="1024770" y="4557"/>
                </a:lnTo>
                <a:lnTo>
                  <a:pt x="1031828" y="5285"/>
                </a:lnTo>
                <a:lnTo>
                  <a:pt x="1038880" y="6066"/>
                </a:lnTo>
                <a:lnTo>
                  <a:pt x="1045926" y="6900"/>
                </a:lnTo>
                <a:lnTo>
                  <a:pt x="1052965" y="7789"/>
                </a:lnTo>
                <a:lnTo>
                  <a:pt x="1059998" y="8730"/>
                </a:lnTo>
                <a:lnTo>
                  <a:pt x="1067023" y="9726"/>
                </a:lnTo>
                <a:lnTo>
                  <a:pt x="1074040" y="10774"/>
                </a:lnTo>
                <a:lnTo>
                  <a:pt x="1081049" y="11876"/>
                </a:lnTo>
                <a:lnTo>
                  <a:pt x="1088050" y="13031"/>
                </a:lnTo>
                <a:lnTo>
                  <a:pt x="1095041" y="14240"/>
                </a:lnTo>
                <a:lnTo>
                  <a:pt x="1102023" y="15502"/>
                </a:lnTo>
                <a:lnTo>
                  <a:pt x="1108995" y="16816"/>
                </a:lnTo>
                <a:lnTo>
                  <a:pt x="1115958" y="18184"/>
                </a:lnTo>
                <a:lnTo>
                  <a:pt x="1122909" y="19605"/>
                </a:lnTo>
                <a:lnTo>
                  <a:pt x="1129850" y="21078"/>
                </a:lnTo>
                <a:lnTo>
                  <a:pt x="1136779" y="22605"/>
                </a:lnTo>
                <a:lnTo>
                  <a:pt x="1143696" y="24184"/>
                </a:lnTo>
                <a:lnTo>
                  <a:pt x="1150601" y="25815"/>
                </a:lnTo>
                <a:lnTo>
                  <a:pt x="1157493" y="27499"/>
                </a:lnTo>
                <a:lnTo>
                  <a:pt x="1164373" y="29235"/>
                </a:lnTo>
                <a:lnTo>
                  <a:pt x="1171239" y="31024"/>
                </a:lnTo>
                <a:lnTo>
                  <a:pt x="1178091" y="32865"/>
                </a:lnTo>
                <a:lnTo>
                  <a:pt x="1184929" y="34758"/>
                </a:lnTo>
                <a:lnTo>
                  <a:pt x="1191753" y="36703"/>
                </a:lnTo>
                <a:lnTo>
                  <a:pt x="1198561" y="38699"/>
                </a:lnTo>
                <a:lnTo>
                  <a:pt x="1205354" y="40748"/>
                </a:lnTo>
                <a:lnTo>
                  <a:pt x="1212131" y="42848"/>
                </a:lnTo>
                <a:lnTo>
                  <a:pt x="1218892" y="44999"/>
                </a:lnTo>
                <a:lnTo>
                  <a:pt x="1225637" y="47202"/>
                </a:lnTo>
                <a:lnTo>
                  <a:pt x="1232365" y="49457"/>
                </a:lnTo>
                <a:lnTo>
                  <a:pt x="1239075" y="51762"/>
                </a:lnTo>
                <a:lnTo>
                  <a:pt x="1245767" y="54118"/>
                </a:lnTo>
                <a:lnTo>
                  <a:pt x="1252442" y="56525"/>
                </a:lnTo>
                <a:lnTo>
                  <a:pt x="1259098" y="58983"/>
                </a:lnTo>
                <a:lnTo>
                  <a:pt x="1265735" y="61491"/>
                </a:lnTo>
                <a:lnTo>
                  <a:pt x="1272352" y="64050"/>
                </a:lnTo>
                <a:lnTo>
                  <a:pt x="1278950" y="66659"/>
                </a:lnTo>
                <a:lnTo>
                  <a:pt x="1285528" y="69318"/>
                </a:lnTo>
                <a:lnTo>
                  <a:pt x="1292086" y="72028"/>
                </a:lnTo>
                <a:lnTo>
                  <a:pt x="1298623" y="74787"/>
                </a:lnTo>
                <a:lnTo>
                  <a:pt x="1305138" y="77595"/>
                </a:lnTo>
                <a:lnTo>
                  <a:pt x="1311632" y="80453"/>
                </a:lnTo>
                <a:lnTo>
                  <a:pt x="1318105" y="83361"/>
                </a:lnTo>
                <a:lnTo>
                  <a:pt x="1324554" y="86317"/>
                </a:lnTo>
                <a:lnTo>
                  <a:pt x="1330982" y="89323"/>
                </a:lnTo>
                <a:lnTo>
                  <a:pt x="1337386" y="92377"/>
                </a:lnTo>
                <a:lnTo>
                  <a:pt x="1343766" y="95480"/>
                </a:lnTo>
                <a:lnTo>
                  <a:pt x="1350123" y="98631"/>
                </a:lnTo>
                <a:lnTo>
                  <a:pt x="1356456" y="101831"/>
                </a:lnTo>
                <a:lnTo>
                  <a:pt x="1362764" y="105079"/>
                </a:lnTo>
                <a:lnTo>
                  <a:pt x="1369048" y="108374"/>
                </a:lnTo>
                <a:lnTo>
                  <a:pt x="1375306" y="111718"/>
                </a:lnTo>
                <a:lnTo>
                  <a:pt x="1381538" y="115109"/>
                </a:lnTo>
                <a:lnTo>
                  <a:pt x="1387745" y="118547"/>
                </a:lnTo>
                <a:lnTo>
                  <a:pt x="1393925" y="122032"/>
                </a:lnTo>
                <a:lnTo>
                  <a:pt x="1400078" y="125564"/>
                </a:lnTo>
                <a:lnTo>
                  <a:pt x="1406205" y="129143"/>
                </a:lnTo>
                <a:lnTo>
                  <a:pt x="1412304" y="132769"/>
                </a:lnTo>
                <a:lnTo>
                  <a:pt x="1418375" y="136440"/>
                </a:lnTo>
                <a:lnTo>
                  <a:pt x="1424418" y="140158"/>
                </a:lnTo>
                <a:lnTo>
                  <a:pt x="1430433" y="143922"/>
                </a:lnTo>
                <a:lnTo>
                  <a:pt x="1436419" y="147731"/>
                </a:lnTo>
                <a:lnTo>
                  <a:pt x="1442375" y="151586"/>
                </a:lnTo>
                <a:lnTo>
                  <a:pt x="1448303" y="155486"/>
                </a:lnTo>
                <a:lnTo>
                  <a:pt x="1454200" y="159431"/>
                </a:lnTo>
                <a:lnTo>
                  <a:pt x="1460067" y="163420"/>
                </a:lnTo>
                <a:lnTo>
                  <a:pt x="1465904" y="167455"/>
                </a:lnTo>
                <a:lnTo>
                  <a:pt x="1471710" y="171533"/>
                </a:lnTo>
                <a:lnTo>
                  <a:pt x="1477485" y="175655"/>
                </a:lnTo>
                <a:lnTo>
                  <a:pt x="1483228" y="179822"/>
                </a:lnTo>
                <a:lnTo>
                  <a:pt x="1488939" y="184032"/>
                </a:lnTo>
                <a:lnTo>
                  <a:pt x="1494618" y="188285"/>
                </a:lnTo>
                <a:lnTo>
                  <a:pt x="1500265" y="192581"/>
                </a:lnTo>
                <a:lnTo>
                  <a:pt x="1505878" y="196920"/>
                </a:lnTo>
                <a:lnTo>
                  <a:pt x="1511459" y="201302"/>
                </a:lnTo>
                <a:lnTo>
                  <a:pt x="1517006" y="205726"/>
                </a:lnTo>
                <a:lnTo>
                  <a:pt x="1522519" y="210192"/>
                </a:lnTo>
                <a:lnTo>
                  <a:pt x="1527998" y="214700"/>
                </a:lnTo>
                <a:lnTo>
                  <a:pt x="1533443" y="219249"/>
                </a:lnTo>
                <a:lnTo>
                  <a:pt x="1538853" y="223840"/>
                </a:lnTo>
                <a:lnTo>
                  <a:pt x="1544227" y="228472"/>
                </a:lnTo>
                <a:lnTo>
                  <a:pt x="1549567" y="233144"/>
                </a:lnTo>
                <a:lnTo>
                  <a:pt x="1554871" y="237857"/>
                </a:lnTo>
                <a:lnTo>
                  <a:pt x="1560138" y="242611"/>
                </a:lnTo>
                <a:lnTo>
                  <a:pt x="1565370" y="247404"/>
                </a:lnTo>
                <a:lnTo>
                  <a:pt x="1570564" y="252237"/>
                </a:lnTo>
                <a:lnTo>
                  <a:pt x="1575722" y="257109"/>
                </a:lnTo>
                <a:lnTo>
                  <a:pt x="1580843" y="262020"/>
                </a:lnTo>
                <a:lnTo>
                  <a:pt x="1585926" y="266970"/>
                </a:lnTo>
                <a:lnTo>
                  <a:pt x="1590971" y="271959"/>
                </a:lnTo>
                <a:lnTo>
                  <a:pt x="1595979" y="276985"/>
                </a:lnTo>
                <a:lnTo>
                  <a:pt x="1600948" y="282050"/>
                </a:lnTo>
                <a:lnTo>
                  <a:pt x="1605878" y="287153"/>
                </a:lnTo>
                <a:lnTo>
                  <a:pt x="1610769" y="292293"/>
                </a:lnTo>
                <a:lnTo>
                  <a:pt x="1615621" y="297469"/>
                </a:lnTo>
                <a:lnTo>
                  <a:pt x="1620433" y="302683"/>
                </a:lnTo>
                <a:lnTo>
                  <a:pt x="1625206" y="307933"/>
                </a:lnTo>
                <a:lnTo>
                  <a:pt x="1629939" y="313219"/>
                </a:lnTo>
                <a:lnTo>
                  <a:pt x="1634631" y="318541"/>
                </a:lnTo>
                <a:lnTo>
                  <a:pt x="1639283" y="323899"/>
                </a:lnTo>
                <a:lnTo>
                  <a:pt x="1643893" y="329292"/>
                </a:lnTo>
                <a:lnTo>
                  <a:pt x="1648463" y="334720"/>
                </a:lnTo>
                <a:lnTo>
                  <a:pt x="1652991" y="340182"/>
                </a:lnTo>
                <a:lnTo>
                  <a:pt x="1657477" y="345679"/>
                </a:lnTo>
                <a:lnTo>
                  <a:pt x="1661922" y="351209"/>
                </a:lnTo>
                <a:lnTo>
                  <a:pt x="1666324" y="356774"/>
                </a:lnTo>
                <a:lnTo>
                  <a:pt x="1670684" y="362371"/>
                </a:lnTo>
                <a:lnTo>
                  <a:pt x="1675001" y="368002"/>
                </a:lnTo>
                <a:lnTo>
                  <a:pt x="1679276" y="373665"/>
                </a:lnTo>
                <a:lnTo>
                  <a:pt x="1683506" y="379361"/>
                </a:lnTo>
                <a:lnTo>
                  <a:pt x="1687694" y="385088"/>
                </a:lnTo>
                <a:lnTo>
                  <a:pt x="1691838" y="390848"/>
                </a:lnTo>
                <a:lnTo>
                  <a:pt x="1695938" y="396638"/>
                </a:lnTo>
                <a:lnTo>
                  <a:pt x="1699994" y="402460"/>
                </a:lnTo>
                <a:lnTo>
                  <a:pt x="1704005" y="408313"/>
                </a:lnTo>
                <a:lnTo>
                  <a:pt x="1707972" y="414195"/>
                </a:lnTo>
                <a:lnTo>
                  <a:pt x="1711893" y="420108"/>
                </a:lnTo>
                <a:lnTo>
                  <a:pt x="1715770" y="426050"/>
                </a:lnTo>
                <a:lnTo>
                  <a:pt x="1719602" y="432022"/>
                </a:lnTo>
                <a:lnTo>
                  <a:pt x="1723387" y="438023"/>
                </a:lnTo>
                <a:lnTo>
                  <a:pt x="1727128" y="444052"/>
                </a:lnTo>
                <a:lnTo>
                  <a:pt x="1730822" y="450110"/>
                </a:lnTo>
                <a:lnTo>
                  <a:pt x="1734470" y="456195"/>
                </a:lnTo>
                <a:lnTo>
                  <a:pt x="1738071" y="462309"/>
                </a:lnTo>
                <a:lnTo>
                  <a:pt x="1741626" y="468449"/>
                </a:lnTo>
                <a:lnTo>
                  <a:pt x="1745134" y="474616"/>
                </a:lnTo>
                <a:lnTo>
                  <a:pt x="1748596" y="480810"/>
                </a:lnTo>
                <a:lnTo>
                  <a:pt x="1752009" y="487030"/>
                </a:lnTo>
                <a:lnTo>
                  <a:pt x="1755376" y="493275"/>
                </a:lnTo>
                <a:lnTo>
                  <a:pt x="1758695" y="499547"/>
                </a:lnTo>
                <a:lnTo>
                  <a:pt x="1761966" y="505843"/>
                </a:lnTo>
                <a:lnTo>
                  <a:pt x="1765189" y="512164"/>
                </a:lnTo>
                <a:lnTo>
                  <a:pt x="1768364" y="518509"/>
                </a:lnTo>
                <a:lnTo>
                  <a:pt x="1771491" y="524878"/>
                </a:lnTo>
                <a:lnTo>
                  <a:pt x="1774569" y="531271"/>
                </a:lnTo>
                <a:lnTo>
                  <a:pt x="1777598" y="537687"/>
                </a:lnTo>
                <a:lnTo>
                  <a:pt x="1780578" y="544125"/>
                </a:lnTo>
                <a:lnTo>
                  <a:pt x="1783510" y="550587"/>
                </a:lnTo>
                <a:lnTo>
                  <a:pt x="1786392" y="557070"/>
                </a:lnTo>
                <a:lnTo>
                  <a:pt x="1789224" y="563575"/>
                </a:lnTo>
                <a:lnTo>
                  <a:pt x="1792008" y="570102"/>
                </a:lnTo>
                <a:lnTo>
                  <a:pt x="1794741" y="576650"/>
                </a:lnTo>
                <a:lnTo>
                  <a:pt x="1797424" y="583218"/>
                </a:lnTo>
                <a:lnTo>
                  <a:pt x="1800058" y="589806"/>
                </a:lnTo>
                <a:lnTo>
                  <a:pt x="1802641" y="596414"/>
                </a:lnTo>
                <a:lnTo>
                  <a:pt x="1805174" y="603042"/>
                </a:lnTo>
                <a:lnTo>
                  <a:pt x="1807657" y="609689"/>
                </a:lnTo>
                <a:lnTo>
                  <a:pt x="1810088" y="616354"/>
                </a:lnTo>
                <a:lnTo>
                  <a:pt x="1812469" y="623038"/>
                </a:lnTo>
                <a:lnTo>
                  <a:pt x="1814799" y="629739"/>
                </a:lnTo>
                <a:lnTo>
                  <a:pt x="1817079" y="636459"/>
                </a:lnTo>
                <a:lnTo>
                  <a:pt x="1819306" y="643195"/>
                </a:lnTo>
                <a:lnTo>
                  <a:pt x="1821483" y="649948"/>
                </a:lnTo>
                <a:lnTo>
                  <a:pt x="1823608" y="656717"/>
                </a:lnTo>
                <a:lnTo>
                  <a:pt x="1825682" y="663503"/>
                </a:lnTo>
                <a:lnTo>
                  <a:pt x="1827704" y="670304"/>
                </a:lnTo>
                <a:lnTo>
                  <a:pt x="1829674" y="677120"/>
                </a:lnTo>
                <a:lnTo>
                  <a:pt x="1831592" y="683951"/>
                </a:lnTo>
                <a:lnTo>
                  <a:pt x="1833458" y="690796"/>
                </a:lnTo>
                <a:lnTo>
                  <a:pt x="1835272" y="697656"/>
                </a:lnTo>
                <a:lnTo>
                  <a:pt x="1837034" y="704529"/>
                </a:lnTo>
                <a:lnTo>
                  <a:pt x="1838743" y="711415"/>
                </a:lnTo>
                <a:lnTo>
                  <a:pt x="1840401" y="718314"/>
                </a:lnTo>
                <a:lnTo>
                  <a:pt x="1842005" y="725225"/>
                </a:lnTo>
                <a:lnTo>
                  <a:pt x="1843557" y="732149"/>
                </a:lnTo>
                <a:lnTo>
                  <a:pt x="1845056" y="739084"/>
                </a:lnTo>
                <a:lnTo>
                  <a:pt x="1846503" y="746030"/>
                </a:lnTo>
                <a:lnTo>
                  <a:pt x="1847896" y="752987"/>
                </a:lnTo>
                <a:lnTo>
                  <a:pt x="1849237" y="759954"/>
                </a:lnTo>
                <a:lnTo>
                  <a:pt x="1850524" y="766932"/>
                </a:lnTo>
                <a:lnTo>
                  <a:pt x="1851758" y="773918"/>
                </a:lnTo>
                <a:lnTo>
                  <a:pt x="1852940" y="780915"/>
                </a:lnTo>
                <a:lnTo>
                  <a:pt x="1854068" y="787920"/>
                </a:lnTo>
                <a:lnTo>
                  <a:pt x="1855142" y="794933"/>
                </a:lnTo>
                <a:lnTo>
                  <a:pt x="1856163" y="801954"/>
                </a:lnTo>
                <a:lnTo>
                  <a:pt x="1857131" y="808983"/>
                </a:lnTo>
                <a:lnTo>
                  <a:pt x="1858046" y="816019"/>
                </a:lnTo>
                <a:lnTo>
                  <a:pt x="1858906" y="823062"/>
                </a:lnTo>
                <a:lnTo>
                  <a:pt x="1859713" y="830111"/>
                </a:lnTo>
                <a:lnTo>
                  <a:pt x="1860467" y="837166"/>
                </a:lnTo>
                <a:lnTo>
                  <a:pt x="1861167" y="844227"/>
                </a:lnTo>
                <a:lnTo>
                  <a:pt x="1861813" y="851292"/>
                </a:lnTo>
                <a:lnTo>
                  <a:pt x="1862405" y="858363"/>
                </a:lnTo>
                <a:lnTo>
                  <a:pt x="1862944" y="865437"/>
                </a:lnTo>
                <a:lnTo>
                  <a:pt x="1863428" y="872516"/>
                </a:lnTo>
                <a:lnTo>
                  <a:pt x="1863859" y="879598"/>
                </a:lnTo>
                <a:lnTo>
                  <a:pt x="1864236" y="886683"/>
                </a:lnTo>
                <a:lnTo>
                  <a:pt x="1864559" y="893771"/>
                </a:lnTo>
                <a:lnTo>
                  <a:pt x="1864828" y="900861"/>
                </a:lnTo>
                <a:lnTo>
                  <a:pt x="1865043" y="907953"/>
                </a:lnTo>
                <a:lnTo>
                  <a:pt x="1865204" y="915047"/>
                </a:lnTo>
                <a:lnTo>
                  <a:pt x="1865312" y="922141"/>
                </a:lnTo>
                <a:lnTo>
                  <a:pt x="1865365" y="929236"/>
                </a:lnTo>
                <a:lnTo>
                  <a:pt x="1865364" y="936331"/>
                </a:lnTo>
                <a:lnTo>
                  <a:pt x="1865310" y="943426"/>
                </a:lnTo>
                <a:lnTo>
                  <a:pt x="1865201" y="950520"/>
                </a:lnTo>
                <a:lnTo>
                  <a:pt x="1865038" y="957614"/>
                </a:lnTo>
                <a:lnTo>
                  <a:pt x="1864822" y="964706"/>
                </a:lnTo>
                <a:lnTo>
                  <a:pt x="1864551" y="971796"/>
                </a:lnTo>
                <a:lnTo>
                  <a:pt x="1864227" y="978883"/>
                </a:lnTo>
                <a:lnTo>
                  <a:pt x="1863848" y="985968"/>
                </a:lnTo>
                <a:lnTo>
                  <a:pt x="1863416" y="993050"/>
                </a:lnTo>
                <a:lnTo>
                  <a:pt x="1862930" y="1000129"/>
                </a:lnTo>
                <a:lnTo>
                  <a:pt x="1862390" y="1007204"/>
                </a:lnTo>
                <a:lnTo>
                  <a:pt x="1861796" y="1014274"/>
                </a:lnTo>
                <a:lnTo>
                  <a:pt x="1861149" y="1021339"/>
                </a:lnTo>
                <a:lnTo>
                  <a:pt x="1860447" y="1028400"/>
                </a:lnTo>
                <a:lnTo>
                  <a:pt x="1859693" y="1035455"/>
                </a:lnTo>
                <a:lnTo>
                  <a:pt x="1858884" y="1042504"/>
                </a:lnTo>
                <a:lnTo>
                  <a:pt x="1858022" y="1049546"/>
                </a:lnTo>
                <a:lnTo>
                  <a:pt x="1857106" y="1056582"/>
                </a:lnTo>
                <a:lnTo>
                  <a:pt x="1856137" y="1063611"/>
                </a:lnTo>
                <a:lnTo>
                  <a:pt x="1855114" y="1070632"/>
                </a:lnTo>
                <a:lnTo>
                  <a:pt x="1854038" y="1077645"/>
                </a:lnTo>
                <a:lnTo>
                  <a:pt x="1852909" y="1084650"/>
                </a:lnTo>
                <a:lnTo>
                  <a:pt x="1851726" y="1091646"/>
                </a:lnTo>
                <a:lnTo>
                  <a:pt x="1850490" y="1098632"/>
                </a:lnTo>
                <a:lnTo>
                  <a:pt x="1849201" y="1105609"/>
                </a:lnTo>
                <a:lnTo>
                  <a:pt x="1847859" y="1112577"/>
                </a:lnTo>
                <a:lnTo>
                  <a:pt x="1846465" y="1119533"/>
                </a:lnTo>
                <a:lnTo>
                  <a:pt x="1845017" y="1126479"/>
                </a:lnTo>
                <a:lnTo>
                  <a:pt x="1843516" y="1133414"/>
                </a:lnTo>
                <a:lnTo>
                  <a:pt x="1841963" y="1140337"/>
                </a:lnTo>
                <a:lnTo>
                  <a:pt x="1840357" y="1147248"/>
                </a:lnTo>
                <a:lnTo>
                  <a:pt x="1838698" y="1154147"/>
                </a:lnTo>
                <a:lnTo>
                  <a:pt x="1836988" y="1161032"/>
                </a:lnTo>
                <a:lnTo>
                  <a:pt x="1835224" y="1167905"/>
                </a:lnTo>
                <a:lnTo>
                  <a:pt x="1833409" y="1174764"/>
                </a:lnTo>
                <a:lnTo>
                  <a:pt x="1831541" y="1181609"/>
                </a:lnTo>
                <a:lnTo>
                  <a:pt x="1829622" y="1188440"/>
                </a:lnTo>
                <a:lnTo>
                  <a:pt x="1827650" y="1195255"/>
                </a:lnTo>
                <a:lnTo>
                  <a:pt x="1825627" y="1202056"/>
                </a:lnTo>
                <a:lnTo>
                  <a:pt x="1823552" y="1208841"/>
                </a:lnTo>
                <a:lnTo>
                  <a:pt x="1821425" y="1215610"/>
                </a:lnTo>
                <a:lnTo>
                  <a:pt x="1819247" y="1222363"/>
                </a:lnTo>
                <a:lnTo>
                  <a:pt x="1817018" y="1229098"/>
                </a:lnTo>
                <a:lnTo>
                  <a:pt x="1814738" y="1235817"/>
                </a:lnTo>
                <a:lnTo>
                  <a:pt x="1812406" y="1242518"/>
                </a:lnTo>
                <a:lnTo>
                  <a:pt x="1810024" y="1249202"/>
                </a:lnTo>
                <a:lnTo>
                  <a:pt x="1807591" y="1255866"/>
                </a:lnTo>
                <a:lnTo>
                  <a:pt x="1805107" y="1262513"/>
                </a:lnTo>
                <a:lnTo>
                  <a:pt x="1802573" y="1269140"/>
                </a:lnTo>
                <a:lnTo>
                  <a:pt x="1799988" y="1275748"/>
                </a:lnTo>
                <a:lnTo>
                  <a:pt x="1797353" y="1282335"/>
                </a:lnTo>
                <a:lnTo>
                  <a:pt x="1794668" y="1288903"/>
                </a:lnTo>
                <a:lnTo>
                  <a:pt x="1791934" y="1295450"/>
                </a:lnTo>
                <a:lnTo>
                  <a:pt x="1789149" y="1301976"/>
                </a:lnTo>
                <a:lnTo>
                  <a:pt x="1786315" y="1308480"/>
                </a:lnTo>
                <a:lnTo>
                  <a:pt x="1783432" y="1314963"/>
                </a:lnTo>
                <a:lnTo>
                  <a:pt x="1780499" y="1321424"/>
                </a:lnTo>
                <a:lnTo>
                  <a:pt x="1777517" y="1327862"/>
                </a:lnTo>
                <a:lnTo>
                  <a:pt x="1774487" y="1334278"/>
                </a:lnTo>
                <a:lnTo>
                  <a:pt x="1771408" y="1340670"/>
                </a:lnTo>
                <a:lnTo>
                  <a:pt x="1768280" y="1347038"/>
                </a:lnTo>
                <a:lnTo>
                  <a:pt x="1765103" y="1353383"/>
                </a:lnTo>
                <a:lnTo>
                  <a:pt x="1761879" y="1359703"/>
                </a:lnTo>
                <a:lnTo>
                  <a:pt x="1758607" y="1365999"/>
                </a:lnTo>
                <a:lnTo>
                  <a:pt x="1755287" y="1372269"/>
                </a:lnTo>
                <a:lnTo>
                  <a:pt x="1751919" y="1378514"/>
                </a:lnTo>
                <a:lnTo>
                  <a:pt x="1748504" y="1384733"/>
                </a:lnTo>
                <a:lnTo>
                  <a:pt x="1745041" y="1390926"/>
                </a:lnTo>
                <a:lnTo>
                  <a:pt x="1741532" y="1397093"/>
                </a:lnTo>
                <a:lnTo>
                  <a:pt x="1737976" y="1403232"/>
                </a:lnTo>
                <a:lnTo>
                  <a:pt x="1734373" y="1409345"/>
                </a:lnTo>
                <a:lnTo>
                  <a:pt x="1730724" y="1415429"/>
                </a:lnTo>
                <a:lnTo>
                  <a:pt x="1727028" y="1421486"/>
                </a:lnTo>
                <a:lnTo>
                  <a:pt x="1723287" y="1427515"/>
                </a:lnTo>
                <a:lnTo>
                  <a:pt x="1719500" y="1433515"/>
                </a:lnTo>
                <a:lnTo>
                  <a:pt x="1715667" y="1439486"/>
                </a:lnTo>
                <a:lnTo>
                  <a:pt x="1711789" y="1445427"/>
                </a:lnTo>
                <a:lnTo>
                  <a:pt x="1707866" y="1451339"/>
                </a:lnTo>
                <a:lnTo>
                  <a:pt x="1703898" y="1457221"/>
                </a:lnTo>
                <a:lnTo>
                  <a:pt x="1699886" y="1463073"/>
                </a:lnTo>
                <a:lnTo>
                  <a:pt x="1695829" y="1468894"/>
                </a:lnTo>
                <a:lnTo>
                  <a:pt x="1691728" y="1474684"/>
                </a:lnTo>
                <a:lnTo>
                  <a:pt x="1687583" y="1480442"/>
                </a:lnTo>
                <a:lnTo>
                  <a:pt x="1683394" y="1486169"/>
                </a:lnTo>
                <a:lnTo>
                  <a:pt x="1679162" y="1491864"/>
                </a:lnTo>
                <a:lnTo>
                  <a:pt x="1674886" y="1497526"/>
                </a:lnTo>
                <a:lnTo>
                  <a:pt x="1670568" y="1503156"/>
                </a:lnTo>
                <a:lnTo>
                  <a:pt x="1666207" y="1508753"/>
                </a:lnTo>
                <a:lnTo>
                  <a:pt x="1661804" y="1514316"/>
                </a:lnTo>
                <a:lnTo>
                  <a:pt x="1657358" y="1519846"/>
                </a:lnTo>
                <a:lnTo>
                  <a:pt x="1652871" y="1525342"/>
                </a:lnTo>
                <a:lnTo>
                  <a:pt x="1648341" y="1530803"/>
                </a:lnTo>
                <a:lnTo>
                  <a:pt x="1643771" y="1536230"/>
                </a:lnTo>
                <a:lnTo>
                  <a:pt x="1639159" y="1541622"/>
                </a:lnTo>
                <a:lnTo>
                  <a:pt x="1634506" y="1546978"/>
                </a:lnTo>
                <a:lnTo>
                  <a:pt x="1629813" y="1552299"/>
                </a:lnTo>
                <a:lnTo>
                  <a:pt x="1625079" y="1557585"/>
                </a:lnTo>
                <a:lnTo>
                  <a:pt x="1620305" y="1562834"/>
                </a:lnTo>
                <a:lnTo>
                  <a:pt x="1615492" y="1568046"/>
                </a:lnTo>
                <a:lnTo>
                  <a:pt x="1610639" y="1573222"/>
                </a:lnTo>
                <a:lnTo>
                  <a:pt x="1605747" y="1578361"/>
                </a:lnTo>
                <a:lnTo>
                  <a:pt x="1600815" y="1583463"/>
                </a:lnTo>
                <a:lnTo>
                  <a:pt x="1595845" y="1588526"/>
                </a:lnTo>
                <a:lnTo>
                  <a:pt x="1590837" y="1593552"/>
                </a:lnTo>
                <a:lnTo>
                  <a:pt x="1585791" y="1598540"/>
                </a:lnTo>
                <a:lnTo>
                  <a:pt x="1580707" y="1603489"/>
                </a:lnTo>
                <a:lnTo>
                  <a:pt x="1575585" y="1608399"/>
                </a:lnTo>
                <a:lnTo>
                  <a:pt x="1570426" y="1613270"/>
                </a:lnTo>
                <a:lnTo>
                  <a:pt x="1565230" y="1618102"/>
                </a:lnTo>
                <a:lnTo>
                  <a:pt x="1559998" y="1622894"/>
                </a:lnTo>
                <a:lnTo>
                  <a:pt x="1554729" y="1627646"/>
                </a:lnTo>
                <a:lnTo>
                  <a:pt x="1549425" y="1632358"/>
                </a:lnTo>
                <a:lnTo>
                  <a:pt x="1544084" y="1637029"/>
                </a:lnTo>
                <a:lnTo>
                  <a:pt x="1538709" y="1641660"/>
                </a:lnTo>
                <a:lnTo>
                  <a:pt x="1533298" y="1646250"/>
                </a:lnTo>
                <a:lnTo>
                  <a:pt x="1527852" y="1650798"/>
                </a:lnTo>
                <a:lnTo>
                  <a:pt x="1522372" y="1655305"/>
                </a:lnTo>
                <a:lnTo>
                  <a:pt x="1516858" y="1659770"/>
                </a:lnTo>
                <a:lnTo>
                  <a:pt x="1511310" y="1664193"/>
                </a:lnTo>
                <a:lnTo>
                  <a:pt x="1505729" y="1668573"/>
                </a:lnTo>
                <a:lnTo>
                  <a:pt x="1500114" y="1672911"/>
                </a:lnTo>
                <a:lnTo>
                  <a:pt x="1494467" y="1677206"/>
                </a:lnTo>
                <a:lnTo>
                  <a:pt x="1488787" y="1681458"/>
                </a:lnTo>
                <a:lnTo>
                  <a:pt x="1483075" y="1685667"/>
                </a:lnTo>
                <a:lnTo>
                  <a:pt x="1477331" y="1689832"/>
                </a:lnTo>
                <a:lnTo>
                  <a:pt x="1471555" y="1693954"/>
                </a:lnTo>
                <a:lnTo>
                  <a:pt x="1465749" y="1698031"/>
                </a:lnTo>
                <a:lnTo>
                  <a:pt x="1459911" y="1702064"/>
                </a:lnTo>
                <a:lnTo>
                  <a:pt x="1454043" y="1706052"/>
                </a:lnTo>
                <a:lnTo>
                  <a:pt x="1448145" y="1709996"/>
                </a:lnTo>
                <a:lnTo>
                  <a:pt x="1442217" y="1713895"/>
                </a:lnTo>
                <a:lnTo>
                  <a:pt x="1436259" y="1717748"/>
                </a:lnTo>
                <a:lnTo>
                  <a:pt x="1430273" y="1721556"/>
                </a:lnTo>
                <a:lnTo>
                  <a:pt x="1424257" y="1725319"/>
                </a:lnTo>
                <a:lnTo>
                  <a:pt x="1418213" y="1729035"/>
                </a:lnTo>
                <a:lnTo>
                  <a:pt x="1412141" y="1732706"/>
                </a:lnTo>
                <a:lnTo>
                  <a:pt x="1406042" y="1736330"/>
                </a:lnTo>
                <a:lnTo>
                  <a:pt x="1399914" y="1739908"/>
                </a:lnTo>
                <a:lnTo>
                  <a:pt x="1393760" y="1743438"/>
                </a:lnTo>
                <a:lnTo>
                  <a:pt x="1387579" y="1746923"/>
                </a:lnTo>
                <a:lnTo>
                  <a:pt x="1381372" y="1750359"/>
                </a:lnTo>
                <a:lnTo>
                  <a:pt x="1375139" y="1753749"/>
                </a:lnTo>
                <a:lnTo>
                  <a:pt x="1368880" y="1757091"/>
                </a:lnTo>
                <a:lnTo>
                  <a:pt x="1362596" y="1760386"/>
                </a:lnTo>
                <a:lnTo>
                  <a:pt x="1356287" y="1763632"/>
                </a:lnTo>
                <a:lnTo>
                  <a:pt x="1349954" y="1766830"/>
                </a:lnTo>
                <a:lnTo>
                  <a:pt x="1343597" y="1769980"/>
                </a:lnTo>
                <a:lnTo>
                  <a:pt x="1337215" y="1773082"/>
                </a:lnTo>
                <a:lnTo>
                  <a:pt x="1330811" y="1776135"/>
                </a:lnTo>
                <a:lnTo>
                  <a:pt x="1324383" y="1779139"/>
                </a:lnTo>
                <a:lnTo>
                  <a:pt x="1317932" y="1782095"/>
                </a:lnTo>
                <a:lnTo>
                  <a:pt x="1311460" y="1785001"/>
                </a:lnTo>
                <a:lnTo>
                  <a:pt x="1304965" y="1787857"/>
                </a:lnTo>
                <a:lnTo>
                  <a:pt x="1298449" y="1790665"/>
                </a:lnTo>
                <a:lnTo>
                  <a:pt x="1291911" y="1793422"/>
                </a:lnTo>
                <a:lnTo>
                  <a:pt x="1285353" y="1796130"/>
                </a:lnTo>
                <a:lnTo>
                  <a:pt x="1278775" y="1798788"/>
                </a:lnTo>
                <a:lnTo>
                  <a:pt x="1272176" y="1801396"/>
                </a:lnTo>
                <a:lnTo>
                  <a:pt x="1265558" y="1803953"/>
                </a:lnTo>
                <a:lnTo>
                  <a:pt x="1258920" y="1806460"/>
                </a:lnTo>
                <a:lnTo>
                  <a:pt x="1252264" y="1808917"/>
                </a:lnTo>
                <a:lnTo>
                  <a:pt x="1245589" y="1811322"/>
                </a:lnTo>
                <a:lnTo>
                  <a:pt x="1238896" y="1813677"/>
                </a:lnTo>
                <a:lnTo>
                  <a:pt x="1232185" y="1815981"/>
                </a:lnTo>
                <a:lnTo>
                  <a:pt x="1225457" y="1818234"/>
                </a:lnTo>
                <a:lnTo>
                  <a:pt x="1218712" y="1820436"/>
                </a:lnTo>
                <a:lnTo>
                  <a:pt x="1211951" y="1822586"/>
                </a:lnTo>
                <a:lnTo>
                  <a:pt x="1205173" y="1824685"/>
                </a:lnTo>
                <a:lnTo>
                  <a:pt x="1198380" y="1826732"/>
                </a:lnTo>
                <a:lnTo>
                  <a:pt x="1191571" y="1828727"/>
                </a:lnTo>
                <a:lnTo>
                  <a:pt x="1184747" y="1830670"/>
                </a:lnTo>
                <a:lnTo>
                  <a:pt x="1177909" y="1832562"/>
                </a:lnTo>
                <a:lnTo>
                  <a:pt x="1171056" y="1834401"/>
                </a:lnTo>
                <a:lnTo>
                  <a:pt x="1164190" y="1836189"/>
                </a:lnTo>
                <a:lnTo>
                  <a:pt x="1157310" y="1837924"/>
                </a:lnTo>
                <a:lnTo>
                  <a:pt x="1150417" y="1839606"/>
                </a:lnTo>
                <a:lnTo>
                  <a:pt x="1143512" y="1841236"/>
                </a:lnTo>
                <a:lnTo>
                  <a:pt x="1136594" y="1842814"/>
                </a:lnTo>
                <a:lnTo>
                  <a:pt x="1129665" y="1844339"/>
                </a:lnTo>
                <a:lnTo>
                  <a:pt x="1122724" y="1845811"/>
                </a:lnTo>
                <a:lnTo>
                  <a:pt x="1115772" y="1847230"/>
                </a:lnTo>
                <a:lnTo>
                  <a:pt x="1108810" y="1848596"/>
                </a:lnTo>
                <a:lnTo>
                  <a:pt x="1101837" y="1849910"/>
                </a:lnTo>
                <a:lnTo>
                  <a:pt x="1094855" y="1851170"/>
                </a:lnTo>
                <a:lnTo>
                  <a:pt x="1087863" y="1852377"/>
                </a:lnTo>
                <a:lnTo>
                  <a:pt x="1080863" y="1853531"/>
                </a:lnTo>
                <a:lnTo>
                  <a:pt x="1073853" y="1854631"/>
                </a:lnTo>
                <a:lnTo>
                  <a:pt x="1066836" y="1855679"/>
                </a:lnTo>
                <a:lnTo>
                  <a:pt x="1059811" y="1856673"/>
                </a:lnTo>
                <a:lnTo>
                  <a:pt x="1052778" y="1857613"/>
                </a:lnTo>
                <a:lnTo>
                  <a:pt x="1045738" y="1858500"/>
                </a:lnTo>
                <a:lnTo>
                  <a:pt x="1038692" y="1859333"/>
                </a:lnTo>
                <a:lnTo>
                  <a:pt x="1031640" y="1860113"/>
                </a:lnTo>
                <a:lnTo>
                  <a:pt x="1024582" y="1860839"/>
                </a:lnTo>
                <a:lnTo>
                  <a:pt x="1017519" y="1861511"/>
                </a:lnTo>
                <a:lnTo>
                  <a:pt x="1010451" y="1862129"/>
                </a:lnTo>
                <a:lnTo>
                  <a:pt x="1003378" y="1862694"/>
                </a:lnTo>
                <a:lnTo>
                  <a:pt x="996301" y="1863205"/>
                </a:lnTo>
                <a:lnTo>
                  <a:pt x="989221" y="1863662"/>
                </a:lnTo>
                <a:lnTo>
                  <a:pt x="982137" y="1864065"/>
                </a:lnTo>
                <a:lnTo>
                  <a:pt x="975051" y="1864414"/>
                </a:lnTo>
                <a:lnTo>
                  <a:pt x="967962" y="1864710"/>
                </a:lnTo>
                <a:lnTo>
                  <a:pt x="960871" y="1864951"/>
                </a:lnTo>
                <a:lnTo>
                  <a:pt x="953778" y="1865138"/>
                </a:lnTo>
                <a:lnTo>
                  <a:pt x="946684" y="1865272"/>
                </a:lnTo>
                <a:lnTo>
                  <a:pt x="939589" y="1865352"/>
                </a:lnTo>
                <a:lnTo>
                  <a:pt x="932494" y="1865377"/>
                </a:lnTo>
                <a:lnTo>
                  <a:pt x="925399" y="1865349"/>
                </a:lnTo>
                <a:lnTo>
                  <a:pt x="918304" y="1865266"/>
                </a:lnTo>
                <a:lnTo>
                  <a:pt x="911210" y="1865130"/>
                </a:lnTo>
                <a:lnTo>
                  <a:pt x="904118" y="1864940"/>
                </a:lnTo>
                <a:lnTo>
                  <a:pt x="897027" y="1864695"/>
                </a:lnTo>
                <a:lnTo>
                  <a:pt x="889938" y="1864397"/>
                </a:lnTo>
                <a:lnTo>
                  <a:pt x="882851" y="1864045"/>
                </a:lnTo>
                <a:lnTo>
                  <a:pt x="875768" y="1863639"/>
                </a:lnTo>
                <a:lnTo>
                  <a:pt x="868688" y="1863179"/>
                </a:lnTo>
                <a:lnTo>
                  <a:pt x="861611" y="1862665"/>
                </a:lnTo>
                <a:lnTo>
                  <a:pt x="854539" y="1862098"/>
                </a:lnTo>
                <a:lnTo>
                  <a:pt x="847471" y="1861476"/>
                </a:lnTo>
                <a:lnTo>
                  <a:pt x="840408" y="1860801"/>
                </a:lnTo>
                <a:lnTo>
                  <a:pt x="833350" y="1860072"/>
                </a:lnTo>
                <a:lnTo>
                  <a:pt x="826298" y="1859290"/>
                </a:lnTo>
                <a:lnTo>
                  <a:pt x="819252" y="1858454"/>
                </a:lnTo>
                <a:lnTo>
                  <a:pt x="812213" y="1857564"/>
                </a:lnTo>
                <a:lnTo>
                  <a:pt x="805181" y="1856621"/>
                </a:lnTo>
                <a:lnTo>
                  <a:pt x="798156" y="1855624"/>
                </a:lnTo>
                <a:lnTo>
                  <a:pt x="791139" y="1854574"/>
                </a:lnTo>
                <a:lnTo>
                  <a:pt x="784130" y="1853471"/>
                </a:lnTo>
                <a:lnTo>
                  <a:pt x="777130" y="1852314"/>
                </a:lnTo>
                <a:lnTo>
                  <a:pt x="770139" y="1851104"/>
                </a:lnTo>
                <a:lnTo>
                  <a:pt x="763157" y="1849841"/>
                </a:lnTo>
                <a:lnTo>
                  <a:pt x="756185" y="1848525"/>
                </a:lnTo>
                <a:lnTo>
                  <a:pt x="749223" y="1847156"/>
                </a:lnTo>
                <a:lnTo>
                  <a:pt x="742272" y="1845734"/>
                </a:lnTo>
                <a:lnTo>
                  <a:pt x="735332" y="1844259"/>
                </a:lnTo>
                <a:lnTo>
                  <a:pt x="728403" y="1842731"/>
                </a:lnTo>
                <a:lnTo>
                  <a:pt x="721486" y="1841151"/>
                </a:lnTo>
                <a:lnTo>
                  <a:pt x="714581" y="1839518"/>
                </a:lnTo>
                <a:lnTo>
                  <a:pt x="707689" y="1837833"/>
                </a:lnTo>
                <a:lnTo>
                  <a:pt x="700810" y="1836095"/>
                </a:lnTo>
                <a:lnTo>
                  <a:pt x="693945" y="1834305"/>
                </a:lnTo>
                <a:lnTo>
                  <a:pt x="687093" y="1832463"/>
                </a:lnTo>
                <a:lnTo>
                  <a:pt x="680255" y="1830568"/>
                </a:lnTo>
                <a:lnTo>
                  <a:pt x="673432" y="1828622"/>
                </a:lnTo>
                <a:lnTo>
                  <a:pt x="666624" y="1826624"/>
                </a:lnTo>
                <a:lnTo>
                  <a:pt x="659831" y="1824574"/>
                </a:lnTo>
                <a:lnTo>
                  <a:pt x="653055" y="1822473"/>
                </a:lnTo>
                <a:lnTo>
                  <a:pt x="646294" y="1820320"/>
                </a:lnTo>
                <a:lnTo>
                  <a:pt x="639550" y="1818116"/>
                </a:lnTo>
                <a:lnTo>
                  <a:pt x="632823" y="1815860"/>
                </a:lnTo>
                <a:lnTo>
                  <a:pt x="626113" y="1813553"/>
                </a:lnTo>
                <a:lnTo>
                  <a:pt x="619421" y="1811196"/>
                </a:lnTo>
                <a:lnTo>
                  <a:pt x="612747" y="1808787"/>
                </a:lnTo>
                <a:lnTo>
                  <a:pt x="606092" y="1806328"/>
                </a:lnTo>
                <a:lnTo>
                  <a:pt x="599455" y="1803818"/>
                </a:lnTo>
                <a:lnTo>
                  <a:pt x="592838" y="1801258"/>
                </a:lnTo>
                <a:lnTo>
                  <a:pt x="586240" y="1798648"/>
                </a:lnTo>
                <a:lnTo>
                  <a:pt x="579663" y="1795987"/>
                </a:lnTo>
                <a:lnTo>
                  <a:pt x="573106" y="1793277"/>
                </a:lnTo>
                <a:lnTo>
                  <a:pt x="566570" y="1790517"/>
                </a:lnTo>
                <a:lnTo>
                  <a:pt x="560055" y="1787707"/>
                </a:lnTo>
                <a:lnTo>
                  <a:pt x="553561" y="1784847"/>
                </a:lnTo>
                <a:lnTo>
                  <a:pt x="547090" y="1781939"/>
                </a:lnTo>
                <a:lnTo>
                  <a:pt x="540640" y="1778981"/>
                </a:lnTo>
                <a:lnTo>
                  <a:pt x="534214" y="1775974"/>
                </a:lnTo>
                <a:lnTo>
                  <a:pt x="527810" y="1772918"/>
                </a:lnTo>
                <a:lnTo>
                  <a:pt x="521430" y="1769814"/>
                </a:lnTo>
                <a:lnTo>
                  <a:pt x="515074" y="1766661"/>
                </a:lnTo>
                <a:lnTo>
                  <a:pt x="508742" y="1763460"/>
                </a:lnTo>
                <a:lnTo>
                  <a:pt x="502434" y="1760211"/>
                </a:lnTo>
                <a:lnTo>
                  <a:pt x="496152" y="1756915"/>
                </a:lnTo>
                <a:lnTo>
                  <a:pt x="489894" y="1753570"/>
                </a:lnTo>
                <a:lnTo>
                  <a:pt x="483662" y="1750178"/>
                </a:lnTo>
                <a:lnTo>
                  <a:pt x="477457" y="1746738"/>
                </a:lnTo>
                <a:lnTo>
                  <a:pt x="471277" y="1743252"/>
                </a:lnTo>
                <a:lnTo>
                  <a:pt x="465125" y="1739718"/>
                </a:lnTo>
                <a:lnTo>
                  <a:pt x="458999" y="1736138"/>
                </a:lnTo>
                <a:lnTo>
                  <a:pt x="452901" y="1732512"/>
                </a:lnTo>
                <a:lnTo>
                  <a:pt x="446830" y="1728839"/>
                </a:lnTo>
                <a:lnTo>
                  <a:pt x="440788" y="1725120"/>
                </a:lnTo>
                <a:lnTo>
                  <a:pt x="434774" y="1721355"/>
                </a:lnTo>
                <a:lnTo>
                  <a:pt x="428789" y="1717544"/>
                </a:lnTo>
                <a:lnTo>
                  <a:pt x="422833" y="1713688"/>
                </a:lnTo>
                <a:lnTo>
                  <a:pt x="416906" y="1709787"/>
                </a:lnTo>
                <a:lnTo>
                  <a:pt x="411010" y="1705841"/>
                </a:lnTo>
                <a:lnTo>
                  <a:pt x="405143" y="1701850"/>
                </a:lnTo>
                <a:lnTo>
                  <a:pt x="399307" y="1697815"/>
                </a:lnTo>
                <a:lnTo>
                  <a:pt x="393502" y="1693735"/>
                </a:lnTo>
                <a:lnTo>
                  <a:pt x="387728" y="1689612"/>
                </a:lnTo>
                <a:lnTo>
                  <a:pt x="381986" y="1685444"/>
                </a:lnTo>
                <a:lnTo>
                  <a:pt x="376276" y="1681233"/>
                </a:lnTo>
                <a:lnTo>
                  <a:pt x="370598" y="1676979"/>
                </a:lnTo>
                <a:lnTo>
                  <a:pt x="364952" y="1672681"/>
                </a:lnTo>
                <a:lnTo>
                  <a:pt x="359339" y="1668341"/>
                </a:lnTo>
                <a:lnTo>
                  <a:pt x="353759" y="1663958"/>
                </a:lnTo>
                <a:lnTo>
                  <a:pt x="348213" y="1659533"/>
                </a:lnTo>
                <a:lnTo>
                  <a:pt x="342701" y="1655066"/>
                </a:lnTo>
                <a:lnTo>
                  <a:pt x="337223" y="1650557"/>
                </a:lnTo>
                <a:lnTo>
                  <a:pt x="331779" y="1646007"/>
                </a:lnTo>
                <a:lnTo>
                  <a:pt x="326370" y="1641415"/>
                </a:lnTo>
                <a:lnTo>
                  <a:pt x="320996" y="1636782"/>
                </a:lnTo>
                <a:lnTo>
                  <a:pt x="315658" y="1632108"/>
                </a:lnTo>
                <a:lnTo>
                  <a:pt x="310355" y="1627394"/>
                </a:lnTo>
                <a:lnTo>
                  <a:pt x="305088" y="1622640"/>
                </a:lnTo>
                <a:lnTo>
                  <a:pt x="299858" y="1617846"/>
                </a:lnTo>
                <a:lnTo>
                  <a:pt x="294664" y="1613012"/>
                </a:lnTo>
                <a:lnTo>
                  <a:pt x="289507" y="1608139"/>
                </a:lnTo>
                <a:lnTo>
                  <a:pt x="284388" y="1603226"/>
                </a:lnTo>
                <a:lnTo>
                  <a:pt x="279305" y="1598275"/>
                </a:lnTo>
                <a:lnTo>
                  <a:pt x="274261" y="1593286"/>
                </a:lnTo>
                <a:lnTo>
                  <a:pt x="269255" y="1588258"/>
                </a:lnTo>
                <a:lnTo>
                  <a:pt x="264287" y="1583192"/>
                </a:lnTo>
                <a:lnTo>
                  <a:pt x="259358" y="1578089"/>
                </a:lnTo>
                <a:lnTo>
                  <a:pt x="254468" y="1572948"/>
                </a:lnTo>
                <a:lnTo>
                  <a:pt x="249617" y="1567770"/>
                </a:lnTo>
                <a:lnTo>
                  <a:pt x="244805" y="1562555"/>
                </a:lnTo>
                <a:lnTo>
                  <a:pt x="240034" y="1557304"/>
                </a:lnTo>
                <a:lnTo>
                  <a:pt x="235302" y="1552017"/>
                </a:lnTo>
                <a:lnTo>
                  <a:pt x="230611" y="1546694"/>
                </a:lnTo>
                <a:lnTo>
                  <a:pt x="225960" y="1541336"/>
                </a:lnTo>
                <a:lnTo>
                  <a:pt x="221351" y="1535942"/>
                </a:lnTo>
                <a:lnTo>
                  <a:pt x="216782" y="1530513"/>
                </a:lnTo>
                <a:lnTo>
                  <a:pt x="212255" y="1525050"/>
                </a:lnTo>
                <a:lnTo>
                  <a:pt x="207770" y="1519552"/>
                </a:lnTo>
                <a:lnTo>
                  <a:pt x="203327" y="1514021"/>
                </a:lnTo>
                <a:lnTo>
                  <a:pt x="198925" y="1508456"/>
                </a:lnTo>
                <a:lnTo>
                  <a:pt x="194567" y="1502857"/>
                </a:lnTo>
                <a:lnTo>
                  <a:pt x="190251" y="1497226"/>
                </a:lnTo>
                <a:lnTo>
                  <a:pt x="185978" y="1491562"/>
                </a:lnTo>
                <a:lnTo>
                  <a:pt x="181748" y="1485865"/>
                </a:lnTo>
                <a:lnTo>
                  <a:pt x="177561" y="1480137"/>
                </a:lnTo>
                <a:lnTo>
                  <a:pt x="173419" y="1474376"/>
                </a:lnTo>
                <a:lnTo>
                  <a:pt x="169320" y="1468585"/>
                </a:lnTo>
                <a:lnTo>
                  <a:pt x="165265" y="1462762"/>
                </a:lnTo>
                <a:lnTo>
                  <a:pt x="161255" y="1456909"/>
                </a:lnTo>
                <a:lnTo>
                  <a:pt x="157290" y="1451026"/>
                </a:lnTo>
                <a:lnTo>
                  <a:pt x="153369" y="1445112"/>
                </a:lnTo>
                <a:lnTo>
                  <a:pt x="149493" y="1439169"/>
                </a:lnTo>
                <a:lnTo>
                  <a:pt x="145663" y="1433196"/>
                </a:lnTo>
                <a:lnTo>
                  <a:pt x="141879" y="1427195"/>
                </a:lnTo>
                <a:lnTo>
                  <a:pt x="138140" y="1421165"/>
                </a:lnTo>
                <a:lnTo>
                  <a:pt x="134447" y="1415106"/>
                </a:lnTo>
                <a:lnTo>
                  <a:pt x="130800" y="1409020"/>
                </a:lnTo>
                <a:lnTo>
                  <a:pt x="127200" y="1402906"/>
                </a:lnTo>
                <a:lnTo>
                  <a:pt x="123646" y="1396765"/>
                </a:lnTo>
                <a:lnTo>
                  <a:pt x="120139" y="1390597"/>
                </a:lnTo>
                <a:lnTo>
                  <a:pt x="116679" y="1384403"/>
                </a:lnTo>
                <a:lnTo>
                  <a:pt x="113266" y="1378182"/>
                </a:lnTo>
                <a:lnTo>
                  <a:pt x="109901" y="1371936"/>
                </a:lnTo>
                <a:lnTo>
                  <a:pt x="106584" y="1365664"/>
                </a:lnTo>
                <a:lnTo>
                  <a:pt x="103314" y="1359367"/>
                </a:lnTo>
                <a:lnTo>
                  <a:pt x="100092" y="1353046"/>
                </a:lnTo>
                <a:lnTo>
                  <a:pt x="96918" y="1346700"/>
                </a:lnTo>
                <a:lnTo>
                  <a:pt x="93793" y="1340330"/>
                </a:lnTo>
                <a:lnTo>
                  <a:pt x="90716" y="1333937"/>
                </a:lnTo>
                <a:lnTo>
                  <a:pt x="87688" y="1327520"/>
                </a:lnTo>
                <a:lnTo>
                  <a:pt x="84709" y="1321081"/>
                </a:lnTo>
                <a:lnTo>
                  <a:pt x="81779" y="1314619"/>
                </a:lnTo>
                <a:lnTo>
                  <a:pt x="78898" y="1308135"/>
                </a:lnTo>
                <a:lnTo>
                  <a:pt x="76067" y="1301629"/>
                </a:lnTo>
                <a:lnTo>
                  <a:pt x="73285" y="1295102"/>
                </a:lnTo>
                <a:lnTo>
                  <a:pt x="70553" y="1288554"/>
                </a:lnTo>
                <a:lnTo>
                  <a:pt x="67871" y="1281985"/>
                </a:lnTo>
                <a:lnTo>
                  <a:pt x="65239" y="1275396"/>
                </a:lnTo>
                <a:lnTo>
                  <a:pt x="62657" y="1268788"/>
                </a:lnTo>
                <a:lnTo>
                  <a:pt x="60125" y="1262160"/>
                </a:lnTo>
                <a:lnTo>
                  <a:pt x="57644" y="1255512"/>
                </a:lnTo>
                <a:lnTo>
                  <a:pt x="55214" y="1248846"/>
                </a:lnTo>
                <a:lnTo>
                  <a:pt x="52834" y="1242162"/>
                </a:lnTo>
                <a:lnTo>
                  <a:pt x="50505" y="1235460"/>
                </a:lnTo>
                <a:lnTo>
                  <a:pt x="48228" y="1228740"/>
                </a:lnTo>
                <a:lnTo>
                  <a:pt x="46001" y="1222004"/>
                </a:lnTo>
                <a:lnTo>
                  <a:pt x="43826" y="1215250"/>
                </a:lnTo>
                <a:lnTo>
                  <a:pt x="41702" y="1208480"/>
                </a:lnTo>
                <a:lnTo>
                  <a:pt x="39630" y="1201694"/>
                </a:lnTo>
                <a:lnTo>
                  <a:pt x="37609" y="1194893"/>
                </a:lnTo>
                <a:lnTo>
                  <a:pt x="35641" y="1188077"/>
                </a:lnTo>
                <a:lnTo>
                  <a:pt x="33724" y="1181245"/>
                </a:lnTo>
                <a:lnTo>
                  <a:pt x="31859" y="1174399"/>
                </a:lnTo>
                <a:lnTo>
                  <a:pt x="30046" y="1167540"/>
                </a:lnTo>
                <a:lnTo>
                  <a:pt x="28286" y="1160666"/>
                </a:lnTo>
                <a:lnTo>
                  <a:pt x="26578" y="1153780"/>
                </a:lnTo>
                <a:lnTo>
                  <a:pt x="24922" y="1146881"/>
                </a:lnTo>
                <a:lnTo>
                  <a:pt x="23319" y="1139969"/>
                </a:lnTo>
                <a:lnTo>
                  <a:pt x="21768" y="1133045"/>
                </a:lnTo>
                <a:lnTo>
                  <a:pt x="20271" y="1126110"/>
                </a:lnTo>
                <a:lnTo>
                  <a:pt x="18826" y="1119163"/>
                </a:lnTo>
                <a:lnTo>
                  <a:pt x="17433" y="1112206"/>
                </a:lnTo>
                <a:lnTo>
                  <a:pt x="16094" y="1105239"/>
                </a:lnTo>
                <a:lnTo>
                  <a:pt x="14808" y="1098261"/>
                </a:lnTo>
                <a:lnTo>
                  <a:pt x="13575" y="1091274"/>
                </a:lnTo>
                <a:lnTo>
                  <a:pt x="12395" y="1084277"/>
                </a:lnTo>
                <a:lnTo>
                  <a:pt x="11269" y="1077272"/>
                </a:lnTo>
                <a:lnTo>
                  <a:pt x="10196" y="1070259"/>
                </a:lnTo>
                <a:lnTo>
                  <a:pt x="9176" y="1063237"/>
                </a:lnTo>
                <a:lnTo>
                  <a:pt x="8210" y="1056208"/>
                </a:lnTo>
                <a:lnTo>
                  <a:pt x="7297" y="1049172"/>
                </a:lnTo>
                <a:lnTo>
                  <a:pt x="6437" y="1042129"/>
                </a:lnTo>
                <a:lnTo>
                  <a:pt x="5632" y="1035080"/>
                </a:lnTo>
                <a:lnTo>
                  <a:pt x="4880" y="1028024"/>
                </a:lnTo>
                <a:lnTo>
                  <a:pt x="4181" y="1020964"/>
                </a:lnTo>
                <a:lnTo>
                  <a:pt x="3536" y="1013898"/>
                </a:lnTo>
                <a:lnTo>
                  <a:pt x="2946" y="1006827"/>
                </a:lnTo>
                <a:lnTo>
                  <a:pt x="2408" y="999752"/>
                </a:lnTo>
                <a:lnTo>
                  <a:pt x="1925" y="992674"/>
                </a:lnTo>
                <a:lnTo>
                  <a:pt x="1496" y="985592"/>
                </a:lnTo>
                <a:lnTo>
                  <a:pt x="1120" y="978506"/>
                </a:lnTo>
                <a:lnTo>
                  <a:pt x="799" y="971418"/>
                </a:lnTo>
                <a:lnTo>
                  <a:pt x="531" y="964328"/>
                </a:lnTo>
                <a:lnTo>
                  <a:pt x="317" y="957236"/>
                </a:lnTo>
                <a:lnTo>
                  <a:pt x="158" y="950143"/>
                </a:lnTo>
                <a:lnTo>
                  <a:pt x="52" y="943049"/>
                </a:lnTo>
                <a:lnTo>
                  <a:pt x="0" y="935954"/>
                </a:lnTo>
                <a:lnTo>
                  <a:pt x="2" y="928858"/>
                </a:lnTo>
                <a:lnTo>
                  <a:pt x="58" y="921763"/>
                </a:lnTo>
                <a:lnTo>
                  <a:pt x="168" y="914669"/>
                </a:lnTo>
                <a:lnTo>
                  <a:pt x="332" y="907576"/>
                </a:lnTo>
                <a:lnTo>
                  <a:pt x="550" y="900484"/>
                </a:lnTo>
                <a:lnTo>
                  <a:pt x="822" y="893394"/>
                </a:lnTo>
                <a:lnTo>
                  <a:pt x="1148" y="886306"/>
                </a:lnTo>
                <a:lnTo>
                  <a:pt x="1528" y="879221"/>
                </a:lnTo>
                <a:lnTo>
                  <a:pt x="1962" y="872139"/>
                </a:lnTo>
                <a:lnTo>
                  <a:pt x="2449" y="865061"/>
                </a:lnTo>
                <a:lnTo>
                  <a:pt x="2991" y="857986"/>
                </a:lnTo>
                <a:lnTo>
                  <a:pt x="3586" y="850916"/>
                </a:lnTo>
                <a:lnTo>
                  <a:pt x="4235" y="843851"/>
                </a:lnTo>
                <a:lnTo>
                  <a:pt x="4937" y="836791"/>
                </a:lnTo>
                <a:lnTo>
                  <a:pt x="5694" y="829736"/>
                </a:lnTo>
                <a:lnTo>
                  <a:pt x="6504" y="822687"/>
                </a:lnTo>
                <a:lnTo>
                  <a:pt x="7367" y="815645"/>
                </a:lnTo>
                <a:lnTo>
                  <a:pt x="8285" y="808609"/>
                </a:lnTo>
                <a:lnTo>
                  <a:pt x="9255" y="801580"/>
                </a:lnTo>
                <a:lnTo>
                  <a:pt x="10279" y="794560"/>
                </a:lnTo>
                <a:lnTo>
                  <a:pt x="11357" y="787547"/>
                </a:lnTo>
                <a:lnTo>
                  <a:pt x="12488" y="780542"/>
                </a:lnTo>
                <a:lnTo>
                  <a:pt x="13672" y="773547"/>
                </a:lnTo>
                <a:lnTo>
                  <a:pt x="14909" y="766560"/>
                </a:lnTo>
                <a:lnTo>
                  <a:pt x="16199" y="759583"/>
                </a:lnTo>
                <a:lnTo>
                  <a:pt x="17542" y="752616"/>
                </a:lnTo>
                <a:lnTo>
                  <a:pt x="18939" y="745660"/>
                </a:lnTo>
                <a:lnTo>
                  <a:pt x="20388" y="738714"/>
                </a:lnTo>
                <a:lnTo>
                  <a:pt x="21890" y="731780"/>
                </a:lnTo>
                <a:lnTo>
                  <a:pt x="23445" y="724857"/>
                </a:lnTo>
                <a:lnTo>
                  <a:pt x="25052" y="717946"/>
                </a:lnTo>
                <a:lnTo>
                  <a:pt x="26712" y="711048"/>
                </a:lnTo>
                <a:lnTo>
                  <a:pt x="28424" y="704163"/>
                </a:lnTo>
                <a:lnTo>
                  <a:pt x="30189" y="697290"/>
                </a:lnTo>
                <a:lnTo>
                  <a:pt x="32006" y="690432"/>
                </a:lnTo>
                <a:lnTo>
                  <a:pt x="33874" y="683587"/>
                </a:lnTo>
                <a:lnTo>
                  <a:pt x="35795" y="676757"/>
                </a:lnTo>
                <a:lnTo>
                  <a:pt x="37768" y="669942"/>
                </a:lnTo>
                <a:lnTo>
                  <a:pt x="39793" y="663141"/>
                </a:lnTo>
                <a:lnTo>
                  <a:pt x="41869" y="656357"/>
                </a:lnTo>
                <a:lnTo>
                  <a:pt x="43997" y="649588"/>
                </a:lnTo>
                <a:lnTo>
                  <a:pt x="46176" y="642836"/>
                </a:lnTo>
                <a:lnTo>
                  <a:pt x="48407" y="636101"/>
                </a:lnTo>
                <a:lnTo>
                  <a:pt x="50689" y="629382"/>
                </a:lnTo>
                <a:lnTo>
                  <a:pt x="53022" y="622682"/>
                </a:lnTo>
                <a:lnTo>
                  <a:pt x="55405" y="615999"/>
                </a:lnTo>
                <a:lnTo>
                  <a:pt x="57840" y="609334"/>
                </a:lnTo>
                <a:lnTo>
                  <a:pt x="60325" y="602689"/>
                </a:lnTo>
                <a:lnTo>
                  <a:pt x="62861" y="596062"/>
                </a:lnTo>
                <a:lnTo>
                  <a:pt x="65447" y="589455"/>
                </a:lnTo>
                <a:lnTo>
                  <a:pt x="68083" y="582868"/>
                </a:lnTo>
                <a:lnTo>
                  <a:pt x="70769" y="576301"/>
                </a:lnTo>
                <a:lnTo>
                  <a:pt x="73505" y="569754"/>
                </a:lnTo>
                <a:lnTo>
                  <a:pt x="76291" y="563229"/>
                </a:lnTo>
                <a:lnTo>
                  <a:pt x="79126" y="556725"/>
                </a:lnTo>
                <a:lnTo>
                  <a:pt x="82011" y="550242"/>
                </a:lnTo>
                <a:lnTo>
                  <a:pt x="84945" y="543782"/>
                </a:lnTo>
                <a:lnTo>
                  <a:pt x="87928" y="537345"/>
                </a:lnTo>
                <a:lnTo>
                  <a:pt x="90960" y="530930"/>
                </a:lnTo>
                <a:lnTo>
                  <a:pt x="94040" y="524538"/>
                </a:lnTo>
                <a:lnTo>
                  <a:pt x="97169" y="518171"/>
                </a:lnTo>
                <a:lnTo>
                  <a:pt x="100347" y="511827"/>
                </a:lnTo>
                <a:lnTo>
                  <a:pt x="103573" y="505507"/>
                </a:lnTo>
                <a:lnTo>
                  <a:pt x="106846" y="499212"/>
                </a:lnTo>
                <a:lnTo>
                  <a:pt x="110168" y="492942"/>
                </a:lnTo>
                <a:lnTo>
                  <a:pt x="113537" y="486698"/>
                </a:lnTo>
                <a:lnTo>
                  <a:pt x="116953" y="480480"/>
                </a:lnTo>
                <a:lnTo>
                  <a:pt x="120417" y="474287"/>
                </a:lnTo>
                <a:lnTo>
                  <a:pt x="123927" y="468122"/>
                </a:lnTo>
                <a:lnTo>
                  <a:pt x="127485" y="461983"/>
                </a:lnTo>
                <a:lnTo>
                  <a:pt x="131089" y="455871"/>
                </a:lnTo>
                <a:lnTo>
                  <a:pt x="134739" y="449787"/>
                </a:lnTo>
                <a:lnTo>
                  <a:pt x="138436" y="443731"/>
                </a:lnTo>
                <a:lnTo>
                  <a:pt x="142178" y="437703"/>
                </a:lnTo>
                <a:lnTo>
                  <a:pt x="145967" y="431704"/>
                </a:lnTo>
                <a:lnTo>
                  <a:pt x="149801" y="425734"/>
                </a:lnTo>
                <a:lnTo>
                  <a:pt x="153680" y="419793"/>
                </a:lnTo>
                <a:lnTo>
                  <a:pt x="157604" y="413882"/>
                </a:lnTo>
                <a:lnTo>
                  <a:pt x="161573" y="408000"/>
                </a:lnTo>
                <a:lnTo>
                  <a:pt x="165587" y="402150"/>
                </a:lnTo>
                <a:lnTo>
                  <a:pt x="169645" y="396330"/>
                </a:lnTo>
                <a:lnTo>
                  <a:pt x="173747" y="390540"/>
                </a:lnTo>
                <a:lnTo>
                  <a:pt x="177893" y="384783"/>
                </a:lnTo>
                <a:lnTo>
                  <a:pt x="182083" y="379057"/>
                </a:lnTo>
                <a:lnTo>
                  <a:pt x="186316" y="373363"/>
                </a:lnTo>
                <a:lnTo>
                  <a:pt x="190593" y="367701"/>
                </a:lnTo>
                <a:lnTo>
                  <a:pt x="194912" y="362072"/>
                </a:lnTo>
                <a:lnTo>
                  <a:pt x="199275" y="356477"/>
                </a:lnTo>
                <a:lnTo>
                  <a:pt x="203679" y="350914"/>
                </a:lnTo>
                <a:lnTo>
                  <a:pt x="208126" y="345385"/>
                </a:lnTo>
                <a:lnTo>
                  <a:pt x="212615" y="339890"/>
                </a:lnTo>
                <a:lnTo>
                  <a:pt x="217145" y="334430"/>
                </a:lnTo>
                <a:lnTo>
                  <a:pt x="221717" y="329004"/>
                </a:lnTo>
                <a:lnTo>
                  <a:pt x="226330" y="323613"/>
                </a:lnTo>
                <a:lnTo>
                  <a:pt x="230983" y="318257"/>
                </a:lnTo>
                <a:lnTo>
                  <a:pt x="235678" y="312937"/>
                </a:lnTo>
                <a:lnTo>
                  <a:pt x="240412" y="307653"/>
                </a:lnTo>
                <a:lnTo>
                  <a:pt x="245187" y="302405"/>
                </a:lnTo>
                <a:lnTo>
                  <a:pt x="250002" y="297193"/>
                </a:lnTo>
                <a:lnTo>
                  <a:pt x="254856" y="292018"/>
                </a:lnTo>
                <a:lnTo>
                  <a:pt x="259749" y="286880"/>
                </a:lnTo>
                <a:lnTo>
                  <a:pt x="264681" y="281780"/>
                </a:lnTo>
                <a:lnTo>
                  <a:pt x="269652" y="276717"/>
                </a:lnTo>
                <a:lnTo>
                  <a:pt x="274662" y="271692"/>
                </a:lnTo>
                <a:lnTo>
                  <a:pt x="279709" y="266706"/>
                </a:lnTo>
                <a:lnTo>
                  <a:pt x="284794" y="261758"/>
                </a:lnTo>
                <a:lnTo>
                  <a:pt x="289917" y="256848"/>
                </a:lnTo>
                <a:lnTo>
                  <a:pt x="295077" y="251978"/>
                </a:lnTo>
                <a:lnTo>
                  <a:pt x="300273" y="247148"/>
                </a:lnTo>
                <a:lnTo>
                  <a:pt x="305507" y="242357"/>
                </a:lnTo>
                <a:lnTo>
                  <a:pt x="310776" y="237606"/>
                </a:lnTo>
                <a:lnTo>
                  <a:pt x="316082" y="232895"/>
                </a:lnTo>
                <a:lnTo>
                  <a:pt x="321423" y="228224"/>
                </a:lnTo>
                <a:lnTo>
                  <a:pt x="326800" y="223595"/>
                </a:lnTo>
                <a:lnTo>
                  <a:pt x="332212" y="219006"/>
                </a:lnTo>
                <a:lnTo>
                  <a:pt x="337658" y="214459"/>
                </a:lnTo>
                <a:lnTo>
                  <a:pt x="343139" y="209953"/>
                </a:lnTo>
                <a:lnTo>
                  <a:pt x="348654" y="205490"/>
                </a:lnTo>
                <a:lnTo>
                  <a:pt x="354203" y="201068"/>
                </a:lnTo>
                <a:lnTo>
                  <a:pt x="359785" y="196688"/>
                </a:lnTo>
                <a:lnTo>
                  <a:pt x="365401" y="192352"/>
                </a:lnTo>
                <a:lnTo>
                  <a:pt x="371049" y="188058"/>
                </a:lnTo>
                <a:lnTo>
                  <a:pt x="376730" y="183807"/>
                </a:lnTo>
                <a:lnTo>
                  <a:pt x="382443" y="179599"/>
                </a:lnTo>
                <a:lnTo>
                  <a:pt x="388188" y="175435"/>
                </a:lnTo>
                <a:lnTo>
                  <a:pt x="393964" y="171315"/>
                </a:lnTo>
                <a:lnTo>
                  <a:pt x="399771" y="167239"/>
                </a:lnTo>
                <a:lnTo>
                  <a:pt x="405610" y="163207"/>
                </a:lnTo>
                <a:lnTo>
                  <a:pt x="411479" y="159220"/>
                </a:lnTo>
                <a:lnTo>
                  <a:pt x="417378" y="155277"/>
                </a:lnTo>
                <a:lnTo>
                  <a:pt x="423306" y="151380"/>
                </a:lnTo>
                <a:lnTo>
                  <a:pt x="429265" y="147527"/>
                </a:lnTo>
                <a:lnTo>
                  <a:pt x="435252" y="143720"/>
                </a:lnTo>
                <a:lnTo>
                  <a:pt x="441268" y="139959"/>
                </a:lnTo>
                <a:lnTo>
                  <a:pt x="447313" y="136244"/>
                </a:lnTo>
                <a:lnTo>
                  <a:pt x="453386" y="132575"/>
                </a:lnTo>
                <a:lnTo>
                  <a:pt x="459486" y="128952"/>
                </a:lnTo>
                <a:lnTo>
                  <a:pt x="465614" y="125375"/>
                </a:lnTo>
                <a:lnTo>
                  <a:pt x="471769" y="121846"/>
                </a:lnTo>
                <a:lnTo>
                  <a:pt x="477951" y="118363"/>
                </a:lnTo>
                <a:lnTo>
                  <a:pt x="484158" y="114927"/>
                </a:lnTo>
                <a:lnTo>
                  <a:pt x="490392" y="111539"/>
                </a:lnTo>
                <a:lnTo>
                  <a:pt x="496652" y="108198"/>
                </a:lnTo>
                <a:lnTo>
                  <a:pt x="502936" y="104905"/>
                </a:lnTo>
                <a:lnTo>
                  <a:pt x="509246" y="101660"/>
                </a:lnTo>
                <a:lnTo>
                  <a:pt x="515580" y="98462"/>
                </a:lnTo>
                <a:lnTo>
                  <a:pt x="521938" y="95314"/>
                </a:lnTo>
                <a:lnTo>
                  <a:pt x="528320" y="92213"/>
                </a:lnTo>
                <a:lnTo>
                  <a:pt x="534725" y="89162"/>
                </a:lnTo>
                <a:lnTo>
                  <a:pt x="541154" y="86159"/>
                </a:lnTo>
                <a:lnTo>
                  <a:pt x="547605" y="83205"/>
                </a:lnTo>
                <a:lnTo>
                  <a:pt x="554078" y="80300"/>
                </a:lnTo>
                <a:lnTo>
                  <a:pt x="560573" y="77444"/>
                </a:lnTo>
                <a:lnTo>
                  <a:pt x="567090" y="74638"/>
                </a:lnTo>
                <a:lnTo>
                  <a:pt x="573628" y="71882"/>
                </a:lnTo>
                <a:lnTo>
                  <a:pt x="580187" y="69176"/>
                </a:lnTo>
                <a:lnTo>
                  <a:pt x="586766" y="66519"/>
                </a:lnTo>
                <a:lnTo>
                  <a:pt x="593365" y="63913"/>
                </a:lnTo>
                <a:lnTo>
                  <a:pt x="599984" y="61357"/>
                </a:lnTo>
                <a:lnTo>
                  <a:pt x="606622" y="58851"/>
                </a:lnTo>
                <a:lnTo>
                  <a:pt x="613279" y="56396"/>
                </a:lnTo>
                <a:lnTo>
                  <a:pt x="619954" y="53991"/>
                </a:lnTo>
                <a:lnTo>
                  <a:pt x="626647" y="51638"/>
                </a:lnTo>
                <a:lnTo>
                  <a:pt x="633359" y="49335"/>
                </a:lnTo>
                <a:lnTo>
                  <a:pt x="640087" y="47084"/>
                </a:lnTo>
                <a:lnTo>
                  <a:pt x="646833" y="44884"/>
                </a:lnTo>
                <a:lnTo>
                  <a:pt x="653594" y="42735"/>
                </a:lnTo>
                <a:lnTo>
                  <a:pt x="660373" y="40637"/>
                </a:lnTo>
                <a:lnTo>
                  <a:pt x="667166" y="38592"/>
                </a:lnTo>
                <a:lnTo>
                  <a:pt x="673976" y="36598"/>
                </a:lnTo>
                <a:lnTo>
                  <a:pt x="680800" y="34656"/>
                </a:lnTo>
                <a:lnTo>
                  <a:pt x="687639" y="32766"/>
                </a:lnTo>
                <a:lnTo>
                  <a:pt x="694492" y="30928"/>
                </a:lnTo>
                <a:lnTo>
                  <a:pt x="701358" y="29142"/>
                </a:lnTo>
                <a:lnTo>
                  <a:pt x="708239" y="27408"/>
                </a:lnTo>
                <a:lnTo>
                  <a:pt x="715132" y="25727"/>
                </a:lnTo>
                <a:lnTo>
                  <a:pt x="722037" y="24098"/>
                </a:lnTo>
                <a:lnTo>
                  <a:pt x="728955" y="22522"/>
                </a:lnTo>
                <a:lnTo>
                  <a:pt x="735885" y="20999"/>
                </a:lnTo>
                <a:lnTo>
                  <a:pt x="742826" y="19528"/>
                </a:lnTo>
                <a:lnTo>
                  <a:pt x="749778" y="18110"/>
                </a:lnTo>
                <a:lnTo>
                  <a:pt x="756741" y="16745"/>
                </a:lnTo>
                <a:lnTo>
                  <a:pt x="763714" y="15433"/>
                </a:lnTo>
                <a:lnTo>
                  <a:pt x="770696" y="14174"/>
                </a:lnTo>
                <a:lnTo>
                  <a:pt x="777688" y="12969"/>
                </a:lnTo>
                <a:lnTo>
                  <a:pt x="784689" y="11816"/>
                </a:lnTo>
                <a:lnTo>
                  <a:pt x="791699" y="10717"/>
                </a:lnTo>
                <a:lnTo>
                  <a:pt x="798716" y="9671"/>
                </a:lnTo>
                <a:lnTo>
                  <a:pt x="805742" y="8679"/>
                </a:lnTo>
                <a:lnTo>
                  <a:pt x="812775" y="7740"/>
                </a:lnTo>
                <a:lnTo>
                  <a:pt x="819814" y="6855"/>
                </a:lnTo>
                <a:lnTo>
                  <a:pt x="826861" y="6023"/>
                </a:lnTo>
                <a:lnTo>
                  <a:pt x="833913" y="5245"/>
                </a:lnTo>
                <a:lnTo>
                  <a:pt x="840971" y="4520"/>
                </a:lnTo>
                <a:lnTo>
                  <a:pt x="848035" y="3849"/>
                </a:lnTo>
                <a:lnTo>
                  <a:pt x="855103" y="3232"/>
                </a:lnTo>
                <a:lnTo>
                  <a:pt x="862176" y="2669"/>
                </a:lnTo>
                <a:lnTo>
                  <a:pt x="869253" y="2159"/>
                </a:lnTo>
                <a:lnTo>
                  <a:pt x="876333" y="1704"/>
                </a:lnTo>
                <a:lnTo>
                  <a:pt x="883417" y="1302"/>
                </a:lnTo>
                <a:lnTo>
                  <a:pt x="890504" y="954"/>
                </a:lnTo>
                <a:lnTo>
                  <a:pt x="897593" y="660"/>
                </a:lnTo>
                <a:lnTo>
                  <a:pt x="904684" y="420"/>
                </a:lnTo>
                <a:lnTo>
                  <a:pt x="911776" y="234"/>
                </a:lnTo>
                <a:lnTo>
                  <a:pt x="918870" y="102"/>
                </a:lnTo>
                <a:lnTo>
                  <a:pt x="932683" y="0"/>
                </a:lnTo>
              </a:path>
            </a:pathLst>
          </a:custGeom>
          <a:ln w="31750">
            <a:solidFill>
              <a:srgbClr val="2E6DB4"/>
            </a:solidFill>
            <a:prstDash val="solid"/>
          </a:ln>
        </p:spPr>
      </p:sp>
      <p:sp>
        <p:nvSpPr>
          <p:cNvPr id="18" name="Orbita ellittica"/>
          <p:cNvSpPr/>
          <p:nvPr/>
        </p:nvSpPr>
        <p:spPr>
          <a:xfrm>
            <a:off x="5282474" y="2496312"/>
            <a:ext cx="2419532" cy="2501845"/>
          </a:xfrm>
          <a:custGeom>
            <a:avLst/>
            <a:gdLst/>
            <a:ahLst/>
            <a:cxnLst/>
            <a:rect l="l" t="t" r="r" b="b"/>
            <a:pathLst>
              <a:path w="2419532" h="2501845">
                <a:moveTo>
                  <a:pt x="1209766" y="0"/>
                </a:moveTo>
                <a:lnTo>
                  <a:pt x="1217713" y="27"/>
                </a:lnTo>
                <a:lnTo>
                  <a:pt x="1225659" y="108"/>
                </a:lnTo>
                <a:lnTo>
                  <a:pt x="1233604" y="243"/>
                </a:lnTo>
                <a:lnTo>
                  <a:pt x="1241548" y="432"/>
                </a:lnTo>
                <a:lnTo>
                  <a:pt x="1249490" y="675"/>
                </a:lnTo>
                <a:lnTo>
                  <a:pt x="1257429" y="971"/>
                </a:lnTo>
                <a:lnTo>
                  <a:pt x="1265366" y="1322"/>
                </a:lnTo>
                <a:lnTo>
                  <a:pt x="1273300" y="1726"/>
                </a:lnTo>
                <a:lnTo>
                  <a:pt x="1281230" y="2184"/>
                </a:lnTo>
                <a:lnTo>
                  <a:pt x="1289156" y="2696"/>
                </a:lnTo>
                <a:lnTo>
                  <a:pt x="1297077" y="3262"/>
                </a:lnTo>
                <a:lnTo>
                  <a:pt x="1304993" y="3881"/>
                </a:lnTo>
                <a:lnTo>
                  <a:pt x="1312904" y="4554"/>
                </a:lnTo>
                <a:lnTo>
                  <a:pt x="1320809" y="5281"/>
                </a:lnTo>
                <a:lnTo>
                  <a:pt x="1328707" y="6061"/>
                </a:lnTo>
                <a:lnTo>
                  <a:pt x="1336599" y="6894"/>
                </a:lnTo>
                <a:lnTo>
                  <a:pt x="1344483" y="7780"/>
                </a:lnTo>
                <a:lnTo>
                  <a:pt x="1352360" y="8720"/>
                </a:lnTo>
                <a:lnTo>
                  <a:pt x="1360228" y="9713"/>
                </a:lnTo>
                <a:lnTo>
                  <a:pt x="1368088" y="10758"/>
                </a:lnTo>
                <a:lnTo>
                  <a:pt x="1375938" y="11857"/>
                </a:lnTo>
                <a:lnTo>
                  <a:pt x="1383780" y="13008"/>
                </a:lnTo>
                <a:lnTo>
                  <a:pt x="1391611" y="14213"/>
                </a:lnTo>
                <a:lnTo>
                  <a:pt x="1399431" y="15469"/>
                </a:lnTo>
                <a:lnTo>
                  <a:pt x="1407241" y="16778"/>
                </a:lnTo>
                <a:lnTo>
                  <a:pt x="1415040" y="18139"/>
                </a:lnTo>
                <a:lnTo>
                  <a:pt x="1422827" y="19553"/>
                </a:lnTo>
                <a:lnTo>
                  <a:pt x="1430602" y="21018"/>
                </a:lnTo>
                <a:lnTo>
                  <a:pt x="1438364" y="22536"/>
                </a:lnTo>
                <a:lnTo>
                  <a:pt x="1446113" y="24105"/>
                </a:lnTo>
                <a:lnTo>
                  <a:pt x="1453849" y="25725"/>
                </a:lnTo>
                <a:lnTo>
                  <a:pt x="1461571" y="27397"/>
                </a:lnTo>
                <a:lnTo>
                  <a:pt x="1469279" y="29120"/>
                </a:lnTo>
                <a:lnTo>
                  <a:pt x="1476972" y="30895"/>
                </a:lnTo>
                <a:lnTo>
                  <a:pt x="1484650" y="32720"/>
                </a:lnTo>
                <a:lnTo>
                  <a:pt x="1492312" y="34596"/>
                </a:lnTo>
                <a:lnTo>
                  <a:pt x="1499959" y="36522"/>
                </a:lnTo>
                <a:lnTo>
                  <a:pt x="1507589" y="38499"/>
                </a:lnTo>
                <a:lnTo>
                  <a:pt x="1515203" y="40526"/>
                </a:lnTo>
                <a:lnTo>
                  <a:pt x="1522799" y="42603"/>
                </a:lnTo>
                <a:lnTo>
                  <a:pt x="1530378" y="44729"/>
                </a:lnTo>
                <a:lnTo>
                  <a:pt x="1537939" y="46905"/>
                </a:lnTo>
                <a:lnTo>
                  <a:pt x="1545482" y="49131"/>
                </a:lnTo>
                <a:lnTo>
                  <a:pt x="1553006" y="51406"/>
                </a:lnTo>
                <a:lnTo>
                  <a:pt x="1560511" y="53729"/>
                </a:lnTo>
                <a:lnTo>
                  <a:pt x="1567997" y="56101"/>
                </a:lnTo>
                <a:lnTo>
                  <a:pt x="1575463" y="58522"/>
                </a:lnTo>
                <a:lnTo>
                  <a:pt x="1582909" y="60991"/>
                </a:lnTo>
                <a:lnTo>
                  <a:pt x="1590334" y="63508"/>
                </a:lnTo>
                <a:lnTo>
                  <a:pt x="1597738" y="66073"/>
                </a:lnTo>
                <a:lnTo>
                  <a:pt x="1605121" y="68685"/>
                </a:lnTo>
                <a:lnTo>
                  <a:pt x="1612482" y="71344"/>
                </a:lnTo>
                <a:lnTo>
                  <a:pt x="1619821" y="74051"/>
                </a:lnTo>
                <a:lnTo>
                  <a:pt x="1627138" y="76804"/>
                </a:lnTo>
                <a:lnTo>
                  <a:pt x="1634433" y="79604"/>
                </a:lnTo>
                <a:lnTo>
                  <a:pt x="1641704" y="82451"/>
                </a:lnTo>
                <a:lnTo>
                  <a:pt x="1648952" y="85343"/>
                </a:lnTo>
                <a:lnTo>
                  <a:pt x="1656176" y="88281"/>
                </a:lnTo>
                <a:lnTo>
                  <a:pt x="1663376" y="91264"/>
                </a:lnTo>
                <a:lnTo>
                  <a:pt x="1670552" y="94293"/>
                </a:lnTo>
                <a:lnTo>
                  <a:pt x="1677703" y="97367"/>
                </a:lnTo>
                <a:lnTo>
                  <a:pt x="1684829" y="100485"/>
                </a:lnTo>
                <a:lnTo>
                  <a:pt x="1691929" y="103648"/>
                </a:lnTo>
                <a:lnTo>
                  <a:pt x="1699004" y="106855"/>
                </a:lnTo>
                <a:lnTo>
                  <a:pt x="1706053" y="110106"/>
                </a:lnTo>
                <a:lnTo>
                  <a:pt x="1713076" y="113400"/>
                </a:lnTo>
                <a:lnTo>
                  <a:pt x="1720072" y="116738"/>
                </a:lnTo>
                <a:lnTo>
                  <a:pt x="1727041" y="120118"/>
                </a:lnTo>
                <a:lnTo>
                  <a:pt x="1733983" y="123541"/>
                </a:lnTo>
                <a:lnTo>
                  <a:pt x="1740898" y="127007"/>
                </a:lnTo>
                <a:lnTo>
                  <a:pt x="1747784" y="130515"/>
                </a:lnTo>
                <a:lnTo>
                  <a:pt x="1754643" y="134064"/>
                </a:lnTo>
                <a:lnTo>
                  <a:pt x="1761474" y="137655"/>
                </a:lnTo>
                <a:lnTo>
                  <a:pt x="1768276" y="141288"/>
                </a:lnTo>
                <a:lnTo>
                  <a:pt x="1775049" y="144961"/>
                </a:lnTo>
                <a:lnTo>
                  <a:pt x="1781792" y="148674"/>
                </a:lnTo>
                <a:lnTo>
                  <a:pt x="1788507" y="152428"/>
                </a:lnTo>
                <a:lnTo>
                  <a:pt x="1795192" y="156222"/>
                </a:lnTo>
                <a:lnTo>
                  <a:pt x="1801847" y="160056"/>
                </a:lnTo>
                <a:lnTo>
                  <a:pt x="1808472" y="163929"/>
                </a:lnTo>
                <a:lnTo>
                  <a:pt x="1815066" y="167841"/>
                </a:lnTo>
                <a:lnTo>
                  <a:pt x="1821630" y="171791"/>
                </a:lnTo>
                <a:lnTo>
                  <a:pt x="1828163" y="175780"/>
                </a:lnTo>
                <a:lnTo>
                  <a:pt x="1834665" y="179808"/>
                </a:lnTo>
                <a:lnTo>
                  <a:pt x="1841135" y="183872"/>
                </a:lnTo>
                <a:lnTo>
                  <a:pt x="1847575" y="187975"/>
                </a:lnTo>
                <a:lnTo>
                  <a:pt x="1853982" y="192114"/>
                </a:lnTo>
                <a:lnTo>
                  <a:pt x="1860357" y="196290"/>
                </a:lnTo>
                <a:lnTo>
                  <a:pt x="1866700" y="200503"/>
                </a:lnTo>
                <a:lnTo>
                  <a:pt x="1873011" y="204751"/>
                </a:lnTo>
                <a:lnTo>
                  <a:pt x="1879289" y="209036"/>
                </a:lnTo>
                <a:lnTo>
                  <a:pt x="1885534" y="213356"/>
                </a:lnTo>
                <a:lnTo>
                  <a:pt x="1891746" y="217711"/>
                </a:lnTo>
                <a:lnTo>
                  <a:pt x="1897925" y="222100"/>
                </a:lnTo>
                <a:lnTo>
                  <a:pt x="1904071" y="226525"/>
                </a:lnTo>
                <a:lnTo>
                  <a:pt x="1910183" y="230983"/>
                </a:lnTo>
                <a:lnTo>
                  <a:pt x="1916261" y="235475"/>
                </a:lnTo>
                <a:lnTo>
                  <a:pt x="1922306" y="240001"/>
                </a:lnTo>
                <a:lnTo>
                  <a:pt x="1928316" y="244560"/>
                </a:lnTo>
                <a:lnTo>
                  <a:pt x="1934292" y="249152"/>
                </a:lnTo>
                <a:lnTo>
                  <a:pt x="1940234" y="253776"/>
                </a:lnTo>
                <a:lnTo>
                  <a:pt x="1946141" y="258432"/>
                </a:lnTo>
                <a:lnTo>
                  <a:pt x="1952013" y="263120"/>
                </a:lnTo>
                <a:lnTo>
                  <a:pt x="1957851" y="267840"/>
                </a:lnTo>
                <a:lnTo>
                  <a:pt x="1963653" y="272591"/>
                </a:lnTo>
                <a:lnTo>
                  <a:pt x="1969421" y="277372"/>
                </a:lnTo>
                <a:lnTo>
                  <a:pt x="1975152" y="282184"/>
                </a:lnTo>
                <a:lnTo>
                  <a:pt x="1980849" y="287026"/>
                </a:lnTo>
                <a:lnTo>
                  <a:pt x="1986510" y="291898"/>
                </a:lnTo>
                <a:lnTo>
                  <a:pt x="1992135" y="296799"/>
                </a:lnTo>
                <a:lnTo>
                  <a:pt x="1997724" y="301730"/>
                </a:lnTo>
                <a:lnTo>
                  <a:pt x="2003278" y="306689"/>
                </a:lnTo>
                <a:lnTo>
                  <a:pt x="2008795" y="311677"/>
                </a:lnTo>
                <a:lnTo>
                  <a:pt x="2014276" y="316693"/>
                </a:lnTo>
                <a:lnTo>
                  <a:pt x="2019721" y="321737"/>
                </a:lnTo>
                <a:lnTo>
                  <a:pt x="2025129" y="326808"/>
                </a:lnTo>
                <a:lnTo>
                  <a:pt x="2030501" y="331906"/>
                </a:lnTo>
                <a:lnTo>
                  <a:pt x="2035836" y="337032"/>
                </a:lnTo>
                <a:lnTo>
                  <a:pt x="2041134" y="342183"/>
                </a:lnTo>
                <a:lnTo>
                  <a:pt x="2046396" y="347361"/>
                </a:lnTo>
                <a:lnTo>
                  <a:pt x="2051621" y="352565"/>
                </a:lnTo>
                <a:lnTo>
                  <a:pt x="2056808" y="357794"/>
                </a:lnTo>
                <a:lnTo>
                  <a:pt x="2061959" y="363048"/>
                </a:lnTo>
                <a:lnTo>
                  <a:pt x="2067073" y="368327"/>
                </a:lnTo>
                <a:lnTo>
                  <a:pt x="2072149" y="373631"/>
                </a:lnTo>
                <a:lnTo>
                  <a:pt x="2077188" y="378958"/>
                </a:lnTo>
                <a:lnTo>
                  <a:pt x="2082190" y="384310"/>
                </a:lnTo>
                <a:lnTo>
                  <a:pt x="2087154" y="389685"/>
                </a:lnTo>
                <a:lnTo>
                  <a:pt x="2092080" y="395084"/>
                </a:lnTo>
                <a:lnTo>
                  <a:pt x="2096970" y="400505"/>
                </a:lnTo>
                <a:lnTo>
                  <a:pt x="2101821" y="405949"/>
                </a:lnTo>
                <a:lnTo>
                  <a:pt x="2106635" y="411415"/>
                </a:lnTo>
                <a:lnTo>
                  <a:pt x="2111411" y="416903"/>
                </a:lnTo>
                <a:lnTo>
                  <a:pt x="2116149" y="422412"/>
                </a:lnTo>
                <a:lnTo>
                  <a:pt x="2120850" y="427943"/>
                </a:lnTo>
                <a:lnTo>
                  <a:pt x="2125513" y="433495"/>
                </a:lnTo>
                <a:lnTo>
                  <a:pt x="2130137" y="439068"/>
                </a:lnTo>
                <a:lnTo>
                  <a:pt x="2134724" y="444660"/>
                </a:lnTo>
                <a:lnTo>
                  <a:pt x="2139273" y="450273"/>
                </a:lnTo>
                <a:lnTo>
                  <a:pt x="2143784" y="455906"/>
                </a:lnTo>
                <a:lnTo>
                  <a:pt x="2148257" y="461558"/>
                </a:lnTo>
                <a:lnTo>
                  <a:pt x="2152692" y="467229"/>
                </a:lnTo>
                <a:lnTo>
                  <a:pt x="2157088" y="472919"/>
                </a:lnTo>
                <a:lnTo>
                  <a:pt x="2161447" y="478627"/>
                </a:lnTo>
                <a:lnTo>
                  <a:pt x="2165767" y="484354"/>
                </a:lnTo>
                <a:lnTo>
                  <a:pt x="2170050" y="490099"/>
                </a:lnTo>
                <a:lnTo>
                  <a:pt x="2174294" y="495861"/>
                </a:lnTo>
                <a:lnTo>
                  <a:pt x="2178500" y="501640"/>
                </a:lnTo>
                <a:lnTo>
                  <a:pt x="2182668" y="507436"/>
                </a:lnTo>
                <a:lnTo>
                  <a:pt x="2186798" y="513249"/>
                </a:lnTo>
                <a:lnTo>
                  <a:pt x="2190889" y="519079"/>
                </a:lnTo>
                <a:lnTo>
                  <a:pt x="2194943" y="524924"/>
                </a:lnTo>
                <a:lnTo>
                  <a:pt x="2198958" y="530785"/>
                </a:lnTo>
                <a:lnTo>
                  <a:pt x="2202935" y="536662"/>
                </a:lnTo>
                <a:lnTo>
                  <a:pt x="2206874" y="542554"/>
                </a:lnTo>
                <a:lnTo>
                  <a:pt x="2210775" y="548461"/>
                </a:lnTo>
                <a:lnTo>
                  <a:pt x="2214638" y="554383"/>
                </a:lnTo>
                <a:lnTo>
                  <a:pt x="2218462" y="560319"/>
                </a:lnTo>
                <a:lnTo>
                  <a:pt x="2222249" y="566269"/>
                </a:lnTo>
                <a:lnTo>
                  <a:pt x="2225997" y="572232"/>
                </a:lnTo>
                <a:lnTo>
                  <a:pt x="2229707" y="578210"/>
                </a:lnTo>
                <a:lnTo>
                  <a:pt x="2233380" y="584200"/>
                </a:lnTo>
                <a:lnTo>
                  <a:pt x="2237014" y="590203"/>
                </a:lnTo>
                <a:lnTo>
                  <a:pt x="2240610" y="596219"/>
                </a:lnTo>
                <a:lnTo>
                  <a:pt x="2244169" y="602248"/>
                </a:lnTo>
                <a:lnTo>
                  <a:pt x="2247689" y="608288"/>
                </a:lnTo>
                <a:lnTo>
                  <a:pt x="2251172" y="614341"/>
                </a:lnTo>
                <a:lnTo>
                  <a:pt x="2254616" y="620405"/>
                </a:lnTo>
                <a:lnTo>
                  <a:pt x="2258023" y="626480"/>
                </a:lnTo>
                <a:lnTo>
                  <a:pt x="2261392" y="632567"/>
                </a:lnTo>
                <a:lnTo>
                  <a:pt x="2264723" y="638664"/>
                </a:lnTo>
                <a:lnTo>
                  <a:pt x="2268017" y="644771"/>
                </a:lnTo>
                <a:lnTo>
                  <a:pt x="2271273" y="650889"/>
                </a:lnTo>
                <a:lnTo>
                  <a:pt x="2274491" y="657017"/>
                </a:lnTo>
                <a:lnTo>
                  <a:pt x="2277672" y="663155"/>
                </a:lnTo>
                <a:lnTo>
                  <a:pt x="2280815" y="669302"/>
                </a:lnTo>
                <a:lnTo>
                  <a:pt x="2283921" y="675458"/>
                </a:lnTo>
                <a:lnTo>
                  <a:pt x="2286989" y="681623"/>
                </a:lnTo>
                <a:lnTo>
                  <a:pt x="2290020" y="687797"/>
                </a:lnTo>
                <a:lnTo>
                  <a:pt x="2293013" y="693980"/>
                </a:lnTo>
                <a:lnTo>
                  <a:pt x="2295970" y="700170"/>
                </a:lnTo>
                <a:lnTo>
                  <a:pt x="2298889" y="706369"/>
                </a:lnTo>
                <a:lnTo>
                  <a:pt x="2301771" y="712575"/>
                </a:lnTo>
                <a:lnTo>
                  <a:pt x="2304616" y="718789"/>
                </a:lnTo>
                <a:lnTo>
                  <a:pt x="2307423" y="725010"/>
                </a:lnTo>
                <a:lnTo>
                  <a:pt x="2310194" y="731238"/>
                </a:lnTo>
                <a:lnTo>
                  <a:pt x="2312928" y="737473"/>
                </a:lnTo>
                <a:lnTo>
                  <a:pt x="2315625" y="743714"/>
                </a:lnTo>
                <a:lnTo>
                  <a:pt x="2318286" y="749962"/>
                </a:lnTo>
                <a:lnTo>
                  <a:pt x="2320909" y="756215"/>
                </a:lnTo>
                <a:lnTo>
                  <a:pt x="2323496" y="762475"/>
                </a:lnTo>
                <a:lnTo>
                  <a:pt x="2326047" y="768740"/>
                </a:lnTo>
                <a:lnTo>
                  <a:pt x="2328561" y="775010"/>
                </a:lnTo>
                <a:lnTo>
                  <a:pt x="2331038" y="781286"/>
                </a:lnTo>
                <a:lnTo>
                  <a:pt x="2333479" y="787566"/>
                </a:lnTo>
                <a:lnTo>
                  <a:pt x="2335884" y="793851"/>
                </a:lnTo>
                <a:lnTo>
                  <a:pt x="2338253" y="800141"/>
                </a:lnTo>
                <a:lnTo>
                  <a:pt x="2340585" y="806435"/>
                </a:lnTo>
                <a:lnTo>
                  <a:pt x="2342882" y="812733"/>
                </a:lnTo>
                <a:lnTo>
                  <a:pt x="2345143" y="819034"/>
                </a:lnTo>
                <a:lnTo>
                  <a:pt x="2347367" y="825339"/>
                </a:lnTo>
                <a:lnTo>
                  <a:pt x="2349556" y="831648"/>
                </a:lnTo>
                <a:lnTo>
                  <a:pt x="2351709" y="837960"/>
                </a:lnTo>
                <a:lnTo>
                  <a:pt x="2353827" y="844275"/>
                </a:lnTo>
                <a:lnTo>
                  <a:pt x="2355909" y="850592"/>
                </a:lnTo>
                <a:lnTo>
                  <a:pt x="2357955" y="856912"/>
                </a:lnTo>
                <a:lnTo>
                  <a:pt x="2359966" y="863235"/>
                </a:lnTo>
                <a:lnTo>
                  <a:pt x="2361942" y="869559"/>
                </a:lnTo>
                <a:lnTo>
                  <a:pt x="2363883" y="875886"/>
                </a:lnTo>
                <a:lnTo>
                  <a:pt x="2365788" y="882214"/>
                </a:lnTo>
                <a:lnTo>
                  <a:pt x="2367659" y="888543"/>
                </a:lnTo>
                <a:lnTo>
                  <a:pt x="2369494" y="894874"/>
                </a:lnTo>
                <a:lnTo>
                  <a:pt x="2371295" y="901207"/>
                </a:lnTo>
                <a:lnTo>
                  <a:pt x="2373061" y="907540"/>
                </a:lnTo>
                <a:lnTo>
                  <a:pt x="2374792" y="913874"/>
                </a:lnTo>
                <a:lnTo>
                  <a:pt x="2376489" y="920208"/>
                </a:lnTo>
                <a:lnTo>
                  <a:pt x="2378151" y="926543"/>
                </a:lnTo>
                <a:lnTo>
                  <a:pt x="2379779" y="932878"/>
                </a:lnTo>
                <a:lnTo>
                  <a:pt x="2381372" y="939213"/>
                </a:lnTo>
                <a:lnTo>
                  <a:pt x="2382931" y="945548"/>
                </a:lnTo>
                <a:lnTo>
                  <a:pt x="2384457" y="951882"/>
                </a:lnTo>
                <a:lnTo>
                  <a:pt x="2385948" y="958216"/>
                </a:lnTo>
                <a:lnTo>
                  <a:pt x="2387405" y="964549"/>
                </a:lnTo>
                <a:lnTo>
                  <a:pt x="2388828" y="970881"/>
                </a:lnTo>
                <a:lnTo>
                  <a:pt x="2390218" y="977212"/>
                </a:lnTo>
                <a:lnTo>
                  <a:pt x="2391574" y="983542"/>
                </a:lnTo>
                <a:lnTo>
                  <a:pt x="2392897" y="989870"/>
                </a:lnTo>
                <a:lnTo>
                  <a:pt x="2394186" y="996197"/>
                </a:lnTo>
                <a:lnTo>
                  <a:pt x="2395442" y="1002522"/>
                </a:lnTo>
                <a:lnTo>
                  <a:pt x="2396664" y="1008845"/>
                </a:lnTo>
                <a:lnTo>
                  <a:pt x="2397854" y="1015166"/>
                </a:lnTo>
                <a:lnTo>
                  <a:pt x="2399010" y="1021485"/>
                </a:lnTo>
                <a:lnTo>
                  <a:pt x="2400133" y="1027801"/>
                </a:lnTo>
                <a:lnTo>
                  <a:pt x="2401224" y="1034114"/>
                </a:lnTo>
                <a:lnTo>
                  <a:pt x="2402282" y="1040425"/>
                </a:lnTo>
                <a:lnTo>
                  <a:pt x="2403307" y="1046733"/>
                </a:lnTo>
                <a:lnTo>
                  <a:pt x="2404300" y="1053038"/>
                </a:lnTo>
                <a:lnTo>
                  <a:pt x="2405261" y="1059339"/>
                </a:lnTo>
                <a:lnTo>
                  <a:pt x="2406189" y="1065637"/>
                </a:lnTo>
                <a:lnTo>
                  <a:pt x="2407085" y="1071931"/>
                </a:lnTo>
                <a:lnTo>
                  <a:pt x="2407948" y="1078222"/>
                </a:lnTo>
                <a:lnTo>
                  <a:pt x="2408780" y="1084509"/>
                </a:lnTo>
                <a:lnTo>
                  <a:pt x="2409580" y="1090792"/>
                </a:lnTo>
                <a:lnTo>
                  <a:pt x="2410348" y="1097070"/>
                </a:lnTo>
                <a:lnTo>
                  <a:pt x="2411085" y="1103345"/>
                </a:lnTo>
                <a:lnTo>
                  <a:pt x="2411789" y="1109614"/>
                </a:lnTo>
                <a:lnTo>
                  <a:pt x="2412463" y="1115879"/>
                </a:lnTo>
                <a:lnTo>
                  <a:pt x="2413105" y="1122140"/>
                </a:lnTo>
                <a:lnTo>
                  <a:pt x="2413716" y="1128395"/>
                </a:lnTo>
                <a:lnTo>
                  <a:pt x="2414295" y="1134646"/>
                </a:lnTo>
                <a:lnTo>
                  <a:pt x="2414844" y="1140891"/>
                </a:lnTo>
                <a:lnTo>
                  <a:pt x="2415362" y="1147131"/>
                </a:lnTo>
                <a:lnTo>
                  <a:pt x="2415848" y="1153365"/>
                </a:lnTo>
                <a:lnTo>
                  <a:pt x="2416304" y="1159594"/>
                </a:lnTo>
                <a:lnTo>
                  <a:pt x="2416730" y="1165817"/>
                </a:lnTo>
                <a:lnTo>
                  <a:pt x="2417125" y="1172034"/>
                </a:lnTo>
                <a:lnTo>
                  <a:pt x="2417489" y="1178245"/>
                </a:lnTo>
                <a:lnTo>
                  <a:pt x="2417824" y="1184450"/>
                </a:lnTo>
                <a:lnTo>
                  <a:pt x="2418128" y="1190648"/>
                </a:lnTo>
                <a:lnTo>
                  <a:pt x="2418402" y="1196840"/>
                </a:lnTo>
                <a:lnTo>
                  <a:pt x="2418646" y="1203026"/>
                </a:lnTo>
                <a:lnTo>
                  <a:pt x="2418860" y="1209205"/>
                </a:lnTo>
                <a:lnTo>
                  <a:pt x="2419045" y="1215377"/>
                </a:lnTo>
                <a:lnTo>
                  <a:pt x="2419199" y="1221542"/>
                </a:lnTo>
                <a:lnTo>
                  <a:pt x="2419325" y="1227700"/>
                </a:lnTo>
                <a:lnTo>
                  <a:pt x="2419420" y="1233851"/>
                </a:lnTo>
                <a:lnTo>
                  <a:pt x="2419487" y="1239995"/>
                </a:lnTo>
                <a:lnTo>
                  <a:pt x="2419524" y="1246131"/>
                </a:lnTo>
                <a:lnTo>
                  <a:pt x="2419532" y="1252260"/>
                </a:lnTo>
                <a:lnTo>
                  <a:pt x="2419512" y="1258381"/>
                </a:lnTo>
                <a:lnTo>
                  <a:pt x="2419462" y="1264494"/>
                </a:lnTo>
                <a:lnTo>
                  <a:pt x="2419383" y="1270600"/>
                </a:lnTo>
                <a:lnTo>
                  <a:pt x="2419276" y="1276697"/>
                </a:lnTo>
                <a:lnTo>
                  <a:pt x="2419141" y="1282786"/>
                </a:lnTo>
                <a:lnTo>
                  <a:pt x="2418976" y="1288867"/>
                </a:lnTo>
                <a:lnTo>
                  <a:pt x="2418784" y="1294940"/>
                </a:lnTo>
                <a:lnTo>
                  <a:pt x="2418563" y="1301004"/>
                </a:lnTo>
                <a:lnTo>
                  <a:pt x="2418314" y="1307060"/>
                </a:lnTo>
                <a:lnTo>
                  <a:pt x="2418037" y="1313107"/>
                </a:lnTo>
                <a:lnTo>
                  <a:pt x="2417733" y="1319145"/>
                </a:lnTo>
                <a:lnTo>
                  <a:pt x="2417400" y="1325174"/>
                </a:lnTo>
                <a:lnTo>
                  <a:pt x="2417040" y="1331194"/>
                </a:lnTo>
                <a:lnTo>
                  <a:pt x="2416652" y="1337206"/>
                </a:lnTo>
                <a:lnTo>
                  <a:pt x="2416237" y="1343208"/>
                </a:lnTo>
                <a:lnTo>
                  <a:pt x="2415794" y="1349200"/>
                </a:lnTo>
                <a:lnTo>
                  <a:pt x="2415324" y="1355183"/>
                </a:lnTo>
                <a:lnTo>
                  <a:pt x="2414827" y="1361157"/>
                </a:lnTo>
                <a:lnTo>
                  <a:pt x="2414303" y="1367121"/>
                </a:lnTo>
                <a:lnTo>
                  <a:pt x="2413751" y="1373076"/>
                </a:lnTo>
                <a:lnTo>
                  <a:pt x="2413174" y="1379020"/>
                </a:lnTo>
                <a:lnTo>
                  <a:pt x="2412569" y="1384955"/>
                </a:lnTo>
                <a:lnTo>
                  <a:pt x="2411938" y="1390880"/>
                </a:lnTo>
                <a:lnTo>
                  <a:pt x="2411280" y="1396794"/>
                </a:lnTo>
                <a:lnTo>
                  <a:pt x="2410596" y="1402698"/>
                </a:lnTo>
                <a:lnTo>
                  <a:pt x="2409885" y="1408592"/>
                </a:lnTo>
                <a:lnTo>
                  <a:pt x="2409148" y="1414476"/>
                </a:lnTo>
                <a:lnTo>
                  <a:pt x="2408386" y="1420349"/>
                </a:lnTo>
                <a:lnTo>
                  <a:pt x="2407597" y="1426212"/>
                </a:lnTo>
                <a:lnTo>
                  <a:pt x="2406782" y="1432064"/>
                </a:lnTo>
                <a:lnTo>
                  <a:pt x="2405942" y="1437905"/>
                </a:lnTo>
                <a:lnTo>
                  <a:pt x="2405076" y="1443736"/>
                </a:lnTo>
                <a:lnTo>
                  <a:pt x="2404184" y="1449555"/>
                </a:lnTo>
                <a:lnTo>
                  <a:pt x="2403267" y="1455363"/>
                </a:lnTo>
                <a:lnTo>
                  <a:pt x="2402325" y="1461161"/>
                </a:lnTo>
                <a:lnTo>
                  <a:pt x="2401358" y="1466947"/>
                </a:lnTo>
                <a:lnTo>
                  <a:pt x="2400365" y="1472722"/>
                </a:lnTo>
                <a:lnTo>
                  <a:pt x="2399347" y="1478486"/>
                </a:lnTo>
                <a:lnTo>
                  <a:pt x="2398305" y="1484238"/>
                </a:lnTo>
                <a:lnTo>
                  <a:pt x="2397237" y="1489978"/>
                </a:lnTo>
                <a:lnTo>
                  <a:pt x="2396145" y="1495707"/>
                </a:lnTo>
                <a:lnTo>
                  <a:pt x="2395028" y="1501425"/>
                </a:lnTo>
                <a:lnTo>
                  <a:pt x="2393887" y="1507130"/>
                </a:lnTo>
                <a:lnTo>
                  <a:pt x="2392722" y="1512824"/>
                </a:lnTo>
                <a:lnTo>
                  <a:pt x="2391532" y="1518506"/>
                </a:lnTo>
                <a:lnTo>
                  <a:pt x="2390318" y="1524176"/>
                </a:lnTo>
                <a:lnTo>
                  <a:pt x="2389079" y="1529834"/>
                </a:lnTo>
                <a:lnTo>
                  <a:pt x="2387817" y="1535479"/>
                </a:lnTo>
                <a:lnTo>
                  <a:pt x="2386531" y="1541113"/>
                </a:lnTo>
                <a:lnTo>
                  <a:pt x="2385222" y="1546734"/>
                </a:lnTo>
                <a:lnTo>
                  <a:pt x="2383888" y="1552343"/>
                </a:lnTo>
                <a:lnTo>
                  <a:pt x="2382531" y="1557939"/>
                </a:lnTo>
                <a:lnTo>
                  <a:pt x="2381151" y="1563523"/>
                </a:lnTo>
                <a:lnTo>
                  <a:pt x="2379747" y="1569094"/>
                </a:lnTo>
                <a:lnTo>
                  <a:pt x="2378320" y="1574653"/>
                </a:lnTo>
                <a:lnTo>
                  <a:pt x="2376870" y="1580199"/>
                </a:lnTo>
                <a:lnTo>
                  <a:pt x="2375397" y="1585732"/>
                </a:lnTo>
                <a:lnTo>
                  <a:pt x="2373900" y="1591252"/>
                </a:lnTo>
                <a:lnTo>
                  <a:pt x="2372381" y="1596760"/>
                </a:lnTo>
                <a:lnTo>
                  <a:pt x="2370840" y="1602254"/>
                </a:lnTo>
                <a:lnTo>
                  <a:pt x="2369275" y="1607735"/>
                </a:lnTo>
                <a:lnTo>
                  <a:pt x="2367688" y="1613204"/>
                </a:lnTo>
                <a:lnTo>
                  <a:pt x="2366079" y="1618659"/>
                </a:lnTo>
                <a:lnTo>
                  <a:pt x="2364447" y="1624100"/>
                </a:lnTo>
                <a:lnTo>
                  <a:pt x="2362793" y="1629529"/>
                </a:lnTo>
                <a:lnTo>
                  <a:pt x="2361117" y="1634944"/>
                </a:lnTo>
                <a:lnTo>
                  <a:pt x="2359419" y="1640346"/>
                </a:lnTo>
                <a:lnTo>
                  <a:pt x="2357699" y="1645734"/>
                </a:lnTo>
                <a:lnTo>
                  <a:pt x="2355957" y="1651108"/>
                </a:lnTo>
                <a:lnTo>
                  <a:pt x="2354193" y="1656469"/>
                </a:lnTo>
                <a:lnTo>
                  <a:pt x="2352408" y="1661816"/>
                </a:lnTo>
                <a:lnTo>
                  <a:pt x="2350601" y="1667150"/>
                </a:lnTo>
                <a:lnTo>
                  <a:pt x="2348773" y="1672470"/>
                </a:lnTo>
                <a:lnTo>
                  <a:pt x="2346923" y="1677775"/>
                </a:lnTo>
                <a:lnTo>
                  <a:pt x="2345052" y="1683067"/>
                </a:lnTo>
                <a:lnTo>
                  <a:pt x="2343160" y="1688345"/>
                </a:lnTo>
                <a:lnTo>
                  <a:pt x="2341247" y="1693609"/>
                </a:lnTo>
                <a:lnTo>
                  <a:pt x="2339313" y="1698859"/>
                </a:lnTo>
                <a:lnTo>
                  <a:pt x="2337358" y="1704094"/>
                </a:lnTo>
                <a:lnTo>
                  <a:pt x="2335382" y="1709316"/>
                </a:lnTo>
                <a:lnTo>
                  <a:pt x="2333386" y="1714523"/>
                </a:lnTo>
                <a:lnTo>
                  <a:pt x="2331369" y="1719716"/>
                </a:lnTo>
                <a:lnTo>
                  <a:pt x="2329332" y="1724894"/>
                </a:lnTo>
                <a:lnTo>
                  <a:pt x="2327274" y="1730059"/>
                </a:lnTo>
                <a:lnTo>
                  <a:pt x="2325196" y="1735208"/>
                </a:lnTo>
                <a:lnTo>
                  <a:pt x="2323098" y="1740343"/>
                </a:lnTo>
                <a:lnTo>
                  <a:pt x="2320979" y="1745464"/>
                </a:lnTo>
                <a:lnTo>
                  <a:pt x="2318841" y="1750570"/>
                </a:lnTo>
                <a:lnTo>
                  <a:pt x="2316683" y="1755661"/>
                </a:lnTo>
                <a:lnTo>
                  <a:pt x="2314505" y="1760737"/>
                </a:lnTo>
                <a:lnTo>
                  <a:pt x="2312307" y="1765799"/>
                </a:lnTo>
                <a:lnTo>
                  <a:pt x="2310090" y="1770846"/>
                </a:lnTo>
                <a:lnTo>
                  <a:pt x="2307853" y="1775878"/>
                </a:lnTo>
                <a:lnTo>
                  <a:pt x="2305596" y="1780895"/>
                </a:lnTo>
                <a:lnTo>
                  <a:pt x="2303321" y="1785897"/>
                </a:lnTo>
                <a:lnTo>
                  <a:pt x="2301026" y="1790884"/>
                </a:lnTo>
                <a:lnTo>
                  <a:pt x="2298712" y="1795856"/>
                </a:lnTo>
                <a:lnTo>
                  <a:pt x="2296379" y="1800813"/>
                </a:lnTo>
                <a:lnTo>
                  <a:pt x="2294027" y="1805755"/>
                </a:lnTo>
                <a:lnTo>
                  <a:pt x="2291656" y="1810682"/>
                </a:lnTo>
                <a:lnTo>
                  <a:pt x="2289266" y="1815593"/>
                </a:lnTo>
                <a:lnTo>
                  <a:pt x="2286858" y="1820489"/>
                </a:lnTo>
                <a:lnTo>
                  <a:pt x="2284431" y="1825370"/>
                </a:lnTo>
                <a:lnTo>
                  <a:pt x="2281985" y="1830235"/>
                </a:lnTo>
                <a:lnTo>
                  <a:pt x="2279521" y="1835085"/>
                </a:lnTo>
                <a:lnTo>
                  <a:pt x="2277039" y="1839920"/>
                </a:lnTo>
                <a:lnTo>
                  <a:pt x="2274539" y="1844739"/>
                </a:lnTo>
                <a:lnTo>
                  <a:pt x="2272020" y="1849542"/>
                </a:lnTo>
                <a:lnTo>
                  <a:pt x="2269484" y="1854330"/>
                </a:lnTo>
                <a:lnTo>
                  <a:pt x="2266929" y="1859102"/>
                </a:lnTo>
                <a:lnTo>
                  <a:pt x="2264356" y="1863859"/>
                </a:lnTo>
                <a:lnTo>
                  <a:pt x="2261766" y="1868600"/>
                </a:lnTo>
                <a:lnTo>
                  <a:pt x="2259158" y="1873325"/>
                </a:lnTo>
                <a:lnTo>
                  <a:pt x="2256533" y="1878035"/>
                </a:lnTo>
                <a:lnTo>
                  <a:pt x="2253890" y="1882728"/>
                </a:lnTo>
                <a:lnTo>
                  <a:pt x="2251229" y="1887406"/>
                </a:lnTo>
                <a:lnTo>
                  <a:pt x="2248551" y="1892068"/>
                </a:lnTo>
                <a:lnTo>
                  <a:pt x="2245856" y="1896714"/>
                </a:lnTo>
                <a:lnTo>
                  <a:pt x="2243144" y="1901343"/>
                </a:lnTo>
                <a:lnTo>
                  <a:pt x="2240414" y="1905957"/>
                </a:lnTo>
                <a:lnTo>
                  <a:pt x="2237668" y="1910555"/>
                </a:lnTo>
                <a:lnTo>
                  <a:pt x="2234905" y="1915137"/>
                </a:lnTo>
                <a:lnTo>
                  <a:pt x="2232125" y="1919703"/>
                </a:lnTo>
                <a:lnTo>
                  <a:pt x="2229328" y="1924252"/>
                </a:lnTo>
                <a:lnTo>
                  <a:pt x="2226515" y="1928786"/>
                </a:lnTo>
                <a:lnTo>
                  <a:pt x="2223685" y="1933303"/>
                </a:lnTo>
                <a:lnTo>
                  <a:pt x="2220838" y="1937804"/>
                </a:lnTo>
                <a:lnTo>
                  <a:pt x="2217975" y="1942288"/>
                </a:lnTo>
                <a:lnTo>
                  <a:pt x="2215096" y="1946756"/>
                </a:lnTo>
                <a:lnTo>
                  <a:pt x="2212201" y="1951208"/>
                </a:lnTo>
                <a:lnTo>
                  <a:pt x="2209290" y="1955644"/>
                </a:lnTo>
                <a:lnTo>
                  <a:pt x="2206362" y="1960063"/>
                </a:lnTo>
                <a:lnTo>
                  <a:pt x="2203419" y="1964466"/>
                </a:lnTo>
                <a:lnTo>
                  <a:pt x="2200459" y="1968852"/>
                </a:lnTo>
                <a:lnTo>
                  <a:pt x="2197484" y="1973221"/>
                </a:lnTo>
                <a:lnTo>
                  <a:pt x="2194493" y="1977575"/>
                </a:lnTo>
                <a:lnTo>
                  <a:pt x="2191487" y="1981911"/>
                </a:lnTo>
                <a:lnTo>
                  <a:pt x="2188465" y="1986231"/>
                </a:lnTo>
                <a:lnTo>
                  <a:pt x="2185428" y="1990534"/>
                </a:lnTo>
                <a:lnTo>
                  <a:pt x="2182375" y="1994821"/>
                </a:lnTo>
                <a:lnTo>
                  <a:pt x="2179307" y="1999091"/>
                </a:lnTo>
                <a:lnTo>
                  <a:pt x="2176223" y="2003344"/>
                </a:lnTo>
                <a:lnTo>
                  <a:pt x="2173125" y="2007581"/>
                </a:lnTo>
                <a:lnTo>
                  <a:pt x="2170011" y="2011800"/>
                </a:lnTo>
                <a:lnTo>
                  <a:pt x="2166883" y="2016003"/>
                </a:lnTo>
                <a:lnTo>
                  <a:pt x="2163740" y="2020189"/>
                </a:lnTo>
                <a:lnTo>
                  <a:pt x="2160582" y="2024358"/>
                </a:lnTo>
                <a:lnTo>
                  <a:pt x="2157409" y="2028511"/>
                </a:lnTo>
                <a:lnTo>
                  <a:pt x="2154221" y="2032646"/>
                </a:lnTo>
                <a:lnTo>
                  <a:pt x="2151019" y="2036764"/>
                </a:lnTo>
                <a:lnTo>
                  <a:pt x="2147803" y="2040866"/>
                </a:lnTo>
                <a:lnTo>
                  <a:pt x="2144572" y="2044950"/>
                </a:lnTo>
                <a:lnTo>
                  <a:pt x="2141327" y="2049018"/>
                </a:lnTo>
                <a:lnTo>
                  <a:pt x="2138068" y="2053068"/>
                </a:lnTo>
                <a:lnTo>
                  <a:pt x="2134794" y="2057101"/>
                </a:lnTo>
                <a:lnTo>
                  <a:pt x="2131506" y="2061117"/>
                </a:lnTo>
                <a:lnTo>
                  <a:pt x="2128205" y="2065116"/>
                </a:lnTo>
                <a:lnTo>
                  <a:pt x="2124889" y="2069098"/>
                </a:lnTo>
                <a:lnTo>
                  <a:pt x="2121560" y="2073063"/>
                </a:lnTo>
                <a:lnTo>
                  <a:pt x="2118217" y="2077010"/>
                </a:lnTo>
                <a:lnTo>
                  <a:pt x="2114860" y="2080941"/>
                </a:lnTo>
                <a:lnTo>
                  <a:pt x="2111490" y="2084854"/>
                </a:lnTo>
                <a:lnTo>
                  <a:pt x="2108106" y="2088749"/>
                </a:lnTo>
                <a:lnTo>
                  <a:pt x="2104708" y="2092628"/>
                </a:lnTo>
                <a:lnTo>
                  <a:pt x="2101298" y="2096489"/>
                </a:lnTo>
                <a:lnTo>
                  <a:pt x="2097874" y="2100333"/>
                </a:lnTo>
                <a:lnTo>
                  <a:pt x="2094436" y="2104159"/>
                </a:lnTo>
                <a:lnTo>
                  <a:pt x="2090986" y="2107968"/>
                </a:lnTo>
                <a:lnTo>
                  <a:pt x="2087523" y="2111760"/>
                </a:lnTo>
                <a:lnTo>
                  <a:pt x="2084046" y="2115534"/>
                </a:lnTo>
                <a:lnTo>
                  <a:pt x="2080557" y="2119291"/>
                </a:lnTo>
                <a:lnTo>
                  <a:pt x="2077055" y="2123030"/>
                </a:lnTo>
                <a:lnTo>
                  <a:pt x="2073540" y="2126752"/>
                </a:lnTo>
                <a:lnTo>
                  <a:pt x="2070013" y="2130456"/>
                </a:lnTo>
                <a:lnTo>
                  <a:pt x="2066473" y="2134143"/>
                </a:lnTo>
                <a:lnTo>
                  <a:pt x="2062920" y="2137812"/>
                </a:lnTo>
                <a:lnTo>
                  <a:pt x="2059355" y="2141464"/>
                </a:lnTo>
                <a:lnTo>
                  <a:pt x="2055778" y="2145098"/>
                </a:lnTo>
                <a:lnTo>
                  <a:pt x="2052188" y="2148714"/>
                </a:lnTo>
                <a:lnTo>
                  <a:pt x="2048586" y="2152313"/>
                </a:lnTo>
                <a:lnTo>
                  <a:pt x="2044972" y="2155894"/>
                </a:lnTo>
                <a:lnTo>
                  <a:pt x="2041346" y="2159457"/>
                </a:lnTo>
                <a:lnTo>
                  <a:pt x="2037707" y="2163003"/>
                </a:lnTo>
                <a:lnTo>
                  <a:pt x="2034057" y="2166531"/>
                </a:lnTo>
                <a:lnTo>
                  <a:pt x="2030395" y="2170041"/>
                </a:lnTo>
                <a:lnTo>
                  <a:pt x="2026722" y="2173534"/>
                </a:lnTo>
                <a:lnTo>
                  <a:pt x="2023036" y="2177008"/>
                </a:lnTo>
                <a:lnTo>
                  <a:pt x="2019339" y="2180465"/>
                </a:lnTo>
                <a:lnTo>
                  <a:pt x="2015631" y="2183904"/>
                </a:lnTo>
                <a:lnTo>
                  <a:pt x="2011911" y="2187326"/>
                </a:lnTo>
                <a:lnTo>
                  <a:pt x="2008179" y="2190729"/>
                </a:lnTo>
                <a:lnTo>
                  <a:pt x="2004437" y="2194115"/>
                </a:lnTo>
                <a:lnTo>
                  <a:pt x="2000683" y="2197483"/>
                </a:lnTo>
                <a:lnTo>
                  <a:pt x="1996917" y="2200833"/>
                </a:lnTo>
                <a:lnTo>
                  <a:pt x="1993141" y="2204165"/>
                </a:lnTo>
                <a:lnTo>
                  <a:pt x="1989354" y="2207479"/>
                </a:lnTo>
                <a:lnTo>
                  <a:pt x="1985555" y="2210775"/>
                </a:lnTo>
                <a:lnTo>
                  <a:pt x="1981746" y="2214053"/>
                </a:lnTo>
                <a:lnTo>
                  <a:pt x="1977926" y="2217313"/>
                </a:lnTo>
                <a:lnTo>
                  <a:pt x="1974095" y="2220555"/>
                </a:lnTo>
                <a:lnTo>
                  <a:pt x="1970254" y="2223779"/>
                </a:lnTo>
                <a:lnTo>
                  <a:pt x="1966401" y="2226986"/>
                </a:lnTo>
                <a:lnTo>
                  <a:pt x="1962539" y="2230174"/>
                </a:lnTo>
                <a:lnTo>
                  <a:pt x="1958666" y="2233344"/>
                </a:lnTo>
                <a:lnTo>
                  <a:pt x="1954782" y="2236496"/>
                </a:lnTo>
                <a:lnTo>
                  <a:pt x="1950888" y="2239630"/>
                </a:lnTo>
                <a:lnTo>
                  <a:pt x="1946984" y="2242746"/>
                </a:lnTo>
                <a:lnTo>
                  <a:pt x="1943070" y="2245843"/>
                </a:lnTo>
                <a:lnTo>
                  <a:pt x="1939145" y="2248923"/>
                </a:lnTo>
                <a:lnTo>
                  <a:pt x="1935211" y="2251984"/>
                </a:lnTo>
                <a:lnTo>
                  <a:pt x="1931266" y="2255028"/>
                </a:lnTo>
                <a:lnTo>
                  <a:pt x="1927312" y="2258053"/>
                </a:lnTo>
                <a:lnTo>
                  <a:pt x="1923348" y="2261060"/>
                </a:lnTo>
                <a:lnTo>
                  <a:pt x="1919374" y="2264049"/>
                </a:lnTo>
                <a:lnTo>
                  <a:pt x="1915390" y="2267019"/>
                </a:lnTo>
                <a:lnTo>
                  <a:pt x="1911397" y="2269972"/>
                </a:lnTo>
                <a:lnTo>
                  <a:pt x="1907394" y="2272906"/>
                </a:lnTo>
                <a:lnTo>
                  <a:pt x="1903381" y="2275822"/>
                </a:lnTo>
                <a:lnTo>
                  <a:pt x="1899360" y="2278719"/>
                </a:lnTo>
                <a:lnTo>
                  <a:pt x="1895328" y="2281599"/>
                </a:lnTo>
                <a:lnTo>
                  <a:pt x="1891288" y="2284460"/>
                </a:lnTo>
                <a:lnTo>
                  <a:pt x="1887238" y="2287303"/>
                </a:lnTo>
                <a:lnTo>
                  <a:pt x="1883179" y="2290127"/>
                </a:lnTo>
                <a:lnTo>
                  <a:pt x="1879111" y="2292933"/>
                </a:lnTo>
                <a:lnTo>
                  <a:pt x="1875034" y="2295721"/>
                </a:lnTo>
                <a:lnTo>
                  <a:pt x="1870949" y="2298491"/>
                </a:lnTo>
                <a:lnTo>
                  <a:pt x="1866854" y="2301242"/>
                </a:lnTo>
                <a:lnTo>
                  <a:pt x="1862750" y="2303975"/>
                </a:lnTo>
                <a:lnTo>
                  <a:pt x="1858638" y="2306689"/>
                </a:lnTo>
                <a:lnTo>
                  <a:pt x="1854517" y="2309385"/>
                </a:lnTo>
                <a:lnTo>
                  <a:pt x="1850387" y="2312063"/>
                </a:lnTo>
                <a:lnTo>
                  <a:pt x="1846249" y="2314722"/>
                </a:lnTo>
                <a:lnTo>
                  <a:pt x="1842102" y="2317363"/>
                </a:lnTo>
                <a:lnTo>
                  <a:pt x="1837947" y="2319985"/>
                </a:lnTo>
                <a:lnTo>
                  <a:pt x="1833783" y="2322589"/>
                </a:lnTo>
                <a:lnTo>
                  <a:pt x="1829612" y="2325174"/>
                </a:lnTo>
                <a:lnTo>
                  <a:pt x="1825432" y="2327741"/>
                </a:lnTo>
                <a:lnTo>
                  <a:pt x="1821244" y="2330290"/>
                </a:lnTo>
                <a:lnTo>
                  <a:pt x="1817047" y="2332820"/>
                </a:lnTo>
                <a:lnTo>
                  <a:pt x="1812843" y="2335331"/>
                </a:lnTo>
                <a:lnTo>
                  <a:pt x="1808631" y="2337824"/>
                </a:lnTo>
                <a:lnTo>
                  <a:pt x="1804411" y="2340299"/>
                </a:lnTo>
                <a:lnTo>
                  <a:pt x="1800183" y="2342755"/>
                </a:lnTo>
                <a:lnTo>
                  <a:pt x="1795947" y="2345192"/>
                </a:lnTo>
                <a:lnTo>
                  <a:pt x="1791704" y="2347611"/>
                </a:lnTo>
                <a:lnTo>
                  <a:pt x="1787453" y="2350012"/>
                </a:lnTo>
                <a:lnTo>
                  <a:pt x="1783194" y="2352394"/>
                </a:lnTo>
                <a:lnTo>
                  <a:pt x="1778928" y="2354757"/>
                </a:lnTo>
                <a:lnTo>
                  <a:pt x="1774655" y="2357101"/>
                </a:lnTo>
                <a:lnTo>
                  <a:pt x="1770374" y="2359428"/>
                </a:lnTo>
                <a:lnTo>
                  <a:pt x="1766086" y="2361735"/>
                </a:lnTo>
                <a:lnTo>
                  <a:pt x="1761790" y="2364024"/>
                </a:lnTo>
                <a:lnTo>
                  <a:pt x="1757488" y="2366294"/>
                </a:lnTo>
                <a:lnTo>
                  <a:pt x="1753178" y="2368546"/>
                </a:lnTo>
                <a:lnTo>
                  <a:pt x="1748861" y="2370779"/>
                </a:lnTo>
                <a:lnTo>
                  <a:pt x="1744537" y="2372993"/>
                </a:lnTo>
                <a:lnTo>
                  <a:pt x="1740207" y="2375189"/>
                </a:lnTo>
                <a:lnTo>
                  <a:pt x="1735869" y="2377366"/>
                </a:lnTo>
                <a:lnTo>
                  <a:pt x="1731525" y="2379524"/>
                </a:lnTo>
                <a:lnTo>
                  <a:pt x="1727174" y="2381664"/>
                </a:lnTo>
                <a:lnTo>
                  <a:pt x="1722816" y="2383785"/>
                </a:lnTo>
                <a:lnTo>
                  <a:pt x="1718452" y="2385887"/>
                </a:lnTo>
                <a:lnTo>
                  <a:pt x="1714081" y="2387971"/>
                </a:lnTo>
                <a:lnTo>
                  <a:pt x="1709703" y="2390036"/>
                </a:lnTo>
                <a:lnTo>
                  <a:pt x="1705320" y="2392082"/>
                </a:lnTo>
                <a:lnTo>
                  <a:pt x="1700930" y="2394110"/>
                </a:lnTo>
                <a:lnTo>
                  <a:pt x="1696533" y="2396119"/>
                </a:lnTo>
                <a:lnTo>
                  <a:pt x="1692130" y="2398109"/>
                </a:lnTo>
                <a:lnTo>
                  <a:pt x="1687722" y="2400080"/>
                </a:lnTo>
                <a:lnTo>
                  <a:pt x="1683307" y="2402033"/>
                </a:lnTo>
                <a:lnTo>
                  <a:pt x="1678886" y="2403966"/>
                </a:lnTo>
                <a:lnTo>
                  <a:pt x="1674459" y="2405882"/>
                </a:lnTo>
                <a:lnTo>
                  <a:pt x="1670026" y="2407778"/>
                </a:lnTo>
                <a:lnTo>
                  <a:pt x="1665587" y="2409655"/>
                </a:lnTo>
                <a:lnTo>
                  <a:pt x="1661143" y="2411514"/>
                </a:lnTo>
                <a:lnTo>
                  <a:pt x="1656692" y="2413354"/>
                </a:lnTo>
                <a:lnTo>
                  <a:pt x="1652236" y="2415175"/>
                </a:lnTo>
                <a:lnTo>
                  <a:pt x="1647775" y="2416978"/>
                </a:lnTo>
                <a:lnTo>
                  <a:pt x="1643308" y="2418761"/>
                </a:lnTo>
                <a:lnTo>
                  <a:pt x="1638835" y="2420526"/>
                </a:lnTo>
                <a:lnTo>
                  <a:pt x="1634357" y="2422272"/>
                </a:lnTo>
                <a:lnTo>
                  <a:pt x="1629874" y="2423999"/>
                </a:lnTo>
                <a:lnTo>
                  <a:pt x="1625385" y="2425708"/>
                </a:lnTo>
                <a:lnTo>
                  <a:pt x="1620891" y="2427397"/>
                </a:lnTo>
                <a:lnTo>
                  <a:pt x="1616392" y="2429068"/>
                </a:lnTo>
                <a:lnTo>
                  <a:pt x="1611888" y="2430719"/>
                </a:lnTo>
                <a:lnTo>
                  <a:pt x="1607378" y="2432352"/>
                </a:lnTo>
                <a:lnTo>
                  <a:pt x="1602864" y="2433967"/>
                </a:lnTo>
                <a:lnTo>
                  <a:pt x="1598345" y="2435562"/>
                </a:lnTo>
                <a:lnTo>
                  <a:pt x="1593821" y="2437138"/>
                </a:lnTo>
                <a:lnTo>
                  <a:pt x="1589292" y="2438696"/>
                </a:lnTo>
                <a:lnTo>
                  <a:pt x="1584758" y="2440234"/>
                </a:lnTo>
                <a:lnTo>
                  <a:pt x="1580220" y="2441754"/>
                </a:lnTo>
                <a:lnTo>
                  <a:pt x="1575677" y="2443255"/>
                </a:lnTo>
                <a:lnTo>
                  <a:pt x="1571129" y="2444737"/>
                </a:lnTo>
                <a:lnTo>
                  <a:pt x="1566577" y="2446200"/>
                </a:lnTo>
                <a:lnTo>
                  <a:pt x="1562021" y="2447644"/>
                </a:lnTo>
                <a:lnTo>
                  <a:pt x="1557460" y="2449069"/>
                </a:lnTo>
                <a:lnTo>
                  <a:pt x="1552894" y="2450476"/>
                </a:lnTo>
                <a:lnTo>
                  <a:pt x="1548325" y="2451863"/>
                </a:lnTo>
                <a:lnTo>
                  <a:pt x="1543751" y="2453232"/>
                </a:lnTo>
                <a:lnTo>
                  <a:pt x="1539173" y="2454581"/>
                </a:lnTo>
                <a:lnTo>
                  <a:pt x="1534591" y="2455912"/>
                </a:lnTo>
                <a:lnTo>
                  <a:pt x="1530005" y="2457224"/>
                </a:lnTo>
                <a:lnTo>
                  <a:pt x="1525415" y="2458517"/>
                </a:lnTo>
                <a:lnTo>
                  <a:pt x="1520821" y="2459790"/>
                </a:lnTo>
                <a:lnTo>
                  <a:pt x="1516223" y="2461045"/>
                </a:lnTo>
                <a:lnTo>
                  <a:pt x="1511621" y="2462281"/>
                </a:lnTo>
                <a:lnTo>
                  <a:pt x="1507016" y="2463498"/>
                </a:lnTo>
                <a:lnTo>
                  <a:pt x="1502407" y="2464697"/>
                </a:lnTo>
                <a:lnTo>
                  <a:pt x="1497794" y="2465876"/>
                </a:lnTo>
                <a:lnTo>
                  <a:pt x="1493178" y="2467036"/>
                </a:lnTo>
                <a:lnTo>
                  <a:pt x="1488558" y="2468177"/>
                </a:lnTo>
                <a:lnTo>
                  <a:pt x="1483935" y="2469299"/>
                </a:lnTo>
                <a:lnTo>
                  <a:pt x="1479309" y="2470402"/>
                </a:lnTo>
                <a:lnTo>
                  <a:pt x="1474679" y="2471487"/>
                </a:lnTo>
                <a:lnTo>
                  <a:pt x="1470046" y="2472552"/>
                </a:lnTo>
                <a:lnTo>
                  <a:pt x="1465409" y="2473598"/>
                </a:lnTo>
                <a:lnTo>
                  <a:pt x="1460770" y="2474626"/>
                </a:lnTo>
                <a:lnTo>
                  <a:pt x="1456127" y="2475634"/>
                </a:lnTo>
                <a:lnTo>
                  <a:pt x="1451482" y="2476623"/>
                </a:lnTo>
                <a:lnTo>
                  <a:pt x="1446833" y="2477594"/>
                </a:lnTo>
                <a:lnTo>
                  <a:pt x="1442181" y="2478545"/>
                </a:lnTo>
                <a:lnTo>
                  <a:pt x="1437527" y="2479478"/>
                </a:lnTo>
                <a:lnTo>
                  <a:pt x="1432870" y="2480391"/>
                </a:lnTo>
                <a:lnTo>
                  <a:pt x="1428210" y="2481285"/>
                </a:lnTo>
                <a:lnTo>
                  <a:pt x="1423547" y="2482161"/>
                </a:lnTo>
                <a:lnTo>
                  <a:pt x="1418882" y="2483017"/>
                </a:lnTo>
                <a:lnTo>
                  <a:pt x="1414214" y="2483854"/>
                </a:lnTo>
                <a:lnTo>
                  <a:pt x="1409544" y="2484673"/>
                </a:lnTo>
                <a:lnTo>
                  <a:pt x="1404871" y="2485472"/>
                </a:lnTo>
                <a:lnTo>
                  <a:pt x="1400196" y="2486252"/>
                </a:lnTo>
                <a:lnTo>
                  <a:pt x="1395519" y="2487013"/>
                </a:lnTo>
                <a:lnTo>
                  <a:pt x="1390839" y="2487756"/>
                </a:lnTo>
                <a:lnTo>
                  <a:pt x="1386157" y="2488479"/>
                </a:lnTo>
                <a:lnTo>
                  <a:pt x="1381473" y="2489183"/>
                </a:lnTo>
                <a:lnTo>
                  <a:pt x="1376787" y="2489868"/>
                </a:lnTo>
                <a:lnTo>
                  <a:pt x="1372098" y="2490534"/>
                </a:lnTo>
                <a:lnTo>
                  <a:pt x="1367408" y="2491181"/>
                </a:lnTo>
                <a:lnTo>
                  <a:pt x="1362716" y="2491809"/>
                </a:lnTo>
                <a:lnTo>
                  <a:pt x="1358022" y="2492418"/>
                </a:lnTo>
                <a:lnTo>
                  <a:pt x="1353326" y="2493008"/>
                </a:lnTo>
                <a:lnTo>
                  <a:pt x="1348629" y="2493579"/>
                </a:lnTo>
                <a:lnTo>
                  <a:pt x="1343929" y="2494131"/>
                </a:lnTo>
                <a:lnTo>
                  <a:pt x="1339228" y="2494664"/>
                </a:lnTo>
                <a:lnTo>
                  <a:pt x="1334526" y="2495177"/>
                </a:lnTo>
                <a:lnTo>
                  <a:pt x="1329822" y="2495672"/>
                </a:lnTo>
                <a:lnTo>
                  <a:pt x="1325116" y="2496148"/>
                </a:lnTo>
                <a:lnTo>
                  <a:pt x="1320409" y="2496604"/>
                </a:lnTo>
                <a:lnTo>
                  <a:pt x="1315701" y="2497042"/>
                </a:lnTo>
                <a:lnTo>
                  <a:pt x="1310992" y="2497460"/>
                </a:lnTo>
                <a:lnTo>
                  <a:pt x="1306281" y="2497860"/>
                </a:lnTo>
                <a:lnTo>
                  <a:pt x="1301569" y="2498240"/>
                </a:lnTo>
                <a:lnTo>
                  <a:pt x="1296856" y="2498601"/>
                </a:lnTo>
                <a:lnTo>
                  <a:pt x="1292142" y="2498944"/>
                </a:lnTo>
                <a:lnTo>
                  <a:pt x="1287427" y="2499267"/>
                </a:lnTo>
                <a:lnTo>
                  <a:pt x="1282711" y="2499571"/>
                </a:lnTo>
                <a:lnTo>
                  <a:pt x="1277994" y="2499856"/>
                </a:lnTo>
                <a:lnTo>
                  <a:pt x="1273276" y="2500122"/>
                </a:lnTo>
                <a:lnTo>
                  <a:pt x="1268557" y="2500369"/>
                </a:lnTo>
                <a:lnTo>
                  <a:pt x="1263838" y="2500597"/>
                </a:lnTo>
                <a:lnTo>
                  <a:pt x="1259118" y="2500806"/>
                </a:lnTo>
                <a:lnTo>
                  <a:pt x="1254398" y="2500995"/>
                </a:lnTo>
                <a:lnTo>
                  <a:pt x="1249677" y="2501166"/>
                </a:lnTo>
                <a:lnTo>
                  <a:pt x="1244955" y="2501318"/>
                </a:lnTo>
                <a:lnTo>
                  <a:pt x="1240233" y="2501450"/>
                </a:lnTo>
                <a:lnTo>
                  <a:pt x="1235511" y="2501564"/>
                </a:lnTo>
                <a:lnTo>
                  <a:pt x="1230788" y="2501658"/>
                </a:lnTo>
                <a:lnTo>
                  <a:pt x="1226065" y="2501733"/>
                </a:lnTo>
                <a:lnTo>
                  <a:pt x="1221342" y="2501790"/>
                </a:lnTo>
                <a:lnTo>
                  <a:pt x="1216619" y="2501827"/>
                </a:lnTo>
                <a:lnTo>
                  <a:pt x="1211895" y="2501845"/>
                </a:lnTo>
                <a:lnTo>
                  <a:pt x="1207172" y="2501844"/>
                </a:lnTo>
                <a:lnTo>
                  <a:pt x="1202449" y="2501824"/>
                </a:lnTo>
                <a:lnTo>
                  <a:pt x="1197725" y="2501785"/>
                </a:lnTo>
                <a:lnTo>
                  <a:pt x="1193002" y="2501727"/>
                </a:lnTo>
                <a:lnTo>
                  <a:pt x="1188279" y="2501650"/>
                </a:lnTo>
                <a:lnTo>
                  <a:pt x="1183557" y="2501553"/>
                </a:lnTo>
                <a:lnTo>
                  <a:pt x="1178834" y="2501438"/>
                </a:lnTo>
                <a:lnTo>
                  <a:pt x="1174113" y="2501304"/>
                </a:lnTo>
                <a:lnTo>
                  <a:pt x="1169391" y="2501150"/>
                </a:lnTo>
                <a:lnTo>
                  <a:pt x="1164670" y="2500978"/>
                </a:lnTo>
                <a:lnTo>
                  <a:pt x="1159950" y="2500786"/>
                </a:lnTo>
                <a:lnTo>
                  <a:pt x="1155230" y="2500575"/>
                </a:lnTo>
                <a:lnTo>
                  <a:pt x="1150510" y="2500345"/>
                </a:lnTo>
                <a:lnTo>
                  <a:pt x="1145792" y="2500097"/>
                </a:lnTo>
                <a:lnTo>
                  <a:pt x="1141074" y="2499829"/>
                </a:lnTo>
                <a:lnTo>
                  <a:pt x="1136357" y="2499542"/>
                </a:lnTo>
                <a:lnTo>
                  <a:pt x="1131641" y="2499236"/>
                </a:lnTo>
                <a:lnTo>
                  <a:pt x="1126926" y="2498911"/>
                </a:lnTo>
                <a:lnTo>
                  <a:pt x="1122212" y="2498567"/>
                </a:lnTo>
                <a:lnTo>
                  <a:pt x="1117499" y="2498203"/>
                </a:lnTo>
                <a:lnTo>
                  <a:pt x="1112788" y="2497821"/>
                </a:lnTo>
                <a:lnTo>
                  <a:pt x="1108077" y="2497420"/>
                </a:lnTo>
                <a:lnTo>
                  <a:pt x="1103368" y="2496999"/>
                </a:lnTo>
                <a:lnTo>
                  <a:pt x="1098659" y="2496560"/>
                </a:lnTo>
                <a:lnTo>
                  <a:pt x="1093953" y="2496102"/>
                </a:lnTo>
                <a:lnTo>
                  <a:pt x="1089247" y="2495624"/>
                </a:lnTo>
                <a:lnTo>
                  <a:pt x="1084543" y="2495127"/>
                </a:lnTo>
                <a:lnTo>
                  <a:pt x="1079841" y="2494612"/>
                </a:lnTo>
                <a:lnTo>
                  <a:pt x="1075140" y="2494077"/>
                </a:lnTo>
                <a:lnTo>
                  <a:pt x="1070441" y="2493523"/>
                </a:lnTo>
                <a:lnTo>
                  <a:pt x="1065744" y="2492951"/>
                </a:lnTo>
                <a:lnTo>
                  <a:pt x="1061048" y="2492359"/>
                </a:lnTo>
                <a:lnTo>
                  <a:pt x="1056354" y="2491748"/>
                </a:lnTo>
                <a:lnTo>
                  <a:pt x="1051662" y="2491118"/>
                </a:lnTo>
                <a:lnTo>
                  <a:pt x="1046972" y="2490469"/>
                </a:lnTo>
                <a:lnTo>
                  <a:pt x="1042284" y="2489801"/>
                </a:lnTo>
                <a:lnTo>
                  <a:pt x="1037598" y="2489114"/>
                </a:lnTo>
                <a:lnTo>
                  <a:pt x="1032914" y="2488408"/>
                </a:lnTo>
                <a:lnTo>
                  <a:pt x="1028233" y="2487683"/>
                </a:lnTo>
                <a:lnTo>
                  <a:pt x="1023553" y="2486939"/>
                </a:lnTo>
                <a:lnTo>
                  <a:pt x="1018876" y="2486176"/>
                </a:lnTo>
                <a:lnTo>
                  <a:pt x="1014201" y="2485394"/>
                </a:lnTo>
                <a:lnTo>
                  <a:pt x="1009528" y="2484593"/>
                </a:lnTo>
                <a:lnTo>
                  <a:pt x="1004858" y="2483772"/>
                </a:lnTo>
                <a:lnTo>
                  <a:pt x="1000191" y="2482933"/>
                </a:lnTo>
                <a:lnTo>
                  <a:pt x="995526" y="2482075"/>
                </a:lnTo>
                <a:lnTo>
                  <a:pt x="990864" y="2481198"/>
                </a:lnTo>
                <a:lnTo>
                  <a:pt x="986204" y="2480302"/>
                </a:lnTo>
                <a:lnTo>
                  <a:pt x="981547" y="2479386"/>
                </a:lnTo>
                <a:lnTo>
                  <a:pt x="976893" y="2478452"/>
                </a:lnTo>
                <a:lnTo>
                  <a:pt x="972242" y="2477499"/>
                </a:lnTo>
                <a:lnTo>
                  <a:pt x="967593" y="2476527"/>
                </a:lnTo>
                <a:lnTo>
                  <a:pt x="962948" y="2475535"/>
                </a:lnTo>
                <a:lnTo>
                  <a:pt x="958306" y="2474525"/>
                </a:lnTo>
                <a:lnTo>
                  <a:pt x="953666" y="2473496"/>
                </a:lnTo>
                <a:lnTo>
                  <a:pt x="949030" y="2472448"/>
                </a:lnTo>
                <a:lnTo>
                  <a:pt x="944398" y="2471381"/>
                </a:lnTo>
                <a:lnTo>
                  <a:pt x="939768" y="2470295"/>
                </a:lnTo>
                <a:lnTo>
                  <a:pt x="935142" y="2469189"/>
                </a:lnTo>
                <a:lnTo>
                  <a:pt x="930519" y="2468065"/>
                </a:lnTo>
                <a:lnTo>
                  <a:pt x="925900" y="2466922"/>
                </a:lnTo>
                <a:lnTo>
                  <a:pt x="921284" y="2465760"/>
                </a:lnTo>
                <a:lnTo>
                  <a:pt x="916671" y="2464579"/>
                </a:lnTo>
                <a:lnTo>
                  <a:pt x="912063" y="2463379"/>
                </a:lnTo>
                <a:lnTo>
                  <a:pt x="907458" y="2462160"/>
                </a:lnTo>
                <a:lnTo>
                  <a:pt x="902856" y="2460923"/>
                </a:lnTo>
                <a:lnTo>
                  <a:pt x="898259" y="2459666"/>
                </a:lnTo>
                <a:lnTo>
                  <a:pt x="893665" y="2458390"/>
                </a:lnTo>
                <a:lnTo>
                  <a:pt x="889076" y="2457095"/>
                </a:lnTo>
                <a:lnTo>
                  <a:pt x="884490" y="2455782"/>
                </a:lnTo>
                <a:lnTo>
                  <a:pt x="879908" y="2454449"/>
                </a:lnTo>
                <a:lnTo>
                  <a:pt x="875331" y="2453098"/>
                </a:lnTo>
                <a:lnTo>
                  <a:pt x="870758" y="2451727"/>
                </a:lnTo>
                <a:lnTo>
                  <a:pt x="866188" y="2450338"/>
                </a:lnTo>
                <a:lnTo>
                  <a:pt x="861623" y="2448930"/>
                </a:lnTo>
                <a:lnTo>
                  <a:pt x="857063" y="2447503"/>
                </a:lnTo>
                <a:lnTo>
                  <a:pt x="852507" y="2446057"/>
                </a:lnTo>
                <a:lnTo>
                  <a:pt x="847955" y="2444592"/>
                </a:lnTo>
                <a:lnTo>
                  <a:pt x="843408" y="2443108"/>
                </a:lnTo>
                <a:lnTo>
                  <a:pt x="838865" y="2441605"/>
                </a:lnTo>
                <a:lnTo>
                  <a:pt x="834328" y="2440083"/>
                </a:lnTo>
                <a:lnTo>
                  <a:pt x="829794" y="2438543"/>
                </a:lnTo>
                <a:lnTo>
                  <a:pt x="825266" y="2436984"/>
                </a:lnTo>
                <a:lnTo>
                  <a:pt x="820742" y="2435405"/>
                </a:lnTo>
                <a:lnTo>
                  <a:pt x="816224" y="2433808"/>
                </a:lnTo>
                <a:lnTo>
                  <a:pt x="811710" y="2432192"/>
                </a:lnTo>
                <a:lnTo>
                  <a:pt x="807201" y="2430557"/>
                </a:lnTo>
                <a:lnTo>
                  <a:pt x="802697" y="2428904"/>
                </a:lnTo>
                <a:lnTo>
                  <a:pt x="798199" y="2427231"/>
                </a:lnTo>
                <a:lnTo>
                  <a:pt x="793705" y="2425540"/>
                </a:lnTo>
                <a:lnTo>
                  <a:pt x="789217" y="2423830"/>
                </a:lnTo>
                <a:lnTo>
                  <a:pt x="784734" y="2422101"/>
                </a:lnTo>
                <a:lnTo>
                  <a:pt x="780257" y="2420353"/>
                </a:lnTo>
                <a:lnTo>
                  <a:pt x="775785" y="2418586"/>
                </a:lnTo>
                <a:lnTo>
                  <a:pt x="771318" y="2416801"/>
                </a:lnTo>
                <a:lnTo>
                  <a:pt x="766857" y="2414997"/>
                </a:lnTo>
                <a:lnTo>
                  <a:pt x="762402" y="2413174"/>
                </a:lnTo>
                <a:lnTo>
                  <a:pt x="757952" y="2411332"/>
                </a:lnTo>
                <a:lnTo>
                  <a:pt x="753508" y="2409471"/>
                </a:lnTo>
                <a:lnTo>
                  <a:pt x="749070" y="2407592"/>
                </a:lnTo>
                <a:lnTo>
                  <a:pt x="744638" y="2405694"/>
                </a:lnTo>
                <a:lnTo>
                  <a:pt x="740211" y="2403777"/>
                </a:lnTo>
                <a:lnTo>
                  <a:pt x="735791" y="2401841"/>
                </a:lnTo>
                <a:lnTo>
                  <a:pt x="731376" y="2399886"/>
                </a:lnTo>
                <a:lnTo>
                  <a:pt x="726968" y="2397913"/>
                </a:lnTo>
                <a:lnTo>
                  <a:pt x="722566" y="2395921"/>
                </a:lnTo>
                <a:lnTo>
                  <a:pt x="718170" y="2393911"/>
                </a:lnTo>
                <a:lnTo>
                  <a:pt x="713781" y="2391881"/>
                </a:lnTo>
                <a:lnTo>
                  <a:pt x="709398" y="2389833"/>
                </a:lnTo>
                <a:lnTo>
                  <a:pt x="705021" y="2387766"/>
                </a:lnTo>
                <a:lnTo>
                  <a:pt x="700651" y="2385681"/>
                </a:lnTo>
                <a:lnTo>
                  <a:pt x="696287" y="2383577"/>
                </a:lnTo>
                <a:lnTo>
                  <a:pt x="691930" y="2381454"/>
                </a:lnTo>
                <a:lnTo>
                  <a:pt x="687579" y="2379312"/>
                </a:lnTo>
                <a:lnTo>
                  <a:pt x="683236" y="2377152"/>
                </a:lnTo>
                <a:lnTo>
                  <a:pt x="678899" y="2374973"/>
                </a:lnTo>
                <a:lnTo>
                  <a:pt x="674569" y="2372776"/>
                </a:lnTo>
                <a:lnTo>
                  <a:pt x="670246" y="2370559"/>
                </a:lnTo>
                <a:lnTo>
                  <a:pt x="665930" y="2368325"/>
                </a:lnTo>
                <a:lnTo>
                  <a:pt x="661621" y="2366071"/>
                </a:lnTo>
                <a:lnTo>
                  <a:pt x="657319" y="2363799"/>
                </a:lnTo>
                <a:lnTo>
                  <a:pt x="653024" y="2361508"/>
                </a:lnTo>
                <a:lnTo>
                  <a:pt x="648737" y="2359199"/>
                </a:lnTo>
                <a:lnTo>
                  <a:pt x="644457" y="2356871"/>
                </a:lnTo>
                <a:lnTo>
                  <a:pt x="640184" y="2354525"/>
                </a:lnTo>
                <a:lnTo>
                  <a:pt x="635918" y="2352160"/>
                </a:lnTo>
                <a:lnTo>
                  <a:pt x="631661" y="2349776"/>
                </a:lnTo>
                <a:lnTo>
                  <a:pt x="627410" y="2347374"/>
                </a:lnTo>
                <a:lnTo>
                  <a:pt x="623168" y="2344953"/>
                </a:lnTo>
                <a:lnTo>
                  <a:pt x="618933" y="2342514"/>
                </a:lnTo>
                <a:lnTo>
                  <a:pt x="614706" y="2340056"/>
                </a:lnTo>
                <a:lnTo>
                  <a:pt x="610486" y="2337579"/>
                </a:lnTo>
                <a:lnTo>
                  <a:pt x="606275" y="2335085"/>
                </a:lnTo>
                <a:lnTo>
                  <a:pt x="602071" y="2332571"/>
                </a:lnTo>
                <a:lnTo>
                  <a:pt x="597876" y="2330039"/>
                </a:lnTo>
                <a:lnTo>
                  <a:pt x="593689" y="2327489"/>
                </a:lnTo>
                <a:lnTo>
                  <a:pt x="589510" y="2324920"/>
                </a:lnTo>
                <a:lnTo>
                  <a:pt x="585339" y="2322333"/>
                </a:lnTo>
                <a:lnTo>
                  <a:pt x="581176" y="2319727"/>
                </a:lnTo>
                <a:lnTo>
                  <a:pt x="577022" y="2317103"/>
                </a:lnTo>
                <a:lnTo>
                  <a:pt x="572876" y="2314460"/>
                </a:lnTo>
                <a:lnTo>
                  <a:pt x="568738" y="2311799"/>
                </a:lnTo>
                <a:lnTo>
                  <a:pt x="564610" y="2309120"/>
                </a:lnTo>
                <a:lnTo>
                  <a:pt x="560489" y="2306422"/>
                </a:lnTo>
                <a:lnTo>
                  <a:pt x="556378" y="2303706"/>
                </a:lnTo>
                <a:lnTo>
                  <a:pt x="552275" y="2300971"/>
                </a:lnTo>
                <a:lnTo>
                  <a:pt x="548181" y="2298218"/>
                </a:lnTo>
                <a:lnTo>
                  <a:pt x="544096" y="2295447"/>
                </a:lnTo>
                <a:lnTo>
                  <a:pt x="540020" y="2292657"/>
                </a:lnTo>
                <a:lnTo>
                  <a:pt x="535953" y="2289849"/>
                </a:lnTo>
                <a:lnTo>
                  <a:pt x="531895" y="2287023"/>
                </a:lnTo>
                <a:lnTo>
                  <a:pt x="527846" y="2284179"/>
                </a:lnTo>
                <a:lnTo>
                  <a:pt x="523807" y="2281316"/>
                </a:lnTo>
                <a:lnTo>
                  <a:pt x="519776" y="2278434"/>
                </a:lnTo>
                <a:lnTo>
                  <a:pt x="515755" y="2275535"/>
                </a:lnTo>
                <a:lnTo>
                  <a:pt x="511744" y="2272617"/>
                </a:lnTo>
                <a:lnTo>
                  <a:pt x="507742" y="2269681"/>
                </a:lnTo>
                <a:lnTo>
                  <a:pt x="503750" y="2266727"/>
                </a:lnTo>
                <a:lnTo>
                  <a:pt x="499767" y="2263755"/>
                </a:lnTo>
                <a:lnTo>
                  <a:pt x="495794" y="2260764"/>
                </a:lnTo>
                <a:lnTo>
                  <a:pt x="491831" y="2257755"/>
                </a:lnTo>
                <a:lnTo>
                  <a:pt x="487877" y="2254728"/>
                </a:lnTo>
                <a:lnTo>
                  <a:pt x="483934" y="2251683"/>
                </a:lnTo>
                <a:lnTo>
                  <a:pt x="480000" y="2248620"/>
                </a:lnTo>
                <a:lnTo>
                  <a:pt x="476077" y="2245539"/>
                </a:lnTo>
                <a:lnTo>
                  <a:pt x="472163" y="2242439"/>
                </a:lnTo>
                <a:lnTo>
                  <a:pt x="468260" y="2239322"/>
                </a:lnTo>
                <a:lnTo>
                  <a:pt x="464367" y="2236186"/>
                </a:lnTo>
                <a:lnTo>
                  <a:pt x="460485" y="2233032"/>
                </a:lnTo>
                <a:lnTo>
                  <a:pt x="456613" y="2229860"/>
                </a:lnTo>
                <a:lnTo>
                  <a:pt x="452751" y="2226670"/>
                </a:lnTo>
                <a:lnTo>
                  <a:pt x="448900" y="2223462"/>
                </a:lnTo>
                <a:lnTo>
                  <a:pt x="445060" y="2220236"/>
                </a:lnTo>
                <a:lnTo>
                  <a:pt x="441230" y="2216992"/>
                </a:lnTo>
                <a:lnTo>
                  <a:pt x="437411" y="2213730"/>
                </a:lnTo>
                <a:lnTo>
                  <a:pt x="433603" y="2210450"/>
                </a:lnTo>
                <a:lnTo>
                  <a:pt x="429805" y="2207153"/>
                </a:lnTo>
                <a:lnTo>
                  <a:pt x="426019" y="2203837"/>
                </a:lnTo>
                <a:lnTo>
                  <a:pt x="422244" y="2200503"/>
                </a:lnTo>
                <a:lnTo>
                  <a:pt x="418480" y="2197151"/>
                </a:lnTo>
                <a:lnTo>
                  <a:pt x="414727" y="2193782"/>
                </a:lnTo>
                <a:lnTo>
                  <a:pt x="410985" y="2190394"/>
                </a:lnTo>
                <a:lnTo>
                  <a:pt x="407255" y="2186989"/>
                </a:lnTo>
                <a:lnTo>
                  <a:pt x="403536" y="2183566"/>
                </a:lnTo>
                <a:lnTo>
                  <a:pt x="399828" y="2180125"/>
                </a:lnTo>
                <a:lnTo>
                  <a:pt x="396133" y="2176666"/>
                </a:lnTo>
                <a:lnTo>
                  <a:pt x="392448" y="2173190"/>
                </a:lnTo>
                <a:lnTo>
                  <a:pt x="388776" y="2169696"/>
                </a:lnTo>
                <a:lnTo>
                  <a:pt x="385115" y="2166184"/>
                </a:lnTo>
                <a:lnTo>
                  <a:pt x="381466" y="2162654"/>
                </a:lnTo>
                <a:lnTo>
                  <a:pt x="377829" y="2159107"/>
                </a:lnTo>
                <a:lnTo>
                  <a:pt x="374204" y="2155541"/>
                </a:lnTo>
                <a:lnTo>
                  <a:pt x="370591" y="2151959"/>
                </a:lnTo>
                <a:lnTo>
                  <a:pt x="366991" y="2148358"/>
                </a:lnTo>
                <a:lnTo>
                  <a:pt x="363402" y="2144740"/>
                </a:lnTo>
                <a:lnTo>
                  <a:pt x="359826" y="2141104"/>
                </a:lnTo>
                <a:lnTo>
                  <a:pt x="356262" y="2137451"/>
                </a:lnTo>
                <a:lnTo>
                  <a:pt x="352711" y="2133780"/>
                </a:lnTo>
                <a:lnTo>
                  <a:pt x="349172" y="2130092"/>
                </a:lnTo>
                <a:lnTo>
                  <a:pt x="345646" y="2126386"/>
                </a:lnTo>
                <a:lnTo>
                  <a:pt x="342132" y="2122662"/>
                </a:lnTo>
                <a:lnTo>
                  <a:pt x="338631" y="2118921"/>
                </a:lnTo>
                <a:lnTo>
                  <a:pt x="335143" y="2115163"/>
                </a:lnTo>
                <a:lnTo>
                  <a:pt x="331668" y="2111387"/>
                </a:lnTo>
                <a:lnTo>
                  <a:pt x="328206" y="2107593"/>
                </a:lnTo>
                <a:lnTo>
                  <a:pt x="324757" y="2103783"/>
                </a:lnTo>
                <a:lnTo>
                  <a:pt x="321321" y="2099954"/>
                </a:lnTo>
                <a:lnTo>
                  <a:pt x="317898" y="2096109"/>
                </a:lnTo>
                <a:lnTo>
                  <a:pt x="314489" y="2092246"/>
                </a:lnTo>
                <a:lnTo>
                  <a:pt x="311093" y="2088366"/>
                </a:lnTo>
                <a:lnTo>
                  <a:pt x="307710" y="2084469"/>
                </a:lnTo>
                <a:lnTo>
                  <a:pt x="304341" y="2080554"/>
                </a:lnTo>
                <a:lnTo>
                  <a:pt x="300986" y="2076622"/>
                </a:lnTo>
                <a:lnTo>
                  <a:pt x="297644" y="2072673"/>
                </a:lnTo>
                <a:lnTo>
                  <a:pt x="294316" y="2068706"/>
                </a:lnTo>
                <a:lnTo>
                  <a:pt x="291002" y="2064723"/>
                </a:lnTo>
                <a:lnTo>
                  <a:pt x="287702" y="2060722"/>
                </a:lnTo>
                <a:lnTo>
                  <a:pt x="284416" y="2056704"/>
                </a:lnTo>
                <a:lnTo>
                  <a:pt x="281143" y="2052669"/>
                </a:lnTo>
                <a:lnTo>
                  <a:pt x="277885" y="2048617"/>
                </a:lnTo>
                <a:lnTo>
                  <a:pt x="274642" y="2044548"/>
                </a:lnTo>
                <a:lnTo>
                  <a:pt x="271412" y="2040462"/>
                </a:lnTo>
                <a:lnTo>
                  <a:pt x="268197" y="2036359"/>
                </a:lnTo>
                <a:lnTo>
                  <a:pt x="264997" y="2032239"/>
                </a:lnTo>
                <a:lnTo>
                  <a:pt x="261811" y="2028102"/>
                </a:lnTo>
                <a:lnTo>
                  <a:pt x="258639" y="2023948"/>
                </a:lnTo>
                <a:lnTo>
                  <a:pt x="255483" y="2019777"/>
                </a:lnTo>
                <a:lnTo>
                  <a:pt x="252341" y="2015589"/>
                </a:lnTo>
                <a:lnTo>
                  <a:pt x="249214" y="2011385"/>
                </a:lnTo>
                <a:lnTo>
                  <a:pt x="246102" y="2007163"/>
                </a:lnTo>
                <a:lnTo>
                  <a:pt x="243005" y="2002925"/>
                </a:lnTo>
                <a:lnTo>
                  <a:pt x="239923" y="1998670"/>
                </a:lnTo>
                <a:lnTo>
                  <a:pt x="236856" y="1994399"/>
                </a:lnTo>
                <a:lnTo>
                  <a:pt x="233805" y="1990111"/>
                </a:lnTo>
                <a:lnTo>
                  <a:pt x="230769" y="1985806"/>
                </a:lnTo>
                <a:lnTo>
                  <a:pt x="227749" y="1981484"/>
                </a:lnTo>
                <a:lnTo>
                  <a:pt x="224744" y="1977146"/>
                </a:lnTo>
                <a:lnTo>
                  <a:pt x="221755" y="1972791"/>
                </a:lnTo>
                <a:lnTo>
                  <a:pt x="218781" y="1968420"/>
                </a:lnTo>
                <a:lnTo>
                  <a:pt x="215823" y="1964032"/>
                </a:lnTo>
                <a:lnTo>
                  <a:pt x="212881" y="1959628"/>
                </a:lnTo>
                <a:lnTo>
                  <a:pt x="209955" y="1955207"/>
                </a:lnTo>
                <a:lnTo>
                  <a:pt x="207046" y="1950770"/>
                </a:lnTo>
                <a:lnTo>
                  <a:pt x="204152" y="1946316"/>
                </a:lnTo>
                <a:lnTo>
                  <a:pt x="201274" y="1941846"/>
                </a:lnTo>
                <a:lnTo>
                  <a:pt x="198413" y="1937360"/>
                </a:lnTo>
                <a:lnTo>
                  <a:pt x="195568" y="1932858"/>
                </a:lnTo>
                <a:lnTo>
                  <a:pt x="192740" y="1928339"/>
                </a:lnTo>
                <a:lnTo>
                  <a:pt x="189928" y="1923804"/>
                </a:lnTo>
                <a:lnTo>
                  <a:pt x="187133" y="1919253"/>
                </a:lnTo>
                <a:lnTo>
                  <a:pt x="184355" y="1914686"/>
                </a:lnTo>
                <a:lnTo>
                  <a:pt x="181593" y="1910102"/>
                </a:lnTo>
                <a:lnTo>
                  <a:pt x="178848" y="1905503"/>
                </a:lnTo>
                <a:lnTo>
                  <a:pt x="176121" y="1900887"/>
                </a:lnTo>
                <a:lnTo>
                  <a:pt x="173410" y="1896256"/>
                </a:lnTo>
                <a:lnTo>
                  <a:pt x="170717" y="1891608"/>
                </a:lnTo>
                <a:lnTo>
                  <a:pt x="168041" y="1886945"/>
                </a:lnTo>
                <a:lnTo>
                  <a:pt x="165382" y="1882266"/>
                </a:lnTo>
                <a:lnTo>
                  <a:pt x="162741" y="1877571"/>
                </a:lnTo>
                <a:lnTo>
                  <a:pt x="160117" y="1872860"/>
                </a:lnTo>
                <a:lnTo>
                  <a:pt x="157511" y="1868133"/>
                </a:lnTo>
                <a:lnTo>
                  <a:pt x="154922" y="1863391"/>
                </a:lnTo>
                <a:lnTo>
                  <a:pt x="152351" y="1858632"/>
                </a:lnTo>
                <a:lnTo>
                  <a:pt x="149798" y="1853859"/>
                </a:lnTo>
                <a:lnTo>
                  <a:pt x="147264" y="1849069"/>
                </a:lnTo>
                <a:lnTo>
                  <a:pt x="144747" y="1844264"/>
                </a:lnTo>
                <a:lnTo>
                  <a:pt x="142248" y="1839444"/>
                </a:lnTo>
                <a:lnTo>
                  <a:pt x="139768" y="1834608"/>
                </a:lnTo>
                <a:lnTo>
                  <a:pt x="137306" y="1829756"/>
                </a:lnTo>
                <a:lnTo>
                  <a:pt x="134862" y="1824889"/>
                </a:lnTo>
                <a:lnTo>
                  <a:pt x="132437" y="1820007"/>
                </a:lnTo>
                <a:lnTo>
                  <a:pt x="130030" y="1815109"/>
                </a:lnTo>
                <a:lnTo>
                  <a:pt x="127642" y="1810196"/>
                </a:lnTo>
                <a:lnTo>
                  <a:pt x="125273" y="1805268"/>
                </a:lnTo>
                <a:lnTo>
                  <a:pt x="122923" y="1800325"/>
                </a:lnTo>
                <a:lnTo>
                  <a:pt x="120592" y="1795367"/>
                </a:lnTo>
                <a:lnTo>
                  <a:pt x="118280" y="1790393"/>
                </a:lnTo>
                <a:lnTo>
                  <a:pt x="115987" y="1785404"/>
                </a:lnTo>
                <a:lnTo>
                  <a:pt x="113713" y="1780401"/>
                </a:lnTo>
                <a:lnTo>
                  <a:pt x="111459" y="1775382"/>
                </a:lnTo>
                <a:lnTo>
                  <a:pt x="109224" y="1770349"/>
                </a:lnTo>
                <a:lnTo>
                  <a:pt x="107008" y="1765300"/>
                </a:lnTo>
                <a:lnTo>
                  <a:pt x="104812" y="1760237"/>
                </a:lnTo>
                <a:lnTo>
                  <a:pt x="102636" y="1755159"/>
                </a:lnTo>
                <a:lnTo>
                  <a:pt x="100480" y="1750067"/>
                </a:lnTo>
                <a:lnTo>
                  <a:pt x="98344" y="1744959"/>
                </a:lnTo>
                <a:lnTo>
                  <a:pt x="96227" y="1739837"/>
                </a:lnTo>
                <a:lnTo>
                  <a:pt x="94131" y="1734701"/>
                </a:lnTo>
                <a:lnTo>
                  <a:pt x="92055" y="1729550"/>
                </a:lnTo>
                <a:lnTo>
                  <a:pt x="89999" y="1724384"/>
                </a:lnTo>
                <a:lnTo>
                  <a:pt x="87964" y="1719204"/>
                </a:lnTo>
                <a:lnTo>
                  <a:pt x="85949" y="1714010"/>
                </a:lnTo>
                <a:lnTo>
                  <a:pt x="83955" y="1708801"/>
                </a:lnTo>
                <a:lnTo>
                  <a:pt x="81981" y="1703579"/>
                </a:lnTo>
                <a:lnTo>
                  <a:pt x="80028" y="1698342"/>
                </a:lnTo>
                <a:lnTo>
                  <a:pt x="78096" y="1693090"/>
                </a:lnTo>
                <a:lnTo>
                  <a:pt x="76185" y="1687825"/>
                </a:lnTo>
                <a:lnTo>
                  <a:pt x="74295" y="1682546"/>
                </a:lnTo>
                <a:lnTo>
                  <a:pt x="72427" y="1677253"/>
                </a:lnTo>
                <a:lnTo>
                  <a:pt x="70579" y="1671945"/>
                </a:lnTo>
                <a:lnTo>
                  <a:pt x="68753" y="1666624"/>
                </a:lnTo>
                <a:lnTo>
                  <a:pt x="66948" y="1661289"/>
                </a:lnTo>
                <a:lnTo>
                  <a:pt x="65165" y="1655941"/>
                </a:lnTo>
                <a:lnTo>
                  <a:pt x="63403" y="1650579"/>
                </a:lnTo>
                <a:lnTo>
                  <a:pt x="61664" y="1645203"/>
                </a:lnTo>
                <a:lnTo>
                  <a:pt x="59946" y="1639813"/>
                </a:lnTo>
                <a:lnTo>
                  <a:pt x="58250" y="1634410"/>
                </a:lnTo>
                <a:lnTo>
                  <a:pt x="56576" y="1628994"/>
                </a:lnTo>
                <a:lnTo>
                  <a:pt x="54924" y="1623564"/>
                </a:lnTo>
                <a:lnTo>
                  <a:pt x="53294" y="1618121"/>
                </a:lnTo>
                <a:lnTo>
                  <a:pt x="51687" y="1612665"/>
                </a:lnTo>
                <a:lnTo>
                  <a:pt x="50102" y="1607195"/>
                </a:lnTo>
                <a:lnTo>
                  <a:pt x="48540" y="1601713"/>
                </a:lnTo>
                <a:lnTo>
                  <a:pt x="47001" y="1596217"/>
                </a:lnTo>
                <a:lnTo>
                  <a:pt x="45484" y="1590708"/>
                </a:lnTo>
                <a:lnTo>
                  <a:pt x="43990" y="1585187"/>
                </a:lnTo>
                <a:lnTo>
                  <a:pt x="42519" y="1579652"/>
                </a:lnTo>
                <a:lnTo>
                  <a:pt x="41071" y="1574105"/>
                </a:lnTo>
                <a:lnTo>
                  <a:pt x="39646" y="1568545"/>
                </a:lnTo>
                <a:lnTo>
                  <a:pt x="38245" y="1562973"/>
                </a:lnTo>
                <a:lnTo>
                  <a:pt x="36867" y="1557388"/>
                </a:lnTo>
                <a:lnTo>
                  <a:pt x="35512" y="1551790"/>
                </a:lnTo>
                <a:lnTo>
                  <a:pt x="34181" y="1546180"/>
                </a:lnTo>
                <a:lnTo>
                  <a:pt x="32874" y="1540558"/>
                </a:lnTo>
                <a:lnTo>
                  <a:pt x="31590" y="1534923"/>
                </a:lnTo>
                <a:lnTo>
                  <a:pt x="30330" y="1529276"/>
                </a:lnTo>
                <a:lnTo>
                  <a:pt x="29094" y="1523617"/>
                </a:lnTo>
                <a:lnTo>
                  <a:pt x="27883" y="1517946"/>
                </a:lnTo>
                <a:lnTo>
                  <a:pt x="26695" y="1512263"/>
                </a:lnTo>
                <a:lnTo>
                  <a:pt x="25532" y="1506568"/>
                </a:lnTo>
                <a:lnTo>
                  <a:pt x="24393" y="1500861"/>
                </a:lnTo>
                <a:lnTo>
                  <a:pt x="23279" y="1495143"/>
                </a:lnTo>
                <a:lnTo>
                  <a:pt x="22189" y="1489412"/>
                </a:lnTo>
                <a:lnTo>
                  <a:pt x="21124" y="1483671"/>
                </a:lnTo>
                <a:lnTo>
                  <a:pt x="20084" y="1477917"/>
                </a:lnTo>
                <a:lnTo>
                  <a:pt x="19069" y="1472153"/>
                </a:lnTo>
                <a:lnTo>
                  <a:pt x="18079" y="1466377"/>
                </a:lnTo>
                <a:lnTo>
                  <a:pt x="17114" y="1460589"/>
                </a:lnTo>
                <a:lnTo>
                  <a:pt x="16174" y="1454791"/>
                </a:lnTo>
                <a:lnTo>
                  <a:pt x="15259" y="1448981"/>
                </a:lnTo>
                <a:lnTo>
                  <a:pt x="14370" y="1443161"/>
                </a:lnTo>
                <a:lnTo>
                  <a:pt x="13507" y="1437329"/>
                </a:lnTo>
                <a:lnTo>
                  <a:pt x="12669" y="1431487"/>
                </a:lnTo>
                <a:lnTo>
                  <a:pt x="11857" y="1425634"/>
                </a:lnTo>
                <a:lnTo>
                  <a:pt x="11071" y="1419770"/>
                </a:lnTo>
                <a:lnTo>
                  <a:pt x="10311" y="1413896"/>
                </a:lnTo>
                <a:lnTo>
                  <a:pt x="9577" y="1408011"/>
                </a:lnTo>
                <a:lnTo>
                  <a:pt x="8869" y="1402116"/>
                </a:lnTo>
                <a:lnTo>
                  <a:pt x="8187" y="1396211"/>
                </a:lnTo>
                <a:lnTo>
                  <a:pt x="7532" y="1390295"/>
                </a:lnTo>
                <a:lnTo>
                  <a:pt x="6903" y="1384370"/>
                </a:lnTo>
                <a:lnTo>
                  <a:pt x="6301" y="1378434"/>
                </a:lnTo>
                <a:lnTo>
                  <a:pt x="5726" y="1372488"/>
                </a:lnTo>
                <a:lnTo>
                  <a:pt x="5177" y="1366533"/>
                </a:lnTo>
                <a:lnTo>
                  <a:pt x="4656" y="1360568"/>
                </a:lnTo>
                <a:lnTo>
                  <a:pt x="4161" y="1354593"/>
                </a:lnTo>
                <a:lnTo>
                  <a:pt x="3694" y="1348609"/>
                </a:lnTo>
                <a:lnTo>
                  <a:pt x="3254" y="1342616"/>
                </a:lnTo>
                <a:lnTo>
                  <a:pt x="2841" y="1336613"/>
                </a:lnTo>
                <a:lnTo>
                  <a:pt x="2456" y="1330601"/>
                </a:lnTo>
                <a:lnTo>
                  <a:pt x="2099" y="1324580"/>
                </a:lnTo>
                <a:lnTo>
                  <a:pt x="1769" y="1318549"/>
                </a:lnTo>
                <a:lnTo>
                  <a:pt x="1467" y="1312510"/>
                </a:lnTo>
                <a:lnTo>
                  <a:pt x="1193" y="1306463"/>
                </a:lnTo>
                <a:lnTo>
                  <a:pt x="947" y="1300406"/>
                </a:lnTo>
                <a:lnTo>
                  <a:pt x="729" y="1294341"/>
                </a:lnTo>
                <a:lnTo>
                  <a:pt x="539" y="1288268"/>
                </a:lnTo>
                <a:lnTo>
                  <a:pt x="378" y="1282186"/>
                </a:lnTo>
                <a:lnTo>
                  <a:pt x="245" y="1276096"/>
                </a:lnTo>
                <a:lnTo>
                  <a:pt x="140" y="1269997"/>
                </a:lnTo>
                <a:lnTo>
                  <a:pt x="65" y="1263891"/>
                </a:lnTo>
                <a:lnTo>
                  <a:pt x="18" y="1257777"/>
                </a:lnTo>
                <a:lnTo>
                  <a:pt x="0" y="1251655"/>
                </a:lnTo>
                <a:lnTo>
                  <a:pt x="11" y="1245526"/>
                </a:lnTo>
                <a:lnTo>
                  <a:pt x="51" y="1239389"/>
                </a:lnTo>
                <a:lnTo>
                  <a:pt x="121" y="1233245"/>
                </a:lnTo>
                <a:lnTo>
                  <a:pt x="219" y="1227093"/>
                </a:lnTo>
                <a:lnTo>
                  <a:pt x="347" y="1220934"/>
                </a:lnTo>
                <a:lnTo>
                  <a:pt x="505" y="1214768"/>
                </a:lnTo>
                <a:lnTo>
                  <a:pt x="693" y="1208595"/>
                </a:lnTo>
                <a:lnTo>
                  <a:pt x="910" y="1202416"/>
                </a:lnTo>
                <a:lnTo>
                  <a:pt x="1157" y="1196229"/>
                </a:lnTo>
                <a:lnTo>
                  <a:pt x="1434" y="1190037"/>
                </a:lnTo>
                <a:lnTo>
                  <a:pt x="1741" y="1183837"/>
                </a:lnTo>
                <a:lnTo>
                  <a:pt x="2078" y="1177632"/>
                </a:lnTo>
                <a:lnTo>
                  <a:pt x="2446" y="1171420"/>
                </a:lnTo>
                <a:lnTo>
                  <a:pt x="2844" y="1165203"/>
                </a:lnTo>
                <a:lnTo>
                  <a:pt x="3272" y="1158979"/>
                </a:lnTo>
                <a:lnTo>
                  <a:pt x="3731" y="1152750"/>
                </a:lnTo>
                <a:lnTo>
                  <a:pt x="4221" y="1146515"/>
                </a:lnTo>
                <a:lnTo>
                  <a:pt x="4742" y="1140275"/>
                </a:lnTo>
                <a:lnTo>
                  <a:pt x="5293" y="1134029"/>
                </a:lnTo>
                <a:lnTo>
                  <a:pt x="5876" y="1127778"/>
                </a:lnTo>
                <a:lnTo>
                  <a:pt x="6490" y="1121522"/>
                </a:lnTo>
                <a:lnTo>
                  <a:pt x="7135" y="1115261"/>
                </a:lnTo>
                <a:lnTo>
                  <a:pt x="7812" y="1108996"/>
                </a:lnTo>
                <a:lnTo>
                  <a:pt x="8520" y="1102725"/>
                </a:lnTo>
                <a:lnTo>
                  <a:pt x="9259" y="1096451"/>
                </a:lnTo>
                <a:lnTo>
                  <a:pt x="10030" y="1090172"/>
                </a:lnTo>
                <a:lnTo>
                  <a:pt x="10833" y="1083889"/>
                </a:lnTo>
                <a:lnTo>
                  <a:pt x="11668" y="1077601"/>
                </a:lnTo>
                <a:lnTo>
                  <a:pt x="12535" y="1071310"/>
                </a:lnTo>
                <a:lnTo>
                  <a:pt x="13434" y="1065016"/>
                </a:lnTo>
                <a:lnTo>
                  <a:pt x="14366" y="1058717"/>
                </a:lnTo>
                <a:lnTo>
                  <a:pt x="15329" y="1052415"/>
                </a:lnTo>
                <a:lnTo>
                  <a:pt x="16325" y="1046110"/>
                </a:lnTo>
                <a:lnTo>
                  <a:pt x="17354" y="1039802"/>
                </a:lnTo>
                <a:lnTo>
                  <a:pt x="18415" y="1033491"/>
                </a:lnTo>
                <a:lnTo>
                  <a:pt x="19509" y="1027177"/>
                </a:lnTo>
                <a:lnTo>
                  <a:pt x="20636" y="1020861"/>
                </a:lnTo>
                <a:lnTo>
                  <a:pt x="21795" y="1014542"/>
                </a:lnTo>
                <a:lnTo>
                  <a:pt x="22988" y="1008221"/>
                </a:lnTo>
                <a:lnTo>
                  <a:pt x="24214" y="1001898"/>
                </a:lnTo>
                <a:lnTo>
                  <a:pt x="25473" y="995573"/>
                </a:lnTo>
                <a:lnTo>
                  <a:pt x="26765" y="989246"/>
                </a:lnTo>
                <a:lnTo>
                  <a:pt x="28091" y="982917"/>
                </a:lnTo>
                <a:lnTo>
                  <a:pt x="29450" y="976587"/>
                </a:lnTo>
                <a:lnTo>
                  <a:pt x="30843" y="970256"/>
                </a:lnTo>
                <a:lnTo>
                  <a:pt x="32270" y="963924"/>
                </a:lnTo>
                <a:lnTo>
                  <a:pt x="33731" y="957591"/>
                </a:lnTo>
                <a:lnTo>
                  <a:pt x="35225" y="951257"/>
                </a:lnTo>
                <a:lnTo>
                  <a:pt x="36754" y="944922"/>
                </a:lnTo>
                <a:lnTo>
                  <a:pt x="38316" y="938587"/>
                </a:lnTo>
                <a:lnTo>
                  <a:pt x="39913" y="932252"/>
                </a:lnTo>
                <a:lnTo>
                  <a:pt x="41544" y="925917"/>
                </a:lnTo>
                <a:lnTo>
                  <a:pt x="43210" y="919583"/>
                </a:lnTo>
                <a:lnTo>
                  <a:pt x="44910" y="913248"/>
                </a:lnTo>
                <a:lnTo>
                  <a:pt x="46645" y="906915"/>
                </a:lnTo>
                <a:lnTo>
                  <a:pt x="48414" y="900581"/>
                </a:lnTo>
                <a:lnTo>
                  <a:pt x="50218" y="894249"/>
                </a:lnTo>
                <a:lnTo>
                  <a:pt x="52057" y="887919"/>
                </a:lnTo>
                <a:lnTo>
                  <a:pt x="53931" y="881589"/>
                </a:lnTo>
                <a:lnTo>
                  <a:pt x="55840" y="875261"/>
                </a:lnTo>
                <a:lnTo>
                  <a:pt x="57784" y="868935"/>
                </a:lnTo>
                <a:lnTo>
                  <a:pt x="59763" y="862610"/>
                </a:lnTo>
                <a:lnTo>
                  <a:pt x="61778" y="856288"/>
                </a:lnTo>
                <a:lnTo>
                  <a:pt x="63828" y="849968"/>
                </a:lnTo>
                <a:lnTo>
                  <a:pt x="65913" y="843651"/>
                </a:lnTo>
                <a:lnTo>
                  <a:pt x="68034" y="837337"/>
                </a:lnTo>
                <a:lnTo>
                  <a:pt x="70191" y="831025"/>
                </a:lnTo>
                <a:lnTo>
                  <a:pt x="72384" y="824717"/>
                </a:lnTo>
                <a:lnTo>
                  <a:pt x="74612" y="818412"/>
                </a:lnTo>
                <a:lnTo>
                  <a:pt x="76876" y="812111"/>
                </a:lnTo>
                <a:lnTo>
                  <a:pt x="79176" y="805813"/>
                </a:lnTo>
                <a:lnTo>
                  <a:pt x="81512" y="799520"/>
                </a:lnTo>
                <a:lnTo>
                  <a:pt x="83884" y="793231"/>
                </a:lnTo>
                <a:lnTo>
                  <a:pt x="86293" y="786946"/>
                </a:lnTo>
                <a:lnTo>
                  <a:pt x="88738" y="780666"/>
                </a:lnTo>
                <a:lnTo>
                  <a:pt x="91219" y="774391"/>
                </a:lnTo>
                <a:lnTo>
                  <a:pt x="93736" y="768121"/>
                </a:lnTo>
                <a:lnTo>
                  <a:pt x="96290" y="761857"/>
                </a:lnTo>
                <a:lnTo>
                  <a:pt x="98881" y="755598"/>
                </a:lnTo>
                <a:lnTo>
                  <a:pt x="101508" y="749345"/>
                </a:lnTo>
                <a:lnTo>
                  <a:pt x="104172" y="743098"/>
                </a:lnTo>
                <a:lnTo>
                  <a:pt x="106873" y="736857"/>
                </a:lnTo>
                <a:lnTo>
                  <a:pt x="109611" y="730623"/>
                </a:lnTo>
                <a:lnTo>
                  <a:pt x="112385" y="724395"/>
                </a:lnTo>
                <a:lnTo>
                  <a:pt x="115196" y="718175"/>
                </a:lnTo>
                <a:lnTo>
                  <a:pt x="118045" y="711962"/>
                </a:lnTo>
                <a:lnTo>
                  <a:pt x="120931" y="705757"/>
                </a:lnTo>
                <a:lnTo>
                  <a:pt x="123853" y="699559"/>
                </a:lnTo>
                <a:lnTo>
                  <a:pt x="126813" y="693369"/>
                </a:lnTo>
                <a:lnTo>
                  <a:pt x="129811" y="687187"/>
                </a:lnTo>
                <a:lnTo>
                  <a:pt x="132845" y="681014"/>
                </a:lnTo>
                <a:lnTo>
                  <a:pt x="135917" y="674850"/>
                </a:lnTo>
                <a:lnTo>
                  <a:pt x="139026" y="668694"/>
                </a:lnTo>
                <a:lnTo>
                  <a:pt x="142173" y="662548"/>
                </a:lnTo>
                <a:lnTo>
                  <a:pt x="145358" y="656412"/>
                </a:lnTo>
                <a:lnTo>
                  <a:pt x="148580" y="650285"/>
                </a:lnTo>
                <a:lnTo>
                  <a:pt x="151839" y="644168"/>
                </a:lnTo>
                <a:lnTo>
                  <a:pt x="155137" y="638061"/>
                </a:lnTo>
                <a:lnTo>
                  <a:pt x="158472" y="631965"/>
                </a:lnTo>
                <a:lnTo>
                  <a:pt x="161844" y="625880"/>
                </a:lnTo>
                <a:lnTo>
                  <a:pt x="165255" y="619806"/>
                </a:lnTo>
                <a:lnTo>
                  <a:pt x="168703" y="613743"/>
                </a:lnTo>
                <a:lnTo>
                  <a:pt x="172190" y="607692"/>
                </a:lnTo>
                <a:lnTo>
                  <a:pt x="175714" y="601652"/>
                </a:lnTo>
                <a:lnTo>
                  <a:pt x="179276" y="595625"/>
                </a:lnTo>
                <a:lnTo>
                  <a:pt x="182876" y="589610"/>
                </a:lnTo>
                <a:lnTo>
                  <a:pt x="186514" y="583608"/>
                </a:lnTo>
                <a:lnTo>
                  <a:pt x="190190" y="577619"/>
                </a:lnTo>
                <a:lnTo>
                  <a:pt x="193904" y="571643"/>
                </a:lnTo>
                <a:lnTo>
                  <a:pt x="197656" y="565680"/>
                </a:lnTo>
                <a:lnTo>
                  <a:pt x="201447" y="559732"/>
                </a:lnTo>
                <a:lnTo>
                  <a:pt x="205275" y="553797"/>
                </a:lnTo>
                <a:lnTo>
                  <a:pt x="209141" y="547877"/>
                </a:lnTo>
                <a:lnTo>
                  <a:pt x="213046" y="541972"/>
                </a:lnTo>
                <a:lnTo>
                  <a:pt x="216989" y="536081"/>
                </a:lnTo>
                <a:lnTo>
                  <a:pt x="220970" y="530206"/>
                </a:lnTo>
                <a:lnTo>
                  <a:pt x="224989" y="524346"/>
                </a:lnTo>
                <a:lnTo>
                  <a:pt x="229046" y="518502"/>
                </a:lnTo>
                <a:lnTo>
                  <a:pt x="233141" y="512675"/>
                </a:lnTo>
                <a:lnTo>
                  <a:pt x="237275" y="506863"/>
                </a:lnTo>
                <a:lnTo>
                  <a:pt x="241446" y="501069"/>
                </a:lnTo>
                <a:lnTo>
                  <a:pt x="245656" y="495291"/>
                </a:lnTo>
                <a:lnTo>
                  <a:pt x="249904" y="489531"/>
                </a:lnTo>
                <a:lnTo>
                  <a:pt x="254190" y="483788"/>
                </a:lnTo>
                <a:lnTo>
                  <a:pt x="258515" y="478063"/>
                </a:lnTo>
                <a:lnTo>
                  <a:pt x="262877" y="472356"/>
                </a:lnTo>
                <a:lnTo>
                  <a:pt x="267278" y="466668"/>
                </a:lnTo>
                <a:lnTo>
                  <a:pt x="271716" y="460999"/>
                </a:lnTo>
                <a:lnTo>
                  <a:pt x="276193" y="455349"/>
                </a:lnTo>
                <a:lnTo>
                  <a:pt x="280707" y="449718"/>
                </a:lnTo>
                <a:lnTo>
                  <a:pt x="285260" y="444107"/>
                </a:lnTo>
                <a:lnTo>
                  <a:pt x="289850" y="438516"/>
                </a:lnTo>
                <a:lnTo>
                  <a:pt x="294479" y="432946"/>
                </a:lnTo>
                <a:lnTo>
                  <a:pt x="299145" y="427396"/>
                </a:lnTo>
                <a:lnTo>
                  <a:pt x="303850" y="421867"/>
                </a:lnTo>
                <a:lnTo>
                  <a:pt x="308592" y="416360"/>
                </a:lnTo>
                <a:lnTo>
                  <a:pt x="313372" y="410874"/>
                </a:lnTo>
                <a:lnTo>
                  <a:pt x="318189" y="405410"/>
                </a:lnTo>
                <a:lnTo>
                  <a:pt x="323044" y="399968"/>
                </a:lnTo>
                <a:lnTo>
                  <a:pt x="327937" y="394549"/>
                </a:lnTo>
                <a:lnTo>
                  <a:pt x="332868" y="389153"/>
                </a:lnTo>
                <a:lnTo>
                  <a:pt x="337836" y="383780"/>
                </a:lnTo>
                <a:lnTo>
                  <a:pt x="342841" y="378431"/>
                </a:lnTo>
                <a:lnTo>
                  <a:pt x="347884" y="373106"/>
                </a:lnTo>
                <a:lnTo>
                  <a:pt x="352964" y="367805"/>
                </a:lnTo>
                <a:lnTo>
                  <a:pt x="358081" y="362528"/>
                </a:lnTo>
                <a:lnTo>
                  <a:pt x="363235" y="357276"/>
                </a:lnTo>
                <a:lnTo>
                  <a:pt x="368426" y="352050"/>
                </a:lnTo>
                <a:lnTo>
                  <a:pt x="373655" y="346848"/>
                </a:lnTo>
                <a:lnTo>
                  <a:pt x="378920" y="341673"/>
                </a:lnTo>
                <a:lnTo>
                  <a:pt x="384222" y="336524"/>
                </a:lnTo>
                <a:lnTo>
                  <a:pt x="389561" y="331402"/>
                </a:lnTo>
                <a:lnTo>
                  <a:pt x="394936" y="326306"/>
                </a:lnTo>
                <a:lnTo>
                  <a:pt x="400348" y="321238"/>
                </a:lnTo>
                <a:lnTo>
                  <a:pt x="405797" y="316196"/>
                </a:lnTo>
                <a:lnTo>
                  <a:pt x="411281" y="311183"/>
                </a:lnTo>
                <a:lnTo>
                  <a:pt x="416802" y="306198"/>
                </a:lnTo>
                <a:lnTo>
                  <a:pt x="422359" y="301242"/>
                </a:lnTo>
                <a:lnTo>
                  <a:pt x="427952" y="296314"/>
                </a:lnTo>
                <a:lnTo>
                  <a:pt x="433581" y="291416"/>
                </a:lnTo>
                <a:lnTo>
                  <a:pt x="439245" y="286547"/>
                </a:lnTo>
                <a:lnTo>
                  <a:pt x="444945" y="281707"/>
                </a:lnTo>
                <a:lnTo>
                  <a:pt x="450680" y="276898"/>
                </a:lnTo>
                <a:lnTo>
                  <a:pt x="456451" y="272120"/>
                </a:lnTo>
                <a:lnTo>
                  <a:pt x="462257" y="267372"/>
                </a:lnTo>
                <a:lnTo>
                  <a:pt x="468098" y="262656"/>
                </a:lnTo>
                <a:lnTo>
                  <a:pt x="473974" y="257971"/>
                </a:lnTo>
                <a:lnTo>
                  <a:pt x="479884" y="253318"/>
                </a:lnTo>
                <a:lnTo>
                  <a:pt x="485829" y="248697"/>
                </a:lnTo>
                <a:lnTo>
                  <a:pt x="491809" y="244108"/>
                </a:lnTo>
                <a:lnTo>
                  <a:pt x="497822" y="239553"/>
                </a:lnTo>
                <a:lnTo>
                  <a:pt x="503870" y="235030"/>
                </a:lnTo>
                <a:lnTo>
                  <a:pt x="509952" y="230541"/>
                </a:lnTo>
                <a:lnTo>
                  <a:pt x="516067" y="226086"/>
                </a:lnTo>
                <a:lnTo>
                  <a:pt x="522216" y="221665"/>
                </a:lnTo>
                <a:lnTo>
                  <a:pt x="528399" y="217279"/>
                </a:lnTo>
                <a:lnTo>
                  <a:pt x="534614" y="212927"/>
                </a:lnTo>
                <a:lnTo>
                  <a:pt x="540863" y="208611"/>
                </a:lnTo>
                <a:lnTo>
                  <a:pt x="547144" y="204330"/>
                </a:lnTo>
                <a:lnTo>
                  <a:pt x="553458" y="200085"/>
                </a:lnTo>
                <a:lnTo>
                  <a:pt x="559804" y="195876"/>
                </a:lnTo>
                <a:lnTo>
                  <a:pt x="566182" y="191703"/>
                </a:lnTo>
                <a:lnTo>
                  <a:pt x="572593" y="187568"/>
                </a:lnTo>
                <a:lnTo>
                  <a:pt x="579035" y="183469"/>
                </a:lnTo>
                <a:lnTo>
                  <a:pt x="585509" y="179408"/>
                </a:lnTo>
                <a:lnTo>
                  <a:pt x="592014" y="175385"/>
                </a:lnTo>
                <a:lnTo>
                  <a:pt x="598550" y="171400"/>
                </a:lnTo>
                <a:lnTo>
                  <a:pt x="605117" y="167453"/>
                </a:lnTo>
                <a:lnTo>
                  <a:pt x="611714" y="163545"/>
                </a:lnTo>
                <a:lnTo>
                  <a:pt x="618342" y="159676"/>
                </a:lnTo>
                <a:lnTo>
                  <a:pt x="625000" y="155846"/>
                </a:lnTo>
                <a:lnTo>
                  <a:pt x="631688" y="152056"/>
                </a:lnTo>
                <a:lnTo>
                  <a:pt x="638405" y="148306"/>
                </a:lnTo>
                <a:lnTo>
                  <a:pt x="645152" y="144596"/>
                </a:lnTo>
                <a:lnTo>
                  <a:pt x="651928" y="140927"/>
                </a:lnTo>
                <a:lnTo>
                  <a:pt x="658733" y="137299"/>
                </a:lnTo>
                <a:lnTo>
                  <a:pt x="665566" y="133712"/>
                </a:lnTo>
                <a:lnTo>
                  <a:pt x="672427" y="130166"/>
                </a:lnTo>
                <a:lnTo>
                  <a:pt x="679317" y="126663"/>
                </a:lnTo>
                <a:lnTo>
                  <a:pt x="686234" y="123201"/>
                </a:lnTo>
                <a:lnTo>
                  <a:pt x="693179" y="119782"/>
                </a:lnTo>
                <a:lnTo>
                  <a:pt x="700151" y="116406"/>
                </a:lnTo>
                <a:lnTo>
                  <a:pt x="707150" y="113073"/>
                </a:lnTo>
                <a:lnTo>
                  <a:pt x="714175" y="109783"/>
                </a:lnTo>
                <a:lnTo>
                  <a:pt x="721226" y="106536"/>
                </a:lnTo>
                <a:lnTo>
                  <a:pt x="728304" y="103334"/>
                </a:lnTo>
                <a:lnTo>
                  <a:pt x="735407" y="100175"/>
                </a:lnTo>
                <a:lnTo>
                  <a:pt x="742535" y="97061"/>
                </a:lnTo>
                <a:lnTo>
                  <a:pt x="749689" y="93992"/>
                </a:lnTo>
                <a:lnTo>
                  <a:pt x="756867" y="90968"/>
                </a:lnTo>
                <a:lnTo>
                  <a:pt x="764069" y="87989"/>
                </a:lnTo>
                <a:lnTo>
                  <a:pt x="771296" y="85055"/>
                </a:lnTo>
                <a:lnTo>
                  <a:pt x="778546" y="82167"/>
                </a:lnTo>
                <a:lnTo>
                  <a:pt x="785820" y="79326"/>
                </a:lnTo>
                <a:lnTo>
                  <a:pt x="793116" y="76530"/>
                </a:lnTo>
                <a:lnTo>
                  <a:pt x="800435" y="73782"/>
                </a:lnTo>
                <a:lnTo>
                  <a:pt x="807777" y="71080"/>
                </a:lnTo>
                <a:lnTo>
                  <a:pt x="815140" y="68425"/>
                </a:lnTo>
                <a:lnTo>
                  <a:pt x="822525" y="65817"/>
                </a:lnTo>
                <a:lnTo>
                  <a:pt x="829932" y="63257"/>
                </a:lnTo>
                <a:lnTo>
                  <a:pt x="837359" y="60745"/>
                </a:lnTo>
                <a:lnTo>
                  <a:pt x="844806" y="58281"/>
                </a:lnTo>
                <a:lnTo>
                  <a:pt x="852274" y="55865"/>
                </a:lnTo>
                <a:lnTo>
                  <a:pt x="859762" y="53497"/>
                </a:lnTo>
                <a:lnTo>
                  <a:pt x="867269" y="51179"/>
                </a:lnTo>
                <a:lnTo>
                  <a:pt x="874795" y="48909"/>
                </a:lnTo>
                <a:lnTo>
                  <a:pt x="882340" y="46688"/>
                </a:lnTo>
                <a:lnTo>
                  <a:pt x="889903" y="44517"/>
                </a:lnTo>
                <a:lnTo>
                  <a:pt x="897483" y="42395"/>
                </a:lnTo>
                <a:lnTo>
                  <a:pt x="905081" y="40323"/>
                </a:lnTo>
                <a:lnTo>
                  <a:pt x="912697" y="38301"/>
                </a:lnTo>
                <a:lnTo>
                  <a:pt x="920329" y="36330"/>
                </a:lnTo>
                <a:lnTo>
                  <a:pt x="927977" y="34408"/>
                </a:lnTo>
                <a:lnTo>
                  <a:pt x="935641" y="32537"/>
                </a:lnTo>
                <a:lnTo>
                  <a:pt x="943320" y="30717"/>
                </a:lnTo>
                <a:lnTo>
                  <a:pt x="951015" y="28948"/>
                </a:lnTo>
                <a:lnTo>
                  <a:pt x="958724" y="27230"/>
                </a:lnTo>
                <a:lnTo>
                  <a:pt x="966447" y="25563"/>
                </a:lnTo>
                <a:lnTo>
                  <a:pt x="974185" y="23947"/>
                </a:lnTo>
                <a:lnTo>
                  <a:pt x="981935" y="22383"/>
                </a:lnTo>
                <a:lnTo>
                  <a:pt x="989699" y="20871"/>
                </a:lnTo>
                <a:lnTo>
                  <a:pt x="997475" y="19411"/>
                </a:lnTo>
                <a:lnTo>
                  <a:pt x="1005263" y="18003"/>
                </a:lnTo>
                <a:lnTo>
                  <a:pt x="1013062" y="16647"/>
                </a:lnTo>
                <a:lnTo>
                  <a:pt x="1020873" y="15343"/>
                </a:lnTo>
                <a:lnTo>
                  <a:pt x="1028695" y="14091"/>
                </a:lnTo>
                <a:lnTo>
                  <a:pt x="1036527" y="12892"/>
                </a:lnTo>
                <a:lnTo>
                  <a:pt x="1044369" y="11746"/>
                </a:lnTo>
                <a:lnTo>
                  <a:pt x="1052221" y="10653"/>
                </a:lnTo>
                <a:lnTo>
                  <a:pt x="1060082" y="9612"/>
                </a:lnTo>
                <a:lnTo>
                  <a:pt x="1067951" y="8625"/>
                </a:lnTo>
                <a:lnTo>
                  <a:pt x="1075828" y="7690"/>
                </a:lnTo>
                <a:lnTo>
                  <a:pt x="1083713" y="6809"/>
                </a:lnTo>
                <a:lnTo>
                  <a:pt x="1091605" y="5981"/>
                </a:lnTo>
                <a:lnTo>
                  <a:pt x="1099504" y="5207"/>
                </a:lnTo>
                <a:lnTo>
                  <a:pt x="1107410" y="4485"/>
                </a:lnTo>
                <a:lnTo>
                  <a:pt x="1115321" y="3818"/>
                </a:lnTo>
                <a:lnTo>
                  <a:pt x="1123238" y="3204"/>
                </a:lnTo>
                <a:lnTo>
                  <a:pt x="1131160" y="2643"/>
                </a:lnTo>
                <a:lnTo>
                  <a:pt x="1139086" y="2137"/>
                </a:lnTo>
                <a:lnTo>
                  <a:pt x="1147016" y="1684"/>
                </a:lnTo>
                <a:lnTo>
                  <a:pt x="1154950" y="1285"/>
                </a:lnTo>
                <a:lnTo>
                  <a:pt x="1162888" y="940"/>
                </a:lnTo>
                <a:lnTo>
                  <a:pt x="1170827" y="648"/>
                </a:lnTo>
                <a:lnTo>
                  <a:pt x="1178770" y="411"/>
                </a:lnTo>
                <a:lnTo>
                  <a:pt x="1186714" y="227"/>
                </a:lnTo>
                <a:lnTo>
                  <a:pt x="1194659" y="98"/>
                </a:lnTo>
                <a:lnTo>
                  <a:pt x="1209766" y="0"/>
                </a:lnTo>
              </a:path>
            </a:pathLst>
          </a:custGeom>
          <a:ln w="25400">
            <a:solidFill>
              <a:srgbClr val="7D3C98"/>
            </a:solidFill>
            <a:prstDash val="dash"/>
          </a:ln>
        </p:spPr>
      </p:sp>
      <p:sp>
        <p:nvSpPr>
          <p:cNvPr id="19" name="Fuga"/>
          <p:cNvSpPr/>
          <p:nvPr/>
        </p:nvSpPr>
        <p:spPr>
          <a:xfrm>
            <a:off x="6492240" y="2496312"/>
            <a:ext cx="2020380" cy="1075071"/>
          </a:xfrm>
          <a:custGeom>
            <a:avLst/>
            <a:gdLst/>
            <a:ahLst/>
            <a:cxnLst/>
            <a:rect l="l" t="t" r="r" b="b"/>
            <a:pathLst>
              <a:path w="2020380" h="1075071">
                <a:moveTo>
                  <a:pt x="0" y="0"/>
                </a:moveTo>
                <a:lnTo>
                  <a:pt x="10075" y="27"/>
                </a:lnTo>
                <a:lnTo>
                  <a:pt x="20150" y="108"/>
                </a:lnTo>
                <a:lnTo>
                  <a:pt x="30223" y="243"/>
                </a:lnTo>
                <a:lnTo>
                  <a:pt x="40295" y="432"/>
                </a:lnTo>
                <a:lnTo>
                  <a:pt x="50364" y="674"/>
                </a:lnTo>
                <a:lnTo>
                  <a:pt x="60430" y="971"/>
                </a:lnTo>
                <a:lnTo>
                  <a:pt x="70493" y="1321"/>
                </a:lnTo>
                <a:lnTo>
                  <a:pt x="80552" y="1725"/>
                </a:lnTo>
                <a:lnTo>
                  <a:pt x="90606" y="2183"/>
                </a:lnTo>
                <a:lnTo>
                  <a:pt x="100655" y="2694"/>
                </a:lnTo>
                <a:lnTo>
                  <a:pt x="110698" y="3258"/>
                </a:lnTo>
                <a:lnTo>
                  <a:pt x="120735" y="3875"/>
                </a:lnTo>
                <a:lnTo>
                  <a:pt x="130765" y="4546"/>
                </a:lnTo>
                <a:lnTo>
                  <a:pt x="140787" y="5269"/>
                </a:lnTo>
                <a:lnTo>
                  <a:pt x="150802" y="6046"/>
                </a:lnTo>
                <a:lnTo>
                  <a:pt x="160808" y="6875"/>
                </a:lnTo>
                <a:lnTo>
                  <a:pt x="170805" y="7756"/>
                </a:lnTo>
                <a:lnTo>
                  <a:pt x="180792" y="8689"/>
                </a:lnTo>
                <a:lnTo>
                  <a:pt x="190769" y="9675"/>
                </a:lnTo>
                <a:lnTo>
                  <a:pt x="200735" y="10712"/>
                </a:lnTo>
                <a:lnTo>
                  <a:pt x="210690" y="11801"/>
                </a:lnTo>
                <a:lnTo>
                  <a:pt x="220634" y="12941"/>
                </a:lnTo>
                <a:lnTo>
                  <a:pt x="230565" y="14132"/>
                </a:lnTo>
                <a:lnTo>
                  <a:pt x="240483" y="15373"/>
                </a:lnTo>
                <a:lnTo>
                  <a:pt x="250388" y="16666"/>
                </a:lnTo>
                <a:lnTo>
                  <a:pt x="260280" y="18008"/>
                </a:lnTo>
                <a:lnTo>
                  <a:pt x="270157" y="19401"/>
                </a:lnTo>
                <a:lnTo>
                  <a:pt x="280020" y="20843"/>
                </a:lnTo>
                <a:lnTo>
                  <a:pt x="289867" y="22334"/>
                </a:lnTo>
                <a:lnTo>
                  <a:pt x="299699" y="23875"/>
                </a:lnTo>
                <a:lnTo>
                  <a:pt x="309515" y="25464"/>
                </a:lnTo>
                <a:lnTo>
                  <a:pt x="319314" y="27101"/>
                </a:lnTo>
                <a:lnTo>
                  <a:pt x="329096" y="28787"/>
                </a:lnTo>
                <a:lnTo>
                  <a:pt x="338861" y="30520"/>
                </a:lnTo>
                <a:lnTo>
                  <a:pt x="348608" y="32300"/>
                </a:lnTo>
                <a:lnTo>
                  <a:pt x="358337" y="34128"/>
                </a:lnTo>
                <a:lnTo>
                  <a:pt x="368047" y="36002"/>
                </a:lnTo>
                <a:lnTo>
                  <a:pt x="377739" y="37922"/>
                </a:lnTo>
                <a:lnTo>
                  <a:pt x="387411" y="39889"/>
                </a:lnTo>
                <a:lnTo>
                  <a:pt x="397063" y="41900"/>
                </a:lnTo>
                <a:lnTo>
                  <a:pt x="406695" y="43957"/>
                </a:lnTo>
                <a:lnTo>
                  <a:pt x="416307" y="46058"/>
                </a:lnTo>
                <a:lnTo>
                  <a:pt x="425898" y="48204"/>
                </a:lnTo>
                <a:lnTo>
                  <a:pt x="435468" y="50394"/>
                </a:lnTo>
                <a:lnTo>
                  <a:pt x="445016" y="52627"/>
                </a:lnTo>
                <a:lnTo>
                  <a:pt x="454543" y="54903"/>
                </a:lnTo>
                <a:lnTo>
                  <a:pt x="464047" y="57222"/>
                </a:lnTo>
                <a:lnTo>
                  <a:pt x="473530" y="59583"/>
                </a:lnTo>
                <a:lnTo>
                  <a:pt x="482989" y="61986"/>
                </a:lnTo>
                <a:lnTo>
                  <a:pt x="492425" y="64431"/>
                </a:lnTo>
                <a:lnTo>
                  <a:pt x="501839" y="66916"/>
                </a:lnTo>
                <a:lnTo>
                  <a:pt x="511228" y="69442"/>
                </a:lnTo>
                <a:lnTo>
                  <a:pt x="520594" y="72008"/>
                </a:lnTo>
                <a:lnTo>
                  <a:pt x="529936" y="74614"/>
                </a:lnTo>
                <a:lnTo>
                  <a:pt x="539254" y="77259"/>
                </a:lnTo>
                <a:lnTo>
                  <a:pt x="548547" y="79943"/>
                </a:lnTo>
                <a:lnTo>
                  <a:pt x="557815" y="82665"/>
                </a:lnTo>
                <a:lnTo>
                  <a:pt x="567059" y="85425"/>
                </a:lnTo>
                <a:lnTo>
                  <a:pt x="576277" y="88223"/>
                </a:lnTo>
                <a:lnTo>
                  <a:pt x="585470" y="91058"/>
                </a:lnTo>
                <a:lnTo>
                  <a:pt x="594638" y="93930"/>
                </a:lnTo>
                <a:lnTo>
                  <a:pt x="603780" y="96838"/>
                </a:lnTo>
                <a:lnTo>
                  <a:pt x="612896" y="99781"/>
                </a:lnTo>
                <a:lnTo>
                  <a:pt x="621986" y="102760"/>
                </a:lnTo>
                <a:lnTo>
                  <a:pt x="631049" y="105774"/>
                </a:lnTo>
                <a:lnTo>
                  <a:pt x="640087" y="108823"/>
                </a:lnTo>
                <a:lnTo>
                  <a:pt x="649098" y="111905"/>
                </a:lnTo>
                <a:lnTo>
                  <a:pt x="658082" y="115021"/>
                </a:lnTo>
                <a:lnTo>
                  <a:pt x="667040" y="118171"/>
                </a:lnTo>
                <a:lnTo>
                  <a:pt x="675971" y="121353"/>
                </a:lnTo>
                <a:lnTo>
                  <a:pt x="684875" y="124567"/>
                </a:lnTo>
                <a:lnTo>
                  <a:pt x="693752" y="127814"/>
                </a:lnTo>
                <a:lnTo>
                  <a:pt x="702601" y="131092"/>
                </a:lnTo>
                <a:lnTo>
                  <a:pt x="711424" y="134400"/>
                </a:lnTo>
                <a:lnTo>
                  <a:pt x="720219" y="137740"/>
                </a:lnTo>
                <a:lnTo>
                  <a:pt x="728987" y="141110"/>
                </a:lnTo>
                <a:lnTo>
                  <a:pt x="737727" y="144510"/>
                </a:lnTo>
                <a:lnTo>
                  <a:pt x="746440" y="147939"/>
                </a:lnTo>
                <a:lnTo>
                  <a:pt x="755125" y="151397"/>
                </a:lnTo>
                <a:lnTo>
                  <a:pt x="763782" y="154884"/>
                </a:lnTo>
                <a:lnTo>
                  <a:pt x="772412" y="158398"/>
                </a:lnTo>
                <a:lnTo>
                  <a:pt x="781014" y="161941"/>
                </a:lnTo>
                <a:lnTo>
                  <a:pt x="789589" y="165511"/>
                </a:lnTo>
                <a:lnTo>
                  <a:pt x="798135" y="169108"/>
                </a:lnTo>
                <a:lnTo>
                  <a:pt x="806654" y="172732"/>
                </a:lnTo>
                <a:lnTo>
                  <a:pt x="815145" y="176382"/>
                </a:lnTo>
                <a:lnTo>
                  <a:pt x="823608" y="180058"/>
                </a:lnTo>
                <a:lnTo>
                  <a:pt x="832044" y="183759"/>
                </a:lnTo>
                <a:lnTo>
                  <a:pt x="840451" y="187485"/>
                </a:lnTo>
                <a:lnTo>
                  <a:pt x="848831" y="191236"/>
                </a:lnTo>
                <a:lnTo>
                  <a:pt x="857182" y="195011"/>
                </a:lnTo>
                <a:lnTo>
                  <a:pt x="865506" y="198810"/>
                </a:lnTo>
                <a:lnTo>
                  <a:pt x="873802" y="202633"/>
                </a:lnTo>
                <a:lnTo>
                  <a:pt x="882071" y="206479"/>
                </a:lnTo>
                <a:lnTo>
                  <a:pt x="890311" y="210348"/>
                </a:lnTo>
                <a:lnTo>
                  <a:pt x="898524" y="214239"/>
                </a:lnTo>
                <a:lnTo>
                  <a:pt x="906709" y="218153"/>
                </a:lnTo>
                <a:lnTo>
                  <a:pt x="914866" y="222088"/>
                </a:lnTo>
                <a:lnTo>
                  <a:pt x="922996" y="226045"/>
                </a:lnTo>
                <a:lnTo>
                  <a:pt x="931098" y="230023"/>
                </a:lnTo>
                <a:lnTo>
                  <a:pt x="939173" y="234021"/>
                </a:lnTo>
                <a:lnTo>
                  <a:pt x="947220" y="238041"/>
                </a:lnTo>
                <a:lnTo>
                  <a:pt x="955240" y="242080"/>
                </a:lnTo>
                <a:lnTo>
                  <a:pt x="963232" y="246139"/>
                </a:lnTo>
                <a:lnTo>
                  <a:pt x="971197" y="250217"/>
                </a:lnTo>
                <a:lnTo>
                  <a:pt x="979135" y="254315"/>
                </a:lnTo>
                <a:lnTo>
                  <a:pt x="987046" y="258432"/>
                </a:lnTo>
                <a:lnTo>
                  <a:pt x="994929" y="262567"/>
                </a:lnTo>
                <a:lnTo>
                  <a:pt x="1002785" y="266720"/>
                </a:lnTo>
                <a:lnTo>
                  <a:pt x="1010615" y="270891"/>
                </a:lnTo>
                <a:lnTo>
                  <a:pt x="1018417" y="275080"/>
                </a:lnTo>
                <a:lnTo>
                  <a:pt x="1026193" y="279286"/>
                </a:lnTo>
                <a:lnTo>
                  <a:pt x="1033942" y="283510"/>
                </a:lnTo>
                <a:lnTo>
                  <a:pt x="1041664" y="287750"/>
                </a:lnTo>
                <a:lnTo>
                  <a:pt x="1049359" y="292006"/>
                </a:lnTo>
                <a:lnTo>
                  <a:pt x="1057028" y="296279"/>
                </a:lnTo>
                <a:lnTo>
                  <a:pt x="1064671" y="300567"/>
                </a:lnTo>
                <a:lnTo>
                  <a:pt x="1072287" y="304871"/>
                </a:lnTo>
                <a:lnTo>
                  <a:pt x="1079877" y="309191"/>
                </a:lnTo>
                <a:lnTo>
                  <a:pt x="1087441" y="313526"/>
                </a:lnTo>
                <a:lnTo>
                  <a:pt x="1094979" y="317875"/>
                </a:lnTo>
                <a:lnTo>
                  <a:pt x="1102491" y="322239"/>
                </a:lnTo>
                <a:lnTo>
                  <a:pt x="1109977" y="326618"/>
                </a:lnTo>
                <a:lnTo>
                  <a:pt x="1117437" y="331010"/>
                </a:lnTo>
                <a:lnTo>
                  <a:pt x="1124872" y="335416"/>
                </a:lnTo>
                <a:lnTo>
                  <a:pt x="1132281" y="339836"/>
                </a:lnTo>
                <a:lnTo>
                  <a:pt x="1139665" y="344269"/>
                </a:lnTo>
                <a:lnTo>
                  <a:pt x="1147023" y="348716"/>
                </a:lnTo>
                <a:lnTo>
                  <a:pt x="1154356" y="353175"/>
                </a:lnTo>
                <a:lnTo>
                  <a:pt x="1161663" y="357647"/>
                </a:lnTo>
                <a:lnTo>
                  <a:pt x="1168946" y="362131"/>
                </a:lnTo>
                <a:lnTo>
                  <a:pt x="1176204" y="366627"/>
                </a:lnTo>
                <a:lnTo>
                  <a:pt x="1183437" y="371135"/>
                </a:lnTo>
                <a:lnTo>
                  <a:pt x="1190645" y="375655"/>
                </a:lnTo>
                <a:lnTo>
                  <a:pt x="1197829" y="380187"/>
                </a:lnTo>
                <a:lnTo>
                  <a:pt x="1204988" y="384730"/>
                </a:lnTo>
                <a:lnTo>
                  <a:pt x="1212123" y="389284"/>
                </a:lnTo>
                <a:lnTo>
                  <a:pt x="1219233" y="393848"/>
                </a:lnTo>
                <a:lnTo>
                  <a:pt x="1226319" y="398424"/>
                </a:lnTo>
                <a:lnTo>
                  <a:pt x="1233382" y="403010"/>
                </a:lnTo>
                <a:lnTo>
                  <a:pt x="1240420" y="407606"/>
                </a:lnTo>
                <a:lnTo>
                  <a:pt x="1247434" y="412213"/>
                </a:lnTo>
                <a:lnTo>
                  <a:pt x="1254425" y="416829"/>
                </a:lnTo>
                <a:lnTo>
                  <a:pt x="1261392" y="421455"/>
                </a:lnTo>
                <a:lnTo>
                  <a:pt x="1268336" y="426090"/>
                </a:lnTo>
                <a:lnTo>
                  <a:pt x="1275256" y="430735"/>
                </a:lnTo>
                <a:lnTo>
                  <a:pt x="1282153" y="435389"/>
                </a:lnTo>
                <a:lnTo>
                  <a:pt x="1289027" y="440052"/>
                </a:lnTo>
                <a:lnTo>
                  <a:pt x="1295878" y="444724"/>
                </a:lnTo>
                <a:lnTo>
                  <a:pt x="1302706" y="449404"/>
                </a:lnTo>
                <a:lnTo>
                  <a:pt x="1309511" y="454093"/>
                </a:lnTo>
                <a:lnTo>
                  <a:pt x="1316293" y="458790"/>
                </a:lnTo>
                <a:lnTo>
                  <a:pt x="1323053" y="463495"/>
                </a:lnTo>
                <a:lnTo>
                  <a:pt x="1329791" y="468208"/>
                </a:lnTo>
                <a:lnTo>
                  <a:pt x="1336506" y="472930"/>
                </a:lnTo>
                <a:lnTo>
                  <a:pt x="1343199" y="477658"/>
                </a:lnTo>
                <a:lnTo>
                  <a:pt x="1349869" y="482394"/>
                </a:lnTo>
                <a:lnTo>
                  <a:pt x="1356518" y="487138"/>
                </a:lnTo>
                <a:lnTo>
                  <a:pt x="1363145" y="491889"/>
                </a:lnTo>
                <a:lnTo>
                  <a:pt x="1369750" y="496646"/>
                </a:lnTo>
                <a:lnTo>
                  <a:pt x="1376333" y="501411"/>
                </a:lnTo>
                <a:lnTo>
                  <a:pt x="1382895" y="506182"/>
                </a:lnTo>
                <a:lnTo>
                  <a:pt x="1389436" y="510960"/>
                </a:lnTo>
                <a:lnTo>
                  <a:pt x="1395955" y="515745"/>
                </a:lnTo>
                <a:lnTo>
                  <a:pt x="1402453" y="520535"/>
                </a:lnTo>
                <a:lnTo>
                  <a:pt x="1408930" y="525332"/>
                </a:lnTo>
                <a:lnTo>
                  <a:pt x="1415386" y="530135"/>
                </a:lnTo>
                <a:lnTo>
                  <a:pt x="1421821" y="534944"/>
                </a:lnTo>
                <a:lnTo>
                  <a:pt x="1428235" y="539759"/>
                </a:lnTo>
                <a:lnTo>
                  <a:pt x="1434629" y="544580"/>
                </a:lnTo>
                <a:lnTo>
                  <a:pt x="1441002" y="549406"/>
                </a:lnTo>
                <a:lnTo>
                  <a:pt x="1447354" y="554237"/>
                </a:lnTo>
                <a:lnTo>
                  <a:pt x="1453687" y="559074"/>
                </a:lnTo>
                <a:lnTo>
                  <a:pt x="1459999" y="563916"/>
                </a:lnTo>
                <a:lnTo>
                  <a:pt x="1466291" y="568763"/>
                </a:lnTo>
                <a:lnTo>
                  <a:pt x="1472564" y="573615"/>
                </a:lnTo>
                <a:lnTo>
                  <a:pt x="1478816" y="578471"/>
                </a:lnTo>
                <a:lnTo>
                  <a:pt x="1485049" y="583333"/>
                </a:lnTo>
                <a:lnTo>
                  <a:pt x="1491261" y="588199"/>
                </a:lnTo>
                <a:lnTo>
                  <a:pt x="1497455" y="593070"/>
                </a:lnTo>
                <a:lnTo>
                  <a:pt x="1503629" y="597945"/>
                </a:lnTo>
                <a:lnTo>
                  <a:pt x="1509784" y="602824"/>
                </a:lnTo>
                <a:lnTo>
                  <a:pt x="1515919" y="607708"/>
                </a:lnTo>
                <a:lnTo>
                  <a:pt x="1522036" y="612595"/>
                </a:lnTo>
                <a:lnTo>
                  <a:pt x="1528133" y="617487"/>
                </a:lnTo>
                <a:lnTo>
                  <a:pt x="1534212" y="622382"/>
                </a:lnTo>
                <a:lnTo>
                  <a:pt x="1540271" y="627282"/>
                </a:lnTo>
                <a:lnTo>
                  <a:pt x="1546312" y="632185"/>
                </a:lnTo>
                <a:lnTo>
                  <a:pt x="1552335" y="637091"/>
                </a:lnTo>
                <a:lnTo>
                  <a:pt x="1558339" y="642002"/>
                </a:lnTo>
                <a:lnTo>
                  <a:pt x="1564324" y="646915"/>
                </a:lnTo>
                <a:lnTo>
                  <a:pt x="1570292" y="651832"/>
                </a:lnTo>
                <a:lnTo>
                  <a:pt x="1576241" y="656752"/>
                </a:lnTo>
                <a:lnTo>
                  <a:pt x="1582172" y="661676"/>
                </a:lnTo>
                <a:lnTo>
                  <a:pt x="1588085" y="666602"/>
                </a:lnTo>
                <a:lnTo>
                  <a:pt x="1593981" y="671531"/>
                </a:lnTo>
                <a:lnTo>
                  <a:pt x="1599858" y="676464"/>
                </a:lnTo>
                <a:lnTo>
                  <a:pt x="1605718" y="681399"/>
                </a:lnTo>
                <a:lnTo>
                  <a:pt x="1611561" y="686337"/>
                </a:lnTo>
                <a:lnTo>
                  <a:pt x="1617385" y="691277"/>
                </a:lnTo>
                <a:lnTo>
                  <a:pt x="1623193" y="696220"/>
                </a:lnTo>
                <a:lnTo>
                  <a:pt x="1628983" y="701166"/>
                </a:lnTo>
                <a:lnTo>
                  <a:pt x="1634756" y="706114"/>
                </a:lnTo>
                <a:lnTo>
                  <a:pt x="1640512" y="711065"/>
                </a:lnTo>
                <a:lnTo>
                  <a:pt x="1646251" y="716018"/>
                </a:lnTo>
                <a:lnTo>
                  <a:pt x="1651973" y="720972"/>
                </a:lnTo>
                <a:lnTo>
                  <a:pt x="1657679" y="725930"/>
                </a:lnTo>
                <a:lnTo>
                  <a:pt x="1663367" y="730889"/>
                </a:lnTo>
                <a:lnTo>
                  <a:pt x="1669040" y="735850"/>
                </a:lnTo>
                <a:lnTo>
                  <a:pt x="1674695" y="740813"/>
                </a:lnTo>
                <a:lnTo>
                  <a:pt x="1680334" y="745778"/>
                </a:lnTo>
                <a:lnTo>
                  <a:pt x="1685957" y="750745"/>
                </a:lnTo>
                <a:lnTo>
                  <a:pt x="1691564" y="755714"/>
                </a:lnTo>
                <a:lnTo>
                  <a:pt x="1697154" y="760684"/>
                </a:lnTo>
                <a:lnTo>
                  <a:pt x="1702728" y="765656"/>
                </a:lnTo>
                <a:lnTo>
                  <a:pt x="1708287" y="770630"/>
                </a:lnTo>
                <a:lnTo>
                  <a:pt x="1713829" y="775605"/>
                </a:lnTo>
                <a:lnTo>
                  <a:pt x="1719356" y="780581"/>
                </a:lnTo>
                <a:lnTo>
                  <a:pt x="1724867" y="785559"/>
                </a:lnTo>
                <a:lnTo>
                  <a:pt x="1730363" y="790538"/>
                </a:lnTo>
                <a:lnTo>
                  <a:pt x="1735842" y="795519"/>
                </a:lnTo>
                <a:lnTo>
                  <a:pt x="1741307" y="800500"/>
                </a:lnTo>
                <a:lnTo>
                  <a:pt x="1746756" y="805483"/>
                </a:lnTo>
                <a:lnTo>
                  <a:pt x="1752190" y="810467"/>
                </a:lnTo>
                <a:lnTo>
                  <a:pt x="1757609" y="815452"/>
                </a:lnTo>
                <a:lnTo>
                  <a:pt x="1763012" y="820438"/>
                </a:lnTo>
                <a:lnTo>
                  <a:pt x="1768401" y="825425"/>
                </a:lnTo>
                <a:lnTo>
                  <a:pt x="1773774" y="830413"/>
                </a:lnTo>
                <a:lnTo>
                  <a:pt x="1779133" y="835402"/>
                </a:lnTo>
                <a:lnTo>
                  <a:pt x="1784477" y="840392"/>
                </a:lnTo>
                <a:lnTo>
                  <a:pt x="1789806" y="845382"/>
                </a:lnTo>
                <a:lnTo>
                  <a:pt x="1795121" y="850373"/>
                </a:lnTo>
                <a:lnTo>
                  <a:pt x="1800421" y="855365"/>
                </a:lnTo>
                <a:lnTo>
                  <a:pt x="1805707" y="860357"/>
                </a:lnTo>
                <a:lnTo>
                  <a:pt x="1810979" y="865350"/>
                </a:lnTo>
                <a:lnTo>
                  <a:pt x="1816236" y="870343"/>
                </a:lnTo>
                <a:lnTo>
                  <a:pt x="1821479" y="875337"/>
                </a:lnTo>
                <a:lnTo>
                  <a:pt x="1826707" y="880331"/>
                </a:lnTo>
                <a:lnTo>
                  <a:pt x="1831922" y="885326"/>
                </a:lnTo>
                <a:lnTo>
                  <a:pt x="1837123" y="890321"/>
                </a:lnTo>
                <a:lnTo>
                  <a:pt x="1842310" y="895317"/>
                </a:lnTo>
                <a:lnTo>
                  <a:pt x="1847483" y="900313"/>
                </a:lnTo>
                <a:lnTo>
                  <a:pt x="1852642" y="905308"/>
                </a:lnTo>
                <a:lnTo>
                  <a:pt x="1857787" y="910305"/>
                </a:lnTo>
                <a:lnTo>
                  <a:pt x="1862919" y="915301"/>
                </a:lnTo>
                <a:lnTo>
                  <a:pt x="1868038" y="920297"/>
                </a:lnTo>
                <a:lnTo>
                  <a:pt x="1873143" y="925294"/>
                </a:lnTo>
                <a:lnTo>
                  <a:pt x="1878234" y="930291"/>
                </a:lnTo>
                <a:lnTo>
                  <a:pt x="1883313" y="935287"/>
                </a:lnTo>
                <a:lnTo>
                  <a:pt x="1888378" y="940284"/>
                </a:lnTo>
                <a:lnTo>
                  <a:pt x="1893430" y="945280"/>
                </a:lnTo>
                <a:lnTo>
                  <a:pt x="1898468" y="950277"/>
                </a:lnTo>
                <a:lnTo>
                  <a:pt x="1903494" y="955273"/>
                </a:lnTo>
                <a:lnTo>
                  <a:pt x="1908507" y="960269"/>
                </a:lnTo>
                <a:lnTo>
                  <a:pt x="1913507" y="965265"/>
                </a:lnTo>
                <a:lnTo>
                  <a:pt x="1918494" y="970261"/>
                </a:lnTo>
                <a:lnTo>
                  <a:pt x="1923468" y="975257"/>
                </a:lnTo>
                <a:lnTo>
                  <a:pt x="1928430" y="980252"/>
                </a:lnTo>
                <a:lnTo>
                  <a:pt x="1933379" y="985247"/>
                </a:lnTo>
                <a:lnTo>
                  <a:pt x="1938316" y="990241"/>
                </a:lnTo>
                <a:lnTo>
                  <a:pt x="1943240" y="995236"/>
                </a:lnTo>
                <a:lnTo>
                  <a:pt x="1948151" y="1000229"/>
                </a:lnTo>
                <a:lnTo>
                  <a:pt x="1953051" y="1005223"/>
                </a:lnTo>
                <a:lnTo>
                  <a:pt x="1957938" y="1010216"/>
                </a:lnTo>
                <a:lnTo>
                  <a:pt x="1962812" y="1015208"/>
                </a:lnTo>
                <a:lnTo>
                  <a:pt x="1967675" y="1020200"/>
                </a:lnTo>
                <a:lnTo>
                  <a:pt x="1972526" y="1025192"/>
                </a:lnTo>
                <a:lnTo>
                  <a:pt x="1977364" y="1030182"/>
                </a:lnTo>
                <a:lnTo>
                  <a:pt x="1982191" y="1035173"/>
                </a:lnTo>
                <a:lnTo>
                  <a:pt x="1987005" y="1040162"/>
                </a:lnTo>
                <a:lnTo>
                  <a:pt x="1991808" y="1045151"/>
                </a:lnTo>
                <a:lnTo>
                  <a:pt x="1996599" y="1050140"/>
                </a:lnTo>
                <a:lnTo>
                  <a:pt x="2001378" y="1055127"/>
                </a:lnTo>
                <a:lnTo>
                  <a:pt x="2006146" y="1060114"/>
                </a:lnTo>
                <a:lnTo>
                  <a:pt x="2010902" y="1065100"/>
                </a:lnTo>
                <a:lnTo>
                  <a:pt x="2015646" y="1070086"/>
                </a:lnTo>
                <a:lnTo>
                  <a:pt x="2020380" y="1075071"/>
                </a:lnTo>
              </a:path>
            </a:pathLst>
          </a:custGeom>
          <a:ln w="25400">
            <a:solidFill>
              <a:srgbClr val="1E8449"/>
            </a:solidFill>
            <a:prstDash val="solid"/>
            <a:tailEnd type="triangle"/>
          </a:ln>
        </p:spPr>
      </p:sp>
      <p:sp>
        <p:nvSpPr>
          <p:cNvPr id="20" name="Montagna"/>
          <p:cNvSpPr/>
          <p:nvPr/>
        </p:nvSpPr>
        <p:spPr>
          <a:xfrm>
            <a:off x="6126480" y="2551176"/>
            <a:ext cx="731520" cy="155448"/>
          </a:xfrm>
          <a:prstGeom prst="triangle">
            <a:avLst/>
          </a:prstGeom>
          <a:solidFill>
            <a:srgbClr val="8A7356"/>
          </a:solidFill>
          <a:ln w="12700">
            <a:solidFill>
              <a:srgbClr val="5E4B35"/>
            </a:solidFill>
            <a:prstDash val="solid"/>
          </a:ln>
        </p:spPr>
      </p:sp>
      <p:sp>
        <p:nvSpPr>
          <p:cNvPr id="21" name="Cannone"/>
          <p:cNvSpPr/>
          <p:nvPr/>
        </p:nvSpPr>
        <p:spPr>
          <a:xfrm>
            <a:off x="6464808" y="2496312"/>
            <a:ext cx="237744" cy="82296"/>
          </a:xfrm>
          <a:prstGeom prst="rect">
            <a:avLst/>
          </a:prstGeom>
          <a:solidFill>
            <a:srgbClr val="333333"/>
          </a:solidFill>
          <a:ln w="6350">
            <a:solidFill>
              <a:srgbClr val="333333"/>
            </a:solidFill>
            <a:prstDash val="solid"/>
          </a:ln>
        </p:spPr>
      </p:sp>
      <p:sp>
        <p:nvSpPr>
          <p:cNvPr id="22" name="Shape 20"/>
          <p:cNvSpPr/>
          <p:nvPr/>
        </p:nvSpPr>
        <p:spPr>
          <a:xfrm>
            <a:off x="4572000" y="5532120"/>
            <a:ext cx="411480" cy="0"/>
          </a:xfrm>
          <a:prstGeom prst="line">
            <a:avLst/>
          </a:prstGeom>
          <a:noFill/>
          <a:ln w="31750">
            <a:solidFill>
              <a:srgbClr val="2E6DB4"/>
            </a:solidFill>
            <a:prstDash val="solid"/>
          </a:ln>
        </p:spPr>
      </p:sp>
      <p:sp>
        <p:nvSpPr>
          <p:cNvPr id="23" name="Text 21"/>
          <p:cNvSpPr txBox="1"/>
          <p:nvPr/>
        </p:nvSpPr>
        <p:spPr>
          <a:xfrm>
            <a:off x="5120640" y="5394960"/>
            <a:ext cx="3840480" cy="274320"/>
          </a:xfrm>
          <a:prstGeom prst="rect">
            <a:avLst/>
          </a:prstGeom>
          <a:noFill/>
          <a:ln/>
        </p:spPr>
        <p:txBody>
          <a:bodyPr wrap="square" lIns="0" tIns="0" rIns="0" bIns="0" rtlCol="0" anchor="ctr"/>
          <a:lstStyle/>
          <a:p>
            <a:pPr marL="0" indent="0">
              <a:buNone/>
            </a:pPr>
            <a:r>
              <a:rPr lang="en-US" sz="1300" b="1" dirty="0">
                <a:solidFill>
                  <a:srgbClr val="2E6DB4"/>
                </a:solidFill>
                <a:latin typeface="Calibri" pitchFamily="34" charset="0"/>
                <a:ea typeface="Calibri" pitchFamily="34" charset="-122"/>
                <a:cs typeface="Calibri" pitchFamily="34" charset="-120"/>
              </a:rPr>
              <a:t>v = 7,9 km/s  </a:t>
            </a:r>
            <a:r>
              <a:rPr lang="en-US" sz="1300" dirty="0">
                <a:solidFill>
                  <a:srgbClr val="333333"/>
                </a:solidFill>
                <a:latin typeface="Calibri" pitchFamily="34" charset="0"/>
                <a:ea typeface="Calibri" pitchFamily="34" charset="-122"/>
                <a:cs typeface="Calibri" pitchFamily="34" charset="-120"/>
              </a:rPr>
              <a:t>orbita circolare (1ª velocità cosmica)</a:t>
            </a:r>
            <a:endParaRPr lang="en-US" sz="1300" dirty="0"/>
          </a:p>
        </p:txBody>
      </p:sp>
      <p:sp>
        <p:nvSpPr>
          <p:cNvPr id="24" name="Shape 22"/>
          <p:cNvSpPr/>
          <p:nvPr/>
        </p:nvSpPr>
        <p:spPr>
          <a:xfrm>
            <a:off x="4572000" y="5861304"/>
            <a:ext cx="411480" cy="0"/>
          </a:xfrm>
          <a:prstGeom prst="line">
            <a:avLst/>
          </a:prstGeom>
          <a:noFill/>
          <a:ln w="31750">
            <a:solidFill>
              <a:srgbClr val="7D3C98"/>
            </a:solidFill>
            <a:prstDash val="dash"/>
          </a:ln>
        </p:spPr>
      </p:sp>
      <p:sp>
        <p:nvSpPr>
          <p:cNvPr id="25" name="Text 23"/>
          <p:cNvSpPr txBox="1"/>
          <p:nvPr/>
        </p:nvSpPr>
        <p:spPr>
          <a:xfrm>
            <a:off x="5120640" y="5724144"/>
            <a:ext cx="3840480" cy="274320"/>
          </a:xfrm>
          <a:prstGeom prst="rect">
            <a:avLst/>
          </a:prstGeom>
          <a:noFill/>
          <a:ln/>
        </p:spPr>
        <p:txBody>
          <a:bodyPr wrap="square" lIns="0" tIns="0" rIns="0" bIns="0" rtlCol="0" anchor="ctr"/>
          <a:lstStyle/>
          <a:p>
            <a:pPr marL="0" indent="0">
              <a:buNone/>
            </a:pPr>
            <a:r>
              <a:rPr lang="en-US" sz="1300" b="1" dirty="0">
                <a:solidFill>
                  <a:srgbClr val="7D3C98"/>
                </a:solidFill>
                <a:latin typeface="Calibri" pitchFamily="34" charset="0"/>
                <a:ea typeface="Calibri" pitchFamily="34" charset="-122"/>
                <a:cs typeface="Calibri" pitchFamily="34" charset="-120"/>
              </a:rPr>
              <a:t>7,9 &lt; v &lt; 11,2 km/s  </a:t>
            </a:r>
            <a:r>
              <a:rPr lang="en-US" sz="1300" dirty="0">
                <a:solidFill>
                  <a:srgbClr val="333333"/>
                </a:solidFill>
                <a:latin typeface="Calibri" pitchFamily="34" charset="0"/>
                <a:ea typeface="Calibri" pitchFamily="34" charset="-122"/>
                <a:cs typeface="Calibri" pitchFamily="34" charset="-120"/>
              </a:rPr>
              <a:t>orbita ellittica</a:t>
            </a:r>
            <a:endParaRPr lang="en-US" sz="1300" dirty="0"/>
          </a:p>
        </p:txBody>
      </p:sp>
      <p:sp>
        <p:nvSpPr>
          <p:cNvPr id="26" name="Shape 24"/>
          <p:cNvSpPr/>
          <p:nvPr/>
        </p:nvSpPr>
        <p:spPr>
          <a:xfrm>
            <a:off x="4572000" y="6190488"/>
            <a:ext cx="411480" cy="0"/>
          </a:xfrm>
          <a:prstGeom prst="line">
            <a:avLst/>
          </a:prstGeom>
          <a:noFill/>
          <a:ln w="31750">
            <a:solidFill>
              <a:srgbClr val="1E8449"/>
            </a:solidFill>
            <a:prstDash val="solid"/>
          </a:ln>
        </p:spPr>
      </p:sp>
      <p:sp>
        <p:nvSpPr>
          <p:cNvPr id="27" name="Text 25"/>
          <p:cNvSpPr txBox="1"/>
          <p:nvPr/>
        </p:nvSpPr>
        <p:spPr>
          <a:xfrm>
            <a:off x="5120640" y="6053328"/>
            <a:ext cx="3840480" cy="274320"/>
          </a:xfrm>
          <a:prstGeom prst="rect">
            <a:avLst/>
          </a:prstGeom>
          <a:noFill/>
          <a:ln/>
        </p:spPr>
        <p:txBody>
          <a:bodyPr wrap="square" lIns="0" tIns="0" rIns="0" bIns="0" rtlCol="0" anchor="ctr"/>
          <a:lstStyle/>
          <a:p>
            <a:pPr marL="0" indent="0">
              <a:buNone/>
            </a:pPr>
            <a:r>
              <a:rPr lang="en-US" sz="1300" b="1" dirty="0">
                <a:solidFill>
                  <a:srgbClr val="1E8449"/>
                </a:solidFill>
                <a:latin typeface="Calibri" pitchFamily="34" charset="0"/>
                <a:ea typeface="Calibri" pitchFamily="34" charset="-122"/>
                <a:cs typeface="Calibri" pitchFamily="34" charset="-120"/>
              </a:rPr>
              <a:t>v ≥ 11,2 km/s  </a:t>
            </a:r>
            <a:r>
              <a:rPr lang="en-US" sz="1300" dirty="0">
                <a:solidFill>
                  <a:srgbClr val="333333"/>
                </a:solidFill>
                <a:latin typeface="Calibri" pitchFamily="34" charset="0"/>
                <a:ea typeface="Calibri" pitchFamily="34" charset="-122"/>
                <a:cs typeface="Calibri" pitchFamily="34" charset="-120"/>
              </a:rPr>
              <a:t>fuga dalla Terra (2ª velocità cosmica)</a:t>
            </a:r>
            <a:endParaRPr lang="en-US" sz="1300" dirty="0"/>
          </a:p>
        </p:txBody>
      </p:sp>
      <p:sp>
        <p:nvSpPr>
          <p:cNvPr id="30" name="Messaggio"/>
          <p:cNvSpPr/>
          <p:nvPr/>
        </p:nvSpPr>
        <p:spPr>
          <a:xfrm>
            <a:off x="9006840" y="3931920"/>
            <a:ext cx="2743200" cy="2377440"/>
          </a:xfrm>
          <a:prstGeom prst="roundRect">
            <a:avLst>
              <a:gd name="adj" fmla="val 3077"/>
            </a:avLst>
          </a:prstGeom>
          <a:solidFill>
            <a:srgbClr val="EAF2FA"/>
          </a:solidFill>
          <a:ln/>
        </p:spPr>
      </p:sp>
      <p:sp>
        <p:nvSpPr>
          <p:cNvPr id="31" name="Text 29"/>
          <p:cNvSpPr txBox="1"/>
          <p:nvPr/>
        </p:nvSpPr>
        <p:spPr>
          <a:xfrm>
            <a:off x="9189720" y="4069080"/>
            <a:ext cx="2377440" cy="2103120"/>
          </a:xfrm>
          <a:prstGeom prst="rect">
            <a:avLst/>
          </a:prstGeom>
          <a:noFill/>
          <a:ln/>
        </p:spPr>
        <p:txBody>
          <a:bodyPr wrap="square" lIns="0" tIns="0" rIns="0" bIns="0" rtlCol="0" anchor="t"/>
          <a:lstStyle/>
          <a:p>
            <a:pPr marL="0" indent="0">
              <a:spcAft>
                <a:spcPts val="800"/>
              </a:spcAft>
              <a:buNone/>
            </a:pPr>
            <a:r>
              <a:rPr lang="en-US" sz="1500" b="1" dirty="0">
                <a:solidFill>
                  <a:srgbClr val="1B2A3A"/>
                </a:solidFill>
                <a:latin typeface="Calibri" pitchFamily="34" charset="0"/>
                <a:ea typeface="Calibri" pitchFamily="34" charset="-122"/>
                <a:cs typeface="Calibri" pitchFamily="34" charset="-120"/>
              </a:rPr>
              <a:t>Un satellite è un proiettile che cade sempre</a:t>
            </a:r>
            <a:endParaRPr lang="en-US" sz="1500" dirty="0"/>
          </a:p>
          <a:p>
            <a:pPr marL="0" indent="0">
              <a:spcAft>
                <a:spcPts val="800"/>
              </a:spcAft>
              <a:buNone/>
            </a:pPr>
            <a:r>
              <a:rPr lang="en-US" sz="1500" dirty="0">
                <a:solidFill>
                  <a:srgbClr val="333333"/>
                </a:solidFill>
                <a:latin typeface="Calibri" pitchFamily="34" charset="0"/>
                <a:ea typeface="Calibri" pitchFamily="34" charset="-122"/>
                <a:cs typeface="Calibri" pitchFamily="34" charset="-120"/>
              </a:rPr>
              <a:t>Mentre cade, la superficie terrestre curva si allontana sotto di lui: non arriva mai a terra.</a:t>
            </a:r>
            <a:endParaRPr lang="en-US" sz="1500" dirty="0"/>
          </a:p>
        </p:txBody>
      </p:sp>
      <p:pic>
        <p:nvPicPr>
          <p:cNvPr id="33" name="Picture 32">
            <a:extLst>
              <a:ext uri="{FF2B5EF4-FFF2-40B4-BE49-F238E27FC236}">
                <a16:creationId xmlns:a16="http://schemas.microsoft.com/office/drawing/2014/main" id="{0259688D-AF51-4015-9BE9-EF4B61CDE2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84636" y="1533580"/>
            <a:ext cx="2750164" cy="2062623"/>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8961120" y="411480"/>
            <a:ext cx="2743200" cy="365760"/>
          </a:xfrm>
          <a:prstGeom prst="rect">
            <a:avLst/>
          </a:prstGeom>
          <a:noFill/>
          <a:ln/>
        </p:spPr>
        <p:txBody>
          <a:bodyPr wrap="square" lIns="0" tIns="0" rIns="0" bIns="0" rtlCol="0" anchor="ctr"/>
          <a:lstStyle/>
          <a:p>
            <a:pPr marL="0" indent="0" algn="r">
              <a:buNone/>
            </a:pPr>
            <a:r>
              <a:rPr lang="en-US" sz="1400" i="1" dirty="0">
                <a:solidFill>
                  <a:srgbClr val="5A6B7B"/>
                </a:solidFill>
                <a:latin typeface="Calibri" pitchFamily="34" charset="0"/>
                <a:ea typeface="Calibri" pitchFamily="34" charset="-122"/>
                <a:cs typeface="Calibri" pitchFamily="34" charset="-120"/>
              </a:rPr>
              <a:t>Giovanni Costa</a:t>
            </a:r>
            <a:endParaRPr lang="en-US" sz="1400" dirty="0"/>
          </a:p>
        </p:txBody>
      </p:sp>
      <p:sp>
        <p:nvSpPr>
          <p:cNvPr id="4" name="Text 2"/>
          <p:cNvSpPr txBox="1"/>
          <p:nvPr/>
        </p:nvSpPr>
        <p:spPr>
          <a:xfrm>
            <a:off x="457200" y="868680"/>
            <a:ext cx="11247120" cy="457200"/>
          </a:xfrm>
          <a:prstGeom prst="rect">
            <a:avLst/>
          </a:prstGeom>
          <a:noFill/>
          <a:ln/>
        </p:spPr>
        <p:txBody>
          <a:bodyPr wrap="square" lIns="0" tIns="0" rIns="0" bIns="0" rtlCol="0" anchor="ctr"/>
          <a:lstStyle/>
          <a:p>
            <a:pPr marL="0" indent="0" algn="ctr">
              <a:buNone/>
            </a:pPr>
            <a:r>
              <a:rPr lang="en-US" sz="2200" dirty="0">
                <a:solidFill>
                  <a:srgbClr val="2F5D8A"/>
                </a:solidFill>
                <a:latin typeface="Calibri" pitchFamily="34" charset="0"/>
                <a:ea typeface="Calibri" pitchFamily="34" charset="-122"/>
                <a:cs typeface="Calibri" pitchFamily="34" charset="-120"/>
              </a:rPr>
              <a:t>Il cannone di Newton e la forza centripeta</a:t>
            </a:r>
            <a:endParaRPr lang="en-US" sz="2200" dirty="0"/>
          </a:p>
        </p:txBody>
      </p:sp>
      <p:sp>
        <p:nvSpPr>
          <p:cNvPr id="5" name="Terra"/>
          <p:cNvSpPr/>
          <p:nvPr/>
        </p:nvSpPr>
        <p:spPr>
          <a:xfrm>
            <a:off x="1188720" y="2606040"/>
            <a:ext cx="3108960" cy="3108960"/>
          </a:xfrm>
          <a:prstGeom prst="ellipse">
            <a:avLst/>
          </a:prstGeom>
          <a:solidFill>
            <a:srgbClr val="D6E8F2"/>
          </a:solidFill>
          <a:ln w="19050">
            <a:solidFill>
              <a:srgbClr val="3C6E91"/>
            </a:solidFill>
            <a:prstDash val="solid"/>
          </a:ln>
        </p:spPr>
      </p:sp>
      <p:sp>
        <p:nvSpPr>
          <p:cNvPr id="6" name="Orbita"/>
          <p:cNvSpPr/>
          <p:nvPr/>
        </p:nvSpPr>
        <p:spPr>
          <a:xfrm>
            <a:off x="685800" y="2103120"/>
            <a:ext cx="4114800" cy="4114800"/>
          </a:xfrm>
          <a:prstGeom prst="ellipse">
            <a:avLst/>
          </a:prstGeom>
          <a:ln w="28575">
            <a:solidFill>
              <a:srgbClr val="2E6DB4"/>
            </a:solidFill>
            <a:prstDash val="solid"/>
          </a:ln>
        </p:spPr>
      </p:sp>
      <p:sp>
        <p:nvSpPr>
          <p:cNvPr id="7" name="Senza gravità"/>
          <p:cNvSpPr/>
          <p:nvPr/>
        </p:nvSpPr>
        <p:spPr>
          <a:xfrm>
            <a:off x="2743200" y="2103120"/>
            <a:ext cx="2377440" cy="0"/>
          </a:xfrm>
          <a:prstGeom prst="line">
            <a:avLst/>
          </a:prstGeom>
          <a:noFill/>
          <a:ln w="19050">
            <a:solidFill>
              <a:srgbClr val="7A8794"/>
            </a:solidFill>
            <a:prstDash val="dash"/>
          </a:ln>
        </p:spPr>
      </p:sp>
      <p:sp>
        <p:nvSpPr>
          <p:cNvPr id="8" name="Text 6"/>
          <p:cNvSpPr txBox="1"/>
          <p:nvPr/>
        </p:nvSpPr>
        <p:spPr>
          <a:xfrm>
            <a:off x="3566160" y="1755648"/>
            <a:ext cx="2377440" cy="274320"/>
          </a:xfrm>
          <a:prstGeom prst="rect">
            <a:avLst/>
          </a:prstGeom>
          <a:noFill/>
          <a:ln/>
        </p:spPr>
        <p:txBody>
          <a:bodyPr wrap="square" lIns="0" tIns="0" rIns="0" bIns="0" rtlCol="0" anchor="ctr"/>
          <a:lstStyle/>
          <a:p>
            <a:pPr marL="0" indent="0">
              <a:buNone/>
            </a:pPr>
            <a:r>
              <a:rPr lang="en-US" sz="1200" i="1" dirty="0">
                <a:solidFill>
                  <a:srgbClr val="7A8794"/>
                </a:solidFill>
                <a:latin typeface="Calibri" pitchFamily="34" charset="0"/>
                <a:ea typeface="Calibri" pitchFamily="34" charset="-122"/>
                <a:cs typeface="Calibri" pitchFamily="34" charset="-120"/>
              </a:rPr>
              <a:t>senza gravità: moto rettilineo</a:t>
            </a:r>
            <a:endParaRPr lang="en-US" sz="1200" dirty="0"/>
          </a:p>
        </p:txBody>
      </p:sp>
      <p:sp>
        <p:nvSpPr>
          <p:cNvPr id="9" name="Caduta"/>
          <p:cNvSpPr/>
          <p:nvPr/>
        </p:nvSpPr>
        <p:spPr>
          <a:xfrm>
            <a:off x="4065671" y="2103120"/>
            <a:ext cx="0" cy="481340"/>
          </a:xfrm>
          <a:prstGeom prst="line">
            <a:avLst/>
          </a:prstGeom>
          <a:noFill/>
          <a:ln w="19050">
            <a:solidFill>
              <a:srgbClr val="C0392B"/>
            </a:solidFill>
            <a:prstDash val="sysDot"/>
          </a:ln>
        </p:spPr>
      </p:sp>
      <p:sp>
        <p:nvSpPr>
          <p:cNvPr id="10" name="Text 8"/>
          <p:cNvSpPr txBox="1"/>
          <p:nvPr/>
        </p:nvSpPr>
        <p:spPr>
          <a:xfrm>
            <a:off x="4138823" y="2206630"/>
            <a:ext cx="914400" cy="274320"/>
          </a:xfrm>
          <a:prstGeom prst="rect">
            <a:avLst/>
          </a:prstGeom>
          <a:noFill/>
          <a:ln/>
        </p:spPr>
        <p:txBody>
          <a:bodyPr wrap="square" lIns="0" tIns="0" rIns="0" bIns="0" rtlCol="0" anchor="ctr"/>
          <a:lstStyle/>
          <a:p>
            <a:pPr marL="0" indent="0">
              <a:buNone/>
            </a:pPr>
            <a:r>
              <a:rPr lang="en-US" sz="1200" b="1" dirty="0">
                <a:solidFill>
                  <a:srgbClr val="C0392B"/>
                </a:solidFill>
                <a:latin typeface="Calibri" pitchFamily="34" charset="0"/>
                <a:ea typeface="Calibri" pitchFamily="34" charset="-122"/>
                <a:cs typeface="Calibri" pitchFamily="34" charset="-120"/>
              </a:rPr>
              <a:t>caduta h</a:t>
            </a:r>
            <a:endParaRPr lang="en-US" sz="1200" dirty="0"/>
          </a:p>
        </p:txBody>
      </p:sp>
      <p:sp>
        <p:nvSpPr>
          <p:cNvPr id="11" name="Vettore v"/>
          <p:cNvSpPr/>
          <p:nvPr/>
        </p:nvSpPr>
        <p:spPr>
          <a:xfrm>
            <a:off x="2743200" y="2103120"/>
            <a:ext cx="1051560" cy="0"/>
          </a:xfrm>
          <a:prstGeom prst="line">
            <a:avLst/>
          </a:prstGeom>
          <a:noFill/>
          <a:ln w="44450">
            <a:solidFill>
              <a:srgbClr val="1E8449"/>
            </a:solidFill>
            <a:prstDash val="solid"/>
            <a:tailEnd type="triangle"/>
          </a:ln>
        </p:spPr>
      </p:sp>
      <p:sp>
        <p:nvSpPr>
          <p:cNvPr id="12" name="Text 10"/>
          <p:cNvSpPr txBox="1"/>
          <p:nvPr/>
        </p:nvSpPr>
        <p:spPr>
          <a:xfrm>
            <a:off x="3200400" y="1691640"/>
            <a:ext cx="274320" cy="320040"/>
          </a:xfrm>
          <a:prstGeom prst="rect">
            <a:avLst/>
          </a:prstGeom>
          <a:noFill/>
          <a:ln/>
        </p:spPr>
        <p:txBody>
          <a:bodyPr wrap="square" lIns="0" tIns="0" rIns="0" bIns="0" rtlCol="0" anchor="ctr"/>
          <a:lstStyle/>
          <a:p>
            <a:pPr marL="0" indent="0">
              <a:buNone/>
            </a:pPr>
            <a:r>
              <a:rPr lang="en-US" sz="2000" b="1" i="1" dirty="0">
                <a:solidFill>
                  <a:srgbClr val="1E8449"/>
                </a:solidFill>
                <a:latin typeface="Cambria" pitchFamily="34" charset="0"/>
                <a:ea typeface="Cambria" pitchFamily="34" charset="-122"/>
                <a:cs typeface="Cambria" pitchFamily="34" charset="-120"/>
              </a:rPr>
              <a:t>v</a:t>
            </a:r>
            <a:endParaRPr lang="en-US" sz="2000" dirty="0"/>
          </a:p>
        </p:txBody>
      </p:sp>
      <p:sp>
        <p:nvSpPr>
          <p:cNvPr id="13" name="Vettore F"/>
          <p:cNvSpPr/>
          <p:nvPr/>
        </p:nvSpPr>
        <p:spPr>
          <a:xfrm>
            <a:off x="2743200" y="2103120"/>
            <a:ext cx="0" cy="914400"/>
          </a:xfrm>
          <a:prstGeom prst="line">
            <a:avLst/>
          </a:prstGeom>
          <a:noFill/>
          <a:ln w="44450">
            <a:solidFill>
              <a:srgbClr val="C0392B"/>
            </a:solidFill>
            <a:prstDash val="solid"/>
            <a:tailEnd type="triangle"/>
          </a:ln>
        </p:spPr>
      </p:sp>
      <p:sp>
        <p:nvSpPr>
          <p:cNvPr id="14" name="Text 12"/>
          <p:cNvSpPr txBox="1"/>
          <p:nvPr/>
        </p:nvSpPr>
        <p:spPr>
          <a:xfrm>
            <a:off x="1874520" y="2606040"/>
            <a:ext cx="822960" cy="320040"/>
          </a:xfrm>
          <a:prstGeom prst="rect">
            <a:avLst/>
          </a:prstGeom>
          <a:noFill/>
          <a:ln/>
        </p:spPr>
        <p:txBody>
          <a:bodyPr wrap="square" lIns="0" tIns="0" rIns="0" bIns="0" rtlCol="0" anchor="ctr"/>
          <a:lstStyle/>
          <a:p>
            <a:pPr marL="0" indent="0" algn="r">
              <a:buNone/>
            </a:pPr>
            <a:r>
              <a:rPr lang="en-US" sz="1600" b="1" i="1" dirty="0">
                <a:solidFill>
                  <a:srgbClr val="C0392B"/>
                </a:solidFill>
                <a:latin typeface="Cambria" pitchFamily="34" charset="0"/>
                <a:ea typeface="Cambria" pitchFamily="34" charset="-122"/>
                <a:cs typeface="Cambria" pitchFamily="34" charset="-120"/>
              </a:rPr>
              <a:t>F = mg</a:t>
            </a:r>
            <a:endParaRPr lang="en-US" sz="1600" dirty="0"/>
          </a:p>
        </p:txBody>
      </p:sp>
      <p:sp>
        <p:nvSpPr>
          <p:cNvPr id="15" name="Satellite"/>
          <p:cNvSpPr/>
          <p:nvPr/>
        </p:nvSpPr>
        <p:spPr>
          <a:xfrm>
            <a:off x="2651760" y="2011680"/>
            <a:ext cx="182880" cy="182880"/>
          </a:xfrm>
          <a:prstGeom prst="ellipse">
            <a:avLst/>
          </a:prstGeom>
          <a:solidFill>
            <a:srgbClr val="1B2A3A"/>
          </a:solidFill>
          <a:ln w="6350">
            <a:solidFill>
              <a:srgbClr val="1B2A3A"/>
            </a:solidFill>
            <a:prstDash val="solid"/>
          </a:ln>
        </p:spPr>
      </p:sp>
      <p:sp>
        <p:nvSpPr>
          <p:cNvPr id="16" name="Shape 14"/>
          <p:cNvSpPr/>
          <p:nvPr/>
        </p:nvSpPr>
        <p:spPr>
          <a:xfrm>
            <a:off x="2743200" y="4160520"/>
            <a:ext cx="0" cy="0"/>
          </a:xfrm>
          <a:prstGeom prst="line">
            <a:avLst/>
          </a:prstGeom>
          <a:noFill/>
          <a:ln w="12700">
            <a:solidFill>
              <a:srgbClr val="3C6E91"/>
            </a:solidFill>
            <a:prstDash val="dash"/>
          </a:ln>
        </p:spPr>
      </p:sp>
      <p:sp>
        <p:nvSpPr>
          <p:cNvPr id="17" name="Text 15"/>
          <p:cNvSpPr txBox="1"/>
          <p:nvPr/>
        </p:nvSpPr>
        <p:spPr>
          <a:xfrm>
            <a:off x="2816352" y="3337560"/>
            <a:ext cx="274320" cy="274320"/>
          </a:xfrm>
          <a:prstGeom prst="rect">
            <a:avLst/>
          </a:prstGeom>
          <a:noFill/>
          <a:ln/>
        </p:spPr>
        <p:txBody>
          <a:bodyPr wrap="square" lIns="0" tIns="0" rIns="0" bIns="0" rtlCol="0" anchor="ctr"/>
          <a:lstStyle/>
          <a:p>
            <a:pPr marL="0" indent="0">
              <a:buNone/>
            </a:pPr>
            <a:r>
              <a:rPr lang="en-US" sz="1600" i="1" dirty="0">
                <a:solidFill>
                  <a:srgbClr val="3C6E91"/>
                </a:solidFill>
                <a:latin typeface="Cambria" pitchFamily="34" charset="0"/>
                <a:ea typeface="Cambria" pitchFamily="34" charset="-122"/>
                <a:cs typeface="Cambria" pitchFamily="34" charset="-120"/>
              </a:rPr>
              <a:t>r</a:t>
            </a:r>
            <a:endParaRPr lang="en-US" sz="1600" dirty="0"/>
          </a:p>
        </p:txBody>
      </p:sp>
      <p:sp>
        <p:nvSpPr>
          <p:cNvPr id="18" name="Shape 16"/>
          <p:cNvSpPr/>
          <p:nvPr/>
        </p:nvSpPr>
        <p:spPr>
          <a:xfrm>
            <a:off x="2706624" y="4123944"/>
            <a:ext cx="73152" cy="73152"/>
          </a:xfrm>
          <a:prstGeom prst="ellipse">
            <a:avLst/>
          </a:prstGeom>
          <a:solidFill>
            <a:srgbClr val="3C6E91"/>
          </a:solidFill>
          <a:ln w="6350">
            <a:solidFill>
              <a:srgbClr val="3C6E91"/>
            </a:solidFill>
            <a:prstDash val="solid"/>
          </a:ln>
        </p:spPr>
      </p:sp>
      <p:sp>
        <p:nvSpPr>
          <p:cNvPr id="19" name="Shape 17"/>
          <p:cNvSpPr/>
          <p:nvPr/>
        </p:nvSpPr>
        <p:spPr>
          <a:xfrm>
            <a:off x="6400800" y="1645920"/>
            <a:ext cx="411480" cy="411480"/>
          </a:xfrm>
          <a:prstGeom prst="ellipse">
            <a:avLst/>
          </a:prstGeom>
          <a:solidFill>
            <a:srgbClr val="2F5D8A"/>
          </a:solidFill>
          <a:ln/>
        </p:spPr>
      </p:sp>
      <p:sp>
        <p:nvSpPr>
          <p:cNvPr id="20" name="Text 18"/>
          <p:cNvSpPr txBox="1"/>
          <p:nvPr/>
        </p:nvSpPr>
        <p:spPr>
          <a:xfrm>
            <a:off x="6400800" y="164592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21" name="Text 19"/>
          <p:cNvSpPr txBox="1"/>
          <p:nvPr/>
        </p:nvSpPr>
        <p:spPr>
          <a:xfrm>
            <a:off x="6995160" y="1600200"/>
            <a:ext cx="4754880" cy="320040"/>
          </a:xfrm>
          <a:prstGeom prst="rect">
            <a:avLst/>
          </a:prstGeom>
          <a:noFill/>
          <a:ln/>
        </p:spPr>
        <p:txBody>
          <a:bodyPr wrap="square" lIns="0" tIns="0" rIns="0" bIns="0" rtlCol="0" anchor="ctr"/>
          <a:lstStyle/>
          <a:p>
            <a:pPr marL="0" indent="0">
              <a:buNone/>
            </a:pPr>
            <a:r>
              <a:rPr lang="en-US" sz="1500" dirty="0">
                <a:solidFill>
                  <a:srgbClr val="333333"/>
                </a:solidFill>
                <a:latin typeface="Calibri" pitchFamily="34" charset="0"/>
                <a:ea typeface="Calibri" pitchFamily="34" charset="-122"/>
                <a:cs typeface="Calibri" pitchFamily="34" charset="-120"/>
              </a:rPr>
              <a:t>Per girare in cerchio serve una forza verso il centro (Eq 18)</a:t>
            </a:r>
            <a:endParaRPr lang="en-US" sz="1500" dirty="0"/>
          </a:p>
        </p:txBody>
      </p:sp>
      <p:sp>
        <p:nvSpPr>
          <p:cNvPr id="22" name="Text 20"/>
          <p:cNvSpPr txBox="1"/>
          <p:nvPr/>
        </p:nvSpPr>
        <p:spPr>
          <a:xfrm>
            <a:off x="6995160" y="1965960"/>
            <a:ext cx="4754880" cy="411480"/>
          </a:xfrm>
          <a:prstGeom prst="rect">
            <a:avLst/>
          </a:prstGeom>
          <a:noFill/>
          <a:ln/>
        </p:spPr>
        <p:txBody>
          <a:bodyPr wrap="square" lIns="0" tIns="0" rIns="0" bIns="0" rtlCol="0" anchor="ctr"/>
          <a:lstStyle/>
          <a:p>
            <a:pPr marL="0" indent="0">
              <a:buNone/>
            </a:pPr>
            <a:r>
              <a:rPr lang="en-US" sz="1800" dirty="0">
                <a:solidFill>
                  <a:srgbClr val="1B2A3A"/>
                </a:solidFill>
                <a:latin typeface="Cambria" pitchFamily="34" charset="0"/>
                <a:ea typeface="Cambria" pitchFamily="34" charset="-122"/>
                <a:cs typeface="Cambria" pitchFamily="34" charset="-120"/>
              </a:rPr>
              <a:t>F = m ω²r = m v² / r</a:t>
            </a:r>
            <a:endParaRPr lang="en-US" sz="1800" dirty="0"/>
          </a:p>
        </p:txBody>
      </p:sp>
      <p:sp>
        <p:nvSpPr>
          <p:cNvPr id="23" name="Shape 21"/>
          <p:cNvSpPr/>
          <p:nvPr/>
        </p:nvSpPr>
        <p:spPr>
          <a:xfrm>
            <a:off x="6400800" y="2697480"/>
            <a:ext cx="411480" cy="411480"/>
          </a:xfrm>
          <a:prstGeom prst="ellipse">
            <a:avLst/>
          </a:prstGeom>
          <a:solidFill>
            <a:srgbClr val="2F5D8A"/>
          </a:solidFill>
          <a:ln/>
        </p:spPr>
      </p:sp>
      <p:sp>
        <p:nvSpPr>
          <p:cNvPr id="24" name="Text 22"/>
          <p:cNvSpPr txBox="1"/>
          <p:nvPr/>
        </p:nvSpPr>
        <p:spPr>
          <a:xfrm>
            <a:off x="6400800" y="269748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25" name="Text 23"/>
          <p:cNvSpPr txBox="1"/>
          <p:nvPr/>
        </p:nvSpPr>
        <p:spPr>
          <a:xfrm>
            <a:off x="6995160" y="2651760"/>
            <a:ext cx="4754880" cy="320040"/>
          </a:xfrm>
          <a:prstGeom prst="rect">
            <a:avLst/>
          </a:prstGeom>
          <a:noFill/>
          <a:ln/>
        </p:spPr>
        <p:txBody>
          <a:bodyPr wrap="square" lIns="0" tIns="0" rIns="0" bIns="0" rtlCol="0" anchor="ctr"/>
          <a:lstStyle/>
          <a:p>
            <a:pPr marL="0" indent="0">
              <a:buNone/>
            </a:pPr>
            <a:r>
              <a:rPr lang="en-US" sz="1500" dirty="0">
                <a:solidFill>
                  <a:srgbClr val="333333"/>
                </a:solidFill>
                <a:latin typeface="Calibri" pitchFamily="34" charset="0"/>
                <a:ea typeface="Calibri" pitchFamily="34" charset="-122"/>
                <a:cs typeface="Calibri" pitchFamily="34" charset="-120"/>
              </a:rPr>
              <a:t>La gravità è quella forza (al suolo vale mg)</a:t>
            </a:r>
            <a:endParaRPr lang="en-US" sz="1500" dirty="0"/>
          </a:p>
        </p:txBody>
      </p:sp>
      <p:sp>
        <p:nvSpPr>
          <p:cNvPr id="26" name="Text 24"/>
          <p:cNvSpPr txBox="1"/>
          <p:nvPr/>
        </p:nvSpPr>
        <p:spPr>
          <a:xfrm>
            <a:off x="6995160" y="3017520"/>
            <a:ext cx="4754880" cy="411480"/>
          </a:xfrm>
          <a:prstGeom prst="rect">
            <a:avLst/>
          </a:prstGeom>
          <a:noFill/>
          <a:ln/>
        </p:spPr>
        <p:txBody>
          <a:bodyPr wrap="square" lIns="0" tIns="0" rIns="0" bIns="0" rtlCol="0" anchor="ctr"/>
          <a:lstStyle/>
          <a:p>
            <a:pPr marL="0" indent="0">
              <a:buNone/>
            </a:pPr>
            <a:r>
              <a:rPr lang="en-US" sz="1800" dirty="0">
                <a:solidFill>
                  <a:srgbClr val="1B2A3A"/>
                </a:solidFill>
                <a:latin typeface="Cambria" pitchFamily="34" charset="0"/>
                <a:ea typeface="Cambria" pitchFamily="34" charset="-122"/>
                <a:cs typeface="Cambria" pitchFamily="34" charset="-120"/>
              </a:rPr>
              <a:t>G M m / r²  =  m g</a:t>
            </a:r>
            <a:endParaRPr lang="en-US" sz="1800" dirty="0"/>
          </a:p>
        </p:txBody>
      </p:sp>
      <p:sp>
        <p:nvSpPr>
          <p:cNvPr id="27" name="Shape 25"/>
          <p:cNvSpPr/>
          <p:nvPr/>
        </p:nvSpPr>
        <p:spPr>
          <a:xfrm>
            <a:off x="6400800" y="3749040"/>
            <a:ext cx="411480" cy="411480"/>
          </a:xfrm>
          <a:prstGeom prst="ellipse">
            <a:avLst/>
          </a:prstGeom>
          <a:solidFill>
            <a:srgbClr val="2F5D8A"/>
          </a:solidFill>
          <a:ln/>
        </p:spPr>
      </p:sp>
      <p:sp>
        <p:nvSpPr>
          <p:cNvPr id="28" name="Text 26"/>
          <p:cNvSpPr txBox="1"/>
          <p:nvPr/>
        </p:nvSpPr>
        <p:spPr>
          <a:xfrm>
            <a:off x="6400800" y="374904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29" name="Text 27"/>
          <p:cNvSpPr txBox="1"/>
          <p:nvPr/>
        </p:nvSpPr>
        <p:spPr>
          <a:xfrm>
            <a:off x="6995160" y="3703320"/>
            <a:ext cx="4754880" cy="320040"/>
          </a:xfrm>
          <a:prstGeom prst="rect">
            <a:avLst/>
          </a:prstGeom>
          <a:noFill/>
          <a:ln/>
        </p:spPr>
        <p:txBody>
          <a:bodyPr wrap="square" lIns="0" tIns="0" rIns="0" bIns="0" rtlCol="0" anchor="ctr"/>
          <a:lstStyle/>
          <a:p>
            <a:pPr marL="0" indent="0">
              <a:buNone/>
            </a:pPr>
            <a:r>
              <a:rPr lang="en-US" sz="1500" dirty="0">
                <a:solidFill>
                  <a:srgbClr val="333333"/>
                </a:solidFill>
                <a:latin typeface="Calibri" pitchFamily="34" charset="0"/>
                <a:ea typeface="Calibri" pitchFamily="34" charset="-122"/>
                <a:cs typeface="Calibri" pitchFamily="34" charset="-120"/>
              </a:rPr>
              <a:t>Uguagliando, la massa del proiettile si semplifica</a:t>
            </a:r>
            <a:endParaRPr lang="en-US" sz="1500" dirty="0"/>
          </a:p>
        </p:txBody>
      </p:sp>
      <p:sp>
        <p:nvSpPr>
          <p:cNvPr id="30" name="Text 28"/>
          <p:cNvSpPr txBox="1"/>
          <p:nvPr/>
        </p:nvSpPr>
        <p:spPr>
          <a:xfrm>
            <a:off x="6995160" y="4069080"/>
            <a:ext cx="4754880" cy="411480"/>
          </a:xfrm>
          <a:prstGeom prst="rect">
            <a:avLst/>
          </a:prstGeom>
          <a:noFill/>
          <a:ln/>
        </p:spPr>
        <p:txBody>
          <a:bodyPr wrap="square" lIns="0" tIns="0" rIns="0" bIns="0" rtlCol="0" anchor="ctr"/>
          <a:lstStyle/>
          <a:p>
            <a:pPr marL="0" indent="0">
              <a:buNone/>
            </a:pPr>
            <a:r>
              <a:rPr lang="en-US" sz="1800" dirty="0">
                <a:solidFill>
                  <a:srgbClr val="1B2A3A"/>
                </a:solidFill>
                <a:latin typeface="Cambria" pitchFamily="34" charset="0"/>
                <a:ea typeface="Cambria" pitchFamily="34" charset="-122"/>
                <a:cs typeface="Cambria" pitchFamily="34" charset="-120"/>
              </a:rPr>
              <a:t>v = √(g R) = √(9,81 · 6,371·10⁶) ≈ 7,9 km/s</a:t>
            </a:r>
            <a:endParaRPr lang="en-US" sz="1800" dirty="0"/>
          </a:p>
        </p:txBody>
      </p:sp>
      <p:sp>
        <p:nvSpPr>
          <p:cNvPr id="31" name="Shape 29"/>
          <p:cNvSpPr/>
          <p:nvPr/>
        </p:nvSpPr>
        <p:spPr>
          <a:xfrm>
            <a:off x="6400800" y="4709160"/>
            <a:ext cx="5349240" cy="777240"/>
          </a:xfrm>
          <a:prstGeom prst="roundRect">
            <a:avLst>
              <a:gd name="adj" fmla="val 9412"/>
            </a:avLst>
          </a:prstGeom>
          <a:solidFill>
            <a:srgbClr val="EAF2FA"/>
          </a:solidFill>
          <a:ln/>
        </p:spPr>
      </p:sp>
      <p:sp>
        <p:nvSpPr>
          <p:cNvPr id="32" name="Text 30"/>
          <p:cNvSpPr txBox="1"/>
          <p:nvPr/>
        </p:nvSpPr>
        <p:spPr>
          <a:xfrm>
            <a:off x="6583680" y="4754880"/>
            <a:ext cx="4983480" cy="685800"/>
          </a:xfrm>
          <a:prstGeom prst="rect">
            <a:avLst/>
          </a:prstGeom>
          <a:noFill/>
          <a:ln/>
        </p:spPr>
        <p:txBody>
          <a:bodyPr wrap="square" lIns="0" tIns="0" rIns="0" bIns="0" rtlCol="0" anchor="ctr"/>
          <a:lstStyle/>
          <a:p>
            <a:pPr marL="0" indent="0">
              <a:buNone/>
            </a:pPr>
            <a:r>
              <a:rPr lang="en-US" sz="1300" b="1" dirty="0">
                <a:solidFill>
                  <a:srgbClr val="1B2A3A"/>
                </a:solidFill>
                <a:latin typeface="Calibri" pitchFamily="34" charset="0"/>
                <a:ea typeface="Calibri" pitchFamily="34" charset="-122"/>
                <a:cs typeface="Calibri" pitchFamily="34" charset="-120"/>
              </a:rPr>
              <a:t>Verifica intuitiva: </a:t>
            </a:r>
            <a:r>
              <a:rPr lang="en-US" sz="1300" dirty="0">
                <a:solidFill>
                  <a:srgbClr val="333333"/>
                </a:solidFill>
                <a:latin typeface="Calibri" pitchFamily="34" charset="0"/>
                <a:ea typeface="Calibri" pitchFamily="34" charset="-122"/>
                <a:cs typeface="Calibri" pitchFamily="34" charset="-120"/>
              </a:rPr>
              <a:t>in 1 s un corpo cade di 4,9 m. In 1 s il proiettile percorre 7,9 km e lì la superficie terrestre si è abbassata di h = d²/2R ≈ 4,9 m: cade, ma resta alla stessa quota.</a:t>
            </a:r>
            <a:endParaRPr lang="en-US" sz="1300" dirty="0"/>
          </a:p>
        </p:txBody>
      </p:sp>
      <p:sp>
        <p:nvSpPr>
          <p:cNvPr id="33" name="Shape 31"/>
          <p:cNvSpPr/>
          <p:nvPr/>
        </p:nvSpPr>
        <p:spPr>
          <a:xfrm>
            <a:off x="6400800" y="5623560"/>
            <a:ext cx="5349240" cy="868680"/>
          </a:xfrm>
          <a:prstGeom prst="roundRect">
            <a:avLst>
              <a:gd name="adj" fmla="val 8421"/>
            </a:avLst>
          </a:prstGeom>
          <a:solidFill>
            <a:srgbClr val="FDF0E6"/>
          </a:solidFill>
          <a:ln/>
        </p:spPr>
      </p:sp>
      <p:sp>
        <p:nvSpPr>
          <p:cNvPr id="34" name="Text 32"/>
          <p:cNvSpPr txBox="1"/>
          <p:nvPr/>
        </p:nvSpPr>
        <p:spPr>
          <a:xfrm>
            <a:off x="6583680" y="5669280"/>
            <a:ext cx="4983480" cy="777240"/>
          </a:xfrm>
          <a:prstGeom prst="rect">
            <a:avLst/>
          </a:prstGeom>
          <a:noFill/>
          <a:ln/>
        </p:spPr>
        <p:txBody>
          <a:bodyPr wrap="square" lIns="0" tIns="0" rIns="0" bIns="0" rtlCol="0" anchor="ctr"/>
          <a:lstStyle/>
          <a:p>
            <a:pPr marL="0" indent="0">
              <a:buNone/>
            </a:pPr>
            <a:r>
              <a:rPr lang="en-US" sz="1300" b="1" dirty="0">
                <a:solidFill>
                  <a:srgbClr val="8A4B1A"/>
                </a:solidFill>
                <a:latin typeface="Calibri" pitchFamily="34" charset="0"/>
                <a:ea typeface="Calibri" pitchFamily="34" charset="-122"/>
                <a:cs typeface="Calibri" pitchFamily="34" charset="-120"/>
              </a:rPr>
              <a:t>E per la Terra che ruota: </a:t>
            </a:r>
            <a:r>
              <a:rPr lang="en-US" sz="1300" dirty="0">
                <a:solidFill>
                  <a:srgbClr val="333333"/>
                </a:solidFill>
                <a:latin typeface="Calibri" pitchFamily="34" charset="0"/>
                <a:ea typeface="Calibri" pitchFamily="34" charset="-122"/>
                <a:cs typeface="Calibri" pitchFamily="34" charset="-120"/>
              </a:rPr>
              <a:t>all’equatore ω²R ≈ 0,034 m/s², lo 0,3% di g. Basta questo a rigonfiare l’equatore: è l’origine dello schiacciamento dell’ellissoide (f ≈ 1/298).</a:t>
            </a:r>
            <a:endParaRPr lang="en-US" sz="1300" dirty="0"/>
          </a:p>
        </p:txBody>
      </p:sp>
      <p:sp>
        <p:nvSpPr>
          <p:cNvPr id="35" name="Text 33"/>
          <p:cNvSpPr txBox="1"/>
          <p:nvPr/>
        </p:nvSpPr>
        <p:spPr>
          <a:xfrm>
            <a:off x="457200" y="6355080"/>
            <a:ext cx="4572000" cy="274320"/>
          </a:xfrm>
          <a:prstGeom prst="rect">
            <a:avLst/>
          </a:prstGeom>
          <a:noFill/>
          <a:ln/>
        </p:spPr>
        <p:txBody>
          <a:bodyPr wrap="square" lIns="0" tIns="0" rIns="0" bIns="0" rtlCol="0" anchor="ctr"/>
          <a:lstStyle/>
          <a:p>
            <a:pPr marL="0" indent="0">
              <a:buNone/>
            </a:pPr>
            <a:r>
              <a:rPr lang="en-US" sz="1300" i="1" dirty="0">
                <a:solidFill>
                  <a:srgbClr val="2F5D8A"/>
                </a:solidFill>
                <a:latin typeface="Calibri" pitchFamily="34" charset="0"/>
                <a:ea typeface="Calibri" pitchFamily="34" charset="-122"/>
                <a:cs typeface="Calibri" pitchFamily="34" charset="-120"/>
              </a:rPr>
              <a:t>Periodo dell’orbita radente: T = 2πR / v ≈ 84 min</a:t>
            </a:r>
            <a:endParaRPr lang="en-US" sz="13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8961120" y="411480"/>
            <a:ext cx="2743200" cy="365760"/>
          </a:xfrm>
          <a:prstGeom prst="rect">
            <a:avLst/>
          </a:prstGeom>
          <a:noFill/>
          <a:ln/>
        </p:spPr>
        <p:txBody>
          <a:bodyPr wrap="square" lIns="0" tIns="0" rIns="0" bIns="0" rtlCol="0" anchor="ctr"/>
          <a:lstStyle/>
          <a:p>
            <a:pPr marL="0" indent="0" algn="r">
              <a:buNone/>
            </a:pPr>
            <a:r>
              <a:rPr lang="en-US" sz="1400" i="1" dirty="0">
                <a:solidFill>
                  <a:srgbClr val="5A6B7B"/>
                </a:solidFill>
                <a:latin typeface="Calibri" pitchFamily="34" charset="0"/>
                <a:ea typeface="Calibri" pitchFamily="34" charset="-122"/>
                <a:cs typeface="Calibri" pitchFamily="34" charset="-120"/>
              </a:rPr>
              <a:t>Giovanni Costa</a:t>
            </a:r>
            <a:endParaRPr lang="en-US" sz="1400" dirty="0"/>
          </a:p>
        </p:txBody>
      </p:sp>
      <p:sp>
        <p:nvSpPr>
          <p:cNvPr id="4" name="Text 2"/>
          <p:cNvSpPr txBox="1"/>
          <p:nvPr/>
        </p:nvSpPr>
        <p:spPr>
          <a:xfrm>
            <a:off x="457200" y="868680"/>
            <a:ext cx="11247120" cy="457200"/>
          </a:xfrm>
          <a:prstGeom prst="rect">
            <a:avLst/>
          </a:prstGeom>
          <a:noFill/>
          <a:ln/>
        </p:spPr>
        <p:txBody>
          <a:bodyPr wrap="square" lIns="0" tIns="0" rIns="0" bIns="0" rtlCol="0" anchor="ctr"/>
          <a:lstStyle/>
          <a:p>
            <a:pPr marL="0" indent="0" algn="ctr">
              <a:buNone/>
            </a:pPr>
            <a:r>
              <a:rPr lang="en-US" sz="2200" dirty="0">
                <a:solidFill>
                  <a:srgbClr val="2F5D8A"/>
                </a:solidFill>
                <a:latin typeface="Calibri" pitchFamily="34" charset="0"/>
                <a:ea typeface="Calibri" pitchFamily="34" charset="-122"/>
                <a:cs typeface="Calibri" pitchFamily="34" charset="-120"/>
              </a:rPr>
              <a:t>Dal cannone di Newton alla gravità terrestre</a:t>
            </a:r>
            <a:endParaRPr lang="en-US" sz="2200" dirty="0"/>
          </a:p>
        </p:txBody>
      </p:sp>
      <p:sp>
        <p:nvSpPr>
          <p:cNvPr id="5" name="Ellissoide"/>
          <p:cNvSpPr/>
          <p:nvPr/>
        </p:nvSpPr>
        <p:spPr>
          <a:xfrm>
            <a:off x="1051560" y="2468880"/>
            <a:ext cx="3749040" cy="3017520"/>
          </a:xfrm>
          <a:prstGeom prst="ellipse">
            <a:avLst/>
          </a:prstGeom>
          <a:solidFill>
            <a:srgbClr val="D6E8F2"/>
          </a:solidFill>
          <a:ln w="19050">
            <a:solidFill>
              <a:srgbClr val="3C6E91"/>
            </a:solidFill>
            <a:prstDash val="solid"/>
          </a:ln>
        </p:spPr>
      </p:sp>
      <p:sp>
        <p:nvSpPr>
          <p:cNvPr id="6" name="Sfera"/>
          <p:cNvSpPr/>
          <p:nvPr/>
        </p:nvSpPr>
        <p:spPr>
          <a:xfrm>
            <a:off x="1417320" y="2468880"/>
            <a:ext cx="3017520" cy="3017520"/>
          </a:xfrm>
          <a:prstGeom prst="ellipse">
            <a:avLst/>
          </a:prstGeom>
          <a:ln w="12700">
            <a:solidFill>
              <a:srgbClr val="A0AAB4"/>
            </a:solidFill>
            <a:prstDash val="dash"/>
          </a:ln>
        </p:spPr>
      </p:sp>
      <p:sp>
        <p:nvSpPr>
          <p:cNvPr id="7" name="Shape 5"/>
          <p:cNvSpPr/>
          <p:nvPr/>
        </p:nvSpPr>
        <p:spPr>
          <a:xfrm>
            <a:off x="2926080" y="1965960"/>
            <a:ext cx="0" cy="4023360"/>
          </a:xfrm>
          <a:prstGeom prst="line">
            <a:avLst/>
          </a:prstGeom>
          <a:noFill/>
          <a:ln w="12700">
            <a:solidFill>
              <a:srgbClr val="7A8794"/>
            </a:solidFill>
            <a:prstDash val="dashDot"/>
          </a:ln>
        </p:spPr>
      </p:sp>
      <p:sp>
        <p:nvSpPr>
          <p:cNvPr id="8" name="Text 6"/>
          <p:cNvSpPr txBox="1"/>
          <p:nvPr/>
        </p:nvSpPr>
        <p:spPr>
          <a:xfrm>
            <a:off x="2999232" y="1920240"/>
            <a:ext cx="274320" cy="320040"/>
          </a:xfrm>
          <a:prstGeom prst="rect">
            <a:avLst/>
          </a:prstGeom>
          <a:noFill/>
          <a:ln/>
        </p:spPr>
        <p:txBody>
          <a:bodyPr wrap="square" lIns="0" tIns="0" rIns="0" bIns="0" rtlCol="0" anchor="ctr"/>
          <a:lstStyle/>
          <a:p>
            <a:pPr marL="0" indent="0">
              <a:buNone/>
            </a:pPr>
            <a:r>
              <a:rPr lang="en-US" sz="1800" i="1" dirty="0">
                <a:solidFill>
                  <a:srgbClr val="7A8794"/>
                </a:solidFill>
                <a:latin typeface="Cambria" pitchFamily="34" charset="0"/>
                <a:ea typeface="Cambria" pitchFamily="34" charset="-122"/>
                <a:cs typeface="Cambria" pitchFamily="34" charset="-120"/>
              </a:rPr>
              <a:t>ω</a:t>
            </a:r>
            <a:endParaRPr lang="en-US" sz="1800" dirty="0"/>
          </a:p>
        </p:txBody>
      </p:sp>
      <p:sp>
        <p:nvSpPr>
          <p:cNvPr id="9" name="Shape 7"/>
          <p:cNvSpPr/>
          <p:nvPr/>
        </p:nvSpPr>
        <p:spPr>
          <a:xfrm>
            <a:off x="1051560" y="3977640"/>
            <a:ext cx="3749040" cy="0"/>
          </a:xfrm>
          <a:prstGeom prst="line">
            <a:avLst/>
          </a:prstGeom>
          <a:noFill/>
          <a:ln w="9525">
            <a:solidFill>
              <a:srgbClr val="A0AAB4"/>
            </a:solidFill>
            <a:prstDash val="dash"/>
          </a:ln>
        </p:spPr>
      </p:sp>
      <p:sp>
        <p:nvSpPr>
          <p:cNvPr id="10" name="Shape 8"/>
          <p:cNvSpPr/>
          <p:nvPr/>
        </p:nvSpPr>
        <p:spPr>
          <a:xfrm>
            <a:off x="2889504" y="3941064"/>
            <a:ext cx="73152" cy="73152"/>
          </a:xfrm>
          <a:prstGeom prst="ellipse">
            <a:avLst/>
          </a:prstGeom>
          <a:solidFill>
            <a:srgbClr val="3C6E91"/>
          </a:solidFill>
          <a:ln w="6350">
            <a:solidFill>
              <a:srgbClr val="3C6E91"/>
            </a:solidFill>
            <a:prstDash val="solid"/>
          </a:ln>
        </p:spPr>
      </p:sp>
      <p:sp>
        <p:nvSpPr>
          <p:cNvPr id="11" name="g polo"/>
          <p:cNvSpPr/>
          <p:nvPr/>
        </p:nvSpPr>
        <p:spPr>
          <a:xfrm>
            <a:off x="2926080" y="2468880"/>
            <a:ext cx="0" cy="868680"/>
          </a:xfrm>
          <a:prstGeom prst="line">
            <a:avLst/>
          </a:prstGeom>
          <a:noFill/>
          <a:ln w="44450">
            <a:solidFill>
              <a:srgbClr val="C0392B"/>
            </a:solidFill>
            <a:prstDash val="solid"/>
            <a:tailEnd type="triangle"/>
          </a:ln>
        </p:spPr>
      </p:sp>
      <p:sp>
        <p:nvSpPr>
          <p:cNvPr id="12" name="Text 10"/>
          <p:cNvSpPr txBox="1"/>
          <p:nvPr/>
        </p:nvSpPr>
        <p:spPr>
          <a:xfrm>
            <a:off x="411480" y="1828800"/>
            <a:ext cx="2377440" cy="502920"/>
          </a:xfrm>
          <a:prstGeom prst="rect">
            <a:avLst/>
          </a:prstGeom>
          <a:noFill/>
          <a:ln/>
        </p:spPr>
        <p:txBody>
          <a:bodyPr wrap="square" lIns="0" tIns="0" rIns="0" bIns="0" rtlCol="0" anchor="ctr"/>
          <a:lstStyle/>
          <a:p>
            <a:pPr marL="0" indent="0" algn="r">
              <a:buNone/>
            </a:pPr>
            <a:r>
              <a:rPr lang="en-US" sz="1300" b="1" dirty="0">
                <a:solidFill>
                  <a:srgbClr val="1B2A3A"/>
                </a:solidFill>
                <a:latin typeface="Calibri" pitchFamily="34" charset="0"/>
                <a:ea typeface="Calibri" pitchFamily="34" charset="-122"/>
                <a:cs typeface="Calibri" pitchFamily="34" charset="-120"/>
              </a:rPr>
              <a:t>polo</a:t>
            </a:r>
            <a:endParaRPr lang="en-US" sz="1300" dirty="0"/>
          </a:p>
          <a:p>
            <a:pPr marL="0" indent="0" algn="r">
              <a:buNone/>
            </a:pPr>
            <a:r>
              <a:rPr lang="en-US" sz="1300" dirty="0">
                <a:solidFill>
                  <a:srgbClr val="C0392B"/>
                </a:solidFill>
                <a:latin typeface="Calibri" pitchFamily="34" charset="0"/>
                <a:ea typeface="Calibri" pitchFamily="34" charset="-122"/>
                <a:cs typeface="Calibri" pitchFamily="34" charset="-120"/>
              </a:rPr>
              <a:t>g = 9,832 m/s²</a:t>
            </a:r>
            <a:endParaRPr lang="en-US" sz="1300" dirty="0"/>
          </a:p>
        </p:txBody>
      </p:sp>
      <p:sp>
        <p:nvSpPr>
          <p:cNvPr id="13" name="Attrazione equatore"/>
          <p:cNvSpPr/>
          <p:nvPr/>
        </p:nvSpPr>
        <p:spPr>
          <a:xfrm>
            <a:off x="4800600" y="3977640"/>
            <a:ext cx="0" cy="0"/>
          </a:xfrm>
          <a:prstGeom prst="line">
            <a:avLst/>
          </a:prstGeom>
          <a:noFill/>
          <a:ln w="44450">
            <a:solidFill>
              <a:srgbClr val="C0392B"/>
            </a:solidFill>
            <a:prstDash val="solid"/>
            <a:tailEnd type="triangle"/>
          </a:ln>
        </p:spPr>
      </p:sp>
      <p:sp>
        <p:nvSpPr>
          <p:cNvPr id="14" name="Centrifuga"/>
          <p:cNvSpPr/>
          <p:nvPr/>
        </p:nvSpPr>
        <p:spPr>
          <a:xfrm>
            <a:off x="4800600" y="3977640"/>
            <a:ext cx="502920" cy="0"/>
          </a:xfrm>
          <a:prstGeom prst="line">
            <a:avLst/>
          </a:prstGeom>
          <a:noFill/>
          <a:ln w="44450">
            <a:solidFill>
              <a:srgbClr val="E67E22"/>
            </a:solidFill>
            <a:prstDash val="solid"/>
            <a:tailEnd type="triangle"/>
          </a:ln>
        </p:spPr>
      </p:sp>
      <p:sp>
        <p:nvSpPr>
          <p:cNvPr id="15" name="Text 13"/>
          <p:cNvSpPr txBox="1"/>
          <p:nvPr/>
        </p:nvSpPr>
        <p:spPr>
          <a:xfrm>
            <a:off x="3337560" y="3593592"/>
            <a:ext cx="1371600" cy="274320"/>
          </a:xfrm>
          <a:prstGeom prst="rect">
            <a:avLst/>
          </a:prstGeom>
          <a:noFill/>
          <a:ln/>
        </p:spPr>
        <p:txBody>
          <a:bodyPr wrap="square" lIns="0" tIns="0" rIns="0" bIns="0" rtlCol="0" anchor="ctr"/>
          <a:lstStyle/>
          <a:p>
            <a:pPr marL="0" indent="0" algn="r">
              <a:buNone/>
            </a:pPr>
            <a:r>
              <a:rPr lang="en-US" sz="1200" dirty="0">
                <a:solidFill>
                  <a:srgbClr val="C0392B"/>
                </a:solidFill>
                <a:latin typeface="Calibri" pitchFamily="34" charset="0"/>
                <a:ea typeface="Calibri" pitchFamily="34" charset="-122"/>
                <a:cs typeface="Calibri" pitchFamily="34" charset="-120"/>
              </a:rPr>
              <a:t>attrazione GM/a²</a:t>
            </a:r>
            <a:endParaRPr lang="en-US" sz="1200" dirty="0"/>
          </a:p>
        </p:txBody>
      </p:sp>
      <p:sp>
        <p:nvSpPr>
          <p:cNvPr id="16" name="Text 14"/>
          <p:cNvSpPr txBox="1"/>
          <p:nvPr/>
        </p:nvSpPr>
        <p:spPr>
          <a:xfrm>
            <a:off x="4937760" y="3593592"/>
            <a:ext cx="548640" cy="274320"/>
          </a:xfrm>
          <a:prstGeom prst="rect">
            <a:avLst/>
          </a:prstGeom>
          <a:noFill/>
          <a:ln/>
        </p:spPr>
        <p:txBody>
          <a:bodyPr wrap="square" lIns="0" tIns="0" rIns="0" bIns="0" rtlCol="0" anchor="ctr"/>
          <a:lstStyle/>
          <a:p>
            <a:pPr marL="0" indent="0">
              <a:buNone/>
            </a:pPr>
            <a:r>
              <a:rPr lang="en-US" sz="1400" i="1" dirty="0">
                <a:solidFill>
                  <a:srgbClr val="E67E22"/>
                </a:solidFill>
                <a:latin typeface="Cambria" pitchFamily="34" charset="0"/>
                <a:ea typeface="Cambria" pitchFamily="34" charset="-122"/>
                <a:cs typeface="Cambria" pitchFamily="34" charset="-120"/>
              </a:rPr>
              <a:t>ω²a</a:t>
            </a:r>
            <a:endParaRPr lang="en-US" sz="1400" dirty="0"/>
          </a:p>
        </p:txBody>
      </p:sp>
      <p:sp>
        <p:nvSpPr>
          <p:cNvPr id="17" name="Text 15"/>
          <p:cNvSpPr txBox="1"/>
          <p:nvPr/>
        </p:nvSpPr>
        <p:spPr>
          <a:xfrm>
            <a:off x="3337560" y="4087368"/>
            <a:ext cx="1463040" cy="502920"/>
          </a:xfrm>
          <a:prstGeom prst="rect">
            <a:avLst/>
          </a:prstGeom>
          <a:noFill/>
          <a:ln/>
        </p:spPr>
        <p:txBody>
          <a:bodyPr wrap="square" lIns="0" tIns="0" rIns="0" bIns="0" rtlCol="0" anchor="ctr"/>
          <a:lstStyle/>
          <a:p>
            <a:pPr marL="0" indent="0" algn="r">
              <a:buNone/>
            </a:pPr>
            <a:r>
              <a:rPr lang="en-US" sz="1300" b="1" dirty="0">
                <a:solidFill>
                  <a:srgbClr val="1B2A3A"/>
                </a:solidFill>
                <a:latin typeface="Calibri" pitchFamily="34" charset="0"/>
                <a:ea typeface="Calibri" pitchFamily="34" charset="-122"/>
                <a:cs typeface="Calibri" pitchFamily="34" charset="-120"/>
              </a:rPr>
              <a:t>equatore</a:t>
            </a:r>
            <a:endParaRPr lang="en-US" sz="1300" dirty="0"/>
          </a:p>
          <a:p>
            <a:pPr marL="0" indent="0" algn="r">
              <a:buNone/>
            </a:pPr>
            <a:r>
              <a:rPr lang="en-US" sz="1300" dirty="0">
                <a:solidFill>
                  <a:srgbClr val="C0392B"/>
                </a:solidFill>
                <a:latin typeface="Calibri" pitchFamily="34" charset="0"/>
                <a:ea typeface="Calibri" pitchFamily="34" charset="-122"/>
                <a:cs typeface="Calibri" pitchFamily="34" charset="-120"/>
              </a:rPr>
              <a:t>g = 9,780 m/s²</a:t>
            </a:r>
            <a:endParaRPr lang="en-US" sz="1300" dirty="0"/>
          </a:p>
        </p:txBody>
      </p:sp>
      <p:sp>
        <p:nvSpPr>
          <p:cNvPr id="18" name="Text 16"/>
          <p:cNvSpPr txBox="1"/>
          <p:nvPr/>
        </p:nvSpPr>
        <p:spPr>
          <a:xfrm>
            <a:off x="457200" y="5989320"/>
            <a:ext cx="5029200" cy="274320"/>
          </a:xfrm>
          <a:prstGeom prst="rect">
            <a:avLst/>
          </a:prstGeom>
          <a:noFill/>
          <a:ln/>
        </p:spPr>
        <p:txBody>
          <a:bodyPr wrap="square" lIns="0" tIns="0" rIns="0" bIns="0" rtlCol="0" anchor="ctr"/>
          <a:lstStyle/>
          <a:p>
            <a:pPr marL="0" indent="0">
              <a:buNone/>
            </a:pPr>
            <a:r>
              <a:rPr lang="en-US" sz="1100" i="1" dirty="0">
                <a:solidFill>
                  <a:srgbClr val="7A8794"/>
                </a:solidFill>
                <a:latin typeface="Calibri" pitchFamily="34" charset="0"/>
                <a:ea typeface="Calibri" pitchFamily="34" charset="-122"/>
                <a:cs typeface="Calibri" pitchFamily="34" charset="-120"/>
              </a:rPr>
              <a:t>schiacciamento molto esagerato (realtà: 1/298)</a:t>
            </a:r>
            <a:endParaRPr lang="en-US" sz="1100" dirty="0"/>
          </a:p>
        </p:txBody>
      </p:sp>
      <p:sp>
        <p:nvSpPr>
          <p:cNvPr id="19" name="Shape 17"/>
          <p:cNvSpPr/>
          <p:nvPr/>
        </p:nvSpPr>
        <p:spPr>
          <a:xfrm>
            <a:off x="6400800" y="1600200"/>
            <a:ext cx="411480" cy="411480"/>
          </a:xfrm>
          <a:prstGeom prst="ellipse">
            <a:avLst/>
          </a:prstGeom>
          <a:solidFill>
            <a:srgbClr val="2F5D8A"/>
          </a:solidFill>
          <a:ln/>
        </p:spPr>
      </p:sp>
      <p:sp>
        <p:nvSpPr>
          <p:cNvPr id="20" name="Text 18"/>
          <p:cNvSpPr txBox="1"/>
          <p:nvPr/>
        </p:nvSpPr>
        <p:spPr>
          <a:xfrm>
            <a:off x="6400800" y="160020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1</a:t>
            </a:r>
            <a:endParaRPr lang="en-US" sz="1600" dirty="0"/>
          </a:p>
        </p:txBody>
      </p:sp>
      <p:sp>
        <p:nvSpPr>
          <p:cNvPr id="21" name="Text 19"/>
          <p:cNvSpPr txBox="1"/>
          <p:nvPr/>
        </p:nvSpPr>
        <p:spPr>
          <a:xfrm>
            <a:off x="6995160" y="1554480"/>
            <a:ext cx="4754880" cy="320040"/>
          </a:xfrm>
          <a:prstGeom prst="rect">
            <a:avLst/>
          </a:prstGeom>
          <a:noFill/>
          <a:ln/>
        </p:spPr>
        <p:txBody>
          <a:bodyPr wrap="square" lIns="0" tIns="0" rIns="0" bIns="0" rtlCol="0" anchor="ctr"/>
          <a:lstStyle/>
          <a:p>
            <a:pPr marL="0" indent="0">
              <a:buNone/>
            </a:pPr>
            <a:r>
              <a:rPr lang="en-US" sz="1500" dirty="0">
                <a:solidFill>
                  <a:srgbClr val="333333"/>
                </a:solidFill>
                <a:latin typeface="Calibri" pitchFamily="34" charset="0"/>
                <a:ea typeface="Calibri" pitchFamily="34" charset="-122"/>
                <a:cs typeface="Calibri" pitchFamily="34" charset="-120"/>
              </a:rPr>
              <a:t>Il g del cannone è l’attrazione di tutta la Terra</a:t>
            </a:r>
            <a:endParaRPr lang="en-US" sz="1500" dirty="0"/>
          </a:p>
        </p:txBody>
      </p:sp>
      <p:sp>
        <p:nvSpPr>
          <p:cNvPr id="22" name="Text 20"/>
          <p:cNvSpPr txBox="1"/>
          <p:nvPr/>
        </p:nvSpPr>
        <p:spPr>
          <a:xfrm>
            <a:off x="6995160" y="1920240"/>
            <a:ext cx="4754880" cy="365760"/>
          </a:xfrm>
          <a:prstGeom prst="rect">
            <a:avLst/>
          </a:prstGeom>
          <a:noFill/>
          <a:ln/>
        </p:spPr>
        <p:txBody>
          <a:bodyPr wrap="square" lIns="0" tIns="0" rIns="0" bIns="0" rtlCol="0" anchor="ctr"/>
          <a:lstStyle/>
          <a:p>
            <a:pPr marL="0" indent="0">
              <a:buNone/>
            </a:pPr>
            <a:r>
              <a:rPr lang="en-US" sz="1400" dirty="0">
                <a:solidFill>
                  <a:srgbClr val="1B2A3A"/>
                </a:solidFill>
                <a:latin typeface="Cambria" pitchFamily="34" charset="0"/>
                <a:ea typeface="Cambria" pitchFamily="34" charset="-122"/>
                <a:cs typeface="Cambria" pitchFamily="34" charset="-120"/>
              </a:rPr>
              <a:t>g = GM / R² ≈ 3,986·10¹⁴ / (6,371·10⁶)² ≈ 9,82 m/s²</a:t>
            </a:r>
            <a:endParaRPr lang="en-US" sz="1400" dirty="0"/>
          </a:p>
        </p:txBody>
      </p:sp>
      <p:sp>
        <p:nvSpPr>
          <p:cNvPr id="23" name="Shape 21"/>
          <p:cNvSpPr/>
          <p:nvPr/>
        </p:nvSpPr>
        <p:spPr>
          <a:xfrm>
            <a:off x="6400800" y="2606040"/>
            <a:ext cx="411480" cy="411480"/>
          </a:xfrm>
          <a:prstGeom prst="ellipse">
            <a:avLst/>
          </a:prstGeom>
          <a:solidFill>
            <a:srgbClr val="2F5D8A"/>
          </a:solidFill>
          <a:ln/>
        </p:spPr>
      </p:sp>
      <p:sp>
        <p:nvSpPr>
          <p:cNvPr id="24" name="Text 22"/>
          <p:cNvSpPr txBox="1"/>
          <p:nvPr/>
        </p:nvSpPr>
        <p:spPr>
          <a:xfrm>
            <a:off x="6400800" y="260604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2</a:t>
            </a:r>
            <a:endParaRPr lang="en-US" sz="1600" dirty="0"/>
          </a:p>
        </p:txBody>
      </p:sp>
      <p:sp>
        <p:nvSpPr>
          <p:cNvPr id="25" name="Text 23"/>
          <p:cNvSpPr txBox="1"/>
          <p:nvPr/>
        </p:nvSpPr>
        <p:spPr>
          <a:xfrm>
            <a:off x="6995160" y="2560320"/>
            <a:ext cx="4754880" cy="320040"/>
          </a:xfrm>
          <a:prstGeom prst="rect">
            <a:avLst/>
          </a:prstGeom>
          <a:noFill/>
          <a:ln/>
        </p:spPr>
        <p:txBody>
          <a:bodyPr wrap="square" lIns="0" tIns="0" rIns="0" bIns="0" rtlCol="0" anchor="ctr"/>
          <a:lstStyle/>
          <a:p>
            <a:pPr marL="0" indent="0">
              <a:buNone/>
            </a:pPr>
            <a:r>
              <a:rPr lang="en-US" sz="1500" dirty="0">
                <a:solidFill>
                  <a:srgbClr val="333333"/>
                </a:solidFill>
                <a:latin typeface="Calibri" pitchFamily="34" charset="0"/>
                <a:ea typeface="Calibri" pitchFamily="34" charset="-122"/>
                <a:cs typeface="Calibri" pitchFamily="34" charset="-120"/>
              </a:rPr>
              <a:t>La Terra ruota: parte dell’attrazione fa da forza centripeta</a:t>
            </a:r>
            <a:endParaRPr lang="en-US" sz="1500" dirty="0"/>
          </a:p>
        </p:txBody>
      </p:sp>
      <p:sp>
        <p:nvSpPr>
          <p:cNvPr id="26" name="Text 24"/>
          <p:cNvSpPr txBox="1"/>
          <p:nvPr/>
        </p:nvSpPr>
        <p:spPr>
          <a:xfrm>
            <a:off x="6995160" y="2926080"/>
            <a:ext cx="4754880" cy="365760"/>
          </a:xfrm>
          <a:prstGeom prst="rect">
            <a:avLst/>
          </a:prstGeom>
          <a:noFill/>
          <a:ln/>
        </p:spPr>
        <p:txBody>
          <a:bodyPr wrap="square" lIns="0" tIns="0" rIns="0" bIns="0" rtlCol="0" anchor="ctr"/>
          <a:lstStyle/>
          <a:p>
            <a:pPr marL="0" indent="0">
              <a:buNone/>
            </a:pPr>
            <a:r>
              <a:rPr lang="en-US" sz="1400" dirty="0">
                <a:solidFill>
                  <a:srgbClr val="1B2A3A"/>
                </a:solidFill>
                <a:latin typeface="Cambria" pitchFamily="34" charset="0"/>
                <a:ea typeface="Cambria" pitchFamily="34" charset="-122"/>
                <a:cs typeface="Cambria" pitchFamily="34" charset="-120"/>
              </a:rPr>
              <a:t>all’equatore: g = GM/a² − ω²a,   ω²a ≈ 0,034 m/s²</a:t>
            </a:r>
            <a:endParaRPr lang="en-US" sz="1400" dirty="0"/>
          </a:p>
        </p:txBody>
      </p:sp>
      <p:sp>
        <p:nvSpPr>
          <p:cNvPr id="27" name="Shape 25"/>
          <p:cNvSpPr/>
          <p:nvPr/>
        </p:nvSpPr>
        <p:spPr>
          <a:xfrm>
            <a:off x="6400800" y="3611880"/>
            <a:ext cx="411480" cy="411480"/>
          </a:xfrm>
          <a:prstGeom prst="ellipse">
            <a:avLst/>
          </a:prstGeom>
          <a:solidFill>
            <a:srgbClr val="2F5D8A"/>
          </a:solidFill>
          <a:ln/>
        </p:spPr>
      </p:sp>
      <p:sp>
        <p:nvSpPr>
          <p:cNvPr id="28" name="Text 26"/>
          <p:cNvSpPr txBox="1"/>
          <p:nvPr/>
        </p:nvSpPr>
        <p:spPr>
          <a:xfrm>
            <a:off x="6400800" y="3611880"/>
            <a:ext cx="411480" cy="411480"/>
          </a:xfrm>
          <a:prstGeom prst="rect">
            <a:avLst/>
          </a:prstGeom>
          <a:noFill/>
          <a:ln/>
        </p:spPr>
        <p:txBody>
          <a:bodyPr wrap="square" lIns="0" tIns="0" rIns="0" bIns="0" rtlCol="0" anchor="ctr"/>
          <a:lstStyle/>
          <a:p>
            <a:pPr marL="0" indent="0" algn="ctr">
              <a:buNone/>
            </a:pPr>
            <a:r>
              <a:rPr lang="en-US" sz="1600" b="1" dirty="0">
                <a:solidFill>
                  <a:srgbClr val="FFFFFF"/>
                </a:solidFill>
                <a:latin typeface="Calibri" pitchFamily="34" charset="0"/>
                <a:ea typeface="Calibri" pitchFamily="34" charset="-122"/>
                <a:cs typeface="Calibri" pitchFamily="34" charset="-120"/>
              </a:rPr>
              <a:t>3</a:t>
            </a:r>
            <a:endParaRPr lang="en-US" sz="1600" dirty="0"/>
          </a:p>
        </p:txBody>
      </p:sp>
      <p:sp>
        <p:nvSpPr>
          <p:cNvPr id="29" name="Text 27"/>
          <p:cNvSpPr txBox="1"/>
          <p:nvPr/>
        </p:nvSpPr>
        <p:spPr>
          <a:xfrm>
            <a:off x="6995160" y="3566160"/>
            <a:ext cx="4754880" cy="320040"/>
          </a:xfrm>
          <a:prstGeom prst="rect">
            <a:avLst/>
          </a:prstGeom>
          <a:noFill/>
          <a:ln/>
        </p:spPr>
        <p:txBody>
          <a:bodyPr wrap="square" lIns="0" tIns="0" rIns="0" bIns="0" rtlCol="0" anchor="ctr"/>
          <a:lstStyle/>
          <a:p>
            <a:pPr marL="0" indent="0">
              <a:buNone/>
            </a:pPr>
            <a:r>
              <a:rPr lang="en-US" sz="1500" dirty="0">
                <a:solidFill>
                  <a:srgbClr val="333333"/>
                </a:solidFill>
                <a:latin typeface="Calibri" pitchFamily="34" charset="0"/>
                <a:ea typeface="Calibri" pitchFamily="34" charset="-122"/>
                <a:cs typeface="Calibri" pitchFamily="34" charset="-120"/>
              </a:rPr>
              <a:t>La forma conta: il polo è 21 km più vicino al centro</a:t>
            </a:r>
            <a:endParaRPr lang="en-US" sz="1500" dirty="0"/>
          </a:p>
        </p:txBody>
      </p:sp>
      <p:sp>
        <p:nvSpPr>
          <p:cNvPr id="30" name="Text 28"/>
          <p:cNvSpPr txBox="1"/>
          <p:nvPr/>
        </p:nvSpPr>
        <p:spPr>
          <a:xfrm>
            <a:off x="6995160" y="3931920"/>
            <a:ext cx="4754880" cy="365760"/>
          </a:xfrm>
          <a:prstGeom prst="rect">
            <a:avLst/>
          </a:prstGeom>
          <a:noFill/>
          <a:ln/>
        </p:spPr>
        <p:txBody>
          <a:bodyPr wrap="square" lIns="0" tIns="0" rIns="0" bIns="0" rtlCol="0" anchor="ctr"/>
          <a:lstStyle/>
          <a:p>
            <a:pPr marL="0" indent="0">
              <a:buNone/>
            </a:pPr>
            <a:r>
              <a:rPr lang="en-US" sz="1400" dirty="0">
                <a:solidFill>
                  <a:srgbClr val="1B2A3A"/>
                </a:solidFill>
                <a:latin typeface="Cambria" pitchFamily="34" charset="0"/>
                <a:ea typeface="Cambria" pitchFamily="34" charset="-122"/>
                <a:cs typeface="Cambria" pitchFamily="34" charset="-120"/>
              </a:rPr>
              <a:t>+0,018 m/s² al polo (al netto della massa del rigonfiamento)</a:t>
            </a:r>
            <a:endParaRPr lang="en-US" sz="1400" dirty="0"/>
          </a:p>
        </p:txBody>
      </p:sp>
      <p:sp>
        <p:nvSpPr>
          <p:cNvPr id="31" name="Shape 29"/>
          <p:cNvSpPr/>
          <p:nvPr/>
        </p:nvSpPr>
        <p:spPr>
          <a:xfrm>
            <a:off x="6400800" y="4572000"/>
            <a:ext cx="5349240" cy="731520"/>
          </a:xfrm>
          <a:prstGeom prst="roundRect">
            <a:avLst>
              <a:gd name="adj" fmla="val 10000"/>
            </a:avLst>
          </a:prstGeom>
          <a:solidFill>
            <a:srgbClr val="EAF2FA"/>
          </a:solidFill>
          <a:ln/>
        </p:spPr>
      </p:sp>
      <p:sp>
        <p:nvSpPr>
          <p:cNvPr id="32" name="Text 30"/>
          <p:cNvSpPr txBox="1"/>
          <p:nvPr/>
        </p:nvSpPr>
        <p:spPr>
          <a:xfrm>
            <a:off x="6583680" y="4617720"/>
            <a:ext cx="4983480" cy="640080"/>
          </a:xfrm>
          <a:prstGeom prst="rect">
            <a:avLst/>
          </a:prstGeom>
          <a:noFill/>
          <a:ln/>
        </p:spPr>
        <p:txBody>
          <a:bodyPr wrap="square" lIns="0" tIns="0" rIns="0" bIns="0" rtlCol="0" anchor="ctr"/>
          <a:lstStyle/>
          <a:p>
            <a:pPr marL="0" indent="0">
              <a:buNone/>
            </a:pPr>
            <a:r>
              <a:rPr lang="en-US" sz="1300" b="1" dirty="0">
                <a:solidFill>
                  <a:srgbClr val="1B2A3A"/>
                </a:solidFill>
                <a:latin typeface="Calibri" pitchFamily="34" charset="0"/>
                <a:ea typeface="Calibri" pitchFamily="34" charset="-122"/>
                <a:cs typeface="Calibri" pitchFamily="34" charset="-120"/>
              </a:rPr>
              <a:t>Polo − equatore: 0,034 + 0,018 ≈ 0,052 m/s² (0,5%). </a:t>
            </a:r>
            <a:r>
              <a:rPr lang="en-US" sz="1300" dirty="0">
                <a:solidFill>
                  <a:srgbClr val="333333"/>
                </a:solidFill>
                <a:latin typeface="Calibri" pitchFamily="34" charset="0"/>
                <a:ea typeface="Calibri" pitchFamily="34" charset="-122"/>
                <a:cs typeface="Calibri" pitchFamily="34" charset="-120"/>
              </a:rPr>
              <a:t>È la gravità normale del GRS80 (formula di Somigliana).</a:t>
            </a:r>
            <a:endParaRPr lang="en-US" sz="1300" dirty="0"/>
          </a:p>
        </p:txBody>
      </p:sp>
      <p:sp>
        <p:nvSpPr>
          <p:cNvPr id="33" name="Shape 31"/>
          <p:cNvSpPr/>
          <p:nvPr/>
        </p:nvSpPr>
        <p:spPr>
          <a:xfrm>
            <a:off x="6400800" y="5440680"/>
            <a:ext cx="5349240" cy="1005840"/>
          </a:xfrm>
          <a:prstGeom prst="roundRect">
            <a:avLst>
              <a:gd name="adj" fmla="val 7273"/>
            </a:avLst>
          </a:prstGeom>
          <a:solidFill>
            <a:srgbClr val="FDF0E6"/>
          </a:solidFill>
          <a:ln/>
        </p:spPr>
      </p:sp>
      <p:sp>
        <p:nvSpPr>
          <p:cNvPr id="34" name="Text 32"/>
          <p:cNvSpPr txBox="1"/>
          <p:nvPr/>
        </p:nvSpPr>
        <p:spPr>
          <a:xfrm>
            <a:off x="6583680" y="5486400"/>
            <a:ext cx="4983480" cy="914400"/>
          </a:xfrm>
          <a:prstGeom prst="rect">
            <a:avLst/>
          </a:prstGeom>
          <a:noFill/>
          <a:ln/>
        </p:spPr>
        <p:txBody>
          <a:bodyPr wrap="square" lIns="0" tIns="0" rIns="0" bIns="0" rtlCol="0" anchor="ctr"/>
          <a:lstStyle/>
          <a:p>
            <a:pPr marL="0" indent="0">
              <a:buNone/>
            </a:pPr>
            <a:r>
              <a:rPr lang="en-US" sz="1300" b="1" dirty="0">
                <a:solidFill>
                  <a:srgbClr val="8A4B1A"/>
                </a:solidFill>
                <a:latin typeface="Calibri" pitchFamily="34" charset="0"/>
                <a:ea typeface="Calibri" pitchFamily="34" charset="-122"/>
                <a:cs typeface="Calibri" pitchFamily="34" charset="-120"/>
              </a:rPr>
              <a:t>Il satellite è un gravimetro: </a:t>
            </a:r>
            <a:r>
              <a:rPr lang="en-US" sz="1300" dirty="0">
                <a:solidFill>
                  <a:srgbClr val="333333"/>
                </a:solidFill>
                <a:latin typeface="Calibri" pitchFamily="34" charset="0"/>
                <a:ea typeface="Calibri" pitchFamily="34" charset="-122"/>
                <a:cs typeface="Calibri" pitchFamily="34" charset="-120"/>
              </a:rPr>
              <a:t>dall’orbita si ricava GM = v²r. Le piccole deviazioni dell’orbita misurano lo schiacciamento (J₂) e le anomalie: così GRACE e GOCE hanno mappato il geoide.</a:t>
            </a:r>
            <a:endParaRPr lang="en-US" sz="13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818" name="Rectangle 2"/>
          <p:cNvSpPr>
            <a:spLocks noChangeArrowheads="1"/>
          </p:cNvSpPr>
          <p:nvPr/>
        </p:nvSpPr>
        <p:spPr bwMode="auto">
          <a:xfrm>
            <a:off x="1757364" y="885825"/>
            <a:ext cx="8675687"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it-IT" sz="2800" b="0" dirty="0" err="1">
                <a:latin typeface="Calibri" panose="020F0502020204030204" pitchFamily="34" charset="0"/>
                <a:ea typeface="ＭＳ Ｐゴシック" panose="020B0600070205080204" pitchFamily="34" charset="-128"/>
              </a:rPr>
              <a:t>Gravità</a:t>
            </a:r>
            <a:endParaRPr lang="en-US" altLang="it-IT" sz="2800" b="0" dirty="0">
              <a:latin typeface="Calibri" panose="020F0502020204030204" pitchFamily="34" charset="0"/>
              <a:ea typeface="ＭＳ Ｐゴシック" panose="020B0600070205080204" pitchFamily="34" charset="-128"/>
            </a:endParaRPr>
          </a:p>
        </p:txBody>
      </p:sp>
      <p:sp>
        <p:nvSpPr>
          <p:cNvPr id="674819" name="Rectangle 3"/>
          <p:cNvSpPr>
            <a:spLocks noChangeArrowheads="1"/>
          </p:cNvSpPr>
          <p:nvPr/>
        </p:nvSpPr>
        <p:spPr bwMode="auto">
          <a:xfrm>
            <a:off x="1631951" y="1951039"/>
            <a:ext cx="878522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endParaRPr lang="en-US" altLang="it-IT" sz="1800" b="0" dirty="0">
              <a:latin typeface="Calibri" panose="020F0502020204030204" pitchFamily="34" charset="0"/>
            </a:endParaRPr>
          </a:p>
          <a:p>
            <a:pPr algn="just" eaLnBrk="1" hangingPunct="1">
              <a:spcBef>
                <a:spcPct val="0"/>
              </a:spcBef>
            </a:pPr>
            <a:r>
              <a:rPr lang="it-IT" altLang="it-IT" sz="1800" b="0" dirty="0">
                <a:latin typeface="Calibri" panose="020F0502020204030204" pitchFamily="34" charset="0"/>
              </a:rPr>
              <a:t>La prima legge del moto di Newton afferma che ogni oggetto continua nel suo stato di riposo o di moto uniforme in linea retta, a meno che non sia costretto a cambiare tale stato dalle forze che agiscono su di esso.</a:t>
            </a:r>
          </a:p>
          <a:p>
            <a:pPr algn="just" eaLnBrk="1" hangingPunct="1">
              <a:spcBef>
                <a:spcPct val="0"/>
              </a:spcBef>
            </a:pPr>
            <a:r>
              <a:rPr lang="it-IT" altLang="it-IT" sz="1800" b="0" dirty="0">
                <a:latin typeface="Calibri" panose="020F0502020204030204" pitchFamily="34" charset="0"/>
              </a:rPr>
              <a:t>  Il mantenimento di uno stato di moto è dovuto all'inerzia del corpo. Un sistema in cui questa legge è valida è detto sistema inerziale.  </a:t>
            </a:r>
          </a:p>
          <a:p>
            <a:pPr algn="just" eaLnBrk="1" hangingPunct="1">
              <a:spcBef>
                <a:spcPct val="0"/>
              </a:spcBef>
            </a:pPr>
            <a:r>
              <a:rPr lang="it-IT" altLang="it-IT" sz="1800" b="0" dirty="0">
                <a:latin typeface="Calibri" panose="020F0502020204030204" pitchFamily="34" charset="0"/>
              </a:rPr>
              <a:t> Il moto in cerchio implica che sia attiva una forza che modifica continuamente lo stato di moto rettilineo. Newton riconobbe che la forza era diretta verso l'interno, verso il centro del cerchio, e la chiamò forza centripeta (che significa “alla ricerca del centro”).</a:t>
            </a:r>
          </a:p>
          <a:p>
            <a:pPr algn="just" eaLnBrk="1" hangingPunct="1">
              <a:spcBef>
                <a:spcPct val="0"/>
              </a:spcBef>
            </a:pPr>
            <a:r>
              <a:rPr lang="it-IT" altLang="it-IT" sz="1800" b="0" dirty="0">
                <a:latin typeface="Calibri" panose="020F0502020204030204" pitchFamily="34" charset="0"/>
              </a:rPr>
              <a:t> Sostenendo che il percorso curvo di un proiettile in prossimità della superficie terrestre fosse dovuto all'effetto della gravità, che lo faceva cadere costantemente verso la Terra, Newton ipotizzò che, se la velocità del proiettile fosse stata esattamente quella giusta, esso non avrebbe mai potuto raggiungere la superficie terrestre. </a:t>
            </a:r>
          </a:p>
          <a:p>
            <a:pPr algn="just" eaLnBrk="1" hangingPunct="1">
              <a:spcBef>
                <a:spcPct val="0"/>
              </a:spcBef>
              <a:buNone/>
            </a:pPr>
            <a:r>
              <a:rPr lang="it-IT" altLang="it-IT" sz="1800" b="0" dirty="0">
                <a:latin typeface="Calibri" panose="020F0502020204030204" pitchFamily="34" charset="0"/>
              </a:rPr>
              <a:t>Newton ipotizzò che la Luna fosse tenuta in orbita attorno alla Terra proprio da una forza centripeta di questo tipo, originata dall'attrazione gravitazionale della Terra.</a:t>
            </a:r>
            <a:endParaRPr lang="en-US" altLang="it-IT" sz="1800" b="0" dirty="0">
              <a:latin typeface="Calibri" panose="020F0502020204030204" pitchFamily="34" charset="0"/>
            </a:endParaRPr>
          </a:p>
        </p:txBody>
      </p:sp>
      <p:sp>
        <p:nvSpPr>
          <p:cNvPr id="674820" name="Rectangle 4"/>
          <p:cNvSpPr>
            <a:spLocks noChangeArrowheads="1"/>
          </p:cNvSpPr>
          <p:nvPr/>
        </p:nvSpPr>
        <p:spPr bwMode="auto">
          <a:xfrm>
            <a:off x="3322638" y="1440657"/>
            <a:ext cx="5545137" cy="403225"/>
          </a:xfrm>
          <a:prstGeom prst="rect">
            <a:avLst/>
          </a:prstGeom>
          <a:solidFill>
            <a:schemeClr val="bg1"/>
          </a:solidFill>
          <a:ln w="635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it-IT" sz="2000" b="0" u="sng" dirty="0" err="1">
                <a:solidFill>
                  <a:srgbClr val="6600FF"/>
                </a:solidFill>
                <a:latin typeface="Calibri" panose="020F0502020204030204" pitchFamily="34" charset="0"/>
              </a:rPr>
              <a:t>Accelerazione</a:t>
            </a:r>
            <a:r>
              <a:rPr lang="en-US" altLang="it-IT" sz="2000" b="0" u="sng" dirty="0">
                <a:solidFill>
                  <a:srgbClr val="6600FF"/>
                </a:solidFill>
                <a:latin typeface="Calibri" panose="020F0502020204030204" pitchFamily="34" charset="0"/>
              </a:rPr>
              <a:t> </a:t>
            </a:r>
            <a:r>
              <a:rPr lang="en-US" altLang="it-IT" sz="2000" b="0" u="sng" dirty="0" err="1">
                <a:solidFill>
                  <a:srgbClr val="6600FF"/>
                </a:solidFill>
                <a:latin typeface="Calibri" panose="020F0502020204030204" pitchFamily="34" charset="0"/>
              </a:rPr>
              <a:t>centripeta</a:t>
            </a:r>
            <a:endParaRPr lang="en-US" altLang="it-IT" sz="2000" b="0" u="sng" dirty="0">
              <a:solidFill>
                <a:srgbClr val="6600FF"/>
              </a:solidFill>
              <a:latin typeface="Calibri" panose="020F0502020204030204" pitchFamily="34" charset="0"/>
            </a:endParaRPr>
          </a:p>
        </p:txBody>
      </p:sp>
      <p:sp>
        <p:nvSpPr>
          <p:cNvPr id="33797" name="Rectangle 5"/>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4818"/>
                                        </p:tgtEl>
                                        <p:attrNameLst>
                                          <p:attrName>style.visibility</p:attrName>
                                        </p:attrNameLst>
                                      </p:cBhvr>
                                      <p:to>
                                        <p:strVal val="visible"/>
                                      </p:to>
                                    </p:set>
                                    <p:animEffect transition="in" filter="dissolve">
                                      <p:cBhvr>
                                        <p:cTn id="7" dur="500"/>
                                        <p:tgtEl>
                                          <p:spTgt spid="6748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74820"/>
                                        </p:tgtEl>
                                        <p:attrNameLst>
                                          <p:attrName>style.visibility</p:attrName>
                                        </p:attrNameLst>
                                      </p:cBhvr>
                                      <p:to>
                                        <p:strVal val="visible"/>
                                      </p:to>
                                    </p:set>
                                    <p:animEffect transition="in" filter="dissolve">
                                      <p:cBhvr>
                                        <p:cTn id="12" dur="500"/>
                                        <p:tgtEl>
                                          <p:spTgt spid="67482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74819">
                                            <p:txEl>
                                              <p:pRg st="1" end="1"/>
                                            </p:txEl>
                                          </p:spTgt>
                                        </p:tgtEl>
                                        <p:attrNameLst>
                                          <p:attrName>style.visibility</p:attrName>
                                        </p:attrNameLst>
                                      </p:cBhvr>
                                      <p:to>
                                        <p:strVal val="visible"/>
                                      </p:to>
                                    </p:set>
                                    <p:animEffect transition="in" filter="dissolve">
                                      <p:cBhvr>
                                        <p:cTn id="17" dur="500"/>
                                        <p:tgtEl>
                                          <p:spTgt spid="6748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74819">
                                            <p:txEl>
                                              <p:pRg st="2" end="2"/>
                                            </p:txEl>
                                          </p:spTgt>
                                        </p:tgtEl>
                                        <p:attrNameLst>
                                          <p:attrName>style.visibility</p:attrName>
                                        </p:attrNameLst>
                                      </p:cBhvr>
                                      <p:to>
                                        <p:strVal val="visible"/>
                                      </p:to>
                                    </p:set>
                                    <p:animEffect transition="in" filter="dissolve">
                                      <p:cBhvr>
                                        <p:cTn id="22" dur="500"/>
                                        <p:tgtEl>
                                          <p:spTgt spid="6748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74819">
                                            <p:txEl>
                                              <p:pRg st="3" end="3"/>
                                            </p:txEl>
                                          </p:spTgt>
                                        </p:tgtEl>
                                        <p:attrNameLst>
                                          <p:attrName>style.visibility</p:attrName>
                                        </p:attrNameLst>
                                      </p:cBhvr>
                                      <p:to>
                                        <p:strVal val="visible"/>
                                      </p:to>
                                    </p:set>
                                    <p:animEffect transition="in" filter="dissolve">
                                      <p:cBhvr>
                                        <p:cTn id="27" dur="500"/>
                                        <p:tgtEl>
                                          <p:spTgt spid="67481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674819">
                                            <p:txEl>
                                              <p:pRg st="4" end="4"/>
                                            </p:txEl>
                                          </p:spTgt>
                                        </p:tgtEl>
                                        <p:attrNameLst>
                                          <p:attrName>style.visibility</p:attrName>
                                        </p:attrNameLst>
                                      </p:cBhvr>
                                      <p:to>
                                        <p:strVal val="visible"/>
                                      </p:to>
                                    </p:set>
                                    <p:animEffect transition="in" filter="dissolve">
                                      <p:cBhvr>
                                        <p:cTn id="32" dur="500"/>
                                        <p:tgtEl>
                                          <p:spTgt spid="674819">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674819">
                                            <p:txEl>
                                              <p:pRg st="5" end="5"/>
                                            </p:txEl>
                                          </p:spTgt>
                                        </p:tgtEl>
                                        <p:attrNameLst>
                                          <p:attrName>style.visibility</p:attrName>
                                        </p:attrNameLst>
                                      </p:cBhvr>
                                      <p:to>
                                        <p:strVal val="visible"/>
                                      </p:to>
                                    </p:set>
                                    <p:animEffect transition="in" filter="dissolve">
                                      <p:cBhvr>
                                        <p:cTn id="37" dur="500"/>
                                        <p:tgtEl>
                                          <p:spTgt spid="6748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4818" grpId="0"/>
      <p:bldP spid="674820"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8914" name="Rectangle 2"/>
          <p:cNvSpPr>
            <a:spLocks noChangeArrowheads="1"/>
          </p:cNvSpPr>
          <p:nvPr/>
        </p:nvSpPr>
        <p:spPr bwMode="auto">
          <a:xfrm>
            <a:off x="1757364" y="884239"/>
            <a:ext cx="8675687"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it-IT" sz="2800" b="0" dirty="0" err="1">
                <a:latin typeface="Calibri" panose="020F0502020204030204" pitchFamily="34" charset="0"/>
                <a:ea typeface="ＭＳ Ｐゴシック" panose="020B0600070205080204" pitchFamily="34" charset="-128"/>
              </a:rPr>
              <a:t>Gravità</a:t>
            </a:r>
            <a:endParaRPr lang="en-US" altLang="it-IT" sz="2800" b="0" dirty="0">
              <a:latin typeface="Calibri" panose="020F0502020204030204" pitchFamily="34" charset="0"/>
              <a:ea typeface="ＭＳ Ｐゴシック" panose="020B0600070205080204" pitchFamily="34" charset="-128"/>
            </a:endParaRPr>
          </a:p>
        </p:txBody>
      </p:sp>
      <p:sp>
        <p:nvSpPr>
          <p:cNvPr id="678915" name="Rectangle 3"/>
          <p:cNvSpPr>
            <a:spLocks noChangeArrowheads="1"/>
          </p:cNvSpPr>
          <p:nvPr/>
        </p:nvSpPr>
        <p:spPr bwMode="auto">
          <a:xfrm>
            <a:off x="1703389" y="1504951"/>
            <a:ext cx="5761037"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800" b="0" dirty="0">
                <a:latin typeface="Calibri" panose="020F0502020204030204" pitchFamily="34" charset="0"/>
              </a:rPr>
              <a:t>La forma matematica dell'accelerazione centripeta per il moto circolare con velocità angolare costante </a:t>
            </a:r>
            <a:r>
              <a:rPr lang="en-US" altLang="it-IT" sz="1800" b="0" i="1" dirty="0">
                <a:latin typeface="Calibri" panose="020F0502020204030204" pitchFamily="34" charset="0"/>
                <a:sym typeface="Symbol" panose="05050102010706020507" pitchFamily="18" charset="2"/>
              </a:rPr>
              <a:t></a:t>
            </a:r>
            <a:r>
              <a:rPr lang="en-US" altLang="it-IT" sz="1800" b="0" i="1" dirty="0">
                <a:latin typeface="Calibri" panose="020F0502020204030204" pitchFamily="34" charset="0"/>
              </a:rPr>
              <a:t> </a:t>
            </a:r>
            <a:r>
              <a:rPr lang="it-IT" altLang="it-IT" sz="1800" b="0" dirty="0">
                <a:latin typeface="Calibri" panose="020F0502020204030204" pitchFamily="34" charset="0"/>
              </a:rPr>
              <a:t>intorno a un punto può essere derivata come segue: definire gli assi cartesiani ortogonali x e y rispetto al centro del cerchio. La velocità lineare v in ogni punto in cui il vettore raggio forma un angolo</a:t>
            </a:r>
            <a:r>
              <a:rPr lang="en-US" altLang="it-IT" sz="1800" b="0" dirty="0">
                <a:latin typeface="Calibri" panose="020F0502020204030204" pitchFamily="34" charset="0"/>
              </a:rPr>
              <a:t> </a:t>
            </a:r>
            <a:r>
              <a:rPr lang="el-GR" altLang="it-IT" sz="1800" b="0" dirty="0">
                <a:latin typeface="Calibri" panose="020F0502020204030204" pitchFamily="34" charset="0"/>
              </a:rPr>
              <a:t>θ</a:t>
            </a:r>
            <a:r>
              <a:rPr lang="en-US" altLang="it-IT" sz="1800" b="0" dirty="0">
                <a:latin typeface="Calibri" panose="020F0502020204030204" pitchFamily="34" charset="0"/>
              </a:rPr>
              <a:t>=(</a:t>
            </a:r>
            <a:r>
              <a:rPr lang="en-US" altLang="it-IT" sz="1800" b="0" dirty="0">
                <a:latin typeface="Calibri" panose="020F0502020204030204" pitchFamily="34" charset="0"/>
                <a:sym typeface="Symbol" panose="05050102010706020507" pitchFamily="18" charset="2"/>
              </a:rPr>
              <a:t></a:t>
            </a:r>
            <a:r>
              <a:rPr lang="en-US" altLang="it-IT" sz="1800" b="0" dirty="0">
                <a:latin typeface="Calibri" panose="020F0502020204030204" pitchFamily="34" charset="0"/>
              </a:rPr>
              <a:t>t) </a:t>
            </a:r>
            <a:r>
              <a:rPr lang="it-IT" altLang="it-IT" sz="1800" b="0" dirty="0">
                <a:latin typeface="Calibri" panose="020F0502020204030204" pitchFamily="34" charset="0"/>
              </a:rPr>
              <a:t>con l'asse x ha componenti</a:t>
            </a:r>
            <a:r>
              <a:rPr lang="en-US" altLang="it-IT" sz="1800" b="0" dirty="0">
                <a:latin typeface="Calibri" panose="020F0502020204030204" pitchFamily="34" charset="0"/>
              </a:rPr>
              <a:t>:</a:t>
            </a:r>
          </a:p>
        </p:txBody>
      </p:sp>
      <p:sp>
        <p:nvSpPr>
          <p:cNvPr id="35844" name="Rectangle 5"/>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pic>
        <p:nvPicPr>
          <p:cNvPr id="6789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80325" y="1431925"/>
            <a:ext cx="2827338" cy="2660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678919" name="Object 7"/>
          <p:cNvGraphicFramePr>
            <a:graphicFrameLocks noChangeAspect="1"/>
          </p:cNvGraphicFramePr>
          <p:nvPr>
            <p:extLst>
              <p:ext uri="{D42A27DB-BD31-4B8C-83A1-F6EECF244321}">
                <p14:modId xmlns:p14="http://schemas.microsoft.com/office/powerpoint/2010/main" val="1458794746"/>
              </p:ext>
            </p:extLst>
          </p:nvPr>
        </p:nvGraphicFramePr>
        <p:xfrm>
          <a:off x="2063751" y="3345638"/>
          <a:ext cx="4465637" cy="763587"/>
        </p:xfrm>
        <a:graphic>
          <a:graphicData uri="http://schemas.openxmlformats.org/presentationml/2006/ole">
            <mc:AlternateContent xmlns:mc="http://schemas.openxmlformats.org/markup-compatibility/2006">
              <mc:Choice xmlns:v="urn:schemas-microsoft-com:vml" Requires="v">
                <p:oleObj spid="_x0000_s36059" name="Equation" r:id="rId5" imgW="3771900" imgH="647700" progId="Equation.3">
                  <p:embed/>
                </p:oleObj>
              </mc:Choice>
              <mc:Fallback>
                <p:oleObj name="Equation" r:id="rId5" imgW="3771900" imgH="647700" progId="Equation.3">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3751" y="3345638"/>
                        <a:ext cx="4465637" cy="763587"/>
                      </a:xfrm>
                      <a:prstGeom prst="rect">
                        <a:avLst/>
                      </a:prstGeom>
                      <a:solidFill>
                        <a:schemeClr val="bg1"/>
                      </a:solidFill>
                      <a:ln w="9525">
                        <a:solidFill>
                          <a:schemeClr val="tx1"/>
                        </a:solidFill>
                        <a:miter lim="800000"/>
                        <a:headEnd/>
                        <a:tailEnd/>
                      </a:ln>
                      <a:effectLst/>
                      <a:extLst/>
                    </p:spPr>
                  </p:pic>
                </p:oleObj>
              </mc:Fallback>
            </mc:AlternateContent>
          </a:graphicData>
        </a:graphic>
      </p:graphicFrame>
      <p:sp>
        <p:nvSpPr>
          <p:cNvPr id="678920" name="Rectangle 8"/>
          <p:cNvSpPr>
            <a:spLocks noChangeArrowheads="1"/>
          </p:cNvSpPr>
          <p:nvPr/>
        </p:nvSpPr>
        <p:spPr bwMode="auto">
          <a:xfrm>
            <a:off x="1703389" y="4221163"/>
            <a:ext cx="87137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800" b="0" dirty="0">
                <a:latin typeface="Calibri" panose="020F0502020204030204" pitchFamily="34" charset="0"/>
              </a:rPr>
              <a:t>Le componenti x e y dell'accelerazione si ottengono differenziando le componenti della velocità rispetto al tempo. Si ottiene così:</a:t>
            </a:r>
            <a:endParaRPr lang="en-US" altLang="it-IT" sz="1800" b="0" dirty="0">
              <a:latin typeface="Calibri" panose="020F0502020204030204" pitchFamily="34" charset="0"/>
            </a:endParaRPr>
          </a:p>
        </p:txBody>
      </p:sp>
      <p:graphicFrame>
        <p:nvGraphicFramePr>
          <p:cNvPr id="678921" name="Object 9"/>
          <p:cNvGraphicFramePr>
            <a:graphicFrameLocks noChangeAspect="1"/>
          </p:cNvGraphicFramePr>
          <p:nvPr>
            <p:extLst>
              <p:ext uri="{D42A27DB-BD31-4B8C-83A1-F6EECF244321}">
                <p14:modId xmlns:p14="http://schemas.microsoft.com/office/powerpoint/2010/main" val="1050857386"/>
              </p:ext>
            </p:extLst>
          </p:nvPr>
        </p:nvGraphicFramePr>
        <p:xfrm>
          <a:off x="2063750" y="4868863"/>
          <a:ext cx="5545138" cy="1027112"/>
        </p:xfrm>
        <a:graphic>
          <a:graphicData uri="http://schemas.openxmlformats.org/presentationml/2006/ole">
            <mc:AlternateContent xmlns:mc="http://schemas.openxmlformats.org/markup-compatibility/2006">
              <mc:Choice xmlns:v="urn:schemas-microsoft-com:vml" Requires="v">
                <p:oleObj spid="_x0000_s36060" name="Equation" r:id="rId7" imgW="4102100" imgH="762000" progId="Equation.3">
                  <p:embed/>
                </p:oleObj>
              </mc:Choice>
              <mc:Fallback>
                <p:oleObj name="Equation" r:id="rId7" imgW="4102100" imgH="762000" progId="Equation.3">
                  <p:embed/>
                  <p:pic>
                    <p:nvPicPr>
                      <p:cNvPr id="0" name="Object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63750" y="4868863"/>
                        <a:ext cx="5545138" cy="1027112"/>
                      </a:xfrm>
                      <a:prstGeom prst="rect">
                        <a:avLst/>
                      </a:prstGeom>
                      <a:solidFill>
                        <a:schemeClr val="bg1"/>
                      </a:solidFill>
                      <a:ln w="9525">
                        <a:solidFill>
                          <a:schemeClr val="tx1"/>
                        </a:solidFill>
                        <a:miter lim="800000"/>
                        <a:headEnd/>
                        <a:tailEnd/>
                      </a:ln>
                      <a:effectLst/>
                      <a:extLst/>
                    </p:spPr>
                  </p:pic>
                </p:oleObj>
              </mc:Fallback>
            </mc:AlternateContent>
          </a:graphicData>
        </a:graphic>
      </p:graphicFrame>
      <p:sp>
        <p:nvSpPr>
          <p:cNvPr id="678922" name="Rectangle 10"/>
          <p:cNvSpPr>
            <a:spLocks noChangeArrowheads="1"/>
          </p:cNvSpPr>
          <p:nvPr/>
        </p:nvSpPr>
        <p:spPr bwMode="auto">
          <a:xfrm>
            <a:off x="1703388" y="6092826"/>
            <a:ext cx="64452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800" b="0" dirty="0">
                <a:latin typeface="Calibri" panose="020F0502020204030204" pitchFamily="34" charset="0"/>
              </a:rPr>
              <a:t>Queste sono le componenti dell'accelerazione centripeta, che è diretta radialmente verso l'interno e ha la grandezza </a:t>
            </a:r>
            <a:r>
              <a:rPr lang="en-US" altLang="it-IT" sz="1800" b="0" dirty="0">
                <a:latin typeface="Calibri" panose="020F0502020204030204" pitchFamily="34" charset="0"/>
                <a:sym typeface="Symbol" panose="05050102010706020507" pitchFamily="18" charset="2"/>
              </a:rPr>
              <a:t></a:t>
            </a:r>
            <a:r>
              <a:rPr lang="en-US" altLang="it-IT" sz="1800" b="0" baseline="30000" dirty="0">
                <a:latin typeface="Calibri" panose="020F0502020204030204" pitchFamily="34" charset="0"/>
              </a:rPr>
              <a:t>2</a:t>
            </a:r>
            <a:r>
              <a:rPr lang="en-US" altLang="it-IT" sz="1800" b="0" dirty="0">
                <a:latin typeface="Calibri" panose="020F0502020204030204" pitchFamily="34" charset="0"/>
              </a:rPr>
              <a:t>r</a:t>
            </a:r>
          </a:p>
        </p:txBody>
      </p:sp>
      <p:pic>
        <p:nvPicPr>
          <p:cNvPr id="678924"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56588" y="4616452"/>
            <a:ext cx="2232025" cy="21224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8914"/>
                                        </p:tgtEl>
                                        <p:attrNameLst>
                                          <p:attrName>style.visibility</p:attrName>
                                        </p:attrNameLst>
                                      </p:cBhvr>
                                      <p:to>
                                        <p:strVal val="visible"/>
                                      </p:to>
                                    </p:set>
                                    <p:animEffect transition="in" filter="dissolve">
                                      <p:cBhvr>
                                        <p:cTn id="7" dur="500"/>
                                        <p:tgtEl>
                                          <p:spTgt spid="6789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78915"/>
                                        </p:tgtEl>
                                        <p:attrNameLst>
                                          <p:attrName>style.visibility</p:attrName>
                                        </p:attrNameLst>
                                      </p:cBhvr>
                                      <p:to>
                                        <p:strVal val="visible"/>
                                      </p:to>
                                    </p:set>
                                    <p:animEffect transition="in" filter="dissolve">
                                      <p:cBhvr>
                                        <p:cTn id="12" dur="500"/>
                                        <p:tgtEl>
                                          <p:spTgt spid="678915"/>
                                        </p:tgtEl>
                                      </p:cBhvr>
                                    </p:animEffect>
                                  </p:childTnLst>
                                </p:cTn>
                              </p:par>
                              <p:par>
                                <p:cTn id="13" presetID="9" presetClass="entr" presetSubtype="0" fill="hold" nodeType="withEffect">
                                  <p:stCondLst>
                                    <p:cond delay="0"/>
                                  </p:stCondLst>
                                  <p:childTnLst>
                                    <p:set>
                                      <p:cBhvr>
                                        <p:cTn id="14" dur="1" fill="hold">
                                          <p:stCondLst>
                                            <p:cond delay="0"/>
                                          </p:stCondLst>
                                        </p:cTn>
                                        <p:tgtEl>
                                          <p:spTgt spid="678918"/>
                                        </p:tgtEl>
                                        <p:attrNameLst>
                                          <p:attrName>style.visibility</p:attrName>
                                        </p:attrNameLst>
                                      </p:cBhvr>
                                      <p:to>
                                        <p:strVal val="visible"/>
                                      </p:to>
                                    </p:set>
                                    <p:animEffect transition="in" filter="dissolve">
                                      <p:cBhvr>
                                        <p:cTn id="15" dur="500"/>
                                        <p:tgtEl>
                                          <p:spTgt spid="678918"/>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678919"/>
                                        </p:tgtEl>
                                        <p:attrNameLst>
                                          <p:attrName>style.visibility</p:attrName>
                                        </p:attrNameLst>
                                      </p:cBhvr>
                                      <p:to>
                                        <p:strVal val="visible"/>
                                      </p:to>
                                    </p:set>
                                    <p:animEffect transition="in" filter="dissolve">
                                      <p:cBhvr>
                                        <p:cTn id="20" dur="500"/>
                                        <p:tgtEl>
                                          <p:spTgt spid="678919"/>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678920">
                                            <p:txEl>
                                              <p:pRg st="0" end="0"/>
                                            </p:txEl>
                                          </p:spTgt>
                                        </p:tgtEl>
                                        <p:attrNameLst>
                                          <p:attrName>style.visibility</p:attrName>
                                        </p:attrNameLst>
                                      </p:cBhvr>
                                      <p:to>
                                        <p:strVal val="visible"/>
                                      </p:to>
                                    </p:set>
                                    <p:animEffect transition="in" filter="dissolve">
                                      <p:cBhvr>
                                        <p:cTn id="25" dur="500"/>
                                        <p:tgtEl>
                                          <p:spTgt spid="678920">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678921"/>
                                        </p:tgtEl>
                                        <p:attrNameLst>
                                          <p:attrName>style.visibility</p:attrName>
                                        </p:attrNameLst>
                                      </p:cBhvr>
                                      <p:to>
                                        <p:strVal val="visible"/>
                                      </p:to>
                                    </p:set>
                                    <p:animEffect transition="in" filter="dissolve">
                                      <p:cBhvr>
                                        <p:cTn id="30" dur="500"/>
                                        <p:tgtEl>
                                          <p:spTgt spid="678921"/>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678922"/>
                                        </p:tgtEl>
                                        <p:attrNameLst>
                                          <p:attrName>style.visibility</p:attrName>
                                        </p:attrNameLst>
                                      </p:cBhvr>
                                      <p:to>
                                        <p:strVal val="visible"/>
                                      </p:to>
                                    </p:set>
                                    <p:animEffect transition="in" filter="dissolve">
                                      <p:cBhvr>
                                        <p:cTn id="35" dur="500"/>
                                        <p:tgtEl>
                                          <p:spTgt spid="678922"/>
                                        </p:tgtEl>
                                      </p:cBhvr>
                                    </p:animEffect>
                                  </p:childTnLst>
                                </p:cTn>
                              </p:par>
                              <p:par>
                                <p:cTn id="36" presetID="9" presetClass="entr" presetSubtype="0" fill="hold" nodeType="withEffect">
                                  <p:stCondLst>
                                    <p:cond delay="0"/>
                                  </p:stCondLst>
                                  <p:childTnLst>
                                    <p:set>
                                      <p:cBhvr>
                                        <p:cTn id="37" dur="1" fill="hold">
                                          <p:stCondLst>
                                            <p:cond delay="0"/>
                                          </p:stCondLst>
                                        </p:cTn>
                                        <p:tgtEl>
                                          <p:spTgt spid="678924"/>
                                        </p:tgtEl>
                                        <p:attrNameLst>
                                          <p:attrName>style.visibility</p:attrName>
                                        </p:attrNameLst>
                                      </p:cBhvr>
                                      <p:to>
                                        <p:strVal val="visible"/>
                                      </p:to>
                                    </p:set>
                                    <p:animEffect transition="in" filter="dissolve">
                                      <p:cBhvr>
                                        <p:cTn id="38" dur="500"/>
                                        <p:tgtEl>
                                          <p:spTgt spid="6789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8914" grpId="0"/>
      <p:bldP spid="678915" grpId="0"/>
      <p:bldP spid="67892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2"/>
          <p:cNvSpPr>
            <a:spLocks noChangeArrowheads="1"/>
          </p:cNvSpPr>
          <p:nvPr/>
        </p:nvSpPr>
        <p:spPr bwMode="auto">
          <a:xfrm>
            <a:off x="1757364" y="884239"/>
            <a:ext cx="8675687"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it-IT" sz="2800" b="0" dirty="0" err="1">
                <a:latin typeface="Calibri" panose="020F0502020204030204" pitchFamily="34" charset="0"/>
                <a:ea typeface="ＭＳ Ｐゴシック" panose="020B0600070205080204" pitchFamily="34" charset="-128"/>
              </a:rPr>
              <a:t>Gravità</a:t>
            </a:r>
            <a:endParaRPr lang="en-US" altLang="it-IT" sz="2800" b="0" dirty="0">
              <a:latin typeface="Calibri" panose="020F0502020204030204" pitchFamily="34" charset="0"/>
              <a:ea typeface="ＭＳ Ｐゴシック" panose="020B0600070205080204" pitchFamily="34" charset="-128"/>
            </a:endParaRPr>
          </a:p>
        </p:txBody>
      </p:sp>
      <p:sp>
        <p:nvSpPr>
          <p:cNvPr id="676867" name="Rectangle 3"/>
          <p:cNvSpPr>
            <a:spLocks noChangeArrowheads="1"/>
          </p:cNvSpPr>
          <p:nvPr/>
        </p:nvSpPr>
        <p:spPr bwMode="auto">
          <a:xfrm>
            <a:off x="1702593" y="2307441"/>
            <a:ext cx="8785225"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800" b="0" dirty="0">
                <a:latin typeface="Calibri" panose="020F0502020204030204" pitchFamily="34" charset="0"/>
              </a:rPr>
              <a:t> </a:t>
            </a:r>
            <a:r>
              <a:rPr lang="it-IT" altLang="it-IT" sz="1800" b="0" dirty="0">
                <a:latin typeface="Calibri" panose="020F0502020204030204" pitchFamily="34" charset="0"/>
              </a:rPr>
              <a:t>Il passeggero di un'auto che percorre una curva tende a essere spinto verso l'esterno. È trattenuto in posizione dal telaio del veicolo, che fornisce l'accelerazione centripeta necessaria per consentire al passeggero di percorrere la curva in auto</a:t>
            </a:r>
            <a:endParaRPr lang="en-US" altLang="it-IT" sz="1800" b="0" dirty="0">
              <a:latin typeface="Calibri" panose="020F0502020204030204" pitchFamily="34" charset="0"/>
            </a:endParaRPr>
          </a:p>
          <a:p>
            <a:pPr algn="just" eaLnBrk="1" hangingPunct="1">
              <a:spcBef>
                <a:spcPct val="0"/>
              </a:spcBef>
            </a:pPr>
            <a:endParaRPr lang="en-US" altLang="it-IT" sz="1800" b="0" dirty="0">
              <a:latin typeface="Calibri" panose="020F0502020204030204" pitchFamily="34" charset="0"/>
            </a:endParaRPr>
          </a:p>
          <a:p>
            <a:pPr algn="just" eaLnBrk="1" hangingPunct="1">
              <a:spcBef>
                <a:spcPct val="0"/>
              </a:spcBef>
            </a:pPr>
            <a:r>
              <a:rPr lang="en-US" altLang="it-IT" sz="1800" b="0" dirty="0">
                <a:latin typeface="Calibri" panose="020F0502020204030204" pitchFamily="34" charset="0"/>
              </a:rPr>
              <a:t> </a:t>
            </a:r>
            <a:r>
              <a:rPr lang="it-IT" altLang="it-IT" sz="1800" b="0" dirty="0">
                <a:latin typeface="Calibri" panose="020F0502020204030204" pitchFamily="34" charset="0"/>
              </a:rPr>
              <a:t>L'inerzia del corpo del passeggero lo fa proseguire in linea retta e lo spinge verso l'esterno contro la fiancata del veicolo.</a:t>
            </a:r>
          </a:p>
          <a:p>
            <a:pPr algn="just" eaLnBrk="1" hangingPunct="1">
              <a:spcBef>
                <a:spcPct val="0"/>
              </a:spcBef>
            </a:pPr>
            <a:endParaRPr lang="en-US" altLang="it-IT" sz="1800" b="0" dirty="0">
              <a:latin typeface="Calibri" panose="020F0502020204030204" pitchFamily="34" charset="0"/>
            </a:endParaRPr>
          </a:p>
          <a:p>
            <a:pPr algn="just" eaLnBrk="1" hangingPunct="1">
              <a:spcBef>
                <a:spcPct val="0"/>
              </a:spcBef>
            </a:pPr>
            <a:r>
              <a:rPr lang="en-US" altLang="it-IT" sz="1800" b="0" dirty="0">
                <a:latin typeface="Calibri" panose="020F0502020204030204" pitchFamily="34" charset="0"/>
              </a:rPr>
              <a:t> </a:t>
            </a:r>
            <a:r>
              <a:rPr lang="it-IT" altLang="it-IT" sz="1800" b="0" dirty="0">
                <a:latin typeface="Calibri" panose="020F0502020204030204" pitchFamily="34" charset="0"/>
              </a:rPr>
              <a:t>Questa forza verso l'esterno è chiamata forza centrifuga. Si genera perché l'automobile non rappresenta un sistema di riferimento inerziale.</a:t>
            </a:r>
            <a:endParaRPr lang="en-US" altLang="it-IT" sz="1800" b="0" dirty="0">
              <a:latin typeface="Calibri" panose="020F0502020204030204" pitchFamily="34" charset="0"/>
            </a:endParaRPr>
          </a:p>
          <a:p>
            <a:pPr algn="just" eaLnBrk="1" hangingPunct="1">
              <a:spcBef>
                <a:spcPct val="0"/>
              </a:spcBef>
            </a:pPr>
            <a:endParaRPr lang="en-US" altLang="it-IT" sz="1800" b="0" dirty="0">
              <a:latin typeface="Calibri" panose="020F0502020204030204" pitchFamily="34" charset="0"/>
            </a:endParaRPr>
          </a:p>
          <a:p>
            <a:pPr algn="just" eaLnBrk="1" hangingPunct="1">
              <a:spcBef>
                <a:spcPct val="0"/>
              </a:spcBef>
            </a:pPr>
            <a:r>
              <a:rPr lang="en-US" altLang="it-IT" sz="1800" b="0" dirty="0">
                <a:latin typeface="Calibri" panose="020F0502020204030204" pitchFamily="34" charset="0"/>
              </a:rPr>
              <a:t> </a:t>
            </a:r>
            <a:r>
              <a:rPr lang="it-IT" altLang="it-IT" sz="1800" b="0" dirty="0">
                <a:latin typeface="Calibri" panose="020F0502020204030204" pitchFamily="34" charset="0"/>
              </a:rPr>
              <a:t>La forza centrifuga sembra abbastanza reale per il passeggero dell'auto, ma viene definita una pseudo-forza, o forza inerziale. A differenza della forza centripeta, che deriva dall'attrazione gravitazionale, la forza centrifuga non ha un'origine fisica, ma esiste solo perché viene osservata in un quadro di riferimento non inerziale.</a:t>
            </a:r>
            <a:endParaRPr lang="en-US" altLang="it-IT" sz="1800" b="0" dirty="0">
              <a:latin typeface="Calibri" panose="020F0502020204030204" pitchFamily="34" charset="0"/>
            </a:endParaRPr>
          </a:p>
        </p:txBody>
      </p:sp>
      <p:sp>
        <p:nvSpPr>
          <p:cNvPr id="37893" name="Rectangle 5"/>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6" name="Rectangle 4">
            <a:extLst>
              <a:ext uri="{FF2B5EF4-FFF2-40B4-BE49-F238E27FC236}">
                <a16:creationId xmlns:a16="http://schemas.microsoft.com/office/drawing/2014/main" id="{26E69937-7AFD-4470-9256-9484DE3FD0D5}"/>
              </a:ext>
            </a:extLst>
          </p:cNvPr>
          <p:cNvSpPr>
            <a:spLocks noChangeArrowheads="1"/>
          </p:cNvSpPr>
          <p:nvPr/>
        </p:nvSpPr>
        <p:spPr bwMode="auto">
          <a:xfrm>
            <a:off x="3322638" y="1440657"/>
            <a:ext cx="5545137" cy="403225"/>
          </a:xfrm>
          <a:prstGeom prst="rect">
            <a:avLst/>
          </a:prstGeom>
          <a:solidFill>
            <a:schemeClr val="bg1"/>
          </a:solidFill>
          <a:ln w="6350">
            <a:solidFill>
              <a:schemeClr val="tx1"/>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it-IT" sz="2000" b="0" u="sng" dirty="0" err="1">
                <a:solidFill>
                  <a:srgbClr val="6600FF"/>
                </a:solidFill>
                <a:latin typeface="Calibri" panose="020F0502020204030204" pitchFamily="34" charset="0"/>
              </a:rPr>
              <a:t>Accelerazione</a:t>
            </a:r>
            <a:r>
              <a:rPr lang="en-US" altLang="it-IT" sz="2000" b="0" u="sng" dirty="0">
                <a:solidFill>
                  <a:srgbClr val="6600FF"/>
                </a:solidFill>
                <a:latin typeface="Calibri" panose="020F0502020204030204" pitchFamily="34" charset="0"/>
              </a:rPr>
              <a:t> </a:t>
            </a:r>
            <a:r>
              <a:rPr lang="en-US" altLang="it-IT" sz="2000" b="0" u="sng" dirty="0" err="1">
                <a:solidFill>
                  <a:srgbClr val="6600FF"/>
                </a:solidFill>
                <a:latin typeface="Calibri" panose="020F0502020204030204" pitchFamily="34" charset="0"/>
              </a:rPr>
              <a:t>centripeta</a:t>
            </a:r>
            <a:endParaRPr lang="en-US" altLang="it-IT" sz="2000" b="0" u="sng" dirty="0">
              <a:solidFill>
                <a:srgbClr val="6600FF"/>
              </a:solidFill>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76866"/>
                                        </p:tgtEl>
                                        <p:attrNameLst>
                                          <p:attrName>style.visibility</p:attrName>
                                        </p:attrNameLst>
                                      </p:cBhvr>
                                      <p:to>
                                        <p:strVal val="visible"/>
                                      </p:to>
                                    </p:set>
                                    <p:animEffect transition="in" filter="dissolve">
                                      <p:cBhvr>
                                        <p:cTn id="7" dur="500"/>
                                        <p:tgtEl>
                                          <p:spTgt spid="67686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76867">
                                            <p:txEl>
                                              <p:pRg st="0" end="0"/>
                                            </p:txEl>
                                          </p:spTgt>
                                        </p:tgtEl>
                                        <p:attrNameLst>
                                          <p:attrName>style.visibility</p:attrName>
                                        </p:attrNameLst>
                                      </p:cBhvr>
                                      <p:to>
                                        <p:strVal val="visible"/>
                                      </p:to>
                                    </p:set>
                                    <p:animEffect transition="in" filter="dissolve">
                                      <p:cBhvr>
                                        <p:cTn id="12" dur="500"/>
                                        <p:tgtEl>
                                          <p:spTgt spid="67686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76867">
                                            <p:txEl>
                                              <p:pRg st="2" end="2"/>
                                            </p:txEl>
                                          </p:spTgt>
                                        </p:tgtEl>
                                        <p:attrNameLst>
                                          <p:attrName>style.visibility</p:attrName>
                                        </p:attrNameLst>
                                      </p:cBhvr>
                                      <p:to>
                                        <p:strVal val="visible"/>
                                      </p:to>
                                    </p:set>
                                    <p:animEffect transition="in" filter="dissolve">
                                      <p:cBhvr>
                                        <p:cTn id="17" dur="500"/>
                                        <p:tgtEl>
                                          <p:spTgt spid="67686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76867">
                                            <p:txEl>
                                              <p:pRg st="4" end="4"/>
                                            </p:txEl>
                                          </p:spTgt>
                                        </p:tgtEl>
                                        <p:attrNameLst>
                                          <p:attrName>style.visibility</p:attrName>
                                        </p:attrNameLst>
                                      </p:cBhvr>
                                      <p:to>
                                        <p:strVal val="visible"/>
                                      </p:to>
                                    </p:set>
                                    <p:animEffect transition="in" filter="dissolve">
                                      <p:cBhvr>
                                        <p:cTn id="22" dur="500"/>
                                        <p:tgtEl>
                                          <p:spTgt spid="67686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676867">
                                            <p:txEl>
                                              <p:pRg st="6" end="6"/>
                                            </p:txEl>
                                          </p:spTgt>
                                        </p:tgtEl>
                                        <p:attrNameLst>
                                          <p:attrName>style.visibility</p:attrName>
                                        </p:attrNameLst>
                                      </p:cBhvr>
                                      <p:to>
                                        <p:strVal val="visible"/>
                                      </p:to>
                                    </p:set>
                                    <p:animEffect transition="in" filter="dissolve">
                                      <p:cBhvr>
                                        <p:cTn id="27" dur="500"/>
                                        <p:tgtEl>
                                          <p:spTgt spid="676867">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6866" grpId="0"/>
      <p:bldP spid="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3"/>
          <p:cNvSpPr>
            <a:spLocks noChangeArrowheads="1"/>
          </p:cNvSpPr>
          <p:nvPr/>
        </p:nvSpPr>
        <p:spPr bwMode="auto">
          <a:xfrm>
            <a:off x="1524001" y="1060450"/>
            <a:ext cx="8964613"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it-IT" altLang="zh-CN" sz="1600" dirty="0">
                <a:ea typeface="Droid Sans Fallback" charset="-128"/>
                <a:cs typeface="Times New Roman" panose="02020603050405020304" pitchFamily="18" charset="0"/>
              </a:rPr>
              <a:t>L'accelerazione gravitazionale che agisce su un corpo sarà minore di quella che agisce su un corpo situato sulla Terra che non ruota.</a:t>
            </a:r>
            <a:endParaRPr lang="en-US" altLang="zh-CN" sz="1600" dirty="0">
              <a:ea typeface="Droid Sans Fallback" charset="-128"/>
              <a:cs typeface="Times New Roman" panose="02020603050405020304" pitchFamily="18" charset="0"/>
            </a:endParaRPr>
          </a:p>
        </p:txBody>
      </p:sp>
      <p:sp>
        <p:nvSpPr>
          <p:cNvPr id="39939" name="Rectangle 5"/>
          <p:cNvSpPr>
            <a:spLocks noChangeArrowheads="1"/>
          </p:cNvSpPr>
          <p:nvPr/>
        </p:nvSpPr>
        <p:spPr bwMode="auto">
          <a:xfrm>
            <a:off x="1524001" y="-20005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sp>
        <p:nvSpPr>
          <p:cNvPr id="39940" name="Rectangle 7"/>
          <p:cNvSpPr>
            <a:spLocks noChangeArrowheads="1"/>
          </p:cNvSpPr>
          <p:nvPr/>
        </p:nvSpPr>
        <p:spPr bwMode="auto">
          <a:xfrm>
            <a:off x="1524001" y="-20005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sp>
        <p:nvSpPr>
          <p:cNvPr id="39941" name="Rectangle 9"/>
          <p:cNvSpPr>
            <a:spLocks noChangeArrowheads="1"/>
          </p:cNvSpPr>
          <p:nvPr/>
        </p:nvSpPr>
        <p:spPr bwMode="auto">
          <a:xfrm>
            <a:off x="1524001" y="-20005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sp>
        <p:nvSpPr>
          <p:cNvPr id="21514" name="Rectangle 10"/>
          <p:cNvSpPr>
            <a:spLocks noChangeArrowheads="1"/>
          </p:cNvSpPr>
          <p:nvPr/>
        </p:nvSpPr>
        <p:spPr bwMode="auto">
          <a:xfrm>
            <a:off x="1524001" y="2349500"/>
            <a:ext cx="8964613" cy="584200"/>
          </a:xfrm>
          <a:prstGeom prst="rect">
            <a:avLst/>
          </a:prstGeom>
          <a:noFill/>
          <a:ln w="9525">
            <a:noFill/>
            <a:miter lim="800000"/>
            <a:headEnd/>
            <a:tailEnd/>
          </a:ln>
          <a:effectLst/>
        </p:spPr>
        <p:txBody>
          <a:bodyPr anchor="ctr">
            <a:spAutoFit/>
          </a:bodyPr>
          <a:lstStyle/>
          <a:p>
            <a:pPr>
              <a:defRPr/>
            </a:pPr>
            <a:r>
              <a:rPr lang="it-IT" altLang="zh-CN" sz="1600" dirty="0">
                <a:latin typeface="+mj-lt"/>
                <a:ea typeface="Droid Sans Fallback" charset="-128"/>
                <a:cs typeface="Times New Roman" pitchFamily="18" charset="0"/>
              </a:rPr>
              <a:t>Il potenziale gravitazionale totale è la somma del potenziale di campo della forza newtoniana e della forza centrifuga. </a:t>
            </a:r>
            <a:endParaRPr lang="en-US" altLang="zh-CN" sz="1600" dirty="0">
              <a:latin typeface="+mj-lt"/>
            </a:endParaRPr>
          </a:p>
        </p:txBody>
      </p:sp>
      <p:sp>
        <p:nvSpPr>
          <p:cNvPr id="39943" name="Rectangle 12"/>
          <p:cNvSpPr>
            <a:spLocks noChangeArrowheads="1"/>
          </p:cNvSpPr>
          <p:nvPr/>
        </p:nvSpPr>
        <p:spPr bwMode="auto">
          <a:xfrm>
            <a:off x="1524001" y="-20005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pic>
        <p:nvPicPr>
          <p:cNvPr id="39944"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66988" y="4581526"/>
            <a:ext cx="2952750"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5" name="Rectangle 14"/>
          <p:cNvSpPr>
            <a:spLocks noChangeArrowheads="1"/>
          </p:cNvSpPr>
          <p:nvPr/>
        </p:nvSpPr>
        <p:spPr bwMode="auto">
          <a:xfrm>
            <a:off x="1524001" y="3716339"/>
            <a:ext cx="8893175"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dirty="0"/>
              <a:t>La concavità delle linee di forza del campo totale è diretta verso l'asse di rotazione e le superfici equipotenziali hanno forma di ellissoide chiuso</a:t>
            </a:r>
          </a:p>
        </p:txBody>
      </p:sp>
      <p:graphicFrame>
        <p:nvGraphicFramePr>
          <p:cNvPr id="39946" name="Object 15"/>
          <p:cNvGraphicFramePr>
            <a:graphicFrameLocks noChangeAspect="1"/>
          </p:cNvGraphicFramePr>
          <p:nvPr/>
        </p:nvGraphicFramePr>
        <p:xfrm>
          <a:off x="5016500" y="1700213"/>
          <a:ext cx="1836738" cy="360362"/>
        </p:xfrm>
        <a:graphic>
          <a:graphicData uri="http://schemas.openxmlformats.org/presentationml/2006/ole">
            <mc:AlternateContent xmlns:mc="http://schemas.openxmlformats.org/markup-compatibility/2006">
              <mc:Choice xmlns:v="urn:schemas-microsoft-com:vml" Requires="v">
                <p:oleObj spid="_x0000_s40153" name="Equation" r:id="rId5" imgW="1231366" imgH="241195" progId="Equation.3">
                  <p:embed/>
                </p:oleObj>
              </mc:Choice>
              <mc:Fallback>
                <p:oleObj name="Equation" r:id="rId5" imgW="1231366" imgH="241195" progId="Equation.3">
                  <p:embed/>
                  <p:pic>
                    <p:nvPicPr>
                      <p:cNvPr id="0" name="Object 1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16500" y="1700213"/>
                        <a:ext cx="1836738" cy="360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7" name="Object 16"/>
          <p:cNvGraphicFramePr>
            <a:graphicFrameLocks noChangeAspect="1"/>
          </p:cNvGraphicFramePr>
          <p:nvPr/>
        </p:nvGraphicFramePr>
        <p:xfrm>
          <a:off x="4511676" y="2997200"/>
          <a:ext cx="3190875" cy="484188"/>
        </p:xfrm>
        <a:graphic>
          <a:graphicData uri="http://schemas.openxmlformats.org/presentationml/2006/ole">
            <mc:AlternateContent xmlns:mc="http://schemas.openxmlformats.org/markup-compatibility/2006">
              <mc:Choice xmlns:v="urn:schemas-microsoft-com:vml" Requires="v">
                <p:oleObj spid="_x0000_s40154" name="Equation" r:id="rId7" imgW="2590800" imgH="393700" progId="Equation.3">
                  <p:embed/>
                </p:oleObj>
              </mc:Choice>
              <mc:Fallback>
                <p:oleObj name="Equation" r:id="rId7" imgW="2590800" imgH="393700" progId="Equation.3">
                  <p:embed/>
                  <p:pic>
                    <p:nvPicPr>
                      <p:cNvPr id="0"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1676" y="2997200"/>
                        <a:ext cx="3190875" cy="484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9948" name="Picture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96000" y="4437063"/>
            <a:ext cx="312420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9"/>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fld id="{8705D6A2-5278-4F74-BF95-3BD5D0F7BE58}" type="slidenum">
              <a:rPr lang="it-IT" altLang="it-IT" sz="1400" b="1"/>
              <a:pPr>
                <a:spcBef>
                  <a:spcPct val="0"/>
                </a:spcBef>
                <a:buFontTx/>
                <a:buNone/>
              </a:pPr>
              <a:t>52</a:t>
            </a:fld>
            <a:endParaRPr lang="it-IT" altLang="it-IT" sz="1400" b="1"/>
          </a:p>
        </p:txBody>
      </p:sp>
      <p:sp>
        <p:nvSpPr>
          <p:cNvPr id="24579" name="TextBox 11"/>
          <p:cNvSpPr txBox="1">
            <a:spLocks noChangeArrowheads="1"/>
          </p:cNvSpPr>
          <p:nvPr/>
        </p:nvSpPr>
        <p:spPr bwMode="auto">
          <a:xfrm>
            <a:off x="5591944" y="1700214"/>
            <a:ext cx="496855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600" dirty="0"/>
              <a:t>La precessione dell'asse terrestre è l'interazione tra la rotazione terrestre </a:t>
            </a:r>
            <a:r>
              <a:rPr lang="it-IT" altLang="it-IT" sz="1600" dirty="0" err="1"/>
              <a:t>ωT</a:t>
            </a:r>
            <a:r>
              <a:rPr lang="it-IT" altLang="it-IT" sz="1600" dirty="0"/>
              <a:t> e la rivoluzione intorno al sole </a:t>
            </a:r>
            <a:r>
              <a:rPr lang="it-IT" altLang="it-IT" sz="1600" dirty="0" err="1"/>
              <a:t>ωS</a:t>
            </a:r>
            <a:r>
              <a:rPr lang="it-IT" altLang="it-IT" sz="1600" dirty="0"/>
              <a:t>, che avvengono secondo due assi inclinati di circa 23,5° l'uno rispetto all'altro. Il non parallelismo tra i due assi, insieme all'adagiamento della Terra, genera un momento di flessione/torsione che tenderebbe a renderli paralleli, dando origine al fenomeno della precessione (T≈26000 anni!). </a:t>
            </a:r>
          </a:p>
        </p:txBody>
      </p:sp>
      <p:pic>
        <p:nvPicPr>
          <p:cNvPr id="24581" name="Picture 2" descr="http://www.tayabeixo.org/sist_solar/tierra/images/movimi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1059" y="3701956"/>
            <a:ext cx="2771243" cy="278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a:extLst>
              <a:ext uri="{FF2B5EF4-FFF2-40B4-BE49-F238E27FC236}">
                <a16:creationId xmlns:a16="http://schemas.microsoft.com/office/drawing/2014/main" id="{6513CFA2-CA13-432D-8872-D46855F8462A}"/>
              </a:ext>
            </a:extLst>
          </p:cNvPr>
          <p:cNvSpPr/>
          <p:nvPr/>
        </p:nvSpPr>
        <p:spPr>
          <a:xfrm>
            <a:off x="4792944" y="1044987"/>
            <a:ext cx="1795876" cy="400110"/>
          </a:xfrm>
          <a:prstGeom prst="rect">
            <a:avLst/>
          </a:prstGeom>
        </p:spPr>
        <p:txBody>
          <a:bodyPr wrap="none">
            <a:spAutoFit/>
          </a:bodyPr>
          <a:lstStyle/>
          <a:p>
            <a:r>
              <a:rPr lang="en-US" altLang="it-IT" dirty="0">
                <a:solidFill>
                  <a:srgbClr val="FF0000"/>
                </a:solidFill>
              </a:rPr>
              <a:t>La </a:t>
            </a:r>
            <a:r>
              <a:rPr lang="en-US" altLang="it-IT" dirty="0" err="1">
                <a:solidFill>
                  <a:srgbClr val="FF0000"/>
                </a:solidFill>
              </a:rPr>
              <a:t>precessione</a:t>
            </a:r>
            <a:endParaRPr lang="en-US" dirty="0">
              <a:solidFill>
                <a:srgbClr val="FF0000"/>
              </a:solidFill>
            </a:endParaRPr>
          </a:p>
        </p:txBody>
      </p:sp>
      <p:grpSp>
        <p:nvGrpSpPr>
          <p:cNvPr id="18" name="Group 17">
            <a:extLst>
              <a:ext uri="{FF2B5EF4-FFF2-40B4-BE49-F238E27FC236}">
                <a16:creationId xmlns:a16="http://schemas.microsoft.com/office/drawing/2014/main" id="{FE94C8DB-142C-4F9C-817E-3AC0A0983DFE}"/>
              </a:ext>
            </a:extLst>
          </p:cNvPr>
          <p:cNvGrpSpPr/>
          <p:nvPr/>
        </p:nvGrpSpPr>
        <p:grpSpPr>
          <a:xfrm>
            <a:off x="1919536" y="2515572"/>
            <a:ext cx="8310262" cy="3384376"/>
            <a:chOff x="539552" y="1988840"/>
            <a:chExt cx="10608848" cy="4320480"/>
          </a:xfrm>
        </p:grpSpPr>
        <p:pic>
          <p:nvPicPr>
            <p:cNvPr id="4" name="Picture 3">
              <a:extLst>
                <a:ext uri="{FF2B5EF4-FFF2-40B4-BE49-F238E27FC236}">
                  <a16:creationId xmlns:a16="http://schemas.microsoft.com/office/drawing/2014/main" id="{88BA34FA-4F73-4583-812F-905B04A56703}"/>
                </a:ext>
              </a:extLst>
            </p:cNvPr>
            <p:cNvPicPr>
              <a:picLocks noChangeAspect="1"/>
            </p:cNvPicPr>
            <p:nvPr/>
          </p:nvPicPr>
          <p:blipFill rotWithShape="1">
            <a:blip r:embed="rId4">
              <a:extLst>
                <a:ext uri="{28A0092B-C50C-407E-A947-70E740481C1C}">
                  <a14:useLocalDpi xmlns:a14="http://schemas.microsoft.com/office/drawing/2010/main" val="0"/>
                </a:ext>
              </a:extLst>
            </a:blip>
            <a:srcRect t="7072" r="47055"/>
            <a:stretch/>
          </p:blipFill>
          <p:spPr>
            <a:xfrm>
              <a:off x="539552" y="1988840"/>
              <a:ext cx="3364041" cy="4015939"/>
            </a:xfrm>
            <a:prstGeom prst="rect">
              <a:avLst/>
            </a:prstGeom>
          </p:spPr>
        </p:pic>
        <p:cxnSp>
          <p:nvCxnSpPr>
            <p:cNvPr id="6" name="Straight Connector 5">
              <a:extLst>
                <a:ext uri="{FF2B5EF4-FFF2-40B4-BE49-F238E27FC236}">
                  <a16:creationId xmlns:a16="http://schemas.microsoft.com/office/drawing/2014/main" id="{40E9DF9A-62B3-4EA6-9A39-F39A0088266A}"/>
                </a:ext>
              </a:extLst>
            </p:cNvPr>
            <p:cNvCxnSpPr/>
            <p:nvPr/>
          </p:nvCxnSpPr>
          <p:spPr bwMode="auto">
            <a:xfrm flipV="1">
              <a:off x="1547664" y="2132856"/>
              <a:ext cx="1656184" cy="3871923"/>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B94A1144-30E3-462A-A895-2C8A70521F22}"/>
                </a:ext>
              </a:extLst>
            </p:cNvPr>
            <p:cNvCxnSpPr>
              <a:cxnSpLocks/>
            </p:cNvCxnSpPr>
            <p:nvPr/>
          </p:nvCxnSpPr>
          <p:spPr bwMode="auto">
            <a:xfrm flipH="1" flipV="1">
              <a:off x="899592" y="2060848"/>
              <a:ext cx="1728192" cy="403244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555845F-610F-4305-88AE-76B1E6E92501}"/>
                </a:ext>
              </a:extLst>
            </p:cNvPr>
            <p:cNvCxnSpPr>
              <a:cxnSpLocks/>
            </p:cNvCxnSpPr>
            <p:nvPr/>
          </p:nvCxnSpPr>
          <p:spPr bwMode="auto">
            <a:xfrm flipV="1">
              <a:off x="2065368" y="2636912"/>
              <a:ext cx="0" cy="3672408"/>
            </a:xfrm>
            <a:prstGeom prst="line">
              <a:avLst/>
            </a:prstGeom>
            <a:solidFill>
              <a:schemeClr val="accent1"/>
            </a:solidFill>
            <a:ln w="19050" cap="flat"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ADF70AF8-84E9-42D8-BD19-3D43966E02D1}"/>
                </a:ext>
              </a:extLst>
            </p:cNvPr>
            <p:cNvCxnSpPr>
              <a:cxnSpLocks/>
            </p:cNvCxnSpPr>
            <p:nvPr/>
          </p:nvCxnSpPr>
          <p:spPr bwMode="auto">
            <a:xfrm flipH="1" flipV="1">
              <a:off x="2066192" y="4783016"/>
              <a:ext cx="2666985" cy="14136"/>
            </a:xfrm>
            <a:prstGeom prst="line">
              <a:avLst/>
            </a:prstGeom>
            <a:solidFill>
              <a:schemeClr val="accent1"/>
            </a:solidFill>
            <a:ln w="38100" cap="flat" cmpd="sng" algn="ctr">
              <a:solidFill>
                <a:schemeClr val="tx1"/>
              </a:solidFill>
              <a:prstDash val="sysDash"/>
              <a:round/>
              <a:headEnd type="triangle" w="med" len="med"/>
              <a:tailEnd type="none" w="med" len="med"/>
            </a:ln>
            <a:effectLst/>
          </p:spPr>
        </p:cxnSp>
        <p:sp>
          <p:nvSpPr>
            <p:cNvPr id="17" name="TextBox 16">
              <a:extLst>
                <a:ext uri="{FF2B5EF4-FFF2-40B4-BE49-F238E27FC236}">
                  <a16:creationId xmlns:a16="http://schemas.microsoft.com/office/drawing/2014/main" id="{06087338-552E-4038-B781-E9C3637699A1}"/>
                </a:ext>
              </a:extLst>
            </p:cNvPr>
            <p:cNvSpPr txBox="1"/>
            <p:nvPr/>
          </p:nvSpPr>
          <p:spPr>
            <a:xfrm>
              <a:off x="3231145" y="4410614"/>
              <a:ext cx="1952580" cy="392907"/>
            </a:xfrm>
            <a:prstGeom prst="rect">
              <a:avLst/>
            </a:prstGeom>
            <a:noFill/>
          </p:spPr>
          <p:txBody>
            <a:bodyPr wrap="none" rtlCol="0">
              <a:spAutoFit/>
            </a:bodyPr>
            <a:lstStyle/>
            <a:p>
              <a:r>
                <a:rPr lang="en-US" sz="1400" dirty="0" err="1"/>
                <a:t>Direzione</a:t>
              </a:r>
              <a:r>
                <a:rPr lang="en-US" sz="1400" dirty="0"/>
                <a:t> del sole</a:t>
              </a:r>
            </a:p>
          </p:txBody>
        </p:sp>
        <p:cxnSp>
          <p:nvCxnSpPr>
            <p:cNvPr id="28" name="Straight Connector 27">
              <a:extLst>
                <a:ext uri="{FF2B5EF4-FFF2-40B4-BE49-F238E27FC236}">
                  <a16:creationId xmlns:a16="http://schemas.microsoft.com/office/drawing/2014/main" id="{13E564DD-7F13-4B90-BE3F-11BDB064954F}"/>
                </a:ext>
              </a:extLst>
            </p:cNvPr>
            <p:cNvCxnSpPr>
              <a:cxnSpLocks/>
            </p:cNvCxnSpPr>
            <p:nvPr/>
          </p:nvCxnSpPr>
          <p:spPr bwMode="auto">
            <a:xfrm flipH="1" flipV="1">
              <a:off x="8030868" y="5743237"/>
              <a:ext cx="2666985" cy="14136"/>
            </a:xfrm>
            <a:prstGeom prst="line">
              <a:avLst/>
            </a:prstGeom>
            <a:solidFill>
              <a:schemeClr val="accent1"/>
            </a:solidFill>
            <a:ln w="38100" cap="flat" cmpd="sng" algn="ctr">
              <a:solidFill>
                <a:schemeClr val="tx1"/>
              </a:solidFill>
              <a:prstDash val="sysDash"/>
              <a:round/>
              <a:headEnd type="triangle" w="med" len="med"/>
              <a:tailEnd type="none" w="med" len="med"/>
            </a:ln>
            <a:effectLst/>
          </p:spPr>
        </p:cxnSp>
        <p:sp>
          <p:nvSpPr>
            <p:cNvPr id="29" name="TextBox 28">
              <a:extLst>
                <a:ext uri="{FF2B5EF4-FFF2-40B4-BE49-F238E27FC236}">
                  <a16:creationId xmlns:a16="http://schemas.microsoft.com/office/drawing/2014/main" id="{DDC1C251-21CA-45F9-8C01-ADA7C6FAB93F}"/>
                </a:ext>
              </a:extLst>
            </p:cNvPr>
            <p:cNvSpPr txBox="1"/>
            <p:nvPr/>
          </p:nvSpPr>
          <p:spPr>
            <a:xfrm>
              <a:off x="9195820" y="5370834"/>
              <a:ext cx="1952580" cy="392907"/>
            </a:xfrm>
            <a:prstGeom prst="rect">
              <a:avLst/>
            </a:prstGeom>
            <a:noFill/>
          </p:spPr>
          <p:txBody>
            <a:bodyPr wrap="none" rtlCol="0">
              <a:spAutoFit/>
            </a:bodyPr>
            <a:lstStyle/>
            <a:p>
              <a:r>
                <a:rPr lang="en-US" sz="1400" dirty="0" err="1"/>
                <a:t>Direzione</a:t>
              </a:r>
              <a:r>
                <a:rPr lang="en-US" sz="1400" dirty="0"/>
                <a:t> del sole</a:t>
              </a:r>
            </a:p>
          </p:txBody>
        </p:sp>
      </p:grpSp>
      <p:cxnSp>
        <p:nvCxnSpPr>
          <p:cNvPr id="20" name="Straight Arrow Connector 19">
            <a:extLst>
              <a:ext uri="{FF2B5EF4-FFF2-40B4-BE49-F238E27FC236}">
                <a16:creationId xmlns:a16="http://schemas.microsoft.com/office/drawing/2014/main" id="{2FF7D6B2-803D-47A6-8A37-C53F44222850}"/>
              </a:ext>
            </a:extLst>
          </p:cNvPr>
          <p:cNvCxnSpPr/>
          <p:nvPr/>
        </p:nvCxnSpPr>
        <p:spPr bwMode="auto">
          <a:xfrm>
            <a:off x="7104112" y="4941168"/>
            <a:ext cx="432048" cy="0"/>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cxnSp>
        <p:nvCxnSpPr>
          <p:cNvPr id="26" name="Straight Arrow Connector 25">
            <a:extLst>
              <a:ext uri="{FF2B5EF4-FFF2-40B4-BE49-F238E27FC236}">
                <a16:creationId xmlns:a16="http://schemas.microsoft.com/office/drawing/2014/main" id="{2A70B858-55EE-4DC3-B771-6D733A2B26DC}"/>
              </a:ext>
            </a:extLst>
          </p:cNvPr>
          <p:cNvCxnSpPr>
            <a:cxnSpLocks/>
          </p:cNvCxnSpPr>
          <p:nvPr/>
        </p:nvCxnSpPr>
        <p:spPr bwMode="auto">
          <a:xfrm>
            <a:off x="8472264" y="5850016"/>
            <a:ext cx="720080" cy="0"/>
          </a:xfrm>
          <a:prstGeom prst="straightConnector1">
            <a:avLst/>
          </a:prstGeom>
          <a:solidFill>
            <a:schemeClr val="accent1"/>
          </a:solidFill>
          <a:ln w="57150" cap="flat" cmpd="sng" algn="ctr">
            <a:solidFill>
              <a:srgbClr val="FF0000"/>
            </a:solidFill>
            <a:prstDash val="solid"/>
            <a:round/>
            <a:headEnd type="none" w="med" len="med"/>
            <a:tailEnd type="triangle"/>
          </a:ln>
          <a:effectLst/>
        </p:spPr>
      </p:cxnSp>
      <p:sp>
        <p:nvSpPr>
          <p:cNvPr id="22" name="TextBox 21">
            <a:extLst>
              <a:ext uri="{FF2B5EF4-FFF2-40B4-BE49-F238E27FC236}">
                <a16:creationId xmlns:a16="http://schemas.microsoft.com/office/drawing/2014/main" id="{42358961-646A-472A-9856-262F65381E78}"/>
              </a:ext>
            </a:extLst>
          </p:cNvPr>
          <p:cNvSpPr txBox="1"/>
          <p:nvPr/>
        </p:nvSpPr>
        <p:spPr>
          <a:xfrm>
            <a:off x="7060442" y="5022512"/>
            <a:ext cx="426720" cy="400110"/>
          </a:xfrm>
          <a:prstGeom prst="rect">
            <a:avLst/>
          </a:prstGeom>
          <a:noFill/>
        </p:spPr>
        <p:txBody>
          <a:bodyPr wrap="none" rtlCol="0">
            <a:spAutoFit/>
          </a:bodyPr>
          <a:lstStyle/>
          <a:p>
            <a:r>
              <a:rPr lang="en-US" dirty="0">
                <a:solidFill>
                  <a:srgbClr val="FF0000"/>
                </a:solidFill>
              </a:rPr>
              <a:t>F</a:t>
            </a:r>
            <a:r>
              <a:rPr lang="en-US" baseline="-25000" dirty="0">
                <a:solidFill>
                  <a:srgbClr val="FF0000"/>
                </a:solidFill>
              </a:rPr>
              <a:t>1</a:t>
            </a:r>
            <a:endParaRPr lang="en-US" dirty="0">
              <a:solidFill>
                <a:srgbClr val="FF0000"/>
              </a:solidFill>
            </a:endParaRPr>
          </a:p>
        </p:txBody>
      </p:sp>
      <p:sp>
        <p:nvSpPr>
          <p:cNvPr id="31" name="TextBox 30">
            <a:extLst>
              <a:ext uri="{FF2B5EF4-FFF2-40B4-BE49-F238E27FC236}">
                <a16:creationId xmlns:a16="http://schemas.microsoft.com/office/drawing/2014/main" id="{63CF4324-993B-4FD2-B500-B731E723589D}"/>
              </a:ext>
            </a:extLst>
          </p:cNvPr>
          <p:cNvSpPr txBox="1"/>
          <p:nvPr/>
        </p:nvSpPr>
        <p:spPr>
          <a:xfrm>
            <a:off x="8585603" y="5827539"/>
            <a:ext cx="426720" cy="400110"/>
          </a:xfrm>
          <a:prstGeom prst="rect">
            <a:avLst/>
          </a:prstGeom>
          <a:noFill/>
        </p:spPr>
        <p:txBody>
          <a:bodyPr wrap="none" rtlCol="0">
            <a:spAutoFit/>
          </a:bodyPr>
          <a:lstStyle/>
          <a:p>
            <a:r>
              <a:rPr lang="en-US" dirty="0">
                <a:solidFill>
                  <a:srgbClr val="FF0000"/>
                </a:solidFill>
              </a:rPr>
              <a:t>F</a:t>
            </a:r>
            <a:r>
              <a:rPr lang="en-US" baseline="-25000" dirty="0">
                <a:solidFill>
                  <a:srgbClr val="FF0000"/>
                </a:solidFill>
              </a:rPr>
              <a:t>2</a:t>
            </a:r>
            <a:endParaRPr lang="en-US" dirty="0">
              <a:solidFill>
                <a:srgbClr val="FF0000"/>
              </a:solidFill>
            </a:endParaRPr>
          </a:p>
        </p:txBody>
      </p:sp>
      <p:sp>
        <p:nvSpPr>
          <p:cNvPr id="34" name="TextBox 33">
            <a:extLst>
              <a:ext uri="{FF2B5EF4-FFF2-40B4-BE49-F238E27FC236}">
                <a16:creationId xmlns:a16="http://schemas.microsoft.com/office/drawing/2014/main" id="{F9BC7325-AE94-47F0-918F-D29025543ED9}"/>
              </a:ext>
            </a:extLst>
          </p:cNvPr>
          <p:cNvSpPr txBox="1"/>
          <p:nvPr/>
        </p:nvSpPr>
        <p:spPr>
          <a:xfrm>
            <a:off x="8669914" y="4359473"/>
            <a:ext cx="1312287" cy="707886"/>
          </a:xfrm>
          <a:prstGeom prst="rect">
            <a:avLst/>
          </a:prstGeom>
          <a:noFill/>
        </p:spPr>
        <p:txBody>
          <a:bodyPr wrap="square" rtlCol="0">
            <a:spAutoFit/>
          </a:bodyPr>
          <a:lstStyle/>
          <a:p>
            <a:r>
              <a:rPr lang="en-US" dirty="0">
                <a:solidFill>
                  <a:srgbClr val="FF0000"/>
                </a:solidFill>
              </a:rPr>
              <a:t>F</a:t>
            </a:r>
            <a:r>
              <a:rPr lang="en-US" baseline="-25000" dirty="0">
                <a:solidFill>
                  <a:srgbClr val="FF0000"/>
                </a:solidFill>
              </a:rPr>
              <a:t>2 </a:t>
            </a:r>
            <a:r>
              <a:rPr lang="en-US" dirty="0">
                <a:solidFill>
                  <a:srgbClr val="FF0000"/>
                </a:solidFill>
              </a:rPr>
              <a:t>&gt; F</a:t>
            </a:r>
            <a:r>
              <a:rPr lang="en-US" baseline="-25000" dirty="0">
                <a:solidFill>
                  <a:srgbClr val="FF0000"/>
                </a:solidFill>
              </a:rPr>
              <a:t>1</a:t>
            </a:r>
            <a:endParaRPr lang="en-US" dirty="0">
              <a:solidFill>
                <a:srgbClr val="FF0000"/>
              </a:solidFill>
            </a:endParaRPr>
          </a:p>
          <a:p>
            <a:r>
              <a:rPr lang="en-US" baseline="-25000" dirty="0">
                <a:solidFill>
                  <a:srgbClr val="FF0000"/>
                </a:solidFill>
              </a:rPr>
              <a:t> </a:t>
            </a:r>
            <a:endParaRPr lang="en-US" dirty="0">
              <a:solidFill>
                <a:srgbClr val="FF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BF3AC3B-C8DB-4786-9E14-0848F8368D65}"/>
              </a:ext>
            </a:extLst>
          </p:cNvPr>
          <p:cNvPicPr>
            <a:picLocks noChangeAspect="1"/>
          </p:cNvPicPr>
          <p:nvPr/>
        </p:nvPicPr>
        <p:blipFill>
          <a:blip r:embed="rId2"/>
          <a:stretch>
            <a:fillRect/>
          </a:stretch>
        </p:blipFill>
        <p:spPr>
          <a:xfrm>
            <a:off x="1775519" y="1916833"/>
            <a:ext cx="8388424" cy="3631525"/>
          </a:xfrm>
          <a:prstGeom prst="rect">
            <a:avLst/>
          </a:prstGeom>
        </p:spPr>
      </p:pic>
      <p:sp>
        <p:nvSpPr>
          <p:cNvPr id="3" name="Rectangle 2">
            <a:extLst>
              <a:ext uri="{FF2B5EF4-FFF2-40B4-BE49-F238E27FC236}">
                <a16:creationId xmlns:a16="http://schemas.microsoft.com/office/drawing/2014/main" id="{8B42D8BD-230E-4A25-B255-5C155AF81A07}"/>
              </a:ext>
            </a:extLst>
          </p:cNvPr>
          <p:cNvSpPr/>
          <p:nvPr/>
        </p:nvSpPr>
        <p:spPr>
          <a:xfrm>
            <a:off x="4472014" y="1309643"/>
            <a:ext cx="2995435" cy="400110"/>
          </a:xfrm>
          <a:prstGeom prst="rect">
            <a:avLst/>
          </a:prstGeom>
        </p:spPr>
        <p:txBody>
          <a:bodyPr wrap="none">
            <a:spAutoFit/>
          </a:bodyPr>
          <a:lstStyle/>
          <a:p>
            <a:r>
              <a:rPr lang="en-US" altLang="it-IT" dirty="0">
                <a:solidFill>
                  <a:srgbClr val="FF0000"/>
                </a:solidFill>
              </a:rPr>
              <a:t>Le </a:t>
            </a:r>
            <a:r>
              <a:rPr lang="en-US" altLang="it-IT" dirty="0" err="1">
                <a:solidFill>
                  <a:srgbClr val="FF0000"/>
                </a:solidFill>
              </a:rPr>
              <a:t>dimensioni</a:t>
            </a:r>
            <a:r>
              <a:rPr lang="en-US" altLang="it-IT" dirty="0">
                <a:solidFill>
                  <a:srgbClr val="FF0000"/>
                </a:solidFill>
              </a:rPr>
              <a:t> della Terra</a:t>
            </a:r>
            <a:endParaRPr lang="en-US" dirty="0">
              <a:solidFill>
                <a:srgbClr val="FF0000"/>
              </a:solidFill>
            </a:endParaRPr>
          </a:p>
        </p:txBody>
      </p:sp>
      <p:sp>
        <p:nvSpPr>
          <p:cNvPr id="4" name="Rectangle 3">
            <a:extLst>
              <a:ext uri="{FF2B5EF4-FFF2-40B4-BE49-F238E27FC236}">
                <a16:creationId xmlns:a16="http://schemas.microsoft.com/office/drawing/2014/main" id="{1740AFAD-979C-4A12-BE4D-D6CAD6495AA7}"/>
              </a:ext>
            </a:extLst>
          </p:cNvPr>
          <p:cNvSpPr/>
          <p:nvPr/>
        </p:nvSpPr>
        <p:spPr>
          <a:xfrm>
            <a:off x="3431704" y="6021288"/>
            <a:ext cx="6048672" cy="707886"/>
          </a:xfrm>
          <a:prstGeom prst="rect">
            <a:avLst/>
          </a:prstGeom>
        </p:spPr>
        <p:txBody>
          <a:bodyPr wrap="square">
            <a:spAutoFit/>
          </a:bodyPr>
          <a:lstStyle/>
          <a:p>
            <a:r>
              <a:rPr lang="en-US" altLang="it-IT" dirty="0" err="1"/>
              <a:t>g</a:t>
            </a:r>
            <a:r>
              <a:rPr lang="en-US" altLang="it-IT" baseline="-25000" dirty="0" err="1"/>
              <a:t>n</a:t>
            </a:r>
            <a:r>
              <a:rPr lang="en-US" altLang="it-IT" baseline="-25000" dirty="0"/>
              <a:t> </a:t>
            </a:r>
            <a:r>
              <a:rPr lang="en-US" altLang="it-IT" dirty="0"/>
              <a:t>= 9.80665 ms</a:t>
            </a:r>
            <a:r>
              <a:rPr lang="en-US" altLang="it-IT" baseline="30000" dirty="0"/>
              <a:t>-2</a:t>
            </a:r>
            <a:r>
              <a:rPr lang="en-US" altLang="it-IT" dirty="0"/>
              <a:t> (980.665 cms</a:t>
            </a:r>
            <a:r>
              <a:rPr lang="en-US" altLang="it-IT" baseline="30000" dirty="0"/>
              <a:t>-2</a:t>
            </a:r>
            <a:r>
              <a:rPr lang="en-US" altLang="it-IT" dirty="0"/>
              <a:t> = 980.665 gal).</a:t>
            </a:r>
            <a:br>
              <a:rPr lang="en-US" altLang="it-IT" dirty="0"/>
            </a:br>
            <a:endParaRPr lang="en-US" dirty="0"/>
          </a:p>
        </p:txBody>
      </p:sp>
    </p:spTree>
    <p:extLst>
      <p:ext uri="{BB962C8B-B14F-4D97-AF65-F5344CB8AC3E}">
        <p14:creationId xmlns:p14="http://schemas.microsoft.com/office/powerpoint/2010/main" val="31176896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0000">
            <a:off x="3071813" y="1557338"/>
            <a:ext cx="5327650"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1814" y="1268414"/>
            <a:ext cx="58959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60000">
            <a:off x="1820864" y="982663"/>
            <a:ext cx="8569325" cy="528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ChangeArrowheads="1"/>
          </p:cNvSpPr>
          <p:nvPr/>
        </p:nvSpPr>
        <p:spPr bwMode="auto">
          <a:xfrm>
            <a:off x="5426277" y="1197253"/>
            <a:ext cx="13966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zh-CN" sz="1800" dirty="0">
                <a:solidFill>
                  <a:srgbClr val="222222"/>
                </a:solidFill>
                <a:ea typeface="Droid Sans Fallback" charset="-128"/>
                <a:cs typeface="Times New Roman" panose="02020603050405020304" pitchFamily="18" charset="0"/>
              </a:rPr>
              <a:t>IL GEOIDE</a:t>
            </a:r>
            <a:endParaRPr lang="en-US" altLang="zh-CN" sz="1800" dirty="0">
              <a:ea typeface="Droid Sans Fallback" charset="-128"/>
              <a:cs typeface="Times New Roman" panose="02020603050405020304" pitchFamily="18" charset="0"/>
            </a:endParaRPr>
          </a:p>
        </p:txBody>
      </p:sp>
      <p:sp>
        <p:nvSpPr>
          <p:cNvPr id="52227" name="Rectangle 4"/>
          <p:cNvSpPr>
            <a:spLocks noChangeArrowheads="1"/>
          </p:cNvSpPr>
          <p:nvPr/>
        </p:nvSpPr>
        <p:spPr bwMode="auto">
          <a:xfrm>
            <a:off x="1515034" y="1628801"/>
            <a:ext cx="903605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zh-CN" sz="1600" b="0" dirty="0">
                <a:solidFill>
                  <a:srgbClr val="222222"/>
                </a:solidFill>
                <a:ea typeface="Droid Sans Fallback" charset="-128"/>
                <a:cs typeface="Times New Roman" panose="02020603050405020304" pitchFamily="18" charset="0"/>
              </a:rPr>
              <a:t>La Terra non è una sfera perfetta né un ellissoide rotante. Ad esempio, le montagne e le fosse oceaniche rappresentano variazioni di molti chilometri. La superficie equipotenziale che delimita la massa terrestre è chiamata geoide e differisce meno dall'ellissoide di riferimento. Sulle coste oceaniche, il geoide coincide con il livello del mare. Sui continenti il geoide può essere visualizzato dal livello medio su cui potrebbe disporsi l'acqua in una rete di stretti canali scavati attraverso i continenti. Il geoide è una superficie di riferimento per la navigazione, il rilevamento e l'altimetria. In un punto la verticale non è diretta rispetto al centro della Terra, ma è perpendicolare alla superficie equipotenziale locale e, se vicina al livello del mare, è perpendicolare al geoide. La figura del geoide deriva da dati satellitari, in particolare da misure di altimetria radar. Queste misure hanno definito il geoide marino con una precisione di circa 10 cm. Le misure satellitari e gravimetriche sono in accordo di circa 50 cm, il che indica che la teoria e le ipotesi sono corrette. </a:t>
            </a:r>
            <a:endParaRPr lang="en-US" altLang="zh-CN" sz="1600" b="0" dirty="0">
              <a:ea typeface="Droid Sans Fallback" charset="-128"/>
              <a:cs typeface="Times New Roman" panose="02020603050405020304" pitchFamily="18" charset="0"/>
            </a:endParaRPr>
          </a:p>
        </p:txBody>
      </p:sp>
      <p:pic>
        <p:nvPicPr>
          <p:cNvPr id="5" name="Picture 4">
            <a:extLst>
              <a:ext uri="{FF2B5EF4-FFF2-40B4-BE49-F238E27FC236}">
                <a16:creationId xmlns:a16="http://schemas.microsoft.com/office/drawing/2014/main" id="{7397895C-6CCB-41DB-960D-1F9671CFFB55}"/>
              </a:ext>
            </a:extLst>
          </p:cNvPr>
          <p:cNvPicPr>
            <a:picLocks noChangeAspect="1"/>
          </p:cNvPicPr>
          <p:nvPr/>
        </p:nvPicPr>
        <p:blipFill>
          <a:blip r:embed="rId3"/>
          <a:stretch>
            <a:fillRect/>
          </a:stretch>
        </p:blipFill>
        <p:spPr>
          <a:xfrm>
            <a:off x="4101329" y="4245562"/>
            <a:ext cx="3989341" cy="2445231"/>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http://denali.gsfc.nasa.gov/research/earth_grav/earth_geoid_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51089" y="1268413"/>
            <a:ext cx="75152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03389" y="855664"/>
            <a:ext cx="8675687" cy="528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it-IT" sz="2800" b="0" dirty="0" err="1">
                <a:latin typeface="Calibri" panose="020F0502020204030204" pitchFamily="34" charset="0"/>
                <a:ea typeface="ＭＳ Ｐゴシック" panose="020B0600070205080204" pitchFamily="34" charset="-128"/>
              </a:rPr>
              <a:t>Geoide</a:t>
            </a:r>
            <a:endParaRPr lang="en-US" altLang="it-IT" sz="2800" b="0" dirty="0">
              <a:latin typeface="Calibri" panose="020F0502020204030204" pitchFamily="34" charset="0"/>
              <a:ea typeface="ＭＳ Ｐゴシック" panose="020B0600070205080204" pitchFamily="34" charset="-128"/>
            </a:endParaRPr>
          </a:p>
        </p:txBody>
      </p:sp>
      <p:sp>
        <p:nvSpPr>
          <p:cNvPr id="54275" name="Rectangle 3"/>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pic>
        <p:nvPicPr>
          <p:cNvPr id="4"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3444" y="1396985"/>
            <a:ext cx="7885113" cy="3486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 name="Rectangle 4"/>
          <p:cNvSpPr>
            <a:spLocks noChangeArrowheads="1"/>
          </p:cNvSpPr>
          <p:nvPr/>
        </p:nvSpPr>
        <p:spPr bwMode="auto">
          <a:xfrm>
            <a:off x="1703389" y="5248275"/>
            <a:ext cx="8785225" cy="1477328"/>
          </a:xfrm>
          <a:prstGeom prst="rect">
            <a:avLst/>
          </a:prstGeom>
          <a:solidFill>
            <a:schemeClr val="bg1"/>
          </a:solidFill>
          <a:ln w="28575">
            <a:solidFill>
              <a:srgbClr val="FF00FF"/>
            </a:solidFill>
            <a:miter lim="800000"/>
            <a:headEnd/>
            <a:tailEnd/>
          </a:ln>
        </p:spPr>
        <p:txBody>
          <a:bodyPr>
            <a:spAutoFit/>
          </a:bodyPr>
          <a:lstStyle>
            <a:lvl1pPr marL="457200" indent="-4572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800" b="0" dirty="0">
                <a:solidFill>
                  <a:srgbClr val="CC3300"/>
                </a:solidFill>
                <a:latin typeface="Calibri" panose="020F0502020204030204" pitchFamily="34" charset="0"/>
              </a:rPr>
              <a:t>Il geoide può essere elevato al di sopra dell'ellissoide da:</a:t>
            </a:r>
          </a:p>
          <a:p>
            <a:pPr algn="just" eaLnBrk="1" hangingPunct="1">
              <a:spcBef>
                <a:spcPct val="0"/>
              </a:spcBef>
              <a:buFontTx/>
              <a:buNone/>
            </a:pPr>
            <a:endParaRPr lang="it-IT" altLang="it-IT" sz="1800" b="0" dirty="0">
              <a:solidFill>
                <a:srgbClr val="CC3300"/>
              </a:solidFill>
              <a:latin typeface="Calibri" panose="020F0502020204030204" pitchFamily="34" charset="0"/>
            </a:endParaRPr>
          </a:p>
          <a:p>
            <a:pPr algn="just" eaLnBrk="1" hangingPunct="1">
              <a:spcBef>
                <a:spcPct val="0"/>
              </a:spcBef>
              <a:buFontTx/>
              <a:buNone/>
            </a:pPr>
            <a:r>
              <a:rPr lang="it-IT" altLang="it-IT" sz="1800" b="0" dirty="0">
                <a:solidFill>
                  <a:srgbClr val="CC3300"/>
                </a:solidFill>
                <a:latin typeface="Calibri" panose="020F0502020204030204" pitchFamily="34" charset="0"/>
              </a:rPr>
              <a:t>A) una collina o una montagna con centro di gravità esterno all'ellissoide provoca un'attrazione verso l'alto;</a:t>
            </a:r>
          </a:p>
          <a:p>
            <a:pPr algn="just" eaLnBrk="1" hangingPunct="1">
              <a:spcBef>
                <a:spcPct val="0"/>
              </a:spcBef>
              <a:buFontTx/>
              <a:buNone/>
            </a:pPr>
            <a:r>
              <a:rPr lang="it-IT" altLang="it-IT" sz="1800" b="0" dirty="0">
                <a:solidFill>
                  <a:srgbClr val="CC3300"/>
                </a:solidFill>
                <a:latin typeface="Calibri" panose="020F0502020204030204" pitchFamily="34" charset="0"/>
              </a:rPr>
              <a:t>B) eccesso di massa al di sotto dell'ellissoide</a:t>
            </a:r>
            <a:endParaRPr lang="en-US" altLang="it-IT" sz="1800" b="0" dirty="0">
              <a:solidFill>
                <a:srgbClr val="CC3300"/>
              </a:solidFill>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dissolve">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dissolve">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dissolve">
                                      <p:cBhvr>
                                        <p:cTn id="27"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ChangeArrowheads="1"/>
          </p:cNvSpPr>
          <p:nvPr/>
        </p:nvSpPr>
        <p:spPr bwMode="auto">
          <a:xfrm>
            <a:off x="4087182" y="1085820"/>
            <a:ext cx="401763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zh-CN" sz="2000" dirty="0">
                <a:ea typeface="Droid Sans Fallback" charset="-128"/>
                <a:cs typeface="Times New Roman" panose="02020603050405020304" pitchFamily="18" charset="0"/>
              </a:rPr>
              <a:t>ELLISSOIDE DI RIFERIMENTO</a:t>
            </a:r>
          </a:p>
        </p:txBody>
      </p:sp>
      <p:sp>
        <p:nvSpPr>
          <p:cNvPr id="41987" name="Rectangle 4"/>
          <p:cNvSpPr>
            <a:spLocks noChangeArrowheads="1"/>
          </p:cNvSpPr>
          <p:nvPr/>
        </p:nvSpPr>
        <p:spPr bwMode="auto">
          <a:xfrm>
            <a:off x="263352" y="1736776"/>
            <a:ext cx="1152128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it-IT" altLang="zh-CN" sz="1800" b="0" dirty="0">
                <a:solidFill>
                  <a:srgbClr val="222222"/>
                </a:solidFill>
                <a:ea typeface="Droid Sans Fallback" charset="-128"/>
                <a:cs typeface="Times New Roman" panose="02020603050405020304" pitchFamily="18" charset="0"/>
              </a:rPr>
              <a:t>La Terra dovrebbe avere la forma di un ellissoide di rotazione se fosse una massa fluida con densità che aumenta con la profondità e che ruota intorno all'asse polare. Anche la sua superficie, essendo liquida, è necessariamente una superficie equipotenziale. Questo ellissoide è chiamato ellissoide di riferimento e rappresenta la superficie equipotenziale di un modello sferoidale della Terra con variazione laterale reale della densità e con un potenziale centrifugo. La forza gravitazionale è ovunque perpendicolare alla sua superficie e può essere calcolata matematicamente. La formula adottata dall'Associazione Internazionale di Geodesia nel 1967 è la</a:t>
            </a:r>
            <a:endParaRPr lang="en-US" altLang="zh-CN" sz="1800" b="0" dirty="0">
              <a:ea typeface="Droid Sans Fallback" charset="-128"/>
              <a:cs typeface="Times New Roman" panose="02020603050405020304" pitchFamily="18" charset="0"/>
            </a:endParaRPr>
          </a:p>
        </p:txBody>
      </p:sp>
      <p:sp>
        <p:nvSpPr>
          <p:cNvPr id="41988" name="Rectangle 7"/>
          <p:cNvSpPr>
            <a:spLocks noChangeArrowheads="1"/>
          </p:cNvSpPr>
          <p:nvPr/>
        </p:nvSpPr>
        <p:spPr bwMode="auto">
          <a:xfrm>
            <a:off x="1524001" y="2854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sp>
        <p:nvSpPr>
          <p:cNvPr id="41989" name="Rectangle 8"/>
          <p:cNvSpPr>
            <a:spLocks noChangeArrowheads="1"/>
          </p:cNvSpPr>
          <p:nvPr/>
        </p:nvSpPr>
        <p:spPr bwMode="auto">
          <a:xfrm>
            <a:off x="1524001" y="42859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it-IT" altLang="it-IT" sz="2000"/>
          </a:p>
        </p:txBody>
      </p:sp>
      <p:sp>
        <p:nvSpPr>
          <p:cNvPr id="41990" name="Rectangle 17"/>
          <p:cNvSpPr>
            <a:spLocks noChangeArrowheads="1"/>
          </p:cNvSpPr>
          <p:nvPr/>
        </p:nvSpPr>
        <p:spPr bwMode="auto">
          <a:xfrm>
            <a:off x="762222" y="4438374"/>
            <a:ext cx="5756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it-IT" sz="1800" b="0" dirty="0"/>
              <a:t>where </a:t>
            </a:r>
            <a:r>
              <a:rPr lang="en-US" altLang="it-IT" sz="1800" b="0" dirty="0" err="1"/>
              <a:t>g</a:t>
            </a:r>
            <a:r>
              <a:rPr lang="en-US" altLang="it-IT" sz="1200" b="0" dirty="0" err="1"/>
              <a:t>e</a:t>
            </a:r>
            <a:r>
              <a:rPr lang="en-US" altLang="it-IT" sz="1800" b="0" dirty="0"/>
              <a:t>=978.03185 gal, a=5.278895∙10</a:t>
            </a:r>
            <a:r>
              <a:rPr lang="en-US" altLang="it-IT" sz="1800" b="0" baseline="30000" dirty="0"/>
              <a:t>-3</a:t>
            </a:r>
            <a:r>
              <a:rPr lang="en-US" altLang="it-IT" sz="1800" b="0" dirty="0"/>
              <a:t>, </a:t>
            </a:r>
            <a:r>
              <a:rPr lang="el-GR" altLang="it-IT" sz="1800" b="0" dirty="0"/>
              <a:t>β</a:t>
            </a:r>
            <a:r>
              <a:rPr lang="it-IT" altLang="it-IT" sz="1800" b="0" dirty="0"/>
              <a:t>=2.3462∙10</a:t>
            </a:r>
            <a:r>
              <a:rPr lang="it-IT" altLang="it-IT" sz="1800" b="0" baseline="30000" dirty="0"/>
              <a:t>-5</a:t>
            </a:r>
            <a:r>
              <a:rPr lang="en-US" altLang="it-IT" sz="1800" b="0" dirty="0"/>
              <a:t> </a:t>
            </a:r>
            <a:endParaRPr lang="it-IT" altLang="it-IT" sz="1800" b="0" dirty="0"/>
          </a:p>
        </p:txBody>
      </p:sp>
      <p:sp>
        <p:nvSpPr>
          <p:cNvPr id="41991" name="Rectangle 19"/>
          <p:cNvSpPr>
            <a:spLocks noChangeArrowheads="1"/>
          </p:cNvSpPr>
          <p:nvPr/>
        </p:nvSpPr>
        <p:spPr bwMode="auto">
          <a:xfrm>
            <a:off x="1524001" y="-20005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sp>
        <p:nvSpPr>
          <p:cNvPr id="41992" name="Rectangle 21"/>
          <p:cNvSpPr>
            <a:spLocks noChangeArrowheads="1"/>
          </p:cNvSpPr>
          <p:nvPr/>
        </p:nvSpPr>
        <p:spPr bwMode="auto">
          <a:xfrm>
            <a:off x="1524001" y="-20005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sp>
        <p:nvSpPr>
          <p:cNvPr id="41993" name="Rectangle 23"/>
          <p:cNvSpPr>
            <a:spLocks noChangeArrowheads="1"/>
          </p:cNvSpPr>
          <p:nvPr/>
        </p:nvSpPr>
        <p:spPr bwMode="auto">
          <a:xfrm>
            <a:off x="1524001" y="-200055"/>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p>
        </p:txBody>
      </p:sp>
      <p:sp>
        <p:nvSpPr>
          <p:cNvPr id="41994" name="Rectangle 27"/>
          <p:cNvSpPr>
            <a:spLocks noChangeArrowheads="1"/>
          </p:cNvSpPr>
          <p:nvPr/>
        </p:nvSpPr>
        <p:spPr bwMode="auto">
          <a:xfrm>
            <a:off x="263353" y="5027824"/>
            <a:ext cx="6754014"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800" b="0" dirty="0"/>
              <a:t>Circa il 40% della variazione di gravità con la latitudine è dovuta alla differenza tra ellissoide e sfera (cioè all'adulazione), invece il 60% è dovuto alla rotazione della Terra. L'errore massimo nella formula è di 4μgal. La gravità calcolata con questa formula è detta gravità normale.</a:t>
            </a:r>
          </a:p>
        </p:txBody>
      </p:sp>
      <p:graphicFrame>
        <p:nvGraphicFramePr>
          <p:cNvPr id="41995" name="Object 27"/>
          <p:cNvGraphicFramePr>
            <a:graphicFrameLocks noChangeAspect="1"/>
          </p:cNvGraphicFramePr>
          <p:nvPr>
            <p:extLst>
              <p:ext uri="{D42A27DB-BD31-4B8C-83A1-F6EECF244321}">
                <p14:modId xmlns:p14="http://schemas.microsoft.com/office/powerpoint/2010/main" val="2124078594"/>
              </p:ext>
            </p:extLst>
          </p:nvPr>
        </p:nvGraphicFramePr>
        <p:xfrm>
          <a:off x="1928568" y="3754638"/>
          <a:ext cx="2746375" cy="336550"/>
        </p:xfrm>
        <a:graphic>
          <a:graphicData uri="http://schemas.openxmlformats.org/presentationml/2006/ole">
            <mc:AlternateContent xmlns:mc="http://schemas.openxmlformats.org/markup-compatibility/2006">
              <mc:Choice xmlns:v="urn:schemas-microsoft-com:vml" Requires="v">
                <p:oleObj spid="_x0000_s42101" name="Equation" r:id="rId4" imgW="1968500" imgH="241300" progId="Equation.3">
                  <p:embed/>
                </p:oleObj>
              </mc:Choice>
              <mc:Fallback>
                <p:oleObj name="Equation" r:id="rId4" imgW="1968500" imgH="241300" progId="Equation.3">
                  <p:embed/>
                  <p:pic>
                    <p:nvPicPr>
                      <p:cNvPr id="0" name="Object 2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28568" y="3754638"/>
                        <a:ext cx="2746375" cy="336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2" name="Picture 11">
            <a:extLst>
              <a:ext uri="{FF2B5EF4-FFF2-40B4-BE49-F238E27FC236}">
                <a16:creationId xmlns:a16="http://schemas.microsoft.com/office/drawing/2014/main" id="{93B73133-33BA-4E3D-A60A-D7B17CC18234}"/>
              </a:ext>
            </a:extLst>
          </p:cNvPr>
          <p:cNvPicPr>
            <a:picLocks noChangeAspect="1"/>
          </p:cNvPicPr>
          <p:nvPr/>
        </p:nvPicPr>
        <p:blipFill>
          <a:blip r:embed="rId6"/>
          <a:stretch>
            <a:fillRect/>
          </a:stretch>
        </p:blipFill>
        <p:spPr>
          <a:xfrm>
            <a:off x="7385896" y="3408995"/>
            <a:ext cx="4032448" cy="312628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3"/>
          <p:cNvSpPr>
            <a:spLocks noChangeArrowheads="1"/>
          </p:cNvSpPr>
          <p:nvPr/>
        </p:nvSpPr>
        <p:spPr bwMode="auto">
          <a:xfrm>
            <a:off x="1577975" y="1170683"/>
            <a:ext cx="903605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it-IT" altLang="zh-CN" sz="1600" b="0" dirty="0">
                <a:solidFill>
                  <a:srgbClr val="222222"/>
                </a:solidFill>
                <a:ea typeface="Droid Sans Fallback" charset="-128"/>
                <a:cs typeface="Times New Roman" panose="02020603050405020304" pitchFamily="18" charset="0"/>
              </a:rPr>
              <a:t>Le differenze tra il geoide e l'ellissoide internazionale sono di circa 10 m e non superiori a 70 m, in accordo con le deviazioni dall'equilibrio idrostatico che sono dell'ordine di f2. Un'anomalia negativa del geoide si trova in una regione con un deficit di massa (depressione nel fondo oceanico), mentre un'anomalia positiva si trova in una regione con un eccesso di massa (montagna sul fondo oceanico).</a:t>
            </a:r>
            <a:endParaRPr lang="it-IT" altLang="zh-CN" sz="2000" dirty="0">
              <a:ea typeface="SimSun" panose="02010600030101010101" pitchFamily="2" charset="-122"/>
              <a:cs typeface="Times New Roman" panose="02020603050405020304" pitchFamily="18" charset="0"/>
            </a:endParaRPr>
          </a:p>
        </p:txBody>
      </p:sp>
      <p:sp>
        <p:nvSpPr>
          <p:cNvPr id="69635" name="Rectangle 4"/>
          <p:cNvSpPr>
            <a:spLocks noChangeArrowheads="1"/>
          </p:cNvSpPr>
          <p:nvPr/>
        </p:nvSpPr>
        <p:spPr bwMode="auto">
          <a:xfrm>
            <a:off x="1703389" y="4149725"/>
            <a:ext cx="75262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it-IT" altLang="it-IT" sz="1600" b="0" dirty="0"/>
              <a:t>L'anomalia </a:t>
            </a:r>
            <a:r>
              <a:rPr lang="it-IT" altLang="it-IT" sz="1600" b="0" dirty="0" err="1"/>
              <a:t>Δh</a:t>
            </a:r>
            <a:r>
              <a:rPr lang="it-IT" altLang="it-IT" sz="1600" b="0" dirty="0"/>
              <a:t> è legata all'anomalia del potenziale gravitazionale misurato sull'ellissoide:</a:t>
            </a:r>
          </a:p>
        </p:txBody>
      </p:sp>
      <p:graphicFrame>
        <p:nvGraphicFramePr>
          <p:cNvPr id="69636" name="Object 4"/>
          <p:cNvGraphicFramePr>
            <a:graphicFrameLocks noChangeAspect="1"/>
          </p:cNvGraphicFramePr>
          <p:nvPr/>
        </p:nvGraphicFramePr>
        <p:xfrm>
          <a:off x="5664200" y="4581525"/>
          <a:ext cx="1403350" cy="431800"/>
        </p:xfrm>
        <a:graphic>
          <a:graphicData uri="http://schemas.openxmlformats.org/presentationml/2006/ole">
            <mc:AlternateContent xmlns:mc="http://schemas.openxmlformats.org/markup-compatibility/2006">
              <mc:Choice xmlns:v="urn:schemas-microsoft-com:vml" Requires="v">
                <p:oleObj spid="_x0000_s69744" name="Equation" r:id="rId4" imgW="660113" imgH="203112" progId="Equation.3">
                  <p:embed/>
                </p:oleObj>
              </mc:Choice>
              <mc:Fallback>
                <p:oleObj name="Equation" r:id="rId4" imgW="660113" imgH="203112"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64200" y="4581525"/>
                        <a:ext cx="1403350" cy="431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9637" name="Rectangle 5"/>
          <p:cNvSpPr>
            <a:spLocks noChangeArrowheads="1"/>
          </p:cNvSpPr>
          <p:nvPr/>
        </p:nvSpPr>
        <p:spPr bwMode="auto">
          <a:xfrm>
            <a:off x="1524000" y="5239020"/>
            <a:ext cx="91440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a:spcBef>
                <a:spcPct val="0"/>
              </a:spcBef>
              <a:buFontTx/>
              <a:buNone/>
            </a:pPr>
            <a:r>
              <a:rPr lang="it-IT" altLang="zh-CN" sz="1600" b="0" dirty="0">
                <a:solidFill>
                  <a:srgbClr val="222222"/>
                </a:solidFill>
                <a:ea typeface="Droid Sans Fallback" charset="-128"/>
                <a:cs typeface="Times New Roman" panose="02020603050405020304" pitchFamily="18" charset="0"/>
              </a:rPr>
              <a:t>dove g è l'accelerazione gravitazionale sull'ellissoide. </a:t>
            </a:r>
          </a:p>
          <a:p>
            <a:pPr algn="just">
              <a:spcBef>
                <a:spcPct val="0"/>
              </a:spcBef>
              <a:buFontTx/>
              <a:buNone/>
            </a:pPr>
            <a:r>
              <a:rPr lang="it-IT" altLang="zh-CN" sz="1600" b="0" dirty="0">
                <a:solidFill>
                  <a:srgbClr val="222222"/>
                </a:solidFill>
                <a:ea typeface="Droid Sans Fallback" charset="-128"/>
                <a:cs typeface="Times New Roman" panose="02020603050405020304" pitchFamily="18" charset="0"/>
              </a:rPr>
              <a:t>Le deviazioni sono dovute alla stratificazione non omogenea della Terra e al fatto che non si trova in equilibrio idrostatico.</a:t>
            </a:r>
          </a:p>
          <a:p>
            <a:pPr algn="just">
              <a:spcBef>
                <a:spcPct val="0"/>
              </a:spcBef>
              <a:buFontTx/>
              <a:buNone/>
            </a:pPr>
            <a:r>
              <a:rPr lang="it-IT" altLang="zh-CN" sz="1600" b="0" dirty="0">
                <a:solidFill>
                  <a:srgbClr val="222222"/>
                </a:solidFill>
                <a:ea typeface="Droid Sans Fallback" charset="-128"/>
                <a:cs typeface="Times New Roman" panose="02020603050405020304" pitchFamily="18" charset="0"/>
              </a:rPr>
              <a:t>L'erosione, i movimenti tettonici, l'accumulo e lo scioglimento dei ghiacci sono la causa delle variazioni lente e continue della forma del geoide.</a:t>
            </a:r>
            <a:endParaRPr lang="it-IT" altLang="zh-CN" sz="2000" dirty="0">
              <a:ea typeface="SimSun" panose="02010600030101010101" pitchFamily="2" charset="-122"/>
              <a:cs typeface="Times New Roman" panose="02020603050405020304" pitchFamily="18" charset="0"/>
            </a:endParaRPr>
          </a:p>
        </p:txBody>
      </p:sp>
      <p:pic>
        <p:nvPicPr>
          <p:cNvPr id="9" name="Picture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40625" y="2397367"/>
            <a:ext cx="3127375" cy="1733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8CD06D6E-C642-41AF-B350-5EFE02C27FA9}"/>
              </a:ext>
            </a:extLst>
          </p:cNvPr>
          <p:cNvPicPr>
            <a:picLocks noChangeAspect="1"/>
          </p:cNvPicPr>
          <p:nvPr/>
        </p:nvPicPr>
        <p:blipFill>
          <a:blip r:embed="rId7"/>
          <a:stretch>
            <a:fillRect/>
          </a:stretch>
        </p:blipFill>
        <p:spPr>
          <a:xfrm>
            <a:off x="1577975" y="2416175"/>
            <a:ext cx="5688755" cy="15840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29AA97FB-9820-4B81-93B3-58BBBF0D69AD}"/>
              </a:ext>
            </a:extLst>
          </p:cNvPr>
          <p:cNvSpPr>
            <a:spLocks noChangeArrowheads="1"/>
          </p:cNvSpPr>
          <p:nvPr/>
        </p:nvSpPr>
        <p:spPr bwMode="auto">
          <a:xfrm>
            <a:off x="2516824" y="1085820"/>
            <a:ext cx="71583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zh-CN" sz="2000" dirty="0">
                <a:ea typeface="Droid Sans Fallback" charset="-128"/>
                <a:cs typeface="Times New Roman" panose="02020603050405020304" pitchFamily="18" charset="0"/>
              </a:rPr>
              <a:t>SUPERFICI TOPOGRAFICA, GEOIDICA ED ELISSOIDICA</a:t>
            </a:r>
          </a:p>
        </p:txBody>
      </p:sp>
      <p:sp>
        <p:nvSpPr>
          <p:cNvPr id="3" name="TextBox 2">
            <a:extLst>
              <a:ext uri="{FF2B5EF4-FFF2-40B4-BE49-F238E27FC236}">
                <a16:creationId xmlns:a16="http://schemas.microsoft.com/office/drawing/2014/main" id="{3C603B45-9DEA-479D-81F2-E3D06A15C022}"/>
              </a:ext>
            </a:extLst>
          </p:cNvPr>
          <p:cNvSpPr txBox="1"/>
          <p:nvPr/>
        </p:nvSpPr>
        <p:spPr>
          <a:xfrm>
            <a:off x="1847528" y="1844825"/>
            <a:ext cx="3888432" cy="4401205"/>
          </a:xfrm>
          <a:prstGeom prst="rect">
            <a:avLst/>
          </a:prstGeom>
          <a:noFill/>
        </p:spPr>
        <p:txBody>
          <a:bodyPr wrap="square" rtlCol="0">
            <a:spAutoFit/>
          </a:bodyPr>
          <a:lstStyle/>
          <a:p>
            <a:pPr marL="342900" indent="-342900" algn="just">
              <a:buFont typeface="Arial" panose="020B0604020202020204" pitchFamily="34" charset="0"/>
              <a:buChar char="•"/>
            </a:pPr>
            <a:r>
              <a:rPr lang="en-US" b="0" dirty="0"/>
              <a:t>La </a:t>
            </a:r>
            <a:r>
              <a:rPr lang="en-US" b="0" dirty="0" err="1"/>
              <a:t>superficie</a:t>
            </a:r>
            <a:r>
              <a:rPr lang="en-US" b="0" dirty="0"/>
              <a:t> </a:t>
            </a:r>
            <a:r>
              <a:rPr lang="en-US" b="0" dirty="0" err="1"/>
              <a:t>geodica</a:t>
            </a:r>
            <a:r>
              <a:rPr lang="en-US" b="0" dirty="0"/>
              <a:t> è </a:t>
            </a:r>
            <a:r>
              <a:rPr lang="en-US" b="0" dirty="0" err="1"/>
              <a:t>quella</a:t>
            </a:r>
            <a:r>
              <a:rPr lang="en-US" b="0" dirty="0"/>
              <a:t> </a:t>
            </a:r>
            <a:r>
              <a:rPr lang="en-US" b="0" dirty="0" err="1"/>
              <a:t>che</a:t>
            </a:r>
            <a:r>
              <a:rPr lang="en-US" b="0" dirty="0"/>
              <a:t> </a:t>
            </a:r>
            <a:r>
              <a:rPr lang="en-US" b="0" dirty="0" err="1"/>
              <a:t>percepiamo</a:t>
            </a:r>
            <a:r>
              <a:rPr lang="en-US" b="0" dirty="0"/>
              <a:t> </a:t>
            </a:r>
            <a:r>
              <a:rPr lang="en-US" b="0" dirty="0" err="1"/>
              <a:t>studiando</a:t>
            </a:r>
            <a:r>
              <a:rPr lang="en-US" b="0" dirty="0"/>
              <a:t> </a:t>
            </a:r>
            <a:r>
              <a:rPr lang="en-US" b="0" dirty="0" err="1"/>
              <a:t>l’attrazione</a:t>
            </a:r>
            <a:r>
              <a:rPr lang="en-US" b="0" dirty="0"/>
              <a:t> </a:t>
            </a:r>
            <a:r>
              <a:rPr lang="en-US" b="0" dirty="0" err="1"/>
              <a:t>gravitazionale</a:t>
            </a:r>
            <a:r>
              <a:rPr lang="en-US" b="0" dirty="0"/>
              <a:t>.</a:t>
            </a:r>
          </a:p>
          <a:p>
            <a:pPr algn="just"/>
            <a:endParaRPr lang="en-US" b="0" dirty="0"/>
          </a:p>
          <a:p>
            <a:pPr marL="342900" indent="-342900" algn="just">
              <a:buFont typeface="Arial" panose="020B0604020202020204" pitchFamily="34" charset="0"/>
              <a:buChar char="•"/>
            </a:pPr>
            <a:r>
              <a:rPr lang="en-US" b="0" dirty="0"/>
              <a:t>La </a:t>
            </a:r>
            <a:r>
              <a:rPr lang="en-US" b="0" dirty="0" err="1"/>
              <a:t>superficie</a:t>
            </a:r>
            <a:r>
              <a:rPr lang="en-US" b="0" dirty="0"/>
              <a:t> </a:t>
            </a:r>
            <a:r>
              <a:rPr lang="en-US" b="0" dirty="0" err="1"/>
              <a:t>ellissidica</a:t>
            </a:r>
            <a:r>
              <a:rPr lang="en-US" b="0" dirty="0"/>
              <a:t> è una </a:t>
            </a:r>
            <a:r>
              <a:rPr lang="en-US" b="0" dirty="0" err="1"/>
              <a:t>astrazone</a:t>
            </a:r>
            <a:r>
              <a:rPr lang="en-US" b="0" dirty="0"/>
              <a:t> </a:t>
            </a:r>
            <a:r>
              <a:rPr lang="en-US" b="0" dirty="0" err="1"/>
              <a:t>matematica</a:t>
            </a:r>
            <a:r>
              <a:rPr lang="en-US" b="0" dirty="0"/>
              <a:t>, una </a:t>
            </a:r>
            <a:r>
              <a:rPr lang="en-US" b="0" dirty="0" err="1"/>
              <a:t>semplificazione</a:t>
            </a:r>
            <a:r>
              <a:rPr lang="en-US" b="0" dirty="0"/>
              <a:t> </a:t>
            </a:r>
            <a:r>
              <a:rPr lang="en-US" b="0" dirty="0" err="1"/>
              <a:t>che</a:t>
            </a:r>
            <a:r>
              <a:rPr lang="en-US" b="0" dirty="0"/>
              <a:t> </a:t>
            </a:r>
            <a:r>
              <a:rPr lang="en-US" b="0" dirty="0" err="1"/>
              <a:t>noi</a:t>
            </a:r>
            <a:r>
              <a:rPr lang="en-US" b="0" dirty="0"/>
              <a:t> </a:t>
            </a:r>
            <a:r>
              <a:rPr lang="en-US" b="0" dirty="0" err="1"/>
              <a:t>aodttiamo</a:t>
            </a:r>
            <a:r>
              <a:rPr lang="en-US" b="0" dirty="0"/>
              <a:t> per </a:t>
            </a:r>
            <a:r>
              <a:rPr lang="en-US" b="0" dirty="0" err="1"/>
              <a:t>sostituire</a:t>
            </a:r>
            <a:r>
              <a:rPr lang="en-US" b="0" dirty="0"/>
              <a:t> la </a:t>
            </a:r>
            <a:r>
              <a:rPr lang="en-US" b="0" dirty="0" err="1"/>
              <a:t>vera</a:t>
            </a:r>
            <a:r>
              <a:rPr lang="en-US" b="0" dirty="0"/>
              <a:t> Terra con un </a:t>
            </a:r>
            <a:r>
              <a:rPr lang="en-US" b="0" dirty="0" err="1"/>
              <a:t>modello</a:t>
            </a:r>
            <a:r>
              <a:rPr lang="en-US" b="0" dirty="0"/>
              <a:t> </a:t>
            </a:r>
            <a:r>
              <a:rPr lang="en-US" b="0" dirty="0" err="1"/>
              <a:t>che</a:t>
            </a:r>
            <a:r>
              <a:rPr lang="en-US" b="0" dirty="0"/>
              <a:t> </a:t>
            </a:r>
            <a:r>
              <a:rPr lang="en-US" b="0" dirty="0" err="1"/>
              <a:t>siamo</a:t>
            </a:r>
            <a:r>
              <a:rPr lang="en-US" b="0" dirty="0"/>
              <a:t> in </a:t>
            </a:r>
            <a:r>
              <a:rPr lang="en-US" b="0" dirty="0" err="1"/>
              <a:t>grado</a:t>
            </a:r>
            <a:r>
              <a:rPr lang="en-US" b="0" dirty="0"/>
              <a:t> di </a:t>
            </a:r>
            <a:r>
              <a:rPr lang="en-US" b="0" dirty="0" err="1"/>
              <a:t>descrivere</a:t>
            </a:r>
            <a:r>
              <a:rPr lang="en-US" b="0" dirty="0"/>
              <a:t> </a:t>
            </a:r>
            <a:r>
              <a:rPr lang="en-US" b="0" dirty="0" err="1"/>
              <a:t>analiticamente</a:t>
            </a:r>
            <a:r>
              <a:rPr lang="en-US" b="0" dirty="0"/>
              <a:t>.</a:t>
            </a:r>
          </a:p>
          <a:p>
            <a:pPr algn="just"/>
            <a:endParaRPr lang="en-US" b="0" dirty="0"/>
          </a:p>
          <a:p>
            <a:pPr marL="342900" indent="-342900" algn="just">
              <a:buFont typeface="Arial" panose="020B0604020202020204" pitchFamily="34" charset="0"/>
              <a:buChar char="•"/>
            </a:pPr>
            <a:r>
              <a:rPr lang="en-US" b="0" dirty="0"/>
              <a:t>La </a:t>
            </a:r>
            <a:r>
              <a:rPr lang="en-US" b="0" dirty="0" err="1"/>
              <a:t>suoperficie</a:t>
            </a:r>
            <a:r>
              <a:rPr lang="en-US" b="0" dirty="0"/>
              <a:t> </a:t>
            </a:r>
            <a:r>
              <a:rPr lang="en-US" b="0" dirty="0" err="1"/>
              <a:t>topografica</a:t>
            </a:r>
            <a:r>
              <a:rPr lang="en-US" b="0" dirty="0"/>
              <a:t> è </a:t>
            </a:r>
            <a:r>
              <a:rPr lang="en-US" b="0" dirty="0" err="1"/>
              <a:t>quella</a:t>
            </a:r>
            <a:r>
              <a:rPr lang="en-US" b="0" dirty="0"/>
              <a:t> </a:t>
            </a:r>
            <a:r>
              <a:rPr lang="en-US" b="0" dirty="0" err="1"/>
              <a:t>che</a:t>
            </a:r>
            <a:r>
              <a:rPr lang="en-US" b="0" dirty="0"/>
              <a:t> </a:t>
            </a:r>
            <a:r>
              <a:rPr lang="en-US" b="0" dirty="0" err="1"/>
              <a:t>noi</a:t>
            </a:r>
            <a:r>
              <a:rPr lang="en-US" b="0" dirty="0"/>
              <a:t> </a:t>
            </a:r>
            <a:r>
              <a:rPr lang="en-US" b="0" dirty="0" err="1"/>
              <a:t>vediamo</a:t>
            </a:r>
            <a:r>
              <a:rPr lang="en-US" b="0" dirty="0"/>
              <a:t>.</a:t>
            </a:r>
          </a:p>
        </p:txBody>
      </p:sp>
      <p:pic>
        <p:nvPicPr>
          <p:cNvPr id="4" name="Picture 3">
            <a:extLst>
              <a:ext uri="{FF2B5EF4-FFF2-40B4-BE49-F238E27FC236}">
                <a16:creationId xmlns:a16="http://schemas.microsoft.com/office/drawing/2014/main" id="{2F83736E-8528-4D6D-B9A3-92A3626549B2}"/>
              </a:ext>
            </a:extLst>
          </p:cNvPr>
          <p:cNvPicPr>
            <a:picLocks noChangeAspect="1"/>
          </p:cNvPicPr>
          <p:nvPr/>
        </p:nvPicPr>
        <p:blipFill>
          <a:blip r:embed="rId2"/>
          <a:stretch>
            <a:fillRect/>
          </a:stretch>
        </p:blipFill>
        <p:spPr>
          <a:xfrm>
            <a:off x="6384032" y="1844824"/>
            <a:ext cx="3623248" cy="4869160"/>
          </a:xfrm>
          <a:prstGeom prst="rect">
            <a:avLst/>
          </a:prstGeom>
        </p:spPr>
      </p:pic>
    </p:spTree>
    <p:extLst>
      <p:ext uri="{BB962C8B-B14F-4D97-AF65-F5344CB8AC3E}">
        <p14:creationId xmlns:p14="http://schemas.microsoft.com/office/powerpoint/2010/main" val="425075502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E14A739-72FF-4A0A-B7E5-3FCDCE0614C3}"/>
              </a:ext>
            </a:extLst>
          </p:cNvPr>
          <p:cNvPicPr>
            <a:picLocks noChangeAspect="1"/>
          </p:cNvPicPr>
          <p:nvPr/>
        </p:nvPicPr>
        <p:blipFill>
          <a:blip r:embed="rId2"/>
          <a:stretch>
            <a:fillRect/>
          </a:stretch>
        </p:blipFill>
        <p:spPr>
          <a:xfrm>
            <a:off x="1524000" y="1988840"/>
            <a:ext cx="9144000" cy="3486092"/>
          </a:xfrm>
          <a:prstGeom prst="rect">
            <a:avLst/>
          </a:prstGeom>
        </p:spPr>
      </p:pic>
      <p:sp>
        <p:nvSpPr>
          <p:cNvPr id="3" name="Rectangle 3">
            <a:extLst>
              <a:ext uri="{FF2B5EF4-FFF2-40B4-BE49-F238E27FC236}">
                <a16:creationId xmlns:a16="http://schemas.microsoft.com/office/drawing/2014/main" id="{C7E4663F-5795-4E59-9162-7A0D5D0C12FD}"/>
              </a:ext>
            </a:extLst>
          </p:cNvPr>
          <p:cNvSpPr>
            <a:spLocks noChangeArrowheads="1"/>
          </p:cNvSpPr>
          <p:nvPr/>
        </p:nvSpPr>
        <p:spPr bwMode="auto">
          <a:xfrm>
            <a:off x="3215680" y="1268760"/>
            <a:ext cx="56753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zh-CN" sz="2000" dirty="0">
                <a:ea typeface="Droid Sans Fallback" charset="-128"/>
                <a:cs typeface="Times New Roman" panose="02020603050405020304" pitchFamily="18" charset="0"/>
              </a:rPr>
              <a:t>ELLISSOIDI DI RIFERIMENTO PRINCIPALI</a:t>
            </a:r>
          </a:p>
        </p:txBody>
      </p:sp>
    </p:spTree>
    <p:extLst>
      <p:ext uri="{BB962C8B-B14F-4D97-AF65-F5344CB8AC3E}">
        <p14:creationId xmlns:p14="http://schemas.microsoft.com/office/powerpoint/2010/main" val="40203815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92314" y="4040188"/>
            <a:ext cx="3887787" cy="27479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7347"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43700" y="4005263"/>
            <a:ext cx="3360738" cy="261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48"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79875" y="1055689"/>
            <a:ext cx="3816350"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927350" y="1412875"/>
            <a:ext cx="5976938" cy="525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74825" y="882650"/>
            <a:ext cx="867568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a:spcBef>
                <a:spcPct val="0"/>
              </a:spcBef>
              <a:buFontTx/>
              <a:buNone/>
            </a:pPr>
            <a:r>
              <a:rPr lang="en-US" altLang="it-IT" sz="2800" b="0">
                <a:latin typeface="Calibri" panose="020F0502020204030204" pitchFamily="34" charset="0"/>
                <a:ea typeface="ＭＳ Ｐゴシック" panose="020B0600070205080204" pitchFamily="34" charset="-128"/>
              </a:rPr>
              <a:t>Satellite Geodesy </a:t>
            </a:r>
          </a:p>
        </p:txBody>
      </p:sp>
      <p:sp>
        <p:nvSpPr>
          <p:cNvPr id="56323" name="Rectangle 3"/>
          <p:cNvSpPr>
            <a:spLocks noChangeArrowheads="1"/>
          </p:cNvSpPr>
          <p:nvPr/>
        </p:nvSpPr>
        <p:spPr bwMode="auto">
          <a:xfrm>
            <a:off x="1703389" y="4292601"/>
            <a:ext cx="87852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endParaRPr lang="it-IT" altLang="it-IT" sz="1800" b="0">
              <a:latin typeface="Comic Sans MS" panose="030F0702030302020204" pitchFamily="66" charset="0"/>
            </a:endParaRPr>
          </a:p>
        </p:txBody>
      </p:sp>
      <p:sp>
        <p:nvSpPr>
          <p:cNvPr id="4" name="Rectangle 4"/>
          <p:cNvSpPr>
            <a:spLocks noChangeArrowheads="1"/>
          </p:cNvSpPr>
          <p:nvPr/>
        </p:nvSpPr>
        <p:spPr bwMode="auto">
          <a:xfrm>
            <a:off x="1738314" y="1458914"/>
            <a:ext cx="88217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800" b="0" dirty="0">
                <a:latin typeface="Calibri" panose="020F0502020204030204" pitchFamily="34" charset="0"/>
                <a:sym typeface="Symbol" panose="05050102010706020507" pitchFamily="18" charset="2"/>
              </a:rPr>
              <a:t> </a:t>
            </a:r>
            <a:r>
              <a:rPr lang="it-IT" altLang="it-IT" sz="1800" b="0" dirty="0">
                <a:latin typeface="Calibri" panose="020F0502020204030204" pitchFamily="34" charset="0"/>
                <a:sym typeface="Symbol" panose="05050102010706020507" pitchFamily="18" charset="2"/>
              </a:rPr>
              <a:t>La moderna tecnologia satellitare ha migliorato notevolmente la determinazione dell'ellissoide terrestre.</a:t>
            </a:r>
            <a:endParaRPr lang="en-US" altLang="it-IT" sz="1800" b="0" dirty="0">
              <a:latin typeface="Calibri" panose="020F0502020204030204" pitchFamily="34" charset="0"/>
              <a:sym typeface="Symbol" panose="05050102010706020507" pitchFamily="18" charset="2"/>
            </a:endParaRPr>
          </a:p>
        </p:txBody>
      </p:sp>
      <p:sp>
        <p:nvSpPr>
          <p:cNvPr id="5" name="Rectangle 6"/>
          <p:cNvSpPr>
            <a:spLocks noChangeArrowheads="1"/>
          </p:cNvSpPr>
          <p:nvPr/>
        </p:nvSpPr>
        <p:spPr bwMode="auto">
          <a:xfrm>
            <a:off x="1706257" y="4538346"/>
            <a:ext cx="8821737"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pPr>
            <a:r>
              <a:rPr lang="en-US" altLang="it-IT" sz="1800" b="0" dirty="0">
                <a:latin typeface="Calibri" panose="020F0502020204030204" pitchFamily="34" charset="0"/>
                <a:sym typeface="Symbol" panose="05050102010706020507" pitchFamily="18" charset="2"/>
              </a:rPr>
              <a:t> </a:t>
            </a:r>
            <a:r>
              <a:rPr lang="it-IT" altLang="it-IT" sz="1800" b="0" dirty="0">
                <a:latin typeface="Calibri" panose="020F0502020204030204" pitchFamily="34" charset="0"/>
                <a:sym typeface="Symbol" panose="05050102010706020507" pitchFamily="18" charset="2"/>
              </a:rPr>
              <a:t>Dall'inizio degli anni Sessanta la conoscenza del geoide: le caratteristiche del campo gravitazionale su una scala più grande di 1000 km sono discernibili in modo più efficace studiando le perturbazioni delle orbite satellitari rispetto a quanto sarebbe possibile dalle osservazioni di superficie. Con i progressivi miglioramenti, le tecniche satellitari sono state utilizzate per distinguere caratteristiche sempre più fini, anche se per l'esplorazione delle anomalie locali si devono ancora utilizzare le osservazioni di superficie sulla terraferma, a volte in combinazione con i dati satellitari.</a:t>
            </a:r>
            <a:endParaRPr lang="en-US" altLang="it-IT" sz="1800" b="0" dirty="0">
              <a:latin typeface="Calibri" panose="020F0502020204030204" pitchFamily="34" charset="0"/>
              <a:sym typeface="Symbol" panose="05050102010706020507" pitchFamily="18" charset="2"/>
            </a:endParaRPr>
          </a:p>
        </p:txBody>
      </p:sp>
      <p:pic>
        <p:nvPicPr>
          <p:cNvPr id="6"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5468" y="2119313"/>
            <a:ext cx="5221064" cy="22804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ssolve">
                                      <p:cBhvr>
                                        <p:cTn id="17" dur="500"/>
                                        <p:tgtEl>
                                          <p:spTgt spid="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dissolve">
                                      <p:cBhvr>
                                        <p:cTn id="22"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47851" y="1844676"/>
            <a:ext cx="8208963" cy="420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79651" y="1844676"/>
            <a:ext cx="7489825"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5188" y="1557338"/>
            <a:ext cx="7632700"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412875"/>
            <a:ext cx="51435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2C610A2-82CD-46C4-8046-C1FF7919F665}"/>
              </a:ext>
            </a:extLst>
          </p:cNvPr>
          <p:cNvSpPr txBox="1"/>
          <p:nvPr/>
        </p:nvSpPr>
        <p:spPr>
          <a:xfrm>
            <a:off x="6528048" y="3111867"/>
            <a:ext cx="3820988" cy="1631216"/>
          </a:xfrm>
          <a:prstGeom prst="rect">
            <a:avLst/>
          </a:prstGeom>
          <a:noFill/>
        </p:spPr>
        <p:txBody>
          <a:bodyPr wrap="square" rtlCol="0">
            <a:spAutoFit/>
          </a:bodyPr>
          <a:lstStyle/>
          <a:p>
            <a:pPr algn="just"/>
            <a:r>
              <a:rPr lang="en-US" dirty="0" err="1"/>
              <a:t>Figura</a:t>
            </a:r>
            <a:r>
              <a:rPr lang="en-US" dirty="0"/>
              <a:t> media </a:t>
            </a:r>
            <a:r>
              <a:rPr lang="en-US" dirty="0" err="1"/>
              <a:t>della</a:t>
            </a:r>
            <a:r>
              <a:rPr lang="en-US" dirty="0"/>
              <a:t> Terra </a:t>
            </a:r>
            <a:r>
              <a:rPr lang="en-US" dirty="0" err="1"/>
              <a:t>calcolata</a:t>
            </a:r>
            <a:r>
              <a:rPr lang="en-US" dirty="0"/>
              <a:t> </a:t>
            </a:r>
            <a:r>
              <a:rPr lang="en-US" dirty="0" err="1"/>
              <a:t>assumendo</a:t>
            </a:r>
            <a:r>
              <a:rPr lang="en-US" dirty="0"/>
              <a:t> la Terra </a:t>
            </a:r>
            <a:r>
              <a:rPr lang="en-US" dirty="0" err="1"/>
              <a:t>simmetrica</a:t>
            </a:r>
            <a:r>
              <a:rPr lang="en-US" dirty="0"/>
              <a:t> </a:t>
            </a:r>
            <a:r>
              <a:rPr lang="en-US" dirty="0" err="1"/>
              <a:t>attorno</a:t>
            </a:r>
            <a:r>
              <a:rPr lang="en-US" dirty="0"/>
              <a:t> </a:t>
            </a:r>
            <a:r>
              <a:rPr lang="en-US" dirty="0" err="1"/>
              <a:t>all’asse</a:t>
            </a:r>
            <a:r>
              <a:rPr lang="en-US" dirty="0"/>
              <a:t> di </a:t>
            </a:r>
            <a:r>
              <a:rPr lang="en-US" dirty="0" err="1"/>
              <a:t>rotazione</a:t>
            </a:r>
            <a:r>
              <a:rPr lang="en-US" dirty="0"/>
              <a:t>. </a:t>
            </a:r>
            <a:r>
              <a:rPr lang="en-US" dirty="0" err="1"/>
              <a:t>Tratteggiato</a:t>
            </a:r>
            <a:r>
              <a:rPr lang="en-US" dirty="0"/>
              <a:t>: </a:t>
            </a:r>
            <a:r>
              <a:rPr lang="en-US" dirty="0" err="1"/>
              <a:t>l’ellisode</a:t>
            </a:r>
            <a:r>
              <a:rPr lang="en-US" dirty="0"/>
              <a:t> con </a:t>
            </a:r>
            <a:r>
              <a:rPr lang="en-US" dirty="0" err="1"/>
              <a:t>schiaciamento</a:t>
            </a:r>
            <a:r>
              <a:rPr lang="en-US" dirty="0"/>
              <a:t> 1/298.25 </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1035050"/>
            <a:ext cx="5187950" cy="1809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2850" y="3644901"/>
            <a:ext cx="4935538" cy="3160713"/>
          </a:xfrm>
          <a:prstGeom prst="rect">
            <a:avLst/>
          </a:prstGeom>
          <a:noFill/>
          <a:ln w="63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Line 11"/>
          <p:cNvSpPr>
            <a:spLocks noChangeShapeType="1"/>
          </p:cNvSpPr>
          <p:nvPr/>
        </p:nvSpPr>
        <p:spPr bwMode="auto">
          <a:xfrm flipH="1">
            <a:off x="6311901" y="4459289"/>
            <a:ext cx="161925" cy="554037"/>
          </a:xfrm>
          <a:prstGeom prst="line">
            <a:avLst/>
          </a:prstGeom>
          <a:noFill/>
          <a:ln w="38100">
            <a:solidFill>
              <a:srgbClr val="FF66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1" name="Rectangle 4"/>
          <p:cNvSpPr>
            <a:spLocks noChangeArrowheads="1"/>
          </p:cNvSpPr>
          <p:nvPr/>
        </p:nvSpPr>
        <p:spPr bwMode="auto">
          <a:xfrm>
            <a:off x="3719513" y="2921000"/>
            <a:ext cx="4781550" cy="647700"/>
          </a:xfrm>
          <a:prstGeom prst="rect">
            <a:avLst/>
          </a:prstGeom>
          <a:solidFill>
            <a:schemeClr val="bg1"/>
          </a:solidFill>
          <a:ln w="28575">
            <a:solidFill>
              <a:srgbClr val="FF00FF"/>
            </a:solidFill>
            <a:miter lim="800000"/>
            <a:headEnd/>
            <a:tailEnd/>
          </a:ln>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1" hangingPunct="1">
              <a:spcBef>
                <a:spcPct val="0"/>
              </a:spcBef>
              <a:buFontTx/>
              <a:buNone/>
            </a:pPr>
            <a:r>
              <a:rPr lang="it-IT" altLang="it-IT" sz="1800" b="0" dirty="0">
                <a:solidFill>
                  <a:srgbClr val="CC3300"/>
                </a:solidFill>
                <a:latin typeface="Calibri" panose="020F0502020204030204" pitchFamily="34" charset="0"/>
              </a:rPr>
              <a:t>Ondulazione del geoide: spostamento tra il geoide e l'ellissoide</a:t>
            </a:r>
            <a:endParaRPr lang="en-US" altLang="it-IT" sz="1800" b="0" dirty="0">
              <a:solidFill>
                <a:srgbClr val="CC3300"/>
              </a:solidFill>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par>
                                <p:cTn id="13" presetID="9"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dissolv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s://encrypted-tbn1.gstatic.com/images?q=tbn:ANd9GcTx5wIPNgTeEBkmYQkb9Rdehi-zZ5uoaX9qhtrxDeYMuFdz7PtjjDrPsgB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6751" y="1484314"/>
            <a:ext cx="456882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1" name="Picture 4" descr="http://www.swisstopo.admin.ch/internet/swisstopo/it/home/topics/survey/sys/geoid.parsys.12210.Image.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1557339"/>
            <a:ext cx="4067175"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32"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295776" y="4797425"/>
            <a:ext cx="3819525"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http://www.vialattea.net/spaw/image/geologia/10489Geoide/geoid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650" y="1628776"/>
            <a:ext cx="7704138"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2" descr="http://2.bp.blogspot.com/_JbOknwQdKo4/SzXpjZmVwsI/AAAAAAAACm8/U3s98yVaklE/s1600/c71_geoid_smooth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651" y="1511300"/>
            <a:ext cx="7129463" cy="534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3" name="Rectangle 7"/>
          <p:cNvSpPr>
            <a:spLocks noChangeArrowheads="1"/>
          </p:cNvSpPr>
          <p:nvPr/>
        </p:nvSpPr>
        <p:spPr bwMode="auto">
          <a:xfrm>
            <a:off x="1524000" y="1124744"/>
            <a:ext cx="9144000" cy="5509200"/>
          </a:xfrm>
          <a:prstGeom prst="rect">
            <a:avLst/>
          </a:prstGeom>
          <a:noFill/>
          <a:ln w="9525">
            <a:noFill/>
            <a:miter lim="800000"/>
            <a:headEnd/>
            <a:tailEnd/>
          </a:ln>
        </p:spPr>
        <p:txBody>
          <a:bodyPr>
            <a:spAutoFit/>
          </a:bodyPr>
          <a:lstStyle/>
          <a:p>
            <a:pPr algn="just" eaLnBrk="1" hangingPunct="1">
              <a:defRPr/>
            </a:pPr>
            <a:r>
              <a:rPr lang="it-IT" sz="1600" b="0" dirty="0"/>
              <a:t>A soli due anni dal suo lancio, il satellite GOCE dell'ESA ha raccolto dati sufficienti per creare una mappa del campo gravitazionale terrestre con una precisione mai raggiunta prima. La comunità scientifica ha ora accesso al modello di “geoide” più accurato mai realizzato, che consentirà di comprendere meglio il funzionamento del nostro pianeta.</a:t>
            </a: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dirty="0">
              <a:latin typeface="Arial" charset="0"/>
              <a:cs typeface="Arial" charset="0"/>
            </a:endParaRPr>
          </a:p>
          <a:p>
            <a:pPr algn="just" eaLnBrk="1" hangingPunct="1">
              <a:defRPr/>
            </a:pPr>
            <a:endParaRPr lang="it-IT" altLang="it-IT" sz="1600" b="0" dirty="0">
              <a:latin typeface="+mn-lt"/>
              <a:cs typeface="Arial" charset="0"/>
            </a:endParaRPr>
          </a:p>
          <a:p>
            <a:pPr algn="just" eaLnBrk="1" hangingPunct="1">
              <a:defRPr/>
            </a:pPr>
            <a:r>
              <a:rPr lang="it-IT" sz="1600" b="0" dirty="0">
                <a:latin typeface="+mn-lt"/>
              </a:rPr>
              <a:t>La mappa creata da </a:t>
            </a:r>
            <a:r>
              <a:rPr lang="it-IT" sz="1600" b="0" dirty="0" err="1">
                <a:latin typeface="+mn-lt"/>
              </a:rPr>
              <a:t>Goce</a:t>
            </a:r>
            <a:r>
              <a:rPr lang="it-IT" sz="1600" b="0" dirty="0">
                <a:latin typeface="+mn-lt"/>
              </a:rPr>
              <a:t> mostra i punti della Terra in cui si verificano alterazioni gravitazionali: in rosso, le aree con attrazione gravitazionale superiore alla media; in blu, quelle in cui l'attrazione gravitazionale è inferiore.</a:t>
            </a:r>
            <a:r>
              <a:rPr lang="en-US" sz="1600" dirty="0"/>
              <a:t> </a:t>
            </a:r>
            <a:endParaRPr lang="it-IT" sz="1600" dirty="0"/>
          </a:p>
        </p:txBody>
      </p:sp>
      <p:pic>
        <p:nvPicPr>
          <p:cNvPr id="79876" name="Picture 4" descr="http://4.bp.blogspot.com/_JbOknwQdKo4/SzXp7Xd_O0I/AAAAAAAACnM/3XpxigQGfak/s1600/goc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47851" y="2636838"/>
            <a:ext cx="2627313" cy="189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9877" name="Picture 6" descr="http://www.lastampa.it/rf/image_lowres/Pub/Prod/Blogs/me-ne-vado-nello-spazio/Foto/WIN-249-548-55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3563" y="3068638"/>
            <a:ext cx="224155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descr="http://www.centrometeoitaliano.it/wp-content/uploads/2011/04/gravit%C3%A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4114" y="1341438"/>
            <a:ext cx="7583487"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focus.it/Community/cs/photos/universo/images/404927/original.asp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5188" y="1312864"/>
            <a:ext cx="8401050" cy="554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1" name="Picture 6" descr="http://www.lastampa.it/rf/image_lowres/Pub/Prod/Blogs/me-ne-vado-nello-spazio/Foto/WIN-249-548-55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650" y="4941888"/>
            <a:ext cx="2241550" cy="1350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Im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3613" y="1341439"/>
            <a:ext cx="4608512" cy="543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5" descr="The Earth's Geo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7013" y="1027114"/>
            <a:ext cx="6248400" cy="478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3" name="Text Box 6"/>
          <p:cNvSpPr txBox="1">
            <a:spLocks noChangeArrowheads="1"/>
          </p:cNvSpPr>
          <p:nvPr/>
        </p:nvSpPr>
        <p:spPr bwMode="auto">
          <a:xfrm>
            <a:off x="3910013" y="6196014"/>
            <a:ext cx="43164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it-IT" sz="2000">
                <a:latin typeface="Arial" panose="020B0604020202020204" pitchFamily="34" charset="0"/>
              </a:rPr>
              <a:t>Geoid (meters), from GRACE satellite data</a:t>
            </a:r>
          </a:p>
        </p:txBody>
      </p:sp>
      <p:sp>
        <p:nvSpPr>
          <p:cNvPr id="92164" name="Text Box 7"/>
          <p:cNvSpPr txBox="1">
            <a:spLocks noChangeArrowheads="1"/>
          </p:cNvSpPr>
          <p:nvPr/>
        </p:nvSpPr>
        <p:spPr bwMode="auto">
          <a:xfrm>
            <a:off x="5494339" y="6156325"/>
            <a:ext cx="1555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it-IT" altLang="it-IT" sz="2000">
              <a:latin typeface="Arial" panose="020B0604020202020204" pitchFamily="34" charset="0"/>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3" descr="ggm02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71814" y="996951"/>
            <a:ext cx="6161087" cy="516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87" name="Text Box 4"/>
          <p:cNvSpPr txBox="1">
            <a:spLocks noChangeArrowheads="1"/>
          </p:cNvSpPr>
          <p:nvPr/>
        </p:nvSpPr>
        <p:spPr bwMode="auto">
          <a:xfrm>
            <a:off x="3352800" y="6248400"/>
            <a:ext cx="5715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it-IT" sz="2000">
                <a:latin typeface="Arial" panose="020B0604020202020204" pitchFamily="34" charset="0"/>
              </a:rPr>
              <a:t>Gravity anomalies (mGal), from GRACE satellite data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ext Box 6"/>
          <p:cNvSpPr txBox="1">
            <a:spLocks noChangeArrowheads="1"/>
          </p:cNvSpPr>
          <p:nvPr/>
        </p:nvSpPr>
        <p:spPr bwMode="auto">
          <a:xfrm>
            <a:off x="3352800" y="6248400"/>
            <a:ext cx="5715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it-IT" sz="2000">
                <a:latin typeface="Arial" panose="020B0604020202020204" pitchFamily="34" charset="0"/>
              </a:rPr>
              <a:t>Gravity anomalies (mGal), from GRACE satellite data</a:t>
            </a:r>
          </a:p>
        </p:txBody>
      </p:sp>
      <p:pic>
        <p:nvPicPr>
          <p:cNvPr id="94211" name="Picture 8" descr="Gravity anomalies from 363 days of GRACE data (GGM02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9389" y="981075"/>
            <a:ext cx="69818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Terra_loop.ppsx">
            <a:hlinkClick r:id="" action="ppaction://media"/>
            <a:extLst>
              <a:ext uri="{FF2B5EF4-FFF2-40B4-BE49-F238E27FC236}">
                <a16:creationId xmlns:a16="http://schemas.microsoft.com/office/drawing/2014/main" id="{18722ED4-7B06-461B-A8B2-96380FDB0D99}"/>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264441300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5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txBox="1"/>
          <p:nvPr/>
        </p:nvSpPr>
        <p:spPr>
          <a:xfrm>
            <a:off x="8961120" y="411480"/>
            <a:ext cx="2743200" cy="365760"/>
          </a:xfrm>
          <a:prstGeom prst="rect">
            <a:avLst/>
          </a:prstGeom>
          <a:noFill/>
          <a:ln/>
        </p:spPr>
        <p:txBody>
          <a:bodyPr wrap="square" lIns="0" tIns="0" rIns="0" bIns="0" rtlCol="0" anchor="ctr"/>
          <a:lstStyle/>
          <a:p>
            <a:pPr marL="0" indent="0" algn="r">
              <a:buNone/>
            </a:pPr>
            <a:r>
              <a:rPr lang="en-US" sz="1400" i="1" dirty="0">
                <a:solidFill>
                  <a:srgbClr val="5A6B7B"/>
                </a:solidFill>
                <a:latin typeface="Calibri" pitchFamily="34" charset="0"/>
                <a:ea typeface="Calibri" pitchFamily="34" charset="-122"/>
                <a:cs typeface="Calibri" pitchFamily="34" charset="-120"/>
              </a:rPr>
              <a:t>Giovanni Costa</a:t>
            </a:r>
            <a:endParaRPr lang="en-US" sz="1400" dirty="0"/>
          </a:p>
        </p:txBody>
      </p:sp>
      <p:sp>
        <p:nvSpPr>
          <p:cNvPr id="4" name="Text 2"/>
          <p:cNvSpPr txBox="1"/>
          <p:nvPr/>
        </p:nvSpPr>
        <p:spPr>
          <a:xfrm>
            <a:off x="457200" y="868680"/>
            <a:ext cx="11247120" cy="457200"/>
          </a:xfrm>
          <a:prstGeom prst="rect">
            <a:avLst/>
          </a:prstGeom>
          <a:noFill/>
          <a:ln/>
        </p:spPr>
        <p:txBody>
          <a:bodyPr wrap="square" lIns="0" tIns="0" rIns="0" bIns="0" rtlCol="0" anchor="ctr"/>
          <a:lstStyle/>
          <a:p>
            <a:pPr marL="0" indent="0" algn="ctr">
              <a:buNone/>
            </a:pPr>
            <a:r>
              <a:rPr lang="en-US" sz="2200" dirty="0">
                <a:solidFill>
                  <a:srgbClr val="2F5D8A"/>
                </a:solidFill>
                <a:latin typeface="Calibri" pitchFamily="34" charset="0"/>
                <a:ea typeface="Calibri" pitchFamily="34" charset="-122"/>
                <a:cs typeface="Calibri" pitchFamily="34" charset="-120"/>
              </a:rPr>
              <a:t>La convezione nel mantello superiore si vede in superficie</a:t>
            </a:r>
            <a:endParaRPr lang="en-US" sz="2200" dirty="0"/>
          </a:p>
        </p:txBody>
      </p:sp>
      <p:pic>
        <p:nvPicPr>
          <p:cNvPr id="5" name="Figura McKenzie" descr="fig.png"/>
          <p:cNvPicPr>
            <a:picLocks noChangeAspect="1"/>
          </p:cNvPicPr>
          <p:nvPr/>
        </p:nvPicPr>
        <p:blipFill>
          <a:blip r:embed="rId3">
            <a:alphaModFix amt="85000"/>
          </a:blip>
          <a:stretch>
            <a:fillRect/>
          </a:stretch>
        </p:blipFill>
        <p:spPr>
          <a:xfrm>
            <a:off x="2971800" y="1783080"/>
            <a:ext cx="3801013" cy="4754880"/>
          </a:xfrm>
          <a:prstGeom prst="rect">
            <a:avLst/>
          </a:prstGeom>
        </p:spPr>
      </p:pic>
      <p:sp>
        <p:nvSpPr>
          <p:cNvPr id="6" name="Risalita"/>
          <p:cNvSpPr/>
          <p:nvPr/>
        </p:nvSpPr>
        <p:spPr>
          <a:xfrm>
            <a:off x="4468803" y="1783080"/>
            <a:ext cx="402336" cy="4516413"/>
          </a:xfrm>
          <a:prstGeom prst="rect">
            <a:avLst/>
          </a:prstGeom>
          <a:solidFill>
            <a:srgbClr val="E67E22">
              <a:alpha val="30000"/>
            </a:srgbClr>
          </a:solidFill>
          <a:ln/>
        </p:spPr>
      </p:sp>
      <p:sp>
        <p:nvSpPr>
          <p:cNvPr id="7" name="Discesa"/>
          <p:cNvSpPr/>
          <p:nvPr/>
        </p:nvSpPr>
        <p:spPr>
          <a:xfrm>
            <a:off x="3583586" y="1783080"/>
            <a:ext cx="402336" cy="4516413"/>
          </a:xfrm>
          <a:prstGeom prst="rect">
            <a:avLst/>
          </a:prstGeom>
          <a:solidFill>
            <a:srgbClr val="2E6DB4">
              <a:alpha val="28000"/>
            </a:srgbClr>
          </a:solidFill>
          <a:ln/>
        </p:spPr>
      </p:sp>
      <p:sp>
        <p:nvSpPr>
          <p:cNvPr id="8" name="Text 5"/>
          <p:cNvSpPr txBox="1"/>
          <p:nvPr/>
        </p:nvSpPr>
        <p:spPr>
          <a:xfrm>
            <a:off x="4212771" y="1490472"/>
            <a:ext cx="914400" cy="256032"/>
          </a:xfrm>
          <a:prstGeom prst="rect">
            <a:avLst/>
          </a:prstGeom>
          <a:noFill/>
          <a:ln/>
        </p:spPr>
        <p:txBody>
          <a:bodyPr wrap="square" lIns="0" tIns="0" rIns="0" bIns="0" rtlCol="0" anchor="ctr"/>
          <a:lstStyle/>
          <a:p>
            <a:pPr marL="0" indent="0" algn="ctr">
              <a:buNone/>
            </a:pPr>
            <a:r>
              <a:rPr lang="en-US" sz="1200" b="1" dirty="0">
                <a:solidFill>
                  <a:srgbClr val="C0602A"/>
                </a:solidFill>
                <a:latin typeface="Calibri" pitchFamily="34" charset="0"/>
                <a:ea typeface="Calibri" pitchFamily="34" charset="-122"/>
                <a:cs typeface="Calibri" pitchFamily="34" charset="-120"/>
              </a:rPr>
              <a:t>caldo ↑</a:t>
            </a:r>
            <a:endParaRPr lang="en-US" sz="1200" dirty="0"/>
          </a:p>
        </p:txBody>
      </p:sp>
      <p:sp>
        <p:nvSpPr>
          <p:cNvPr id="9" name="Text 6"/>
          <p:cNvSpPr txBox="1"/>
          <p:nvPr/>
        </p:nvSpPr>
        <p:spPr>
          <a:xfrm>
            <a:off x="3327554" y="1490472"/>
            <a:ext cx="914400" cy="256032"/>
          </a:xfrm>
          <a:prstGeom prst="rect">
            <a:avLst/>
          </a:prstGeom>
          <a:noFill/>
          <a:ln/>
        </p:spPr>
        <p:txBody>
          <a:bodyPr wrap="square" lIns="0" tIns="0" rIns="0" bIns="0" rtlCol="0" anchor="ctr"/>
          <a:lstStyle/>
          <a:p>
            <a:pPr marL="0" indent="0" algn="ctr">
              <a:buNone/>
            </a:pPr>
            <a:r>
              <a:rPr lang="en-US" sz="1200" b="1" dirty="0">
                <a:solidFill>
                  <a:srgbClr val="2E6DB4"/>
                </a:solidFill>
                <a:latin typeface="Calibri" pitchFamily="34" charset="0"/>
                <a:ea typeface="Calibri" pitchFamily="34" charset="-122"/>
                <a:cs typeface="Calibri" pitchFamily="34" charset="-120"/>
              </a:rPr>
              <a:t>freddo ↓</a:t>
            </a:r>
            <a:endParaRPr lang="en-US" sz="1200" dirty="0"/>
          </a:p>
        </p:txBody>
      </p:sp>
      <p:sp>
        <p:nvSpPr>
          <p:cNvPr id="10" name="Text 7"/>
          <p:cNvSpPr txBox="1"/>
          <p:nvPr/>
        </p:nvSpPr>
        <p:spPr>
          <a:xfrm>
            <a:off x="457200" y="1761679"/>
            <a:ext cx="2240280" cy="548640"/>
          </a:xfrm>
          <a:prstGeom prst="rect">
            <a:avLst/>
          </a:prstGeom>
          <a:noFill/>
          <a:ln/>
        </p:spPr>
        <p:txBody>
          <a:bodyPr wrap="square" lIns="0" tIns="0" rIns="0" bIns="0" rtlCol="0" anchor="ctr"/>
          <a:lstStyle/>
          <a:p>
            <a:pPr marL="0" indent="0" algn="r">
              <a:buNone/>
            </a:pPr>
            <a:r>
              <a:rPr lang="en-US" sz="1400" b="1" dirty="0">
                <a:solidFill>
                  <a:srgbClr val="7A8794"/>
                </a:solidFill>
                <a:latin typeface="Calibri" pitchFamily="34" charset="0"/>
                <a:ea typeface="Calibri" pitchFamily="34" charset="-122"/>
                <a:cs typeface="Calibri" pitchFamily="34" charset="-120"/>
              </a:rPr>
              <a:t>a  </a:t>
            </a:r>
            <a:r>
              <a:rPr lang="en-US" sz="1400" b="1" dirty="0">
                <a:solidFill>
                  <a:srgbClr val="1B2A3A"/>
                </a:solidFill>
                <a:latin typeface="Calibri" pitchFamily="34" charset="0"/>
                <a:ea typeface="Calibri" pitchFamily="34" charset="-122"/>
                <a:cs typeface="Calibri" pitchFamily="34" charset="-120"/>
              </a:rPr>
              <a:t>Celle di convezione</a:t>
            </a:r>
            <a:endParaRPr lang="en-US" sz="1400" dirty="0"/>
          </a:p>
        </p:txBody>
      </p:sp>
      <p:sp>
        <p:nvSpPr>
          <p:cNvPr id="11" name="Text 8"/>
          <p:cNvSpPr txBox="1"/>
          <p:nvPr/>
        </p:nvSpPr>
        <p:spPr>
          <a:xfrm>
            <a:off x="457200" y="2303649"/>
            <a:ext cx="2240280" cy="548640"/>
          </a:xfrm>
          <a:prstGeom prst="rect">
            <a:avLst/>
          </a:prstGeom>
          <a:noFill/>
          <a:ln/>
        </p:spPr>
        <p:txBody>
          <a:bodyPr wrap="square" lIns="0" tIns="0" rIns="0" bIns="0" rtlCol="0" anchor="ctr"/>
          <a:lstStyle/>
          <a:p>
            <a:pPr marL="0" indent="0" algn="r">
              <a:buNone/>
            </a:pPr>
            <a:r>
              <a:rPr lang="en-US" sz="1400" b="1" dirty="0">
                <a:solidFill>
                  <a:srgbClr val="7A8794"/>
                </a:solidFill>
                <a:latin typeface="Calibri" pitchFamily="34" charset="0"/>
                <a:ea typeface="Calibri" pitchFamily="34" charset="-122"/>
                <a:cs typeface="Calibri" pitchFamily="34" charset="-120"/>
              </a:rPr>
              <a:t>b  </a:t>
            </a:r>
            <a:r>
              <a:rPr lang="en-US" sz="1400" b="1" dirty="0">
                <a:solidFill>
                  <a:srgbClr val="1B2A3A"/>
                </a:solidFill>
                <a:latin typeface="Calibri" pitchFamily="34" charset="0"/>
                <a:ea typeface="Calibri" pitchFamily="34" charset="-122"/>
                <a:cs typeface="Calibri" pitchFamily="34" charset="-120"/>
              </a:rPr>
              <a:t>Temperatura</a:t>
            </a:r>
            <a:endParaRPr lang="en-US" sz="1400" dirty="0"/>
          </a:p>
          <a:p>
            <a:pPr marL="0" indent="0" algn="r">
              <a:buNone/>
            </a:pPr>
            <a:r>
              <a:rPr lang="en-US" sz="1100" dirty="0">
                <a:solidFill>
                  <a:srgbClr val="5A6B7B"/>
                </a:solidFill>
                <a:latin typeface="Calibri" pitchFamily="34" charset="0"/>
                <a:ea typeface="Calibri" pitchFamily="34" charset="-122"/>
                <a:cs typeface="Calibri" pitchFamily="34" charset="-120"/>
              </a:rPr>
              <a:t>isoterme ogni 100 °C</a:t>
            </a:r>
            <a:endParaRPr lang="en-US" sz="1400" dirty="0"/>
          </a:p>
        </p:txBody>
      </p:sp>
      <p:sp>
        <p:nvSpPr>
          <p:cNvPr id="12" name="Text 9"/>
          <p:cNvSpPr txBox="1"/>
          <p:nvPr/>
        </p:nvSpPr>
        <p:spPr>
          <a:xfrm>
            <a:off x="457200" y="3134669"/>
            <a:ext cx="2240280" cy="548640"/>
          </a:xfrm>
          <a:prstGeom prst="rect">
            <a:avLst/>
          </a:prstGeom>
          <a:noFill/>
          <a:ln/>
        </p:spPr>
        <p:txBody>
          <a:bodyPr wrap="square" lIns="0" tIns="0" rIns="0" bIns="0" rtlCol="0" anchor="ctr"/>
          <a:lstStyle/>
          <a:p>
            <a:pPr marL="0" indent="0" algn="r">
              <a:buNone/>
            </a:pPr>
            <a:r>
              <a:rPr lang="en-US" sz="1400" b="1" dirty="0">
                <a:solidFill>
                  <a:srgbClr val="7A8794"/>
                </a:solidFill>
                <a:latin typeface="Calibri" pitchFamily="34" charset="0"/>
                <a:ea typeface="Calibri" pitchFamily="34" charset="-122"/>
                <a:cs typeface="Calibri" pitchFamily="34" charset="-120"/>
              </a:rPr>
              <a:t>c  </a:t>
            </a:r>
            <a:r>
              <a:rPr lang="en-US" sz="1400" b="1" dirty="0">
                <a:solidFill>
                  <a:srgbClr val="1B2A3A"/>
                </a:solidFill>
                <a:latin typeface="Calibri" pitchFamily="34" charset="0"/>
                <a:ea typeface="Calibri" pitchFamily="34" charset="-122"/>
                <a:cs typeface="Calibri" pitchFamily="34" charset="-120"/>
              </a:rPr>
              <a:t>Profondità del fondale</a:t>
            </a:r>
            <a:endParaRPr lang="en-US" sz="1400" dirty="0"/>
          </a:p>
          <a:p>
            <a:pPr marL="0" indent="0" algn="r">
              <a:buNone/>
            </a:pPr>
            <a:r>
              <a:rPr lang="en-US" sz="1100" dirty="0">
                <a:solidFill>
                  <a:srgbClr val="5A6B7B"/>
                </a:solidFill>
                <a:latin typeface="Calibri" pitchFamily="34" charset="0"/>
                <a:ea typeface="Calibri" pitchFamily="34" charset="-122"/>
                <a:cs typeface="Calibri" pitchFamily="34" charset="-120"/>
              </a:rPr>
              <a:t>km (+ = fondale più alto)</a:t>
            </a:r>
            <a:endParaRPr lang="en-US" sz="1400" dirty="0"/>
          </a:p>
        </p:txBody>
      </p:sp>
      <p:sp>
        <p:nvSpPr>
          <p:cNvPr id="13" name="Text 10"/>
          <p:cNvSpPr txBox="1"/>
          <p:nvPr/>
        </p:nvSpPr>
        <p:spPr>
          <a:xfrm>
            <a:off x="457200" y="4254739"/>
            <a:ext cx="2240280" cy="548640"/>
          </a:xfrm>
          <a:prstGeom prst="rect">
            <a:avLst/>
          </a:prstGeom>
          <a:noFill/>
          <a:ln/>
        </p:spPr>
        <p:txBody>
          <a:bodyPr wrap="square" lIns="0" tIns="0" rIns="0" bIns="0" rtlCol="0" anchor="ctr"/>
          <a:lstStyle/>
          <a:p>
            <a:pPr marL="0" indent="0" algn="r">
              <a:buNone/>
            </a:pPr>
            <a:r>
              <a:rPr lang="en-US" sz="1400" b="1" dirty="0">
                <a:solidFill>
                  <a:srgbClr val="7A8794"/>
                </a:solidFill>
                <a:latin typeface="Calibri" pitchFamily="34" charset="0"/>
                <a:ea typeface="Calibri" pitchFamily="34" charset="-122"/>
                <a:cs typeface="Calibri" pitchFamily="34" charset="-120"/>
              </a:rPr>
              <a:t>d  </a:t>
            </a:r>
            <a:r>
              <a:rPr lang="en-US" sz="1400" b="1" dirty="0">
                <a:solidFill>
                  <a:srgbClr val="1B2A3A"/>
                </a:solidFill>
                <a:latin typeface="Calibri" pitchFamily="34" charset="0"/>
                <a:ea typeface="Calibri" pitchFamily="34" charset="-122"/>
                <a:cs typeface="Calibri" pitchFamily="34" charset="-120"/>
              </a:rPr>
              <a:t>Anomalia di gravità</a:t>
            </a:r>
            <a:endParaRPr lang="en-US" sz="1400" dirty="0"/>
          </a:p>
          <a:p>
            <a:pPr marL="0" indent="0" algn="r">
              <a:buNone/>
            </a:pPr>
            <a:r>
              <a:rPr lang="en-US" sz="1100" dirty="0">
                <a:solidFill>
                  <a:srgbClr val="5A6B7B"/>
                </a:solidFill>
                <a:latin typeface="Calibri" pitchFamily="34" charset="0"/>
                <a:ea typeface="Calibri" pitchFamily="34" charset="-122"/>
                <a:cs typeface="Calibri" pitchFamily="34" charset="-120"/>
              </a:rPr>
              <a:t>mGal</a:t>
            </a:r>
            <a:endParaRPr lang="en-US" sz="1400" dirty="0"/>
          </a:p>
        </p:txBody>
      </p:sp>
      <p:sp>
        <p:nvSpPr>
          <p:cNvPr id="14" name="Text 11"/>
          <p:cNvSpPr txBox="1"/>
          <p:nvPr/>
        </p:nvSpPr>
        <p:spPr>
          <a:xfrm>
            <a:off x="457200" y="5374810"/>
            <a:ext cx="2240280" cy="548640"/>
          </a:xfrm>
          <a:prstGeom prst="rect">
            <a:avLst/>
          </a:prstGeom>
          <a:noFill/>
          <a:ln/>
        </p:spPr>
        <p:txBody>
          <a:bodyPr wrap="square" lIns="0" tIns="0" rIns="0" bIns="0" rtlCol="0" anchor="ctr"/>
          <a:lstStyle/>
          <a:p>
            <a:pPr marL="0" indent="0" algn="r">
              <a:buNone/>
            </a:pPr>
            <a:r>
              <a:rPr lang="en-US" sz="1400" b="1" dirty="0">
                <a:solidFill>
                  <a:srgbClr val="7A8794"/>
                </a:solidFill>
                <a:latin typeface="Calibri" pitchFamily="34" charset="0"/>
                <a:ea typeface="Calibri" pitchFamily="34" charset="-122"/>
                <a:cs typeface="Calibri" pitchFamily="34" charset="-120"/>
              </a:rPr>
              <a:t>e  </a:t>
            </a:r>
            <a:r>
              <a:rPr lang="en-US" sz="1400" b="1" dirty="0">
                <a:solidFill>
                  <a:srgbClr val="1B2A3A"/>
                </a:solidFill>
                <a:latin typeface="Calibri" pitchFamily="34" charset="0"/>
                <a:ea typeface="Calibri" pitchFamily="34" charset="-122"/>
                <a:cs typeface="Calibri" pitchFamily="34" charset="-120"/>
              </a:rPr>
              <a:t>Altezza del geoide</a:t>
            </a:r>
            <a:endParaRPr lang="en-US" sz="1400" dirty="0"/>
          </a:p>
          <a:p>
            <a:pPr marL="0" indent="0" algn="r">
              <a:buNone/>
            </a:pPr>
            <a:r>
              <a:rPr lang="en-US" sz="1100" dirty="0">
                <a:solidFill>
                  <a:srgbClr val="5A6B7B"/>
                </a:solidFill>
                <a:latin typeface="Calibri" pitchFamily="34" charset="0"/>
                <a:ea typeface="Calibri" pitchFamily="34" charset="-122"/>
                <a:cs typeface="Calibri" pitchFamily="34" charset="-120"/>
              </a:rPr>
              <a:t>m</a:t>
            </a:r>
            <a:endParaRPr lang="en-US" sz="1400" dirty="0"/>
          </a:p>
        </p:txBody>
      </p:sp>
      <p:sp>
        <p:nvSpPr>
          <p:cNvPr id="15" name="Text 12"/>
          <p:cNvSpPr txBox="1"/>
          <p:nvPr/>
        </p:nvSpPr>
        <p:spPr>
          <a:xfrm>
            <a:off x="457200" y="6492240"/>
            <a:ext cx="5486400" cy="228600"/>
          </a:xfrm>
          <a:prstGeom prst="rect">
            <a:avLst/>
          </a:prstGeom>
          <a:noFill/>
          <a:ln/>
        </p:spPr>
        <p:txBody>
          <a:bodyPr wrap="square" lIns="0" tIns="0" rIns="0" bIns="0" rtlCol="0" anchor="ctr"/>
          <a:lstStyle/>
          <a:p>
            <a:pPr marL="0" indent="0">
              <a:buNone/>
            </a:pPr>
            <a:r>
              <a:rPr lang="en-US" sz="1000" i="1" dirty="0">
                <a:solidFill>
                  <a:srgbClr val="7A8794"/>
                </a:solidFill>
                <a:latin typeface="Calibri" pitchFamily="34" charset="0"/>
                <a:ea typeface="Calibri" pitchFamily="34" charset="-122"/>
                <a:cs typeface="Calibri" pitchFamily="34" charset="-120"/>
              </a:rPr>
              <a:t>Modello numerico, McKenzie et al. (1980)</a:t>
            </a:r>
            <a:endParaRPr lang="en-US" sz="1000" dirty="0"/>
          </a:p>
        </p:txBody>
      </p:sp>
      <p:sp>
        <p:nvSpPr>
          <p:cNvPr id="16" name="Shape 13"/>
          <p:cNvSpPr/>
          <p:nvPr/>
        </p:nvSpPr>
        <p:spPr>
          <a:xfrm>
            <a:off x="7406640" y="1691640"/>
            <a:ext cx="4343400" cy="1508760"/>
          </a:xfrm>
          <a:prstGeom prst="roundRect">
            <a:avLst>
              <a:gd name="adj" fmla="val 4848"/>
            </a:avLst>
          </a:prstGeom>
          <a:solidFill>
            <a:srgbClr val="FDF0E6"/>
          </a:solidFill>
          <a:ln/>
        </p:spPr>
      </p:sp>
      <p:sp>
        <p:nvSpPr>
          <p:cNvPr id="17" name="Text 14"/>
          <p:cNvSpPr txBox="1"/>
          <p:nvPr/>
        </p:nvSpPr>
        <p:spPr>
          <a:xfrm>
            <a:off x="7589520" y="1783080"/>
            <a:ext cx="3977640" cy="1325880"/>
          </a:xfrm>
          <a:prstGeom prst="rect">
            <a:avLst/>
          </a:prstGeom>
          <a:noFill/>
          <a:ln/>
        </p:spPr>
        <p:txBody>
          <a:bodyPr wrap="square" lIns="0" tIns="0" rIns="0" bIns="0" rtlCol="0" anchor="t"/>
          <a:lstStyle/>
          <a:p>
            <a:pPr marL="0" indent="0">
              <a:spcAft>
                <a:spcPts val="400"/>
              </a:spcAft>
              <a:buNone/>
            </a:pPr>
            <a:r>
              <a:rPr lang="en-US" sz="1500" b="1" dirty="0">
                <a:solidFill>
                  <a:srgbClr val="8A4B1A"/>
                </a:solidFill>
                <a:latin typeface="Calibri" pitchFamily="34" charset="0"/>
                <a:ea typeface="Calibri" pitchFamily="34" charset="-122"/>
                <a:cs typeface="Calibri" pitchFamily="34" charset="-120"/>
              </a:rPr>
              <a:t>Sopra la risalita calda</a:t>
            </a:r>
            <a:endParaRPr lang="en-US" sz="1500" dirty="0"/>
          </a:p>
          <a:p>
            <a:pPr marL="342900" indent="-342900">
              <a:spcAft>
                <a:spcPts val="400"/>
              </a:spcAft>
              <a:buSzPct val="100000"/>
              <a:buChar char="•"/>
            </a:pPr>
            <a:r>
              <a:rPr lang="en-US" sz="1500" dirty="0">
                <a:solidFill>
                  <a:srgbClr val="333333"/>
                </a:solidFill>
                <a:latin typeface="Calibri" pitchFamily="34" charset="0"/>
                <a:ea typeface="Calibri" pitchFamily="34" charset="-122"/>
                <a:cs typeface="Calibri" pitchFamily="34" charset="-120"/>
              </a:rPr>
              <a:t>fondale più alto di ~1 km</a:t>
            </a:r>
            <a:endParaRPr lang="en-US" sz="1500" dirty="0"/>
          </a:p>
          <a:p>
            <a:pPr marL="342900" indent="-342900">
              <a:spcAft>
                <a:spcPts val="400"/>
              </a:spcAft>
              <a:buSzPct val="100000"/>
              <a:buChar char="•"/>
            </a:pPr>
            <a:r>
              <a:rPr lang="en-US" sz="1500" dirty="0">
                <a:solidFill>
                  <a:srgbClr val="333333"/>
                </a:solidFill>
                <a:latin typeface="Calibri" pitchFamily="34" charset="0"/>
                <a:ea typeface="Calibri" pitchFamily="34" charset="-122"/>
                <a:cs typeface="Calibri" pitchFamily="34" charset="-120"/>
              </a:rPr>
              <a:t>gravità +20–30 mGal</a:t>
            </a:r>
            <a:endParaRPr lang="en-US" sz="1500" dirty="0"/>
          </a:p>
          <a:p>
            <a:pPr marL="342900" indent="-342900">
              <a:spcAft>
                <a:spcPts val="400"/>
              </a:spcAft>
              <a:buSzPct val="100000"/>
              <a:buChar char="•"/>
            </a:pPr>
            <a:r>
              <a:rPr lang="en-US" sz="1500" dirty="0">
                <a:solidFill>
                  <a:srgbClr val="333333"/>
                </a:solidFill>
                <a:latin typeface="Calibri" pitchFamily="34" charset="0"/>
                <a:ea typeface="Calibri" pitchFamily="34" charset="-122"/>
                <a:cs typeface="Calibri" pitchFamily="34" charset="-120"/>
              </a:rPr>
              <a:t>geoide più alto di ~10 m</a:t>
            </a:r>
            <a:endParaRPr lang="en-US" sz="1500" dirty="0"/>
          </a:p>
        </p:txBody>
      </p:sp>
      <p:sp>
        <p:nvSpPr>
          <p:cNvPr id="18" name="Text 15"/>
          <p:cNvSpPr txBox="1"/>
          <p:nvPr/>
        </p:nvSpPr>
        <p:spPr>
          <a:xfrm>
            <a:off x="7406640" y="3383280"/>
            <a:ext cx="4343400" cy="320040"/>
          </a:xfrm>
          <a:prstGeom prst="rect">
            <a:avLst/>
          </a:prstGeom>
          <a:noFill/>
          <a:ln/>
        </p:spPr>
        <p:txBody>
          <a:bodyPr wrap="square" lIns="0" tIns="0" rIns="0" bIns="0" rtlCol="0" anchor="ctr"/>
          <a:lstStyle/>
          <a:p>
            <a:pPr marL="0" indent="0">
              <a:buNone/>
            </a:pPr>
            <a:r>
              <a:rPr lang="en-US" sz="1400" i="1" dirty="0">
                <a:solidFill>
                  <a:srgbClr val="2E6DB4"/>
                </a:solidFill>
                <a:latin typeface="Calibri" pitchFamily="34" charset="0"/>
                <a:ea typeface="Calibri" pitchFamily="34" charset="-122"/>
                <a:cs typeface="Calibri" pitchFamily="34" charset="-120"/>
              </a:rPr>
              <a:t>Sopra la discesa fredda accade il contrario.</a:t>
            </a:r>
            <a:endParaRPr lang="en-US" sz="1400" dirty="0"/>
          </a:p>
        </p:txBody>
      </p:sp>
      <p:sp>
        <p:nvSpPr>
          <p:cNvPr id="19" name="Shape 16"/>
          <p:cNvSpPr/>
          <p:nvPr/>
        </p:nvSpPr>
        <p:spPr>
          <a:xfrm>
            <a:off x="7406640" y="3840480"/>
            <a:ext cx="4343400" cy="1417320"/>
          </a:xfrm>
          <a:prstGeom prst="roundRect">
            <a:avLst>
              <a:gd name="adj" fmla="val 5161"/>
            </a:avLst>
          </a:prstGeom>
          <a:solidFill>
            <a:srgbClr val="EAF2FA"/>
          </a:solidFill>
          <a:ln/>
        </p:spPr>
      </p:sp>
      <p:sp>
        <p:nvSpPr>
          <p:cNvPr id="20" name="Text 17"/>
          <p:cNvSpPr txBox="1"/>
          <p:nvPr/>
        </p:nvSpPr>
        <p:spPr>
          <a:xfrm>
            <a:off x="7589520" y="3886200"/>
            <a:ext cx="3977640" cy="1325880"/>
          </a:xfrm>
          <a:prstGeom prst="rect">
            <a:avLst/>
          </a:prstGeom>
          <a:noFill/>
          <a:ln/>
        </p:spPr>
        <p:txBody>
          <a:bodyPr wrap="square" lIns="0" tIns="0" rIns="0" bIns="0" rtlCol="0" anchor="ctr"/>
          <a:lstStyle/>
          <a:p>
            <a:pPr marL="0" indent="0">
              <a:buNone/>
            </a:pPr>
            <a:r>
              <a:rPr lang="en-US" sz="1400" b="1" dirty="0">
                <a:solidFill>
                  <a:srgbClr val="1B2A3A"/>
                </a:solidFill>
                <a:latin typeface="Calibri" pitchFamily="34" charset="0"/>
                <a:ea typeface="Calibri" pitchFamily="34" charset="-122"/>
                <a:cs typeface="Calibri" pitchFamily="34" charset="-120"/>
              </a:rPr>
              <a:t>Il paradosso: </a:t>
            </a:r>
            <a:r>
              <a:rPr lang="en-US" sz="1400" dirty="0">
                <a:solidFill>
                  <a:srgbClr val="333333"/>
                </a:solidFill>
                <a:latin typeface="Calibri" pitchFamily="34" charset="0"/>
                <a:ea typeface="Calibri" pitchFamily="34" charset="-122"/>
                <a:cs typeface="Calibri" pitchFamily="34" charset="-120"/>
              </a:rPr>
              <a:t>il mantello caldo è meno denso, eppure la gravità è positiva. La spinta della convezione solleva la superficie (topografia dinamica) e l’eccesso di massa del rilievo prevale.</a:t>
            </a:r>
            <a:endParaRPr lang="en-US" sz="1400" dirty="0"/>
          </a:p>
        </p:txBody>
      </p:sp>
      <p:sp>
        <p:nvSpPr>
          <p:cNvPr id="21" name="Shape 18"/>
          <p:cNvSpPr/>
          <p:nvPr/>
        </p:nvSpPr>
        <p:spPr>
          <a:xfrm>
            <a:off x="7406640" y="5394960"/>
            <a:ext cx="4343400" cy="1005840"/>
          </a:xfrm>
          <a:prstGeom prst="roundRect">
            <a:avLst>
              <a:gd name="adj" fmla="val 7273"/>
            </a:avLst>
          </a:prstGeom>
          <a:solidFill>
            <a:srgbClr val="F2F4F7"/>
          </a:solidFill>
          <a:ln/>
        </p:spPr>
      </p:sp>
      <p:sp>
        <p:nvSpPr>
          <p:cNvPr id="22" name="Text 19"/>
          <p:cNvSpPr txBox="1"/>
          <p:nvPr/>
        </p:nvSpPr>
        <p:spPr>
          <a:xfrm>
            <a:off x="7589520" y="5440680"/>
            <a:ext cx="3977640" cy="914400"/>
          </a:xfrm>
          <a:prstGeom prst="rect">
            <a:avLst/>
          </a:prstGeom>
          <a:noFill/>
          <a:ln/>
        </p:spPr>
        <p:txBody>
          <a:bodyPr wrap="square" lIns="0" tIns="0" rIns="0" bIns="0" rtlCol="0" anchor="ctr"/>
          <a:lstStyle/>
          <a:p>
            <a:pPr marL="0" indent="0">
              <a:buNone/>
            </a:pPr>
            <a:r>
              <a:rPr lang="en-US" sz="1400" b="1" dirty="0">
                <a:solidFill>
                  <a:srgbClr val="1B2A3A"/>
                </a:solidFill>
                <a:latin typeface="Calibri" pitchFamily="34" charset="0"/>
                <a:ea typeface="Calibri" pitchFamily="34" charset="-122"/>
                <a:cs typeface="Calibri" pitchFamily="34" charset="-120"/>
              </a:rPr>
              <a:t>Gravità/topografia ≈ 20 mGal/km: </a:t>
            </a:r>
            <a:r>
              <a:rPr lang="en-US" sz="1400" dirty="0">
                <a:solidFill>
                  <a:srgbClr val="333333"/>
                </a:solidFill>
                <a:latin typeface="Calibri" pitchFamily="34" charset="0"/>
                <a:ea typeface="Calibri" pitchFamily="34" charset="-122"/>
                <a:cs typeface="Calibri" pitchFamily="34" charset="-120"/>
              </a:rPr>
              <a:t>questo rapporto (ammettenza) indica a che profondità avviene la convezione.</a:t>
            </a:r>
            <a:endParaRPr lang="en-US" sz="1400" dirty="0"/>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6220</Words>
  <Application>Microsoft Office PowerPoint</Application>
  <PresentationFormat>Widescreen</PresentationFormat>
  <Paragraphs>437</Paragraphs>
  <Slides>82</Slides>
  <Notes>37</Notes>
  <HiddenSlides>2</HiddenSlides>
  <MMClips>1</MMClips>
  <ScaleCrop>false</ScaleCrop>
  <HeadingPairs>
    <vt:vector size="8"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82</vt:i4>
      </vt:variant>
    </vt:vector>
  </HeadingPairs>
  <TitlesOfParts>
    <vt:vector size="96" baseType="lpstr">
      <vt:lpstr>ＭＳ Ｐゴシック</vt:lpstr>
      <vt:lpstr>SimSun</vt:lpstr>
      <vt:lpstr>Arial</vt:lpstr>
      <vt:lpstr>Avenir Heavy</vt:lpstr>
      <vt:lpstr>Avenir LT Std 55 Roman</vt:lpstr>
      <vt:lpstr>Calibri</vt:lpstr>
      <vt:lpstr>Cambria</vt:lpstr>
      <vt:lpstr>Cambria Math</vt:lpstr>
      <vt:lpstr>Comic Sans MS</vt:lpstr>
      <vt:lpstr>Droid Sans Fallback</vt:lpstr>
      <vt:lpstr>Symbol</vt:lpstr>
      <vt:lpstr>Times New Roman</vt:lpstr>
      <vt:lpstr>Default Design</vt:lpstr>
      <vt:lpstr>Equation</vt:lpstr>
      <vt:lpstr>FISICA TERRESTRE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College of DuPage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Geologic Time and Earth History</dc:title>
  <dc:creator>R. B. Schultz</dc:creator>
  <cp:lastModifiedBy>COSTA GIOVANNI</cp:lastModifiedBy>
  <cp:revision>472</cp:revision>
  <dcterms:created xsi:type="dcterms:W3CDTF">2002-06-02T19:22:06Z</dcterms:created>
  <dcterms:modified xsi:type="dcterms:W3CDTF">2026-10-12T08:19:25Z</dcterms:modified>
</cp:coreProperties>
</file>