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643" r:id="rId2"/>
    <p:sldId id="564" r:id="rId3"/>
    <p:sldId id="499" r:id="rId4"/>
    <p:sldId id="500" r:id="rId5"/>
    <p:sldId id="501" r:id="rId6"/>
    <p:sldId id="644" r:id="rId7"/>
    <p:sldId id="647" r:id="rId8"/>
    <p:sldId id="502" r:id="rId9"/>
    <p:sldId id="622" r:id="rId10"/>
    <p:sldId id="649" r:id="rId11"/>
    <p:sldId id="503" r:id="rId12"/>
    <p:sldId id="504" r:id="rId13"/>
    <p:sldId id="505" r:id="rId14"/>
    <p:sldId id="506" r:id="rId15"/>
    <p:sldId id="646" r:id="rId16"/>
    <p:sldId id="645" r:id="rId17"/>
    <p:sldId id="507" r:id="rId18"/>
    <p:sldId id="257" r:id="rId19"/>
    <p:sldId id="258" r:id="rId20"/>
    <p:sldId id="259" r:id="rId21"/>
    <p:sldId id="260" r:id="rId22"/>
    <p:sldId id="261" r:id="rId23"/>
    <p:sldId id="262" r:id="rId24"/>
    <p:sldId id="263" r:id="rId25"/>
    <p:sldId id="264" r:id="rId26"/>
    <p:sldId id="508" r:id="rId27"/>
    <p:sldId id="509" r:id="rId28"/>
    <p:sldId id="510" r:id="rId29"/>
    <p:sldId id="630" r:id="rId30"/>
    <p:sldId id="511" r:id="rId31"/>
    <p:sldId id="627" r:id="rId32"/>
    <p:sldId id="512" r:id="rId33"/>
    <p:sldId id="628" r:id="rId34"/>
    <p:sldId id="514" r:id="rId35"/>
    <p:sldId id="515" r:id="rId36"/>
    <p:sldId id="629" r:id="rId37"/>
    <p:sldId id="516" r:id="rId38"/>
    <p:sldId id="517" r:id="rId39"/>
    <p:sldId id="518" r:id="rId40"/>
    <p:sldId id="519" r:id="rId41"/>
    <p:sldId id="521" r:id="rId42"/>
    <p:sldId id="522" r:id="rId43"/>
    <p:sldId id="520" r:id="rId44"/>
    <p:sldId id="623" r:id="rId45"/>
    <p:sldId id="608" r:id="rId46"/>
    <p:sldId id="609" r:id="rId47"/>
    <p:sldId id="610" r:id="rId48"/>
    <p:sldId id="565" r:id="rId49"/>
    <p:sldId id="566" r:id="rId50"/>
    <p:sldId id="607" r:id="rId51"/>
    <p:sldId id="567" r:id="rId52"/>
    <p:sldId id="568" r:id="rId53"/>
    <p:sldId id="496" r:id="rId54"/>
    <p:sldId id="497" r:id="rId55"/>
    <p:sldId id="498" r:id="rId56"/>
    <p:sldId id="569" r:id="rId57"/>
    <p:sldId id="570" r:id="rId58"/>
    <p:sldId id="571" r:id="rId59"/>
    <p:sldId id="572" r:id="rId60"/>
    <p:sldId id="573" r:id="rId61"/>
    <p:sldId id="574" r:id="rId62"/>
    <p:sldId id="575" r:id="rId63"/>
    <p:sldId id="576" r:id="rId64"/>
    <p:sldId id="577" r:id="rId65"/>
    <p:sldId id="612" r:id="rId66"/>
    <p:sldId id="611" r:id="rId67"/>
    <p:sldId id="578" r:id="rId68"/>
    <p:sldId id="579" r:id="rId69"/>
    <p:sldId id="580" r:id="rId70"/>
    <p:sldId id="581" r:id="rId71"/>
    <p:sldId id="613" r:id="rId72"/>
    <p:sldId id="614" r:id="rId73"/>
    <p:sldId id="615" r:id="rId74"/>
    <p:sldId id="616" r:id="rId75"/>
    <p:sldId id="617" r:id="rId76"/>
    <p:sldId id="618" r:id="rId77"/>
    <p:sldId id="633" r:id="rId78"/>
    <p:sldId id="457" r:id="rId79"/>
    <p:sldId id="459" r:id="rId80"/>
    <p:sldId id="460" r:id="rId81"/>
    <p:sldId id="464" r:id="rId82"/>
    <p:sldId id="631" r:id="rId83"/>
    <p:sldId id="632" r:id="rId84"/>
    <p:sldId id="634" r:id="rId85"/>
    <p:sldId id="619" r:id="rId86"/>
    <p:sldId id="620" r:id="rId87"/>
    <p:sldId id="621" r:id="rId88"/>
  </p:sldIdLst>
  <p:sldSz cx="12192000" cy="6858000"/>
  <p:notesSz cx="6858000" cy="9144000"/>
  <p:defaultTextStyle>
    <a:defPPr>
      <a:defRPr lang="en-US"/>
    </a:defPPr>
    <a:lvl1pPr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0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0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0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0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CC66"/>
    <a:srgbClr val="CC9900"/>
    <a:srgbClr val="00FF99"/>
    <a:srgbClr val="CC3300"/>
    <a:srgbClr val="993366"/>
    <a:srgbClr val="FFCCCC"/>
    <a:srgbClr val="9933FF"/>
    <a:srgbClr val="CCFF3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68" autoAdjust="0"/>
    <p:restoredTop sz="86370" autoAdjust="0"/>
  </p:normalViewPr>
  <p:slideViewPr>
    <p:cSldViewPr>
      <p:cViewPr varScale="1">
        <p:scale>
          <a:sx n="107" d="100"/>
          <a:sy n="107" d="100"/>
        </p:scale>
        <p:origin x="138" y="1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7622"/>
    </p:cViewPr>
  </p:sorterViewPr>
  <p:notesViewPr>
    <p:cSldViewPr>
      <p:cViewPr varScale="1">
        <p:scale>
          <a:sx n="83" d="100"/>
          <a:sy n="83" d="100"/>
        </p:scale>
        <p:origin x="-213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image" Target="../media/image76.wmf"/><Relationship Id="rId7" Type="http://schemas.openxmlformats.org/officeDocument/2006/relationships/image" Target="../media/image80.wmf"/><Relationship Id="rId2" Type="http://schemas.openxmlformats.org/officeDocument/2006/relationships/image" Target="../media/image75.wmf"/><Relationship Id="rId1" Type="http://schemas.openxmlformats.org/officeDocument/2006/relationships/image" Target="../media/image74.wmf"/><Relationship Id="rId6" Type="http://schemas.openxmlformats.org/officeDocument/2006/relationships/image" Target="../media/image79.wmf"/><Relationship Id="rId5" Type="http://schemas.openxmlformats.org/officeDocument/2006/relationships/image" Target="../media/image78.wmf"/><Relationship Id="rId4" Type="http://schemas.openxmlformats.org/officeDocument/2006/relationships/image" Target="../media/image7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85.wmf"/><Relationship Id="rId1" Type="http://schemas.openxmlformats.org/officeDocument/2006/relationships/image" Target="../media/image84.wmf"/><Relationship Id="rId4" Type="http://schemas.openxmlformats.org/officeDocument/2006/relationships/image" Target="../media/image8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3.wmf"/><Relationship Id="rId7" Type="http://schemas.openxmlformats.org/officeDocument/2006/relationships/image" Target="../media/image97.wmf"/><Relationship Id="rId2" Type="http://schemas.openxmlformats.org/officeDocument/2006/relationships/image" Target="../media/image92.wmf"/><Relationship Id="rId1" Type="http://schemas.openxmlformats.org/officeDocument/2006/relationships/image" Target="../media/image91.wmf"/><Relationship Id="rId6" Type="http://schemas.openxmlformats.org/officeDocument/2006/relationships/image" Target="../media/image96.wmf"/><Relationship Id="rId5" Type="http://schemas.openxmlformats.org/officeDocument/2006/relationships/image" Target="../media/image95.wmf"/><Relationship Id="rId4" Type="http://schemas.openxmlformats.org/officeDocument/2006/relationships/image" Target="../media/image9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image" Target="../media/image10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05.wmf"/><Relationship Id="rId1" Type="http://schemas.openxmlformats.org/officeDocument/2006/relationships/image" Target="../media/image10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10.wmf"/><Relationship Id="rId1" Type="http://schemas.openxmlformats.org/officeDocument/2006/relationships/image" Target="../media/image10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it-IT"/>
          </a:p>
        </p:txBody>
      </p:sp>
      <p:sp>
        <p:nvSpPr>
          <p:cNvPr id="1064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it-IT"/>
          </a:p>
        </p:txBody>
      </p:sp>
      <p:sp>
        <p:nvSpPr>
          <p:cNvPr id="205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1065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it-IT"/>
          </a:p>
        </p:txBody>
      </p:sp>
      <p:sp>
        <p:nvSpPr>
          <p:cNvPr id="1065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793426F3-F403-409A-9D9B-6CF09A57E765}" type="slidenum">
              <a:rPr lang="it-IT" altLang="it-IT"/>
              <a:pPr>
                <a:defRPr/>
              </a:pPr>
              <a:t>‹#›</a:t>
            </a:fld>
            <a:endParaRPr lang="it-IT" altLang="it-IT"/>
          </a:p>
        </p:txBody>
      </p:sp>
    </p:spTree>
    <p:extLst>
      <p:ext uri="{BB962C8B-B14F-4D97-AF65-F5344CB8AC3E}">
        <p14:creationId xmlns:p14="http://schemas.microsoft.com/office/powerpoint/2010/main" val="933598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xfrm>
            <a:off x="381000" y="685800"/>
            <a:ext cx="6096000" cy="3429000"/>
          </a:xfrm>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5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3FDD0C-2247-47CA-9B87-C3438F17F65C}" type="slidenum">
              <a:rPr lang="it-IT" altLang="it-IT" smtClean="0"/>
              <a:pPr>
                <a:spcBef>
                  <a:spcPct val="0"/>
                </a:spcBef>
              </a:pPr>
              <a:t>3</a:t>
            </a:fld>
            <a:endParaRPr lang="it-IT" altLang="it-IT"/>
          </a:p>
        </p:txBody>
      </p:sp>
    </p:spTree>
    <p:extLst>
      <p:ext uri="{BB962C8B-B14F-4D97-AF65-F5344CB8AC3E}">
        <p14:creationId xmlns:p14="http://schemas.microsoft.com/office/powerpoint/2010/main" val="480534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xfrm>
            <a:off x="381000" y="685800"/>
            <a:ext cx="6096000" cy="3429000"/>
          </a:xfrm>
          <a:ln/>
        </p:spPr>
      </p:sp>
      <p:sp>
        <p:nvSpPr>
          <p:cNvPr id="7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7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4FB082-1CE9-4642-AB92-CD98758A8D1A}" type="slidenum">
              <a:rPr lang="it-IT" altLang="it-IT" smtClean="0"/>
              <a:pPr>
                <a:spcBef>
                  <a:spcPct val="0"/>
                </a:spcBef>
              </a:pPr>
              <a:t>4</a:t>
            </a:fld>
            <a:endParaRPr lang="it-IT" altLang="it-IT"/>
          </a:p>
        </p:txBody>
      </p:sp>
    </p:spTree>
    <p:extLst>
      <p:ext uri="{BB962C8B-B14F-4D97-AF65-F5344CB8AC3E}">
        <p14:creationId xmlns:p14="http://schemas.microsoft.com/office/powerpoint/2010/main" val="24109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xfrm>
            <a:off x="381000" y="685800"/>
            <a:ext cx="6096000" cy="3429000"/>
          </a:xfrm>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08B634-A284-42B2-9285-CBD96833C920}" type="slidenum">
              <a:rPr lang="it-IT" altLang="it-IT" smtClean="0"/>
              <a:pPr>
                <a:spcBef>
                  <a:spcPct val="0"/>
                </a:spcBef>
              </a:pPr>
              <a:t>5</a:t>
            </a:fld>
            <a:endParaRPr lang="it-IT" altLang="it-IT"/>
          </a:p>
        </p:txBody>
      </p:sp>
    </p:spTree>
    <p:extLst>
      <p:ext uri="{BB962C8B-B14F-4D97-AF65-F5344CB8AC3E}">
        <p14:creationId xmlns:p14="http://schemas.microsoft.com/office/powerpoint/2010/main" val="3727775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xfrm>
            <a:off x="381000" y="685800"/>
            <a:ext cx="6096000" cy="3429000"/>
          </a:xfrm>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08B634-A284-42B2-9285-CBD96833C920}" type="slidenum">
              <a:rPr lang="it-IT" altLang="it-IT" smtClean="0"/>
              <a:pPr>
                <a:spcBef>
                  <a:spcPct val="0"/>
                </a:spcBef>
              </a:pPr>
              <a:t>6</a:t>
            </a:fld>
            <a:endParaRPr lang="it-IT" altLang="it-IT"/>
          </a:p>
        </p:txBody>
      </p:sp>
    </p:spTree>
    <p:extLst>
      <p:ext uri="{BB962C8B-B14F-4D97-AF65-F5344CB8AC3E}">
        <p14:creationId xmlns:p14="http://schemas.microsoft.com/office/powerpoint/2010/main" val="3295550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xfrm>
            <a:off x="381000" y="685800"/>
            <a:ext cx="6096000" cy="3429000"/>
          </a:xfrm>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08B634-A284-42B2-9285-CBD96833C920}" type="slidenum">
              <a:rPr lang="it-IT" altLang="it-IT" smtClean="0"/>
              <a:pPr>
                <a:spcBef>
                  <a:spcPct val="0"/>
                </a:spcBef>
              </a:pPr>
              <a:t>7</a:t>
            </a:fld>
            <a:endParaRPr lang="it-IT" altLang="it-IT"/>
          </a:p>
        </p:txBody>
      </p:sp>
    </p:spTree>
    <p:extLst>
      <p:ext uri="{BB962C8B-B14F-4D97-AF65-F5344CB8AC3E}">
        <p14:creationId xmlns:p14="http://schemas.microsoft.com/office/powerpoint/2010/main" val="243255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xfrm>
            <a:off x="381000" y="685800"/>
            <a:ext cx="6096000" cy="3429000"/>
          </a:xfrm>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025672D-A05D-46CF-9E7F-56A2EB895218}" type="slidenum">
              <a:rPr lang="it-IT" altLang="it-IT" smtClean="0"/>
              <a:pPr>
                <a:spcBef>
                  <a:spcPct val="0"/>
                </a:spcBef>
              </a:pPr>
              <a:t>8</a:t>
            </a:fld>
            <a:endParaRPr lang="it-IT" altLang="it-IT"/>
          </a:p>
        </p:txBody>
      </p:sp>
    </p:spTree>
    <p:extLst>
      <p:ext uri="{BB962C8B-B14F-4D97-AF65-F5344CB8AC3E}">
        <p14:creationId xmlns:p14="http://schemas.microsoft.com/office/powerpoint/2010/main" val="291529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41D7DD-5D6C-42E5-916C-6DA5DC7A54DD}" type="slidenum">
              <a:rPr lang="it-IT" altLang="it-IT" smtClean="0"/>
              <a:pPr>
                <a:spcBef>
                  <a:spcPct val="0"/>
                </a:spcBef>
              </a:pPr>
              <a:t>9</a:t>
            </a:fld>
            <a:endParaRPr lang="it-IT" altLang="it-IT"/>
          </a:p>
        </p:txBody>
      </p:sp>
      <p:sp>
        <p:nvSpPr>
          <p:cNvPr id="13315" name="Rectangle 2"/>
          <p:cNvSpPr>
            <a:spLocks noGrp="1" noRot="1" noChangeAspect="1" noChangeArrowheads="1" noTextEdit="1"/>
          </p:cNvSpPr>
          <p:nvPr>
            <p:ph type="sldImg"/>
          </p:nvPr>
        </p:nvSpPr>
        <p:spPr>
          <a:xfrm>
            <a:off x="381000" y="685800"/>
            <a:ext cx="6096000" cy="3429000"/>
          </a:xfrm>
          <a:ln/>
        </p:spPr>
      </p:sp>
      <p:sp>
        <p:nvSpPr>
          <p:cNvPr id="1331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1604912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41D7DD-5D6C-42E5-916C-6DA5DC7A54DD}" type="slidenum">
              <a:rPr lang="it-IT" altLang="it-IT" smtClean="0"/>
              <a:pPr>
                <a:spcBef>
                  <a:spcPct val="0"/>
                </a:spcBef>
              </a:pPr>
              <a:t>10</a:t>
            </a:fld>
            <a:endParaRPr lang="it-IT" altLang="it-IT"/>
          </a:p>
        </p:txBody>
      </p:sp>
      <p:sp>
        <p:nvSpPr>
          <p:cNvPr id="13315" name="Rectangle 2"/>
          <p:cNvSpPr>
            <a:spLocks noGrp="1" noRot="1" noChangeAspect="1" noChangeArrowheads="1" noTextEdit="1"/>
          </p:cNvSpPr>
          <p:nvPr>
            <p:ph type="sldImg"/>
          </p:nvPr>
        </p:nvSpPr>
        <p:spPr>
          <a:xfrm>
            <a:off x="381000" y="685800"/>
            <a:ext cx="6096000" cy="3429000"/>
          </a:xfrm>
          <a:ln/>
        </p:spPr>
      </p:sp>
      <p:sp>
        <p:nvSpPr>
          <p:cNvPr id="1331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2934967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xfrm>
            <a:off x="381000" y="685800"/>
            <a:ext cx="6096000" cy="3429000"/>
          </a:xfrm>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69564B-EEB9-4264-B871-F4771437257B}" type="slidenum">
              <a:rPr lang="it-IT" altLang="it-IT" smtClean="0"/>
              <a:pPr>
                <a:spcBef>
                  <a:spcPct val="0"/>
                </a:spcBef>
              </a:pPr>
              <a:t>11</a:t>
            </a:fld>
            <a:endParaRPr lang="it-IT" altLang="it-IT"/>
          </a:p>
        </p:txBody>
      </p:sp>
    </p:spTree>
    <p:extLst>
      <p:ext uri="{BB962C8B-B14F-4D97-AF65-F5344CB8AC3E}">
        <p14:creationId xmlns:p14="http://schemas.microsoft.com/office/powerpoint/2010/main" val="2196549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xfrm>
            <a:off x="381000" y="685800"/>
            <a:ext cx="6096000" cy="3429000"/>
          </a:xfrm>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2DA4A7D-5538-476C-8377-FE087B05A775}" type="slidenum">
              <a:rPr lang="it-IT" altLang="it-IT" smtClean="0"/>
              <a:pPr>
                <a:spcBef>
                  <a:spcPct val="0"/>
                </a:spcBef>
              </a:pPr>
              <a:t>12</a:t>
            </a:fld>
            <a:endParaRPr lang="it-IT" altLang="it-IT"/>
          </a:p>
        </p:txBody>
      </p:sp>
    </p:spTree>
    <p:extLst>
      <p:ext uri="{BB962C8B-B14F-4D97-AF65-F5344CB8AC3E}">
        <p14:creationId xmlns:p14="http://schemas.microsoft.com/office/powerpoint/2010/main" val="1598402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381000" y="685800"/>
            <a:ext cx="6096000" cy="3429000"/>
          </a:xfrm>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E9D215-C2B1-499C-B6AB-F24667ED412C}" type="slidenum">
              <a:rPr lang="it-IT" altLang="it-IT" smtClean="0"/>
              <a:pPr>
                <a:spcBef>
                  <a:spcPct val="0"/>
                </a:spcBef>
              </a:pPr>
              <a:t>13</a:t>
            </a:fld>
            <a:endParaRPr lang="it-IT" altLang="it-IT"/>
          </a:p>
        </p:txBody>
      </p:sp>
    </p:spTree>
    <p:extLst>
      <p:ext uri="{BB962C8B-B14F-4D97-AF65-F5344CB8AC3E}">
        <p14:creationId xmlns:p14="http://schemas.microsoft.com/office/powerpoint/2010/main" val="1264913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81000" y="685800"/>
            <a:ext cx="6096000" cy="342900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AA5D90-E2A0-42A2-91D3-B30DA89700B3}" type="slidenum">
              <a:rPr lang="it-IT" altLang="it-IT" smtClean="0"/>
              <a:pPr>
                <a:spcBef>
                  <a:spcPct val="0"/>
                </a:spcBef>
              </a:pPr>
              <a:t>14</a:t>
            </a:fld>
            <a:endParaRPr lang="it-IT" altLang="it-IT"/>
          </a:p>
        </p:txBody>
      </p:sp>
    </p:spTree>
    <p:extLst>
      <p:ext uri="{BB962C8B-B14F-4D97-AF65-F5344CB8AC3E}">
        <p14:creationId xmlns:p14="http://schemas.microsoft.com/office/powerpoint/2010/main" val="1107134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81000" y="685800"/>
            <a:ext cx="6096000" cy="342900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AA5D90-E2A0-42A2-91D3-B30DA89700B3}" type="slidenum">
              <a:rPr lang="it-IT" altLang="it-IT" smtClean="0"/>
              <a:pPr>
                <a:spcBef>
                  <a:spcPct val="0"/>
                </a:spcBef>
              </a:pPr>
              <a:t>16</a:t>
            </a:fld>
            <a:endParaRPr lang="it-IT" altLang="it-IT"/>
          </a:p>
        </p:txBody>
      </p:sp>
    </p:spTree>
    <p:extLst>
      <p:ext uri="{BB962C8B-B14F-4D97-AF65-F5344CB8AC3E}">
        <p14:creationId xmlns:p14="http://schemas.microsoft.com/office/powerpoint/2010/main" val="1626081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81000" y="685800"/>
            <a:ext cx="6096000" cy="342900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F36B03B-A142-4CB3-8EB8-0158A58ADC06}" type="slidenum">
              <a:rPr lang="it-IT" altLang="it-IT" smtClean="0"/>
              <a:pPr>
                <a:spcBef>
                  <a:spcPct val="0"/>
                </a:spcBef>
              </a:pPr>
              <a:t>17</a:t>
            </a:fld>
            <a:endParaRPr lang="it-IT" altLang="it-IT"/>
          </a:p>
        </p:txBody>
      </p:sp>
    </p:spTree>
    <p:extLst>
      <p:ext uri="{BB962C8B-B14F-4D97-AF65-F5344CB8AC3E}">
        <p14:creationId xmlns:p14="http://schemas.microsoft.com/office/powerpoint/2010/main" val="1551715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Ricordare le unità: 1 µGal = 10⁻⁸ m/s² = 10 nm/s². La marea terrestre vale qualche centinaio di µGal; molti segnali idrologici solo pochi µGal.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gradiente del campo magnetico è molto debole: la “costante elastica” della molla magnetica è piccola, quindi lo strumento è molto sensibile. L'equilibrio è tra forza magnetica verso l'alto e peso della sfera. Schema semplificato, non in scala.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primi strumenti (anni '70–'80, Prothero e Goodkind a UCSD) usavano dewar passivi che andavano ricaricati di elio; l'introduzione dei refrigeratori ha reso possibili registrazioni continue di decenni.</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Sottolineare che i numeri del costruttore sono valori ottimali in buone condizioni di sito: rumore e deriva reali dipendono da installazione, temperatura, vibrazioni del criorefrigeratore.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Collegamento con la lezione sulle anomalie: anche qui si lavora per residui, osservato meno modello (marea teorica, ammettenza atmosferica, moto polare dai parametri IERS). Il residuo finale contiene idrologia e segnali non modellati.</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Domanda da porre agli studenti: perché la marea è il segnale ideale per calibrare? (È grande, ben modellata e presente sempre.)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rete permette di separare i segnali globali (maree, modi normali, nucleo) da quelli locali (idrologia del sito). Gli studenti possono scaricare dati di livello 1–3 per esercitazioni.</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Domanda 2: se l'acqua si accumula sotto lo strumento, l'attrazione aggiunta punta verso il basso e g aumenta; se lo strumento è sotterraneo e l'acqua si trova sopra, l'attrazione punta verso l'alto e g diminuisce. Ottimo spunto per collegare gravimetria e idrologia.</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xfrm>
            <a:off x="381000" y="685800"/>
            <a:ext cx="6096000" cy="3429000"/>
          </a:xfrm>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4019F9B-C32C-4E70-93FB-09CF12988C68}" type="slidenum">
              <a:rPr lang="it-IT" altLang="it-IT" smtClean="0"/>
              <a:pPr>
                <a:spcBef>
                  <a:spcPct val="0"/>
                </a:spcBef>
              </a:pPr>
              <a:t>26</a:t>
            </a:fld>
            <a:endParaRPr lang="it-IT" altLang="it-IT"/>
          </a:p>
        </p:txBody>
      </p:sp>
    </p:spTree>
    <p:extLst>
      <p:ext uri="{BB962C8B-B14F-4D97-AF65-F5344CB8AC3E}">
        <p14:creationId xmlns:p14="http://schemas.microsoft.com/office/powerpoint/2010/main" val="4175558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381000" y="685800"/>
            <a:ext cx="6096000" cy="3429000"/>
          </a:xfrm>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E435BC-DD79-41A5-AD3F-C282FAEA89B9}" type="slidenum">
              <a:rPr lang="it-IT" altLang="it-IT" smtClean="0"/>
              <a:pPr>
                <a:spcBef>
                  <a:spcPct val="0"/>
                </a:spcBef>
              </a:pPr>
              <a:t>27</a:t>
            </a:fld>
            <a:endParaRPr lang="it-IT" altLang="it-IT"/>
          </a:p>
        </p:txBody>
      </p:sp>
    </p:spTree>
    <p:extLst>
      <p:ext uri="{BB962C8B-B14F-4D97-AF65-F5344CB8AC3E}">
        <p14:creationId xmlns:p14="http://schemas.microsoft.com/office/powerpoint/2010/main" val="7512991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81000" y="685800"/>
            <a:ext cx="6096000" cy="342900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CD1FA0-AFBD-42C3-833B-A3BC219A6B34}" type="slidenum">
              <a:rPr lang="it-IT" altLang="it-IT" smtClean="0"/>
              <a:pPr>
                <a:spcBef>
                  <a:spcPct val="0"/>
                </a:spcBef>
              </a:pPr>
              <a:t>28</a:t>
            </a:fld>
            <a:endParaRPr lang="it-IT" altLang="it-IT"/>
          </a:p>
        </p:txBody>
      </p:sp>
    </p:spTree>
    <p:extLst>
      <p:ext uri="{BB962C8B-B14F-4D97-AF65-F5344CB8AC3E}">
        <p14:creationId xmlns:p14="http://schemas.microsoft.com/office/powerpoint/2010/main" val="1288229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81000" y="685800"/>
            <a:ext cx="6096000" cy="342900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CD1FA0-AFBD-42C3-833B-A3BC219A6B34}" type="slidenum">
              <a:rPr lang="it-IT" altLang="it-IT" smtClean="0"/>
              <a:pPr>
                <a:spcBef>
                  <a:spcPct val="0"/>
                </a:spcBef>
              </a:pPr>
              <a:t>29</a:t>
            </a:fld>
            <a:endParaRPr lang="it-IT" altLang="it-IT"/>
          </a:p>
        </p:txBody>
      </p:sp>
    </p:spTree>
    <p:extLst>
      <p:ext uri="{BB962C8B-B14F-4D97-AF65-F5344CB8AC3E}">
        <p14:creationId xmlns:p14="http://schemas.microsoft.com/office/powerpoint/2010/main" val="1931858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381000" y="685800"/>
            <a:ext cx="6096000" cy="3429000"/>
          </a:xfrm>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DE663B-78C0-4E8D-A418-7F321D3EDBB0}" type="slidenum">
              <a:rPr lang="it-IT" altLang="it-IT" smtClean="0"/>
              <a:pPr>
                <a:spcBef>
                  <a:spcPct val="0"/>
                </a:spcBef>
              </a:pPr>
              <a:t>30</a:t>
            </a:fld>
            <a:endParaRPr lang="it-IT" altLang="it-IT"/>
          </a:p>
        </p:txBody>
      </p:sp>
    </p:spTree>
    <p:extLst>
      <p:ext uri="{BB962C8B-B14F-4D97-AF65-F5344CB8AC3E}">
        <p14:creationId xmlns:p14="http://schemas.microsoft.com/office/powerpoint/2010/main" val="3542008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81000" y="685800"/>
            <a:ext cx="6096000" cy="342900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5091EC2-A0CB-443D-BF80-A9F895A1568A}" type="slidenum">
              <a:rPr lang="it-IT" altLang="it-IT" smtClean="0"/>
              <a:pPr>
                <a:spcBef>
                  <a:spcPct val="0"/>
                </a:spcBef>
              </a:pPr>
              <a:t>32</a:t>
            </a:fld>
            <a:endParaRPr lang="it-IT" altLang="it-IT"/>
          </a:p>
        </p:txBody>
      </p:sp>
    </p:spTree>
    <p:extLst>
      <p:ext uri="{BB962C8B-B14F-4D97-AF65-F5344CB8AC3E}">
        <p14:creationId xmlns:p14="http://schemas.microsoft.com/office/powerpoint/2010/main" val="32521742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81000" y="685800"/>
            <a:ext cx="6096000" cy="3429000"/>
          </a:xfrm>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A97DC2-F5FF-4D15-A3DA-4890D1D74551}" type="slidenum">
              <a:rPr lang="it-IT" altLang="it-IT" smtClean="0"/>
              <a:pPr>
                <a:spcBef>
                  <a:spcPct val="0"/>
                </a:spcBef>
              </a:pPr>
              <a:t>33</a:t>
            </a:fld>
            <a:endParaRPr lang="it-IT" altLang="it-IT"/>
          </a:p>
        </p:txBody>
      </p:sp>
    </p:spTree>
    <p:extLst>
      <p:ext uri="{BB962C8B-B14F-4D97-AF65-F5344CB8AC3E}">
        <p14:creationId xmlns:p14="http://schemas.microsoft.com/office/powerpoint/2010/main" val="39825758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381000" y="685800"/>
            <a:ext cx="6096000" cy="3429000"/>
          </a:xfrm>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54F54F1-87C5-41F5-830D-17672C3CA4F7}" type="slidenum">
              <a:rPr lang="it-IT" altLang="it-IT" smtClean="0"/>
              <a:pPr>
                <a:spcBef>
                  <a:spcPct val="0"/>
                </a:spcBef>
              </a:pPr>
              <a:t>34</a:t>
            </a:fld>
            <a:endParaRPr lang="it-IT" altLang="it-IT"/>
          </a:p>
        </p:txBody>
      </p:sp>
    </p:spTree>
    <p:extLst>
      <p:ext uri="{BB962C8B-B14F-4D97-AF65-F5344CB8AC3E}">
        <p14:creationId xmlns:p14="http://schemas.microsoft.com/office/powerpoint/2010/main" val="18370599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81000" y="685800"/>
            <a:ext cx="6096000" cy="342900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1C34CF-D14E-4A6F-BC48-7F78005C1326}" type="slidenum">
              <a:rPr lang="it-IT" altLang="it-IT" smtClean="0"/>
              <a:pPr>
                <a:spcBef>
                  <a:spcPct val="0"/>
                </a:spcBef>
              </a:pPr>
              <a:t>35</a:t>
            </a:fld>
            <a:endParaRPr lang="it-IT" altLang="it-IT"/>
          </a:p>
        </p:txBody>
      </p:sp>
    </p:spTree>
    <p:extLst>
      <p:ext uri="{BB962C8B-B14F-4D97-AF65-F5344CB8AC3E}">
        <p14:creationId xmlns:p14="http://schemas.microsoft.com/office/powerpoint/2010/main" val="35507377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81000" y="685800"/>
            <a:ext cx="6096000" cy="342900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1C34CF-D14E-4A6F-BC48-7F78005C1326}" type="slidenum">
              <a:rPr lang="it-IT" altLang="it-IT" smtClean="0"/>
              <a:pPr>
                <a:spcBef>
                  <a:spcPct val="0"/>
                </a:spcBef>
              </a:pPr>
              <a:t>36</a:t>
            </a:fld>
            <a:endParaRPr lang="it-IT" altLang="it-IT"/>
          </a:p>
        </p:txBody>
      </p:sp>
    </p:spTree>
    <p:extLst>
      <p:ext uri="{BB962C8B-B14F-4D97-AF65-F5344CB8AC3E}">
        <p14:creationId xmlns:p14="http://schemas.microsoft.com/office/powerpoint/2010/main" val="20236735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381000" y="685800"/>
            <a:ext cx="6096000" cy="3429000"/>
          </a:xfrm>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0EB90A-2663-43E8-B6B1-04D0BD0DE504}" type="slidenum">
              <a:rPr lang="it-IT" altLang="it-IT" smtClean="0"/>
              <a:pPr>
                <a:spcBef>
                  <a:spcPct val="0"/>
                </a:spcBef>
              </a:pPr>
              <a:t>37</a:t>
            </a:fld>
            <a:endParaRPr lang="it-IT" altLang="it-IT"/>
          </a:p>
        </p:txBody>
      </p:sp>
    </p:spTree>
    <p:extLst>
      <p:ext uri="{BB962C8B-B14F-4D97-AF65-F5344CB8AC3E}">
        <p14:creationId xmlns:p14="http://schemas.microsoft.com/office/powerpoint/2010/main" val="7949077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381000" y="685800"/>
            <a:ext cx="6096000" cy="3429000"/>
          </a:xfrm>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4583DC-7DDE-431A-B7FD-B9ADDF5AF8A1}" type="slidenum">
              <a:rPr lang="it-IT" altLang="it-IT" smtClean="0"/>
              <a:pPr>
                <a:spcBef>
                  <a:spcPct val="0"/>
                </a:spcBef>
              </a:pPr>
              <a:t>38</a:t>
            </a:fld>
            <a:endParaRPr lang="it-IT" altLang="it-IT"/>
          </a:p>
        </p:txBody>
      </p:sp>
    </p:spTree>
    <p:extLst>
      <p:ext uri="{BB962C8B-B14F-4D97-AF65-F5344CB8AC3E}">
        <p14:creationId xmlns:p14="http://schemas.microsoft.com/office/powerpoint/2010/main" val="9572665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381000" y="685800"/>
            <a:ext cx="6096000" cy="3429000"/>
          </a:xfrm>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0EC7B6-0CBD-45F7-9889-807357AC26B6}" type="slidenum">
              <a:rPr lang="it-IT" altLang="it-IT" smtClean="0"/>
              <a:pPr>
                <a:spcBef>
                  <a:spcPct val="0"/>
                </a:spcBef>
              </a:pPr>
              <a:t>39</a:t>
            </a:fld>
            <a:endParaRPr lang="it-IT" altLang="it-IT"/>
          </a:p>
        </p:txBody>
      </p:sp>
    </p:spTree>
    <p:extLst>
      <p:ext uri="{BB962C8B-B14F-4D97-AF65-F5344CB8AC3E}">
        <p14:creationId xmlns:p14="http://schemas.microsoft.com/office/powerpoint/2010/main" val="446094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381000" y="685800"/>
            <a:ext cx="6096000" cy="3429000"/>
          </a:xfrm>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9A822FB-DE7C-4EE8-B784-0BB9BCA8289C}" type="slidenum">
              <a:rPr lang="it-IT" altLang="it-IT" smtClean="0"/>
              <a:pPr>
                <a:spcBef>
                  <a:spcPct val="0"/>
                </a:spcBef>
              </a:pPr>
              <a:t>40</a:t>
            </a:fld>
            <a:endParaRPr lang="it-IT" altLang="it-IT"/>
          </a:p>
        </p:txBody>
      </p:sp>
    </p:spTree>
    <p:extLst>
      <p:ext uri="{BB962C8B-B14F-4D97-AF65-F5344CB8AC3E}">
        <p14:creationId xmlns:p14="http://schemas.microsoft.com/office/powerpoint/2010/main" val="27448307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381000" y="685800"/>
            <a:ext cx="6096000" cy="3429000"/>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723521-1136-4A5A-8922-16FE98DD922A}" type="slidenum">
              <a:rPr lang="it-IT" altLang="it-IT" smtClean="0"/>
              <a:pPr>
                <a:spcBef>
                  <a:spcPct val="0"/>
                </a:spcBef>
              </a:pPr>
              <a:t>41</a:t>
            </a:fld>
            <a:endParaRPr lang="it-IT" altLang="it-IT"/>
          </a:p>
        </p:txBody>
      </p:sp>
    </p:spTree>
    <p:extLst>
      <p:ext uri="{BB962C8B-B14F-4D97-AF65-F5344CB8AC3E}">
        <p14:creationId xmlns:p14="http://schemas.microsoft.com/office/powerpoint/2010/main" val="21939147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381000" y="685800"/>
            <a:ext cx="6096000" cy="3429000"/>
          </a:xfrm>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727FCA-D83A-490E-8580-F51FEFED953D}" type="slidenum">
              <a:rPr lang="it-IT" altLang="it-IT" smtClean="0"/>
              <a:pPr>
                <a:spcBef>
                  <a:spcPct val="0"/>
                </a:spcBef>
              </a:pPr>
              <a:t>42</a:t>
            </a:fld>
            <a:endParaRPr lang="it-IT" altLang="it-IT"/>
          </a:p>
        </p:txBody>
      </p:sp>
    </p:spTree>
    <p:extLst>
      <p:ext uri="{BB962C8B-B14F-4D97-AF65-F5344CB8AC3E}">
        <p14:creationId xmlns:p14="http://schemas.microsoft.com/office/powerpoint/2010/main" val="42371185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381000" y="685800"/>
            <a:ext cx="6096000" cy="3429000"/>
          </a:xfrm>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96159C-34FF-4044-AFDD-A06593EE98B5}" type="slidenum">
              <a:rPr lang="it-IT" altLang="it-IT" smtClean="0"/>
              <a:pPr>
                <a:spcBef>
                  <a:spcPct val="0"/>
                </a:spcBef>
              </a:pPr>
              <a:t>43</a:t>
            </a:fld>
            <a:endParaRPr lang="it-IT" altLang="it-IT"/>
          </a:p>
        </p:txBody>
      </p:sp>
    </p:spTree>
    <p:extLst>
      <p:ext uri="{BB962C8B-B14F-4D97-AF65-F5344CB8AC3E}">
        <p14:creationId xmlns:p14="http://schemas.microsoft.com/office/powerpoint/2010/main" val="38880807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E0F97D-77AB-4343-9C9A-4B533546792D}" type="slidenum">
              <a:rPr lang="it-IT" altLang="it-IT" smtClean="0"/>
              <a:pPr>
                <a:spcBef>
                  <a:spcPct val="0"/>
                </a:spcBef>
              </a:pPr>
              <a:t>44</a:t>
            </a:fld>
            <a:endParaRPr lang="it-IT" altLang="it-IT"/>
          </a:p>
        </p:txBody>
      </p:sp>
      <p:sp>
        <p:nvSpPr>
          <p:cNvPr id="57347" name="Rectangle 2"/>
          <p:cNvSpPr>
            <a:spLocks noGrp="1" noRot="1" noChangeAspect="1" noChangeArrowheads="1" noTextEdit="1"/>
          </p:cNvSpPr>
          <p:nvPr>
            <p:ph type="sldImg"/>
          </p:nvPr>
        </p:nvSpPr>
        <p:spPr>
          <a:xfrm>
            <a:off x="381000" y="685800"/>
            <a:ext cx="6096000" cy="3429000"/>
          </a:xfrm>
          <a:ln/>
        </p:spPr>
      </p:sp>
      <p:sp>
        <p:nvSpPr>
          <p:cNvPr id="573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14821209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DDD0E9-4806-4D54-B1BF-9E1CD54FDC26}" type="slidenum">
              <a:rPr lang="it-IT" altLang="it-IT" smtClean="0"/>
              <a:pPr>
                <a:spcBef>
                  <a:spcPct val="0"/>
                </a:spcBef>
              </a:pPr>
              <a:t>45</a:t>
            </a:fld>
            <a:endParaRPr lang="it-IT" altLang="it-IT"/>
          </a:p>
        </p:txBody>
      </p:sp>
      <p:sp>
        <p:nvSpPr>
          <p:cNvPr id="59395" name="Rectangle 2"/>
          <p:cNvSpPr>
            <a:spLocks noGrp="1" noRot="1" noChangeAspect="1" noChangeArrowheads="1" noTextEdit="1"/>
          </p:cNvSpPr>
          <p:nvPr>
            <p:ph type="sldImg"/>
          </p:nvPr>
        </p:nvSpPr>
        <p:spPr>
          <a:xfrm>
            <a:off x="381000" y="685800"/>
            <a:ext cx="6096000" cy="3429000"/>
          </a:xfrm>
          <a:ln/>
        </p:spPr>
      </p:sp>
      <p:sp>
        <p:nvSpPr>
          <p:cNvPr id="5939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10697026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BD9AA3-F0E9-4FC5-BE36-C97B5C4071D7}" type="slidenum">
              <a:rPr lang="it-IT" altLang="it-IT" smtClean="0"/>
              <a:pPr>
                <a:spcBef>
                  <a:spcPct val="0"/>
                </a:spcBef>
              </a:pPr>
              <a:t>46</a:t>
            </a:fld>
            <a:endParaRPr lang="it-IT" altLang="it-IT"/>
          </a:p>
        </p:txBody>
      </p:sp>
      <p:sp>
        <p:nvSpPr>
          <p:cNvPr id="61443" name="Rectangle 2"/>
          <p:cNvSpPr>
            <a:spLocks noGrp="1" noRot="1" noChangeAspect="1" noChangeArrowheads="1" noTextEdit="1"/>
          </p:cNvSpPr>
          <p:nvPr>
            <p:ph type="sldImg"/>
          </p:nvPr>
        </p:nvSpPr>
        <p:spPr>
          <a:xfrm>
            <a:off x="381000" y="685800"/>
            <a:ext cx="6096000" cy="3429000"/>
          </a:xfrm>
          <a:ln/>
        </p:spPr>
      </p:sp>
      <p:sp>
        <p:nvSpPr>
          <p:cNvPr id="6144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13198034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843DED-6487-4A73-B90F-AAB182F6A538}" type="slidenum">
              <a:rPr lang="it-IT" altLang="it-IT" smtClean="0"/>
              <a:pPr>
                <a:spcBef>
                  <a:spcPct val="0"/>
                </a:spcBef>
              </a:pPr>
              <a:t>47</a:t>
            </a:fld>
            <a:endParaRPr lang="it-IT" altLang="it-IT"/>
          </a:p>
        </p:txBody>
      </p:sp>
      <p:sp>
        <p:nvSpPr>
          <p:cNvPr id="63491" name="Rectangle 2"/>
          <p:cNvSpPr>
            <a:spLocks noGrp="1" noRot="1" noChangeAspect="1" noChangeArrowheads="1" noTextEdit="1"/>
          </p:cNvSpPr>
          <p:nvPr>
            <p:ph type="sldImg"/>
          </p:nvPr>
        </p:nvSpPr>
        <p:spPr>
          <a:xfrm>
            <a:off x="381000" y="685800"/>
            <a:ext cx="6096000" cy="3429000"/>
          </a:xfrm>
          <a:ln/>
        </p:spPr>
      </p:sp>
      <p:sp>
        <p:nvSpPr>
          <p:cNvPr id="6349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3909189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381000" y="685800"/>
            <a:ext cx="6096000" cy="3429000"/>
          </a:xfrm>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9BCA20-43E4-44DB-9189-09CE093900FF}" type="slidenum">
              <a:rPr lang="it-IT" altLang="it-IT" smtClean="0"/>
              <a:pPr>
                <a:spcBef>
                  <a:spcPct val="0"/>
                </a:spcBef>
              </a:pPr>
              <a:t>48</a:t>
            </a:fld>
            <a:endParaRPr lang="it-IT" altLang="it-IT"/>
          </a:p>
        </p:txBody>
      </p:sp>
    </p:spTree>
    <p:extLst>
      <p:ext uri="{BB962C8B-B14F-4D97-AF65-F5344CB8AC3E}">
        <p14:creationId xmlns:p14="http://schemas.microsoft.com/office/powerpoint/2010/main" val="38110643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381000" y="685800"/>
            <a:ext cx="6096000" cy="3429000"/>
          </a:xfrm>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C2BAAA-4073-4DA7-8F9A-2FEB6C743769}" type="slidenum">
              <a:rPr lang="it-IT" altLang="it-IT" smtClean="0"/>
              <a:pPr>
                <a:spcBef>
                  <a:spcPct val="0"/>
                </a:spcBef>
              </a:pPr>
              <a:t>49</a:t>
            </a:fld>
            <a:endParaRPr lang="it-IT" altLang="it-IT"/>
          </a:p>
        </p:txBody>
      </p:sp>
    </p:spTree>
    <p:extLst>
      <p:ext uri="{BB962C8B-B14F-4D97-AF65-F5344CB8AC3E}">
        <p14:creationId xmlns:p14="http://schemas.microsoft.com/office/powerpoint/2010/main" val="19001370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0E1A9C7-F862-4DA4-A6BA-5D58B9647604}" type="slidenum">
              <a:rPr lang="it-IT" altLang="it-IT" smtClean="0"/>
              <a:pPr>
                <a:spcBef>
                  <a:spcPct val="0"/>
                </a:spcBef>
              </a:pPr>
              <a:t>50</a:t>
            </a:fld>
            <a:endParaRPr lang="it-IT" altLang="it-IT"/>
          </a:p>
        </p:txBody>
      </p:sp>
      <p:sp>
        <p:nvSpPr>
          <p:cNvPr id="69635" name="Rectangle 2"/>
          <p:cNvSpPr>
            <a:spLocks noGrp="1" noRot="1" noChangeAspect="1" noChangeArrowheads="1" noTextEdit="1"/>
          </p:cNvSpPr>
          <p:nvPr>
            <p:ph type="sldImg"/>
          </p:nvPr>
        </p:nvSpPr>
        <p:spPr>
          <a:xfrm>
            <a:off x="381000" y="685800"/>
            <a:ext cx="6096000" cy="3429000"/>
          </a:xfrm>
          <a:ln/>
        </p:spPr>
      </p:sp>
      <p:sp>
        <p:nvSpPr>
          <p:cNvPr id="6963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7918729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381000" y="685800"/>
            <a:ext cx="6096000" cy="3429000"/>
          </a:xfrm>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E9FAC7-CAA1-420E-B050-1D2C33E72A85}" type="slidenum">
              <a:rPr lang="it-IT" altLang="it-IT" smtClean="0"/>
              <a:pPr>
                <a:spcBef>
                  <a:spcPct val="0"/>
                </a:spcBef>
              </a:pPr>
              <a:t>51</a:t>
            </a:fld>
            <a:endParaRPr lang="it-IT" altLang="it-IT"/>
          </a:p>
        </p:txBody>
      </p:sp>
    </p:spTree>
    <p:extLst>
      <p:ext uri="{BB962C8B-B14F-4D97-AF65-F5344CB8AC3E}">
        <p14:creationId xmlns:p14="http://schemas.microsoft.com/office/powerpoint/2010/main" val="10655880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381000" y="685800"/>
            <a:ext cx="6096000" cy="3429000"/>
          </a:xfrm>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DDAEDA-5637-4C0A-8FED-AE11EA31ED7E}" type="slidenum">
              <a:rPr lang="it-IT" altLang="it-IT" smtClean="0"/>
              <a:pPr>
                <a:spcBef>
                  <a:spcPct val="0"/>
                </a:spcBef>
              </a:pPr>
              <a:t>52</a:t>
            </a:fld>
            <a:endParaRPr lang="it-IT" altLang="it-IT"/>
          </a:p>
        </p:txBody>
      </p:sp>
    </p:spTree>
    <p:extLst>
      <p:ext uri="{BB962C8B-B14F-4D97-AF65-F5344CB8AC3E}">
        <p14:creationId xmlns:p14="http://schemas.microsoft.com/office/powerpoint/2010/main" val="30498369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381000" y="685800"/>
            <a:ext cx="6096000" cy="3429000"/>
          </a:xfrm>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FBE8676-AAFE-4946-8323-420644238CDC}" type="slidenum">
              <a:rPr lang="it-IT" altLang="it-IT" smtClean="0"/>
              <a:pPr>
                <a:spcBef>
                  <a:spcPct val="0"/>
                </a:spcBef>
              </a:pPr>
              <a:t>53</a:t>
            </a:fld>
            <a:endParaRPr lang="it-IT" altLang="it-IT"/>
          </a:p>
        </p:txBody>
      </p:sp>
    </p:spTree>
    <p:extLst>
      <p:ext uri="{BB962C8B-B14F-4D97-AF65-F5344CB8AC3E}">
        <p14:creationId xmlns:p14="http://schemas.microsoft.com/office/powerpoint/2010/main" val="37904726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381000" y="685800"/>
            <a:ext cx="6096000" cy="3429000"/>
          </a:xfrm>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64FA01-2658-4334-AC9B-263542D1CC1C}" type="slidenum">
              <a:rPr lang="it-IT" altLang="it-IT" smtClean="0"/>
              <a:pPr>
                <a:spcBef>
                  <a:spcPct val="0"/>
                </a:spcBef>
              </a:pPr>
              <a:t>54</a:t>
            </a:fld>
            <a:endParaRPr lang="it-IT" altLang="it-IT"/>
          </a:p>
        </p:txBody>
      </p:sp>
    </p:spTree>
    <p:extLst>
      <p:ext uri="{BB962C8B-B14F-4D97-AF65-F5344CB8AC3E}">
        <p14:creationId xmlns:p14="http://schemas.microsoft.com/office/powerpoint/2010/main" val="13599575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381000" y="685800"/>
            <a:ext cx="6096000" cy="3429000"/>
          </a:xfrm>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951F53F-DC53-42E3-AF66-A60893367B8A}" type="slidenum">
              <a:rPr lang="it-IT" altLang="it-IT" smtClean="0"/>
              <a:pPr>
                <a:spcBef>
                  <a:spcPct val="0"/>
                </a:spcBef>
              </a:pPr>
              <a:t>55</a:t>
            </a:fld>
            <a:endParaRPr lang="it-IT" altLang="it-IT"/>
          </a:p>
        </p:txBody>
      </p:sp>
    </p:spTree>
    <p:extLst>
      <p:ext uri="{BB962C8B-B14F-4D97-AF65-F5344CB8AC3E}">
        <p14:creationId xmlns:p14="http://schemas.microsoft.com/office/powerpoint/2010/main" val="6599684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381000" y="685800"/>
            <a:ext cx="6096000" cy="3429000"/>
          </a:xfrm>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665078-B4D1-46A9-B02D-FFF802C8D21D}" type="slidenum">
              <a:rPr lang="it-IT" altLang="it-IT" smtClean="0"/>
              <a:pPr>
                <a:spcBef>
                  <a:spcPct val="0"/>
                </a:spcBef>
              </a:pPr>
              <a:t>56</a:t>
            </a:fld>
            <a:endParaRPr lang="it-IT" altLang="it-IT"/>
          </a:p>
        </p:txBody>
      </p:sp>
    </p:spTree>
    <p:extLst>
      <p:ext uri="{BB962C8B-B14F-4D97-AF65-F5344CB8AC3E}">
        <p14:creationId xmlns:p14="http://schemas.microsoft.com/office/powerpoint/2010/main" val="39484178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381000" y="685800"/>
            <a:ext cx="6096000" cy="3429000"/>
          </a:xfrm>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44BE2F-D211-4DB3-9CAC-CDDC940AA3DE}" type="slidenum">
              <a:rPr lang="it-IT" altLang="it-IT" smtClean="0"/>
              <a:pPr>
                <a:spcBef>
                  <a:spcPct val="0"/>
                </a:spcBef>
              </a:pPr>
              <a:t>57</a:t>
            </a:fld>
            <a:endParaRPr lang="it-IT" altLang="it-IT"/>
          </a:p>
        </p:txBody>
      </p:sp>
    </p:spTree>
    <p:extLst>
      <p:ext uri="{BB962C8B-B14F-4D97-AF65-F5344CB8AC3E}">
        <p14:creationId xmlns:p14="http://schemas.microsoft.com/office/powerpoint/2010/main" val="24787873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xfrm>
            <a:off x="381000" y="685800"/>
            <a:ext cx="6096000" cy="3429000"/>
          </a:xfrm>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F3DAD7-16C3-4374-BA4C-253D4A6FCBC6}" type="slidenum">
              <a:rPr lang="it-IT" altLang="it-IT" smtClean="0"/>
              <a:pPr>
                <a:spcBef>
                  <a:spcPct val="0"/>
                </a:spcBef>
              </a:pPr>
              <a:t>58</a:t>
            </a:fld>
            <a:endParaRPr lang="it-IT" altLang="it-IT"/>
          </a:p>
        </p:txBody>
      </p:sp>
    </p:spTree>
    <p:extLst>
      <p:ext uri="{BB962C8B-B14F-4D97-AF65-F5344CB8AC3E}">
        <p14:creationId xmlns:p14="http://schemas.microsoft.com/office/powerpoint/2010/main" val="25816388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381000" y="685800"/>
            <a:ext cx="6096000" cy="3429000"/>
          </a:xfrm>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9375AA9-4003-49E7-B429-0D6D0B90F286}" type="slidenum">
              <a:rPr lang="it-IT" altLang="it-IT" smtClean="0"/>
              <a:pPr>
                <a:spcBef>
                  <a:spcPct val="0"/>
                </a:spcBef>
              </a:pPr>
              <a:t>59</a:t>
            </a:fld>
            <a:endParaRPr lang="it-IT" altLang="it-IT"/>
          </a:p>
        </p:txBody>
      </p:sp>
    </p:spTree>
    <p:extLst>
      <p:ext uri="{BB962C8B-B14F-4D97-AF65-F5344CB8AC3E}">
        <p14:creationId xmlns:p14="http://schemas.microsoft.com/office/powerpoint/2010/main" val="7236479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xfrm>
            <a:off x="381000" y="685800"/>
            <a:ext cx="6096000" cy="3429000"/>
          </a:xfrm>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348331-CBFC-412A-B3E7-F62EB67895CD}" type="slidenum">
              <a:rPr lang="it-IT" altLang="it-IT" smtClean="0"/>
              <a:pPr>
                <a:spcBef>
                  <a:spcPct val="0"/>
                </a:spcBef>
              </a:pPr>
              <a:t>60</a:t>
            </a:fld>
            <a:endParaRPr lang="it-IT" altLang="it-IT"/>
          </a:p>
        </p:txBody>
      </p:sp>
    </p:spTree>
    <p:extLst>
      <p:ext uri="{BB962C8B-B14F-4D97-AF65-F5344CB8AC3E}">
        <p14:creationId xmlns:p14="http://schemas.microsoft.com/office/powerpoint/2010/main" val="17217328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xfrm>
            <a:off x="381000" y="685800"/>
            <a:ext cx="6096000" cy="3429000"/>
          </a:xfrm>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DEF630-6F46-421A-A2B3-A52197E9EEBC}" type="slidenum">
              <a:rPr lang="it-IT" altLang="it-IT" smtClean="0"/>
              <a:pPr>
                <a:spcBef>
                  <a:spcPct val="0"/>
                </a:spcBef>
              </a:pPr>
              <a:t>61</a:t>
            </a:fld>
            <a:endParaRPr lang="it-IT" altLang="it-IT"/>
          </a:p>
        </p:txBody>
      </p:sp>
    </p:spTree>
    <p:extLst>
      <p:ext uri="{BB962C8B-B14F-4D97-AF65-F5344CB8AC3E}">
        <p14:creationId xmlns:p14="http://schemas.microsoft.com/office/powerpoint/2010/main" val="28916916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xfrm>
            <a:off x="381000" y="685800"/>
            <a:ext cx="6096000" cy="3429000"/>
          </a:xfrm>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3386C8-178B-449E-9235-509B87C615C9}" type="slidenum">
              <a:rPr lang="it-IT" altLang="it-IT" smtClean="0"/>
              <a:pPr>
                <a:spcBef>
                  <a:spcPct val="0"/>
                </a:spcBef>
              </a:pPr>
              <a:t>62</a:t>
            </a:fld>
            <a:endParaRPr lang="it-IT" altLang="it-IT"/>
          </a:p>
        </p:txBody>
      </p:sp>
    </p:spTree>
    <p:extLst>
      <p:ext uri="{BB962C8B-B14F-4D97-AF65-F5344CB8AC3E}">
        <p14:creationId xmlns:p14="http://schemas.microsoft.com/office/powerpoint/2010/main" val="4499846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xfrm>
            <a:off x="381000" y="685800"/>
            <a:ext cx="6096000" cy="3429000"/>
          </a:xfrm>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2016851-1480-4ED2-A7CD-8AEA15EE90F3}" type="slidenum">
              <a:rPr lang="it-IT" altLang="it-IT" smtClean="0"/>
              <a:pPr>
                <a:spcBef>
                  <a:spcPct val="0"/>
                </a:spcBef>
              </a:pPr>
              <a:t>63</a:t>
            </a:fld>
            <a:endParaRPr lang="it-IT" altLang="it-IT"/>
          </a:p>
        </p:txBody>
      </p:sp>
    </p:spTree>
    <p:extLst>
      <p:ext uri="{BB962C8B-B14F-4D97-AF65-F5344CB8AC3E}">
        <p14:creationId xmlns:p14="http://schemas.microsoft.com/office/powerpoint/2010/main" val="2743113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xfrm>
            <a:off x="381000" y="685800"/>
            <a:ext cx="6096000" cy="3429000"/>
          </a:xfrm>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2D8475-1A43-4A55-BECF-624544DE5589}" type="slidenum">
              <a:rPr lang="it-IT" altLang="it-IT" smtClean="0"/>
              <a:pPr>
                <a:spcBef>
                  <a:spcPct val="0"/>
                </a:spcBef>
              </a:pPr>
              <a:t>64</a:t>
            </a:fld>
            <a:endParaRPr lang="it-IT" altLang="it-IT"/>
          </a:p>
        </p:txBody>
      </p:sp>
    </p:spTree>
    <p:extLst>
      <p:ext uri="{BB962C8B-B14F-4D97-AF65-F5344CB8AC3E}">
        <p14:creationId xmlns:p14="http://schemas.microsoft.com/office/powerpoint/2010/main" val="9958734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381000" y="685800"/>
            <a:ext cx="6096000" cy="3429000"/>
          </a:xfrm>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3F6A1CB-C5CB-409A-9EC2-5A7FB14BF32B}" type="slidenum">
              <a:rPr lang="it-IT" altLang="it-IT" smtClean="0"/>
              <a:pPr>
                <a:spcBef>
                  <a:spcPct val="0"/>
                </a:spcBef>
              </a:pPr>
              <a:t>67</a:t>
            </a:fld>
            <a:endParaRPr lang="it-IT" altLang="it-IT"/>
          </a:p>
        </p:txBody>
      </p:sp>
    </p:spTree>
    <p:extLst>
      <p:ext uri="{BB962C8B-B14F-4D97-AF65-F5344CB8AC3E}">
        <p14:creationId xmlns:p14="http://schemas.microsoft.com/office/powerpoint/2010/main" val="13767672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xfrm>
            <a:off x="381000" y="685800"/>
            <a:ext cx="6096000" cy="3429000"/>
          </a:xfrm>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7DDC740-8933-4EC2-85CD-6416EC06C6F4}" type="slidenum">
              <a:rPr lang="it-IT" altLang="it-IT" smtClean="0"/>
              <a:pPr>
                <a:spcBef>
                  <a:spcPct val="0"/>
                </a:spcBef>
              </a:pPr>
              <a:t>68</a:t>
            </a:fld>
            <a:endParaRPr lang="it-IT" altLang="it-IT"/>
          </a:p>
        </p:txBody>
      </p:sp>
    </p:spTree>
    <p:extLst>
      <p:ext uri="{BB962C8B-B14F-4D97-AF65-F5344CB8AC3E}">
        <p14:creationId xmlns:p14="http://schemas.microsoft.com/office/powerpoint/2010/main" val="40626681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xfrm>
            <a:off x="381000" y="685800"/>
            <a:ext cx="6096000" cy="3429000"/>
          </a:xfrm>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B0E2C1B-6370-4D4E-ADD0-622F861E549E}" type="slidenum">
              <a:rPr lang="it-IT" altLang="it-IT" smtClean="0"/>
              <a:pPr>
                <a:spcBef>
                  <a:spcPct val="0"/>
                </a:spcBef>
              </a:pPr>
              <a:t>69</a:t>
            </a:fld>
            <a:endParaRPr lang="it-IT" altLang="it-IT"/>
          </a:p>
        </p:txBody>
      </p:sp>
    </p:spTree>
    <p:extLst>
      <p:ext uri="{BB962C8B-B14F-4D97-AF65-F5344CB8AC3E}">
        <p14:creationId xmlns:p14="http://schemas.microsoft.com/office/powerpoint/2010/main" val="19823106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xfrm>
            <a:off x="381000" y="685800"/>
            <a:ext cx="6096000" cy="3429000"/>
          </a:xfrm>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C594A5-B6D5-4860-AD79-673EB07EFCB4}" type="slidenum">
              <a:rPr lang="it-IT" altLang="it-IT" smtClean="0"/>
              <a:pPr>
                <a:spcBef>
                  <a:spcPct val="0"/>
                </a:spcBef>
              </a:pPr>
              <a:t>70</a:t>
            </a:fld>
            <a:endParaRPr lang="it-IT" altLang="it-IT"/>
          </a:p>
        </p:txBody>
      </p:sp>
    </p:spTree>
    <p:extLst>
      <p:ext uri="{BB962C8B-B14F-4D97-AF65-F5344CB8AC3E}">
        <p14:creationId xmlns:p14="http://schemas.microsoft.com/office/powerpoint/2010/main" val="8122975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628C934-988F-4DEB-BDCA-8D8C45FD0B32}" type="slidenum">
              <a:rPr lang="it-IT" altLang="it-IT" smtClean="0"/>
              <a:pPr>
                <a:spcBef>
                  <a:spcPct val="0"/>
                </a:spcBef>
              </a:pPr>
              <a:t>71</a:t>
            </a:fld>
            <a:endParaRPr lang="it-IT" altLang="it-IT"/>
          </a:p>
        </p:txBody>
      </p:sp>
      <p:sp>
        <p:nvSpPr>
          <p:cNvPr id="110595" name="Rectangle 2"/>
          <p:cNvSpPr>
            <a:spLocks noGrp="1" noRot="1" noChangeAspect="1" noChangeArrowheads="1" noTextEdit="1"/>
          </p:cNvSpPr>
          <p:nvPr>
            <p:ph type="sldImg"/>
          </p:nvPr>
        </p:nvSpPr>
        <p:spPr>
          <a:xfrm>
            <a:off x="381000" y="685800"/>
            <a:ext cx="6096000" cy="3429000"/>
          </a:xfrm>
          <a:ln/>
        </p:spPr>
      </p:sp>
      <p:sp>
        <p:nvSpPr>
          <p:cNvPr id="11059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22196925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A7B444-628B-4A7C-AD3A-21EB427A7DCB}" type="slidenum">
              <a:rPr lang="it-IT" altLang="it-IT" smtClean="0"/>
              <a:pPr>
                <a:spcBef>
                  <a:spcPct val="0"/>
                </a:spcBef>
              </a:pPr>
              <a:t>72</a:t>
            </a:fld>
            <a:endParaRPr lang="it-IT" altLang="it-IT"/>
          </a:p>
        </p:txBody>
      </p:sp>
      <p:sp>
        <p:nvSpPr>
          <p:cNvPr id="112643" name="Rectangle 2"/>
          <p:cNvSpPr>
            <a:spLocks noGrp="1" noRot="1" noChangeAspect="1" noChangeArrowheads="1" noTextEdit="1"/>
          </p:cNvSpPr>
          <p:nvPr>
            <p:ph type="sldImg"/>
          </p:nvPr>
        </p:nvSpPr>
        <p:spPr>
          <a:xfrm>
            <a:off x="381000" y="685800"/>
            <a:ext cx="6096000" cy="3429000"/>
          </a:xfrm>
          <a:ln/>
        </p:spPr>
      </p:sp>
      <p:sp>
        <p:nvSpPr>
          <p:cNvPr id="11264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38839949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6CBE7EA-D53A-4272-9298-7CC3A04B54D8}" type="slidenum">
              <a:rPr lang="it-IT" altLang="it-IT" smtClean="0"/>
              <a:pPr>
                <a:spcBef>
                  <a:spcPct val="0"/>
                </a:spcBef>
              </a:pPr>
              <a:t>73</a:t>
            </a:fld>
            <a:endParaRPr lang="it-IT" altLang="it-IT"/>
          </a:p>
        </p:txBody>
      </p:sp>
      <p:sp>
        <p:nvSpPr>
          <p:cNvPr id="114691" name="Rectangle 2"/>
          <p:cNvSpPr>
            <a:spLocks noGrp="1" noRot="1" noChangeAspect="1" noChangeArrowheads="1" noTextEdit="1"/>
          </p:cNvSpPr>
          <p:nvPr>
            <p:ph type="sldImg"/>
          </p:nvPr>
        </p:nvSpPr>
        <p:spPr>
          <a:xfrm>
            <a:off x="381000" y="685800"/>
            <a:ext cx="6096000" cy="3429000"/>
          </a:xfrm>
          <a:ln/>
        </p:spPr>
      </p:sp>
      <p:sp>
        <p:nvSpPr>
          <p:cNvPr id="11469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1788642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E7EEDDF-8171-441C-9404-16BD86AD8FD7}" type="slidenum">
              <a:rPr lang="it-IT" altLang="it-IT" smtClean="0"/>
              <a:pPr>
                <a:spcBef>
                  <a:spcPct val="0"/>
                </a:spcBef>
              </a:pPr>
              <a:t>74</a:t>
            </a:fld>
            <a:endParaRPr lang="it-IT" altLang="it-IT"/>
          </a:p>
        </p:txBody>
      </p:sp>
      <p:sp>
        <p:nvSpPr>
          <p:cNvPr id="116739" name="Rectangle 2"/>
          <p:cNvSpPr>
            <a:spLocks noGrp="1" noRot="1" noChangeAspect="1" noChangeArrowheads="1" noTextEdit="1"/>
          </p:cNvSpPr>
          <p:nvPr>
            <p:ph type="sldImg"/>
          </p:nvPr>
        </p:nvSpPr>
        <p:spPr>
          <a:xfrm>
            <a:off x="381000" y="685800"/>
            <a:ext cx="6096000" cy="3429000"/>
          </a:xfrm>
          <a:ln/>
        </p:spPr>
      </p:sp>
      <p:sp>
        <p:nvSpPr>
          <p:cNvPr id="11674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4101132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D3C560-AF6D-4543-8E71-2FF9DB68C089}" type="slidenum">
              <a:rPr lang="it-IT" altLang="it-IT" smtClean="0"/>
              <a:pPr>
                <a:spcBef>
                  <a:spcPct val="0"/>
                </a:spcBef>
              </a:pPr>
              <a:t>75</a:t>
            </a:fld>
            <a:endParaRPr lang="it-IT" altLang="it-IT"/>
          </a:p>
        </p:txBody>
      </p:sp>
      <p:sp>
        <p:nvSpPr>
          <p:cNvPr id="118787" name="Rectangle 2"/>
          <p:cNvSpPr>
            <a:spLocks noGrp="1" noRot="1" noChangeAspect="1" noChangeArrowheads="1" noTextEdit="1"/>
          </p:cNvSpPr>
          <p:nvPr>
            <p:ph type="sldImg"/>
          </p:nvPr>
        </p:nvSpPr>
        <p:spPr>
          <a:xfrm>
            <a:off x="381000" y="685800"/>
            <a:ext cx="6096000" cy="3429000"/>
          </a:xfrm>
          <a:ln/>
        </p:spPr>
      </p:sp>
      <p:sp>
        <p:nvSpPr>
          <p:cNvPr id="11878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39664574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3368690-A059-4CDB-9DB6-D1B41BFC640B}" type="slidenum">
              <a:rPr lang="it-IT" altLang="it-IT" smtClean="0"/>
              <a:pPr>
                <a:spcBef>
                  <a:spcPct val="0"/>
                </a:spcBef>
              </a:pPr>
              <a:t>76</a:t>
            </a:fld>
            <a:endParaRPr lang="it-IT" altLang="it-IT"/>
          </a:p>
        </p:txBody>
      </p:sp>
      <p:sp>
        <p:nvSpPr>
          <p:cNvPr id="120835" name="Rectangle 2"/>
          <p:cNvSpPr>
            <a:spLocks noGrp="1" noRot="1" noChangeAspect="1" noChangeArrowheads="1" noTextEdit="1"/>
          </p:cNvSpPr>
          <p:nvPr>
            <p:ph type="sldImg"/>
          </p:nvPr>
        </p:nvSpPr>
        <p:spPr>
          <a:xfrm>
            <a:off x="381000" y="685800"/>
            <a:ext cx="6096000" cy="3429000"/>
          </a:xfrm>
          <a:ln/>
        </p:spPr>
      </p:sp>
      <p:sp>
        <p:nvSpPr>
          <p:cNvPr id="12083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22781079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D2922B-5636-4ABC-BC1F-B2E69BA7A7DF}" type="slidenum">
              <a:rPr lang="it-IT" altLang="it-IT" smtClean="0"/>
              <a:pPr>
                <a:spcBef>
                  <a:spcPct val="0"/>
                </a:spcBef>
              </a:pPr>
              <a:t>85</a:t>
            </a:fld>
            <a:endParaRPr lang="it-IT" altLang="it-IT"/>
          </a:p>
        </p:txBody>
      </p:sp>
      <p:sp>
        <p:nvSpPr>
          <p:cNvPr id="122883" name="Rectangle 2"/>
          <p:cNvSpPr>
            <a:spLocks noGrp="1" noRot="1" noChangeAspect="1" noChangeArrowheads="1" noTextEdit="1"/>
          </p:cNvSpPr>
          <p:nvPr>
            <p:ph type="sldImg"/>
          </p:nvPr>
        </p:nvSpPr>
        <p:spPr>
          <a:xfrm>
            <a:off x="381000" y="685800"/>
            <a:ext cx="6096000" cy="3429000"/>
          </a:xfrm>
          <a:ln/>
        </p:spPr>
      </p:sp>
      <p:sp>
        <p:nvSpPr>
          <p:cNvPr id="12288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39189880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D63F3A-6F45-44E3-B5D2-F4227F2ADDBA}" type="slidenum">
              <a:rPr lang="it-IT" altLang="it-IT" smtClean="0"/>
              <a:pPr>
                <a:spcBef>
                  <a:spcPct val="0"/>
                </a:spcBef>
              </a:pPr>
              <a:t>86</a:t>
            </a:fld>
            <a:endParaRPr lang="it-IT" altLang="it-IT"/>
          </a:p>
        </p:txBody>
      </p:sp>
      <p:sp>
        <p:nvSpPr>
          <p:cNvPr id="124931" name="Rectangle 2"/>
          <p:cNvSpPr>
            <a:spLocks noGrp="1" noRot="1" noChangeAspect="1" noChangeArrowheads="1" noTextEdit="1"/>
          </p:cNvSpPr>
          <p:nvPr>
            <p:ph type="sldImg"/>
          </p:nvPr>
        </p:nvSpPr>
        <p:spPr>
          <a:xfrm>
            <a:off x="381000" y="685800"/>
            <a:ext cx="6096000" cy="3429000"/>
          </a:xfrm>
          <a:ln/>
        </p:spPr>
      </p:sp>
      <p:sp>
        <p:nvSpPr>
          <p:cNvPr id="1249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16535096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3A5818F-0528-44C5-BF27-961E0FC8828A}" type="slidenum">
              <a:rPr lang="it-IT" altLang="it-IT" smtClean="0"/>
              <a:pPr>
                <a:spcBef>
                  <a:spcPct val="0"/>
                </a:spcBef>
              </a:pPr>
              <a:t>87</a:t>
            </a:fld>
            <a:endParaRPr lang="it-IT" altLang="it-IT"/>
          </a:p>
        </p:txBody>
      </p:sp>
      <p:sp>
        <p:nvSpPr>
          <p:cNvPr id="126979" name="Rectangle 2"/>
          <p:cNvSpPr>
            <a:spLocks noGrp="1" noRot="1" noChangeAspect="1" noChangeArrowheads="1" noTextEdit="1"/>
          </p:cNvSpPr>
          <p:nvPr>
            <p:ph type="sldImg"/>
          </p:nvPr>
        </p:nvSpPr>
        <p:spPr>
          <a:xfrm>
            <a:off x="381000" y="685800"/>
            <a:ext cx="6096000" cy="3429000"/>
          </a:xfrm>
          <a:ln/>
        </p:spPr>
      </p:sp>
      <p:sp>
        <p:nvSpPr>
          <p:cNvPr id="12698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Tree>
    <p:extLst>
      <p:ext uri="{BB962C8B-B14F-4D97-AF65-F5344CB8AC3E}">
        <p14:creationId xmlns:p14="http://schemas.microsoft.com/office/powerpoint/2010/main" val="3740689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it-IT"/>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DD523F-3F01-4D93-ADA6-E7F828F9D196}" type="slidenum">
              <a:rPr lang="en-US" altLang="it-IT"/>
              <a:pPr>
                <a:defRPr/>
              </a:pPr>
              <a:t>‹#›</a:t>
            </a:fld>
            <a:endParaRPr lang="en-US" altLang="it-IT"/>
          </a:p>
        </p:txBody>
      </p:sp>
    </p:spTree>
    <p:extLst>
      <p:ext uri="{BB962C8B-B14F-4D97-AF65-F5344CB8AC3E}">
        <p14:creationId xmlns:p14="http://schemas.microsoft.com/office/powerpoint/2010/main" val="3269918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4D4B1EF-9B16-4CA4-B792-5D1AB0C34CA7}" type="slidenum">
              <a:rPr lang="en-US" altLang="it-IT"/>
              <a:pPr>
                <a:defRPr/>
              </a:pPr>
              <a:t>‹#›</a:t>
            </a:fld>
            <a:endParaRPr lang="en-US" altLang="it-IT"/>
          </a:p>
        </p:txBody>
      </p:sp>
    </p:spTree>
    <p:extLst>
      <p:ext uri="{BB962C8B-B14F-4D97-AF65-F5344CB8AC3E}">
        <p14:creationId xmlns:p14="http://schemas.microsoft.com/office/powerpoint/2010/main" val="802869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it-IT"/>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EE9A55-5ACD-4538-8765-56BC7E0CEB87}" type="slidenum">
              <a:rPr lang="en-US" altLang="it-IT"/>
              <a:pPr>
                <a:defRPr/>
              </a:pPr>
              <a:t>‹#›</a:t>
            </a:fld>
            <a:endParaRPr lang="en-US" altLang="it-IT"/>
          </a:p>
        </p:txBody>
      </p:sp>
    </p:spTree>
    <p:extLst>
      <p:ext uri="{BB962C8B-B14F-4D97-AF65-F5344CB8AC3E}">
        <p14:creationId xmlns:p14="http://schemas.microsoft.com/office/powerpoint/2010/main" val="924647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BE85BC-D996-4A15-B50D-D6F1DA891765}" type="slidenum">
              <a:rPr lang="en-US" altLang="it-IT"/>
              <a:pPr>
                <a:defRPr/>
              </a:pPr>
              <a:t>‹#›</a:t>
            </a:fld>
            <a:endParaRPr lang="en-US" altLang="it-IT"/>
          </a:p>
        </p:txBody>
      </p:sp>
    </p:spTree>
    <p:extLst>
      <p:ext uri="{BB962C8B-B14F-4D97-AF65-F5344CB8AC3E}">
        <p14:creationId xmlns:p14="http://schemas.microsoft.com/office/powerpoint/2010/main" val="4058846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it-IT"/>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EB11D91-B5C7-42A9-97CE-0C35AE928DFF}" type="slidenum">
              <a:rPr lang="en-US" altLang="it-IT"/>
              <a:pPr>
                <a:defRPr/>
              </a:pPr>
              <a:t>‹#›</a:t>
            </a:fld>
            <a:endParaRPr lang="en-US" altLang="it-IT"/>
          </a:p>
        </p:txBody>
      </p:sp>
    </p:spTree>
    <p:extLst>
      <p:ext uri="{BB962C8B-B14F-4D97-AF65-F5344CB8AC3E}">
        <p14:creationId xmlns:p14="http://schemas.microsoft.com/office/powerpoint/2010/main" val="718875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D5EC596-E62A-457A-A4D4-E12884FDE606}" type="slidenum">
              <a:rPr lang="en-US" altLang="it-IT"/>
              <a:pPr>
                <a:defRPr/>
              </a:pPr>
              <a:t>‹#›</a:t>
            </a:fld>
            <a:endParaRPr lang="en-US" altLang="it-IT"/>
          </a:p>
        </p:txBody>
      </p:sp>
    </p:spTree>
    <p:extLst>
      <p:ext uri="{BB962C8B-B14F-4D97-AF65-F5344CB8AC3E}">
        <p14:creationId xmlns:p14="http://schemas.microsoft.com/office/powerpoint/2010/main" val="3102202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15941FE-6CD7-4ABB-9516-CFFBFE8897AD}" type="slidenum">
              <a:rPr lang="en-US" altLang="it-IT"/>
              <a:pPr>
                <a:defRPr/>
              </a:pPr>
              <a:t>‹#›</a:t>
            </a:fld>
            <a:endParaRPr lang="en-US" altLang="it-IT"/>
          </a:p>
        </p:txBody>
      </p:sp>
    </p:spTree>
    <p:extLst>
      <p:ext uri="{BB962C8B-B14F-4D97-AF65-F5344CB8AC3E}">
        <p14:creationId xmlns:p14="http://schemas.microsoft.com/office/powerpoint/2010/main" val="672873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it-IT"/>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E5D1E5-0BF9-46FB-B07D-27171F0D186A}" type="slidenum">
              <a:rPr lang="en-US" altLang="it-IT"/>
              <a:pPr>
                <a:defRPr/>
              </a:pPr>
              <a:t>‹#›</a:t>
            </a:fld>
            <a:endParaRPr lang="en-US" altLang="it-IT"/>
          </a:p>
        </p:txBody>
      </p:sp>
    </p:spTree>
    <p:extLst>
      <p:ext uri="{BB962C8B-B14F-4D97-AF65-F5344CB8AC3E}">
        <p14:creationId xmlns:p14="http://schemas.microsoft.com/office/powerpoint/2010/main" val="218423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it-IT"/>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979AFA7-EE50-4CBA-9F26-9AEFD296D869}" type="slidenum">
              <a:rPr lang="en-US" altLang="it-IT"/>
              <a:pPr>
                <a:defRPr/>
              </a:pPr>
              <a:t>‹#›</a:t>
            </a:fld>
            <a:endParaRPr lang="en-US" altLang="it-IT"/>
          </a:p>
        </p:txBody>
      </p:sp>
    </p:spTree>
    <p:extLst>
      <p:ext uri="{BB962C8B-B14F-4D97-AF65-F5344CB8AC3E}">
        <p14:creationId xmlns:p14="http://schemas.microsoft.com/office/powerpoint/2010/main" val="3122707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233597-68D0-45E2-9192-0281CB036030}" type="slidenum">
              <a:rPr lang="en-US" altLang="it-IT"/>
              <a:pPr>
                <a:defRPr/>
              </a:pPr>
              <a:t>‹#›</a:t>
            </a:fld>
            <a:endParaRPr lang="en-US" altLang="it-IT"/>
          </a:p>
        </p:txBody>
      </p:sp>
    </p:spTree>
    <p:extLst>
      <p:ext uri="{BB962C8B-B14F-4D97-AF65-F5344CB8AC3E}">
        <p14:creationId xmlns:p14="http://schemas.microsoft.com/office/powerpoint/2010/main" val="799589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endParaRPr lang="it-IT"/>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168E80-150F-4990-8DA1-34D8A9F08882}" type="slidenum">
              <a:rPr lang="en-US" altLang="it-IT"/>
              <a:pPr>
                <a:defRPr/>
              </a:pPr>
              <a:t>‹#›</a:t>
            </a:fld>
            <a:endParaRPr lang="en-US" altLang="it-IT"/>
          </a:p>
        </p:txBody>
      </p:sp>
    </p:spTree>
    <p:extLst>
      <p:ext uri="{BB962C8B-B14F-4D97-AF65-F5344CB8AC3E}">
        <p14:creationId xmlns:p14="http://schemas.microsoft.com/office/powerpoint/2010/main" val="1904871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BLU SIGILLO">
    <p:spTree>
      <p:nvGrpSpPr>
        <p:cNvPr id="1" name=""/>
        <p:cNvGrpSpPr/>
        <p:nvPr/>
      </p:nvGrpSpPr>
      <p:grpSpPr>
        <a:xfrm>
          <a:off x="0" y="0"/>
          <a:ext cx="0" cy="0"/>
          <a:chOff x="0" y="0"/>
          <a:chExt cx="0" cy="0"/>
        </a:xfrm>
      </p:grpSpPr>
      <p:pic>
        <p:nvPicPr>
          <p:cNvPr id="10" name="Immagine" descr="Immagine"/>
          <p:cNvPicPr>
            <a:picLocks noChangeAspect="1"/>
          </p:cNvPicPr>
          <p:nvPr userDrawn="1"/>
        </p:nvPicPr>
        <p:blipFill>
          <a:blip r:embed="rId2">
            <a:alphaModFix amt="4000"/>
          </a:blip>
          <a:stretch>
            <a:fillRect/>
          </a:stretch>
        </p:blipFill>
        <p:spPr>
          <a:xfrm>
            <a:off x="6325149" y="995367"/>
            <a:ext cx="6374851" cy="6370637"/>
          </a:xfrm>
          <a:prstGeom prst="rect">
            <a:avLst/>
          </a:prstGeom>
          <a:ln w="12700">
            <a:miter lim="400000"/>
          </a:ln>
        </p:spPr>
      </p:pic>
      <p:pic>
        <p:nvPicPr>
          <p:cNvPr id="16" name="Immagine" descr="Immagine"/>
          <p:cNvPicPr>
            <a:picLocks noChangeAspect="1"/>
          </p:cNvPicPr>
          <p:nvPr/>
        </p:nvPicPr>
        <p:blipFill>
          <a:blip r:embed="rId3"/>
          <a:stretch>
            <a:fillRect/>
          </a:stretch>
        </p:blipFill>
        <p:spPr>
          <a:xfrm>
            <a:off x="-669404" y="-1543798"/>
            <a:ext cx="3239647" cy="1090988"/>
          </a:xfrm>
          <a:prstGeom prst="rect">
            <a:avLst/>
          </a:prstGeom>
          <a:ln w="12700">
            <a:miter lim="400000"/>
          </a:ln>
        </p:spPr>
      </p:pic>
      <p:sp>
        <p:nvSpPr>
          <p:cNvPr id="18" name="Titolo Testo"/>
          <p:cNvSpPr txBox="1">
            <a:spLocks noGrp="1"/>
          </p:cNvSpPr>
          <p:nvPr>
            <p:ph type="title"/>
          </p:nvPr>
        </p:nvSpPr>
        <p:spPr>
          <a:xfrm>
            <a:off x="1905002" y="1657532"/>
            <a:ext cx="9365820" cy="1557576"/>
          </a:xfrm>
          <a:prstGeom prst="rect">
            <a:avLst/>
          </a:prstGeom>
        </p:spPr>
        <p:txBody>
          <a:bodyPr/>
          <a:lstStyle>
            <a:lvl1pPr>
              <a:defRPr sz="2166" cap="none" spc="87">
                <a:solidFill>
                  <a:srgbClr val="FFFFFF"/>
                </a:solidFill>
              </a:defRPr>
            </a:lvl1pPr>
          </a:lstStyle>
          <a:p>
            <a:r>
              <a:rPr lang="it-IT"/>
              <a:t>Fare clic per modificare lo stile del titolo dello schema</a:t>
            </a:r>
            <a:endParaRPr/>
          </a:p>
        </p:txBody>
      </p:sp>
      <p:sp>
        <p:nvSpPr>
          <p:cNvPr id="20" name="Sottotitolo"/>
          <p:cNvSpPr txBox="1">
            <a:spLocks noGrp="1"/>
          </p:cNvSpPr>
          <p:nvPr>
            <p:ph type="body" sz="quarter" idx="14"/>
          </p:nvPr>
        </p:nvSpPr>
        <p:spPr>
          <a:xfrm>
            <a:off x="1911219" y="3309767"/>
            <a:ext cx="9359604" cy="267971"/>
          </a:xfrm>
          <a:prstGeom prst="rect">
            <a:avLst/>
          </a:prstGeom>
        </p:spPr>
        <p:txBody>
          <a:bodyPr>
            <a:normAutofit/>
          </a:bodyPr>
          <a:lstStyle/>
          <a:p>
            <a:pPr marL="0" lvl="0" indent="0" algn="l">
              <a:buClrTx/>
              <a:buSzTx/>
              <a:buNone/>
              <a:defRPr sz="3400" cap="none" spc="300">
                <a:solidFill>
                  <a:srgbClr val="FFFFFF"/>
                </a:solidFill>
                <a:latin typeface="Avenir LT Std 55 Roman"/>
                <a:ea typeface="Avenir LT Std 55 Roman"/>
                <a:cs typeface="Avenir LT Std 55 Roman"/>
                <a:sym typeface="Avenir LT Std 55 Roman"/>
              </a:defRPr>
            </a:pPr>
            <a:r>
              <a:rPr lang="it-IT"/>
              <a:t>Fare clic per modificare gli stili del testo dello schema</a:t>
            </a:r>
          </a:p>
        </p:txBody>
      </p:sp>
      <p:pic>
        <p:nvPicPr>
          <p:cNvPr id="21" name="Immagine 1" descr="Immagine 1"/>
          <p:cNvPicPr>
            <a:picLocks noChangeAspect="1"/>
          </p:cNvPicPr>
          <p:nvPr/>
        </p:nvPicPr>
        <p:blipFill>
          <a:blip r:embed="rId4"/>
          <a:stretch>
            <a:fillRect/>
          </a:stretch>
        </p:blipFill>
        <p:spPr>
          <a:xfrm>
            <a:off x="1008418" y="600540"/>
            <a:ext cx="2343180" cy="789902"/>
          </a:xfrm>
          <a:prstGeom prst="rect">
            <a:avLst/>
          </a:prstGeom>
          <a:ln w="12700">
            <a:miter lim="400000"/>
          </a:ln>
        </p:spPr>
      </p:pic>
    </p:spTree>
    <p:extLst>
      <p:ext uri="{BB962C8B-B14F-4D97-AF65-F5344CB8AC3E}">
        <p14:creationId xmlns:p14="http://schemas.microsoft.com/office/powerpoint/2010/main" val="237736890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502920"/>
          </a:xfrm>
          <a:prstGeom prst="rect">
            <a:avLst/>
          </a:prstGeom>
          <a:noFill/>
          <a:ln/>
        </p:spPr>
        <p:txBody>
          <a:bodyPr wrap="square" lIns="0" tIns="0" rIns="0" bIns="0" rtlCol="0" anchor="t"/>
          <a:lstStyle>
            <a:lvl1pPr marL="0" indent="0" algn="l">
              <a:lnSpc>
                <a:spcPct val="115000"/>
              </a:lnSpc>
              <a:buNone/>
              <a:defRPr lang="en-US" sz="3600" dirty="0">
                <a:solidFill>
                  <a:srgbClr val="14213D"/>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620520"/>
            <a:ext cx="10566400" cy="4424680"/>
          </a:xfrm>
          <a:prstGeom prst="rect">
            <a:avLst/>
          </a:prstGeom>
          <a:noFill/>
          <a:ln/>
        </p:spPr>
        <p:txBody>
          <a:bodyPr wrap="square" lIns="0" tIns="0" rIns="0" bIns="0" rtlCol="0" anchor="t"/>
          <a:lstStyle>
            <a:lvl1pPr marL="0" indent="0" algn="l">
              <a:lnSpc>
                <a:spcPct val="140000"/>
              </a:lnSpc>
              <a:buNone/>
              <a:defRPr lang="en-US" sz="1600" dirty="0">
                <a:solidFill>
                  <a:srgbClr val="1E2A3F"/>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2344202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lum/>
          </a:blip>
          <a:srcRect/>
          <a:stretch>
            <a:fillRect t="-17000" b="-17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a:t>Click to edit Master text styles</a:t>
            </a:r>
          </a:p>
          <a:p>
            <a:pPr lvl="1"/>
            <a:r>
              <a:rPr lang="en-US" altLang="it-IT"/>
              <a:t>Second level</a:t>
            </a:r>
          </a:p>
          <a:p>
            <a:pPr lvl="2"/>
            <a:r>
              <a:rPr lang="en-US" altLang="it-IT"/>
              <a:t>Third level</a:t>
            </a:r>
          </a:p>
          <a:p>
            <a:pPr lvl="3"/>
            <a:r>
              <a:rPr lang="en-US" altLang="it-IT"/>
              <a:t>Fourth level</a:t>
            </a:r>
          </a:p>
          <a:p>
            <a:pPr lvl="4"/>
            <a:r>
              <a:rPr lang="en-US" altLang="it-IT"/>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vl1pPr>
          </a:lstStyle>
          <a:p>
            <a:pPr>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366F6E89-34A2-4624-B140-4F38AB0063A9}" type="slidenum">
              <a:rPr lang="en-US" altLang="it-IT"/>
              <a:pPr>
                <a:defRPr/>
              </a:pPr>
              <a:t>‹#›</a:t>
            </a:fld>
            <a:endParaRPr lang="en-US"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osta@units.it"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image" Target="../media/image16.png"/><Relationship Id="rId7" Type="http://schemas.openxmlformats.org/officeDocument/2006/relationships/image" Target="../media/image14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1.png"/><Relationship Id="rId5" Type="http://schemas.openxmlformats.org/officeDocument/2006/relationships/image" Target="../media/image12.png"/><Relationship Id="rId4" Type="http://schemas.openxmlformats.org/officeDocument/2006/relationships/image" Target="../media/image150.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0.png"/><Relationship Id="rId4" Type="http://schemas.openxmlformats.org/officeDocument/2006/relationships/image" Target="../media/image350.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61.jpeg"/></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68.wmf"/></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78.wmf"/><Relationship Id="rId18" Type="http://schemas.openxmlformats.org/officeDocument/2006/relationships/oleObject" Target="../embeddings/oleObject8.bin"/><Relationship Id="rId3" Type="http://schemas.openxmlformats.org/officeDocument/2006/relationships/notesSlide" Target="../notesSlides/notesSlide52.xml"/><Relationship Id="rId7" Type="http://schemas.openxmlformats.org/officeDocument/2006/relationships/image" Target="../media/image75.wmf"/><Relationship Id="rId12" Type="http://schemas.openxmlformats.org/officeDocument/2006/relationships/oleObject" Target="../embeddings/oleObject5.bin"/><Relationship Id="rId17" Type="http://schemas.openxmlformats.org/officeDocument/2006/relationships/image" Target="../media/image80.wmf"/><Relationship Id="rId2" Type="http://schemas.openxmlformats.org/officeDocument/2006/relationships/slideLayout" Target="../slideLayouts/slideLayout1.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77.wmf"/><Relationship Id="rId5" Type="http://schemas.openxmlformats.org/officeDocument/2006/relationships/image" Target="../media/image74.wmf"/><Relationship Id="rId15" Type="http://schemas.openxmlformats.org/officeDocument/2006/relationships/image" Target="../media/image79.wmf"/><Relationship Id="rId10" Type="http://schemas.openxmlformats.org/officeDocument/2006/relationships/oleObject" Target="../embeddings/oleObject4.bin"/><Relationship Id="rId19" Type="http://schemas.openxmlformats.org/officeDocument/2006/relationships/image" Target="../media/image81.wmf"/><Relationship Id="rId4" Type="http://schemas.openxmlformats.org/officeDocument/2006/relationships/oleObject" Target="../embeddings/oleObject1.bin"/><Relationship Id="rId9" Type="http://schemas.openxmlformats.org/officeDocument/2006/relationships/image" Target="../media/image76.wmf"/><Relationship Id="rId14" Type="http://schemas.openxmlformats.org/officeDocument/2006/relationships/oleObject" Target="../embeddings/oleObject6.bin"/></Relationships>
</file>

<file path=ppt/slides/_rels/slide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83.wmf"/></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54.xml"/><Relationship Id="rId7" Type="http://schemas.openxmlformats.org/officeDocument/2006/relationships/image" Target="../media/image85.w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10.bin"/><Relationship Id="rId11" Type="http://schemas.openxmlformats.org/officeDocument/2006/relationships/image" Target="../media/image87.wmf"/><Relationship Id="rId5" Type="http://schemas.openxmlformats.org/officeDocument/2006/relationships/image" Target="../media/image84.wmf"/><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86.wmf"/></Relationships>
</file>

<file path=ppt/slides/_rels/slide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6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94.wmf"/><Relationship Id="rId18" Type="http://schemas.openxmlformats.org/officeDocument/2006/relationships/oleObject" Target="../embeddings/oleObject19.bin"/><Relationship Id="rId3" Type="http://schemas.openxmlformats.org/officeDocument/2006/relationships/notesSlide" Target="../notesSlides/notesSlide57.xml"/><Relationship Id="rId7" Type="http://schemas.openxmlformats.org/officeDocument/2006/relationships/image" Target="../media/image91.wmf"/><Relationship Id="rId12" Type="http://schemas.openxmlformats.org/officeDocument/2006/relationships/oleObject" Target="../embeddings/oleObject16.bin"/><Relationship Id="rId17" Type="http://schemas.openxmlformats.org/officeDocument/2006/relationships/image" Target="../media/image96.wmf"/><Relationship Id="rId2" Type="http://schemas.openxmlformats.org/officeDocument/2006/relationships/slideLayout" Target="../slideLayouts/slideLayout1.xml"/><Relationship Id="rId16" Type="http://schemas.openxmlformats.org/officeDocument/2006/relationships/oleObject" Target="../embeddings/oleObject18.bin"/><Relationship Id="rId20" Type="http://schemas.openxmlformats.org/officeDocument/2006/relationships/image" Target="../media/image100.png"/><Relationship Id="rId1" Type="http://schemas.openxmlformats.org/officeDocument/2006/relationships/vmlDrawing" Target="../drawings/vmlDrawing3.vml"/><Relationship Id="rId6" Type="http://schemas.openxmlformats.org/officeDocument/2006/relationships/oleObject" Target="../embeddings/oleObject13.bin"/><Relationship Id="rId11" Type="http://schemas.openxmlformats.org/officeDocument/2006/relationships/image" Target="../media/image93.wmf"/><Relationship Id="rId5" Type="http://schemas.openxmlformats.org/officeDocument/2006/relationships/image" Target="../media/image99.png"/><Relationship Id="rId15" Type="http://schemas.openxmlformats.org/officeDocument/2006/relationships/image" Target="../media/image95.wmf"/><Relationship Id="rId10" Type="http://schemas.openxmlformats.org/officeDocument/2006/relationships/oleObject" Target="../embeddings/oleObject15.bin"/><Relationship Id="rId19" Type="http://schemas.openxmlformats.org/officeDocument/2006/relationships/image" Target="../media/image97.wmf"/><Relationship Id="rId4" Type="http://schemas.openxmlformats.org/officeDocument/2006/relationships/image" Target="../media/image98.png"/><Relationship Id="rId9" Type="http://schemas.openxmlformats.org/officeDocument/2006/relationships/image" Target="../media/image92.wmf"/><Relationship Id="rId14" Type="http://schemas.openxmlformats.org/officeDocument/2006/relationships/oleObject" Target="../embeddings/oleObject17.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8.xml"/><Relationship Id="rId7" Type="http://schemas.openxmlformats.org/officeDocument/2006/relationships/image" Target="../media/image102.w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21.bin"/><Relationship Id="rId5" Type="http://schemas.openxmlformats.org/officeDocument/2006/relationships/image" Target="../media/image101.wmf"/><Relationship Id="rId4" Type="http://schemas.openxmlformats.org/officeDocument/2006/relationships/oleObject" Target="../embeddings/oleObject20.bin"/></Relationships>
</file>

<file path=ppt/slides/_rels/slide6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64.wmf"/></Relationships>
</file>

<file path=ppt/slides/_rels/slide64.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notesSlide" Target="../notesSlides/notesSlide60.xml"/><Relationship Id="rId7" Type="http://schemas.openxmlformats.org/officeDocument/2006/relationships/oleObject" Target="../embeddings/oleObject23.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04.wmf"/><Relationship Id="rId5" Type="http://schemas.openxmlformats.org/officeDocument/2006/relationships/oleObject" Target="../embeddings/oleObject22.bin"/><Relationship Id="rId10" Type="http://schemas.openxmlformats.org/officeDocument/2006/relationships/image" Target="../media/image106.wmf"/><Relationship Id="rId4" Type="http://schemas.openxmlformats.org/officeDocument/2006/relationships/image" Target="../media/image107.png"/><Relationship Id="rId9" Type="http://schemas.openxmlformats.org/officeDocument/2006/relationships/oleObject" Target="../embeddings/oleObject24.bin"/></Relationships>
</file>

<file path=ppt/slides/_rels/slide6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8.w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3.wmf"/><Relationship Id="rId1" Type="http://schemas.openxmlformats.org/officeDocument/2006/relationships/slideLayout" Target="../slideLayouts/slideLayout7.xml"/><Relationship Id="rId4" Type="http://schemas.openxmlformats.org/officeDocument/2006/relationships/image" Target="../media/image64.wmf"/></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1.xml"/><Relationship Id="rId7" Type="http://schemas.openxmlformats.org/officeDocument/2006/relationships/image" Target="../media/image110.wm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26.bin"/><Relationship Id="rId5" Type="http://schemas.openxmlformats.org/officeDocument/2006/relationships/image" Target="../media/image109.wmf"/><Relationship Id="rId4" Type="http://schemas.openxmlformats.org/officeDocument/2006/relationships/oleObject" Target="../embeddings/oleObject25.bin"/></Relationships>
</file>

<file path=ppt/slides/_rels/slide6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8.xml"/><Relationship Id="rId1" Type="http://schemas.openxmlformats.org/officeDocument/2006/relationships/slideLayout" Target="../slideLayouts/slideLayout1.xml"/><Relationship Id="rId5" Type="http://schemas.openxmlformats.org/officeDocument/2006/relationships/image" Target="../media/image117.png"/><Relationship Id="rId4" Type="http://schemas.openxmlformats.org/officeDocument/2006/relationships/image" Target="../media/image116.wmf"/></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118.wmf"/><Relationship Id="rId5" Type="http://schemas.openxmlformats.org/officeDocument/2006/relationships/oleObject" Target="../embeddings/oleObject27.bin"/><Relationship Id="rId4" Type="http://schemas.openxmlformats.org/officeDocument/2006/relationships/image" Target="../media/image119.wmf"/></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xml"/><Relationship Id="rId1" Type="http://schemas.openxmlformats.org/officeDocument/2006/relationships/vmlDrawing" Target="../drawings/vmlDrawing8.vml"/><Relationship Id="rId5" Type="http://schemas.openxmlformats.org/officeDocument/2006/relationships/image" Target="../media/image120.wmf"/><Relationship Id="rId4" Type="http://schemas.openxmlformats.org/officeDocument/2006/relationships/oleObject" Target="../embeddings/oleObject28.bin"/></Relationships>
</file>

<file path=ppt/slides/_rels/slide7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xml"/><Relationship Id="rId5" Type="http://schemas.openxmlformats.org/officeDocument/2006/relationships/image" Target="../media/image125.png"/><Relationship Id="rId4" Type="http://schemas.openxmlformats.org/officeDocument/2006/relationships/image" Target="../media/image124.png"/></Relationships>
</file>

<file path=ppt/slides/_rels/slide7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jpeg"/><Relationship Id="rId1" Type="http://schemas.openxmlformats.org/officeDocument/2006/relationships/slideLayout" Target="../slideLayouts/slideLayout7.xml"/><Relationship Id="rId4" Type="http://schemas.openxmlformats.org/officeDocument/2006/relationships/image" Target="../media/image130.jpeg"/></Relationships>
</file>

<file path=ppt/slides/_rels/slide82.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33.em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16.wmf"/><Relationship Id="rId2" Type="http://schemas.openxmlformats.org/officeDocument/2006/relationships/image" Target="../media/image115.png"/><Relationship Id="rId1" Type="http://schemas.openxmlformats.org/officeDocument/2006/relationships/slideLayout" Target="../slideLayouts/slideLayout7.xml"/><Relationship Id="rId5" Type="http://schemas.openxmlformats.org/officeDocument/2006/relationships/image" Target="../media/image134.png"/><Relationship Id="rId4" Type="http://schemas.openxmlformats.org/officeDocument/2006/relationships/image" Target="../media/image117.png"/></Relationships>
</file>

<file path=ppt/slides/_rels/slide85.xml.rels><?xml version="1.0" encoding="UTF-8" standalone="yes"?>
<Relationships xmlns="http://schemas.openxmlformats.org/package/2006/relationships"><Relationship Id="rId3" Type="http://schemas.openxmlformats.org/officeDocument/2006/relationships/image" Target="../media/image135.wmf"/><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35.wmf"/><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36.wmf"/><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294A"/>
        </a:solidFill>
        <a:effectLst/>
      </p:bgPr>
    </p:bg>
    <p:spTree>
      <p:nvGrpSpPr>
        <p:cNvPr id="1" name=""/>
        <p:cNvGrpSpPr/>
        <p:nvPr/>
      </p:nvGrpSpPr>
      <p:grpSpPr>
        <a:xfrm>
          <a:off x="0" y="0"/>
          <a:ext cx="0" cy="0"/>
          <a:chOff x="0" y="0"/>
          <a:chExt cx="0" cy="0"/>
        </a:xfrm>
      </p:grpSpPr>
      <p:sp>
        <p:nvSpPr>
          <p:cNvPr id="180" name="Nome Cognome"/>
          <p:cNvSpPr txBox="1">
            <a:spLocks noGrp="1"/>
          </p:cNvSpPr>
          <p:nvPr>
            <p:ph type="body" idx="4294967295"/>
          </p:nvPr>
        </p:nvSpPr>
        <p:spPr>
          <a:xfrm>
            <a:off x="3735289" y="4564856"/>
            <a:ext cx="3387140" cy="228600"/>
          </a:xfrm>
          <a:prstGeom prst="rect">
            <a:avLst/>
          </a:prstGeom>
          <a:extLst>
            <a:ext uri="{C572A759-6A51-4108-AA02-DFA0A04FC94B}">
              <ma14:wrappingTextBoxFlag xmlns:ma14="http://schemas.microsoft.com/office/mac/drawingml/2011/main" xmlns="" val="1"/>
            </a:ext>
          </a:extLst>
        </p:spPr>
        <p:txBody>
          <a:bodyPr>
            <a:normAutofit fontScale="25000" lnSpcReduction="20000"/>
          </a:bodyPr>
          <a:lstStyle>
            <a:lvl1pPr marL="0" indent="0" algn="l">
              <a:spcBef>
                <a:spcPts val="4800"/>
              </a:spcBef>
              <a:buClrTx/>
              <a:buSzTx/>
              <a:buNone/>
              <a:defRPr sz="4100" cap="none" spc="0">
                <a:solidFill>
                  <a:srgbClr val="FFFFFF"/>
                </a:solidFill>
                <a:latin typeface="Avenir Heavy"/>
                <a:ea typeface="Avenir Heavy"/>
                <a:cs typeface="Avenir Heavy"/>
                <a:sym typeface="Avenir Heavy"/>
              </a:defRPr>
            </a:lvl1pPr>
          </a:lstStyle>
          <a:p>
            <a:r>
              <a:rPr lang="it-IT" dirty="0"/>
              <a:t>Giovanni Costa - </a:t>
            </a:r>
            <a:r>
              <a:rPr lang="it-IT" dirty="0">
                <a:hlinkClick r:id="rId2"/>
              </a:rPr>
              <a:t>costa</a:t>
            </a:r>
            <a:r>
              <a:rPr lang="it-IT" dirty="0">
                <a:solidFill>
                  <a:schemeClr val="bg1"/>
                </a:solidFill>
                <a:hlinkClick r:id="rId2"/>
              </a:rPr>
              <a:t>@units.it</a:t>
            </a:r>
            <a:endParaRPr lang="it-IT" dirty="0">
              <a:solidFill>
                <a:schemeClr val="bg1"/>
              </a:solidFill>
            </a:endParaRPr>
          </a:p>
          <a:p>
            <a:endParaRPr lang="it-IT" dirty="0">
              <a:solidFill>
                <a:schemeClr val="bg1"/>
              </a:solidFill>
            </a:endParaRPr>
          </a:p>
          <a:p>
            <a:endParaRPr lang="it-IT" dirty="0">
              <a:solidFill>
                <a:schemeClr val="bg1"/>
              </a:solidFill>
            </a:endParaRPr>
          </a:p>
          <a:p>
            <a:endParaRPr dirty="0"/>
          </a:p>
        </p:txBody>
      </p:sp>
      <p:sp>
        <p:nvSpPr>
          <p:cNvPr id="9" name="Titolo della presentazione">
            <a:extLst>
              <a:ext uri="{FF2B5EF4-FFF2-40B4-BE49-F238E27FC236}">
                <a16:creationId xmlns:a16="http://schemas.microsoft.com/office/drawing/2014/main" id="{FB5E2ACE-D456-4C36-A0CB-F9146331FE5E}"/>
              </a:ext>
            </a:extLst>
          </p:cNvPr>
          <p:cNvSpPr txBox="1">
            <a:spLocks noGrp="1"/>
          </p:cNvSpPr>
          <p:nvPr>
            <p:ph type="title"/>
          </p:nvPr>
        </p:nvSpPr>
        <p:spPr>
          <a:xfrm>
            <a:off x="3665730" y="2311638"/>
            <a:ext cx="5268274" cy="876137"/>
          </a:xfrm>
          <a:prstGeom prst="rect">
            <a:avLst/>
          </a:prstGeom>
        </p:spPr>
        <p:txBody>
          <a:bodyPr/>
          <a:lstStyle>
            <a:lvl1pPr>
              <a:defRPr spc="300"/>
            </a:lvl1pPr>
          </a:lstStyle>
          <a:p>
            <a:r>
              <a:rPr lang="en-US" sz="2700" dirty="0">
                <a:latin typeface="Arial" panose="020B0604020202020204" pitchFamily="34" charset="0"/>
                <a:cs typeface="Arial" panose="020B0604020202020204" pitchFamily="34" charset="0"/>
              </a:rPr>
              <a:t>FISICA TERRESTRE</a:t>
            </a:r>
            <a:endParaRPr sz="27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A1A1238-D23D-4F9C-891D-6DA4106259CC}"/>
              </a:ext>
            </a:extLst>
          </p:cNvPr>
          <p:cNvSpPr txBox="1"/>
          <p:nvPr/>
        </p:nvSpPr>
        <p:spPr>
          <a:xfrm>
            <a:off x="3735292" y="3462407"/>
            <a:ext cx="2153603" cy="369332"/>
          </a:xfrm>
          <a:prstGeom prst="rect">
            <a:avLst/>
          </a:prstGeom>
          <a:noFill/>
        </p:spPr>
        <p:txBody>
          <a:bodyPr wrap="none" rtlCol="0">
            <a:spAutoFit/>
          </a:bodyPr>
          <a:lstStyle/>
          <a:p>
            <a:r>
              <a:rPr lang="en-US" sz="1800" dirty="0">
                <a:solidFill>
                  <a:schemeClr val="bg1"/>
                </a:solidFill>
                <a:latin typeface="Avenir LT Std 55 Roman"/>
              </a:rPr>
              <a:t>MISURE DI GRAVITA’</a:t>
            </a:r>
          </a:p>
        </p:txBody>
      </p:sp>
      <p:sp>
        <p:nvSpPr>
          <p:cNvPr id="5" name="Nome Cognome">
            <a:extLst>
              <a:ext uri="{FF2B5EF4-FFF2-40B4-BE49-F238E27FC236}">
                <a16:creationId xmlns:a16="http://schemas.microsoft.com/office/drawing/2014/main" id="{F02FEF8C-DE8D-41D9-8E96-901024D5194D}"/>
              </a:ext>
            </a:extLst>
          </p:cNvPr>
          <p:cNvSpPr txBox="1">
            <a:spLocks/>
          </p:cNvSpPr>
          <p:nvPr/>
        </p:nvSpPr>
        <p:spPr bwMode="auto">
          <a:xfrm>
            <a:off x="3742690" y="4847765"/>
            <a:ext cx="338714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C572A759-6A51-4108-AA02-DFA0A04FC94B}">
              <ma14:wrappingTextBoxFlag xmlns:ma14="http://schemas.microsoft.com/office/mac/drawingml/2011/main" xmlns="" val="1"/>
            </a:ext>
          </a:extLst>
        </p:spPr>
        <p:txBody>
          <a:bodyPr vert="horz" wrap="square" lIns="68580" tIns="34290" rIns="68580" bIns="34290" numCol="1" anchor="t" anchorCtr="0" compatLnSpc="1">
            <a:prstTxWarp prst="textNoShape">
              <a:avLst/>
            </a:prstTxWarp>
            <a:normAutofit fontScale="40000" lnSpcReduction="20000"/>
          </a:bodyPr>
          <a:lstStyle>
            <a:lvl1pPr marL="0" indent="0" algn="l" rtl="0" eaLnBrk="0" fontAlgn="base" hangingPunct="0">
              <a:spcBef>
                <a:spcPts val="4800"/>
              </a:spcBef>
              <a:spcAft>
                <a:spcPct val="0"/>
              </a:spcAft>
              <a:buClrTx/>
              <a:buSzTx/>
              <a:buNone/>
              <a:defRPr sz="4100" cap="none" spc="0">
                <a:solidFill>
                  <a:srgbClr val="FFFFFF"/>
                </a:solidFill>
                <a:latin typeface="Avenir Heavy"/>
                <a:ea typeface="Avenir Heavy"/>
                <a:cs typeface="Avenir Heavy"/>
                <a:sym typeface="Avenir Heavy"/>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it-IT" sz="3075" b="0" kern="0" dirty="0" err="1">
                <a:solidFill>
                  <a:schemeClr val="bg1"/>
                </a:solidFill>
              </a:rPr>
              <a:t>S,Giovanni</a:t>
            </a:r>
            <a:r>
              <a:rPr lang="it-IT" sz="3075" b="0" kern="0" dirty="0">
                <a:solidFill>
                  <a:schemeClr val="bg1"/>
                </a:solidFill>
              </a:rPr>
              <a:t> - Palazzina P - via Weiss 4</a:t>
            </a:r>
          </a:p>
          <a:p>
            <a:endParaRPr lang="it-IT" sz="3075" b="0" kern="0" dirty="0">
              <a:solidFill>
                <a:schemeClr val="bg1"/>
              </a:solidFill>
            </a:endParaRPr>
          </a:p>
          <a:p>
            <a:endParaRPr lang="it-IT" sz="3075" b="0" kern="0" dirty="0">
              <a:solidFill>
                <a:schemeClr val="bg1"/>
              </a:solidFill>
            </a:endParaRPr>
          </a:p>
          <a:p>
            <a:endParaRPr lang="it-IT" sz="3075" b="0" kern="0" dirty="0"/>
          </a:p>
        </p:txBody>
      </p:sp>
      <p:sp>
        <p:nvSpPr>
          <p:cNvPr id="6" name="Nome Cognome">
            <a:extLst>
              <a:ext uri="{FF2B5EF4-FFF2-40B4-BE49-F238E27FC236}">
                <a16:creationId xmlns:a16="http://schemas.microsoft.com/office/drawing/2014/main" id="{0FE8088E-7184-4D0A-BC45-17A900262C23}"/>
              </a:ext>
            </a:extLst>
          </p:cNvPr>
          <p:cNvSpPr txBox="1">
            <a:spLocks/>
          </p:cNvSpPr>
          <p:nvPr/>
        </p:nvSpPr>
        <p:spPr bwMode="auto">
          <a:xfrm>
            <a:off x="8634282" y="5589240"/>
            <a:ext cx="1836204"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C572A759-6A51-4108-AA02-DFA0A04FC94B}">
              <ma14:wrappingTextBoxFlag xmlns:ma14="http://schemas.microsoft.com/office/mac/drawingml/2011/main" xmlns="" val="1"/>
            </a:ext>
          </a:extLst>
        </p:spPr>
        <p:txBody>
          <a:bodyPr vert="horz" wrap="square" lIns="68580" tIns="34290" rIns="68580" bIns="34290" numCol="1" anchor="t" anchorCtr="0" compatLnSpc="1">
            <a:prstTxWarp prst="textNoShape">
              <a:avLst/>
            </a:prstTxWarp>
            <a:normAutofit fontScale="40000" lnSpcReduction="20000"/>
          </a:bodyPr>
          <a:lstStyle>
            <a:lvl1pPr marL="0" indent="0" algn="l" rtl="0" eaLnBrk="0" fontAlgn="base" hangingPunct="0">
              <a:spcBef>
                <a:spcPts val="4800"/>
              </a:spcBef>
              <a:spcAft>
                <a:spcPct val="0"/>
              </a:spcAft>
              <a:buClrTx/>
              <a:buSzTx/>
              <a:buNone/>
              <a:defRPr sz="4100" cap="none" spc="0">
                <a:solidFill>
                  <a:srgbClr val="FFFFFF"/>
                </a:solidFill>
                <a:latin typeface="Avenir Heavy"/>
                <a:ea typeface="Avenir Heavy"/>
                <a:cs typeface="Avenir Heavy"/>
                <a:sym typeface="Avenir Heavy"/>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it-IT" sz="3075" b="0" kern="0" dirty="0">
                <a:solidFill>
                  <a:schemeClr val="bg1"/>
                </a:solidFill>
              </a:rPr>
              <a:t>Anno accademico 2025-26</a:t>
            </a:r>
          </a:p>
          <a:p>
            <a:endParaRPr lang="it-IT" sz="3075" b="0" kern="0" dirty="0">
              <a:solidFill>
                <a:schemeClr val="bg1"/>
              </a:solidFill>
            </a:endParaRPr>
          </a:p>
          <a:p>
            <a:endParaRPr lang="it-IT" sz="3075" b="0" kern="0" dirty="0">
              <a:solidFill>
                <a:schemeClr val="bg1"/>
              </a:solidFill>
            </a:endParaRPr>
          </a:p>
          <a:p>
            <a:endParaRPr lang="it-IT" sz="3075" b="0" kern="0" dirty="0"/>
          </a:p>
        </p:txBody>
      </p:sp>
    </p:spTree>
    <p:extLst>
      <p:ext uri="{BB962C8B-B14F-4D97-AF65-F5344CB8AC3E}">
        <p14:creationId xmlns:p14="http://schemas.microsoft.com/office/powerpoint/2010/main" val="278051644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1687513" y="974547"/>
            <a:ext cx="866807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2400" dirty="0">
                <a:latin typeface="Chalkboard"/>
              </a:rPr>
              <a:t>le differenze nella densità dei materiali (rocce) all'interno della Terra  producono piccole differenze nel campo gravitazionale locale (</a:t>
            </a:r>
            <a:r>
              <a:rPr lang="it-IT" altLang="it-IT" sz="2400" dirty="0">
                <a:solidFill>
                  <a:srgbClr val="0070C0"/>
                </a:solidFill>
                <a:latin typeface="Chalkboard"/>
              </a:rPr>
              <a:t>anomalie</a:t>
            </a:r>
            <a:r>
              <a:rPr lang="it-IT" altLang="it-IT" sz="2400" dirty="0">
                <a:latin typeface="Chalkboard"/>
              </a:rPr>
              <a:t>)</a:t>
            </a:r>
            <a:endParaRPr lang="en-US" altLang="it-IT" sz="2400" dirty="0">
              <a:latin typeface="Chalkboard"/>
            </a:endParaRPr>
          </a:p>
        </p:txBody>
      </p:sp>
      <p:pic>
        <p:nvPicPr>
          <p:cNvPr id="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648" y="2341578"/>
            <a:ext cx="65532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ChangeArrowheads="1"/>
          </p:cNvSpPr>
          <p:nvPr/>
        </p:nvSpPr>
        <p:spPr bwMode="auto">
          <a:xfrm>
            <a:off x="3352800" y="2327275"/>
            <a:ext cx="5257800" cy="2286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5" name="Rectangle 7"/>
          <p:cNvSpPr>
            <a:spLocks noChangeArrowheads="1"/>
          </p:cNvSpPr>
          <p:nvPr/>
        </p:nvSpPr>
        <p:spPr bwMode="auto">
          <a:xfrm>
            <a:off x="1857939" y="2051020"/>
            <a:ext cx="84976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2000" i="1" dirty="0">
                <a:latin typeface="Chalkboard"/>
              </a:rPr>
              <a:t>può essere misurato con un </a:t>
            </a:r>
            <a:r>
              <a:rPr lang="it-IT" altLang="it-IT" sz="2000" i="1" dirty="0">
                <a:solidFill>
                  <a:srgbClr val="0070C0"/>
                </a:solidFill>
                <a:latin typeface="Chalkboard"/>
              </a:rPr>
              <a:t>gravimetro</a:t>
            </a:r>
            <a:r>
              <a:rPr lang="it-IT" altLang="it-IT" sz="2000" i="1" dirty="0">
                <a:latin typeface="Chalkboard"/>
              </a:rPr>
              <a:t> (attrazione della molla verso la massa)</a:t>
            </a:r>
            <a:endParaRPr lang="en-US" altLang="it-IT" sz="2000" i="1" dirty="0">
              <a:latin typeface="Chalkboard"/>
            </a:endParaRPr>
          </a:p>
        </p:txBody>
      </p:sp>
      <p:sp>
        <p:nvSpPr>
          <p:cNvPr id="6" name="Rectangle 8"/>
          <p:cNvSpPr>
            <a:spLocks noChangeArrowheads="1"/>
          </p:cNvSpPr>
          <p:nvPr/>
        </p:nvSpPr>
        <p:spPr bwMode="auto">
          <a:xfrm>
            <a:off x="2067249" y="5691503"/>
            <a:ext cx="228726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it-IT" altLang="it-IT" sz="2000" dirty="0">
                <a:solidFill>
                  <a:srgbClr val="00C300"/>
                </a:solidFill>
                <a:latin typeface="Chalkboard"/>
              </a:rPr>
              <a:t>materiale denso attira ed estende la molla</a:t>
            </a:r>
            <a:endParaRPr lang="en-US" altLang="it-IT" sz="2000" dirty="0">
              <a:solidFill>
                <a:srgbClr val="00C300"/>
              </a:solidFill>
              <a:latin typeface="Chalkboard"/>
            </a:endParaRPr>
          </a:p>
        </p:txBody>
      </p:sp>
      <p:sp>
        <p:nvSpPr>
          <p:cNvPr id="7" name="Rectangle 9"/>
          <p:cNvSpPr>
            <a:spLocks noChangeArrowheads="1"/>
          </p:cNvSpPr>
          <p:nvPr/>
        </p:nvSpPr>
        <p:spPr bwMode="auto">
          <a:xfrm>
            <a:off x="7032104" y="5651532"/>
            <a:ext cx="25789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it-IT" altLang="it-IT" sz="2000" dirty="0" err="1">
                <a:latin typeface="Chalkboard"/>
              </a:rPr>
              <a:t>ll</a:t>
            </a:r>
            <a:r>
              <a:rPr lang="it-IT" altLang="it-IT" sz="2000" dirty="0">
                <a:latin typeface="Chalkboard"/>
              </a:rPr>
              <a:t> vuoto (grotta) non ha massa da estendere la molla</a:t>
            </a:r>
            <a:endParaRPr lang="en-US" altLang="it-IT" sz="2000" dirty="0">
              <a:latin typeface="Chalkboard"/>
            </a:endParaRPr>
          </a:p>
        </p:txBody>
      </p:sp>
      <p:sp>
        <p:nvSpPr>
          <p:cNvPr id="8" name="Rectangle 10"/>
          <p:cNvSpPr>
            <a:spLocks noChangeArrowheads="1"/>
          </p:cNvSpPr>
          <p:nvPr/>
        </p:nvSpPr>
        <p:spPr bwMode="auto">
          <a:xfrm>
            <a:off x="5052542" y="5633783"/>
            <a:ext cx="185831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it-IT" sz="2000" dirty="0" err="1">
                <a:solidFill>
                  <a:srgbClr val="6F3F50"/>
                </a:solidFill>
                <a:latin typeface="Chalkboard"/>
              </a:rPr>
              <a:t>massa</a:t>
            </a:r>
            <a:r>
              <a:rPr lang="en-US" altLang="it-IT" sz="2000" dirty="0">
                <a:solidFill>
                  <a:srgbClr val="6F3F50"/>
                </a:solidFill>
                <a:latin typeface="Chalkboard"/>
              </a:rPr>
              <a:t> </a:t>
            </a:r>
            <a:r>
              <a:rPr lang="en-US" altLang="it-IT" sz="2000" dirty="0" err="1">
                <a:solidFill>
                  <a:srgbClr val="6F3F50"/>
                </a:solidFill>
                <a:latin typeface="Chalkboard"/>
              </a:rPr>
              <a:t>uniforme</a:t>
            </a:r>
            <a:r>
              <a:rPr lang="en-US" altLang="it-IT" sz="2000" dirty="0">
                <a:solidFill>
                  <a:srgbClr val="6F3F50"/>
                </a:solidFill>
                <a:latin typeface="Chalkboard"/>
              </a:rPr>
              <a:t> e </a:t>
            </a:r>
            <a:r>
              <a:rPr lang="en-US" altLang="it-IT" sz="2000" dirty="0" err="1">
                <a:solidFill>
                  <a:srgbClr val="6F3F50"/>
                </a:solidFill>
                <a:latin typeface="Chalkboard"/>
              </a:rPr>
              <a:t>molla</a:t>
            </a:r>
            <a:r>
              <a:rPr lang="en-US" altLang="it-IT" sz="2000" dirty="0">
                <a:solidFill>
                  <a:srgbClr val="6F3F50"/>
                </a:solidFill>
                <a:latin typeface="Chalkboard"/>
              </a:rPr>
              <a:t> è </a:t>
            </a:r>
            <a:r>
              <a:rPr lang="en-US" altLang="it-IT" sz="2000" dirty="0" err="1">
                <a:solidFill>
                  <a:srgbClr val="6F3F50"/>
                </a:solidFill>
                <a:latin typeface="Chalkboard"/>
              </a:rPr>
              <a:t>neutra</a:t>
            </a:r>
            <a:endParaRPr lang="en-US" altLang="it-IT" sz="2000" dirty="0">
              <a:solidFill>
                <a:srgbClr val="6F3F50"/>
              </a:solidFill>
              <a:latin typeface="Chalkboard"/>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D0FA7AD-3B67-4ADC-A950-01079DADEC15}" type="slidenum">
              <a:rPr lang="it-IT" altLang="it-IT" sz="1400" b="1"/>
              <a:pPr>
                <a:spcBef>
                  <a:spcPct val="0"/>
                </a:spcBef>
                <a:buFontTx/>
                <a:buNone/>
              </a:pPr>
              <a:t>3</a:t>
            </a:fld>
            <a:endParaRPr lang="it-IT" altLang="it-IT" sz="1400" b="1"/>
          </a:p>
        </p:txBody>
      </p:sp>
      <p:sp>
        <p:nvSpPr>
          <p:cNvPr id="4099" name="TextBox 1"/>
          <p:cNvSpPr txBox="1">
            <a:spLocks noChangeArrowheads="1"/>
          </p:cNvSpPr>
          <p:nvPr/>
        </p:nvSpPr>
        <p:spPr bwMode="auto">
          <a:xfrm>
            <a:off x="4511675" y="1052513"/>
            <a:ext cx="2857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Times New Roman" panose="02020603050405020304" pitchFamily="18" charset="0"/>
              </a:defRPr>
            </a:lvl1pPr>
            <a:lvl2pPr marL="742950" indent="-285750">
              <a:defRPr sz="2000" b="1">
                <a:solidFill>
                  <a:schemeClr val="tx1"/>
                </a:solidFill>
                <a:latin typeface="Times New Roman" panose="02020603050405020304" pitchFamily="18" charset="0"/>
              </a:defRPr>
            </a:lvl2pPr>
            <a:lvl3pPr marL="1143000" indent="-228600">
              <a:defRPr sz="2000" b="1">
                <a:solidFill>
                  <a:schemeClr val="tx1"/>
                </a:solidFill>
                <a:latin typeface="Times New Roman" panose="02020603050405020304" pitchFamily="18" charset="0"/>
              </a:defRPr>
            </a:lvl3pPr>
            <a:lvl4pPr marL="1600200" indent="-228600">
              <a:defRPr sz="2000" b="1">
                <a:solidFill>
                  <a:schemeClr val="tx1"/>
                </a:solidFill>
                <a:latin typeface="Times New Roman" panose="02020603050405020304" pitchFamily="18" charset="0"/>
              </a:defRPr>
            </a:lvl4pPr>
            <a:lvl5pPr marL="2057400" indent="-228600">
              <a:defRPr sz="20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b="1">
                <a:solidFill>
                  <a:schemeClr val="tx1"/>
                </a:solidFill>
                <a:latin typeface="Times New Roman" panose="02020603050405020304" pitchFamily="18" charset="0"/>
              </a:defRPr>
            </a:lvl9pPr>
          </a:lstStyle>
          <a:p>
            <a:r>
              <a:rPr lang="en-GB" altLang="it-IT">
                <a:solidFill>
                  <a:srgbClr val="FF0000"/>
                </a:solidFill>
              </a:rPr>
              <a:t>MISURE DI GRAVITA’</a:t>
            </a:r>
            <a:endParaRPr lang="it-IT" altLang="it-IT">
              <a:solidFill>
                <a:srgbClr val="FF0000"/>
              </a:solidFill>
            </a:endParaRPr>
          </a:p>
        </p:txBody>
      </p:sp>
      <p:sp>
        <p:nvSpPr>
          <p:cNvPr id="3" name="TextBox 2"/>
          <p:cNvSpPr txBox="1">
            <a:spLocks noRot="1" noChangeAspect="1" noMove="1" noResize="1" noEditPoints="1" noAdjustHandles="1" noChangeArrowheads="1" noChangeShapeType="1" noTextEdit="1"/>
          </p:cNvSpPr>
          <p:nvPr/>
        </p:nvSpPr>
        <p:spPr>
          <a:xfrm>
            <a:off x="2063552" y="1484785"/>
            <a:ext cx="8040550" cy="4866269"/>
          </a:xfrm>
          <a:prstGeom prst="rect">
            <a:avLst/>
          </a:prstGeom>
          <a:blipFill rotWithShape="0">
            <a:blip r:embed="rId3"/>
            <a:stretch>
              <a:fillRect l="-835" t="-752" r="-835" b="-1378"/>
            </a:stretch>
          </a:blipFill>
        </p:spPr>
        <p:txBody>
          <a:bodyPr/>
          <a:lstStyle/>
          <a:p>
            <a:r>
              <a:rPr lang="it-IT">
                <a:noFill/>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63BD348-DFEF-47E9-80BC-53DC4C8C63DB}" type="slidenum">
              <a:rPr lang="it-IT" altLang="it-IT" sz="1400" b="1"/>
              <a:pPr>
                <a:spcBef>
                  <a:spcPct val="0"/>
                </a:spcBef>
                <a:buFontTx/>
                <a:buNone/>
              </a:pPr>
              <a:t>4</a:t>
            </a:fld>
            <a:endParaRPr lang="it-IT" altLang="it-IT" sz="1400" b="1"/>
          </a:p>
        </p:txBody>
      </p:sp>
      <p:sp>
        <p:nvSpPr>
          <p:cNvPr id="2" name="TextBox 1"/>
          <p:cNvSpPr txBox="1"/>
          <p:nvPr/>
        </p:nvSpPr>
        <p:spPr>
          <a:xfrm>
            <a:off x="1847528" y="1988840"/>
            <a:ext cx="8352928" cy="3170099"/>
          </a:xfrm>
          <a:prstGeom prst="rect">
            <a:avLst/>
          </a:prstGeom>
          <a:noFill/>
        </p:spPr>
        <p:txBody>
          <a:bodyPr wrap="square" rtlCol="0">
            <a:spAutoFit/>
          </a:bodyPr>
          <a:lstStyle/>
          <a:p>
            <a:pPr algn="just">
              <a:lnSpc>
                <a:spcPct val="200000"/>
              </a:lnSpc>
            </a:pPr>
            <a:r>
              <a:rPr lang="en-GB" dirty="0" err="1"/>
              <a:t>Gli</a:t>
            </a:r>
            <a:r>
              <a:rPr lang="en-GB" dirty="0"/>
              <a:t> </a:t>
            </a:r>
            <a:r>
              <a:rPr lang="en-GB" dirty="0" err="1"/>
              <a:t>strumenti</a:t>
            </a:r>
            <a:r>
              <a:rPr lang="en-GB" dirty="0"/>
              <a:t> </a:t>
            </a:r>
            <a:r>
              <a:rPr lang="en-GB" dirty="0" err="1"/>
              <a:t>adatti</a:t>
            </a:r>
            <a:r>
              <a:rPr lang="en-GB" dirty="0"/>
              <a:t> a una </a:t>
            </a:r>
            <a:r>
              <a:rPr lang="en-GB" dirty="0" err="1"/>
              <a:t>rapida</a:t>
            </a:r>
            <a:r>
              <a:rPr lang="en-GB" dirty="0"/>
              <a:t> </a:t>
            </a:r>
            <a:r>
              <a:rPr lang="en-GB" dirty="0" err="1"/>
              <a:t>misura</a:t>
            </a:r>
            <a:r>
              <a:rPr lang="en-GB" dirty="0"/>
              <a:t> della </a:t>
            </a:r>
            <a:r>
              <a:rPr lang="en-GB" dirty="0" err="1"/>
              <a:t>gravità</a:t>
            </a:r>
            <a:r>
              <a:rPr lang="en-GB" dirty="0"/>
              <a:t> </a:t>
            </a:r>
            <a:r>
              <a:rPr lang="en-GB" dirty="0" err="1"/>
              <a:t>sono</a:t>
            </a:r>
            <a:r>
              <a:rPr lang="en-GB" dirty="0"/>
              <a:t> da </a:t>
            </a:r>
            <a:r>
              <a:rPr lang="en-GB" dirty="0" err="1"/>
              <a:t>ricercare</a:t>
            </a:r>
            <a:r>
              <a:rPr lang="en-GB" dirty="0"/>
              <a:t> </a:t>
            </a:r>
            <a:r>
              <a:rPr lang="en-GB" dirty="0" err="1"/>
              <a:t>nei</a:t>
            </a:r>
            <a:r>
              <a:rPr lang="en-GB" dirty="0"/>
              <a:t> </a:t>
            </a:r>
            <a:r>
              <a:rPr lang="en-GB" dirty="0" err="1"/>
              <a:t>metodi</a:t>
            </a:r>
            <a:r>
              <a:rPr lang="en-GB" dirty="0"/>
              <a:t> </a:t>
            </a:r>
            <a:r>
              <a:rPr lang="en-GB" dirty="0" err="1">
                <a:solidFill>
                  <a:srgbClr val="FF0000"/>
                </a:solidFill>
                <a:latin typeface="+mn-lt"/>
              </a:rPr>
              <a:t>statici</a:t>
            </a:r>
            <a:r>
              <a:rPr lang="en-GB" dirty="0"/>
              <a:t>, </a:t>
            </a:r>
            <a:r>
              <a:rPr lang="en-GB" dirty="0" err="1"/>
              <a:t>che</a:t>
            </a:r>
            <a:r>
              <a:rPr lang="en-GB" dirty="0"/>
              <a:t> </a:t>
            </a:r>
            <a:r>
              <a:rPr lang="en-GB" dirty="0" err="1"/>
              <a:t>prevedono</a:t>
            </a:r>
            <a:r>
              <a:rPr lang="en-GB" dirty="0"/>
              <a:t> </a:t>
            </a:r>
            <a:r>
              <a:rPr lang="en-GB" dirty="0" err="1"/>
              <a:t>l’osservazione</a:t>
            </a:r>
            <a:r>
              <a:rPr lang="en-GB" dirty="0"/>
              <a:t> di un </a:t>
            </a:r>
            <a:r>
              <a:rPr lang="en-GB" dirty="0" err="1"/>
              <a:t>sistema</a:t>
            </a:r>
            <a:r>
              <a:rPr lang="en-GB" dirty="0"/>
              <a:t> in </a:t>
            </a:r>
            <a:r>
              <a:rPr lang="en-GB" dirty="0" err="1"/>
              <a:t>equilibrio</a:t>
            </a:r>
            <a:r>
              <a:rPr lang="en-GB" dirty="0"/>
              <a:t>. I </a:t>
            </a:r>
            <a:r>
              <a:rPr lang="en-GB" dirty="0" err="1"/>
              <a:t>gravimetri</a:t>
            </a:r>
            <a:r>
              <a:rPr lang="en-GB" dirty="0"/>
              <a:t> </a:t>
            </a:r>
            <a:r>
              <a:rPr lang="en-GB" dirty="0" err="1"/>
              <a:t>statici</a:t>
            </a:r>
            <a:r>
              <a:rPr lang="en-GB" dirty="0"/>
              <a:t> </a:t>
            </a:r>
            <a:r>
              <a:rPr lang="en-GB" dirty="0" err="1"/>
              <a:t>consentono</a:t>
            </a:r>
            <a:r>
              <a:rPr lang="en-GB" dirty="0"/>
              <a:t> </a:t>
            </a:r>
            <a:r>
              <a:rPr lang="en-GB" dirty="0" err="1"/>
              <a:t>soltanto</a:t>
            </a:r>
            <a:r>
              <a:rPr lang="en-GB" dirty="0"/>
              <a:t> </a:t>
            </a:r>
            <a:r>
              <a:rPr lang="en-GB" dirty="0" err="1">
                <a:solidFill>
                  <a:srgbClr val="FF0000"/>
                </a:solidFill>
              </a:rPr>
              <a:t>misure</a:t>
            </a:r>
            <a:r>
              <a:rPr lang="en-GB" dirty="0">
                <a:solidFill>
                  <a:srgbClr val="FF0000"/>
                </a:solidFill>
              </a:rPr>
              <a:t> relative</a:t>
            </a:r>
            <a:r>
              <a:rPr lang="en-GB" dirty="0"/>
              <a:t> della </a:t>
            </a:r>
            <a:r>
              <a:rPr lang="en-GB" dirty="0" err="1"/>
              <a:t>gravità</a:t>
            </a:r>
            <a:r>
              <a:rPr lang="en-GB" dirty="0"/>
              <a:t> (</a:t>
            </a:r>
            <a:r>
              <a:rPr lang="en-GB" dirty="0" err="1"/>
              <a:t>differenza</a:t>
            </a:r>
            <a:r>
              <a:rPr lang="en-GB" dirty="0"/>
              <a:t> </a:t>
            </a:r>
            <a:r>
              <a:rPr lang="it-IT" dirty="0"/>
              <a:t>rispetto al valore di </a:t>
            </a:r>
            <a:r>
              <a:rPr lang="it-IT" dirty="0">
                <a:solidFill>
                  <a:schemeClr val="accent6">
                    <a:lumMod val="75000"/>
                  </a:schemeClr>
                </a:solidFill>
              </a:rPr>
              <a:t>g</a:t>
            </a:r>
            <a:r>
              <a:rPr lang="it-IT" dirty="0"/>
              <a:t> in una stazione di riferimento</a:t>
            </a:r>
            <a:r>
              <a:rPr lang="en-GB" dirty="0"/>
              <a:t>). Le </a:t>
            </a:r>
            <a:r>
              <a:rPr lang="en-GB" dirty="0" err="1"/>
              <a:t>misure</a:t>
            </a:r>
            <a:r>
              <a:rPr lang="en-GB" dirty="0"/>
              <a:t> </a:t>
            </a:r>
            <a:r>
              <a:rPr lang="en-GB" dirty="0" err="1"/>
              <a:t>sono</a:t>
            </a:r>
            <a:r>
              <a:rPr lang="en-GB" dirty="0"/>
              <a:t> </a:t>
            </a:r>
            <a:r>
              <a:rPr lang="en-GB" dirty="0" err="1"/>
              <a:t>rapide</a:t>
            </a:r>
            <a:r>
              <a:rPr lang="en-GB" dirty="0"/>
              <a:t> e </a:t>
            </a:r>
            <a:r>
              <a:rPr lang="en-GB" dirty="0" err="1"/>
              <a:t>possono</a:t>
            </a:r>
            <a:r>
              <a:rPr lang="en-GB" dirty="0"/>
              <a:t> </a:t>
            </a:r>
            <a:r>
              <a:rPr lang="en-GB" dirty="0" err="1"/>
              <a:t>avere</a:t>
            </a:r>
            <a:r>
              <a:rPr lang="en-GB" dirty="0"/>
              <a:t> </a:t>
            </a:r>
            <a:r>
              <a:rPr lang="en-GB" dirty="0" err="1"/>
              <a:t>accuratezze</a:t>
            </a:r>
            <a:r>
              <a:rPr lang="en-GB" dirty="0"/>
              <a:t> elevate (</a:t>
            </a:r>
            <a:r>
              <a:rPr lang="en-GB" dirty="0" err="1">
                <a:latin typeface="Symbol" panose="05050102010706020507" pitchFamily="18" charset="2"/>
              </a:rPr>
              <a:t>m</a:t>
            </a:r>
            <a:r>
              <a:rPr lang="en-GB" dirty="0" err="1"/>
              <a:t>Gal</a:t>
            </a:r>
            <a:r>
              <a:rPr lang="en-GB" dirty="0"/>
              <a:t>).</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67B6D86-C230-49C2-B19D-EEC6049A9C7A}" type="slidenum">
              <a:rPr lang="it-IT" altLang="it-IT" sz="1400" b="1"/>
              <a:pPr>
                <a:spcBef>
                  <a:spcPct val="0"/>
                </a:spcBef>
                <a:buFontTx/>
                <a:buNone/>
              </a:pPr>
              <a:t>5</a:t>
            </a:fld>
            <a:endParaRPr lang="it-IT" altLang="it-IT" sz="1400" b="1"/>
          </a:p>
        </p:txBody>
      </p:sp>
      <p:sp>
        <p:nvSpPr>
          <p:cNvPr id="2" name="TextBox 1"/>
          <p:cNvSpPr txBox="1"/>
          <p:nvPr/>
        </p:nvSpPr>
        <p:spPr>
          <a:xfrm>
            <a:off x="407368" y="2348880"/>
            <a:ext cx="7473247" cy="2460738"/>
          </a:xfrm>
          <a:prstGeom prst="rect">
            <a:avLst/>
          </a:prstGeom>
          <a:noFill/>
        </p:spPr>
        <p:txBody>
          <a:bodyPr wrap="square" rtlCol="0">
            <a:spAutoFit/>
          </a:bodyPr>
          <a:lstStyle/>
          <a:p>
            <a:pPr algn="ctr">
              <a:lnSpc>
                <a:spcPct val="200000"/>
              </a:lnSpc>
            </a:pPr>
            <a:r>
              <a:rPr lang="it-IT" dirty="0">
                <a:solidFill>
                  <a:srgbClr val="FF0000"/>
                </a:solidFill>
              </a:rPr>
              <a:t>GRAVIMETRO ASSOLUTO A LANCIO SIMMETRICO</a:t>
            </a:r>
          </a:p>
          <a:p>
            <a:pPr algn="just">
              <a:lnSpc>
                <a:spcPct val="200000"/>
              </a:lnSpc>
            </a:pPr>
            <a:r>
              <a:rPr lang="it-IT" dirty="0"/>
              <a:t>Un esempio di gravimetro assoluto è quello sviluppato all’</a:t>
            </a:r>
            <a:r>
              <a:rPr lang="it-IT" dirty="0" err="1"/>
              <a:t>INRiM</a:t>
            </a:r>
            <a:r>
              <a:rPr lang="it-IT" dirty="0"/>
              <a:t> di Torino (ex Istituto Metrologico </a:t>
            </a:r>
            <a:r>
              <a:rPr lang="it-IT" dirty="0" err="1"/>
              <a:t>Colonnetti</a:t>
            </a:r>
            <a:r>
              <a:rPr lang="it-IT" dirty="0"/>
              <a:t>), basato sulla caduta libera simmetrica: un corpo viene lanciato verso l’alto e ricade.</a:t>
            </a:r>
            <a:endParaRPr lang="en-GB" dirty="0"/>
          </a:p>
        </p:txBody>
      </p:sp>
      <p:pic>
        <p:nvPicPr>
          <p:cNvPr id="3" name="Picture 2">
            <a:extLst>
              <a:ext uri="{FF2B5EF4-FFF2-40B4-BE49-F238E27FC236}">
                <a16:creationId xmlns:a16="http://schemas.microsoft.com/office/drawing/2014/main" id="{3583ED0C-4AAE-4CE0-B21A-FA6B8833FB01}"/>
              </a:ext>
            </a:extLst>
          </p:cNvPr>
          <p:cNvPicPr>
            <a:picLocks noChangeAspect="1"/>
          </p:cNvPicPr>
          <p:nvPr/>
        </p:nvPicPr>
        <p:blipFill>
          <a:blip r:embed="rId3"/>
          <a:stretch>
            <a:fillRect/>
          </a:stretch>
        </p:blipFill>
        <p:spPr>
          <a:xfrm>
            <a:off x="8668568" y="1593838"/>
            <a:ext cx="2736304" cy="46261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9"/>
          <p:cNvSpPr>
            <a:spLocks noGrp="1"/>
          </p:cNvSpPr>
          <p:nvPr>
            <p:ph type="sldNum" sz="quarter" idx="12"/>
          </p:nvPr>
        </p:nvSpPr>
        <p:spPr>
          <a:xfrm>
            <a:off x="8688288" y="6202669"/>
            <a:ext cx="2540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67B6D86-C230-49C2-B19D-EEC6049A9C7A}" type="slidenum">
              <a:rPr lang="it-IT" altLang="it-IT" sz="1400" b="1"/>
              <a:pPr>
                <a:spcBef>
                  <a:spcPct val="0"/>
                </a:spcBef>
                <a:buFontTx/>
                <a:buNone/>
              </a:pPr>
              <a:t>6</a:t>
            </a:fld>
            <a:endParaRPr lang="it-IT" altLang="it-IT" sz="1400" b="1"/>
          </a:p>
        </p:txBody>
      </p:sp>
      <p:pic>
        <p:nvPicPr>
          <p:cNvPr id="4" name="Picture 3">
            <a:extLst>
              <a:ext uri="{FF2B5EF4-FFF2-40B4-BE49-F238E27FC236}">
                <a16:creationId xmlns:a16="http://schemas.microsoft.com/office/drawing/2014/main" id="{DDCEB7AC-0CB4-4D05-AFB8-EA1689177A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7991" y="2029381"/>
            <a:ext cx="2151025" cy="3037507"/>
          </a:xfrm>
          <a:prstGeom prst="rect">
            <a:avLst/>
          </a:prstGeom>
        </p:spPr>
      </p:pic>
      <p:sp>
        <p:nvSpPr>
          <p:cNvPr id="15" name="Rectangle 14">
            <a:extLst>
              <a:ext uri="{FF2B5EF4-FFF2-40B4-BE49-F238E27FC236}">
                <a16:creationId xmlns:a16="http://schemas.microsoft.com/office/drawing/2014/main" id="{B718AB47-D6F5-490F-AE3A-7061BF34170B}"/>
              </a:ext>
            </a:extLst>
          </p:cNvPr>
          <p:cNvSpPr/>
          <p:nvPr/>
        </p:nvSpPr>
        <p:spPr>
          <a:xfrm>
            <a:off x="191344" y="1340768"/>
            <a:ext cx="8784976" cy="5447645"/>
          </a:xfrm>
          <a:prstGeom prst="rect">
            <a:avLst/>
          </a:prstGeom>
        </p:spPr>
        <p:txBody>
          <a:bodyPr wrap="square">
            <a:spAutoFit/>
          </a:bodyPr>
          <a:lstStyle/>
          <a:p>
            <a:r>
              <a:rPr lang="it-IT" sz="1600" b="0" dirty="0"/>
              <a:t>Misura direttamente g a partire da grandezze fondamentali (lunghezza e tempo), senza bisogno di calibrazione.</a:t>
            </a:r>
          </a:p>
          <a:p>
            <a:endParaRPr lang="it-IT" sz="1600" b="0" dirty="0"/>
          </a:p>
          <a:p>
            <a:pPr marL="342900" indent="-342900">
              <a:buFont typeface="Arial" panose="020B0604020202020204" pitchFamily="34" charset="0"/>
              <a:buChar char="•"/>
            </a:pPr>
            <a:r>
              <a:rPr lang="it-IT" dirty="0"/>
              <a:t>Pendoli (storici) </a:t>
            </a:r>
            <a:r>
              <a:rPr lang="it-IT" b="0" dirty="0"/>
              <a:t>g è ricavata dal periodo di oscillazione e dalla lunghezza del pendolo (es. pendolo reversibile di </a:t>
            </a:r>
            <a:r>
              <a:rPr lang="it-IT" b="0" dirty="0" err="1"/>
              <a:t>Kater</a:t>
            </a:r>
            <a:r>
              <a:rPr lang="it-IT" b="0" dirty="0"/>
              <a:t>).</a:t>
            </a:r>
          </a:p>
          <a:p>
            <a:pPr marL="342900" indent="-342900">
              <a:buFont typeface="Arial" panose="020B0604020202020204" pitchFamily="34" charset="0"/>
              <a:buChar char="•"/>
            </a:pPr>
            <a:endParaRPr lang="it-IT" b="0" dirty="0"/>
          </a:p>
          <a:p>
            <a:pPr marL="342900" indent="-342900">
              <a:buFont typeface="Arial" panose="020B0604020202020204" pitchFamily="34" charset="0"/>
              <a:buChar char="•"/>
            </a:pPr>
            <a:r>
              <a:rPr lang="it-IT" dirty="0"/>
              <a:t>Gravimetri a caduta libera </a:t>
            </a:r>
            <a:r>
              <a:rPr lang="it-IT" b="0" dirty="0"/>
              <a:t>Un riflettore a spigolo di cubo cade nel vuoto; un interferometro laser ne traccia la traiettoria e un orologio atomico misura il tempo. g si ottiene dall’adattamento della legge del moto. Accuratezza di pochi µ</a:t>
            </a:r>
            <a:r>
              <a:rPr lang="it-IT" b="0" dirty="0" err="1"/>
              <a:t>Gal</a:t>
            </a:r>
            <a:r>
              <a:rPr lang="it-IT" b="0" dirty="0"/>
              <a:t>.</a:t>
            </a:r>
          </a:p>
          <a:p>
            <a:pPr marL="342900" indent="-342900">
              <a:buFont typeface="Arial" panose="020B0604020202020204" pitchFamily="34" charset="0"/>
              <a:buChar char="•"/>
            </a:pPr>
            <a:endParaRPr lang="it-IT" b="0" dirty="0"/>
          </a:p>
          <a:p>
            <a:pPr marL="342900" indent="-342900">
              <a:buFont typeface="Arial" panose="020B0604020202020204" pitchFamily="34" charset="0"/>
              <a:buChar char="•"/>
            </a:pPr>
            <a:r>
              <a:rPr lang="it-IT" dirty="0"/>
              <a:t>Gravimetri a lancio verticale (rise-and-</a:t>
            </a:r>
            <a:r>
              <a:rPr lang="it-IT" dirty="0" err="1"/>
              <a:t>fall</a:t>
            </a:r>
            <a:r>
              <a:rPr lang="it-IT" dirty="0"/>
              <a:t>) </a:t>
            </a:r>
            <a:r>
              <a:rPr lang="it-IT" b="0" dirty="0"/>
              <a:t>La massa viene lanciata verso l’alto e misurata sia in salita sia in discesa: la simmetria del moto riduce gli effetti della resistenza residua dell’aria e alcuni errori di temporizzazione.</a:t>
            </a:r>
          </a:p>
          <a:p>
            <a:pPr marL="342900" indent="-342900">
              <a:buFont typeface="Arial" panose="020B0604020202020204" pitchFamily="34" charset="0"/>
              <a:buChar char="•"/>
            </a:pPr>
            <a:endParaRPr lang="it-IT" b="0" dirty="0"/>
          </a:p>
          <a:p>
            <a:pPr marL="342900" indent="-342900">
              <a:buFont typeface="Arial" panose="020B0604020202020204" pitchFamily="34" charset="0"/>
              <a:buChar char="•"/>
            </a:pPr>
            <a:r>
              <a:rPr lang="it-IT" dirty="0"/>
              <a:t>Gravimetri atomici (quantistici) </a:t>
            </a:r>
            <a:r>
              <a:rPr lang="it-IT" b="0" dirty="0"/>
              <a:t>Una nube di atomi raffreddati a pochi µK cade in un campo gravitazionale; impulsi laser fungono da separatori e specchi per le onde di materia e g si ricava dalla fase dell’interferometro atomico.</a:t>
            </a:r>
            <a:endParaRPr lang="en-US" b="0" dirty="0"/>
          </a:p>
        </p:txBody>
      </p:sp>
      <p:sp>
        <p:nvSpPr>
          <p:cNvPr id="18" name="Rectangle 17">
            <a:extLst>
              <a:ext uri="{FF2B5EF4-FFF2-40B4-BE49-F238E27FC236}">
                <a16:creationId xmlns:a16="http://schemas.microsoft.com/office/drawing/2014/main" id="{718E826D-71BC-4AB5-A5E7-CCB3DC7B517D}"/>
              </a:ext>
            </a:extLst>
          </p:cNvPr>
          <p:cNvSpPr/>
          <p:nvPr/>
        </p:nvSpPr>
        <p:spPr>
          <a:xfrm>
            <a:off x="9189263" y="5066888"/>
            <a:ext cx="2832827" cy="276999"/>
          </a:xfrm>
          <a:prstGeom prst="rect">
            <a:avLst/>
          </a:prstGeom>
        </p:spPr>
        <p:txBody>
          <a:bodyPr wrap="none">
            <a:spAutoFit/>
          </a:bodyPr>
          <a:lstStyle/>
          <a:p>
            <a:r>
              <a:rPr lang="it-IT" sz="1200" b="0" dirty="0"/>
              <a:t>Gravimetro assoluto a caduta libera (FG5).</a:t>
            </a:r>
            <a:endParaRPr lang="en-US" sz="1200" b="0" dirty="0"/>
          </a:p>
        </p:txBody>
      </p:sp>
      <p:sp>
        <p:nvSpPr>
          <p:cNvPr id="19" name="Rectangle 18">
            <a:extLst>
              <a:ext uri="{FF2B5EF4-FFF2-40B4-BE49-F238E27FC236}">
                <a16:creationId xmlns:a16="http://schemas.microsoft.com/office/drawing/2014/main" id="{C7DF1BDF-E574-4921-A51B-E82C3D4BF2C6}"/>
              </a:ext>
            </a:extLst>
          </p:cNvPr>
          <p:cNvSpPr/>
          <p:nvPr/>
        </p:nvSpPr>
        <p:spPr>
          <a:xfrm>
            <a:off x="3575720" y="1010447"/>
            <a:ext cx="3420552" cy="400110"/>
          </a:xfrm>
          <a:prstGeom prst="rect">
            <a:avLst/>
          </a:prstGeom>
        </p:spPr>
        <p:txBody>
          <a:bodyPr wrap="none">
            <a:spAutoFit/>
          </a:bodyPr>
          <a:lstStyle/>
          <a:p>
            <a:pPr algn="ctr"/>
            <a:r>
              <a:rPr lang="it-IT" dirty="0"/>
              <a:t>GRAVIMETRO ASSOLUTO</a:t>
            </a:r>
          </a:p>
        </p:txBody>
      </p:sp>
    </p:spTree>
    <p:extLst>
      <p:ext uri="{BB962C8B-B14F-4D97-AF65-F5344CB8AC3E}">
        <p14:creationId xmlns:p14="http://schemas.microsoft.com/office/powerpoint/2010/main" val="4184894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9"/>
          <p:cNvSpPr>
            <a:spLocks noGrp="1"/>
          </p:cNvSpPr>
          <p:nvPr>
            <p:ph type="sldNum" sz="quarter" idx="12"/>
          </p:nvPr>
        </p:nvSpPr>
        <p:spPr>
          <a:xfrm>
            <a:off x="8688288" y="6202669"/>
            <a:ext cx="2540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67B6D86-C230-49C2-B19D-EEC6049A9C7A}" type="slidenum">
              <a:rPr lang="it-IT" altLang="it-IT" sz="1400" b="1"/>
              <a:pPr>
                <a:spcBef>
                  <a:spcPct val="0"/>
                </a:spcBef>
                <a:buFontTx/>
                <a:buNone/>
              </a:pPr>
              <a:t>7</a:t>
            </a:fld>
            <a:endParaRPr lang="it-IT" altLang="it-IT" sz="1400" b="1"/>
          </a:p>
        </p:txBody>
      </p:sp>
      <p:sp>
        <p:nvSpPr>
          <p:cNvPr id="5" name="Rectangle 4">
            <a:extLst>
              <a:ext uri="{FF2B5EF4-FFF2-40B4-BE49-F238E27FC236}">
                <a16:creationId xmlns:a16="http://schemas.microsoft.com/office/drawing/2014/main" id="{936BF247-B20E-4D5E-ABBC-423E5473EF97}"/>
              </a:ext>
            </a:extLst>
          </p:cNvPr>
          <p:cNvSpPr/>
          <p:nvPr/>
        </p:nvSpPr>
        <p:spPr>
          <a:xfrm>
            <a:off x="191344" y="908720"/>
            <a:ext cx="8208912" cy="5847755"/>
          </a:xfrm>
          <a:prstGeom prst="rect">
            <a:avLst/>
          </a:prstGeom>
        </p:spPr>
        <p:txBody>
          <a:bodyPr wrap="square">
            <a:spAutoFit/>
          </a:bodyPr>
          <a:lstStyle/>
          <a:p>
            <a:pPr algn="ctr"/>
            <a:r>
              <a:rPr lang="it-IT" dirty="0"/>
              <a:t>GRAVIMETRO RELATIVO</a:t>
            </a:r>
          </a:p>
          <a:p>
            <a:pPr algn="just"/>
            <a:r>
              <a:rPr lang="it-IT" sz="1800" b="0" dirty="0"/>
              <a:t>Misura differenze di g rispetto a una stazione di riferimento; richiede calibrazione e correzione della deriva strumentale.</a:t>
            </a:r>
          </a:p>
          <a:p>
            <a:pPr algn="just"/>
            <a:endParaRPr lang="it-IT" sz="1800" b="0" dirty="0"/>
          </a:p>
          <a:p>
            <a:pPr algn="just"/>
            <a:r>
              <a:rPr lang="it-IT" dirty="0"/>
              <a:t>Pendoli invariabili (storici) </a:t>
            </a:r>
            <a:r>
              <a:rPr lang="it-IT" b="0" dirty="0"/>
              <a:t>Lo stesso pendolo viene trasportato tra le stazioni: dal confronto dei periodi si ricava la variazione di g (es. pendoli di von </a:t>
            </a:r>
            <a:r>
              <a:rPr lang="it-IT" b="0" dirty="0" err="1"/>
              <a:t>Sterneck</a:t>
            </a:r>
            <a:r>
              <a:rPr lang="it-IT" b="0" dirty="0"/>
              <a:t>).</a:t>
            </a:r>
          </a:p>
          <a:p>
            <a:pPr algn="just"/>
            <a:r>
              <a:rPr lang="it-IT" dirty="0"/>
              <a:t>Gravimetri a molla </a:t>
            </a:r>
            <a:r>
              <a:rPr lang="it-IT" b="0" dirty="0"/>
              <a:t>Una massa sospesa a una molla:</a:t>
            </a:r>
            <a:r>
              <a:rPr lang="it-IT" dirty="0"/>
              <a:t> </a:t>
            </a:r>
            <a:r>
              <a:rPr lang="it-IT" b="0" dirty="0"/>
              <a:t>le variazioni di g producono variazioni di allungamento, misurate riportando la massa in posizione con una vite micrometrica o con un sistema di retroazione.</a:t>
            </a:r>
          </a:p>
          <a:p>
            <a:pPr algn="just">
              <a:buFont typeface="Arial" panose="020B0604020202020204" pitchFamily="34" charset="0"/>
              <a:buChar char="•"/>
            </a:pPr>
            <a:r>
              <a:rPr lang="it-IT" b="0" i="1" dirty="0"/>
              <a:t>Molla a lunghezza zero (astatizzata)</a:t>
            </a:r>
            <a:r>
              <a:rPr lang="it-IT" b="0" dirty="0"/>
              <a:t>: </a:t>
            </a:r>
            <a:r>
              <a:rPr lang="it-IT" b="0" dirty="0" err="1"/>
              <a:t>LaCoste</a:t>
            </a:r>
            <a:r>
              <a:rPr lang="it-IT" b="0" dirty="0"/>
              <a:t> &amp; </a:t>
            </a:r>
            <a:r>
              <a:rPr lang="it-IT" b="0" dirty="0" err="1"/>
              <a:t>Romberg</a:t>
            </a:r>
            <a:r>
              <a:rPr lang="it-IT" b="0" dirty="0"/>
              <a:t>, molla metallica.</a:t>
            </a:r>
          </a:p>
          <a:p>
            <a:pPr algn="just">
              <a:buFont typeface="Arial" panose="020B0604020202020204" pitchFamily="34" charset="0"/>
              <a:buChar char="•"/>
            </a:pPr>
            <a:r>
              <a:rPr lang="it-IT" b="0" i="1" dirty="0"/>
              <a:t>Molla in quarzo con lettura capacitiva</a:t>
            </a:r>
            <a:r>
              <a:rPr lang="it-IT" b="0" dirty="0"/>
              <a:t>: </a:t>
            </a:r>
            <a:r>
              <a:rPr lang="it-IT" b="0" dirty="0" err="1"/>
              <a:t>Worden</a:t>
            </a:r>
            <a:r>
              <a:rPr lang="it-IT" b="0" dirty="0"/>
              <a:t>, </a:t>
            </a:r>
            <a:r>
              <a:rPr lang="it-IT" b="0" dirty="0" err="1"/>
              <a:t>Scintrex</a:t>
            </a:r>
            <a:r>
              <a:rPr lang="it-IT" b="0" dirty="0"/>
              <a:t> CG-5/CG-6.</a:t>
            </a:r>
            <a:br>
              <a:rPr lang="it-IT" b="0" dirty="0"/>
            </a:br>
            <a:r>
              <a:rPr lang="it-IT" b="0" dirty="0"/>
              <a:t>Risoluzione di circa 1 µ</a:t>
            </a:r>
            <a:r>
              <a:rPr lang="it-IT" b="0" dirty="0" err="1"/>
              <a:t>Gal</a:t>
            </a:r>
            <a:r>
              <a:rPr lang="it-IT" b="0" dirty="0"/>
              <a:t>; deriva da decine a centinaia di µ</a:t>
            </a:r>
            <a:r>
              <a:rPr lang="it-IT" b="0" dirty="0" err="1"/>
              <a:t>Gal</a:t>
            </a:r>
            <a:r>
              <a:rPr lang="it-IT" b="0" dirty="0"/>
              <a:t> al giorno e possibili salti (</a:t>
            </a:r>
            <a:r>
              <a:rPr lang="it-IT" b="0" i="1" dirty="0"/>
              <a:t>tare</a:t>
            </a:r>
            <a:r>
              <a:rPr lang="it-IT" b="0" dirty="0"/>
              <a:t>) durante il trasporto.</a:t>
            </a:r>
          </a:p>
          <a:p>
            <a:pPr algn="just"/>
            <a:r>
              <a:rPr lang="it-IT" dirty="0"/>
              <a:t>Gravimetri superconduttori </a:t>
            </a:r>
            <a:r>
              <a:rPr lang="it-IT" b="0" dirty="0"/>
              <a:t>Una sfera superconduttiva levitata in un campo magnetico generato da bobine </a:t>
            </a:r>
            <a:r>
              <a:rPr lang="it-IT" b="0" dirty="0" err="1"/>
              <a:t>superconduttrici</a:t>
            </a:r>
            <a:r>
              <a:rPr lang="it-IT" b="0" dirty="0"/>
              <a:t>. Sensibilità molto elevata e deriva di pochi µ</a:t>
            </a:r>
            <a:r>
              <a:rPr lang="it-IT" b="0" dirty="0" err="1"/>
              <a:t>Gal</a:t>
            </a:r>
            <a:r>
              <a:rPr lang="it-IT" b="0" dirty="0"/>
              <a:t> all’anno: usati in stazioni fisse per lo studio di maree, carichi idrologici e moti lenti del suolo; calibrati per confronto con un gravimetro assoluto.</a:t>
            </a:r>
          </a:p>
        </p:txBody>
      </p:sp>
      <p:pic>
        <p:nvPicPr>
          <p:cNvPr id="10" name="Picture 9">
            <a:extLst>
              <a:ext uri="{FF2B5EF4-FFF2-40B4-BE49-F238E27FC236}">
                <a16:creationId xmlns:a16="http://schemas.microsoft.com/office/drawing/2014/main" id="{5A480383-0E4B-4BCC-9FF1-7BA7432E1A52}"/>
              </a:ext>
            </a:extLst>
          </p:cNvPr>
          <p:cNvPicPr>
            <a:picLocks noChangeAspect="1"/>
          </p:cNvPicPr>
          <p:nvPr/>
        </p:nvPicPr>
        <p:blipFill>
          <a:blip r:embed="rId3"/>
          <a:stretch>
            <a:fillRect/>
          </a:stretch>
        </p:blipFill>
        <p:spPr>
          <a:xfrm>
            <a:off x="8544272" y="1844824"/>
            <a:ext cx="3222305" cy="3623868"/>
          </a:xfrm>
          <a:prstGeom prst="rect">
            <a:avLst/>
          </a:prstGeom>
        </p:spPr>
      </p:pic>
    </p:spTree>
    <p:extLst>
      <p:ext uri="{BB962C8B-B14F-4D97-AF65-F5344CB8AC3E}">
        <p14:creationId xmlns:p14="http://schemas.microsoft.com/office/powerpoint/2010/main" val="799252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2962BDA-6DBA-4F55-849A-C45611B600E8}" type="slidenum">
              <a:rPr lang="it-IT" altLang="it-IT" sz="1400" b="1"/>
              <a:pPr>
                <a:spcBef>
                  <a:spcPct val="0"/>
                </a:spcBef>
                <a:buFontTx/>
                <a:buNone/>
              </a:pPr>
              <a:t>8</a:t>
            </a:fld>
            <a:endParaRPr lang="it-IT" altLang="it-IT" sz="1400" b="1"/>
          </a:p>
        </p:txBody>
      </p:sp>
      <p:pic>
        <p:nvPicPr>
          <p:cNvPr id="10243" name="Picture 14" descr="DSCN130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1944" y="1714624"/>
            <a:ext cx="5148262"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15"/>
          <p:cNvPicPr>
            <a:picLocks noChangeAspect="1" noChangeArrowheads="1"/>
          </p:cNvPicPr>
          <p:nvPr/>
        </p:nvPicPr>
        <p:blipFill rotWithShape="1">
          <a:blip r:embed="rId4">
            <a:extLst>
              <a:ext uri="{28A0092B-C50C-407E-A947-70E740481C1C}">
                <a14:useLocalDpi xmlns:a14="http://schemas.microsoft.com/office/drawing/2010/main" val="0"/>
              </a:ext>
            </a:extLst>
          </a:blip>
          <a:srcRect b="14907"/>
          <a:stretch/>
        </p:blipFill>
        <p:spPr bwMode="auto">
          <a:xfrm>
            <a:off x="1271464" y="1628800"/>
            <a:ext cx="285055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5AEBDEB9-F90F-4722-A928-5DDCB13154EF}"/>
              </a:ext>
            </a:extLst>
          </p:cNvPr>
          <p:cNvSpPr/>
          <p:nvPr/>
        </p:nvSpPr>
        <p:spPr>
          <a:xfrm>
            <a:off x="479376" y="5661248"/>
            <a:ext cx="10798224" cy="707886"/>
          </a:xfrm>
          <a:prstGeom prst="rect">
            <a:avLst/>
          </a:prstGeom>
        </p:spPr>
        <p:txBody>
          <a:bodyPr wrap="square">
            <a:spAutoFit/>
          </a:bodyPr>
          <a:lstStyle/>
          <a:p>
            <a:r>
              <a:rPr lang="it-IT" b="0" dirty="0"/>
              <a:t>Laboratorio di gravimetria del Conrad Observatory (Austria): gravimetri assoluti in misura (centro e destra) accanto al gravimetro superconduttore GWR (sinistra).</a:t>
            </a:r>
            <a:endParaRPr lang="en-US" b="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ChangeArrowheads="1"/>
          </p:cNvSpPr>
          <p:nvPr/>
        </p:nvSpPr>
        <p:spPr bwMode="auto">
          <a:xfrm>
            <a:off x="1703389" y="4410076"/>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820229" name="Rectangle 5"/>
          <p:cNvSpPr>
            <a:spLocks noChangeArrowheads="1"/>
          </p:cNvSpPr>
          <p:nvPr/>
        </p:nvSpPr>
        <p:spPr bwMode="auto">
          <a:xfrm>
            <a:off x="3791744" y="1023593"/>
            <a:ext cx="4248150" cy="403225"/>
          </a:xfrm>
          <a:prstGeom prst="rect">
            <a:avLst/>
          </a:prstGeom>
          <a:solidFill>
            <a:schemeClr val="bg1"/>
          </a:solidFill>
          <a:ln w="635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it-IT" sz="2000" u="sng" dirty="0" err="1">
                <a:solidFill>
                  <a:srgbClr val="6600FF"/>
                </a:solidFill>
                <a:latin typeface="+mn-lt"/>
              </a:rPr>
              <a:t>Misura</a:t>
            </a:r>
            <a:r>
              <a:rPr lang="en-US" altLang="it-IT" sz="2000" u="sng" dirty="0">
                <a:solidFill>
                  <a:srgbClr val="6600FF"/>
                </a:solidFill>
                <a:latin typeface="+mn-lt"/>
              </a:rPr>
              <a:t> assoluta </a:t>
            </a:r>
            <a:r>
              <a:rPr lang="en-US" altLang="it-IT" sz="2000" u="sng" dirty="0" err="1">
                <a:solidFill>
                  <a:srgbClr val="6600FF"/>
                </a:solidFill>
                <a:latin typeface="+mn-lt"/>
              </a:rPr>
              <a:t>della</a:t>
            </a:r>
            <a:r>
              <a:rPr lang="en-US" altLang="it-IT" sz="2000" u="sng" dirty="0">
                <a:solidFill>
                  <a:srgbClr val="6600FF"/>
                </a:solidFill>
                <a:latin typeface="+mn-lt"/>
              </a:rPr>
              <a:t> </a:t>
            </a:r>
            <a:r>
              <a:rPr lang="en-US" altLang="it-IT" sz="2000" u="sng" dirty="0" err="1">
                <a:solidFill>
                  <a:srgbClr val="6600FF"/>
                </a:solidFill>
                <a:latin typeface="+mn-lt"/>
              </a:rPr>
              <a:t>gravità</a:t>
            </a:r>
            <a:endParaRPr lang="en-US" altLang="it-IT" sz="2000" u="sng" dirty="0">
              <a:solidFill>
                <a:srgbClr val="6600FF"/>
              </a:solidFill>
              <a:latin typeface="+mn-lt"/>
            </a:endParaRPr>
          </a:p>
        </p:txBody>
      </p:sp>
      <p:pic>
        <p:nvPicPr>
          <p:cNvPr id="820236" name="Picture 12" descr="237at_CS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8987" y="1615470"/>
            <a:ext cx="5079393" cy="3771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20238" name="Picture 14" descr="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674" y="1523727"/>
            <a:ext cx="2537379" cy="381054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20240" name="Picture 16" descr="Absolute-gravity-meter-Micro-g-LaCoste-A10_lar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0987" y="1595804"/>
            <a:ext cx="2537378" cy="381110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0243" name="Rectangle 19"/>
          <p:cNvSpPr>
            <a:spLocks noChangeArrowheads="1"/>
          </p:cNvSpPr>
          <p:nvPr/>
        </p:nvSpPr>
        <p:spPr bwMode="auto">
          <a:xfrm>
            <a:off x="263352" y="5834407"/>
            <a:ext cx="115850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2000" dirty="0">
                <a:latin typeface="+mn-lt"/>
                <a:sym typeface="Symbol" panose="05050102010706020507" pitchFamily="18" charset="2"/>
              </a:rPr>
              <a:t>La misurazione del valore assoluto della gravità è difficile e richiede apparecchiature complesse e un lungo periodo di osservazione!</a:t>
            </a:r>
            <a:endParaRPr lang="en-US" altLang="it-IT" sz="2000" dirty="0">
              <a:latin typeface="+mn-lt"/>
              <a:sym typeface="Symbol" panose="05050102010706020507"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20229"/>
                                        </p:tgtEl>
                                        <p:attrNameLst>
                                          <p:attrName>style.visibility</p:attrName>
                                        </p:attrNameLst>
                                      </p:cBhvr>
                                      <p:to>
                                        <p:strVal val="visible"/>
                                      </p:to>
                                    </p:set>
                                    <p:animEffect transition="in" filter="dissolve">
                                      <p:cBhvr>
                                        <p:cTn id="7" dur="500"/>
                                        <p:tgtEl>
                                          <p:spTgt spid="8202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20238"/>
                                        </p:tgtEl>
                                        <p:attrNameLst>
                                          <p:attrName>style.visibility</p:attrName>
                                        </p:attrNameLst>
                                      </p:cBhvr>
                                      <p:to>
                                        <p:strVal val="visible"/>
                                      </p:to>
                                    </p:set>
                                    <p:animEffect transition="in" filter="dissolve">
                                      <p:cBhvr>
                                        <p:cTn id="12" dur="500"/>
                                        <p:tgtEl>
                                          <p:spTgt spid="8202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20240"/>
                                        </p:tgtEl>
                                        <p:attrNameLst>
                                          <p:attrName>style.visibility</p:attrName>
                                        </p:attrNameLst>
                                      </p:cBhvr>
                                      <p:to>
                                        <p:strVal val="visible"/>
                                      </p:to>
                                    </p:set>
                                    <p:animEffect transition="in" filter="dissolve">
                                      <p:cBhvr>
                                        <p:cTn id="17" dur="500"/>
                                        <p:tgtEl>
                                          <p:spTgt spid="8202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20236"/>
                                        </p:tgtEl>
                                        <p:attrNameLst>
                                          <p:attrName>style.visibility</p:attrName>
                                        </p:attrNameLst>
                                      </p:cBhvr>
                                      <p:to>
                                        <p:strVal val="visible"/>
                                      </p:to>
                                    </p:set>
                                    <p:animEffect transition="in" filter="dissolve">
                                      <p:cBhvr>
                                        <p:cTn id="22" dur="500"/>
                                        <p:tgtEl>
                                          <p:spTgt spid="82023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820243">
                                            <p:txEl>
                                              <p:pRg st="0" end="0"/>
                                            </p:txEl>
                                          </p:spTgt>
                                        </p:tgtEl>
                                        <p:attrNameLst>
                                          <p:attrName>style.visibility</p:attrName>
                                        </p:attrNameLst>
                                      </p:cBhvr>
                                      <p:to>
                                        <p:strVal val="visible"/>
                                      </p:to>
                                    </p:set>
                                    <p:animEffect transition="in" filter="dissolve">
                                      <p:cBhvr>
                                        <p:cTn id="27" dur="500"/>
                                        <p:tgtEl>
                                          <p:spTgt spid="82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ChangeArrowheads="1"/>
          </p:cNvSpPr>
          <p:nvPr/>
        </p:nvSpPr>
        <p:spPr bwMode="auto">
          <a:xfrm>
            <a:off x="1703389" y="4410076"/>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pic>
        <p:nvPicPr>
          <p:cNvPr id="820242" name="Picture 18" descr="glacial_reb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7568" y="1157578"/>
            <a:ext cx="7200800" cy="504146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223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20242"/>
                                        </p:tgtEl>
                                        <p:attrNameLst>
                                          <p:attrName>style.visibility</p:attrName>
                                        </p:attrNameLst>
                                      </p:cBhvr>
                                      <p:to>
                                        <p:strVal val="visible"/>
                                      </p:to>
                                    </p:set>
                                    <p:animEffect transition="in" filter="dissolve">
                                      <p:cBhvr>
                                        <p:cTn id="7" dur="500"/>
                                        <p:tgtEl>
                                          <p:spTgt spid="82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28D6592-ABA3-40DD-AE8B-360938A16DB5}" type="slidenum">
              <a:rPr lang="it-IT" altLang="it-IT" sz="1400" b="1"/>
              <a:pPr>
                <a:spcBef>
                  <a:spcPct val="0"/>
                </a:spcBef>
                <a:buFontTx/>
                <a:buNone/>
              </a:pPr>
              <a:t>11</a:t>
            </a:fld>
            <a:endParaRPr lang="it-IT" altLang="it-IT" sz="1400" b="1"/>
          </a:p>
        </p:txBody>
      </p:sp>
      <p:pic>
        <p:nvPicPr>
          <p:cNvPr id="1433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4088" b="9374"/>
          <a:stretch/>
        </p:blipFill>
        <p:spPr bwMode="auto">
          <a:xfrm>
            <a:off x="1584828" y="4036461"/>
            <a:ext cx="4756501" cy="2821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p:nvPr/>
        </p:nvGrpSpPr>
        <p:grpSpPr>
          <a:xfrm>
            <a:off x="7819384" y="2320398"/>
            <a:ext cx="2096585" cy="3896952"/>
            <a:chOff x="4704547" y="1412776"/>
            <a:chExt cx="2096585" cy="3896952"/>
          </a:xfrm>
        </p:grpSpPr>
        <mc:AlternateContent xmlns:mc="http://schemas.openxmlformats.org/markup-compatibility/2006" xmlns:a14="http://schemas.microsoft.com/office/drawing/2010/main">
          <mc:Choice Requires="a14">
            <p:sp>
              <p:nvSpPr>
                <p:cNvPr id="2" name="TextBox 1"/>
                <p:cNvSpPr txBox="1"/>
                <p:nvPr/>
              </p:nvSpPr>
              <p:spPr>
                <a:xfrm>
                  <a:off x="4716016" y="1412776"/>
                  <a:ext cx="1606273" cy="651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solidFill>
                              <a:srgbClr val="0070C0"/>
                            </a:solidFill>
                            <a:latin typeface="Cambria Math" panose="02040503050406030204" pitchFamily="18" charset="0"/>
                          </a:rPr>
                          <m:t>𝑯</m:t>
                        </m:r>
                        <m:r>
                          <a:rPr lang="en-GB" i="1">
                            <a:solidFill>
                              <a:srgbClr val="0070C0"/>
                            </a:solidFill>
                            <a:latin typeface="Cambria Math" panose="02040503050406030204" pitchFamily="18" charset="0"/>
                          </a:rPr>
                          <m:t>= </m:t>
                        </m:r>
                        <m:f>
                          <m:fPr>
                            <m:ctrlPr>
                              <a:rPr lang="en-GB" i="1">
                                <a:solidFill>
                                  <a:srgbClr val="0070C0"/>
                                </a:solidFill>
                                <a:latin typeface="Cambria Math" panose="02040503050406030204" pitchFamily="18" charset="0"/>
                              </a:rPr>
                            </m:ctrlPr>
                          </m:fPr>
                          <m:num>
                            <m:r>
                              <a:rPr lang="en-GB" i="1">
                                <a:solidFill>
                                  <a:srgbClr val="0070C0"/>
                                </a:solidFill>
                                <a:latin typeface="Cambria Math" panose="02040503050406030204" pitchFamily="18" charset="0"/>
                              </a:rPr>
                              <m:t>𝟏</m:t>
                            </m:r>
                          </m:num>
                          <m:den>
                            <m:r>
                              <a:rPr lang="en-GB" i="1">
                                <a:solidFill>
                                  <a:srgbClr val="0070C0"/>
                                </a:solidFill>
                                <a:latin typeface="Cambria Math" panose="02040503050406030204" pitchFamily="18" charset="0"/>
                              </a:rPr>
                              <m:t>𝟐</m:t>
                            </m:r>
                          </m:den>
                        </m:f>
                        <m:r>
                          <a:rPr lang="en-GB" i="1">
                            <a:solidFill>
                              <a:srgbClr val="0070C0"/>
                            </a:solidFill>
                            <a:latin typeface="Cambria Math" panose="02040503050406030204" pitchFamily="18" charset="0"/>
                          </a:rPr>
                          <m:t>𝒈</m:t>
                        </m:r>
                        <m:sSup>
                          <m:sSupPr>
                            <m:ctrlPr>
                              <a:rPr lang="en-GB" i="1">
                                <a:solidFill>
                                  <a:srgbClr val="0070C0"/>
                                </a:solidFill>
                                <a:latin typeface="Cambria Math" panose="02040503050406030204" pitchFamily="18" charset="0"/>
                              </a:rPr>
                            </m:ctrlPr>
                          </m:sSupPr>
                          <m:e>
                            <m:d>
                              <m:dPr>
                                <m:ctrlPr>
                                  <a:rPr lang="en-GB" i="1">
                                    <a:solidFill>
                                      <a:srgbClr val="0070C0"/>
                                    </a:solidFill>
                                    <a:latin typeface="Cambria Math" panose="02040503050406030204" pitchFamily="18" charset="0"/>
                                  </a:rPr>
                                </m:ctrlPr>
                              </m:dPr>
                              <m:e>
                                <m:f>
                                  <m:fPr>
                                    <m:ctrlPr>
                                      <a:rPr lang="en-GB" i="1">
                                        <a:solidFill>
                                          <a:srgbClr val="0070C0"/>
                                        </a:solidFill>
                                        <a:latin typeface="Cambria Math" panose="02040503050406030204" pitchFamily="18" charset="0"/>
                                      </a:rPr>
                                    </m:ctrlPr>
                                  </m:fPr>
                                  <m:num>
                                    <m:r>
                                      <a:rPr lang="en-GB" i="1">
                                        <a:solidFill>
                                          <a:srgbClr val="0070C0"/>
                                        </a:solidFill>
                                        <a:latin typeface="Cambria Math" panose="02040503050406030204" pitchFamily="18" charset="0"/>
                                      </a:rPr>
                                      <m:t>𝑻</m:t>
                                    </m:r>
                                  </m:num>
                                  <m:den>
                                    <m:r>
                                      <a:rPr lang="en-GB" i="1">
                                        <a:solidFill>
                                          <a:srgbClr val="0070C0"/>
                                        </a:solidFill>
                                        <a:latin typeface="Cambria Math" panose="02040503050406030204" pitchFamily="18" charset="0"/>
                                      </a:rPr>
                                      <m:t>𝟐</m:t>
                                    </m:r>
                                  </m:den>
                                </m:f>
                              </m:e>
                            </m:d>
                          </m:e>
                          <m:sup>
                            <m:r>
                              <a:rPr lang="en-GB" i="1">
                                <a:solidFill>
                                  <a:srgbClr val="0070C0"/>
                                </a:solidFill>
                                <a:latin typeface="Cambria Math" panose="02040503050406030204" pitchFamily="18" charset="0"/>
                              </a:rPr>
                              <m:t>𝟐</m:t>
                            </m:r>
                          </m:sup>
                        </m:sSup>
                      </m:oMath>
                    </m:oMathPara>
                  </a14:m>
                  <a:endParaRPr lang="it-IT" dirty="0">
                    <a:solidFill>
                      <a:srgbClr val="0070C0"/>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4716016" y="1412776"/>
                  <a:ext cx="1606273" cy="651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733002" y="2492896"/>
                  <a:ext cx="2068130" cy="6359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solidFill>
                              <a:srgbClr val="0070C0"/>
                            </a:solidFill>
                            <a:latin typeface="Cambria Math" panose="02040503050406030204" pitchFamily="18" charset="0"/>
                          </a:rPr>
                          <m:t>𝑯</m:t>
                        </m:r>
                        <m:r>
                          <a:rPr lang="en-GB" i="1">
                            <a:solidFill>
                              <a:srgbClr val="0070C0"/>
                            </a:solidFill>
                            <a:latin typeface="Cambria Math" panose="02040503050406030204" pitchFamily="18" charset="0"/>
                          </a:rPr>
                          <m:t>−</m:t>
                        </m:r>
                        <m:r>
                          <a:rPr lang="en-GB" i="1">
                            <a:solidFill>
                              <a:srgbClr val="0070C0"/>
                            </a:solidFill>
                            <a:latin typeface="Cambria Math" panose="02040503050406030204" pitchFamily="18" charset="0"/>
                          </a:rPr>
                          <m:t>𝒉</m:t>
                        </m:r>
                        <m:r>
                          <a:rPr lang="en-GB" i="1">
                            <a:solidFill>
                              <a:srgbClr val="0070C0"/>
                            </a:solidFill>
                            <a:latin typeface="Cambria Math" panose="02040503050406030204" pitchFamily="18" charset="0"/>
                          </a:rPr>
                          <m:t>= </m:t>
                        </m:r>
                        <m:f>
                          <m:fPr>
                            <m:ctrlPr>
                              <a:rPr lang="en-GB" i="1">
                                <a:solidFill>
                                  <a:srgbClr val="0070C0"/>
                                </a:solidFill>
                                <a:latin typeface="Cambria Math" panose="02040503050406030204" pitchFamily="18" charset="0"/>
                              </a:rPr>
                            </m:ctrlPr>
                          </m:fPr>
                          <m:num>
                            <m:r>
                              <a:rPr lang="en-GB" i="1">
                                <a:solidFill>
                                  <a:srgbClr val="0070C0"/>
                                </a:solidFill>
                                <a:latin typeface="Cambria Math" panose="02040503050406030204" pitchFamily="18" charset="0"/>
                              </a:rPr>
                              <m:t>𝟏</m:t>
                            </m:r>
                          </m:num>
                          <m:den>
                            <m:r>
                              <a:rPr lang="en-GB" i="1">
                                <a:solidFill>
                                  <a:srgbClr val="0070C0"/>
                                </a:solidFill>
                                <a:latin typeface="Cambria Math" panose="02040503050406030204" pitchFamily="18" charset="0"/>
                              </a:rPr>
                              <m:t>𝟐</m:t>
                            </m:r>
                          </m:den>
                        </m:f>
                        <m:r>
                          <a:rPr lang="en-GB" i="1">
                            <a:solidFill>
                              <a:srgbClr val="0070C0"/>
                            </a:solidFill>
                            <a:latin typeface="Cambria Math" panose="02040503050406030204" pitchFamily="18" charset="0"/>
                          </a:rPr>
                          <m:t>𝒈</m:t>
                        </m:r>
                        <m:sSup>
                          <m:sSupPr>
                            <m:ctrlPr>
                              <a:rPr lang="en-GB" i="1">
                                <a:solidFill>
                                  <a:srgbClr val="0070C0"/>
                                </a:solidFill>
                                <a:latin typeface="Cambria Math" panose="02040503050406030204" pitchFamily="18" charset="0"/>
                              </a:rPr>
                            </m:ctrlPr>
                          </m:sSupPr>
                          <m:e>
                            <m:d>
                              <m:dPr>
                                <m:ctrlPr>
                                  <a:rPr lang="en-GB" i="1">
                                    <a:solidFill>
                                      <a:srgbClr val="0070C0"/>
                                    </a:solidFill>
                                    <a:latin typeface="Cambria Math" panose="02040503050406030204" pitchFamily="18" charset="0"/>
                                  </a:rPr>
                                </m:ctrlPr>
                              </m:dPr>
                              <m:e>
                                <m:f>
                                  <m:fPr>
                                    <m:ctrlPr>
                                      <a:rPr lang="en-GB" i="1">
                                        <a:solidFill>
                                          <a:srgbClr val="0070C0"/>
                                        </a:solidFill>
                                        <a:latin typeface="Cambria Math" panose="02040503050406030204" pitchFamily="18" charset="0"/>
                                      </a:rPr>
                                    </m:ctrlPr>
                                  </m:fPr>
                                  <m:num>
                                    <m:r>
                                      <a:rPr lang="en-GB" i="1">
                                        <a:solidFill>
                                          <a:srgbClr val="0070C0"/>
                                        </a:solidFill>
                                        <a:latin typeface="Cambria Math" panose="02040503050406030204" pitchFamily="18" charset="0"/>
                                      </a:rPr>
                                      <m:t>𝒕</m:t>
                                    </m:r>
                                  </m:num>
                                  <m:den>
                                    <m:r>
                                      <a:rPr lang="en-GB" i="1">
                                        <a:solidFill>
                                          <a:srgbClr val="0070C0"/>
                                        </a:solidFill>
                                        <a:latin typeface="Cambria Math" panose="02040503050406030204" pitchFamily="18" charset="0"/>
                                      </a:rPr>
                                      <m:t>𝟐</m:t>
                                    </m:r>
                                  </m:den>
                                </m:f>
                              </m:e>
                            </m:d>
                          </m:e>
                          <m:sup>
                            <m:r>
                              <a:rPr lang="en-GB" i="1">
                                <a:solidFill>
                                  <a:srgbClr val="0070C0"/>
                                </a:solidFill>
                                <a:latin typeface="Cambria Math" panose="02040503050406030204" pitchFamily="18" charset="0"/>
                              </a:rPr>
                              <m:t>𝟐</m:t>
                            </m:r>
                          </m:sup>
                        </m:sSup>
                      </m:oMath>
                    </m:oMathPara>
                  </a14:m>
                  <a:endParaRPr lang="it-IT" dirty="0">
                    <a:solidFill>
                      <a:srgbClr val="0070C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733002" y="2492896"/>
                  <a:ext cx="2068130" cy="635943"/>
                </a:xfrm>
                <a:prstGeom prst="rect">
                  <a:avLst/>
                </a:prstGeom>
                <a:blipFill rotWithShape="0">
                  <a:blip r:embed="rId5"/>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4704547" y="3601837"/>
                  <a:ext cx="2040174" cy="5783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solidFill>
                              <a:srgbClr val="0070C0"/>
                            </a:solidFill>
                            <a:latin typeface="Cambria Math" panose="02040503050406030204" pitchFamily="18" charset="0"/>
                          </a:rPr>
                          <m:t>𝒉</m:t>
                        </m:r>
                        <m:r>
                          <a:rPr lang="en-GB" i="1">
                            <a:solidFill>
                              <a:srgbClr val="0070C0"/>
                            </a:solidFill>
                            <a:latin typeface="Cambria Math" panose="02040503050406030204" pitchFamily="18" charset="0"/>
                          </a:rPr>
                          <m:t>=</m:t>
                        </m:r>
                        <m:f>
                          <m:fPr>
                            <m:ctrlPr>
                              <a:rPr lang="en-GB" i="1">
                                <a:solidFill>
                                  <a:srgbClr val="0070C0"/>
                                </a:solidFill>
                                <a:latin typeface="Cambria Math" panose="02040503050406030204" pitchFamily="18" charset="0"/>
                              </a:rPr>
                            </m:ctrlPr>
                          </m:fPr>
                          <m:num>
                            <m:r>
                              <a:rPr lang="en-GB" i="1">
                                <a:solidFill>
                                  <a:srgbClr val="0070C0"/>
                                </a:solidFill>
                                <a:latin typeface="Cambria Math" panose="02040503050406030204" pitchFamily="18" charset="0"/>
                              </a:rPr>
                              <m:t>𝟏</m:t>
                            </m:r>
                          </m:num>
                          <m:den>
                            <m:r>
                              <a:rPr lang="en-GB" i="1">
                                <a:solidFill>
                                  <a:srgbClr val="0070C0"/>
                                </a:solidFill>
                                <a:latin typeface="Cambria Math" panose="02040503050406030204" pitchFamily="18" charset="0"/>
                              </a:rPr>
                              <m:t>𝟖</m:t>
                            </m:r>
                          </m:den>
                        </m:f>
                        <m:r>
                          <a:rPr lang="en-GB" i="1">
                            <a:solidFill>
                              <a:srgbClr val="0070C0"/>
                            </a:solidFill>
                            <a:latin typeface="Cambria Math" panose="02040503050406030204" pitchFamily="18" charset="0"/>
                          </a:rPr>
                          <m:t>𝒈</m:t>
                        </m:r>
                        <m:d>
                          <m:dPr>
                            <m:ctrlPr>
                              <a:rPr lang="en-GB" i="1">
                                <a:solidFill>
                                  <a:srgbClr val="0070C0"/>
                                </a:solidFill>
                                <a:latin typeface="Cambria Math" panose="02040503050406030204" pitchFamily="18" charset="0"/>
                              </a:rPr>
                            </m:ctrlPr>
                          </m:dPr>
                          <m:e>
                            <m:sSup>
                              <m:sSupPr>
                                <m:ctrlPr>
                                  <a:rPr lang="en-GB" i="1">
                                    <a:solidFill>
                                      <a:srgbClr val="0070C0"/>
                                    </a:solidFill>
                                    <a:latin typeface="Cambria Math" panose="02040503050406030204" pitchFamily="18" charset="0"/>
                                  </a:rPr>
                                </m:ctrlPr>
                              </m:sSupPr>
                              <m:e>
                                <m:r>
                                  <a:rPr lang="en-GB" i="1">
                                    <a:solidFill>
                                      <a:srgbClr val="0070C0"/>
                                    </a:solidFill>
                                    <a:latin typeface="Cambria Math" panose="02040503050406030204" pitchFamily="18" charset="0"/>
                                  </a:rPr>
                                  <m:t>𝑻</m:t>
                                </m:r>
                              </m:e>
                              <m:sup>
                                <m:r>
                                  <a:rPr lang="en-GB" i="1">
                                    <a:solidFill>
                                      <a:srgbClr val="0070C0"/>
                                    </a:solidFill>
                                    <a:latin typeface="Cambria Math" panose="02040503050406030204" pitchFamily="18" charset="0"/>
                                  </a:rPr>
                                  <m:t>𝟐</m:t>
                                </m:r>
                              </m:sup>
                            </m:sSup>
                            <m:r>
                              <a:rPr lang="en-GB" i="1">
                                <a:solidFill>
                                  <a:srgbClr val="0070C0"/>
                                </a:solidFill>
                                <a:latin typeface="Cambria Math" panose="02040503050406030204" pitchFamily="18" charset="0"/>
                              </a:rPr>
                              <m:t>−</m:t>
                            </m:r>
                            <m:sSup>
                              <m:sSupPr>
                                <m:ctrlPr>
                                  <a:rPr lang="en-GB" i="1">
                                    <a:solidFill>
                                      <a:srgbClr val="0070C0"/>
                                    </a:solidFill>
                                    <a:latin typeface="Cambria Math" panose="02040503050406030204" pitchFamily="18" charset="0"/>
                                  </a:rPr>
                                </m:ctrlPr>
                              </m:sSupPr>
                              <m:e>
                                <m:r>
                                  <a:rPr lang="en-GB" i="1">
                                    <a:solidFill>
                                      <a:srgbClr val="0070C0"/>
                                    </a:solidFill>
                                    <a:latin typeface="Cambria Math" panose="02040503050406030204" pitchFamily="18" charset="0"/>
                                  </a:rPr>
                                  <m:t>𝒕</m:t>
                                </m:r>
                              </m:e>
                              <m:sup>
                                <m:r>
                                  <a:rPr lang="en-GB" i="1">
                                    <a:solidFill>
                                      <a:srgbClr val="0070C0"/>
                                    </a:solidFill>
                                    <a:latin typeface="Cambria Math" panose="02040503050406030204" pitchFamily="18" charset="0"/>
                                  </a:rPr>
                                  <m:t>𝟐</m:t>
                                </m:r>
                              </m:sup>
                            </m:sSup>
                          </m:e>
                        </m:d>
                      </m:oMath>
                    </m:oMathPara>
                  </a14:m>
                  <a:endParaRPr lang="it-IT" dirty="0">
                    <a:solidFill>
                      <a:srgbClr val="0070C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4704547" y="3601837"/>
                  <a:ext cx="2040174" cy="578300"/>
                </a:xfrm>
                <a:prstGeom prst="rect">
                  <a:avLst/>
                </a:prstGeom>
                <a:blipFill rotWithShape="0">
                  <a:blip r:embed="rId6"/>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4753043" y="4725144"/>
                  <a:ext cx="1391855" cy="58458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solidFill>
                              <a:srgbClr val="0070C0"/>
                            </a:solidFill>
                            <a:latin typeface="Cambria Math" panose="02040503050406030204" pitchFamily="18" charset="0"/>
                          </a:rPr>
                          <m:t>𝒈</m:t>
                        </m:r>
                        <m:r>
                          <a:rPr lang="en-GB" i="1">
                            <a:solidFill>
                              <a:srgbClr val="0070C0"/>
                            </a:solidFill>
                            <a:latin typeface="Cambria Math" panose="02040503050406030204" pitchFamily="18" charset="0"/>
                          </a:rPr>
                          <m:t>=</m:t>
                        </m:r>
                        <m:f>
                          <m:fPr>
                            <m:ctrlPr>
                              <a:rPr lang="en-GB" i="1">
                                <a:solidFill>
                                  <a:srgbClr val="0070C0"/>
                                </a:solidFill>
                                <a:latin typeface="Cambria Math" panose="02040503050406030204" pitchFamily="18" charset="0"/>
                              </a:rPr>
                            </m:ctrlPr>
                          </m:fPr>
                          <m:num>
                            <m:r>
                              <a:rPr lang="en-GB" i="1">
                                <a:solidFill>
                                  <a:srgbClr val="0070C0"/>
                                </a:solidFill>
                                <a:latin typeface="Cambria Math" panose="02040503050406030204" pitchFamily="18" charset="0"/>
                              </a:rPr>
                              <m:t>𝟖</m:t>
                            </m:r>
                            <m:r>
                              <a:rPr lang="en-GB" i="1">
                                <a:solidFill>
                                  <a:srgbClr val="0070C0"/>
                                </a:solidFill>
                                <a:latin typeface="Cambria Math" panose="02040503050406030204" pitchFamily="18" charset="0"/>
                              </a:rPr>
                              <m:t>𝒉</m:t>
                            </m:r>
                          </m:num>
                          <m:den>
                            <m:sSup>
                              <m:sSupPr>
                                <m:ctrlPr>
                                  <a:rPr lang="en-GB" i="1">
                                    <a:solidFill>
                                      <a:srgbClr val="0070C0"/>
                                    </a:solidFill>
                                    <a:latin typeface="Cambria Math" panose="02040503050406030204" pitchFamily="18" charset="0"/>
                                  </a:rPr>
                                </m:ctrlPr>
                              </m:sSupPr>
                              <m:e>
                                <m:r>
                                  <a:rPr lang="en-GB" i="1">
                                    <a:solidFill>
                                      <a:srgbClr val="0070C0"/>
                                    </a:solidFill>
                                    <a:latin typeface="Cambria Math" panose="02040503050406030204" pitchFamily="18" charset="0"/>
                                  </a:rPr>
                                  <m:t>𝑻</m:t>
                                </m:r>
                              </m:e>
                              <m:sup>
                                <m:r>
                                  <a:rPr lang="en-GB" i="1">
                                    <a:solidFill>
                                      <a:srgbClr val="0070C0"/>
                                    </a:solidFill>
                                    <a:latin typeface="Cambria Math" panose="02040503050406030204" pitchFamily="18" charset="0"/>
                                  </a:rPr>
                                  <m:t>𝟐</m:t>
                                </m:r>
                              </m:sup>
                            </m:sSup>
                            <m:r>
                              <a:rPr lang="en-GB" i="1">
                                <a:solidFill>
                                  <a:srgbClr val="0070C0"/>
                                </a:solidFill>
                                <a:latin typeface="Cambria Math" panose="02040503050406030204" pitchFamily="18" charset="0"/>
                              </a:rPr>
                              <m:t>−</m:t>
                            </m:r>
                            <m:sSup>
                              <m:sSupPr>
                                <m:ctrlPr>
                                  <a:rPr lang="en-GB" i="1">
                                    <a:solidFill>
                                      <a:srgbClr val="0070C0"/>
                                    </a:solidFill>
                                    <a:latin typeface="Cambria Math" panose="02040503050406030204" pitchFamily="18" charset="0"/>
                                  </a:rPr>
                                </m:ctrlPr>
                              </m:sSupPr>
                              <m:e>
                                <m:r>
                                  <a:rPr lang="en-GB" i="1">
                                    <a:solidFill>
                                      <a:srgbClr val="0070C0"/>
                                    </a:solidFill>
                                    <a:latin typeface="Cambria Math" panose="02040503050406030204" pitchFamily="18" charset="0"/>
                                  </a:rPr>
                                  <m:t>𝒕</m:t>
                                </m:r>
                              </m:e>
                              <m:sup>
                                <m:r>
                                  <a:rPr lang="en-GB" i="1">
                                    <a:solidFill>
                                      <a:srgbClr val="0070C0"/>
                                    </a:solidFill>
                                    <a:latin typeface="Cambria Math" panose="02040503050406030204" pitchFamily="18" charset="0"/>
                                  </a:rPr>
                                  <m:t>𝟐</m:t>
                                </m:r>
                              </m:sup>
                            </m:sSup>
                          </m:den>
                        </m:f>
                      </m:oMath>
                    </m:oMathPara>
                  </a14:m>
                  <a:endParaRPr lang="it-IT" dirty="0">
                    <a:solidFill>
                      <a:srgbClr val="0070C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753043" y="4725144"/>
                  <a:ext cx="1391855" cy="584584"/>
                </a:xfrm>
                <a:prstGeom prst="rect">
                  <a:avLst/>
                </a:prstGeom>
                <a:blipFill rotWithShape="0">
                  <a:blip r:embed="rId7"/>
                  <a:stretch>
                    <a:fillRect/>
                  </a:stretch>
                </a:blipFill>
              </p:spPr>
              <p:txBody>
                <a:bodyPr/>
                <a:lstStyle/>
                <a:p>
                  <a:r>
                    <a:rPr lang="it-IT">
                      <a:noFill/>
                    </a:rPr>
                    <a:t> </a:t>
                  </a:r>
                </a:p>
              </p:txBody>
            </p:sp>
          </mc:Fallback>
        </mc:AlternateContent>
      </p:grpSp>
      <p:sp>
        <p:nvSpPr>
          <p:cNvPr id="7" name="Oval 6"/>
          <p:cNvSpPr/>
          <p:nvPr/>
        </p:nvSpPr>
        <p:spPr bwMode="auto">
          <a:xfrm>
            <a:off x="7747375" y="5776782"/>
            <a:ext cx="432048" cy="440568"/>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it-IT"/>
          </a:p>
        </p:txBody>
      </p:sp>
      <p:pic>
        <p:nvPicPr>
          <p:cNvPr id="9" name="Picture 8">
            <a:extLst>
              <a:ext uri="{FF2B5EF4-FFF2-40B4-BE49-F238E27FC236}">
                <a16:creationId xmlns:a16="http://schemas.microsoft.com/office/drawing/2014/main" id="{0C439BF4-C0FC-4A3F-B798-3FEFCEBE99E4}"/>
              </a:ext>
            </a:extLst>
          </p:cNvPr>
          <p:cNvPicPr>
            <a:picLocks noChangeAspect="1"/>
          </p:cNvPicPr>
          <p:nvPr/>
        </p:nvPicPr>
        <p:blipFill rotWithShape="1">
          <a:blip r:embed="rId8">
            <a:extLst>
              <a:ext uri="{28A0092B-C50C-407E-A947-70E740481C1C}">
                <a14:useLocalDpi xmlns:a14="http://schemas.microsoft.com/office/drawing/2010/main" val="0"/>
              </a:ext>
            </a:extLst>
          </a:blip>
          <a:srcRect b="4202"/>
          <a:stretch/>
        </p:blipFill>
        <p:spPr>
          <a:xfrm>
            <a:off x="2130751" y="1671220"/>
            <a:ext cx="3810000" cy="2737410"/>
          </a:xfrm>
          <a:prstGeom prst="rect">
            <a:avLst/>
          </a:prstGeom>
        </p:spPr>
      </p:pic>
      <p:sp>
        <p:nvSpPr>
          <p:cNvPr id="10" name="Rectangle 9">
            <a:extLst>
              <a:ext uri="{FF2B5EF4-FFF2-40B4-BE49-F238E27FC236}">
                <a16:creationId xmlns:a16="http://schemas.microsoft.com/office/drawing/2014/main" id="{E686C930-79E7-4FF6-8F86-67547E1EA31B}"/>
              </a:ext>
            </a:extLst>
          </p:cNvPr>
          <p:cNvSpPr/>
          <p:nvPr/>
        </p:nvSpPr>
        <p:spPr>
          <a:xfrm>
            <a:off x="7154115" y="1770038"/>
            <a:ext cx="3010761" cy="400110"/>
          </a:xfrm>
          <a:prstGeom prst="rect">
            <a:avLst/>
          </a:prstGeom>
        </p:spPr>
        <p:txBody>
          <a:bodyPr wrap="none">
            <a:spAutoFit/>
          </a:bodyPr>
          <a:lstStyle/>
          <a:p>
            <a:r>
              <a:rPr lang="en-GB" dirty="0" err="1"/>
              <a:t>caduta</a:t>
            </a:r>
            <a:r>
              <a:rPr lang="en-GB" dirty="0"/>
              <a:t> libera di un </a:t>
            </a:r>
            <a:r>
              <a:rPr lang="en-GB" dirty="0" err="1"/>
              <a:t>corpo</a:t>
            </a:r>
            <a:r>
              <a:rPr lang="en-GB" dirty="0"/>
              <a:t> </a:t>
            </a:r>
            <a:endParaRPr lang="en-US" dirty="0"/>
          </a:p>
        </p:txBody>
      </p:sp>
      <p:sp>
        <p:nvSpPr>
          <p:cNvPr id="11" name="TextBox 10">
            <a:extLst>
              <a:ext uri="{FF2B5EF4-FFF2-40B4-BE49-F238E27FC236}">
                <a16:creationId xmlns:a16="http://schemas.microsoft.com/office/drawing/2014/main" id="{212ECD2D-E545-46DF-85E0-36A08E2D080C}"/>
              </a:ext>
            </a:extLst>
          </p:cNvPr>
          <p:cNvSpPr txBox="1"/>
          <p:nvPr/>
        </p:nvSpPr>
        <p:spPr>
          <a:xfrm>
            <a:off x="1962152" y="2917298"/>
            <a:ext cx="383438" cy="400110"/>
          </a:xfrm>
          <a:prstGeom prst="rect">
            <a:avLst/>
          </a:prstGeom>
          <a:noFill/>
        </p:spPr>
        <p:txBody>
          <a:bodyPr wrap="none" rtlCol="0">
            <a:spAutoFit/>
          </a:bodyPr>
          <a:lstStyle/>
          <a:p>
            <a:r>
              <a:rPr lang="en-US" dirty="0">
                <a:solidFill>
                  <a:srgbClr val="0070C0"/>
                </a:solidFill>
              </a:rPr>
              <a:t>H</a:t>
            </a:r>
          </a:p>
        </p:txBody>
      </p:sp>
      <p:sp>
        <p:nvSpPr>
          <p:cNvPr id="14" name="TextBox 13">
            <a:extLst>
              <a:ext uri="{FF2B5EF4-FFF2-40B4-BE49-F238E27FC236}">
                <a16:creationId xmlns:a16="http://schemas.microsoft.com/office/drawing/2014/main" id="{E7A29C65-0201-4024-A0CB-6A7438B01E5A}"/>
              </a:ext>
            </a:extLst>
          </p:cNvPr>
          <p:cNvSpPr txBox="1"/>
          <p:nvPr/>
        </p:nvSpPr>
        <p:spPr>
          <a:xfrm>
            <a:off x="2377757" y="3140549"/>
            <a:ext cx="327334" cy="400110"/>
          </a:xfrm>
          <a:prstGeom prst="rect">
            <a:avLst/>
          </a:prstGeom>
          <a:noFill/>
        </p:spPr>
        <p:txBody>
          <a:bodyPr wrap="none" rtlCol="0">
            <a:spAutoFit/>
          </a:bodyPr>
          <a:lstStyle/>
          <a:p>
            <a:r>
              <a:rPr lang="en-US" dirty="0">
                <a:solidFill>
                  <a:srgbClr val="0070C0"/>
                </a:solidFill>
              </a:rPr>
              <a:t>h</a:t>
            </a:r>
          </a:p>
        </p:txBody>
      </p:sp>
      <p:cxnSp>
        <p:nvCxnSpPr>
          <p:cNvPr id="13" name="Straight Arrow Connector 12">
            <a:extLst>
              <a:ext uri="{FF2B5EF4-FFF2-40B4-BE49-F238E27FC236}">
                <a16:creationId xmlns:a16="http://schemas.microsoft.com/office/drawing/2014/main" id="{22DDB0BF-7BBD-4590-B30E-C4DDCB537F50}"/>
              </a:ext>
            </a:extLst>
          </p:cNvPr>
          <p:cNvCxnSpPr/>
          <p:nvPr/>
        </p:nvCxnSpPr>
        <p:spPr bwMode="auto">
          <a:xfrm>
            <a:off x="1962152" y="1970093"/>
            <a:ext cx="0" cy="2294521"/>
          </a:xfrm>
          <a:prstGeom prst="straightConnector1">
            <a:avLst/>
          </a:prstGeom>
          <a:solidFill>
            <a:schemeClr val="accent1"/>
          </a:solidFill>
          <a:ln w="28575" cap="flat" cmpd="sng" algn="ctr">
            <a:solidFill>
              <a:schemeClr val="accent2">
                <a:lumMod val="75000"/>
              </a:schemeClr>
            </a:solidFill>
            <a:prstDash val="solid"/>
            <a:round/>
            <a:headEnd type="triangle"/>
            <a:tailEnd type="triangle"/>
          </a:ln>
          <a:effectLst/>
        </p:spPr>
      </p:cxnSp>
      <p:cxnSp>
        <p:nvCxnSpPr>
          <p:cNvPr id="17" name="Straight Arrow Connector 16">
            <a:extLst>
              <a:ext uri="{FF2B5EF4-FFF2-40B4-BE49-F238E27FC236}">
                <a16:creationId xmlns:a16="http://schemas.microsoft.com/office/drawing/2014/main" id="{80225FE5-CE78-47B0-882E-95F332DD5994}"/>
              </a:ext>
            </a:extLst>
          </p:cNvPr>
          <p:cNvCxnSpPr>
            <a:cxnSpLocks/>
          </p:cNvCxnSpPr>
          <p:nvPr/>
        </p:nvCxnSpPr>
        <p:spPr bwMode="auto">
          <a:xfrm>
            <a:off x="2418783" y="2536422"/>
            <a:ext cx="0" cy="1728192"/>
          </a:xfrm>
          <a:prstGeom prst="straightConnector1">
            <a:avLst/>
          </a:prstGeom>
          <a:solidFill>
            <a:schemeClr val="accent1"/>
          </a:solidFill>
          <a:ln w="28575" cap="flat" cmpd="sng" algn="ctr">
            <a:solidFill>
              <a:schemeClr val="accent2">
                <a:lumMod val="75000"/>
              </a:schemeClr>
            </a:solidFill>
            <a:prstDash val="solid"/>
            <a:round/>
            <a:headEnd type="triangle"/>
            <a:tailEnd type="triangle"/>
          </a:ln>
          <a:effectLst/>
        </p:spPr>
      </p:cxnSp>
      <p:sp>
        <p:nvSpPr>
          <p:cNvPr id="18" name="Rectangle 17">
            <a:extLst>
              <a:ext uri="{FF2B5EF4-FFF2-40B4-BE49-F238E27FC236}">
                <a16:creationId xmlns:a16="http://schemas.microsoft.com/office/drawing/2014/main" id="{FABE6BD8-10AC-4A63-BE82-CE8EBD155738}"/>
              </a:ext>
            </a:extLst>
          </p:cNvPr>
          <p:cNvSpPr/>
          <p:nvPr/>
        </p:nvSpPr>
        <p:spPr>
          <a:xfrm>
            <a:off x="4380067" y="954477"/>
            <a:ext cx="4301177" cy="523220"/>
          </a:xfrm>
          <a:prstGeom prst="rect">
            <a:avLst/>
          </a:prstGeom>
        </p:spPr>
        <p:txBody>
          <a:bodyPr wrap="none">
            <a:spAutoFit/>
          </a:bodyPr>
          <a:lstStyle/>
          <a:p>
            <a:r>
              <a:rPr lang="en-US" sz="2800" dirty="0" err="1"/>
              <a:t>Gravimetri</a:t>
            </a:r>
            <a:r>
              <a:rPr lang="en-US" sz="2800" dirty="0"/>
              <a:t> a </a:t>
            </a:r>
            <a:r>
              <a:rPr lang="en-US" sz="2800" dirty="0" err="1"/>
              <a:t>caduta</a:t>
            </a:r>
            <a:r>
              <a:rPr lang="en-US" sz="2800" dirty="0"/>
              <a:t> libera</a:t>
            </a:r>
          </a:p>
        </p:txBody>
      </p:sp>
      <p:sp>
        <p:nvSpPr>
          <p:cNvPr id="19" name="Rectangle 18">
            <a:extLst>
              <a:ext uri="{FF2B5EF4-FFF2-40B4-BE49-F238E27FC236}">
                <a16:creationId xmlns:a16="http://schemas.microsoft.com/office/drawing/2014/main" id="{0BD25A0E-A062-4F53-8B8A-CF88E6435016}"/>
              </a:ext>
            </a:extLst>
          </p:cNvPr>
          <p:cNvSpPr/>
          <p:nvPr/>
        </p:nvSpPr>
        <p:spPr>
          <a:xfrm>
            <a:off x="4747966" y="1385857"/>
            <a:ext cx="3598934" cy="307777"/>
          </a:xfrm>
          <a:prstGeom prst="rect">
            <a:avLst/>
          </a:prstGeom>
        </p:spPr>
        <p:txBody>
          <a:bodyPr wrap="none">
            <a:spAutoFit/>
          </a:bodyPr>
          <a:lstStyle/>
          <a:p>
            <a:r>
              <a:rPr lang="en-US" sz="1400" dirty="0" err="1"/>
              <a:t>Precisione</a:t>
            </a:r>
            <a:r>
              <a:rPr lang="en-US" sz="1400" dirty="0"/>
              <a:t>: ~1 </a:t>
            </a:r>
            <a:r>
              <a:rPr lang="en-US" sz="1400" dirty="0" err="1"/>
              <a:t>microGal</a:t>
            </a:r>
            <a:r>
              <a:rPr lang="en-US" sz="1400" dirty="0"/>
              <a:t> (1 </a:t>
            </a:r>
            <a:r>
              <a:rPr lang="el-GR" sz="1400" dirty="0"/>
              <a:t>μ</a:t>
            </a:r>
            <a:r>
              <a:rPr lang="en-US" sz="1400" dirty="0"/>
              <a:t>Gal = 10⁻⁸ m/s²).</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D2C9367-4E02-4BF9-AEB7-FFEAF9D0B02A}" type="slidenum">
              <a:rPr lang="it-IT" altLang="it-IT" sz="1400" b="1"/>
              <a:pPr>
                <a:spcBef>
                  <a:spcPct val="0"/>
                </a:spcBef>
                <a:buFontTx/>
                <a:buNone/>
              </a:pPr>
              <a:t>12</a:t>
            </a:fld>
            <a:endParaRPr lang="it-IT" altLang="it-IT" sz="1400" b="1"/>
          </a:p>
        </p:txBody>
      </p:sp>
      <p:pic>
        <p:nvPicPr>
          <p:cNvPr id="1638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4" y="1412876"/>
            <a:ext cx="4751387" cy="505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2626" y="1773239"/>
            <a:ext cx="3305175"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95DB18F-6706-4D43-A187-4F58D88C85D3}" type="slidenum">
              <a:rPr lang="it-IT" altLang="it-IT" sz="1400" b="1"/>
              <a:pPr>
                <a:spcBef>
                  <a:spcPct val="0"/>
                </a:spcBef>
                <a:buFontTx/>
                <a:buNone/>
              </a:pPr>
              <a:t>13</a:t>
            </a:fld>
            <a:endParaRPr lang="it-IT" altLang="it-IT" sz="1400" b="1"/>
          </a:p>
        </p:txBody>
      </p:sp>
      <p:pic>
        <p:nvPicPr>
          <p:cNvPr id="184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4" y="1700213"/>
            <a:ext cx="3781425"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2133601"/>
            <a:ext cx="3990975"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23F3AD1-5B08-4C0D-9D3E-CF1AC0A3D3C0}" type="slidenum">
              <a:rPr lang="it-IT" altLang="it-IT" sz="1400" b="1"/>
              <a:pPr>
                <a:spcBef>
                  <a:spcPct val="0"/>
                </a:spcBef>
                <a:buFontTx/>
                <a:buNone/>
              </a:pPr>
              <a:t>14</a:t>
            </a:fld>
            <a:endParaRPr lang="it-IT" altLang="it-IT" sz="1400" b="1"/>
          </a:p>
        </p:txBody>
      </p:sp>
      <p:sp>
        <p:nvSpPr>
          <p:cNvPr id="2" name="Rectangle 1">
            <a:extLst>
              <a:ext uri="{FF2B5EF4-FFF2-40B4-BE49-F238E27FC236}">
                <a16:creationId xmlns:a16="http://schemas.microsoft.com/office/drawing/2014/main" id="{6C355213-43AC-4F2B-A9AF-D539631AF941}"/>
              </a:ext>
            </a:extLst>
          </p:cNvPr>
          <p:cNvSpPr/>
          <p:nvPr/>
        </p:nvSpPr>
        <p:spPr>
          <a:xfrm>
            <a:off x="5303912" y="1124744"/>
            <a:ext cx="3290068" cy="400110"/>
          </a:xfrm>
          <a:prstGeom prst="rect">
            <a:avLst/>
          </a:prstGeom>
        </p:spPr>
        <p:txBody>
          <a:bodyPr wrap="none">
            <a:spAutoFit/>
          </a:bodyPr>
          <a:lstStyle/>
          <a:p>
            <a:r>
              <a:rPr lang="en-US" dirty="0" err="1"/>
              <a:t>Interferometro</a:t>
            </a:r>
            <a:r>
              <a:rPr lang="en-US" dirty="0"/>
              <a:t> di Michelson</a:t>
            </a:r>
          </a:p>
        </p:txBody>
      </p:sp>
      <p:pic>
        <p:nvPicPr>
          <p:cNvPr id="4" name="Picture 3">
            <a:extLst>
              <a:ext uri="{FF2B5EF4-FFF2-40B4-BE49-F238E27FC236}">
                <a16:creationId xmlns:a16="http://schemas.microsoft.com/office/drawing/2014/main" id="{E5D78F8F-B1A0-4C4E-B4CE-C02644AC2C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1018" y="1733042"/>
            <a:ext cx="3353161" cy="3017845"/>
          </a:xfrm>
          <a:prstGeom prst="rect">
            <a:avLst/>
          </a:prstGeom>
        </p:spPr>
      </p:pic>
      <p:pic>
        <p:nvPicPr>
          <p:cNvPr id="6" name="Picture 5">
            <a:extLst>
              <a:ext uri="{FF2B5EF4-FFF2-40B4-BE49-F238E27FC236}">
                <a16:creationId xmlns:a16="http://schemas.microsoft.com/office/drawing/2014/main" id="{4167C2C0-8BC9-4856-A268-4B0B66AA1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819" y="1859000"/>
            <a:ext cx="4806595" cy="4392488"/>
          </a:xfrm>
          <a:prstGeom prst="rect">
            <a:avLst/>
          </a:prstGeom>
        </p:spPr>
      </p:pic>
      <p:pic>
        <p:nvPicPr>
          <p:cNvPr id="10" name="Picture 4">
            <a:extLst>
              <a:ext uri="{FF2B5EF4-FFF2-40B4-BE49-F238E27FC236}">
                <a16:creationId xmlns:a16="http://schemas.microsoft.com/office/drawing/2014/main" id="{B4A116BE-B1FD-4ED1-AAFD-55229C280A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587" y="5018926"/>
            <a:ext cx="40100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C0DA50-7CFD-4F11-8739-52776EEAD3D4}"/>
              </a:ext>
            </a:extLst>
          </p:cNvPr>
          <p:cNvPicPr>
            <a:picLocks noChangeAspect="1"/>
          </p:cNvPicPr>
          <p:nvPr/>
        </p:nvPicPr>
        <p:blipFill>
          <a:blip r:embed="rId2"/>
          <a:stretch>
            <a:fillRect/>
          </a:stretch>
        </p:blipFill>
        <p:spPr>
          <a:xfrm>
            <a:off x="407369" y="1196752"/>
            <a:ext cx="3024336" cy="2397711"/>
          </a:xfrm>
          <a:prstGeom prst="rect">
            <a:avLst/>
          </a:prstGeom>
        </p:spPr>
      </p:pic>
      <p:pic>
        <p:nvPicPr>
          <p:cNvPr id="3" name="Picture 2">
            <a:extLst>
              <a:ext uri="{FF2B5EF4-FFF2-40B4-BE49-F238E27FC236}">
                <a16:creationId xmlns:a16="http://schemas.microsoft.com/office/drawing/2014/main" id="{95347C85-CFF8-49C1-9E87-A573BE9DD6DD}"/>
              </a:ext>
            </a:extLst>
          </p:cNvPr>
          <p:cNvPicPr>
            <a:picLocks noChangeAspect="1"/>
          </p:cNvPicPr>
          <p:nvPr/>
        </p:nvPicPr>
        <p:blipFill>
          <a:blip r:embed="rId3"/>
          <a:stretch>
            <a:fillRect/>
          </a:stretch>
        </p:blipFill>
        <p:spPr>
          <a:xfrm>
            <a:off x="4295800" y="1196752"/>
            <a:ext cx="3024336" cy="2413359"/>
          </a:xfrm>
          <a:prstGeom prst="rect">
            <a:avLst/>
          </a:prstGeom>
        </p:spPr>
      </p:pic>
      <p:pic>
        <p:nvPicPr>
          <p:cNvPr id="4" name="Picture 3">
            <a:extLst>
              <a:ext uri="{FF2B5EF4-FFF2-40B4-BE49-F238E27FC236}">
                <a16:creationId xmlns:a16="http://schemas.microsoft.com/office/drawing/2014/main" id="{FAFC3DDF-3560-4048-9B35-D0EE85B5DA7E}"/>
              </a:ext>
            </a:extLst>
          </p:cNvPr>
          <p:cNvPicPr>
            <a:picLocks noChangeAspect="1"/>
          </p:cNvPicPr>
          <p:nvPr/>
        </p:nvPicPr>
        <p:blipFill>
          <a:blip r:embed="rId4"/>
          <a:stretch>
            <a:fillRect/>
          </a:stretch>
        </p:blipFill>
        <p:spPr>
          <a:xfrm>
            <a:off x="8184232" y="1125152"/>
            <a:ext cx="3024336" cy="2443415"/>
          </a:xfrm>
          <a:prstGeom prst="rect">
            <a:avLst/>
          </a:prstGeom>
        </p:spPr>
      </p:pic>
      <p:pic>
        <p:nvPicPr>
          <p:cNvPr id="5" name="Picture 4">
            <a:extLst>
              <a:ext uri="{FF2B5EF4-FFF2-40B4-BE49-F238E27FC236}">
                <a16:creationId xmlns:a16="http://schemas.microsoft.com/office/drawing/2014/main" id="{6F30629F-2892-46AB-AA60-36314AD3E288}"/>
              </a:ext>
            </a:extLst>
          </p:cNvPr>
          <p:cNvPicPr>
            <a:picLocks noChangeAspect="1"/>
          </p:cNvPicPr>
          <p:nvPr/>
        </p:nvPicPr>
        <p:blipFill>
          <a:blip r:embed="rId5"/>
          <a:stretch>
            <a:fillRect/>
          </a:stretch>
        </p:blipFill>
        <p:spPr>
          <a:xfrm>
            <a:off x="2423592" y="4005064"/>
            <a:ext cx="3104463" cy="2494495"/>
          </a:xfrm>
          <a:prstGeom prst="rect">
            <a:avLst/>
          </a:prstGeom>
        </p:spPr>
      </p:pic>
      <p:pic>
        <p:nvPicPr>
          <p:cNvPr id="6" name="Picture 5">
            <a:extLst>
              <a:ext uri="{FF2B5EF4-FFF2-40B4-BE49-F238E27FC236}">
                <a16:creationId xmlns:a16="http://schemas.microsoft.com/office/drawing/2014/main" id="{2FBAE0CF-5D1C-45B5-A160-EC7D9B389A82}"/>
              </a:ext>
            </a:extLst>
          </p:cNvPr>
          <p:cNvPicPr>
            <a:picLocks noChangeAspect="1"/>
          </p:cNvPicPr>
          <p:nvPr/>
        </p:nvPicPr>
        <p:blipFill>
          <a:blip r:embed="rId6"/>
          <a:stretch>
            <a:fillRect/>
          </a:stretch>
        </p:blipFill>
        <p:spPr>
          <a:xfrm>
            <a:off x="6663947" y="4005064"/>
            <a:ext cx="3114722" cy="2494494"/>
          </a:xfrm>
          <a:prstGeom prst="rect">
            <a:avLst/>
          </a:prstGeom>
        </p:spPr>
      </p:pic>
      <p:cxnSp>
        <p:nvCxnSpPr>
          <p:cNvPr id="8" name="Straight Arrow Connector 7">
            <a:extLst>
              <a:ext uri="{FF2B5EF4-FFF2-40B4-BE49-F238E27FC236}">
                <a16:creationId xmlns:a16="http://schemas.microsoft.com/office/drawing/2014/main" id="{6B058DA9-B6CF-4BE9-80D7-21232B2A0D20}"/>
              </a:ext>
            </a:extLst>
          </p:cNvPr>
          <p:cNvCxnSpPr/>
          <p:nvPr/>
        </p:nvCxnSpPr>
        <p:spPr bwMode="auto">
          <a:xfrm>
            <a:off x="3431705" y="4941168"/>
            <a:ext cx="1152127" cy="0"/>
          </a:xfrm>
          <a:prstGeom prst="straightConnector1">
            <a:avLst/>
          </a:prstGeom>
          <a:solidFill>
            <a:schemeClr val="accent1"/>
          </a:solidFill>
          <a:ln w="57150" cap="flat" cmpd="sng" algn="ctr">
            <a:solidFill>
              <a:srgbClr val="FFFF00"/>
            </a:solidFill>
            <a:prstDash val="solid"/>
            <a:round/>
            <a:headEnd type="triangle"/>
            <a:tailEnd type="triangle"/>
          </a:ln>
          <a:effectLst/>
        </p:spPr>
      </p:cxnSp>
      <p:cxnSp>
        <p:nvCxnSpPr>
          <p:cNvPr id="9" name="Straight Arrow Connector 8">
            <a:extLst>
              <a:ext uri="{FF2B5EF4-FFF2-40B4-BE49-F238E27FC236}">
                <a16:creationId xmlns:a16="http://schemas.microsoft.com/office/drawing/2014/main" id="{0C0B8058-FBFA-44C6-BC78-688116559F2C}"/>
              </a:ext>
            </a:extLst>
          </p:cNvPr>
          <p:cNvCxnSpPr>
            <a:cxnSpLocks/>
          </p:cNvCxnSpPr>
          <p:nvPr/>
        </p:nvCxnSpPr>
        <p:spPr bwMode="auto">
          <a:xfrm>
            <a:off x="7752184" y="4941168"/>
            <a:ext cx="1008112" cy="0"/>
          </a:xfrm>
          <a:prstGeom prst="straightConnector1">
            <a:avLst/>
          </a:prstGeom>
          <a:solidFill>
            <a:schemeClr val="accent1"/>
          </a:solidFill>
          <a:ln w="57150" cap="flat" cmpd="sng" algn="ctr">
            <a:solidFill>
              <a:srgbClr val="FFFF00"/>
            </a:solidFill>
            <a:prstDash val="solid"/>
            <a:round/>
            <a:headEnd type="triangle"/>
            <a:tailEnd type="triangle"/>
          </a:ln>
          <a:effectLst/>
        </p:spPr>
      </p:cxnSp>
      <p:sp>
        <p:nvSpPr>
          <p:cNvPr id="11" name="TextBox 10">
            <a:extLst>
              <a:ext uri="{FF2B5EF4-FFF2-40B4-BE49-F238E27FC236}">
                <a16:creationId xmlns:a16="http://schemas.microsoft.com/office/drawing/2014/main" id="{CB270780-CF40-4ACB-BBC6-9BAFEDB565BB}"/>
              </a:ext>
            </a:extLst>
          </p:cNvPr>
          <p:cNvSpPr txBox="1"/>
          <p:nvPr/>
        </p:nvSpPr>
        <p:spPr>
          <a:xfrm>
            <a:off x="3848224" y="4541058"/>
            <a:ext cx="255198" cy="400110"/>
          </a:xfrm>
          <a:prstGeom prst="rect">
            <a:avLst/>
          </a:prstGeom>
          <a:noFill/>
        </p:spPr>
        <p:txBody>
          <a:bodyPr wrap="none" rtlCol="0">
            <a:spAutoFit/>
          </a:bodyPr>
          <a:lstStyle/>
          <a:p>
            <a:r>
              <a:rPr lang="en-US" dirty="0">
                <a:solidFill>
                  <a:srgbClr val="FFFF00"/>
                </a:solidFill>
              </a:rPr>
              <a:t>l</a:t>
            </a:r>
          </a:p>
        </p:txBody>
      </p:sp>
      <p:sp>
        <p:nvSpPr>
          <p:cNvPr id="12" name="TextBox 11">
            <a:extLst>
              <a:ext uri="{FF2B5EF4-FFF2-40B4-BE49-F238E27FC236}">
                <a16:creationId xmlns:a16="http://schemas.microsoft.com/office/drawing/2014/main" id="{7C893E94-C213-45D5-A0FE-B60F9D9DBAFC}"/>
              </a:ext>
            </a:extLst>
          </p:cNvPr>
          <p:cNvSpPr txBox="1"/>
          <p:nvPr/>
        </p:nvSpPr>
        <p:spPr>
          <a:xfrm>
            <a:off x="8093709" y="4541058"/>
            <a:ext cx="356188" cy="400110"/>
          </a:xfrm>
          <a:prstGeom prst="rect">
            <a:avLst/>
          </a:prstGeom>
          <a:noFill/>
        </p:spPr>
        <p:txBody>
          <a:bodyPr wrap="none" rtlCol="0">
            <a:spAutoFit/>
          </a:bodyPr>
          <a:lstStyle/>
          <a:p>
            <a:r>
              <a:rPr lang="en-US" cap="all" dirty="0">
                <a:solidFill>
                  <a:srgbClr val="FFFF00"/>
                </a:solidFill>
              </a:rPr>
              <a:t>l</a:t>
            </a:r>
          </a:p>
        </p:txBody>
      </p:sp>
      <p:sp>
        <p:nvSpPr>
          <p:cNvPr id="13" name="TextBox 12">
            <a:extLst>
              <a:ext uri="{FF2B5EF4-FFF2-40B4-BE49-F238E27FC236}">
                <a16:creationId xmlns:a16="http://schemas.microsoft.com/office/drawing/2014/main" id="{2AFC69F9-1B5A-4862-A2F2-E15ED96C3EF2}"/>
              </a:ext>
            </a:extLst>
          </p:cNvPr>
          <p:cNvSpPr txBox="1"/>
          <p:nvPr/>
        </p:nvSpPr>
        <p:spPr>
          <a:xfrm>
            <a:off x="10272464" y="5013176"/>
            <a:ext cx="686663" cy="400110"/>
          </a:xfrm>
          <a:prstGeom prst="rect">
            <a:avLst/>
          </a:prstGeom>
          <a:noFill/>
        </p:spPr>
        <p:txBody>
          <a:bodyPr wrap="none" rtlCol="0">
            <a:spAutoFit/>
          </a:bodyPr>
          <a:lstStyle/>
          <a:p>
            <a:r>
              <a:rPr lang="en-US" dirty="0"/>
              <a:t>L &lt; l</a:t>
            </a:r>
          </a:p>
        </p:txBody>
      </p:sp>
    </p:spTree>
    <p:extLst>
      <p:ext uri="{BB962C8B-B14F-4D97-AF65-F5344CB8AC3E}">
        <p14:creationId xmlns:p14="http://schemas.microsoft.com/office/powerpoint/2010/main" val="2687683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23F3AD1-5B08-4C0D-9D3E-CF1AC0A3D3C0}" type="slidenum">
              <a:rPr lang="it-IT" altLang="it-IT" sz="1400" b="1"/>
              <a:pPr>
                <a:spcBef>
                  <a:spcPct val="0"/>
                </a:spcBef>
                <a:buFontTx/>
                <a:buNone/>
              </a:pPr>
              <a:t>16</a:t>
            </a:fld>
            <a:endParaRPr lang="it-IT" altLang="it-IT" sz="1400" b="1"/>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1268413"/>
            <a:ext cx="4095750"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b="32852"/>
          <a:stretch/>
        </p:blipFill>
        <p:spPr bwMode="auto">
          <a:xfrm>
            <a:off x="6588967" y="2132856"/>
            <a:ext cx="4010025" cy="111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C355213-43AC-4F2B-A9AF-D539631AF941}"/>
              </a:ext>
            </a:extLst>
          </p:cNvPr>
          <p:cNvSpPr/>
          <p:nvPr/>
        </p:nvSpPr>
        <p:spPr>
          <a:xfrm>
            <a:off x="5303912" y="1124744"/>
            <a:ext cx="3290068" cy="400110"/>
          </a:xfrm>
          <a:prstGeom prst="rect">
            <a:avLst/>
          </a:prstGeom>
        </p:spPr>
        <p:txBody>
          <a:bodyPr wrap="none">
            <a:spAutoFit/>
          </a:bodyPr>
          <a:lstStyle/>
          <a:p>
            <a:r>
              <a:rPr lang="en-US" dirty="0" err="1"/>
              <a:t>Interferometro</a:t>
            </a:r>
            <a:r>
              <a:rPr lang="en-US" dirty="0"/>
              <a:t> di Michelson</a:t>
            </a:r>
          </a:p>
        </p:txBody>
      </p:sp>
      <p:sp>
        <p:nvSpPr>
          <p:cNvPr id="6" name="TextBox 5">
            <a:extLst>
              <a:ext uri="{FF2B5EF4-FFF2-40B4-BE49-F238E27FC236}">
                <a16:creationId xmlns:a16="http://schemas.microsoft.com/office/drawing/2014/main" id="{672ABF70-F1F8-47C2-AF67-9378603E12EB}"/>
              </a:ext>
            </a:extLst>
          </p:cNvPr>
          <p:cNvSpPr txBox="1"/>
          <p:nvPr/>
        </p:nvSpPr>
        <p:spPr>
          <a:xfrm>
            <a:off x="6456040" y="4437112"/>
            <a:ext cx="4095750" cy="830997"/>
          </a:xfrm>
          <a:prstGeom prst="rect">
            <a:avLst/>
          </a:prstGeom>
          <a:noFill/>
        </p:spPr>
        <p:txBody>
          <a:bodyPr wrap="square" rtlCol="0">
            <a:spAutoFit/>
          </a:bodyPr>
          <a:lstStyle/>
          <a:p>
            <a:pPr algn="ctr"/>
            <a:r>
              <a:rPr lang="en-US" sz="1600" b="0" dirty="0"/>
              <a:t>La </a:t>
            </a:r>
            <a:r>
              <a:rPr lang="en-US" sz="1600" b="0" dirty="0" err="1"/>
              <a:t>lunghezza</a:t>
            </a:r>
            <a:r>
              <a:rPr lang="en-US" sz="1600" b="0" dirty="0"/>
              <a:t> di </a:t>
            </a:r>
            <a:r>
              <a:rPr lang="en-US" sz="1600" b="0" dirty="0" err="1"/>
              <a:t>riferimento</a:t>
            </a:r>
            <a:r>
              <a:rPr lang="en-US" sz="1600" b="0" dirty="0"/>
              <a:t> è data dal </a:t>
            </a:r>
            <a:r>
              <a:rPr lang="en-US" sz="1600" b="0" dirty="0" err="1"/>
              <a:t>triedro</a:t>
            </a:r>
            <a:r>
              <a:rPr lang="en-US" sz="1600" b="0" dirty="0"/>
              <a:t> </a:t>
            </a:r>
            <a:r>
              <a:rPr lang="en-US" sz="1600" b="0" dirty="0" err="1"/>
              <a:t>fisso</a:t>
            </a:r>
            <a:r>
              <a:rPr lang="en-US" sz="1600" b="0" dirty="0"/>
              <a:t> (R</a:t>
            </a:r>
            <a:r>
              <a:rPr lang="en-US" sz="1600" b="0" baseline="-25000" dirty="0"/>
              <a:t>R</a:t>
            </a:r>
            <a:r>
              <a:rPr lang="en-US" sz="1600" b="0" dirty="0"/>
              <a:t>) la </a:t>
            </a:r>
            <a:r>
              <a:rPr lang="en-US" sz="1600" b="0" dirty="0" err="1"/>
              <a:t>lunghezza</a:t>
            </a:r>
            <a:r>
              <a:rPr lang="en-US" sz="1600" b="0" dirty="0"/>
              <a:t> da </a:t>
            </a:r>
            <a:r>
              <a:rPr lang="en-US" sz="1600" b="0" dirty="0" err="1"/>
              <a:t>misurare</a:t>
            </a:r>
            <a:r>
              <a:rPr lang="en-US" sz="1600" b="0" dirty="0"/>
              <a:t> è lo </a:t>
            </a:r>
            <a:r>
              <a:rPr lang="en-US" sz="1600" b="0" dirty="0" err="1"/>
              <a:t>spostamento</a:t>
            </a:r>
            <a:r>
              <a:rPr lang="en-US" sz="1600" b="0" dirty="0"/>
              <a:t> del </a:t>
            </a:r>
            <a:r>
              <a:rPr lang="en-US" sz="1600" b="0" dirty="0" err="1"/>
              <a:t>triedro</a:t>
            </a:r>
            <a:r>
              <a:rPr lang="en-US" sz="1600" b="0" dirty="0"/>
              <a:t> </a:t>
            </a:r>
            <a:r>
              <a:rPr lang="en-US" sz="1600" b="0" dirty="0" err="1"/>
              <a:t>sul</a:t>
            </a:r>
            <a:r>
              <a:rPr lang="en-US" sz="1600" b="0" dirty="0"/>
              <a:t> </a:t>
            </a:r>
            <a:r>
              <a:rPr lang="en-US" sz="1600" b="0" dirty="0" err="1"/>
              <a:t>corpo</a:t>
            </a:r>
            <a:r>
              <a:rPr lang="en-US" sz="1600" b="0" dirty="0"/>
              <a:t> </a:t>
            </a:r>
          </a:p>
        </p:txBody>
      </p:sp>
    </p:spTree>
    <p:extLst>
      <p:ext uri="{BB962C8B-B14F-4D97-AF65-F5344CB8AC3E}">
        <p14:creationId xmlns:p14="http://schemas.microsoft.com/office/powerpoint/2010/main" val="1898221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C746124-360E-4555-8B92-B0CBAB2BD4EE}" type="slidenum">
              <a:rPr lang="it-IT" altLang="it-IT" sz="1400" b="1"/>
              <a:pPr>
                <a:spcBef>
                  <a:spcPct val="0"/>
                </a:spcBef>
                <a:buFontTx/>
                <a:buNone/>
              </a:pPr>
              <a:t>17</a:t>
            </a:fld>
            <a:endParaRPr lang="it-IT" altLang="it-IT" sz="1400" b="1"/>
          </a:p>
        </p:txBody>
      </p:sp>
      <p:pic>
        <p:nvPicPr>
          <p:cNvPr id="2253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4725"/>
          <a:stretch/>
        </p:blipFill>
        <p:spPr bwMode="auto">
          <a:xfrm>
            <a:off x="6312024" y="2348880"/>
            <a:ext cx="4139952"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CB67F50-FB75-48F9-A43B-A007D9DDFF49}"/>
              </a:ext>
            </a:extLst>
          </p:cNvPr>
          <p:cNvSpPr txBox="1"/>
          <p:nvPr/>
        </p:nvSpPr>
        <p:spPr>
          <a:xfrm>
            <a:off x="2927648" y="5301208"/>
            <a:ext cx="5976664" cy="584775"/>
          </a:xfrm>
          <a:prstGeom prst="rect">
            <a:avLst/>
          </a:prstGeom>
          <a:noFill/>
        </p:spPr>
        <p:txBody>
          <a:bodyPr wrap="square" rtlCol="0">
            <a:spAutoFit/>
          </a:bodyPr>
          <a:lstStyle/>
          <a:p>
            <a:r>
              <a:rPr lang="en-US" sz="1600" b="0" dirty="0"/>
              <a:t>La </a:t>
            </a:r>
            <a:r>
              <a:rPr lang="en-US" sz="1600" b="0" dirty="0" err="1"/>
              <a:t>lunghezza</a:t>
            </a:r>
            <a:r>
              <a:rPr lang="en-US" sz="1600" b="0" dirty="0"/>
              <a:t> di </a:t>
            </a:r>
            <a:r>
              <a:rPr lang="en-US" sz="1600" b="0" dirty="0" err="1"/>
              <a:t>riferimento</a:t>
            </a:r>
            <a:r>
              <a:rPr lang="en-US" sz="1600" b="0" dirty="0"/>
              <a:t> è data dal </a:t>
            </a:r>
            <a:r>
              <a:rPr lang="en-US" sz="1600" b="0" dirty="0" err="1"/>
              <a:t>triedro</a:t>
            </a:r>
            <a:r>
              <a:rPr lang="en-US" sz="1600" b="0" dirty="0"/>
              <a:t> </a:t>
            </a:r>
            <a:r>
              <a:rPr lang="en-US" sz="1600" b="0" dirty="0" err="1"/>
              <a:t>fisso</a:t>
            </a:r>
            <a:r>
              <a:rPr lang="en-US" sz="1600" b="0" dirty="0"/>
              <a:t> (R</a:t>
            </a:r>
            <a:r>
              <a:rPr lang="en-US" sz="1600" b="0" baseline="-25000" dirty="0"/>
              <a:t>R</a:t>
            </a:r>
            <a:r>
              <a:rPr lang="en-US" sz="1600" b="0" dirty="0"/>
              <a:t>) la </a:t>
            </a:r>
            <a:r>
              <a:rPr lang="en-US" sz="1600" b="0" dirty="0" err="1"/>
              <a:t>lunghezza</a:t>
            </a:r>
            <a:r>
              <a:rPr lang="en-US" sz="1600" b="0" dirty="0"/>
              <a:t> da </a:t>
            </a:r>
            <a:r>
              <a:rPr lang="en-US" sz="1600" b="0" dirty="0" err="1"/>
              <a:t>misurare</a:t>
            </a:r>
            <a:r>
              <a:rPr lang="en-US" sz="1600" b="0" dirty="0"/>
              <a:t> è lo </a:t>
            </a:r>
            <a:r>
              <a:rPr lang="en-US" sz="1600" b="0" dirty="0" err="1"/>
              <a:t>spostamento</a:t>
            </a:r>
            <a:r>
              <a:rPr lang="en-US" sz="1600" b="0" dirty="0"/>
              <a:t> del </a:t>
            </a:r>
            <a:r>
              <a:rPr lang="en-US" sz="1600" b="0" dirty="0" err="1"/>
              <a:t>triedro</a:t>
            </a:r>
            <a:r>
              <a:rPr lang="en-US" sz="1600" b="0" dirty="0"/>
              <a:t> </a:t>
            </a:r>
            <a:r>
              <a:rPr lang="en-US" sz="1600" b="0" dirty="0" err="1"/>
              <a:t>sul</a:t>
            </a:r>
            <a:r>
              <a:rPr lang="en-US" sz="1600" b="0" dirty="0"/>
              <a:t> </a:t>
            </a:r>
            <a:r>
              <a:rPr lang="en-US" sz="1600" b="0" dirty="0" err="1"/>
              <a:t>corpo</a:t>
            </a:r>
            <a:r>
              <a:rPr lang="en-US" sz="1600" b="0" dirty="0"/>
              <a:t> </a:t>
            </a:r>
          </a:p>
        </p:txBody>
      </p:sp>
      <p:pic>
        <p:nvPicPr>
          <p:cNvPr id="5" name="Picture 2">
            <a:extLst>
              <a:ext uri="{FF2B5EF4-FFF2-40B4-BE49-F238E27FC236}">
                <a16:creationId xmlns:a16="http://schemas.microsoft.com/office/drawing/2014/main" id="{EC510468-93D8-4A1F-810F-AED13C6E6E3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4088" b="9374"/>
          <a:stretch/>
        </p:blipFill>
        <p:spPr bwMode="auto">
          <a:xfrm>
            <a:off x="911424" y="1890536"/>
            <a:ext cx="4756501" cy="2821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ource Serif 4" pitchFamily="18" charset="0"/>
                <a:ea typeface="Source Serif 4" pitchFamily="18" charset="-122"/>
                <a:cs typeface="Source Serif 4" pitchFamily="18" charset="-120"/>
              </a:rPr>
              <a:t>Il problema: segnali minuscoli, tempi lunghi</a:t>
            </a:r>
            <a:endParaRPr lang="en-US" sz="3600" dirty="0"/>
          </a:p>
        </p:txBody>
      </p:sp>
      <p:sp>
        <p:nvSpPr>
          <p:cNvPr id="3" name="Shape 1"/>
          <p:cNvSpPr/>
          <p:nvPr/>
        </p:nvSpPr>
        <p:spPr>
          <a:xfrm>
            <a:off x="815975" y="1674495"/>
            <a:ext cx="3346450" cy="2345690"/>
          </a:xfrm>
          <a:prstGeom prst="roundRect">
            <a:avLst>
              <a:gd name="adj" fmla="val 4196"/>
            </a:avLst>
          </a:prstGeom>
          <a:solidFill>
            <a:srgbClr val="FFFFFF"/>
          </a:solidFill>
          <a:ln w="6350">
            <a:solidFill>
              <a:srgbClr val="DCD8CE"/>
            </a:solidFill>
            <a:prstDash val="solid"/>
          </a:ln>
        </p:spPr>
      </p:sp>
      <p:sp>
        <p:nvSpPr>
          <p:cNvPr id="4" name="Text 2"/>
          <p:cNvSpPr/>
          <p:nvPr/>
        </p:nvSpPr>
        <p:spPr>
          <a:xfrm>
            <a:off x="1071880" y="1930400"/>
            <a:ext cx="2919679" cy="66548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2E6FD8"/>
                </a:solidFill>
                <a:latin typeface="IBM Plex Sans" pitchFamily="34" charset="0"/>
                <a:ea typeface="IBM Plex Sans" pitchFamily="34" charset="-122"/>
                <a:cs typeface="IBM Plex Sans" pitchFamily="34" charset="-120"/>
              </a:rPr>
              <a:t>10⁻⁹</a:t>
            </a:r>
            <a:endParaRPr lang="en-US" sz="3600" dirty="0"/>
          </a:p>
        </p:txBody>
      </p:sp>
      <p:sp>
        <p:nvSpPr>
          <p:cNvPr id="5" name="Text 3"/>
          <p:cNvSpPr/>
          <p:nvPr/>
        </p:nvSpPr>
        <p:spPr>
          <a:xfrm>
            <a:off x="1071880" y="2672080"/>
            <a:ext cx="2919679"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Variazioni da misurare</a:t>
            </a:r>
            <a:endParaRPr lang="en-US" sz="1600" dirty="0"/>
          </a:p>
        </p:txBody>
      </p:sp>
      <p:sp>
        <p:nvSpPr>
          <p:cNvPr id="6" name="Text 4"/>
          <p:cNvSpPr/>
          <p:nvPr/>
        </p:nvSpPr>
        <p:spPr>
          <a:xfrm>
            <a:off x="1071880" y="3017520"/>
            <a:ext cx="2919679" cy="77216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IBM Plex Sans" pitchFamily="34" charset="0"/>
                <a:ea typeface="IBM Plex Sans" pitchFamily="34" charset="-122"/>
                <a:cs typeface="IBM Plex Sans" pitchFamily="34" charset="-120"/>
              </a:rPr>
              <a:t>Maree, carichi atmosferici e idrologici valgono da qualche nm/s² a qualche µm/s², su g ≈ 9,8 m/s².</a:t>
            </a:r>
            <a:endParaRPr lang="en-US" sz="1400" dirty="0"/>
          </a:p>
        </p:txBody>
      </p:sp>
      <p:sp>
        <p:nvSpPr>
          <p:cNvPr id="7" name="Shape 5"/>
          <p:cNvSpPr/>
          <p:nvPr/>
        </p:nvSpPr>
        <p:spPr>
          <a:xfrm>
            <a:off x="4422775" y="1674495"/>
            <a:ext cx="3346450" cy="2345690"/>
          </a:xfrm>
          <a:prstGeom prst="roundRect">
            <a:avLst>
              <a:gd name="adj" fmla="val 4196"/>
            </a:avLst>
          </a:prstGeom>
          <a:solidFill>
            <a:srgbClr val="FFFFFF"/>
          </a:solidFill>
          <a:ln w="6350">
            <a:solidFill>
              <a:srgbClr val="DCD8CE"/>
            </a:solidFill>
            <a:prstDash val="solid"/>
          </a:ln>
        </p:spPr>
      </p:sp>
      <p:sp>
        <p:nvSpPr>
          <p:cNvPr id="8" name="Text 6"/>
          <p:cNvSpPr/>
          <p:nvPr/>
        </p:nvSpPr>
        <p:spPr>
          <a:xfrm>
            <a:off x="4678680" y="1930400"/>
            <a:ext cx="2919679" cy="66548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2E6FD8"/>
                </a:solidFill>
                <a:latin typeface="IBM Plex Sans" pitchFamily="34" charset="0"/>
                <a:ea typeface="IBM Plex Sans" pitchFamily="34" charset="-122"/>
                <a:cs typeface="IBM Plex Sans" pitchFamily="34" charset="-120"/>
              </a:rPr>
              <a:t>anni</a:t>
            </a:r>
            <a:endParaRPr lang="en-US" sz="3600" dirty="0"/>
          </a:p>
        </p:txBody>
      </p:sp>
      <p:sp>
        <p:nvSpPr>
          <p:cNvPr id="9" name="Text 7"/>
          <p:cNvSpPr/>
          <p:nvPr/>
        </p:nvSpPr>
        <p:spPr>
          <a:xfrm>
            <a:off x="4678680" y="2672080"/>
            <a:ext cx="2919679"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Durata delle serie</a:t>
            </a:r>
            <a:endParaRPr lang="en-US" sz="1600" dirty="0"/>
          </a:p>
        </p:txBody>
      </p:sp>
      <p:sp>
        <p:nvSpPr>
          <p:cNvPr id="10" name="Text 8"/>
          <p:cNvSpPr/>
          <p:nvPr/>
        </p:nvSpPr>
        <p:spPr>
          <a:xfrm>
            <a:off x="4678680" y="3017520"/>
            <a:ext cx="2919679" cy="77216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IBM Plex Sans" pitchFamily="34" charset="0"/>
                <a:ea typeface="IBM Plex Sans" pitchFamily="34" charset="-122"/>
                <a:cs typeface="IBM Plex Sans" pitchFamily="34" charset="-120"/>
              </a:rPr>
              <a:t>Molti fenomeni (idrologia, moti lenti, deformazioni) richiedono registrazioni continue per anni.</a:t>
            </a:r>
            <a:endParaRPr lang="en-US" sz="1400" dirty="0"/>
          </a:p>
        </p:txBody>
      </p:sp>
      <p:sp>
        <p:nvSpPr>
          <p:cNvPr id="11" name="Shape 9"/>
          <p:cNvSpPr/>
          <p:nvPr/>
        </p:nvSpPr>
        <p:spPr>
          <a:xfrm>
            <a:off x="8029575" y="1674495"/>
            <a:ext cx="3346450" cy="2345690"/>
          </a:xfrm>
          <a:prstGeom prst="roundRect">
            <a:avLst>
              <a:gd name="adj" fmla="val 4196"/>
            </a:avLst>
          </a:prstGeom>
          <a:solidFill>
            <a:srgbClr val="FFFFFF"/>
          </a:solidFill>
          <a:ln w="6350">
            <a:solidFill>
              <a:srgbClr val="DCD8CE"/>
            </a:solidFill>
            <a:prstDash val="solid"/>
          </a:ln>
        </p:spPr>
      </p:sp>
      <p:sp>
        <p:nvSpPr>
          <p:cNvPr id="12" name="Text 10"/>
          <p:cNvSpPr/>
          <p:nvPr/>
        </p:nvSpPr>
        <p:spPr>
          <a:xfrm>
            <a:off x="8285480" y="1930400"/>
            <a:ext cx="2919679" cy="66548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E07A2F"/>
                </a:solidFill>
                <a:latin typeface="IBM Plex Sans" pitchFamily="34" charset="0"/>
                <a:ea typeface="IBM Plex Sans" pitchFamily="34" charset="-122"/>
                <a:cs typeface="IBM Plex Sans" pitchFamily="34" charset="-120"/>
              </a:rPr>
              <a:t>molla</a:t>
            </a:r>
            <a:endParaRPr lang="en-US" sz="3600" dirty="0"/>
          </a:p>
        </p:txBody>
      </p:sp>
      <p:sp>
        <p:nvSpPr>
          <p:cNvPr id="13" name="Text 11"/>
          <p:cNvSpPr/>
          <p:nvPr/>
        </p:nvSpPr>
        <p:spPr>
          <a:xfrm>
            <a:off x="8285480" y="2672080"/>
            <a:ext cx="2919679"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Il limite classico</a:t>
            </a:r>
            <a:endParaRPr lang="en-US" sz="1600" dirty="0"/>
          </a:p>
        </p:txBody>
      </p:sp>
      <p:sp>
        <p:nvSpPr>
          <p:cNvPr id="14" name="Text 12"/>
          <p:cNvSpPr/>
          <p:nvPr/>
        </p:nvSpPr>
        <p:spPr>
          <a:xfrm>
            <a:off x="8285480" y="3017520"/>
            <a:ext cx="2919679" cy="77216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IBM Plex Sans" pitchFamily="34" charset="0"/>
                <a:ea typeface="IBM Plex Sans" pitchFamily="34" charset="-122"/>
                <a:cs typeface="IBM Plex Sans" pitchFamily="34" charset="-120"/>
              </a:rPr>
              <a:t>Nei gravimetri a molla il materiale si rilassa e invecchia: la deriva strumentale copre i segnali lenti.</a:t>
            </a:r>
            <a:endParaRPr lang="en-US" sz="1400" dirty="0"/>
          </a:p>
        </p:txBody>
      </p:sp>
      <p:sp>
        <p:nvSpPr>
          <p:cNvPr id="15" name="Text 13"/>
          <p:cNvSpPr/>
          <p:nvPr/>
        </p:nvSpPr>
        <p:spPr>
          <a:xfrm>
            <a:off x="812800" y="4378960"/>
            <a:ext cx="10464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E2A3F"/>
                </a:solidFill>
                <a:latin typeface="IBM Plex Sans" pitchFamily="34" charset="0"/>
                <a:ea typeface="IBM Plex Sans" pitchFamily="34" charset="-122"/>
                <a:cs typeface="IBM Plex Sans" pitchFamily="34" charset="-120"/>
              </a:rPr>
              <a:t>Idea chiave:</a:t>
            </a:r>
            <a:r>
              <a:rPr lang="en-US" sz="1600" dirty="0">
                <a:solidFill>
                  <a:srgbClr val="1E2A3F"/>
                </a:solidFill>
                <a:latin typeface="IBM Plex Sans" pitchFamily="34" charset="0"/>
                <a:ea typeface="IBM Plex Sans" pitchFamily="34" charset="-122"/>
                <a:cs typeface="IBM Plex Sans" pitchFamily="34" charset="-120"/>
              </a:rPr>
              <a:t> sostituire la molla meccanica con una “molla magnetica” che non invecchia.</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ource Serif 4" pitchFamily="18" charset="0"/>
                <a:ea typeface="Source Serif 4" pitchFamily="18" charset="-122"/>
                <a:cs typeface="Source Serif 4" pitchFamily="18" charset="-120"/>
              </a:rPr>
              <a:t>Principio: una sfera che levita</a:t>
            </a:r>
            <a:endParaRPr lang="en-US" sz="3600" dirty="0"/>
          </a:p>
        </p:txBody>
      </p:sp>
      <p:sp>
        <p:nvSpPr>
          <p:cNvPr id="3" name="Text 1"/>
          <p:cNvSpPr/>
          <p:nvPr/>
        </p:nvSpPr>
        <p:spPr>
          <a:xfrm>
            <a:off x="812800" y="1569720"/>
            <a:ext cx="6409690" cy="8255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1. Levitazione.</a:t>
            </a:r>
            <a:r>
              <a:rPr lang="en-US" sz="1500" dirty="0">
                <a:solidFill>
                  <a:srgbClr val="1E2A3F"/>
                </a:solidFill>
                <a:latin typeface="IBM Plex Sans" pitchFamily="34" charset="0"/>
                <a:ea typeface="IBM Plex Sans" pitchFamily="34" charset="-122"/>
                <a:cs typeface="IBM Plex Sans" pitchFamily="34" charset="-120"/>
              </a:rPr>
              <a:t> Una sfera cava di niobio (pochi grammi) è superconduttrice: espelle il campo magnetico (effetto Meissner) ed è sostenuta dal campo di due bobine superconduttrici.</a:t>
            </a:r>
            <a:endParaRPr lang="en-US" sz="1500" dirty="0"/>
          </a:p>
        </p:txBody>
      </p:sp>
      <p:sp>
        <p:nvSpPr>
          <p:cNvPr id="4" name="Text 2"/>
          <p:cNvSpPr/>
          <p:nvPr/>
        </p:nvSpPr>
        <p:spPr>
          <a:xfrm>
            <a:off x="812800" y="2522220"/>
            <a:ext cx="6409690" cy="5588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2. Correnti persistenti.</a:t>
            </a:r>
            <a:r>
              <a:rPr lang="en-US" sz="1500" dirty="0">
                <a:solidFill>
                  <a:srgbClr val="1E2A3F"/>
                </a:solidFill>
                <a:latin typeface="IBM Plex Sans" pitchFamily="34" charset="0"/>
                <a:ea typeface="IBM Plex Sans" pitchFamily="34" charset="-122"/>
                <a:cs typeface="IBM Plex Sans" pitchFamily="34" charset="-120"/>
              </a:rPr>
              <a:t> Le bobine non hanno resistenza: la corrente circola senza alimentazione e il campo resta stabilissimo nel tempo.</a:t>
            </a:r>
            <a:endParaRPr lang="en-US" sz="1500" dirty="0"/>
          </a:p>
        </p:txBody>
      </p:sp>
      <p:sp>
        <p:nvSpPr>
          <p:cNvPr id="5" name="Text 3"/>
          <p:cNvSpPr/>
          <p:nvPr/>
        </p:nvSpPr>
        <p:spPr>
          <a:xfrm>
            <a:off x="812800" y="3208020"/>
            <a:ext cx="6409690" cy="5588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3. Lettura.</a:t>
            </a:r>
            <a:r>
              <a:rPr lang="en-US" sz="1500" dirty="0">
                <a:solidFill>
                  <a:srgbClr val="1E2A3F"/>
                </a:solidFill>
                <a:latin typeface="IBM Plex Sans" pitchFamily="34" charset="0"/>
                <a:ea typeface="IBM Plex Sans" pitchFamily="34" charset="-122"/>
                <a:cs typeface="IBM Plex Sans" pitchFamily="34" charset="-120"/>
              </a:rPr>
              <a:t> Un ponte capacitivo rileva lo spostamento della sfera; una bobina di retroazione la riporta al centro.</a:t>
            </a:r>
            <a:endParaRPr lang="en-US" sz="1500" dirty="0"/>
          </a:p>
        </p:txBody>
      </p:sp>
      <p:sp>
        <p:nvSpPr>
          <p:cNvPr id="6" name="Text 4"/>
          <p:cNvSpPr/>
          <p:nvPr/>
        </p:nvSpPr>
        <p:spPr>
          <a:xfrm>
            <a:off x="812800" y="3893820"/>
            <a:ext cx="640969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4. Segnale.</a:t>
            </a:r>
            <a:r>
              <a:rPr lang="en-US" sz="1500" dirty="0">
                <a:solidFill>
                  <a:srgbClr val="1E2A3F"/>
                </a:solidFill>
                <a:latin typeface="IBM Plex Sans" pitchFamily="34" charset="0"/>
                <a:ea typeface="IBM Plex Sans" pitchFamily="34" charset="-122"/>
                <a:cs typeface="IBM Plex Sans" pitchFamily="34" charset="-120"/>
              </a:rPr>
              <a:t> La tensione di retroazione è proporzionale a Δg.</a:t>
            </a:r>
            <a:endParaRPr lang="en-US" sz="1500" dirty="0"/>
          </a:p>
        </p:txBody>
      </p:sp>
      <p:pic>
        <p:nvPicPr>
          <p:cNvPr id="7" name="Image 0" descr="Schema: sfera di niobio tra due coppie di bobine superconduttrici, con piastre capacitive sopra e sotto"/>
          <p:cNvPicPr>
            <a:picLocks noChangeAspect="1"/>
          </p:cNvPicPr>
          <p:nvPr/>
        </p:nvPicPr>
        <p:blipFill>
          <a:blip r:embed="rId3"/>
          <a:srcRect/>
          <a:stretch/>
        </p:blipFill>
        <p:spPr>
          <a:xfrm>
            <a:off x="7442200" y="1569720"/>
            <a:ext cx="3937000" cy="4292600"/>
          </a:xfrm>
          <a:prstGeom prst="rect">
            <a:avLst/>
          </a:prstGeom>
        </p:spPr>
      </p:pic>
      <p:sp>
        <p:nvSpPr>
          <p:cNvPr id="8" name="Text 5"/>
          <p:cNvSpPr/>
          <p:nvPr/>
        </p:nvSpPr>
        <p:spPr>
          <a:xfrm>
            <a:off x="7594600" y="1823720"/>
            <a:ext cx="3741166"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2E6FD8"/>
                </a:solidFill>
                <a:latin typeface="IBM Plex Sans" pitchFamily="34" charset="0"/>
                <a:ea typeface="IBM Plex Sans" pitchFamily="34" charset="-122"/>
                <a:cs typeface="IBM Plex Sans" pitchFamily="34" charset="-120"/>
              </a:rPr>
              <a:t>Bobine superconduttrici</a:t>
            </a:r>
            <a:endParaRPr lang="en-US" sz="1300" dirty="0"/>
          </a:p>
        </p:txBody>
      </p:sp>
      <p:sp>
        <p:nvSpPr>
          <p:cNvPr id="9" name="Text 6"/>
          <p:cNvSpPr/>
          <p:nvPr/>
        </p:nvSpPr>
        <p:spPr>
          <a:xfrm>
            <a:off x="9791700" y="2877820"/>
            <a:ext cx="154940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5561B"/>
                </a:solidFill>
                <a:latin typeface="IBM Plex Sans" pitchFamily="34" charset="0"/>
                <a:ea typeface="IBM Plex Sans" pitchFamily="34" charset="-122"/>
                <a:cs typeface="IBM Plex Sans" pitchFamily="34" charset="-120"/>
              </a:rPr>
              <a:t>Piastre capacitive</a:t>
            </a:r>
            <a:endParaRPr lang="en-US" sz="1200" dirty="0"/>
          </a:p>
        </p:txBody>
      </p:sp>
      <p:sp>
        <p:nvSpPr>
          <p:cNvPr id="10" name="Text 7"/>
          <p:cNvSpPr/>
          <p:nvPr/>
        </p:nvSpPr>
        <p:spPr>
          <a:xfrm>
            <a:off x="10045700" y="3601720"/>
            <a:ext cx="129540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E2A3F"/>
                </a:solidFill>
                <a:latin typeface="IBM Plex Sans" pitchFamily="34" charset="0"/>
                <a:ea typeface="IBM Plex Sans" pitchFamily="34" charset="-122"/>
                <a:cs typeface="IBM Plex Sans" pitchFamily="34" charset="-120"/>
              </a:rPr>
              <a:t>Sfera di Nb</a:t>
            </a:r>
            <a:endParaRPr lang="en-US" sz="1200" dirty="0"/>
          </a:p>
        </p:txBody>
      </p:sp>
      <p:sp>
        <p:nvSpPr>
          <p:cNvPr id="11" name="Text 8"/>
          <p:cNvSpPr/>
          <p:nvPr/>
        </p:nvSpPr>
        <p:spPr>
          <a:xfrm>
            <a:off x="9569450" y="5125720"/>
            <a:ext cx="685800" cy="27432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g</a:t>
            </a:r>
            <a:endParaRPr lang="en-US" sz="1400" dirty="0"/>
          </a:p>
        </p:txBody>
      </p:sp>
      <p:sp>
        <p:nvSpPr>
          <p:cNvPr id="12" name="Text 9"/>
          <p:cNvSpPr/>
          <p:nvPr/>
        </p:nvSpPr>
        <p:spPr>
          <a:xfrm>
            <a:off x="7594600" y="5506720"/>
            <a:ext cx="3741166"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IBM Plex Sans" pitchFamily="34" charset="0"/>
                <a:ea typeface="IBM Plex Sans" pitchFamily="34" charset="-122"/>
                <a:cs typeface="IBM Plex Sans" pitchFamily="34" charset="-120"/>
              </a:rPr>
              <a:t>Tratteggio: campo magnetico</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ource Serif 4" pitchFamily="18" charset="0"/>
                <a:ea typeface="Source Serif 4" pitchFamily="18" charset="-122"/>
                <a:cs typeface="Source Serif 4" pitchFamily="18" charset="-120"/>
              </a:rPr>
              <a:t>Il freddo è parte della misura</a:t>
            </a:r>
            <a:endParaRPr lang="en-US" sz="3600" dirty="0"/>
          </a:p>
        </p:txBody>
      </p:sp>
      <p:sp>
        <p:nvSpPr>
          <p:cNvPr id="3" name="Text 1"/>
          <p:cNvSpPr/>
          <p:nvPr/>
        </p:nvSpPr>
        <p:spPr>
          <a:xfrm>
            <a:off x="812800" y="1884680"/>
            <a:ext cx="3401060"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2E6FD8"/>
                </a:solidFill>
                <a:latin typeface="IBM Plex Sans" pitchFamily="34" charset="0"/>
                <a:ea typeface="IBM Plex Sans" pitchFamily="34" charset="-122"/>
                <a:cs typeface="IBM Plex Sans" pitchFamily="34" charset="-120"/>
              </a:rPr>
              <a:t>4,2 K</a:t>
            </a:r>
            <a:endParaRPr lang="en-US" sz="8000" dirty="0"/>
          </a:p>
        </p:txBody>
      </p:sp>
      <p:sp>
        <p:nvSpPr>
          <p:cNvPr id="4" name="Text 2"/>
          <p:cNvSpPr/>
          <p:nvPr/>
        </p:nvSpPr>
        <p:spPr>
          <a:xfrm>
            <a:off x="812800" y="2951480"/>
            <a:ext cx="3401060" cy="5943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568"/>
                </a:solidFill>
                <a:latin typeface="IBM Plex Sans" pitchFamily="34" charset="0"/>
                <a:ea typeface="IBM Plex Sans" pitchFamily="34" charset="-122"/>
                <a:cs typeface="IBM Plex Sans" pitchFamily="34" charset="-120"/>
              </a:rPr>
              <a:t>temperatura di lavoro del sensore, immerso in elio liquido</a:t>
            </a:r>
            <a:endParaRPr lang="en-US" sz="1600" dirty="0"/>
          </a:p>
        </p:txBody>
      </p:sp>
      <p:sp>
        <p:nvSpPr>
          <p:cNvPr id="5" name="Text 3"/>
          <p:cNvSpPr/>
          <p:nvPr/>
        </p:nvSpPr>
        <p:spPr>
          <a:xfrm>
            <a:off x="4521200" y="1671320"/>
            <a:ext cx="7063740" cy="5943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E2A3F"/>
                </a:solidFill>
                <a:latin typeface="IBM Plex Sans" pitchFamily="34" charset="0"/>
                <a:ea typeface="IBM Plex Sans" pitchFamily="34" charset="-122"/>
                <a:cs typeface="IBM Plex Sans" pitchFamily="34" charset="-120"/>
              </a:rPr>
              <a:t>Dewar.</a:t>
            </a:r>
            <a:r>
              <a:rPr lang="en-US" sz="1600" dirty="0">
                <a:solidFill>
                  <a:srgbClr val="1E2A3F"/>
                </a:solidFill>
                <a:latin typeface="IBM Plex Sans" pitchFamily="34" charset="0"/>
                <a:ea typeface="IBM Plex Sans" pitchFamily="34" charset="-122"/>
                <a:cs typeface="IBM Plex Sans" pitchFamily="34" charset="-120"/>
              </a:rPr>
              <a:t> Il sensore sta in un contenitore criogenico; nel modello compatto iGrav la riserva è di circa 16 litri di elio.</a:t>
            </a:r>
            <a:endParaRPr lang="en-US" sz="1600" dirty="0"/>
          </a:p>
        </p:txBody>
      </p:sp>
      <p:sp>
        <p:nvSpPr>
          <p:cNvPr id="6" name="Text 4"/>
          <p:cNvSpPr/>
          <p:nvPr/>
        </p:nvSpPr>
        <p:spPr>
          <a:xfrm>
            <a:off x="4521200" y="2418080"/>
            <a:ext cx="7063740" cy="5943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E2A3F"/>
                </a:solidFill>
                <a:latin typeface="IBM Plex Sans" pitchFamily="34" charset="0"/>
                <a:ea typeface="IBM Plex Sans" pitchFamily="34" charset="-122"/>
                <a:cs typeface="IBM Plex Sans" pitchFamily="34" charset="-120"/>
              </a:rPr>
              <a:t>Criorefrigeratore.</a:t>
            </a:r>
            <a:r>
              <a:rPr lang="en-US" sz="1600" dirty="0">
                <a:solidFill>
                  <a:srgbClr val="1E2A3F"/>
                </a:solidFill>
                <a:latin typeface="IBM Plex Sans" pitchFamily="34" charset="0"/>
                <a:ea typeface="IBM Plex Sans" pitchFamily="34" charset="-122"/>
                <a:cs typeface="IBM Plex Sans" pitchFamily="34" charset="-120"/>
              </a:rPr>
              <a:t> Ricondensa l'elio che evapora: lo strumento può funzionare per anni senza ricariche.</a:t>
            </a:r>
            <a:endParaRPr lang="en-US" sz="1600" dirty="0"/>
          </a:p>
        </p:txBody>
      </p:sp>
      <p:sp>
        <p:nvSpPr>
          <p:cNvPr id="7" name="Text 5"/>
          <p:cNvSpPr/>
          <p:nvPr/>
        </p:nvSpPr>
        <p:spPr>
          <a:xfrm>
            <a:off x="4521200" y="3164841"/>
            <a:ext cx="7063740" cy="5943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E2A3F"/>
                </a:solidFill>
                <a:latin typeface="IBM Plex Sans" pitchFamily="34" charset="0"/>
                <a:ea typeface="IBM Plex Sans" pitchFamily="34" charset="-122"/>
                <a:cs typeface="IBM Plex Sans" pitchFamily="34" charset="-120"/>
              </a:rPr>
              <a:t>Perché aiuta.</a:t>
            </a:r>
            <a:r>
              <a:rPr lang="en-US" sz="1600" dirty="0">
                <a:solidFill>
                  <a:srgbClr val="1E2A3F"/>
                </a:solidFill>
                <a:latin typeface="IBM Plex Sans" pitchFamily="34" charset="0"/>
                <a:ea typeface="IBM Plex Sans" pitchFamily="34" charset="-122"/>
                <a:cs typeface="IBM Plex Sans" pitchFamily="34" charset="-120"/>
              </a:rPr>
              <a:t> A bassa temperatura spariscono le resistenze elettriche e si riducono rumore termico e dilatazioni.</a:t>
            </a:r>
            <a:endParaRPr lang="en-US" sz="1600" dirty="0"/>
          </a:p>
        </p:txBody>
      </p:sp>
      <p:sp>
        <p:nvSpPr>
          <p:cNvPr id="8" name="Text 6"/>
          <p:cNvSpPr/>
          <p:nvPr/>
        </p:nvSpPr>
        <p:spPr>
          <a:xfrm>
            <a:off x="812800" y="4089400"/>
            <a:ext cx="1046480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IBM Plex Sans" pitchFamily="34" charset="0"/>
                <a:ea typeface="IBM Plex Sans" pitchFamily="34" charset="-122"/>
                <a:cs typeface="IBM Plex Sans" pitchFamily="34" charset="-120"/>
              </a:rPr>
              <a:t>Contropartita: il criorefrigeratore introduce vibrazioni e un'interruzione dell'alimentazione è critica.</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ource Serif 4" pitchFamily="18" charset="0"/>
                <a:ea typeface="Source Serif 4" pitchFamily="18" charset="-122"/>
                <a:cs typeface="Source Serif 4" pitchFamily="18" charset="-120"/>
              </a:rPr>
              <a:t>Prestazioni a confronto</a:t>
            </a:r>
            <a:endParaRPr lang="en-US" sz="3600" dirty="0"/>
          </a:p>
        </p:txBody>
      </p:sp>
      <p:sp>
        <p:nvSpPr>
          <p:cNvPr id="3" name="Shape 1"/>
          <p:cNvSpPr/>
          <p:nvPr/>
        </p:nvSpPr>
        <p:spPr>
          <a:xfrm>
            <a:off x="812800" y="1620521"/>
            <a:ext cx="10566400" cy="2578100"/>
          </a:xfrm>
          <a:prstGeom prst="rect">
            <a:avLst/>
          </a:prstGeom>
          <a:solidFill>
            <a:srgbClr val="FFFFFF"/>
          </a:solidFill>
          <a:ln/>
        </p:spPr>
      </p:sp>
      <p:graphicFrame>
        <p:nvGraphicFramePr>
          <p:cNvPr id="4" name="Table 0"/>
          <p:cNvGraphicFramePr>
            <a:graphicFrameLocks noGrp="1"/>
          </p:cNvGraphicFramePr>
          <p:nvPr>
            <p:extLst/>
          </p:nvPr>
        </p:nvGraphicFramePr>
        <p:xfrm>
          <a:off x="825500" y="1633221"/>
          <a:ext cx="10553700" cy="2565400"/>
        </p:xfrm>
        <a:graphic>
          <a:graphicData uri="http://schemas.openxmlformats.org/drawingml/2006/table">
            <a:tbl>
              <a:tblPr/>
              <a:tblGrid>
                <a:gridCol w="2321814">
                  <a:extLst>
                    <a:ext uri="{9D8B030D-6E8A-4147-A177-3AD203B41FA5}">
                      <a16:colId xmlns:a16="http://schemas.microsoft.com/office/drawing/2014/main" val="20000"/>
                    </a:ext>
                  </a:extLst>
                </a:gridCol>
                <a:gridCol w="3166110">
                  <a:extLst>
                    <a:ext uri="{9D8B030D-6E8A-4147-A177-3AD203B41FA5}">
                      <a16:colId xmlns:a16="http://schemas.microsoft.com/office/drawing/2014/main" val="20001"/>
                    </a:ext>
                  </a:extLst>
                </a:gridCol>
                <a:gridCol w="2532888">
                  <a:extLst>
                    <a:ext uri="{9D8B030D-6E8A-4147-A177-3AD203B41FA5}">
                      <a16:colId xmlns:a16="http://schemas.microsoft.com/office/drawing/2014/main" val="20002"/>
                    </a:ext>
                  </a:extLst>
                </a:gridCol>
                <a:gridCol w="2532888">
                  <a:extLst>
                    <a:ext uri="{9D8B030D-6E8A-4147-A177-3AD203B41FA5}">
                      <a16:colId xmlns:a16="http://schemas.microsoft.com/office/drawing/2014/main" val="20003"/>
                    </a:ext>
                  </a:extLst>
                </a:gridCol>
              </a:tblGrid>
              <a:tr h="386080">
                <a:tc>
                  <a:txBody>
                    <a:bodyPr/>
                    <a:lstStyle/>
                    <a:p>
                      <a:pPr marL="0" indent="0">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Caratteristica</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BCBC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CBCBC"/>
                      </a:solidFill>
                      <a:prstDash val="solid"/>
                      <a:round/>
                      <a:headEnd type="none" w="med" len="med"/>
                      <a:tailEnd type="none" w="med" len="med"/>
                    </a:lnB>
                    <a:solidFill>
                      <a:srgbClr val="ECECEC"/>
                    </a:solidFill>
                  </a:tcPr>
                </a:tc>
                <a:tc>
                  <a:txBody>
                    <a:bodyPr/>
                    <a:lstStyle/>
                    <a:p>
                      <a:pPr marL="0" indent="0">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Superconduttore</a:t>
                      </a:r>
                      <a:endParaRPr lang="en-US" sz="1400" dirty="0">
                        <a:latin typeface="IBM Plex Sans" charset="0"/>
                        <a:ea typeface="IBM Plex Sans" charset="0"/>
                        <a:cs typeface="IBM Plex Sans" charset="0"/>
                      </a:endParaRPr>
                    </a:p>
                  </a:txBody>
                  <a:tcPr marL="62230" marR="62230" marT="62230" marB="62230">
                    <a:lnL w="12700" cap="flat" cmpd="sng" algn="ctr">
                      <a:solidFill>
                        <a:srgbClr val="BCBCBC"/>
                      </a:solidFill>
                      <a:prstDash val="solid"/>
                      <a:round/>
                      <a:headEnd type="none" w="med" len="med"/>
                      <a:tailEnd type="none" w="med" len="med"/>
                    </a:lnL>
                    <a:lnR w="12700" cap="flat" cmpd="sng" algn="ctr">
                      <a:solidFill>
                        <a:srgbClr val="BCBC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CBCBC"/>
                      </a:solidFill>
                      <a:prstDash val="solid"/>
                      <a:round/>
                      <a:headEnd type="none" w="med" len="med"/>
                      <a:tailEnd type="none" w="med" len="med"/>
                    </a:lnB>
                    <a:solidFill>
                      <a:srgbClr val="ECECEC"/>
                    </a:solidFill>
                  </a:tcPr>
                </a:tc>
                <a:tc>
                  <a:txBody>
                    <a:bodyPr/>
                    <a:lstStyle/>
                    <a:p>
                      <a:pPr marL="0" indent="0">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A molla</a:t>
                      </a:r>
                      <a:endParaRPr lang="en-US" sz="1400" dirty="0">
                        <a:latin typeface="IBM Plex Sans" charset="0"/>
                        <a:ea typeface="IBM Plex Sans" charset="0"/>
                        <a:cs typeface="IBM Plex Sans" charset="0"/>
                      </a:endParaRPr>
                    </a:p>
                  </a:txBody>
                  <a:tcPr marL="62230" marR="62230" marT="62230" marB="62230">
                    <a:lnL w="12700" cap="flat" cmpd="sng" algn="ctr">
                      <a:solidFill>
                        <a:srgbClr val="BCBCBC"/>
                      </a:solidFill>
                      <a:prstDash val="solid"/>
                      <a:round/>
                      <a:headEnd type="none" w="med" len="med"/>
                      <a:tailEnd type="none" w="med" len="med"/>
                    </a:lnL>
                    <a:lnR w="12700" cap="flat" cmpd="sng" algn="ctr">
                      <a:solidFill>
                        <a:srgbClr val="BCBC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CBCBC"/>
                      </a:solidFill>
                      <a:prstDash val="solid"/>
                      <a:round/>
                      <a:headEnd type="none" w="med" len="med"/>
                      <a:tailEnd type="none" w="med" len="med"/>
                    </a:lnB>
                    <a:solidFill>
                      <a:srgbClr val="ECECEC"/>
                    </a:solidFill>
                  </a:tcPr>
                </a:tc>
                <a:tc>
                  <a:txBody>
                    <a:bodyPr/>
                    <a:lstStyle/>
                    <a:p>
                      <a:pPr marL="0" indent="0">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Assoluto</a:t>
                      </a:r>
                      <a:endParaRPr lang="en-US" sz="1400" dirty="0">
                        <a:latin typeface="IBM Plex Sans" charset="0"/>
                        <a:ea typeface="IBM Plex Sans" charset="0"/>
                        <a:cs typeface="IBM Plex Sans" charset="0"/>
                      </a:endParaRPr>
                    </a:p>
                  </a:txBody>
                  <a:tcPr marL="62230" marR="62230" marT="62230" marB="62230">
                    <a:lnL w="12700" cap="flat" cmpd="sng" algn="ctr">
                      <a:solidFill>
                        <a:srgbClr val="BCBCBC"/>
                      </a:solidFill>
                      <a:prstDash val="solid"/>
                      <a:round/>
                      <a:headEnd type="none" w="med" len="med"/>
                      <a:tailEnd type="none" w="med" len="med"/>
                    </a:lnL>
                    <a:lnR w="12700" cap="flat" cmpd="sng" algn="ctr">
                      <a:solidFill>
                        <a:srgbClr val="BCBC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CBCBC"/>
                      </a:solidFill>
                      <a:prstDash val="solid"/>
                      <a:round/>
                      <a:headEnd type="none" w="med" len="med"/>
                      <a:tailEnd type="none" w="med" len="med"/>
                    </a:lnB>
                    <a:solidFill>
                      <a:srgbClr val="ECECEC"/>
                    </a:solidFill>
                  </a:tcPr>
                </a:tc>
                <a:extLst>
                  <a:ext uri="{0D108BD9-81ED-4DB2-BD59-A6C34878D82A}">
                    <a16:rowId xmlns:a16="http://schemas.microsoft.com/office/drawing/2014/main" val="10000"/>
                  </a:ext>
                </a:extLst>
              </a:tr>
              <a:tr h="635000">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Tipo di misura</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CBC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Relativa, continua</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CBC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Relativa, campagne o continua</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CBC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Assoluta, campagne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CBC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386080">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Rumore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circa 0,3 µGal/√Hz</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circa 10 volte maggiore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più alto, misura per medie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2"/>
                  </a:ext>
                </a:extLst>
              </a:tr>
              <a:tr h="386080">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Deriva</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&lt; 0,5 µGal/mese, quasi lineare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elevata, non lineare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nessuna</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r h="386080">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Fattore di scala</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stabile meglio di 1 su 10⁴ per anni</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da ricalibrare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non serve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4"/>
                  </a:ext>
                </a:extLst>
              </a:tr>
              <a:tr h="386080">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Punto di forza</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stabilità, bande &lt; 1 mHz</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portabilità, costo</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livello assoluto di g</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p:nvPr/>
        </p:nvSpPr>
        <p:spPr>
          <a:xfrm>
            <a:off x="812800" y="4503421"/>
            <a:ext cx="1046480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IBM Plex Sans" pitchFamily="34" charset="0"/>
                <a:ea typeface="IBM Plex Sans" pitchFamily="34" charset="-122"/>
                <a:cs typeface="IBM Plex Sans" pitchFamily="34" charset="-120"/>
              </a:rPr>
              <a:t>Sotto 1 mHz il gravimetro superconduttore è più silenzioso dei migliori sismometri a banda larga (STS-1).</a:t>
            </a:r>
            <a:endParaRPr lang="en-US" sz="1400" dirty="0"/>
          </a:p>
        </p:txBody>
      </p:sp>
      <p:sp>
        <p:nvSpPr>
          <p:cNvPr id="6" name="Text 3"/>
          <p:cNvSpPr/>
          <p:nvPr/>
        </p:nvSpPr>
        <p:spPr>
          <a:xfrm>
            <a:off x="812800" y="6238239"/>
            <a:ext cx="1046480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488"/>
                </a:solidFill>
                <a:latin typeface="IBM Plex Sans" pitchFamily="34" charset="0"/>
                <a:ea typeface="IBM Plex Sans" pitchFamily="34" charset="-122"/>
                <a:cs typeface="IBM Plex Sans" pitchFamily="34" charset="-120"/>
              </a:rPr>
              <a:t>Valori indicativi da specifiche del costruttore (GWR, modelli iGrav e OSG). 1 µGal = 10 nm/s².</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ource Serif 4" pitchFamily="18" charset="0"/>
                <a:ea typeface="Source Serif 4" pitchFamily="18" charset="-122"/>
                <a:cs typeface="Source Serif 4" pitchFamily="18" charset="-120"/>
              </a:rPr>
              <a:t>Cosa si vede nella registrazione</a:t>
            </a:r>
            <a:endParaRPr lang="en-US" sz="3600" dirty="0"/>
          </a:p>
        </p:txBody>
      </p:sp>
      <p:sp>
        <p:nvSpPr>
          <p:cNvPr id="3" name="Shape 1"/>
          <p:cNvSpPr/>
          <p:nvPr/>
        </p:nvSpPr>
        <p:spPr>
          <a:xfrm>
            <a:off x="815975" y="1623696"/>
            <a:ext cx="3380303" cy="1243330"/>
          </a:xfrm>
          <a:prstGeom prst="roundRect">
            <a:avLst>
              <a:gd name="adj" fmla="val 7916"/>
            </a:avLst>
          </a:prstGeom>
          <a:solidFill>
            <a:srgbClr val="FFFFFF"/>
          </a:solidFill>
          <a:ln w="6350">
            <a:solidFill>
              <a:srgbClr val="DCD8CE"/>
            </a:solidFill>
            <a:prstDash val="solid"/>
          </a:ln>
        </p:spPr>
      </p:sp>
      <p:sp>
        <p:nvSpPr>
          <p:cNvPr id="4" name="Text 2"/>
          <p:cNvSpPr/>
          <p:nvPr/>
        </p:nvSpPr>
        <p:spPr>
          <a:xfrm>
            <a:off x="1046480" y="1854200"/>
            <a:ext cx="3006872"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6FD8"/>
                </a:solidFill>
                <a:latin typeface="IBM Plex Sans" pitchFamily="34" charset="0"/>
                <a:ea typeface="IBM Plex Sans" pitchFamily="34" charset="-122"/>
                <a:cs typeface="IBM Plex Sans" pitchFamily="34" charset="-120"/>
              </a:rPr>
              <a:t>Maree terrestri</a:t>
            </a:r>
            <a:endParaRPr lang="en-US" sz="1600" dirty="0"/>
          </a:p>
        </p:txBody>
      </p:sp>
      <p:sp>
        <p:nvSpPr>
          <p:cNvPr id="5" name="Text 3"/>
          <p:cNvSpPr/>
          <p:nvPr/>
        </p:nvSpPr>
        <p:spPr>
          <a:xfrm>
            <a:off x="1046480" y="2174239"/>
            <a:ext cx="3006872"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68"/>
                </a:solidFill>
                <a:latin typeface="IBM Plex Sans" pitchFamily="34" charset="0"/>
                <a:ea typeface="IBM Plex Sans" pitchFamily="34" charset="-122"/>
                <a:cs typeface="IBM Plex Sans" pitchFamily="34" charset="-120"/>
              </a:rPr>
              <a:t>Il segnale dominante: centinaia di µGal, periodi diurni e semidiurni.</a:t>
            </a:r>
            <a:endParaRPr lang="en-US" sz="1300" dirty="0"/>
          </a:p>
        </p:txBody>
      </p:sp>
      <p:sp>
        <p:nvSpPr>
          <p:cNvPr id="6" name="Shape 4"/>
          <p:cNvSpPr/>
          <p:nvPr/>
        </p:nvSpPr>
        <p:spPr>
          <a:xfrm>
            <a:off x="4405828" y="1623696"/>
            <a:ext cx="3380303" cy="1243330"/>
          </a:xfrm>
          <a:prstGeom prst="roundRect">
            <a:avLst>
              <a:gd name="adj" fmla="val 7916"/>
            </a:avLst>
          </a:prstGeom>
          <a:solidFill>
            <a:srgbClr val="FFFFFF"/>
          </a:solidFill>
          <a:ln w="6350">
            <a:solidFill>
              <a:srgbClr val="DCD8CE"/>
            </a:solidFill>
            <a:prstDash val="solid"/>
          </a:ln>
        </p:spPr>
      </p:sp>
      <p:sp>
        <p:nvSpPr>
          <p:cNvPr id="7" name="Text 5"/>
          <p:cNvSpPr/>
          <p:nvPr/>
        </p:nvSpPr>
        <p:spPr>
          <a:xfrm>
            <a:off x="4636334" y="1854200"/>
            <a:ext cx="3006872"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6FD8"/>
                </a:solidFill>
                <a:latin typeface="IBM Plex Sans" pitchFamily="34" charset="0"/>
                <a:ea typeface="IBM Plex Sans" pitchFamily="34" charset="-122"/>
                <a:cs typeface="IBM Plex Sans" pitchFamily="34" charset="-120"/>
              </a:rPr>
              <a:t>Atmosfera</a:t>
            </a:r>
            <a:endParaRPr lang="en-US" sz="1600" dirty="0"/>
          </a:p>
        </p:txBody>
      </p:sp>
      <p:sp>
        <p:nvSpPr>
          <p:cNvPr id="8" name="Text 6"/>
          <p:cNvSpPr/>
          <p:nvPr/>
        </p:nvSpPr>
        <p:spPr>
          <a:xfrm>
            <a:off x="4636334" y="2174239"/>
            <a:ext cx="3006872"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68"/>
                </a:solidFill>
                <a:latin typeface="IBM Plex Sans" pitchFamily="34" charset="0"/>
                <a:ea typeface="IBM Plex Sans" pitchFamily="34" charset="-122"/>
                <a:cs typeface="IBM Plex Sans" pitchFamily="34" charset="-120"/>
              </a:rPr>
              <a:t>Circa −0,3 µGal per hPa di pressione: va registrata e rimossa.</a:t>
            </a:r>
            <a:endParaRPr lang="en-US" sz="1300" dirty="0"/>
          </a:p>
        </p:txBody>
      </p:sp>
      <p:sp>
        <p:nvSpPr>
          <p:cNvPr id="9" name="Shape 7"/>
          <p:cNvSpPr/>
          <p:nvPr/>
        </p:nvSpPr>
        <p:spPr>
          <a:xfrm>
            <a:off x="7995682" y="1623696"/>
            <a:ext cx="3380343" cy="1243330"/>
          </a:xfrm>
          <a:prstGeom prst="roundRect">
            <a:avLst>
              <a:gd name="adj" fmla="val 7916"/>
            </a:avLst>
          </a:prstGeom>
          <a:solidFill>
            <a:srgbClr val="FFFFFF"/>
          </a:solidFill>
          <a:ln w="6350">
            <a:solidFill>
              <a:srgbClr val="DCD8CE"/>
            </a:solidFill>
            <a:prstDash val="solid"/>
          </a:ln>
        </p:spPr>
      </p:sp>
      <p:sp>
        <p:nvSpPr>
          <p:cNvPr id="10" name="Text 8"/>
          <p:cNvSpPr/>
          <p:nvPr/>
        </p:nvSpPr>
        <p:spPr>
          <a:xfrm>
            <a:off x="8226187" y="1854200"/>
            <a:ext cx="3006913"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6FD8"/>
                </a:solidFill>
                <a:latin typeface="IBM Plex Sans" pitchFamily="34" charset="0"/>
                <a:ea typeface="IBM Plex Sans" pitchFamily="34" charset="-122"/>
                <a:cs typeface="IBM Plex Sans" pitchFamily="34" charset="-120"/>
              </a:rPr>
              <a:t>Moto polare</a:t>
            </a:r>
            <a:endParaRPr lang="en-US" sz="1600" dirty="0"/>
          </a:p>
        </p:txBody>
      </p:sp>
      <p:sp>
        <p:nvSpPr>
          <p:cNvPr id="11" name="Text 9"/>
          <p:cNvSpPr/>
          <p:nvPr/>
        </p:nvSpPr>
        <p:spPr>
          <a:xfrm>
            <a:off x="8226187" y="2174239"/>
            <a:ext cx="3006913"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68"/>
                </a:solidFill>
                <a:latin typeface="IBM Plex Sans" pitchFamily="34" charset="0"/>
                <a:ea typeface="IBM Plex Sans" pitchFamily="34" charset="-122"/>
                <a:cs typeface="IBM Plex Sans" pitchFamily="34" charset="-120"/>
              </a:rPr>
              <a:t>Pochi µGal, con il periodo di Chandler (circa 14 mesi) e annuale.</a:t>
            </a:r>
            <a:endParaRPr lang="en-US" sz="1300" dirty="0"/>
          </a:p>
        </p:txBody>
      </p:sp>
      <p:sp>
        <p:nvSpPr>
          <p:cNvPr id="12" name="Shape 10"/>
          <p:cNvSpPr/>
          <p:nvPr/>
        </p:nvSpPr>
        <p:spPr>
          <a:xfrm>
            <a:off x="815975" y="3076575"/>
            <a:ext cx="3380303" cy="1243330"/>
          </a:xfrm>
          <a:prstGeom prst="roundRect">
            <a:avLst>
              <a:gd name="adj" fmla="val 7916"/>
            </a:avLst>
          </a:prstGeom>
          <a:solidFill>
            <a:srgbClr val="FFFFFF"/>
          </a:solidFill>
          <a:ln w="6350">
            <a:solidFill>
              <a:srgbClr val="DCD8CE"/>
            </a:solidFill>
            <a:prstDash val="solid"/>
          </a:ln>
        </p:spPr>
      </p:sp>
      <p:sp>
        <p:nvSpPr>
          <p:cNvPr id="13" name="Text 11"/>
          <p:cNvSpPr/>
          <p:nvPr/>
        </p:nvSpPr>
        <p:spPr>
          <a:xfrm>
            <a:off x="1046480" y="3307082"/>
            <a:ext cx="3006872"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E07A2F"/>
                </a:solidFill>
                <a:latin typeface="IBM Plex Sans" pitchFamily="34" charset="0"/>
                <a:ea typeface="IBM Plex Sans" pitchFamily="34" charset="-122"/>
                <a:cs typeface="IBM Plex Sans" pitchFamily="34" charset="-120"/>
              </a:rPr>
              <a:t>Idrologia</a:t>
            </a:r>
            <a:endParaRPr lang="en-US" sz="1600" dirty="0"/>
          </a:p>
        </p:txBody>
      </p:sp>
      <p:sp>
        <p:nvSpPr>
          <p:cNvPr id="14" name="Text 12"/>
          <p:cNvSpPr/>
          <p:nvPr/>
        </p:nvSpPr>
        <p:spPr>
          <a:xfrm>
            <a:off x="1046480" y="3627121"/>
            <a:ext cx="3006872"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68"/>
                </a:solidFill>
                <a:latin typeface="IBM Plex Sans" pitchFamily="34" charset="0"/>
                <a:ea typeface="IBM Plex Sans" pitchFamily="34" charset="-122"/>
                <a:cs typeface="IBM Plex Sans" pitchFamily="34" charset="-120"/>
              </a:rPr>
              <a:t>Falde, umidità del suolo, neve: da pochi a decine di µGal.</a:t>
            </a:r>
            <a:endParaRPr lang="en-US" sz="1300" dirty="0"/>
          </a:p>
        </p:txBody>
      </p:sp>
      <p:sp>
        <p:nvSpPr>
          <p:cNvPr id="15" name="Shape 13"/>
          <p:cNvSpPr/>
          <p:nvPr/>
        </p:nvSpPr>
        <p:spPr>
          <a:xfrm>
            <a:off x="4405828" y="3076575"/>
            <a:ext cx="3380303" cy="1243330"/>
          </a:xfrm>
          <a:prstGeom prst="roundRect">
            <a:avLst>
              <a:gd name="adj" fmla="val 7916"/>
            </a:avLst>
          </a:prstGeom>
          <a:solidFill>
            <a:srgbClr val="FFFFFF"/>
          </a:solidFill>
          <a:ln w="6350">
            <a:solidFill>
              <a:srgbClr val="DCD8CE"/>
            </a:solidFill>
            <a:prstDash val="solid"/>
          </a:ln>
        </p:spPr>
      </p:sp>
      <p:sp>
        <p:nvSpPr>
          <p:cNvPr id="16" name="Text 14"/>
          <p:cNvSpPr/>
          <p:nvPr/>
        </p:nvSpPr>
        <p:spPr>
          <a:xfrm>
            <a:off x="4636334" y="3307082"/>
            <a:ext cx="3006872"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E07A2F"/>
                </a:solidFill>
                <a:latin typeface="IBM Plex Sans" pitchFamily="34" charset="0"/>
                <a:ea typeface="IBM Plex Sans" pitchFamily="34" charset="-122"/>
                <a:cs typeface="IBM Plex Sans" pitchFamily="34" charset="-120"/>
              </a:rPr>
              <a:t>Oscillazioni libere</a:t>
            </a:r>
            <a:endParaRPr lang="en-US" sz="1600" dirty="0"/>
          </a:p>
        </p:txBody>
      </p:sp>
      <p:sp>
        <p:nvSpPr>
          <p:cNvPr id="17" name="Text 15"/>
          <p:cNvSpPr/>
          <p:nvPr/>
        </p:nvSpPr>
        <p:spPr>
          <a:xfrm>
            <a:off x="4636334" y="3627121"/>
            <a:ext cx="3006872"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68"/>
                </a:solidFill>
                <a:latin typeface="IBM Plex Sans" pitchFamily="34" charset="0"/>
                <a:ea typeface="IBM Plex Sans" pitchFamily="34" charset="-122"/>
                <a:cs typeface="IBM Plex Sans" pitchFamily="34" charset="-120"/>
              </a:rPr>
              <a:t>Modi normali dopo grandi terremoti, sotto 1 mHz (₀S₂ ≈ 54 min).</a:t>
            </a:r>
            <a:endParaRPr lang="en-US" sz="1300" dirty="0"/>
          </a:p>
        </p:txBody>
      </p:sp>
      <p:sp>
        <p:nvSpPr>
          <p:cNvPr id="18" name="Shape 16"/>
          <p:cNvSpPr/>
          <p:nvPr/>
        </p:nvSpPr>
        <p:spPr>
          <a:xfrm>
            <a:off x="7995682" y="3076575"/>
            <a:ext cx="3380343" cy="1243330"/>
          </a:xfrm>
          <a:prstGeom prst="roundRect">
            <a:avLst>
              <a:gd name="adj" fmla="val 7916"/>
            </a:avLst>
          </a:prstGeom>
          <a:solidFill>
            <a:srgbClr val="FFFFFF"/>
          </a:solidFill>
          <a:ln w="6350">
            <a:solidFill>
              <a:srgbClr val="DCD8CE"/>
            </a:solidFill>
            <a:prstDash val="solid"/>
          </a:ln>
        </p:spPr>
      </p:sp>
      <p:sp>
        <p:nvSpPr>
          <p:cNvPr id="19" name="Text 17"/>
          <p:cNvSpPr/>
          <p:nvPr/>
        </p:nvSpPr>
        <p:spPr>
          <a:xfrm>
            <a:off x="8226187" y="3307082"/>
            <a:ext cx="3006913"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E07A2F"/>
                </a:solidFill>
                <a:latin typeface="IBM Plex Sans" pitchFamily="34" charset="0"/>
                <a:ea typeface="IBM Plex Sans" pitchFamily="34" charset="-122"/>
                <a:cs typeface="IBM Plex Sans" pitchFamily="34" charset="-120"/>
              </a:rPr>
              <a:t>Nucleo terrestre</a:t>
            </a:r>
            <a:endParaRPr lang="en-US" sz="1600" dirty="0"/>
          </a:p>
        </p:txBody>
      </p:sp>
      <p:sp>
        <p:nvSpPr>
          <p:cNvPr id="20" name="Text 18"/>
          <p:cNvSpPr/>
          <p:nvPr/>
        </p:nvSpPr>
        <p:spPr>
          <a:xfrm>
            <a:off x="8226187" y="3627121"/>
            <a:ext cx="3006913"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68"/>
                </a:solidFill>
                <a:latin typeface="IBM Plex Sans" pitchFamily="34" charset="0"/>
                <a:ea typeface="IBM Plex Sans" pitchFamily="34" charset="-122"/>
                <a:cs typeface="IBM Plex Sans" pitchFamily="34" charset="-120"/>
              </a:rPr>
              <a:t>Risonanza della nutazione libera del nucleo; ricerca del modo di Slichter.</a:t>
            </a:r>
            <a:endParaRPr lang="en-US" sz="1300" dirty="0"/>
          </a:p>
        </p:txBody>
      </p:sp>
      <p:sp>
        <p:nvSpPr>
          <p:cNvPr id="21" name="Text 19"/>
          <p:cNvSpPr/>
          <p:nvPr/>
        </p:nvSpPr>
        <p:spPr>
          <a:xfrm>
            <a:off x="812800" y="4627882"/>
            <a:ext cx="1046480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IBM Plex Sans" pitchFamily="34" charset="0"/>
                <a:ea typeface="IBM Plex Sans" pitchFamily="34" charset="-122"/>
                <a:cs typeface="IBM Plex Sans" pitchFamily="34" charset="-120"/>
              </a:rPr>
              <a:t>Ogni effetto è “rumore” per lo studio di un altro: l'analisi consiste nel modellare e sottrarre.</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ource Serif 4" pitchFamily="18" charset="0"/>
                <a:ea typeface="Source Serif 4" pitchFamily="18" charset="-122"/>
                <a:cs typeface="Source Serif 4" pitchFamily="18" charset="-120"/>
              </a:rPr>
              <a:t>Relativo e assoluto lavorano insieme</a:t>
            </a:r>
            <a:endParaRPr lang="en-US" sz="3600" dirty="0"/>
          </a:p>
        </p:txBody>
      </p:sp>
      <p:sp>
        <p:nvSpPr>
          <p:cNvPr id="3" name="Shape 1"/>
          <p:cNvSpPr/>
          <p:nvPr/>
        </p:nvSpPr>
        <p:spPr>
          <a:xfrm>
            <a:off x="815975" y="1674496"/>
            <a:ext cx="5149850" cy="1687830"/>
          </a:xfrm>
          <a:prstGeom prst="roundRect">
            <a:avLst>
              <a:gd name="adj" fmla="val 5831"/>
            </a:avLst>
          </a:prstGeom>
          <a:solidFill>
            <a:srgbClr val="FFFFFF"/>
          </a:solidFill>
          <a:ln w="6350">
            <a:solidFill>
              <a:srgbClr val="DCD8CE"/>
            </a:solidFill>
            <a:prstDash val="solid"/>
          </a:ln>
        </p:spPr>
      </p:sp>
      <p:sp>
        <p:nvSpPr>
          <p:cNvPr id="4" name="Text 2"/>
          <p:cNvSpPr/>
          <p:nvPr/>
        </p:nvSpPr>
        <p:spPr>
          <a:xfrm>
            <a:off x="1071880" y="1930400"/>
            <a:ext cx="477718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E6FD8"/>
                </a:solidFill>
                <a:latin typeface="IBM Plex Sans" pitchFamily="34" charset="0"/>
                <a:ea typeface="IBM Plex Sans" pitchFamily="34" charset="-122"/>
                <a:cs typeface="IBM Plex Sans" pitchFamily="34" charset="-120"/>
              </a:rPr>
              <a:t>Superconduttore</a:t>
            </a:r>
            <a:endParaRPr lang="en-US" sz="1800" dirty="0"/>
          </a:p>
        </p:txBody>
      </p:sp>
      <p:sp>
        <p:nvSpPr>
          <p:cNvPr id="5" name="Text 3"/>
          <p:cNvSpPr/>
          <p:nvPr/>
        </p:nvSpPr>
        <p:spPr>
          <a:xfrm>
            <a:off x="1071880" y="2306321"/>
            <a:ext cx="4777181"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IBM Plex Sans" pitchFamily="34" charset="0"/>
                <a:ea typeface="IBM Plex Sans" pitchFamily="34" charset="-122"/>
                <a:cs typeface="IBM Plex Sans" pitchFamily="34" charset="-120"/>
              </a:rPr>
              <a:t>Misura </a:t>
            </a:r>
            <a:r>
              <a:rPr lang="en-US" sz="1500" b="1" dirty="0">
                <a:solidFill>
                  <a:srgbClr val="4A5568"/>
                </a:solidFill>
                <a:latin typeface="IBM Plex Sans" pitchFamily="34" charset="0"/>
                <a:ea typeface="IBM Plex Sans" pitchFamily="34" charset="-122"/>
                <a:cs typeface="IBM Plex Sans" pitchFamily="34" charset="-120"/>
              </a:rPr>
              <a:t>variazioni</a:t>
            </a:r>
            <a:r>
              <a:rPr lang="en-US" sz="1500" dirty="0">
                <a:solidFill>
                  <a:srgbClr val="4A5568"/>
                </a:solidFill>
                <a:latin typeface="IBM Plex Sans" pitchFamily="34" charset="0"/>
                <a:ea typeface="IBM Plex Sans" pitchFamily="34" charset="-122"/>
                <a:cs typeface="IBM Plex Sans" pitchFamily="34" charset="-120"/>
              </a:rPr>
              <a:t> di g in continuo, con altissima stabilità. Non conosce il valore assoluto di g e il suo fattore di scala va determinato.</a:t>
            </a:r>
            <a:endParaRPr lang="en-US" sz="1500" dirty="0"/>
          </a:p>
        </p:txBody>
      </p:sp>
      <p:sp>
        <p:nvSpPr>
          <p:cNvPr id="6" name="Shape 4"/>
          <p:cNvSpPr/>
          <p:nvPr/>
        </p:nvSpPr>
        <p:spPr>
          <a:xfrm>
            <a:off x="6226175" y="1674496"/>
            <a:ext cx="5149850" cy="1687830"/>
          </a:xfrm>
          <a:prstGeom prst="roundRect">
            <a:avLst>
              <a:gd name="adj" fmla="val 5831"/>
            </a:avLst>
          </a:prstGeom>
          <a:solidFill>
            <a:srgbClr val="FFFFFF"/>
          </a:solidFill>
          <a:ln w="6350">
            <a:solidFill>
              <a:srgbClr val="DCD8CE"/>
            </a:solidFill>
            <a:prstDash val="solid"/>
          </a:ln>
        </p:spPr>
      </p:sp>
      <p:sp>
        <p:nvSpPr>
          <p:cNvPr id="7" name="Text 5"/>
          <p:cNvSpPr/>
          <p:nvPr/>
        </p:nvSpPr>
        <p:spPr>
          <a:xfrm>
            <a:off x="6482080" y="1930400"/>
            <a:ext cx="4777181"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07A2F"/>
                </a:solidFill>
                <a:latin typeface="IBM Plex Sans" pitchFamily="34" charset="0"/>
                <a:ea typeface="IBM Plex Sans" pitchFamily="34" charset="-122"/>
                <a:cs typeface="IBM Plex Sans" pitchFamily="34" charset="-120"/>
              </a:rPr>
              <a:t>Assoluto (caduta libera)</a:t>
            </a:r>
            <a:endParaRPr lang="en-US" sz="1800" dirty="0"/>
          </a:p>
        </p:txBody>
      </p:sp>
      <p:sp>
        <p:nvSpPr>
          <p:cNvPr id="8" name="Text 6"/>
          <p:cNvSpPr/>
          <p:nvPr/>
        </p:nvSpPr>
        <p:spPr>
          <a:xfrm>
            <a:off x="6482080" y="2306321"/>
            <a:ext cx="4777181"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IBM Plex Sans" pitchFamily="34" charset="0"/>
                <a:ea typeface="IBM Plex Sans" pitchFamily="34" charset="-122"/>
                <a:cs typeface="IBM Plex Sans" pitchFamily="34" charset="-120"/>
              </a:rPr>
              <a:t>Misura </a:t>
            </a:r>
            <a:r>
              <a:rPr lang="en-US" sz="1500" b="1" dirty="0">
                <a:solidFill>
                  <a:srgbClr val="4A5568"/>
                </a:solidFill>
                <a:latin typeface="IBM Plex Sans" pitchFamily="34" charset="0"/>
                <a:ea typeface="IBM Plex Sans" pitchFamily="34" charset="-122"/>
                <a:cs typeface="IBM Plex Sans" pitchFamily="34" charset="-120"/>
              </a:rPr>
              <a:t>g</a:t>
            </a:r>
            <a:r>
              <a:rPr lang="en-US" sz="1500" dirty="0">
                <a:solidFill>
                  <a:srgbClr val="4A5568"/>
                </a:solidFill>
                <a:latin typeface="IBM Plex Sans" pitchFamily="34" charset="0"/>
                <a:ea typeface="IBM Plex Sans" pitchFamily="34" charset="-122"/>
                <a:cs typeface="IBM Plex Sans" pitchFamily="34" charset="-120"/>
              </a:rPr>
              <a:t> seguendo con un interferometro laser un corpo in caduta nel vuoto. Accurato, ma non registra in continuo.</a:t>
            </a:r>
            <a:endParaRPr lang="en-US" sz="1500" dirty="0"/>
          </a:p>
        </p:txBody>
      </p:sp>
      <p:sp>
        <p:nvSpPr>
          <p:cNvPr id="9" name="Text 7"/>
          <p:cNvSpPr/>
          <p:nvPr/>
        </p:nvSpPr>
        <p:spPr>
          <a:xfrm>
            <a:off x="812800" y="3721100"/>
            <a:ext cx="10883392" cy="5943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E2A3F"/>
                </a:solidFill>
                <a:latin typeface="IBM Plex Sans" pitchFamily="34" charset="0"/>
                <a:ea typeface="IBM Plex Sans" pitchFamily="34" charset="-122"/>
                <a:cs typeface="IBM Plex Sans" pitchFamily="34" charset="-120"/>
              </a:rPr>
              <a:t>Calibrazione:</a:t>
            </a:r>
            <a:r>
              <a:rPr lang="en-US" sz="1600" dirty="0">
                <a:solidFill>
                  <a:srgbClr val="1E2A3F"/>
                </a:solidFill>
                <a:latin typeface="IBM Plex Sans" pitchFamily="34" charset="0"/>
                <a:ea typeface="IBM Plex Sans" pitchFamily="34" charset="-122"/>
                <a:cs typeface="IBM Plex Sans" pitchFamily="34" charset="-120"/>
              </a:rPr>
              <a:t> i due strumenti registrano affiancati per alcuni giorni; dal confronto sulla marea si ricava il fattore di scala del superconduttore.</a:t>
            </a:r>
            <a:endParaRPr lang="en-US" sz="1600" dirty="0"/>
          </a:p>
        </p:txBody>
      </p:sp>
      <p:sp>
        <p:nvSpPr>
          <p:cNvPr id="10" name="Text 8"/>
          <p:cNvSpPr/>
          <p:nvPr/>
        </p:nvSpPr>
        <p:spPr>
          <a:xfrm>
            <a:off x="812800" y="4417061"/>
            <a:ext cx="10883392"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E2A3F"/>
                </a:solidFill>
                <a:latin typeface="IBM Plex Sans" pitchFamily="34" charset="0"/>
                <a:ea typeface="IBM Plex Sans" pitchFamily="34" charset="-122"/>
                <a:cs typeface="IBM Plex Sans" pitchFamily="34" charset="-120"/>
              </a:rPr>
              <a:t>Controllo della deriva:</a:t>
            </a:r>
            <a:r>
              <a:rPr lang="en-US" sz="1600" dirty="0">
                <a:solidFill>
                  <a:srgbClr val="1E2A3F"/>
                </a:solidFill>
                <a:latin typeface="IBM Plex Sans" pitchFamily="34" charset="0"/>
                <a:ea typeface="IBM Plex Sans" pitchFamily="34" charset="-122"/>
                <a:cs typeface="IBM Plex Sans" pitchFamily="34" charset="-120"/>
              </a:rPr>
              <a:t> misure assolute ripetute nel tempo vincolano la deriva residua.</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7F5F0"/>
                </a:solidFill>
                <a:latin typeface="Source Serif 4" pitchFamily="18" charset="0"/>
                <a:ea typeface="Source Serif 4" pitchFamily="18" charset="-122"/>
                <a:cs typeface="Source Serif 4" pitchFamily="18" charset="-120"/>
              </a:rPr>
              <a:t>Una rete mondiale: IGETS</a:t>
            </a:r>
            <a:endParaRPr lang="en-US" sz="3600" dirty="0"/>
          </a:p>
        </p:txBody>
      </p:sp>
      <p:sp>
        <p:nvSpPr>
          <p:cNvPr id="3" name="Text 1"/>
          <p:cNvSpPr/>
          <p:nvPr/>
        </p:nvSpPr>
        <p:spPr>
          <a:xfrm>
            <a:off x="812800" y="1671321"/>
            <a:ext cx="3418474"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8FB4F0"/>
                </a:solidFill>
                <a:latin typeface="IBM Plex Sans" pitchFamily="34" charset="0"/>
                <a:ea typeface="IBM Plex Sans" pitchFamily="34" charset="-122"/>
                <a:cs typeface="IBM Plex Sans" pitchFamily="34" charset="-120"/>
              </a:rPr>
              <a:t>48</a:t>
            </a:r>
            <a:endParaRPr lang="en-US" sz="6000" dirty="0"/>
          </a:p>
        </p:txBody>
      </p:sp>
      <p:sp>
        <p:nvSpPr>
          <p:cNvPr id="4" name="Text 2"/>
          <p:cNvSpPr/>
          <p:nvPr/>
        </p:nvSpPr>
        <p:spPr>
          <a:xfrm>
            <a:off x="812800" y="2484121"/>
            <a:ext cx="341847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3E6"/>
                </a:solidFill>
                <a:latin typeface="IBM Plex Sans" pitchFamily="34" charset="0"/>
                <a:ea typeface="IBM Plex Sans" pitchFamily="34" charset="-122"/>
                <a:cs typeface="IBM Plex Sans" pitchFamily="34" charset="-120"/>
              </a:rPr>
              <a:t>stazioni attive</a:t>
            </a:r>
            <a:endParaRPr lang="en-US" sz="1500" dirty="0"/>
          </a:p>
        </p:txBody>
      </p:sp>
      <p:sp>
        <p:nvSpPr>
          <p:cNvPr id="5" name="Text 3"/>
          <p:cNvSpPr/>
          <p:nvPr/>
        </p:nvSpPr>
        <p:spPr>
          <a:xfrm>
            <a:off x="4436507" y="1671321"/>
            <a:ext cx="3418515"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8FB4F0"/>
                </a:solidFill>
                <a:latin typeface="IBM Plex Sans" pitchFamily="34" charset="0"/>
                <a:ea typeface="IBM Plex Sans" pitchFamily="34" charset="-122"/>
                <a:cs typeface="IBM Plex Sans" pitchFamily="34" charset="-120"/>
              </a:rPr>
              <a:t>~68</a:t>
            </a:r>
            <a:endParaRPr lang="en-US" sz="6000" dirty="0"/>
          </a:p>
        </p:txBody>
      </p:sp>
      <p:sp>
        <p:nvSpPr>
          <p:cNvPr id="6" name="Text 4"/>
          <p:cNvSpPr/>
          <p:nvPr/>
        </p:nvSpPr>
        <p:spPr>
          <a:xfrm>
            <a:off x="4436507" y="2484121"/>
            <a:ext cx="3418515"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3E6"/>
                </a:solidFill>
                <a:latin typeface="IBM Plex Sans" pitchFamily="34" charset="0"/>
                <a:ea typeface="IBM Plex Sans" pitchFamily="34" charset="-122"/>
                <a:cs typeface="IBM Plex Sans" pitchFamily="34" charset="-120"/>
              </a:rPr>
              <a:t>gravimetri superconduttori</a:t>
            </a:r>
            <a:endParaRPr lang="en-US" sz="1500" dirty="0"/>
          </a:p>
        </p:txBody>
      </p:sp>
      <p:sp>
        <p:nvSpPr>
          <p:cNvPr id="7" name="Text 5"/>
          <p:cNvSpPr/>
          <p:nvPr/>
        </p:nvSpPr>
        <p:spPr>
          <a:xfrm>
            <a:off x="8060254" y="1671321"/>
            <a:ext cx="3418515"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F2A365"/>
                </a:solidFill>
                <a:latin typeface="IBM Plex Sans" pitchFamily="34" charset="0"/>
                <a:ea typeface="IBM Plex Sans" pitchFamily="34" charset="-122"/>
                <a:cs typeface="IBM Plex Sans" pitchFamily="34" charset="-120"/>
              </a:rPr>
              <a:t>2015</a:t>
            </a:r>
            <a:endParaRPr lang="en-US" sz="6000" dirty="0"/>
          </a:p>
        </p:txBody>
      </p:sp>
      <p:sp>
        <p:nvSpPr>
          <p:cNvPr id="8" name="Text 6"/>
          <p:cNvSpPr/>
          <p:nvPr/>
        </p:nvSpPr>
        <p:spPr>
          <a:xfrm>
            <a:off x="8060254" y="2484121"/>
            <a:ext cx="3418515"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3E6"/>
                </a:solidFill>
                <a:latin typeface="IBM Plex Sans" pitchFamily="34" charset="0"/>
                <a:ea typeface="IBM Plex Sans" pitchFamily="34" charset="-122"/>
                <a:cs typeface="IBM Plex Sans" pitchFamily="34" charset="-120"/>
              </a:rPr>
              <a:t>nasce come servizio della IAG</a:t>
            </a:r>
            <a:endParaRPr lang="en-US" sz="1500" dirty="0"/>
          </a:p>
        </p:txBody>
      </p:sp>
      <p:sp>
        <p:nvSpPr>
          <p:cNvPr id="9" name="Text 7"/>
          <p:cNvSpPr/>
          <p:nvPr/>
        </p:nvSpPr>
        <p:spPr>
          <a:xfrm>
            <a:off x="812800" y="3106421"/>
            <a:ext cx="10883392" cy="5943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E4E9F2"/>
                </a:solidFill>
                <a:latin typeface="IBM Plex Sans" pitchFamily="34" charset="0"/>
                <a:ea typeface="IBM Plex Sans" pitchFamily="34" charset="-122"/>
                <a:cs typeface="IBM Plex Sans" pitchFamily="34" charset="-120"/>
              </a:rPr>
              <a:t>Continua il Global Geodynamics Project (GGP, 1997–2015): dati raccolti con formati comuni e archiviati al GFZ di Potsdam.</a:t>
            </a:r>
            <a:endParaRPr lang="en-US" sz="1600" dirty="0"/>
          </a:p>
        </p:txBody>
      </p:sp>
      <p:sp>
        <p:nvSpPr>
          <p:cNvPr id="10" name="Text 8"/>
          <p:cNvSpPr/>
          <p:nvPr/>
        </p:nvSpPr>
        <p:spPr>
          <a:xfrm>
            <a:off x="812800" y="3802382"/>
            <a:ext cx="10883392" cy="3098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E4E9F2"/>
                </a:solidFill>
                <a:latin typeface="IBM Plex Sans" pitchFamily="34" charset="0"/>
                <a:ea typeface="IBM Plex Sans" pitchFamily="34" charset="-122"/>
                <a:cs typeface="IBM Plex Sans" pitchFamily="34" charset="-120"/>
              </a:rPr>
              <a:t>Prodotti a più livelli, fino ai residui di gravità già corretti per maree, moto polare e carichi.</a:t>
            </a:r>
            <a:endParaRPr lang="en-US" sz="1600" dirty="0"/>
          </a:p>
        </p:txBody>
      </p:sp>
      <p:sp>
        <p:nvSpPr>
          <p:cNvPr id="11" name="Text 9"/>
          <p:cNvSpPr/>
          <p:nvPr/>
        </p:nvSpPr>
        <p:spPr>
          <a:xfrm>
            <a:off x="812800" y="6238242"/>
            <a:ext cx="1046480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C9AB5"/>
                </a:solidFill>
                <a:latin typeface="IBM Plex Sans" pitchFamily="34" charset="0"/>
                <a:ea typeface="IBM Plex Sans" pitchFamily="34" charset="-122"/>
                <a:cs typeface="IBM Plex Sans" pitchFamily="34" charset="-120"/>
              </a:rPr>
              <a:t>Fonti: IAG / geodesy.science; IGETS data base (GFZ). Numeri di stazioni aggiornati al sito IAG.</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Source Serif 4" pitchFamily="18" charset="0"/>
                <a:ea typeface="Source Serif 4" pitchFamily="18" charset="-122"/>
                <a:cs typeface="Source Serif 4" pitchFamily="18" charset="-120"/>
              </a:rPr>
              <a:t>Per riflettere</a:t>
            </a:r>
            <a:endParaRPr lang="en-US" sz="3600" dirty="0"/>
          </a:p>
        </p:txBody>
      </p:sp>
      <p:sp>
        <p:nvSpPr>
          <p:cNvPr id="3" name="Text 1"/>
          <p:cNvSpPr/>
          <p:nvPr/>
        </p:nvSpPr>
        <p:spPr>
          <a:xfrm>
            <a:off x="813475" y="1671321"/>
            <a:ext cx="10456505" cy="1739900"/>
          </a:xfrm>
          <a:prstGeom prst="rect">
            <a:avLst/>
          </a:prstGeom>
          <a:noFill/>
          <a:ln/>
        </p:spPr>
        <p:txBody>
          <a:bodyPr wrap="square" lIns="0" tIns="0" rIns="0" bIns="0" rtlCol="0" anchor="t">
            <a:normAutofit/>
          </a:bodyPr>
          <a:lstStyle/>
          <a:p>
            <a:pPr marL="253325" indent="-253325" algn="l">
              <a:lnSpc>
                <a:spcPts val="2700"/>
              </a:lnSpc>
              <a:buSzPct val="100000"/>
              <a:buFontTx/>
              <a:buAutoNum type="arabicPeriod"/>
            </a:pPr>
            <a:r>
              <a:rPr lang="en-US" sz="1800" dirty="0">
                <a:solidFill>
                  <a:srgbClr val="1E2A3F"/>
                </a:solidFill>
                <a:latin typeface="IBM Plex Sans" pitchFamily="34" charset="0"/>
                <a:ea typeface="IBM Plex Sans" pitchFamily="34" charset="-122"/>
                <a:cs typeface="IBM Plex Sans" pitchFamily="34" charset="-120"/>
              </a:rPr>
              <a:t>Perché una molla magnetica superconduttrice non “invecchia” come una molla di metallo?</a:t>
            </a:r>
            <a:endParaRPr lang="en-US" sz="1800" dirty="0"/>
          </a:p>
          <a:p>
            <a:pPr marL="253325" indent="-253325" algn="l">
              <a:lnSpc>
                <a:spcPts val="2700"/>
              </a:lnSpc>
              <a:buSzPct val="100000"/>
              <a:buFontTx/>
              <a:buAutoNum type="arabicPeriod"/>
            </a:pPr>
            <a:r>
              <a:rPr lang="en-US" sz="1800" dirty="0">
                <a:solidFill>
                  <a:srgbClr val="1E2A3F"/>
                </a:solidFill>
                <a:latin typeface="IBM Plex Sans" pitchFamily="34" charset="0"/>
                <a:ea typeface="IBM Plex Sans" pitchFamily="34" charset="-122"/>
                <a:cs typeface="IBM Plex Sans" pitchFamily="34" charset="-120"/>
              </a:rPr>
              <a:t>Una pioggia intensa aumenta o diminuisce g sotto lo strumento? E se lo strumento è in una grotta?</a:t>
            </a:r>
            <a:endParaRPr lang="en-US" sz="1800" dirty="0"/>
          </a:p>
          <a:p>
            <a:pPr marL="253325" indent="-253325" algn="l">
              <a:lnSpc>
                <a:spcPts val="2700"/>
              </a:lnSpc>
              <a:buSzPct val="100000"/>
              <a:buFontTx/>
              <a:buAutoNum type="arabicPeriod"/>
            </a:pPr>
            <a:r>
              <a:rPr lang="en-US" sz="1800" dirty="0">
                <a:solidFill>
                  <a:srgbClr val="1E2A3F"/>
                </a:solidFill>
                <a:latin typeface="IBM Plex Sans" pitchFamily="34" charset="0"/>
                <a:ea typeface="IBM Plex Sans" pitchFamily="34" charset="-122"/>
                <a:cs typeface="IBM Plex Sans" pitchFamily="34" charset="-120"/>
              </a:rPr>
              <a:t>Perché serve comunque un gravimetro assoluto accanto al superconduttore?</a:t>
            </a:r>
            <a:endParaRPr lang="en-US" sz="1800" dirty="0"/>
          </a:p>
          <a:p>
            <a:pPr marL="253325" indent="-253325" algn="l">
              <a:lnSpc>
                <a:spcPts val="2700"/>
              </a:lnSpc>
              <a:buSzPct val="100000"/>
              <a:buFontTx/>
              <a:buAutoNum type="arabicPeriod"/>
            </a:pPr>
            <a:r>
              <a:rPr lang="en-US" sz="1800" dirty="0">
                <a:solidFill>
                  <a:srgbClr val="1E2A3F"/>
                </a:solidFill>
                <a:latin typeface="IBM Plex Sans" pitchFamily="34" charset="0"/>
                <a:ea typeface="IBM Plex Sans" pitchFamily="34" charset="-122"/>
                <a:cs typeface="IBM Plex Sans" pitchFamily="34" charset="-120"/>
              </a:rPr>
              <a:t>Quali segnali sono globali e quali locali? Come aiuta avere una rete?</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4057C79-EF0C-4754-8170-934FDC6776D8}" type="slidenum">
              <a:rPr lang="it-IT" altLang="it-IT" sz="1400" b="1"/>
              <a:pPr>
                <a:spcBef>
                  <a:spcPct val="0"/>
                </a:spcBef>
                <a:buFontTx/>
                <a:buNone/>
              </a:pPr>
              <a:t>26</a:t>
            </a:fld>
            <a:endParaRPr lang="it-IT" altLang="it-IT" sz="1400" b="1"/>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344" y="1700808"/>
            <a:ext cx="6336704" cy="4020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162F61B2-7AA9-4E30-BB18-84BCD9F73CC4}"/>
              </a:ext>
            </a:extLst>
          </p:cNvPr>
          <p:cNvSpPr/>
          <p:nvPr/>
        </p:nvSpPr>
        <p:spPr>
          <a:xfrm>
            <a:off x="6600056" y="985421"/>
            <a:ext cx="5591944" cy="5755422"/>
          </a:xfrm>
          <a:prstGeom prst="rect">
            <a:avLst/>
          </a:prstGeom>
        </p:spPr>
        <p:txBody>
          <a:bodyPr wrap="square">
            <a:spAutoFit/>
          </a:bodyPr>
          <a:lstStyle/>
          <a:p>
            <a:pPr algn="ctr"/>
            <a:r>
              <a:rPr lang="it-IT" sz="1600" dirty="0"/>
              <a:t>GRAVIMETRI ASSOLUTI DOPO IL 1990</a:t>
            </a:r>
          </a:p>
          <a:p>
            <a:pPr algn="ctr"/>
            <a:endParaRPr lang="it-IT" sz="1600" dirty="0"/>
          </a:p>
          <a:p>
            <a:pPr algn="just"/>
            <a:r>
              <a:rPr lang="it-IT" sz="1600" dirty="0"/>
              <a:t>Gravimetri a caduta libera di nuova generazione (FG5, FG5-X)</a:t>
            </a:r>
            <a:r>
              <a:rPr lang="it-IT" sz="1600" b="0" dirty="0"/>
              <a:t>Eredi della serie </a:t>
            </a:r>
            <a:r>
              <a:rPr lang="it-IT" sz="1600" b="0" dirty="0" err="1"/>
              <a:t>JILAg</a:t>
            </a:r>
            <a:r>
              <a:rPr lang="it-IT" sz="1600" b="0" dirty="0"/>
              <a:t>; accuratezza di circa 2 µ</a:t>
            </a:r>
            <a:r>
              <a:rPr lang="it-IT" sz="1600" b="0" dirty="0" err="1"/>
              <a:t>Gal</a:t>
            </a:r>
            <a:r>
              <a:rPr lang="it-IT" sz="1600" b="0" dirty="0"/>
              <a:t> (≈ 2·10⁻⁹ di g). Sono lo standard per gli osservatori e per i confronti internazionali tra strumenti.</a:t>
            </a:r>
          </a:p>
          <a:p>
            <a:pPr algn="just"/>
            <a:endParaRPr lang="it-IT" sz="1600" b="0" dirty="0"/>
          </a:p>
          <a:p>
            <a:pPr algn="just"/>
            <a:r>
              <a:rPr lang="it-IT" sz="1600" dirty="0"/>
              <a:t>Gravimetri assoluti da campagna (A10) </a:t>
            </a:r>
            <a:r>
              <a:rPr lang="it-IT" sz="1600" b="0" dirty="0"/>
              <a:t>Versione compatta e robusta della caduta libera, utilizzabile all’aperto; accuratezza di circa 10 µ</a:t>
            </a:r>
            <a:r>
              <a:rPr lang="it-IT" sz="1600" b="0" dirty="0" err="1"/>
              <a:t>Gal</a:t>
            </a:r>
            <a:r>
              <a:rPr lang="it-IT" sz="1600" b="0" dirty="0"/>
              <a:t>.</a:t>
            </a:r>
          </a:p>
          <a:p>
            <a:pPr algn="just"/>
            <a:endParaRPr lang="it-IT" sz="1600" b="0" dirty="0"/>
          </a:p>
          <a:p>
            <a:pPr algn="just"/>
            <a:r>
              <a:rPr lang="it-IT" sz="1600" dirty="0"/>
              <a:t>Gravimetri atomici (dal 1999) </a:t>
            </a:r>
            <a:r>
              <a:rPr lang="it-IT" sz="1600" b="0" dirty="0"/>
              <a:t>L’interferometria atomica raggiunge prestazioni paragonabili ai migliori gravimetri a caduta libera. Dagli anni 2010 esistono strumenti commerciali trasportabili, con accuratezze di pochi µ</a:t>
            </a:r>
            <a:r>
              <a:rPr lang="it-IT" sz="1600" b="0" dirty="0" err="1"/>
              <a:t>Gal</a:t>
            </a:r>
            <a:r>
              <a:rPr lang="it-IT" sz="1600" b="0" dirty="0"/>
              <a:t> e misura continua senza parti meccaniche in movimento.</a:t>
            </a:r>
          </a:p>
          <a:p>
            <a:pPr algn="just"/>
            <a:endParaRPr lang="it-IT" sz="1600" b="0" dirty="0"/>
          </a:p>
          <a:p>
            <a:pPr algn="just"/>
            <a:r>
              <a:rPr lang="it-IT" sz="1600" dirty="0"/>
              <a:t>Limiti attuali </a:t>
            </a:r>
            <a:r>
              <a:rPr lang="it-IT" sz="1600" b="0" dirty="0"/>
              <a:t>A livello di 10⁻⁹ di g il limite non è più lo strumento, ma gli effetti ambientali: maree terrestri e oceaniche, pressione atmosferica, variazioni idrologiche, moto del polo. Devono essere modellati e corretti con cura.</a:t>
            </a:r>
          </a:p>
          <a:p>
            <a:pPr algn="just"/>
            <a:endParaRPr lang="it-IT" sz="1600" b="0" dirty="0"/>
          </a:p>
          <a:p>
            <a:pPr algn="just"/>
            <a:r>
              <a:rPr lang="it-IT" sz="1600" b="0" dirty="0"/>
              <a:t>(1 µ</a:t>
            </a:r>
            <a:r>
              <a:rPr lang="it-IT" sz="1600" b="0" dirty="0" err="1"/>
              <a:t>Gal</a:t>
            </a:r>
            <a:r>
              <a:rPr lang="it-IT" sz="1600" b="0" dirty="0"/>
              <a:t> = 10⁻⁸ m/s² = 0,01 µm/s²)</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CDC776C-91EA-4BBC-B1FE-7320267BDD89}" type="slidenum">
              <a:rPr lang="it-IT" altLang="it-IT" sz="1400" b="1"/>
              <a:pPr>
                <a:spcBef>
                  <a:spcPct val="0"/>
                </a:spcBef>
                <a:buFontTx/>
                <a:buNone/>
              </a:pPr>
              <a:t>27</a:t>
            </a:fld>
            <a:endParaRPr lang="it-IT" altLang="it-IT" sz="1400" b="1"/>
          </a:p>
        </p:txBody>
      </p:sp>
      <p:pic>
        <p:nvPicPr>
          <p:cNvPr id="266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088" y="1196976"/>
            <a:ext cx="7345362"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355ECEF-867A-4583-8185-D8E768290917}" type="slidenum">
              <a:rPr lang="it-IT" altLang="it-IT" sz="1400" b="1"/>
              <a:pPr>
                <a:spcBef>
                  <a:spcPct val="0"/>
                </a:spcBef>
                <a:buFontTx/>
                <a:buNone/>
              </a:pPr>
              <a:t>28</a:t>
            </a:fld>
            <a:endParaRPr lang="it-IT" altLang="it-IT" sz="1400" b="1"/>
          </a:p>
        </p:txBody>
      </p:sp>
      <p:pic>
        <p:nvPicPr>
          <p:cNvPr id="286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3633" y="1191605"/>
            <a:ext cx="6016625"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997" y="3809863"/>
            <a:ext cx="21621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Box 8"/>
          <p:cNvSpPr txBox="1">
            <a:spLocks noChangeArrowheads="1"/>
          </p:cNvSpPr>
          <p:nvPr/>
        </p:nvSpPr>
        <p:spPr bwMode="auto">
          <a:xfrm>
            <a:off x="3648671" y="5507137"/>
            <a:ext cx="415498"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200">
                <a:latin typeface="Arial" panose="020B0604020202020204" pitchFamily="34" charset="0"/>
                <a:cs typeface="Arial" panose="020B0604020202020204" pitchFamily="34" charset="0"/>
              </a:rPr>
              <a:t>mg</a:t>
            </a:r>
          </a:p>
        </p:txBody>
      </p:sp>
      <p:cxnSp>
        <p:nvCxnSpPr>
          <p:cNvPr id="12" name="Straight Arrow Connector 11"/>
          <p:cNvCxnSpPr/>
          <p:nvPr/>
        </p:nvCxnSpPr>
        <p:spPr>
          <a:xfrm>
            <a:off x="4223346" y="5569049"/>
            <a:ext cx="0" cy="14446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367809" y="5280124"/>
            <a:ext cx="792163"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367809" y="5445224"/>
            <a:ext cx="792163"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681" name="TextBox 22"/>
          <p:cNvSpPr txBox="1">
            <a:spLocks noChangeArrowheads="1"/>
          </p:cNvSpPr>
          <p:nvPr/>
        </p:nvSpPr>
        <p:spPr bwMode="auto">
          <a:xfrm>
            <a:off x="5015508" y="5208687"/>
            <a:ext cx="356188"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200">
                <a:latin typeface="Arial" panose="020B0604020202020204" pitchFamily="34" charset="0"/>
                <a:cs typeface="Arial" panose="020B0604020202020204" pitchFamily="34" charset="0"/>
              </a:rPr>
              <a:t>dz</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355ECEF-867A-4583-8185-D8E768290917}" type="slidenum">
              <a:rPr lang="it-IT" altLang="it-IT" sz="1400" b="1"/>
              <a:pPr>
                <a:spcBef>
                  <a:spcPct val="0"/>
                </a:spcBef>
                <a:buFontTx/>
                <a:buNone/>
              </a:pPr>
              <a:t>29</a:t>
            </a:fld>
            <a:endParaRPr lang="it-IT" altLang="it-IT" sz="1400" b="1"/>
          </a:p>
        </p:txBody>
      </p:sp>
      <p:pic>
        <p:nvPicPr>
          <p:cNvPr id="2867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6908" y="3225079"/>
            <a:ext cx="21621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Box 8"/>
          <p:cNvSpPr txBox="1">
            <a:spLocks noChangeArrowheads="1"/>
          </p:cNvSpPr>
          <p:nvPr/>
        </p:nvSpPr>
        <p:spPr bwMode="auto">
          <a:xfrm>
            <a:off x="3044582" y="4922353"/>
            <a:ext cx="415498"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200">
                <a:latin typeface="Arial" panose="020B0604020202020204" pitchFamily="34" charset="0"/>
                <a:cs typeface="Arial" panose="020B0604020202020204" pitchFamily="34" charset="0"/>
              </a:rPr>
              <a:t>mg</a:t>
            </a:r>
          </a:p>
        </p:txBody>
      </p:sp>
      <p:cxnSp>
        <p:nvCxnSpPr>
          <p:cNvPr id="12" name="Straight Arrow Connector 11"/>
          <p:cNvCxnSpPr/>
          <p:nvPr/>
        </p:nvCxnSpPr>
        <p:spPr>
          <a:xfrm>
            <a:off x="3619257" y="4984265"/>
            <a:ext cx="0" cy="14446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763720" y="4695340"/>
            <a:ext cx="792163"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63720" y="4860440"/>
            <a:ext cx="792163"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681" name="TextBox 22"/>
          <p:cNvSpPr txBox="1">
            <a:spLocks noChangeArrowheads="1"/>
          </p:cNvSpPr>
          <p:nvPr/>
        </p:nvSpPr>
        <p:spPr bwMode="auto">
          <a:xfrm>
            <a:off x="4411419" y="4623903"/>
            <a:ext cx="356188"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200">
                <a:latin typeface="Arial" panose="020B0604020202020204" pitchFamily="34" charset="0"/>
                <a:cs typeface="Arial" panose="020B0604020202020204" pitchFamily="34" charset="0"/>
              </a:rPr>
              <a:t>dz</a:t>
            </a:r>
          </a:p>
        </p:txBody>
      </p:sp>
      <p:sp>
        <p:nvSpPr>
          <p:cNvPr id="2" name="Rectangle 1">
            <a:extLst>
              <a:ext uri="{FF2B5EF4-FFF2-40B4-BE49-F238E27FC236}">
                <a16:creationId xmlns:a16="http://schemas.microsoft.com/office/drawing/2014/main" id="{419255DD-7C7E-4EB3-B5F5-B4A4CF50F477}"/>
              </a:ext>
            </a:extLst>
          </p:cNvPr>
          <p:cNvSpPr/>
          <p:nvPr/>
        </p:nvSpPr>
        <p:spPr>
          <a:xfrm>
            <a:off x="2734669" y="917249"/>
            <a:ext cx="7144544" cy="1323439"/>
          </a:xfrm>
          <a:prstGeom prst="rect">
            <a:avLst/>
          </a:prstGeom>
        </p:spPr>
        <p:txBody>
          <a:bodyPr wrap="square">
            <a:spAutoFit/>
          </a:bodyPr>
          <a:lstStyle/>
          <a:p>
            <a:pPr algn="ctr"/>
            <a:r>
              <a:rPr lang="it-IT" altLang="it-IT" b="0" dirty="0">
                <a:solidFill>
                  <a:srgbClr val="FF0000"/>
                </a:solidFill>
                <a:effectLst>
                  <a:outerShdw blurRad="38100" dist="38100" dir="2700000" algn="tl">
                    <a:srgbClr val="000000">
                      <a:alpha val="43137"/>
                    </a:srgbClr>
                  </a:outerShdw>
                </a:effectLst>
              </a:rPr>
              <a:t>GRAVIMETRO LINEARE</a:t>
            </a:r>
          </a:p>
          <a:p>
            <a:pPr algn="ctr"/>
            <a:endParaRPr lang="it-IT" altLang="it-IT" b="0" dirty="0">
              <a:solidFill>
                <a:srgbClr val="FF0000"/>
              </a:solidFill>
              <a:effectLst>
                <a:outerShdw blurRad="38100" dist="38100" dir="2700000" algn="tl">
                  <a:srgbClr val="000000">
                    <a:alpha val="43137"/>
                  </a:srgbClr>
                </a:outerShdw>
              </a:effectLst>
            </a:endParaRPr>
          </a:p>
          <a:p>
            <a:pPr algn="just"/>
            <a:r>
              <a:rPr lang="it-IT" altLang="it-IT" b="0" dirty="0"/>
              <a:t>Il principio è quello del dinamometro: un massa </a:t>
            </a:r>
            <a:r>
              <a:rPr lang="it-IT" altLang="it-IT" b="0" dirty="0">
                <a:solidFill>
                  <a:schemeClr val="accent2">
                    <a:lumMod val="75000"/>
                  </a:schemeClr>
                </a:solidFill>
              </a:rPr>
              <a:t>m</a:t>
            </a:r>
            <a:r>
              <a:rPr lang="it-IT" altLang="it-IT" b="0" dirty="0"/>
              <a:t> sospesa ad una molla con costante </a:t>
            </a:r>
            <a:r>
              <a:rPr lang="it-IT" altLang="it-IT" b="0" dirty="0">
                <a:solidFill>
                  <a:schemeClr val="accent2">
                    <a:lumMod val="75000"/>
                  </a:schemeClr>
                </a:solidFill>
              </a:rPr>
              <a:t>k</a:t>
            </a:r>
            <a:r>
              <a:rPr lang="it-IT" altLang="it-IT" b="0" dirty="0"/>
              <a:t>. Nella condizione di equilibrio avremo:</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7A6391F-BE1A-479D-8383-7D9D1205CC13}"/>
                  </a:ext>
                </a:extLst>
              </p:cNvPr>
              <p:cNvSpPr txBox="1"/>
              <p:nvPr/>
            </p:nvSpPr>
            <p:spPr>
              <a:xfrm>
                <a:off x="6859603" y="2368011"/>
                <a:ext cx="1406988"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𝒎𝒈</m:t>
                      </m:r>
                      <m:r>
                        <a:rPr lang="en-US" i="1">
                          <a:latin typeface="Cambria Math" panose="02040503050406030204" pitchFamily="18" charset="0"/>
                        </a:rPr>
                        <m:t>=</m:t>
                      </m:r>
                      <m:r>
                        <a:rPr lang="en-US" i="1">
                          <a:latin typeface="Cambria Math" panose="02040503050406030204" pitchFamily="18" charset="0"/>
                        </a:rPr>
                        <m:t>𝒌</m:t>
                      </m:r>
                      <m:sSub>
                        <m:sSubPr>
                          <m:ctrlPr>
                            <a:rPr lang="en-US" i="1">
                              <a:latin typeface="Cambria Math" panose="02040503050406030204" pitchFamily="18" charset="0"/>
                            </a:rPr>
                          </m:ctrlPr>
                        </m:sSubPr>
                        <m:e>
                          <m:r>
                            <a:rPr lang="en-US" i="1">
                              <a:latin typeface="Cambria Math" panose="02040503050406030204" pitchFamily="18" charset="0"/>
                            </a:rPr>
                            <m:t>𝒛</m:t>
                          </m:r>
                        </m:e>
                        <m:sub>
                          <m:r>
                            <a:rPr lang="en-US" i="1">
                              <a:latin typeface="Cambria Math" panose="02040503050406030204" pitchFamily="18" charset="0"/>
                            </a:rPr>
                            <m:t>𝟎</m:t>
                          </m:r>
                        </m:sub>
                      </m:sSub>
                    </m:oMath>
                  </m:oMathPara>
                </a14:m>
                <a:endParaRPr lang="en-US" dirty="0"/>
              </a:p>
            </p:txBody>
          </p:sp>
        </mc:Choice>
        <mc:Fallback xmlns="">
          <p:sp>
            <p:nvSpPr>
              <p:cNvPr id="4" name="TextBox 3">
                <a:extLst>
                  <a:ext uri="{FF2B5EF4-FFF2-40B4-BE49-F238E27FC236}">
                    <a16:creationId xmlns:a16="http://schemas.microsoft.com/office/drawing/2014/main" id="{87A6391F-BE1A-479D-8383-7D9D1205CC13}"/>
                  </a:ext>
                </a:extLst>
              </p:cNvPr>
              <p:cNvSpPr txBox="1">
                <a:spLocks noRot="1" noChangeAspect="1" noMove="1" noResize="1" noEditPoints="1" noAdjustHandles="1" noChangeArrowheads="1" noChangeShapeType="1" noTextEdit="1"/>
              </p:cNvSpPr>
              <p:nvPr/>
            </p:nvSpPr>
            <p:spPr>
              <a:xfrm>
                <a:off x="6859603" y="2368011"/>
                <a:ext cx="1406988" cy="400110"/>
              </a:xfrm>
              <a:prstGeom prst="rect">
                <a:avLst/>
              </a:prstGeom>
              <a:blipFill>
                <a:blip r:embed="rId4"/>
                <a:stretch>
                  <a:fillRect b="-909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8AC2DB70-278C-42E6-BAEA-33F95CB79682}"/>
              </a:ext>
            </a:extLst>
          </p:cNvPr>
          <p:cNvSpPr txBox="1"/>
          <p:nvPr/>
        </p:nvSpPr>
        <p:spPr>
          <a:xfrm>
            <a:off x="5663952" y="2904703"/>
            <a:ext cx="2109873" cy="400110"/>
          </a:xfrm>
          <a:prstGeom prst="rect">
            <a:avLst/>
          </a:prstGeom>
          <a:noFill/>
        </p:spPr>
        <p:txBody>
          <a:bodyPr wrap="none" rtlCol="0">
            <a:spAutoFit/>
          </a:bodyPr>
          <a:lstStyle/>
          <a:p>
            <a:r>
              <a:rPr lang="en-US" b="0" dirty="0"/>
              <a:t>Se la </a:t>
            </a:r>
            <a:r>
              <a:rPr lang="en-US" b="0" dirty="0" err="1"/>
              <a:t>gravità</a:t>
            </a:r>
            <a:r>
              <a:rPr lang="en-US" b="0" dirty="0"/>
              <a:t> </a:t>
            </a:r>
            <a:r>
              <a:rPr lang="en-US" b="0" dirty="0" err="1"/>
              <a:t>varia</a:t>
            </a:r>
            <a:r>
              <a:rPr lang="en-US" b="0" dirty="0"/>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1B0A747-B377-4E5F-A347-70ACC66EEB0D}"/>
                  </a:ext>
                </a:extLst>
              </p:cNvPr>
              <p:cNvSpPr txBox="1"/>
              <p:nvPr/>
            </p:nvSpPr>
            <p:spPr>
              <a:xfrm>
                <a:off x="6771808" y="3474129"/>
                <a:ext cx="1614353"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𝒎𝒅𝒈</m:t>
                      </m:r>
                      <m:r>
                        <a:rPr lang="en-US" i="1">
                          <a:latin typeface="Cambria Math" panose="02040503050406030204" pitchFamily="18" charset="0"/>
                        </a:rPr>
                        <m:t>=</m:t>
                      </m:r>
                      <m:r>
                        <a:rPr lang="en-US" i="1">
                          <a:latin typeface="Cambria Math" panose="02040503050406030204" pitchFamily="18" charset="0"/>
                        </a:rPr>
                        <m:t>𝒌𝒅𝒛</m:t>
                      </m:r>
                    </m:oMath>
                  </m:oMathPara>
                </a14:m>
                <a:endParaRPr lang="en-US" dirty="0"/>
              </a:p>
            </p:txBody>
          </p:sp>
        </mc:Choice>
        <mc:Fallback xmlns="">
          <p:sp>
            <p:nvSpPr>
              <p:cNvPr id="6" name="TextBox 5">
                <a:extLst>
                  <a:ext uri="{FF2B5EF4-FFF2-40B4-BE49-F238E27FC236}">
                    <a16:creationId xmlns:a16="http://schemas.microsoft.com/office/drawing/2014/main" id="{21B0A747-B377-4E5F-A347-70ACC66EEB0D}"/>
                  </a:ext>
                </a:extLst>
              </p:cNvPr>
              <p:cNvSpPr txBox="1">
                <a:spLocks noRot="1" noChangeAspect="1" noMove="1" noResize="1" noEditPoints="1" noAdjustHandles="1" noChangeArrowheads="1" noChangeShapeType="1" noTextEdit="1"/>
              </p:cNvSpPr>
              <p:nvPr/>
            </p:nvSpPr>
            <p:spPr>
              <a:xfrm>
                <a:off x="6771808" y="3474129"/>
                <a:ext cx="1614353" cy="400110"/>
              </a:xfrm>
              <a:prstGeom prst="rect">
                <a:avLst/>
              </a:prstGeom>
              <a:blipFill>
                <a:blip r:embed="rId5"/>
                <a:stretch>
                  <a:fillRect b="-15152"/>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84FE83B6-DA49-44F2-8EC6-6009406A4D46}"/>
              </a:ext>
            </a:extLst>
          </p:cNvPr>
          <p:cNvSpPr txBox="1"/>
          <p:nvPr/>
        </p:nvSpPr>
        <p:spPr>
          <a:xfrm>
            <a:off x="5684236" y="3934454"/>
            <a:ext cx="931665" cy="400110"/>
          </a:xfrm>
          <a:prstGeom prst="rect">
            <a:avLst/>
          </a:prstGeom>
          <a:noFill/>
        </p:spPr>
        <p:txBody>
          <a:bodyPr wrap="none" rtlCol="0">
            <a:spAutoFit/>
          </a:bodyPr>
          <a:lstStyle/>
          <a:p>
            <a:r>
              <a:rPr lang="en-US" b="0" dirty="0"/>
              <a:t>Da cui:</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CFA7A9A-07F5-4B47-AC98-1C0D8A01E1DF}"/>
                  </a:ext>
                </a:extLst>
              </p:cNvPr>
              <p:cNvSpPr txBox="1"/>
              <p:nvPr/>
            </p:nvSpPr>
            <p:spPr>
              <a:xfrm>
                <a:off x="6984349" y="4313010"/>
                <a:ext cx="1157496" cy="75103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𝒅𝒛</m:t>
                          </m:r>
                        </m:num>
                        <m:den>
                          <m:r>
                            <a:rPr lang="en-US" i="1">
                              <a:latin typeface="Cambria Math" panose="02040503050406030204" pitchFamily="18" charset="0"/>
                            </a:rPr>
                            <m:t>𝒅𝒈</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𝒎</m:t>
                          </m:r>
                        </m:num>
                        <m:den>
                          <m:r>
                            <a:rPr lang="en-US" i="1">
                              <a:latin typeface="Cambria Math" panose="02040503050406030204" pitchFamily="18" charset="0"/>
                            </a:rPr>
                            <m:t>𝒌</m:t>
                          </m:r>
                        </m:den>
                      </m:f>
                    </m:oMath>
                  </m:oMathPara>
                </a14:m>
                <a:endParaRPr lang="en-US" dirty="0"/>
              </a:p>
            </p:txBody>
          </p:sp>
        </mc:Choice>
        <mc:Fallback xmlns="">
          <p:sp>
            <p:nvSpPr>
              <p:cNvPr id="7" name="TextBox 6">
                <a:extLst>
                  <a:ext uri="{FF2B5EF4-FFF2-40B4-BE49-F238E27FC236}">
                    <a16:creationId xmlns:a16="http://schemas.microsoft.com/office/drawing/2014/main" id="{4CFA7A9A-07F5-4B47-AC98-1C0D8A01E1DF}"/>
                  </a:ext>
                </a:extLst>
              </p:cNvPr>
              <p:cNvSpPr txBox="1">
                <a:spLocks noRot="1" noChangeAspect="1" noMove="1" noResize="1" noEditPoints="1" noAdjustHandles="1" noChangeArrowheads="1" noChangeShapeType="1" noTextEdit="1"/>
              </p:cNvSpPr>
              <p:nvPr/>
            </p:nvSpPr>
            <p:spPr>
              <a:xfrm>
                <a:off x="6984349" y="4313010"/>
                <a:ext cx="1157496" cy="751039"/>
              </a:xfrm>
              <a:prstGeom prst="rect">
                <a:avLst/>
              </a:prstGeom>
              <a:blipFill>
                <a:blip r:embed="rId6"/>
                <a:stretch>
                  <a:fillRect/>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7CCF4A31-8E8C-437B-BD3C-4778B889D650}"/>
              </a:ext>
            </a:extLst>
          </p:cNvPr>
          <p:cNvSpPr txBox="1"/>
          <p:nvPr/>
        </p:nvSpPr>
        <p:spPr>
          <a:xfrm>
            <a:off x="5577581" y="5199352"/>
            <a:ext cx="4392488" cy="1323439"/>
          </a:xfrm>
          <a:prstGeom prst="rect">
            <a:avLst/>
          </a:prstGeom>
          <a:noFill/>
        </p:spPr>
        <p:txBody>
          <a:bodyPr wrap="square" rtlCol="0">
            <a:spAutoFit/>
          </a:bodyPr>
          <a:lstStyle/>
          <a:p>
            <a:pPr algn="just"/>
            <a:r>
              <a:rPr lang="en-US" b="0" dirty="0"/>
              <a:t>E </a:t>
            </a:r>
            <a:r>
              <a:rPr lang="en-US" b="0" dirty="0" err="1"/>
              <a:t>il</a:t>
            </a:r>
            <a:r>
              <a:rPr lang="en-US" b="0" dirty="0"/>
              <a:t> </a:t>
            </a:r>
            <a:r>
              <a:rPr lang="en-US" b="0" dirty="0" err="1"/>
              <a:t>rapporto</a:t>
            </a:r>
            <a:r>
              <a:rPr lang="en-US" b="0" dirty="0"/>
              <a:t> </a:t>
            </a:r>
            <a:r>
              <a:rPr lang="en-US" b="0" dirty="0" err="1"/>
              <a:t>dà</a:t>
            </a:r>
            <a:r>
              <a:rPr lang="en-US" b="0" dirty="0"/>
              <a:t> la </a:t>
            </a:r>
            <a:r>
              <a:rPr lang="en-US" b="0" dirty="0" err="1"/>
              <a:t>sensibilità</a:t>
            </a:r>
            <a:r>
              <a:rPr lang="en-US" b="0" dirty="0"/>
              <a:t> </a:t>
            </a:r>
            <a:r>
              <a:rPr lang="en-US" b="0" dirty="0" err="1"/>
              <a:t>dello</a:t>
            </a:r>
            <a:r>
              <a:rPr lang="en-US" b="0" dirty="0"/>
              <a:t> </a:t>
            </a:r>
            <a:r>
              <a:rPr lang="en-US" b="0" dirty="0" err="1"/>
              <a:t>strumento</a:t>
            </a:r>
            <a:r>
              <a:rPr lang="en-US" b="0" dirty="0"/>
              <a:t>. </a:t>
            </a:r>
            <a:r>
              <a:rPr lang="en-US" b="0" dirty="0" err="1"/>
              <a:t>Spostando</a:t>
            </a:r>
            <a:r>
              <a:rPr lang="en-US" b="0" dirty="0"/>
              <a:t> la </a:t>
            </a:r>
            <a:r>
              <a:rPr lang="en-US" b="0" dirty="0" err="1"/>
              <a:t>massa</a:t>
            </a:r>
            <a:r>
              <a:rPr lang="en-US" b="0" dirty="0"/>
              <a:t> </a:t>
            </a:r>
            <a:r>
              <a:rPr lang="en-US" b="0" dirty="0" err="1"/>
              <a:t>dalla</a:t>
            </a:r>
            <a:r>
              <a:rPr lang="en-US" b="0" dirty="0"/>
              <a:t> </a:t>
            </a:r>
            <a:r>
              <a:rPr lang="en-US" b="0" dirty="0" err="1"/>
              <a:t>condizione</a:t>
            </a:r>
            <a:r>
              <a:rPr lang="en-US" b="0" dirty="0"/>
              <a:t> di </a:t>
            </a:r>
            <a:r>
              <a:rPr lang="en-US" b="0" dirty="0" err="1"/>
              <a:t>euilibrio</a:t>
            </a:r>
            <a:r>
              <a:rPr lang="en-US" b="0" dirty="0"/>
              <a:t> e </a:t>
            </a:r>
            <a:r>
              <a:rPr lang="en-US" b="0" dirty="0" err="1"/>
              <a:t>applicando</a:t>
            </a:r>
            <a:r>
              <a:rPr lang="en-US" b="0" dirty="0"/>
              <a:t> la </a:t>
            </a:r>
            <a:r>
              <a:rPr lang="en-US" b="0" dirty="0" err="1"/>
              <a:t>legge</a:t>
            </a:r>
            <a:r>
              <a:rPr lang="en-US" b="0" dirty="0"/>
              <a:t> di Newton:</a:t>
            </a:r>
          </a:p>
        </p:txBody>
      </p:sp>
    </p:spTree>
    <p:extLst>
      <p:ext uri="{BB962C8B-B14F-4D97-AF65-F5344CB8AC3E}">
        <p14:creationId xmlns:p14="http://schemas.microsoft.com/office/powerpoint/2010/main" val="2724845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2598A7D-568D-403C-84FD-238EB48E593B}" type="slidenum">
              <a:rPr lang="it-IT" altLang="it-IT" sz="1400" b="1"/>
              <a:pPr>
                <a:spcBef>
                  <a:spcPct val="0"/>
                </a:spcBef>
                <a:buFontTx/>
                <a:buNone/>
              </a:pPr>
              <a:t>30</a:t>
            </a:fld>
            <a:endParaRPr lang="it-IT" altLang="it-IT" sz="1400" b="1"/>
          </a:p>
        </p:txBody>
      </p:sp>
      <p:sp>
        <p:nvSpPr>
          <p:cNvPr id="4" name="TextBox 3">
            <a:extLst>
              <a:ext uri="{FF2B5EF4-FFF2-40B4-BE49-F238E27FC236}">
                <a16:creationId xmlns:a16="http://schemas.microsoft.com/office/drawing/2014/main" id="{CE13E7EE-F0BD-4078-A404-71B67D887690}"/>
              </a:ext>
            </a:extLst>
          </p:cNvPr>
          <p:cNvSpPr txBox="1">
            <a:spLocks noChangeArrowheads="1"/>
          </p:cNvSpPr>
          <p:nvPr/>
        </p:nvSpPr>
        <p:spPr bwMode="auto">
          <a:xfrm>
            <a:off x="1811338" y="1268760"/>
            <a:ext cx="85693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Times New Roman" panose="02020603050405020304" pitchFamily="18" charset="0"/>
              </a:defRPr>
            </a:lvl1pPr>
            <a:lvl2pPr marL="742950" indent="-285750">
              <a:defRPr sz="2000" b="1">
                <a:solidFill>
                  <a:schemeClr val="tx1"/>
                </a:solidFill>
                <a:latin typeface="Times New Roman" panose="02020603050405020304" pitchFamily="18" charset="0"/>
              </a:defRPr>
            </a:lvl2pPr>
            <a:lvl3pPr marL="1143000" indent="-228600">
              <a:defRPr sz="2000" b="1">
                <a:solidFill>
                  <a:schemeClr val="tx1"/>
                </a:solidFill>
                <a:latin typeface="Times New Roman" panose="02020603050405020304" pitchFamily="18" charset="0"/>
              </a:defRPr>
            </a:lvl3pPr>
            <a:lvl4pPr marL="1600200" indent="-228600">
              <a:defRPr sz="2000" b="1">
                <a:solidFill>
                  <a:schemeClr val="tx1"/>
                </a:solidFill>
                <a:latin typeface="Times New Roman" panose="02020603050405020304" pitchFamily="18" charset="0"/>
              </a:defRPr>
            </a:lvl4pPr>
            <a:lvl5pPr marL="2057400" indent="-228600">
              <a:defRPr sz="20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b="1">
                <a:solidFill>
                  <a:schemeClr val="tx1"/>
                </a:solidFill>
                <a:latin typeface="Times New Roman" panose="02020603050405020304" pitchFamily="18" charset="0"/>
              </a:defRPr>
            </a:lvl9pPr>
          </a:lstStyle>
          <a:p>
            <a:r>
              <a:rPr lang="it-IT" altLang="it-IT" b="0" dirty="0"/>
              <a:t>L’equazione differenziale è quella del moto armonico con periodo:</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1058F61-3AA5-4382-8CE2-31B7917ED7CB}"/>
                  </a:ext>
                </a:extLst>
              </p:cNvPr>
              <p:cNvSpPr txBox="1"/>
              <p:nvPr/>
            </p:nvSpPr>
            <p:spPr>
              <a:xfrm>
                <a:off x="4978674" y="2199769"/>
                <a:ext cx="2234651" cy="626325"/>
              </a:xfrm>
              <a:prstGeom prst="rect">
                <a:avLst/>
              </a:prstGeom>
              <a:noFill/>
            </p:spPr>
            <p:txBody>
              <a:bodyPr wrap="none" lIns="0" tIns="0" rIns="0" bIns="0" rtlCol="0">
                <a:spAutoFit/>
              </a:bodyPr>
              <a:lstStyle/>
              <a:p>
                <a14:m>
                  <m:oMath xmlns:m="http://schemas.openxmlformats.org/officeDocument/2006/math">
                    <m:r>
                      <a:rPr lang="en-US" i="1">
                        <a:solidFill>
                          <a:schemeClr val="accent2">
                            <a:lumMod val="75000"/>
                          </a:schemeClr>
                        </a:solidFill>
                        <a:latin typeface="Cambria Math" panose="02040503050406030204" pitchFamily="18" charset="0"/>
                      </a:rPr>
                      <m:t>𝑻</m:t>
                    </m:r>
                    <m:r>
                      <a:rPr lang="en-US" i="1">
                        <a:solidFill>
                          <a:schemeClr val="accent2">
                            <a:lumMod val="75000"/>
                          </a:schemeClr>
                        </a:solidFill>
                        <a:latin typeface="Cambria Math" panose="02040503050406030204" pitchFamily="18" charset="0"/>
                      </a:rPr>
                      <m:t>=</m:t>
                    </m:r>
                    <m:r>
                      <a:rPr lang="en-US" i="1">
                        <a:solidFill>
                          <a:schemeClr val="accent2">
                            <a:lumMod val="75000"/>
                          </a:schemeClr>
                        </a:solidFill>
                        <a:latin typeface="Cambria Math" panose="02040503050406030204" pitchFamily="18" charset="0"/>
                      </a:rPr>
                      <m:t>𝟐</m:t>
                    </m:r>
                    <m:r>
                      <a:rPr lang="en-US" i="1">
                        <a:solidFill>
                          <a:schemeClr val="accent2">
                            <a:lumMod val="75000"/>
                          </a:schemeClr>
                        </a:solidFill>
                        <a:latin typeface="Cambria Math" panose="02040503050406030204" pitchFamily="18" charset="0"/>
                        <a:ea typeface="Cambria Math" panose="02040503050406030204" pitchFamily="18" charset="0"/>
                      </a:rPr>
                      <m:t>𝝅</m:t>
                    </m:r>
                    <m:rad>
                      <m:radPr>
                        <m:degHide m:val="on"/>
                        <m:ctrlPr>
                          <a:rPr lang="en-US" i="1">
                            <a:solidFill>
                              <a:schemeClr val="accent2">
                                <a:lumMod val="75000"/>
                              </a:schemeClr>
                            </a:solidFill>
                            <a:latin typeface="Cambria Math" panose="02040503050406030204" pitchFamily="18" charset="0"/>
                            <a:ea typeface="Cambria Math" panose="02040503050406030204" pitchFamily="18" charset="0"/>
                          </a:rPr>
                        </m:ctrlPr>
                      </m:radPr>
                      <m:deg/>
                      <m:e>
                        <m:f>
                          <m:fPr>
                            <m:ctrlPr>
                              <a:rPr lang="en-US" i="1">
                                <a:solidFill>
                                  <a:schemeClr val="accent2">
                                    <a:lumMod val="75000"/>
                                  </a:schemeClr>
                                </a:solidFill>
                                <a:latin typeface="Cambria Math" panose="02040503050406030204" pitchFamily="18" charset="0"/>
                                <a:ea typeface="Cambria Math" panose="02040503050406030204" pitchFamily="18" charset="0"/>
                              </a:rPr>
                            </m:ctrlPr>
                          </m:fPr>
                          <m:num>
                            <m:r>
                              <a:rPr lang="en-US" i="1">
                                <a:solidFill>
                                  <a:schemeClr val="accent2">
                                    <a:lumMod val="75000"/>
                                  </a:schemeClr>
                                </a:solidFill>
                                <a:latin typeface="Cambria Math" panose="02040503050406030204" pitchFamily="18" charset="0"/>
                                <a:ea typeface="Cambria Math" panose="02040503050406030204" pitchFamily="18" charset="0"/>
                              </a:rPr>
                              <m:t>𝒎</m:t>
                            </m:r>
                          </m:num>
                          <m:den>
                            <m:r>
                              <a:rPr lang="en-US" i="1">
                                <a:solidFill>
                                  <a:schemeClr val="accent2">
                                    <a:lumMod val="75000"/>
                                  </a:schemeClr>
                                </a:solidFill>
                                <a:latin typeface="Cambria Math" panose="02040503050406030204" pitchFamily="18" charset="0"/>
                                <a:ea typeface="Cambria Math" panose="02040503050406030204" pitchFamily="18" charset="0"/>
                              </a:rPr>
                              <m:t>𝒌</m:t>
                            </m:r>
                          </m:den>
                        </m:f>
                      </m:e>
                    </m:rad>
                  </m:oMath>
                </a14:m>
                <a:r>
                  <a:rPr lang="en-US" dirty="0">
                    <a:solidFill>
                      <a:schemeClr val="accent2">
                        <a:lumMod val="75000"/>
                      </a:schemeClr>
                    </a:solidFill>
                  </a:rPr>
                  <a:t>= </a:t>
                </a:r>
                <a14:m>
                  <m:oMath xmlns:m="http://schemas.openxmlformats.org/officeDocument/2006/math">
                    <m:r>
                      <a:rPr lang="en-US" i="1">
                        <a:solidFill>
                          <a:schemeClr val="accent2">
                            <a:lumMod val="75000"/>
                          </a:schemeClr>
                        </a:solidFill>
                        <a:latin typeface="Cambria Math" panose="02040503050406030204" pitchFamily="18" charset="0"/>
                      </a:rPr>
                      <m:t>𝟐</m:t>
                    </m:r>
                    <m:r>
                      <a:rPr lang="en-US" i="1">
                        <a:solidFill>
                          <a:schemeClr val="accent2">
                            <a:lumMod val="75000"/>
                          </a:schemeClr>
                        </a:solidFill>
                        <a:latin typeface="Cambria Math" panose="02040503050406030204" pitchFamily="18" charset="0"/>
                        <a:ea typeface="Cambria Math" panose="02040503050406030204" pitchFamily="18" charset="0"/>
                      </a:rPr>
                      <m:t>𝝅</m:t>
                    </m:r>
                    <m:rad>
                      <m:radPr>
                        <m:degHide m:val="on"/>
                        <m:ctrlPr>
                          <a:rPr lang="en-US" i="1">
                            <a:solidFill>
                              <a:schemeClr val="accent2">
                                <a:lumMod val="75000"/>
                              </a:schemeClr>
                            </a:solidFill>
                            <a:latin typeface="Cambria Math" panose="02040503050406030204" pitchFamily="18" charset="0"/>
                            <a:ea typeface="Cambria Math" panose="02040503050406030204" pitchFamily="18" charset="0"/>
                          </a:rPr>
                        </m:ctrlPr>
                      </m:radPr>
                      <m:deg/>
                      <m:e>
                        <m:f>
                          <m:fPr>
                            <m:ctrlPr>
                              <a:rPr lang="en-US" i="1">
                                <a:solidFill>
                                  <a:schemeClr val="accent2">
                                    <a:lumMod val="75000"/>
                                  </a:schemeClr>
                                </a:solidFill>
                                <a:latin typeface="Cambria Math" panose="02040503050406030204" pitchFamily="18" charset="0"/>
                                <a:ea typeface="Cambria Math" panose="02040503050406030204" pitchFamily="18" charset="0"/>
                              </a:rPr>
                            </m:ctrlPr>
                          </m:fPr>
                          <m:num>
                            <m:r>
                              <a:rPr lang="en-US" i="1">
                                <a:solidFill>
                                  <a:schemeClr val="accent2">
                                    <a:lumMod val="75000"/>
                                  </a:schemeClr>
                                </a:solidFill>
                                <a:latin typeface="Cambria Math" panose="02040503050406030204" pitchFamily="18" charset="0"/>
                                <a:ea typeface="Cambria Math" panose="02040503050406030204" pitchFamily="18" charset="0"/>
                              </a:rPr>
                              <m:t>𝒅𝒛</m:t>
                            </m:r>
                          </m:num>
                          <m:den>
                            <m:r>
                              <a:rPr lang="en-US" i="1">
                                <a:solidFill>
                                  <a:schemeClr val="accent2">
                                    <a:lumMod val="75000"/>
                                  </a:schemeClr>
                                </a:solidFill>
                                <a:latin typeface="Cambria Math" panose="02040503050406030204" pitchFamily="18" charset="0"/>
                                <a:ea typeface="Cambria Math" panose="02040503050406030204" pitchFamily="18" charset="0"/>
                              </a:rPr>
                              <m:t>𝒅𝒈</m:t>
                            </m:r>
                          </m:den>
                        </m:f>
                      </m:e>
                    </m:rad>
                  </m:oMath>
                </a14:m>
                <a:r>
                  <a:rPr lang="en-US" dirty="0">
                    <a:solidFill>
                      <a:schemeClr val="accent2">
                        <a:lumMod val="75000"/>
                      </a:schemeClr>
                    </a:solidFill>
                  </a:rPr>
                  <a:t> </a:t>
                </a:r>
              </a:p>
            </p:txBody>
          </p:sp>
        </mc:Choice>
        <mc:Fallback xmlns="">
          <p:sp>
            <p:nvSpPr>
              <p:cNvPr id="2" name="TextBox 1">
                <a:extLst>
                  <a:ext uri="{FF2B5EF4-FFF2-40B4-BE49-F238E27FC236}">
                    <a16:creationId xmlns:a16="http://schemas.microsoft.com/office/drawing/2014/main" id="{61058F61-3AA5-4382-8CE2-31B7917ED7CB}"/>
                  </a:ext>
                </a:extLst>
              </p:cNvPr>
              <p:cNvSpPr txBox="1">
                <a:spLocks noRot="1" noChangeAspect="1" noMove="1" noResize="1" noEditPoints="1" noAdjustHandles="1" noChangeArrowheads="1" noChangeShapeType="1" noTextEdit="1"/>
              </p:cNvSpPr>
              <p:nvPr/>
            </p:nvSpPr>
            <p:spPr>
              <a:xfrm>
                <a:off x="4978674" y="2199769"/>
                <a:ext cx="2234651" cy="62632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BCCF28C-992D-4CD6-9346-01E6BA6C1706}"/>
                  </a:ext>
                </a:extLst>
              </p:cNvPr>
              <p:cNvSpPr txBox="1">
                <a:spLocks noChangeArrowheads="1"/>
              </p:cNvSpPr>
              <p:nvPr/>
            </p:nvSpPr>
            <p:spPr bwMode="auto">
              <a:xfrm>
                <a:off x="1811338" y="3097964"/>
                <a:ext cx="8569325" cy="314425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2000" b="1">
                    <a:solidFill>
                      <a:schemeClr val="tx1"/>
                    </a:solidFill>
                    <a:latin typeface="Times New Roman" panose="02020603050405020304" pitchFamily="18" charset="0"/>
                  </a:defRPr>
                </a:lvl1pPr>
                <a:lvl2pPr marL="742950" indent="-285750">
                  <a:defRPr sz="2000" b="1">
                    <a:solidFill>
                      <a:schemeClr val="tx1"/>
                    </a:solidFill>
                    <a:latin typeface="Times New Roman" panose="02020603050405020304" pitchFamily="18" charset="0"/>
                  </a:defRPr>
                </a:lvl2pPr>
                <a:lvl3pPr marL="1143000" indent="-228600">
                  <a:defRPr sz="2000" b="1">
                    <a:solidFill>
                      <a:schemeClr val="tx1"/>
                    </a:solidFill>
                    <a:latin typeface="Times New Roman" panose="02020603050405020304" pitchFamily="18" charset="0"/>
                  </a:defRPr>
                </a:lvl3pPr>
                <a:lvl4pPr marL="1600200" indent="-228600">
                  <a:defRPr sz="2000" b="1">
                    <a:solidFill>
                      <a:schemeClr val="tx1"/>
                    </a:solidFill>
                    <a:latin typeface="Times New Roman" panose="02020603050405020304" pitchFamily="18" charset="0"/>
                  </a:defRPr>
                </a:lvl4pPr>
                <a:lvl5pPr marL="2057400" indent="-228600">
                  <a:defRPr sz="20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b="1">
                    <a:solidFill>
                      <a:schemeClr val="tx1"/>
                    </a:solidFill>
                    <a:latin typeface="Times New Roman" panose="02020603050405020304" pitchFamily="18" charset="0"/>
                  </a:defRPr>
                </a:lvl9pPr>
              </a:lstStyle>
              <a:p>
                <a:pPr algn="just"/>
                <a:r>
                  <a:rPr lang="it-IT" altLang="it-IT" b="0" dirty="0"/>
                  <a:t>Si vede che la sensibilità è direttamente proporzionale al quadrato del periodo. Costruttivamente è difficile ottenere </a:t>
                </a:r>
                <a:r>
                  <a:rPr lang="it-IT" altLang="it-IT" b="0" dirty="0">
                    <a:solidFill>
                      <a:schemeClr val="accent2">
                        <a:lumMod val="75000"/>
                      </a:schemeClr>
                    </a:solidFill>
                  </a:rPr>
                  <a:t>T&gt;1 s</a:t>
                </a:r>
                <a:r>
                  <a:rPr lang="it-IT" altLang="it-IT" b="0" dirty="0"/>
                  <a:t>, per cui se si vuole misurare </a:t>
                </a:r>
              </a:p>
              <a:p>
                <a:pPr algn="just"/>
                <a:endParaRPr lang="en-US" altLang="it-IT" b="0" i="1" dirty="0">
                  <a:solidFill>
                    <a:schemeClr val="accent2">
                      <a:lumMod val="75000"/>
                    </a:schemeClr>
                  </a:solidFill>
                  <a:latin typeface="Cambria Math" panose="02040503050406030204" pitchFamily="18" charset="0"/>
                </a:endParaRPr>
              </a:p>
              <a:p>
                <a:pPr algn="just"/>
                <a14:m>
                  <m:oMathPara xmlns:m="http://schemas.openxmlformats.org/officeDocument/2006/math">
                    <m:oMathParaPr>
                      <m:jc m:val="centerGroup"/>
                    </m:oMathParaPr>
                    <m:oMath xmlns:m="http://schemas.openxmlformats.org/officeDocument/2006/math">
                      <m:r>
                        <a:rPr lang="en-US" altLang="it-IT" i="1">
                          <a:solidFill>
                            <a:schemeClr val="accent2">
                              <a:lumMod val="75000"/>
                            </a:schemeClr>
                          </a:solidFill>
                          <a:latin typeface="Cambria Math" panose="02040503050406030204" pitchFamily="18" charset="0"/>
                        </a:rPr>
                        <m:t>𝒅𝒈</m:t>
                      </m:r>
                      <m:r>
                        <a:rPr lang="en-US" altLang="it-IT" i="1">
                          <a:solidFill>
                            <a:schemeClr val="accent2">
                              <a:lumMod val="75000"/>
                            </a:schemeClr>
                          </a:solidFill>
                          <a:latin typeface="Cambria Math" panose="02040503050406030204" pitchFamily="18" charset="0"/>
                        </a:rPr>
                        <m:t> ≅</m:t>
                      </m:r>
                      <m:sSup>
                        <m:sSupPr>
                          <m:ctrlPr>
                            <a:rPr lang="en-US" altLang="it-IT" i="1">
                              <a:solidFill>
                                <a:schemeClr val="accent2">
                                  <a:lumMod val="75000"/>
                                </a:schemeClr>
                              </a:solidFill>
                              <a:latin typeface="Cambria Math" panose="02040503050406030204" pitchFamily="18" charset="0"/>
                              <a:ea typeface="Cambria Math" panose="02040503050406030204" pitchFamily="18" charset="0"/>
                            </a:rPr>
                          </m:ctrlPr>
                        </m:sSupPr>
                        <m:e>
                          <m:r>
                            <a:rPr lang="en-US" altLang="it-IT" i="1">
                              <a:solidFill>
                                <a:schemeClr val="accent2">
                                  <a:lumMod val="75000"/>
                                </a:schemeClr>
                              </a:solidFill>
                              <a:latin typeface="Cambria Math" panose="02040503050406030204" pitchFamily="18" charset="0"/>
                              <a:ea typeface="Cambria Math" panose="02040503050406030204" pitchFamily="18" charset="0"/>
                            </a:rPr>
                            <m:t>𝟏𝟎</m:t>
                          </m:r>
                        </m:e>
                        <m:sup>
                          <m:r>
                            <a:rPr lang="en-US" altLang="it-IT" i="1">
                              <a:solidFill>
                                <a:schemeClr val="accent2">
                                  <a:lumMod val="75000"/>
                                </a:schemeClr>
                              </a:solidFill>
                              <a:latin typeface="Cambria Math" panose="02040503050406030204" pitchFamily="18" charset="0"/>
                              <a:ea typeface="Cambria Math" panose="02040503050406030204" pitchFamily="18" charset="0"/>
                            </a:rPr>
                            <m:t>−</m:t>
                          </m:r>
                          <m:r>
                            <a:rPr lang="en-US" altLang="it-IT" i="1">
                              <a:solidFill>
                                <a:schemeClr val="accent2">
                                  <a:lumMod val="75000"/>
                                </a:schemeClr>
                              </a:solidFill>
                              <a:latin typeface="Cambria Math" panose="02040503050406030204" pitchFamily="18" charset="0"/>
                              <a:ea typeface="Cambria Math" panose="02040503050406030204" pitchFamily="18" charset="0"/>
                            </a:rPr>
                            <m:t>𝟓</m:t>
                          </m:r>
                        </m:sup>
                      </m:sSup>
                      <m:r>
                        <a:rPr lang="en-US" altLang="it-IT" i="1">
                          <a:solidFill>
                            <a:schemeClr val="accent2">
                              <a:lumMod val="75000"/>
                            </a:schemeClr>
                          </a:solidFill>
                          <a:latin typeface="Cambria Math" panose="02040503050406030204" pitchFamily="18" charset="0"/>
                          <a:ea typeface="Cambria Math" panose="02040503050406030204" pitchFamily="18" charset="0"/>
                        </a:rPr>
                        <m:t> </m:t>
                      </m:r>
                      <m:r>
                        <a:rPr lang="en-US" altLang="it-IT" i="1">
                          <a:solidFill>
                            <a:schemeClr val="accent2">
                              <a:lumMod val="75000"/>
                            </a:schemeClr>
                          </a:solidFill>
                          <a:latin typeface="Cambria Math" panose="02040503050406030204" pitchFamily="18" charset="0"/>
                          <a:ea typeface="Cambria Math" panose="02040503050406030204" pitchFamily="18" charset="0"/>
                        </a:rPr>
                        <m:t>𝒈𝒂𝒍</m:t>
                      </m:r>
                    </m:oMath>
                  </m:oMathPara>
                </a14:m>
                <a:endParaRPr lang="en-US" altLang="it-IT" i="1" dirty="0">
                  <a:solidFill>
                    <a:schemeClr val="accent2">
                      <a:lumMod val="75000"/>
                    </a:schemeClr>
                  </a:solidFill>
                  <a:latin typeface="Cambria Math" panose="02040503050406030204" pitchFamily="18" charset="0"/>
                  <a:ea typeface="Cambria Math" panose="02040503050406030204" pitchFamily="18" charset="0"/>
                </a:endParaRPr>
              </a:p>
              <a:p>
                <a:pPr algn="just"/>
                <a14:m>
                  <m:oMath xmlns:m="http://schemas.openxmlformats.org/officeDocument/2006/math">
                    <m:r>
                      <a:rPr lang="en-US" altLang="it-IT" b="0" i="1">
                        <a:latin typeface="Cambria Math" panose="02040503050406030204" pitchFamily="18" charset="0"/>
                        <a:ea typeface="Cambria Math" panose="02040503050406030204" pitchFamily="18" charset="0"/>
                      </a:rPr>
                      <m:t> </m:t>
                    </m:r>
                  </m:oMath>
                </a14:m>
                <a:r>
                  <a:rPr lang="it-IT" altLang="it-IT" b="0" dirty="0"/>
                  <a:t>occorre valutare </a:t>
                </a:r>
                <a:endParaRPr lang="en-US" altLang="it-IT" b="0" i="1" dirty="0">
                  <a:solidFill>
                    <a:schemeClr val="accent2">
                      <a:lumMod val="75000"/>
                    </a:schemeClr>
                  </a:solidFill>
                  <a:latin typeface="Cambria Math" panose="02040503050406030204" pitchFamily="18" charset="0"/>
                </a:endParaRPr>
              </a:p>
              <a:p>
                <a:pPr algn="just"/>
                <a14:m>
                  <m:oMathPara xmlns:m="http://schemas.openxmlformats.org/officeDocument/2006/math">
                    <m:oMathParaPr>
                      <m:jc m:val="centerGroup"/>
                    </m:oMathParaPr>
                    <m:oMath xmlns:m="http://schemas.openxmlformats.org/officeDocument/2006/math">
                      <m:r>
                        <a:rPr lang="en-US" altLang="it-IT" i="1">
                          <a:solidFill>
                            <a:schemeClr val="accent2">
                              <a:lumMod val="75000"/>
                            </a:schemeClr>
                          </a:solidFill>
                          <a:latin typeface="Cambria Math" panose="02040503050406030204" pitchFamily="18" charset="0"/>
                        </a:rPr>
                        <m:t>𝒅𝒛</m:t>
                      </m:r>
                      <m:r>
                        <a:rPr lang="en-US" altLang="it-IT" i="1">
                          <a:solidFill>
                            <a:schemeClr val="accent2">
                              <a:lumMod val="75000"/>
                            </a:schemeClr>
                          </a:solidFill>
                          <a:latin typeface="Cambria Math" panose="02040503050406030204" pitchFamily="18" charset="0"/>
                        </a:rPr>
                        <m:t>=</m:t>
                      </m:r>
                      <m:f>
                        <m:fPr>
                          <m:ctrlPr>
                            <a:rPr lang="en-US" altLang="it-IT" i="1">
                              <a:solidFill>
                                <a:schemeClr val="accent2">
                                  <a:lumMod val="75000"/>
                                </a:schemeClr>
                              </a:solidFill>
                              <a:latin typeface="Cambria Math" panose="02040503050406030204" pitchFamily="18" charset="0"/>
                            </a:rPr>
                          </m:ctrlPr>
                        </m:fPr>
                        <m:num>
                          <m:r>
                            <a:rPr lang="en-US" altLang="it-IT" i="1">
                              <a:solidFill>
                                <a:schemeClr val="accent2">
                                  <a:lumMod val="75000"/>
                                </a:schemeClr>
                              </a:solidFill>
                              <a:latin typeface="Cambria Math" panose="02040503050406030204" pitchFamily="18" charset="0"/>
                            </a:rPr>
                            <m:t>𝟏</m:t>
                          </m:r>
                        </m:num>
                        <m:den>
                          <m:r>
                            <a:rPr lang="en-US" altLang="it-IT" i="1">
                              <a:solidFill>
                                <a:schemeClr val="accent2">
                                  <a:lumMod val="75000"/>
                                </a:schemeClr>
                              </a:solidFill>
                              <a:latin typeface="Cambria Math" panose="02040503050406030204" pitchFamily="18" charset="0"/>
                            </a:rPr>
                            <m:t>𝟒</m:t>
                          </m:r>
                          <m:sSup>
                            <m:sSupPr>
                              <m:ctrlPr>
                                <a:rPr lang="en-US" altLang="it-IT" i="1">
                                  <a:solidFill>
                                    <a:schemeClr val="accent2">
                                      <a:lumMod val="75000"/>
                                    </a:schemeClr>
                                  </a:solidFill>
                                  <a:latin typeface="Cambria Math" panose="02040503050406030204" pitchFamily="18" charset="0"/>
                                </a:rPr>
                              </m:ctrlPr>
                            </m:sSupPr>
                            <m:e>
                              <m:r>
                                <a:rPr lang="en-US" altLang="it-IT" i="1">
                                  <a:solidFill>
                                    <a:schemeClr val="accent2">
                                      <a:lumMod val="75000"/>
                                    </a:schemeClr>
                                  </a:solidFill>
                                  <a:latin typeface="Cambria Math" panose="02040503050406030204" pitchFamily="18" charset="0"/>
                                  <a:ea typeface="Cambria Math" panose="02040503050406030204" pitchFamily="18" charset="0"/>
                                </a:rPr>
                                <m:t>𝝅</m:t>
                              </m:r>
                            </m:e>
                            <m:sup>
                              <m:r>
                                <a:rPr lang="en-US" altLang="it-IT" i="1">
                                  <a:solidFill>
                                    <a:schemeClr val="accent2">
                                      <a:lumMod val="75000"/>
                                    </a:schemeClr>
                                  </a:solidFill>
                                  <a:latin typeface="Cambria Math" panose="02040503050406030204" pitchFamily="18" charset="0"/>
                                </a:rPr>
                                <m:t>𝟐</m:t>
                              </m:r>
                            </m:sup>
                          </m:sSup>
                        </m:den>
                      </m:f>
                      <m:r>
                        <a:rPr lang="en-US" altLang="it-IT" i="1">
                          <a:solidFill>
                            <a:schemeClr val="accent2">
                              <a:lumMod val="75000"/>
                            </a:schemeClr>
                          </a:solidFill>
                          <a:latin typeface="Cambria Math" panose="02040503050406030204" pitchFamily="18" charset="0"/>
                        </a:rPr>
                        <m:t> </m:t>
                      </m:r>
                      <m:sSup>
                        <m:sSupPr>
                          <m:ctrlPr>
                            <a:rPr lang="en-US" altLang="it-IT" i="1">
                              <a:solidFill>
                                <a:schemeClr val="accent2">
                                  <a:lumMod val="75000"/>
                                </a:schemeClr>
                              </a:solidFill>
                              <a:latin typeface="Cambria Math" panose="02040503050406030204" pitchFamily="18" charset="0"/>
                            </a:rPr>
                          </m:ctrlPr>
                        </m:sSupPr>
                        <m:e>
                          <m:r>
                            <a:rPr lang="en-US" altLang="it-IT" i="1">
                              <a:solidFill>
                                <a:schemeClr val="accent2">
                                  <a:lumMod val="75000"/>
                                </a:schemeClr>
                              </a:solidFill>
                              <a:latin typeface="Cambria Math" panose="02040503050406030204" pitchFamily="18" charset="0"/>
                            </a:rPr>
                            <m:t>𝟏𝟎</m:t>
                          </m:r>
                        </m:e>
                        <m:sup>
                          <m:r>
                            <a:rPr lang="en-US" altLang="it-IT" i="1">
                              <a:solidFill>
                                <a:schemeClr val="accent2">
                                  <a:lumMod val="75000"/>
                                </a:schemeClr>
                              </a:solidFill>
                              <a:latin typeface="Cambria Math" panose="02040503050406030204" pitchFamily="18" charset="0"/>
                            </a:rPr>
                            <m:t>−</m:t>
                          </m:r>
                          <m:r>
                            <a:rPr lang="en-US" altLang="it-IT" i="1">
                              <a:solidFill>
                                <a:schemeClr val="accent2">
                                  <a:lumMod val="75000"/>
                                </a:schemeClr>
                              </a:solidFill>
                              <a:latin typeface="Cambria Math" panose="02040503050406030204" pitchFamily="18" charset="0"/>
                            </a:rPr>
                            <m:t>𝟓</m:t>
                          </m:r>
                        </m:sup>
                      </m:sSup>
                      <m:r>
                        <a:rPr lang="en-US" altLang="it-IT" i="1">
                          <a:solidFill>
                            <a:schemeClr val="accent2">
                              <a:lumMod val="75000"/>
                            </a:schemeClr>
                          </a:solidFill>
                          <a:latin typeface="Cambria Math" panose="02040503050406030204" pitchFamily="18" charset="0"/>
                          <a:ea typeface="Cambria Math" panose="02040503050406030204" pitchFamily="18" charset="0"/>
                        </a:rPr>
                        <m:t>≈ .</m:t>
                      </m:r>
                      <m:r>
                        <a:rPr lang="en-US" altLang="it-IT" i="1">
                          <a:solidFill>
                            <a:schemeClr val="accent2">
                              <a:lumMod val="75000"/>
                            </a:schemeClr>
                          </a:solidFill>
                          <a:latin typeface="Cambria Math" panose="02040503050406030204" pitchFamily="18" charset="0"/>
                          <a:ea typeface="Cambria Math" panose="02040503050406030204" pitchFamily="18" charset="0"/>
                        </a:rPr>
                        <m:t>𝟐𝟓</m:t>
                      </m:r>
                      <m:r>
                        <a:rPr lang="en-US" altLang="it-IT" i="1">
                          <a:solidFill>
                            <a:schemeClr val="accent2">
                              <a:lumMod val="75000"/>
                            </a:schemeClr>
                          </a:solidFill>
                          <a:latin typeface="Cambria Math" panose="02040503050406030204" pitchFamily="18" charset="0"/>
                          <a:ea typeface="Cambria Math" panose="02040503050406030204" pitchFamily="18" charset="0"/>
                        </a:rPr>
                        <m:t> </m:t>
                      </m:r>
                      <m:r>
                        <a:rPr lang="en-US" altLang="it-IT" i="1">
                          <a:solidFill>
                            <a:schemeClr val="accent2">
                              <a:lumMod val="75000"/>
                            </a:schemeClr>
                          </a:solidFill>
                          <a:latin typeface="Cambria Math" panose="02040503050406030204" pitchFamily="18" charset="0"/>
                          <a:ea typeface="Cambria Math" panose="02040503050406030204" pitchFamily="18" charset="0"/>
                        </a:rPr>
                        <m:t>𝒙</m:t>
                      </m:r>
                      <m:r>
                        <a:rPr lang="en-US" altLang="it-IT" i="1">
                          <a:solidFill>
                            <a:schemeClr val="accent2">
                              <a:lumMod val="75000"/>
                            </a:schemeClr>
                          </a:solidFill>
                          <a:latin typeface="Cambria Math" panose="02040503050406030204" pitchFamily="18" charset="0"/>
                          <a:ea typeface="Cambria Math" panose="02040503050406030204" pitchFamily="18" charset="0"/>
                        </a:rPr>
                        <m:t> </m:t>
                      </m:r>
                      <m:sSup>
                        <m:sSupPr>
                          <m:ctrlPr>
                            <a:rPr lang="en-US" altLang="it-IT" i="1">
                              <a:solidFill>
                                <a:schemeClr val="accent2">
                                  <a:lumMod val="75000"/>
                                </a:schemeClr>
                              </a:solidFill>
                              <a:latin typeface="Cambria Math" panose="02040503050406030204" pitchFamily="18" charset="0"/>
                              <a:ea typeface="Cambria Math" panose="02040503050406030204" pitchFamily="18" charset="0"/>
                            </a:rPr>
                          </m:ctrlPr>
                        </m:sSupPr>
                        <m:e>
                          <m:r>
                            <a:rPr lang="en-US" altLang="it-IT" i="1">
                              <a:solidFill>
                                <a:schemeClr val="accent2">
                                  <a:lumMod val="75000"/>
                                </a:schemeClr>
                              </a:solidFill>
                              <a:latin typeface="Cambria Math" panose="02040503050406030204" pitchFamily="18" charset="0"/>
                              <a:ea typeface="Cambria Math" panose="02040503050406030204" pitchFamily="18" charset="0"/>
                            </a:rPr>
                            <m:t>𝟏𝟎</m:t>
                          </m:r>
                        </m:e>
                        <m:sup>
                          <m:r>
                            <a:rPr lang="en-US" altLang="it-IT" i="1">
                              <a:solidFill>
                                <a:schemeClr val="accent2">
                                  <a:lumMod val="75000"/>
                                </a:schemeClr>
                              </a:solidFill>
                              <a:latin typeface="Cambria Math" panose="02040503050406030204" pitchFamily="18" charset="0"/>
                              <a:ea typeface="Cambria Math" panose="02040503050406030204" pitchFamily="18" charset="0"/>
                            </a:rPr>
                            <m:t>−</m:t>
                          </m:r>
                          <m:r>
                            <a:rPr lang="en-US" altLang="it-IT" i="1">
                              <a:solidFill>
                                <a:schemeClr val="accent2">
                                  <a:lumMod val="75000"/>
                                </a:schemeClr>
                              </a:solidFill>
                              <a:latin typeface="Cambria Math" panose="02040503050406030204" pitchFamily="18" charset="0"/>
                              <a:ea typeface="Cambria Math" panose="02040503050406030204" pitchFamily="18" charset="0"/>
                            </a:rPr>
                            <m:t>𝟔</m:t>
                          </m:r>
                        </m:sup>
                      </m:sSup>
                      <m:r>
                        <a:rPr lang="en-US" altLang="it-IT" i="1">
                          <a:solidFill>
                            <a:schemeClr val="accent2">
                              <a:lumMod val="75000"/>
                            </a:schemeClr>
                          </a:solidFill>
                          <a:latin typeface="Cambria Math" panose="02040503050406030204" pitchFamily="18" charset="0"/>
                          <a:ea typeface="Cambria Math" panose="02040503050406030204" pitchFamily="18" charset="0"/>
                        </a:rPr>
                        <m:t>𝒄𝒎</m:t>
                      </m:r>
                      <m:r>
                        <a:rPr lang="en-US" altLang="it-IT" i="1">
                          <a:solidFill>
                            <a:schemeClr val="accent2">
                              <a:lumMod val="75000"/>
                            </a:schemeClr>
                          </a:solidFill>
                          <a:latin typeface="Cambria Math" panose="02040503050406030204" pitchFamily="18" charset="0"/>
                          <a:ea typeface="Cambria Math" panose="02040503050406030204" pitchFamily="18" charset="0"/>
                        </a:rPr>
                        <m:t> </m:t>
                      </m:r>
                    </m:oMath>
                  </m:oMathPara>
                </a14:m>
                <a:endParaRPr lang="en-US" altLang="it-IT" i="1" dirty="0">
                  <a:solidFill>
                    <a:schemeClr val="accent2">
                      <a:lumMod val="75000"/>
                    </a:schemeClr>
                  </a:solidFill>
                  <a:latin typeface="Cambria Math" panose="02040503050406030204" pitchFamily="18" charset="0"/>
                  <a:ea typeface="Cambria Math" panose="02040503050406030204" pitchFamily="18" charset="0"/>
                </a:endParaRPr>
              </a:p>
              <a:p>
                <a:pPr algn="just"/>
                <a:endParaRPr lang="en-US" altLang="it-IT" i="1" dirty="0">
                  <a:solidFill>
                    <a:schemeClr val="accent2">
                      <a:lumMod val="75000"/>
                    </a:schemeClr>
                  </a:solidFill>
                  <a:latin typeface="Cambria Math" panose="02040503050406030204" pitchFamily="18" charset="0"/>
                  <a:ea typeface="Cambria Math" panose="02040503050406030204" pitchFamily="18" charset="0"/>
                </a:endParaRPr>
              </a:p>
              <a:p>
                <a:pPr algn="just"/>
                <a14:m>
                  <m:oMath xmlns:m="http://schemas.openxmlformats.org/officeDocument/2006/math">
                    <m:r>
                      <a:rPr lang="en-US" altLang="it-IT" b="0" i="1">
                        <a:solidFill>
                          <a:schemeClr val="accent2">
                            <a:lumMod val="75000"/>
                          </a:schemeClr>
                        </a:solidFill>
                        <a:latin typeface="Cambria Math" panose="02040503050406030204" pitchFamily="18" charset="0"/>
                      </a:rPr>
                      <m:t> </m:t>
                    </m:r>
                  </m:oMath>
                </a14:m>
                <a:r>
                  <a:rPr lang="it-IT" altLang="it-IT" b="0" dirty="0"/>
                  <a:t>e si ha bisogno di ingrandimenti fortissimi! Pertanto tali gravimetri sono stati abbandonati.</a:t>
                </a:r>
              </a:p>
            </p:txBody>
          </p:sp>
        </mc:Choice>
        <mc:Fallback xmlns="">
          <p:sp>
            <p:nvSpPr>
              <p:cNvPr id="6" name="TextBox 5">
                <a:extLst>
                  <a:ext uri="{FF2B5EF4-FFF2-40B4-BE49-F238E27FC236}">
                    <a16:creationId xmlns:a16="http://schemas.microsoft.com/office/drawing/2014/main" id="{7BCCF28C-992D-4CD6-9346-01E6BA6C1706}"/>
                  </a:ext>
                </a:extLst>
              </p:cNvPr>
              <p:cNvSpPr txBox="1">
                <a:spLocks noRot="1" noChangeAspect="1" noMove="1" noResize="1" noEditPoints="1" noAdjustHandles="1" noChangeArrowheads="1" noChangeShapeType="1" noTextEdit="1"/>
              </p:cNvSpPr>
              <p:nvPr/>
            </p:nvSpPr>
            <p:spPr bwMode="auto">
              <a:xfrm>
                <a:off x="1811338" y="3097964"/>
                <a:ext cx="8569325" cy="3144259"/>
              </a:xfrm>
              <a:prstGeom prst="rect">
                <a:avLst/>
              </a:prstGeom>
              <a:blipFill>
                <a:blip r:embed="rId4"/>
                <a:stretch>
                  <a:fillRect l="-711" t="-969" r="-782" b="-251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3"/>
          <p:cNvSpPr txBox="1">
            <a:spLocks noChangeArrowheads="1"/>
          </p:cNvSpPr>
          <p:nvPr/>
        </p:nvSpPr>
        <p:spPr bwMode="auto">
          <a:xfrm>
            <a:off x="1847851" y="1773239"/>
            <a:ext cx="8569325"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chemeClr val="tx1"/>
                </a:solidFill>
                <a:latin typeface="Times New Roman" panose="02020603050405020304" pitchFamily="18" charset="0"/>
              </a:defRPr>
            </a:lvl1pPr>
            <a:lvl2pPr marL="742950" indent="-285750">
              <a:defRPr sz="2000" b="1">
                <a:solidFill>
                  <a:schemeClr val="tx1"/>
                </a:solidFill>
                <a:latin typeface="Times New Roman" panose="02020603050405020304" pitchFamily="18" charset="0"/>
              </a:defRPr>
            </a:lvl2pPr>
            <a:lvl3pPr marL="1143000" indent="-228600">
              <a:defRPr sz="2000" b="1">
                <a:solidFill>
                  <a:schemeClr val="tx1"/>
                </a:solidFill>
                <a:latin typeface="Times New Roman" panose="02020603050405020304" pitchFamily="18" charset="0"/>
              </a:defRPr>
            </a:lvl3pPr>
            <a:lvl4pPr marL="1600200" indent="-228600">
              <a:defRPr sz="2000" b="1">
                <a:solidFill>
                  <a:schemeClr val="tx1"/>
                </a:solidFill>
                <a:latin typeface="Times New Roman" panose="02020603050405020304" pitchFamily="18" charset="0"/>
              </a:defRPr>
            </a:lvl4pPr>
            <a:lvl5pPr marL="2057400" indent="-228600">
              <a:defRPr sz="20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b="1">
                <a:solidFill>
                  <a:schemeClr val="tx1"/>
                </a:solidFill>
                <a:latin typeface="Times New Roman" panose="02020603050405020304" pitchFamily="18" charset="0"/>
              </a:defRPr>
            </a:lvl9pPr>
          </a:lstStyle>
          <a:p>
            <a:r>
              <a:rPr lang="it-IT" altLang="it-IT" b="0" dirty="0"/>
              <a:t>I gravimetri astatici sono strumenti di grande precisione e già nel 1850 avevano la sensibilità di 10 </a:t>
            </a:r>
            <a:r>
              <a:rPr lang="it-IT" altLang="it-IT" b="0" dirty="0" err="1"/>
              <a:t>mgal</a:t>
            </a:r>
            <a:r>
              <a:rPr lang="it-IT" altLang="it-IT" b="0" dirty="0"/>
              <a:t>. </a:t>
            </a:r>
          </a:p>
          <a:p>
            <a:r>
              <a:rPr lang="it-IT" altLang="it-IT" b="0" dirty="0"/>
              <a:t>Essi  sono  costituiti  essenzialmente  da  un  braccio  che  può  ruotare  attorno  ad  un  punto  O  nel  piano  P(</a:t>
            </a:r>
            <a:r>
              <a:rPr lang="it-IT" altLang="it-IT" b="0" dirty="0" err="1"/>
              <a:t>x,z</a:t>
            </a:r>
            <a:r>
              <a:rPr lang="it-IT" altLang="it-IT" b="0" dirty="0"/>
              <a:t>)  e  porta  all'estremo  libero  una  massa  m;  il  braccio  è  mantenuto  in  posizione  orizzontale  da  una  molla  fissata  ad  un  asse  verticale  passante  per  O.  L'equilibrio  del  sistema dipende dai momenti delle forze in gioco rispetto ad O : uno dovuto alla g agente su m; </a:t>
            </a:r>
          </a:p>
          <a:p>
            <a:r>
              <a:rPr lang="it-IT" altLang="it-IT" b="0" dirty="0" err="1"/>
              <a:t>un’altro</a:t>
            </a:r>
            <a:r>
              <a:rPr lang="it-IT" altLang="it-IT" b="0" dirty="0"/>
              <a:t> dovuto alla reazione elastica della molla di bilanciamento. </a:t>
            </a:r>
          </a:p>
        </p:txBody>
      </p:sp>
      <p:sp>
        <p:nvSpPr>
          <p:cNvPr id="32771" name="TextBox 4"/>
          <p:cNvSpPr txBox="1">
            <a:spLocks noChangeArrowheads="1"/>
          </p:cNvSpPr>
          <p:nvPr/>
        </p:nvSpPr>
        <p:spPr bwMode="auto">
          <a:xfrm>
            <a:off x="4727576" y="1196975"/>
            <a:ext cx="226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Times New Roman" panose="02020603050405020304" pitchFamily="18" charset="0"/>
              </a:defRPr>
            </a:lvl1pPr>
            <a:lvl2pPr marL="742950" indent="-285750">
              <a:defRPr sz="2000" b="1">
                <a:solidFill>
                  <a:schemeClr val="tx1"/>
                </a:solidFill>
                <a:latin typeface="Times New Roman" panose="02020603050405020304" pitchFamily="18" charset="0"/>
              </a:defRPr>
            </a:lvl2pPr>
            <a:lvl3pPr marL="1143000" indent="-228600">
              <a:defRPr sz="2000" b="1">
                <a:solidFill>
                  <a:schemeClr val="tx1"/>
                </a:solidFill>
                <a:latin typeface="Times New Roman" panose="02020603050405020304" pitchFamily="18" charset="0"/>
              </a:defRPr>
            </a:lvl3pPr>
            <a:lvl4pPr marL="1600200" indent="-228600">
              <a:defRPr sz="2000" b="1">
                <a:solidFill>
                  <a:schemeClr val="tx1"/>
                </a:solidFill>
                <a:latin typeface="Times New Roman" panose="02020603050405020304" pitchFamily="18" charset="0"/>
              </a:defRPr>
            </a:lvl4pPr>
            <a:lvl5pPr marL="2057400" indent="-228600">
              <a:defRPr sz="20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b="1">
                <a:solidFill>
                  <a:schemeClr val="tx1"/>
                </a:solidFill>
                <a:latin typeface="Times New Roman" panose="02020603050405020304" pitchFamily="18" charset="0"/>
              </a:defRPr>
            </a:lvl9pPr>
          </a:lstStyle>
          <a:p>
            <a:r>
              <a:rPr lang="it-IT" altLang="it-IT">
                <a:solidFill>
                  <a:srgbClr val="FF0000"/>
                </a:solidFill>
              </a:rPr>
              <a:t>Gravimetri astatici</a:t>
            </a:r>
          </a:p>
        </p:txBody>
      </p:sp>
      <p:pic>
        <p:nvPicPr>
          <p:cNvPr id="32772" name="Picture 2"/>
          <p:cNvPicPr>
            <a:picLocks noChangeAspect="1" noChangeArrowheads="1"/>
          </p:cNvPicPr>
          <p:nvPr/>
        </p:nvPicPr>
        <p:blipFill>
          <a:blip r:embed="rId2">
            <a:extLst>
              <a:ext uri="{28A0092B-C50C-407E-A947-70E740481C1C}">
                <a14:useLocalDpi xmlns:a14="http://schemas.microsoft.com/office/drawing/2010/main" val="0"/>
              </a:ext>
            </a:extLst>
          </a:blip>
          <a:srcRect t="50226" r="57948" b="9070"/>
          <a:stretch>
            <a:fillRect/>
          </a:stretch>
        </p:blipFill>
        <p:spPr bwMode="auto">
          <a:xfrm>
            <a:off x="4529139" y="4437063"/>
            <a:ext cx="266382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9562FC3-1CFD-40D4-A318-F5A6805A7B6C}" type="slidenum">
              <a:rPr lang="it-IT" altLang="it-IT" sz="1400" b="1"/>
              <a:pPr>
                <a:spcBef>
                  <a:spcPct val="0"/>
                </a:spcBef>
                <a:buFontTx/>
                <a:buNone/>
              </a:pPr>
              <a:t>32</a:t>
            </a:fld>
            <a:endParaRPr lang="it-IT" altLang="it-IT" sz="1400" b="1"/>
          </a:p>
        </p:txBody>
      </p:sp>
      <p:pic>
        <p:nvPicPr>
          <p:cNvPr id="33795" name="Picture 2"/>
          <p:cNvPicPr>
            <a:picLocks noChangeAspect="1" noChangeArrowheads="1"/>
          </p:cNvPicPr>
          <p:nvPr/>
        </p:nvPicPr>
        <p:blipFill>
          <a:blip r:embed="rId3">
            <a:extLst>
              <a:ext uri="{28A0092B-C50C-407E-A947-70E740481C1C}">
                <a14:useLocalDpi xmlns:a14="http://schemas.microsoft.com/office/drawing/2010/main" val="0"/>
              </a:ext>
            </a:extLst>
          </a:blip>
          <a:srcRect t="50226" r="57948" b="9070"/>
          <a:stretch>
            <a:fillRect/>
          </a:stretch>
        </p:blipFill>
        <p:spPr bwMode="auto">
          <a:xfrm>
            <a:off x="2063751" y="4173538"/>
            <a:ext cx="2663825"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703388" y="1125539"/>
            <a:ext cx="8640762" cy="2246769"/>
          </a:xfrm>
          <a:prstGeom prst="rect">
            <a:avLst/>
          </a:prstGeom>
          <a:noFill/>
        </p:spPr>
        <p:txBody>
          <a:bodyPr>
            <a:spAutoFit/>
          </a:bodyPr>
          <a:lstStyle/>
          <a:p>
            <a:pPr algn="just">
              <a:defRPr/>
            </a:pPr>
            <a:r>
              <a:rPr lang="it-IT" b="0" dirty="0"/>
              <a:t>Sia </a:t>
            </a:r>
            <a:r>
              <a:rPr lang="it-IT" b="0" dirty="0">
                <a:solidFill>
                  <a:schemeClr val="accent6"/>
                </a:solidFill>
              </a:rPr>
              <a:t>φ</a:t>
            </a:r>
            <a:r>
              <a:rPr lang="it-IT" b="0" dirty="0"/>
              <a:t> l'angolo  nel  piano  P(x,z)  compreso  tra  il  braccio  </a:t>
            </a:r>
            <a:r>
              <a:rPr lang="it-IT" b="0" dirty="0">
                <a:solidFill>
                  <a:schemeClr val="accent6"/>
                </a:solidFill>
              </a:rPr>
              <a:t>b</a:t>
            </a:r>
            <a:r>
              <a:rPr lang="it-IT" b="0" dirty="0"/>
              <a:t>  e  il  piano  orizzontale  passante  per  </a:t>
            </a:r>
            <a:r>
              <a:rPr lang="it-IT" b="0" dirty="0">
                <a:solidFill>
                  <a:schemeClr val="accent6"/>
                </a:solidFill>
              </a:rPr>
              <a:t>O</a:t>
            </a:r>
            <a:r>
              <a:rPr lang="it-IT" b="0" dirty="0"/>
              <a:t>  .  </a:t>
            </a:r>
          </a:p>
          <a:p>
            <a:pPr algn="just">
              <a:defRPr/>
            </a:pPr>
            <a:r>
              <a:rPr lang="it-IT" b="0" dirty="0"/>
              <a:t>Supponiamo  che  per  effetto  di  </a:t>
            </a:r>
            <a:r>
              <a:rPr lang="it-IT" b="0" dirty="0">
                <a:solidFill>
                  <a:schemeClr val="accent6"/>
                </a:solidFill>
              </a:rPr>
              <a:t>g</a:t>
            </a:r>
            <a:r>
              <a:rPr lang="it-IT" b="0" dirty="0"/>
              <a:t>  si raggiunga  l’equilibrio  per  una  rotazione del braccio di un angolo </a:t>
            </a:r>
            <a:r>
              <a:rPr lang="it-IT" b="0" dirty="0">
                <a:solidFill>
                  <a:schemeClr val="accent6"/>
                </a:solidFill>
              </a:rPr>
              <a:t>φ</a:t>
            </a:r>
            <a:r>
              <a:rPr lang="it-IT" b="0" dirty="0"/>
              <a:t>; in queste condizioni ovviamente le forze in gioco sono in equilibrio  e  quindi  il  momento  totale  delle  forze  in  gioco  </a:t>
            </a:r>
            <a:r>
              <a:rPr lang="it-IT" b="0" dirty="0">
                <a:solidFill>
                  <a:schemeClr val="accent6"/>
                </a:solidFill>
              </a:rPr>
              <a:t>M</a:t>
            </a:r>
            <a:r>
              <a:rPr lang="it-IT" b="0" dirty="0"/>
              <a:t> deve  essere  nullo;  in  termini  di modulo:</a:t>
            </a:r>
          </a:p>
          <a:p>
            <a:pPr algn="ctr">
              <a:defRPr/>
            </a:pPr>
            <a:r>
              <a:rPr lang="it-IT" b="0" dirty="0">
                <a:solidFill>
                  <a:schemeClr val="accent6"/>
                </a:solidFill>
              </a:rPr>
              <a:t>M(g, φ) = 0 </a:t>
            </a:r>
            <a:r>
              <a:rPr lang="it-IT" b="0" dirty="0"/>
              <a:t>. </a:t>
            </a:r>
          </a:p>
        </p:txBody>
      </p:sp>
      <p:sp>
        <p:nvSpPr>
          <p:cNvPr id="3" name="TextBox 2"/>
          <p:cNvSpPr txBox="1">
            <a:spLocks noRot="1" noChangeAspect="1" noMove="1" noResize="1" noEditPoints="1" noAdjustHandles="1" noChangeArrowheads="1" noChangeShapeType="1" noTextEdit="1"/>
          </p:cNvSpPr>
          <p:nvPr/>
        </p:nvSpPr>
        <p:spPr>
          <a:xfrm>
            <a:off x="5298358" y="3846872"/>
            <a:ext cx="3731342" cy="2648225"/>
          </a:xfrm>
          <a:prstGeom prst="rect">
            <a:avLst/>
          </a:prstGeom>
          <a:blipFill rotWithShape="0">
            <a:blip r:embed="rId4"/>
            <a:stretch>
              <a:fillRect l="-1634"/>
            </a:stretch>
          </a:blipFill>
        </p:spPr>
        <p:txBody>
          <a:bodyPr/>
          <a:lstStyle/>
          <a:p>
            <a:r>
              <a:rPr lang="it-IT">
                <a:noFill/>
              </a:rPr>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389ABEF-6ACE-4B95-AE69-4EF91D2CF70B}" type="slidenum">
              <a:rPr lang="it-IT" altLang="it-IT" sz="1400" b="1"/>
              <a:pPr>
                <a:spcBef>
                  <a:spcPct val="0"/>
                </a:spcBef>
                <a:buFontTx/>
                <a:buNone/>
              </a:pPr>
              <a:t>33</a:t>
            </a:fld>
            <a:endParaRPr lang="it-IT" altLang="it-IT" sz="1400" b="1"/>
          </a:p>
        </p:txBody>
      </p:sp>
      <p:pic>
        <p:nvPicPr>
          <p:cNvPr id="35843" name="Picture 2"/>
          <p:cNvPicPr>
            <a:picLocks noChangeAspect="1" noChangeArrowheads="1"/>
          </p:cNvPicPr>
          <p:nvPr/>
        </p:nvPicPr>
        <p:blipFill>
          <a:blip r:embed="rId3">
            <a:extLst>
              <a:ext uri="{28A0092B-C50C-407E-A947-70E740481C1C}">
                <a14:useLocalDpi xmlns:a14="http://schemas.microsoft.com/office/drawing/2010/main" val="0"/>
              </a:ext>
            </a:extLst>
          </a:blip>
          <a:srcRect t="50226" r="57948" b="9070"/>
          <a:stretch>
            <a:fillRect/>
          </a:stretch>
        </p:blipFill>
        <p:spPr bwMode="auto">
          <a:xfrm>
            <a:off x="1774826" y="2565401"/>
            <a:ext cx="2665413"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847850" y="1412875"/>
            <a:ext cx="8402638" cy="1016000"/>
          </a:xfrm>
          <a:prstGeom prst="rect">
            <a:avLst/>
          </a:prstGeom>
          <a:noFill/>
        </p:spPr>
        <p:txBody>
          <a:bodyPr>
            <a:spAutoFit/>
          </a:bodyPr>
          <a:lstStyle/>
          <a:p>
            <a:pPr>
              <a:defRPr/>
            </a:pPr>
            <a:r>
              <a:rPr lang="en-GB" b="0" dirty="0"/>
              <a:t>Il </a:t>
            </a:r>
            <a:r>
              <a:rPr lang="en-GB" b="0" dirty="0" err="1"/>
              <a:t>momento</a:t>
            </a:r>
            <a:r>
              <a:rPr lang="en-GB" b="0" dirty="0"/>
              <a:t> </a:t>
            </a:r>
            <a:r>
              <a:rPr lang="en-GB" b="0" dirty="0" err="1"/>
              <a:t>totale</a:t>
            </a:r>
            <a:r>
              <a:rPr lang="en-GB" b="0" dirty="0"/>
              <a:t> è </a:t>
            </a:r>
            <a:r>
              <a:rPr lang="en-GB" b="0" dirty="0" err="1"/>
              <a:t>dato</a:t>
            </a:r>
            <a:r>
              <a:rPr lang="en-GB" b="0" dirty="0"/>
              <a:t> </a:t>
            </a:r>
            <a:r>
              <a:rPr lang="en-GB" b="0" dirty="0" err="1"/>
              <a:t>dalla</a:t>
            </a:r>
            <a:r>
              <a:rPr lang="en-GB" b="0" dirty="0"/>
              <a:t> </a:t>
            </a:r>
            <a:r>
              <a:rPr lang="en-GB" b="0" dirty="0" err="1"/>
              <a:t>componente</a:t>
            </a:r>
            <a:r>
              <a:rPr lang="en-GB" b="0" dirty="0"/>
              <a:t> </a:t>
            </a:r>
            <a:r>
              <a:rPr lang="en-GB" b="0" dirty="0" err="1"/>
              <a:t>stabilizzante</a:t>
            </a:r>
            <a:r>
              <a:rPr lang="en-GB" b="0" dirty="0"/>
              <a:t> (</a:t>
            </a:r>
            <a:r>
              <a:rPr lang="en-GB" b="0" dirty="0" err="1"/>
              <a:t>elastica</a:t>
            </a:r>
            <a:r>
              <a:rPr lang="en-GB" b="0" dirty="0"/>
              <a:t>) e </a:t>
            </a:r>
            <a:r>
              <a:rPr lang="en-GB" b="0" dirty="0" err="1"/>
              <a:t>quella</a:t>
            </a:r>
            <a:r>
              <a:rPr lang="en-GB" b="0" dirty="0"/>
              <a:t> </a:t>
            </a:r>
            <a:r>
              <a:rPr lang="en-GB" b="0" dirty="0" err="1"/>
              <a:t>labilizzante</a:t>
            </a:r>
            <a:r>
              <a:rPr lang="en-GB" b="0" dirty="0"/>
              <a:t> (</a:t>
            </a:r>
            <a:r>
              <a:rPr lang="en-GB" b="0" dirty="0" err="1"/>
              <a:t>gravitazionale</a:t>
            </a:r>
            <a:r>
              <a:rPr lang="en-GB" b="0" dirty="0"/>
              <a:t>):</a:t>
            </a:r>
          </a:p>
          <a:p>
            <a:pPr algn="ctr">
              <a:defRPr/>
            </a:pPr>
            <a:r>
              <a:rPr lang="en-GB" b="0" dirty="0">
                <a:solidFill>
                  <a:schemeClr val="accent6"/>
                </a:solidFill>
              </a:rPr>
              <a:t>M = M</a:t>
            </a:r>
            <a:r>
              <a:rPr lang="en-GB" b="0" baseline="-25000" dirty="0">
                <a:solidFill>
                  <a:schemeClr val="accent6"/>
                </a:solidFill>
              </a:rPr>
              <a:t>e</a:t>
            </a:r>
            <a:r>
              <a:rPr lang="en-GB" b="0" dirty="0">
                <a:solidFill>
                  <a:schemeClr val="accent6"/>
                </a:solidFill>
              </a:rPr>
              <a:t> - M</a:t>
            </a:r>
            <a:r>
              <a:rPr lang="en-GB" b="0" baseline="-25000" dirty="0">
                <a:solidFill>
                  <a:schemeClr val="accent6"/>
                </a:solidFill>
              </a:rPr>
              <a:t>g</a:t>
            </a:r>
            <a:endParaRPr lang="it-IT" b="0" dirty="0">
              <a:solidFill>
                <a:schemeClr val="accent6"/>
              </a:solidFill>
            </a:endParaRPr>
          </a:p>
        </p:txBody>
      </p:sp>
      <p:sp>
        <p:nvSpPr>
          <p:cNvPr id="6" name="TextBox 5"/>
          <p:cNvSpPr txBox="1">
            <a:spLocks noRot="1" noChangeAspect="1" noMove="1" noResize="1" noEditPoints="1" noAdjustHandles="1" noChangeArrowheads="1" noChangeShapeType="1" noTextEdit="1"/>
          </p:cNvSpPr>
          <p:nvPr/>
        </p:nvSpPr>
        <p:spPr>
          <a:xfrm>
            <a:off x="4766311" y="2555798"/>
            <a:ext cx="5484884" cy="2882328"/>
          </a:xfrm>
          <a:prstGeom prst="rect">
            <a:avLst/>
          </a:prstGeom>
          <a:blipFill rotWithShape="0">
            <a:blip r:embed="rId4"/>
            <a:stretch>
              <a:fillRect l="-1222" t="-1057"/>
            </a:stretch>
          </a:blipFill>
        </p:spPr>
        <p:txBody>
          <a:bodyPr/>
          <a:lstStyle/>
          <a:p>
            <a:r>
              <a:rPr lang="it-IT">
                <a:noFill/>
              </a:rPr>
              <a:t> </a:t>
            </a:r>
          </a:p>
        </p:txBody>
      </p:sp>
      <p:sp>
        <p:nvSpPr>
          <p:cNvPr id="7" name="TextBox 6"/>
          <p:cNvSpPr txBox="1">
            <a:spLocks noRot="1" noChangeAspect="1" noMove="1" noResize="1" noEditPoints="1" noAdjustHandles="1" noChangeArrowheads="1" noChangeShapeType="1" noTextEdit="1"/>
          </p:cNvSpPr>
          <p:nvPr/>
        </p:nvSpPr>
        <p:spPr>
          <a:xfrm>
            <a:off x="1703512" y="5152501"/>
            <a:ext cx="9113208" cy="1298945"/>
          </a:xfrm>
          <a:prstGeom prst="rect">
            <a:avLst/>
          </a:prstGeom>
          <a:blipFill rotWithShape="0">
            <a:blip r:embed="rId5"/>
            <a:stretch>
              <a:fillRect l="-669" t="-2347"/>
            </a:stretch>
          </a:blipFill>
        </p:spPr>
        <p:txBody>
          <a:bodyPr/>
          <a:lstStyle/>
          <a:p>
            <a:r>
              <a:rPr lang="it-IT">
                <a:noFill/>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1981C18-B9B6-423A-A3D4-E187DA31C33C}" type="slidenum">
              <a:rPr lang="it-IT" altLang="it-IT" sz="1400" b="1"/>
              <a:pPr>
                <a:spcBef>
                  <a:spcPct val="0"/>
                </a:spcBef>
                <a:buFontTx/>
                <a:buNone/>
              </a:pPr>
              <a:t>34</a:t>
            </a:fld>
            <a:endParaRPr lang="it-IT" altLang="it-IT" sz="1400" b="1"/>
          </a:p>
        </p:txBody>
      </p:sp>
      <p:sp>
        <p:nvSpPr>
          <p:cNvPr id="2" name="TextBox 1"/>
          <p:cNvSpPr txBox="1">
            <a:spLocks noRot="1" noChangeAspect="1" noMove="1" noResize="1" noEditPoints="1" noAdjustHandles="1" noChangeArrowheads="1" noChangeShapeType="1" noTextEdit="1"/>
          </p:cNvSpPr>
          <p:nvPr/>
        </p:nvSpPr>
        <p:spPr>
          <a:xfrm>
            <a:off x="1991544" y="1340769"/>
            <a:ext cx="8339008" cy="4169411"/>
          </a:xfrm>
          <a:prstGeom prst="rect">
            <a:avLst/>
          </a:prstGeom>
          <a:blipFill rotWithShape="0">
            <a:blip r:embed="rId3"/>
            <a:stretch>
              <a:fillRect l="-804" t="-877" r="-731"/>
            </a:stretch>
          </a:blipFill>
        </p:spPr>
        <p:txBody>
          <a:bodyPr/>
          <a:lstStyle/>
          <a:p>
            <a:r>
              <a:rPr lang="it-IT" dirty="0">
                <a:noFill/>
              </a:rPr>
              <a:t> </a:t>
            </a:r>
          </a:p>
        </p:txBody>
      </p:sp>
      <p:cxnSp>
        <p:nvCxnSpPr>
          <p:cNvPr id="37892" name="Straight Arrow Connector 3"/>
          <p:cNvCxnSpPr>
            <a:cxnSpLocks noChangeShapeType="1"/>
          </p:cNvCxnSpPr>
          <p:nvPr/>
        </p:nvCxnSpPr>
        <p:spPr bwMode="auto">
          <a:xfrm>
            <a:off x="5303838" y="3933826"/>
            <a:ext cx="792162" cy="1223963"/>
          </a:xfrm>
          <a:prstGeom prst="straightConnector1">
            <a:avLst/>
          </a:prstGeom>
          <a:noFill/>
          <a:ln w="38100" algn="ctr">
            <a:solidFill>
              <a:srgbClr val="FF0000"/>
            </a:solidFill>
            <a:prstDash val="sysDash"/>
            <a:round/>
            <a:headEnd/>
            <a:tailEnd type="triangle" w="med" len="med"/>
          </a:ln>
        </p:spPr>
      </p:cxnSp>
      <p:sp>
        <p:nvSpPr>
          <p:cNvPr id="37893" name="TextBox 4"/>
          <p:cNvSpPr txBox="1">
            <a:spLocks noChangeArrowheads="1"/>
          </p:cNvSpPr>
          <p:nvPr/>
        </p:nvSpPr>
        <p:spPr bwMode="auto">
          <a:xfrm>
            <a:off x="6067425" y="5110163"/>
            <a:ext cx="312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Times New Roman" panose="02020603050405020304" pitchFamily="18" charset="0"/>
              </a:defRPr>
            </a:lvl1pPr>
            <a:lvl2pPr marL="742950" indent="-285750">
              <a:defRPr sz="2000" b="1">
                <a:solidFill>
                  <a:schemeClr val="tx1"/>
                </a:solidFill>
                <a:latin typeface="Times New Roman" panose="02020603050405020304" pitchFamily="18" charset="0"/>
              </a:defRPr>
            </a:lvl2pPr>
            <a:lvl3pPr marL="1143000" indent="-228600">
              <a:defRPr sz="2000" b="1">
                <a:solidFill>
                  <a:schemeClr val="tx1"/>
                </a:solidFill>
                <a:latin typeface="Times New Roman" panose="02020603050405020304" pitchFamily="18" charset="0"/>
              </a:defRPr>
            </a:lvl3pPr>
            <a:lvl4pPr marL="1600200" indent="-228600">
              <a:defRPr sz="2000" b="1">
                <a:solidFill>
                  <a:schemeClr val="tx1"/>
                </a:solidFill>
                <a:latin typeface="Times New Roman" panose="02020603050405020304" pitchFamily="18" charset="0"/>
              </a:defRPr>
            </a:lvl4pPr>
            <a:lvl5pPr marL="2057400" indent="-228600">
              <a:defRPr sz="20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b="1">
                <a:solidFill>
                  <a:schemeClr val="tx1"/>
                </a:solidFill>
                <a:latin typeface="Times New Roman" panose="02020603050405020304" pitchFamily="18" charset="0"/>
              </a:defRPr>
            </a:lvl9pPr>
          </a:lstStyle>
          <a:p>
            <a:r>
              <a:rPr lang="en-GB" altLang="it-IT">
                <a:solidFill>
                  <a:srgbClr val="FF0000"/>
                </a:solidFill>
              </a:rPr>
              <a:t>0</a:t>
            </a:r>
            <a:endParaRPr lang="it-IT" altLang="it-IT">
              <a:solidFill>
                <a:srgbClr val="FF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9CF80F2-76F5-452F-8D88-25E4C56C6DAA}" type="slidenum">
              <a:rPr lang="it-IT" altLang="it-IT" sz="1400" b="1"/>
              <a:pPr>
                <a:spcBef>
                  <a:spcPct val="0"/>
                </a:spcBef>
                <a:buFontTx/>
                <a:buNone/>
              </a:pPr>
              <a:t>35</a:t>
            </a:fld>
            <a:endParaRPr lang="it-IT" altLang="it-IT" sz="1400" b="1"/>
          </a:p>
        </p:txBody>
      </p:sp>
      <mc:AlternateContent xmlns:mc="http://schemas.openxmlformats.org/markup-compatibility/2006" xmlns:a14="http://schemas.microsoft.com/office/drawing/2010/main">
        <mc:Choice Requires="a14">
          <p:sp>
            <p:nvSpPr>
              <p:cNvPr id="2" name="TextBox 1"/>
              <p:cNvSpPr txBox="1"/>
              <p:nvPr/>
            </p:nvSpPr>
            <p:spPr>
              <a:xfrm>
                <a:off x="1962084" y="1628800"/>
                <a:ext cx="8382388" cy="707886"/>
              </a:xfrm>
              <a:prstGeom prst="rect">
                <a:avLst/>
              </a:prstGeom>
              <a:noFill/>
            </p:spPr>
            <p:txBody>
              <a:bodyPr wrap="square" rtlCol="0">
                <a:spAutoFit/>
              </a:bodyPr>
              <a:lstStyle/>
              <a:p>
                <a:r>
                  <a:rPr lang="en-GB" b="0" dirty="0"/>
                  <a:t>Mentre </a:t>
                </a:r>
                <a:r>
                  <a:rPr lang="en-GB" b="0" dirty="0" err="1"/>
                  <a:t>il</a:t>
                </a:r>
                <a:r>
                  <a:rPr lang="en-GB" b="0" dirty="0"/>
                  <a:t> </a:t>
                </a:r>
                <a:r>
                  <a:rPr lang="en-GB" b="0" dirty="0" err="1"/>
                  <a:t>momento</a:t>
                </a:r>
                <a:r>
                  <a:rPr lang="en-GB" b="0" dirty="0"/>
                  <a:t> </a:t>
                </a:r>
                <a:r>
                  <a:rPr lang="en-GB" b="0" dirty="0" err="1"/>
                  <a:t>della</a:t>
                </a:r>
                <a:r>
                  <a:rPr lang="en-GB" b="0" dirty="0"/>
                  <a:t> </a:t>
                </a:r>
                <a:r>
                  <a:rPr lang="en-GB" b="0" dirty="0" err="1"/>
                  <a:t>fase</a:t>
                </a:r>
                <a:r>
                  <a:rPr lang="en-GB" b="0" dirty="0"/>
                  <a:t> </a:t>
                </a:r>
                <a:r>
                  <a:rPr lang="en-GB" b="0" dirty="0" err="1"/>
                  <a:t>d’inerzia</a:t>
                </a:r>
                <a:r>
                  <a:rPr lang="en-GB" b="0" dirty="0"/>
                  <a:t>, </a:t>
                </a:r>
                <a:r>
                  <a:rPr lang="en-GB" b="0" dirty="0" err="1"/>
                  <a:t>essendo</a:t>
                </a:r>
                <a:r>
                  <a:rPr lang="en-GB" b="0" dirty="0"/>
                  <a:t> </a:t>
                </a:r>
                <a:r>
                  <a:rPr lang="en-GB" b="0" dirty="0" err="1"/>
                  <a:t>accelerazione</a:t>
                </a:r>
                <a:r>
                  <a:rPr lang="en-GB" b="0" dirty="0"/>
                  <a:t> </a:t>
                </a:r>
                <a:r>
                  <a:rPr lang="en-GB" b="0" dirty="0" err="1"/>
                  <a:t>tangenziale</a:t>
                </a:r>
                <a:r>
                  <a:rPr lang="en-GB" b="0" dirty="0"/>
                  <a:t> </a:t>
                </a:r>
                <a14:m>
                  <m:oMath xmlns:m="http://schemas.openxmlformats.org/officeDocument/2006/math">
                    <m:r>
                      <a:rPr lang="en-GB" b="0" i="1">
                        <a:solidFill>
                          <a:srgbClr val="0070C0"/>
                        </a:solidFill>
                        <a:latin typeface="Cambria Math" panose="02040503050406030204" pitchFamily="18" charset="0"/>
                      </a:rPr>
                      <m:t>𝑏</m:t>
                    </m:r>
                    <m:acc>
                      <m:accPr>
                        <m:chr m:val="̈"/>
                        <m:ctrlPr>
                          <a:rPr lang="en-GB" b="0" i="1">
                            <a:solidFill>
                              <a:srgbClr val="0070C0"/>
                            </a:solidFill>
                            <a:latin typeface="Cambria Math" panose="02040503050406030204" pitchFamily="18" charset="0"/>
                          </a:rPr>
                        </m:ctrlPr>
                      </m:accPr>
                      <m:e>
                        <m:r>
                          <a:rPr lang="en-GB" b="0" i="1">
                            <a:solidFill>
                              <a:srgbClr val="0070C0"/>
                            </a:solidFill>
                            <a:latin typeface="Cambria Math" panose="02040503050406030204" pitchFamily="18" charset="0"/>
                            <a:ea typeface="Cambria Math" panose="02040503050406030204" pitchFamily="18" charset="0"/>
                          </a:rPr>
                          <m:t>𝜑</m:t>
                        </m:r>
                      </m:e>
                    </m:acc>
                  </m:oMath>
                </a14:m>
                <a:r>
                  <a:rPr lang="en-GB" b="0" dirty="0"/>
                  <a:t>, </a:t>
                </a:r>
                <a:r>
                  <a:rPr lang="en-GB" b="0" dirty="0" err="1"/>
                  <a:t>sarà</a:t>
                </a:r>
                <a:r>
                  <a:rPr lang="en-GB" b="0" dirty="0"/>
                  <a:t> </a:t>
                </a:r>
                <a:r>
                  <a:rPr lang="en-GB" b="0" dirty="0" err="1"/>
                  <a:t>dato</a:t>
                </a:r>
                <a:r>
                  <a:rPr lang="en-GB" b="0" dirty="0"/>
                  <a:t> da:</a:t>
                </a:r>
                <a:endParaRPr lang="it-IT" b="0" dirty="0"/>
              </a:p>
            </p:txBody>
          </p:sp>
        </mc:Choice>
        <mc:Fallback xmlns="">
          <p:sp>
            <p:nvSpPr>
              <p:cNvPr id="2" name="TextBox 1"/>
              <p:cNvSpPr txBox="1">
                <a:spLocks noRot="1" noChangeAspect="1" noMove="1" noResize="1" noEditPoints="1" noAdjustHandles="1" noChangeArrowheads="1" noChangeShapeType="1" noTextEdit="1"/>
              </p:cNvSpPr>
              <p:nvPr/>
            </p:nvSpPr>
            <p:spPr>
              <a:xfrm>
                <a:off x="1962084" y="1628800"/>
                <a:ext cx="8382388" cy="707886"/>
              </a:xfrm>
              <a:prstGeom prst="rect">
                <a:avLst/>
              </a:prstGeom>
              <a:blipFill>
                <a:blip r:embed="rId3"/>
                <a:stretch>
                  <a:fillRect l="-800" t="-4310" b="-146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4655839" y="2351599"/>
                <a:ext cx="2583721" cy="3147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i="1">
                              <a:solidFill>
                                <a:srgbClr val="0070C0"/>
                              </a:solidFill>
                              <a:latin typeface="Cambria Math" panose="02040503050406030204" pitchFamily="18" charset="0"/>
                            </a:rPr>
                          </m:ctrlPr>
                        </m:sSubPr>
                        <m:e>
                          <m:r>
                            <a:rPr lang="en-GB" i="1">
                              <a:solidFill>
                                <a:srgbClr val="0070C0"/>
                              </a:solidFill>
                              <a:latin typeface="Cambria Math" panose="02040503050406030204" pitchFamily="18" charset="0"/>
                            </a:rPr>
                            <m:t>𝑴</m:t>
                          </m:r>
                        </m:e>
                        <m:sub>
                          <m:r>
                            <a:rPr lang="en-GB" i="1">
                              <a:solidFill>
                                <a:srgbClr val="0070C0"/>
                              </a:solidFill>
                              <a:latin typeface="Cambria Math" panose="02040503050406030204" pitchFamily="18" charset="0"/>
                            </a:rPr>
                            <m:t>𝒊</m:t>
                          </m:r>
                        </m:sub>
                      </m:sSub>
                      <m:r>
                        <a:rPr lang="en-GB" i="1">
                          <a:solidFill>
                            <a:srgbClr val="0070C0"/>
                          </a:solidFill>
                          <a:latin typeface="Cambria Math" panose="02040503050406030204" pitchFamily="18" charset="0"/>
                        </a:rPr>
                        <m:t>=</m:t>
                      </m:r>
                      <m:r>
                        <a:rPr lang="en-GB" i="1">
                          <a:solidFill>
                            <a:srgbClr val="0070C0"/>
                          </a:solidFill>
                          <a:latin typeface="Cambria Math" panose="02040503050406030204" pitchFamily="18" charset="0"/>
                        </a:rPr>
                        <m:t>𝒃</m:t>
                      </m:r>
                      <m:r>
                        <a:rPr lang="en-GB" i="1">
                          <a:solidFill>
                            <a:srgbClr val="0070C0"/>
                          </a:solidFill>
                          <a:latin typeface="Cambria Math" panose="02040503050406030204" pitchFamily="18" charset="0"/>
                          <a:ea typeface="Cambria Math" panose="02040503050406030204" pitchFamily="18" charset="0"/>
                        </a:rPr>
                        <m:t>∙</m:t>
                      </m:r>
                      <m:r>
                        <a:rPr lang="en-GB" i="1">
                          <a:solidFill>
                            <a:srgbClr val="0070C0"/>
                          </a:solidFill>
                          <a:latin typeface="Cambria Math" panose="02040503050406030204" pitchFamily="18" charset="0"/>
                          <a:ea typeface="Cambria Math" panose="02040503050406030204" pitchFamily="18" charset="0"/>
                        </a:rPr>
                        <m:t>𝒎</m:t>
                      </m:r>
                      <m:sSub>
                        <m:sSubPr>
                          <m:ctrlPr>
                            <a:rPr lang="en-GB" i="1">
                              <a:solidFill>
                                <a:srgbClr val="0070C0"/>
                              </a:solidFill>
                              <a:latin typeface="Cambria Math" panose="02040503050406030204" pitchFamily="18" charset="0"/>
                              <a:ea typeface="Cambria Math" panose="02040503050406030204" pitchFamily="18" charset="0"/>
                            </a:rPr>
                          </m:ctrlPr>
                        </m:sSubPr>
                        <m:e>
                          <m:r>
                            <a:rPr lang="en-GB" i="1">
                              <a:solidFill>
                                <a:srgbClr val="0070C0"/>
                              </a:solidFill>
                              <a:latin typeface="Cambria Math" panose="02040503050406030204" pitchFamily="18" charset="0"/>
                              <a:ea typeface="Cambria Math" panose="02040503050406030204" pitchFamily="18" charset="0"/>
                            </a:rPr>
                            <m:t>𝒂</m:t>
                          </m:r>
                        </m:e>
                        <m:sub>
                          <m:r>
                            <a:rPr lang="en-GB" i="1">
                              <a:solidFill>
                                <a:srgbClr val="0070C0"/>
                              </a:solidFill>
                              <a:latin typeface="Cambria Math" panose="02040503050406030204" pitchFamily="18" charset="0"/>
                              <a:ea typeface="Cambria Math" panose="02040503050406030204" pitchFamily="18" charset="0"/>
                            </a:rPr>
                            <m:t>𝒕</m:t>
                          </m:r>
                        </m:sub>
                      </m:sSub>
                      <m:r>
                        <a:rPr lang="en-GB" i="1">
                          <a:solidFill>
                            <a:srgbClr val="0070C0"/>
                          </a:solidFill>
                          <a:latin typeface="Cambria Math" panose="02040503050406030204" pitchFamily="18" charset="0"/>
                          <a:ea typeface="Cambria Math" panose="02040503050406030204" pitchFamily="18" charset="0"/>
                        </a:rPr>
                        <m:t>=</m:t>
                      </m:r>
                      <m:r>
                        <a:rPr lang="en-GB" i="1">
                          <a:solidFill>
                            <a:srgbClr val="0070C0"/>
                          </a:solidFill>
                          <a:latin typeface="Cambria Math" panose="02040503050406030204" pitchFamily="18" charset="0"/>
                          <a:ea typeface="Cambria Math" panose="02040503050406030204" pitchFamily="18" charset="0"/>
                        </a:rPr>
                        <m:t>𝒎</m:t>
                      </m:r>
                      <m:sSup>
                        <m:sSupPr>
                          <m:ctrlPr>
                            <a:rPr lang="en-GB" i="1">
                              <a:solidFill>
                                <a:srgbClr val="0070C0"/>
                              </a:solidFill>
                              <a:latin typeface="Cambria Math" panose="02040503050406030204" pitchFamily="18" charset="0"/>
                              <a:ea typeface="Cambria Math" panose="02040503050406030204" pitchFamily="18" charset="0"/>
                            </a:rPr>
                          </m:ctrlPr>
                        </m:sSupPr>
                        <m:e>
                          <m:r>
                            <a:rPr lang="en-GB" i="1">
                              <a:solidFill>
                                <a:srgbClr val="0070C0"/>
                              </a:solidFill>
                              <a:latin typeface="Cambria Math" panose="02040503050406030204" pitchFamily="18" charset="0"/>
                              <a:ea typeface="Cambria Math" panose="02040503050406030204" pitchFamily="18" charset="0"/>
                            </a:rPr>
                            <m:t>𝒃</m:t>
                          </m:r>
                        </m:e>
                        <m:sup>
                          <m:r>
                            <a:rPr lang="en-GB" i="1">
                              <a:solidFill>
                                <a:srgbClr val="0070C0"/>
                              </a:solidFill>
                              <a:latin typeface="Cambria Math" panose="02040503050406030204" pitchFamily="18" charset="0"/>
                              <a:ea typeface="Cambria Math" panose="02040503050406030204" pitchFamily="18" charset="0"/>
                            </a:rPr>
                            <m:t>𝟐</m:t>
                          </m:r>
                        </m:sup>
                      </m:sSup>
                      <m:acc>
                        <m:accPr>
                          <m:chr m:val="̈"/>
                          <m:ctrlPr>
                            <a:rPr lang="en-GB" i="1">
                              <a:solidFill>
                                <a:srgbClr val="0070C0"/>
                              </a:solidFill>
                              <a:latin typeface="Cambria Math" panose="02040503050406030204" pitchFamily="18" charset="0"/>
                              <a:ea typeface="Cambria Math" panose="02040503050406030204" pitchFamily="18" charset="0"/>
                            </a:rPr>
                          </m:ctrlPr>
                        </m:accPr>
                        <m:e>
                          <m:r>
                            <a:rPr lang="en-GB" i="1">
                              <a:solidFill>
                                <a:srgbClr val="0070C0"/>
                              </a:solidFill>
                              <a:latin typeface="Cambria Math" panose="02040503050406030204" pitchFamily="18" charset="0"/>
                              <a:ea typeface="Cambria Math" panose="02040503050406030204" pitchFamily="18" charset="0"/>
                            </a:rPr>
                            <m:t>𝝋</m:t>
                          </m:r>
                        </m:e>
                      </m:acc>
                    </m:oMath>
                  </m:oMathPara>
                </a14:m>
                <a:endParaRPr lang="it-IT" dirty="0">
                  <a:solidFill>
                    <a:srgbClr val="0070C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4655839" y="2351599"/>
                <a:ext cx="2583721" cy="314766"/>
              </a:xfrm>
              <a:prstGeom prst="rect">
                <a:avLst/>
              </a:prstGeom>
              <a:blipFill>
                <a:blip r:embed="rId4"/>
                <a:stretch>
                  <a:fillRect l="-1887" t="-1961" r="-11792" b="-27451"/>
                </a:stretch>
              </a:blipFill>
            </p:spPr>
            <p:txBody>
              <a:bodyPr/>
              <a:lstStyle/>
              <a:p>
                <a:r>
                  <a:rPr lang="en-US">
                    <a:noFill/>
                  </a:rPr>
                  <a:t> </a:t>
                </a:r>
              </a:p>
            </p:txBody>
          </p:sp>
        </mc:Fallback>
      </mc:AlternateContent>
      <p:sp>
        <p:nvSpPr>
          <p:cNvPr id="4" name="TextBox 3"/>
          <p:cNvSpPr txBox="1"/>
          <p:nvPr/>
        </p:nvSpPr>
        <p:spPr>
          <a:xfrm>
            <a:off x="3359696" y="2950785"/>
            <a:ext cx="4976042" cy="400110"/>
          </a:xfrm>
          <a:prstGeom prst="rect">
            <a:avLst/>
          </a:prstGeom>
          <a:noFill/>
        </p:spPr>
        <p:txBody>
          <a:bodyPr wrap="none" rtlCol="0">
            <a:spAutoFit/>
          </a:bodyPr>
          <a:lstStyle/>
          <a:p>
            <a:r>
              <a:rPr lang="en-GB" b="0" dirty="0"/>
              <a:t>Da cui </a:t>
            </a:r>
            <a:r>
              <a:rPr lang="en-GB" b="0" dirty="0" err="1"/>
              <a:t>si</a:t>
            </a:r>
            <a:r>
              <a:rPr lang="en-GB" b="0" dirty="0"/>
              <a:t> </a:t>
            </a:r>
            <a:r>
              <a:rPr lang="en-GB" b="0" dirty="0" err="1"/>
              <a:t>ricava</a:t>
            </a:r>
            <a:r>
              <a:rPr lang="en-GB" b="0" dirty="0"/>
              <a:t> </a:t>
            </a:r>
            <a:r>
              <a:rPr lang="en-GB" b="0" dirty="0" err="1"/>
              <a:t>che</a:t>
            </a:r>
            <a:r>
              <a:rPr lang="en-GB" b="0" dirty="0"/>
              <a:t> </a:t>
            </a:r>
            <a:r>
              <a:rPr lang="en-GB" b="0" dirty="0" err="1"/>
              <a:t>l’equazione</a:t>
            </a:r>
            <a:r>
              <a:rPr lang="en-GB" b="0" dirty="0"/>
              <a:t> del moto </a:t>
            </a:r>
            <a:r>
              <a:rPr lang="en-GB" b="0" dirty="0" err="1"/>
              <a:t>sarà</a:t>
            </a:r>
            <a:r>
              <a:rPr lang="en-GB" b="0" dirty="0"/>
              <a:t>:</a:t>
            </a:r>
            <a:endParaRPr lang="it-IT" b="0" dirty="0"/>
          </a:p>
        </p:txBody>
      </p:sp>
      <mc:AlternateContent xmlns:mc="http://schemas.openxmlformats.org/markup-compatibility/2006" xmlns:a14="http://schemas.microsoft.com/office/drawing/2010/main">
        <mc:Choice Requires="a14">
          <p:sp>
            <p:nvSpPr>
              <p:cNvPr id="5" name="TextBox 4"/>
              <p:cNvSpPr txBox="1"/>
              <p:nvPr/>
            </p:nvSpPr>
            <p:spPr>
              <a:xfrm>
                <a:off x="4522340" y="3717033"/>
                <a:ext cx="2850717" cy="6440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it-IT" i="1">
                              <a:solidFill>
                                <a:srgbClr val="0070C0"/>
                              </a:solidFill>
                              <a:latin typeface="Cambria Math" panose="02040503050406030204" pitchFamily="18" charset="0"/>
                            </a:rPr>
                          </m:ctrlPr>
                        </m:fPr>
                        <m:num>
                          <m:sSup>
                            <m:sSupPr>
                              <m:ctrlPr>
                                <a:rPr lang="it-IT" i="1">
                                  <a:solidFill>
                                    <a:srgbClr val="0070C0"/>
                                  </a:solidFill>
                                  <a:latin typeface="Cambria Math" panose="02040503050406030204" pitchFamily="18" charset="0"/>
                                </a:rPr>
                              </m:ctrlPr>
                            </m:sSupPr>
                            <m:e>
                              <m:r>
                                <a:rPr lang="en-GB" i="1">
                                  <a:solidFill>
                                    <a:srgbClr val="0070C0"/>
                                  </a:solidFill>
                                  <a:latin typeface="Cambria Math" panose="02040503050406030204" pitchFamily="18" charset="0"/>
                                </a:rPr>
                                <m:t>𝒅</m:t>
                              </m:r>
                            </m:e>
                            <m:sup>
                              <m:r>
                                <a:rPr lang="en-GB" i="1">
                                  <a:solidFill>
                                    <a:srgbClr val="0070C0"/>
                                  </a:solidFill>
                                  <a:latin typeface="Cambria Math" panose="02040503050406030204" pitchFamily="18" charset="0"/>
                                </a:rPr>
                                <m:t>𝟐</m:t>
                              </m:r>
                            </m:sup>
                          </m:sSup>
                          <m:r>
                            <a:rPr lang="it-IT" i="1">
                              <a:solidFill>
                                <a:srgbClr val="0070C0"/>
                              </a:solidFill>
                              <a:latin typeface="Cambria Math" panose="02040503050406030204" pitchFamily="18" charset="0"/>
                              <a:ea typeface="Cambria Math" panose="02040503050406030204" pitchFamily="18" charset="0"/>
                            </a:rPr>
                            <m:t>𝝋</m:t>
                          </m:r>
                        </m:num>
                        <m:den>
                          <m:sSup>
                            <m:sSupPr>
                              <m:ctrlPr>
                                <a:rPr lang="it-IT" i="1">
                                  <a:solidFill>
                                    <a:srgbClr val="0070C0"/>
                                  </a:solidFill>
                                  <a:latin typeface="Cambria Math" panose="02040503050406030204" pitchFamily="18" charset="0"/>
                                </a:rPr>
                              </m:ctrlPr>
                            </m:sSupPr>
                            <m:e>
                              <m:r>
                                <a:rPr lang="en-GB" i="1">
                                  <a:solidFill>
                                    <a:srgbClr val="0070C0"/>
                                  </a:solidFill>
                                  <a:latin typeface="Cambria Math" panose="02040503050406030204" pitchFamily="18" charset="0"/>
                                </a:rPr>
                                <m:t>𝒅𝒕</m:t>
                              </m:r>
                            </m:e>
                            <m:sup>
                              <m:r>
                                <a:rPr lang="en-GB" i="1">
                                  <a:solidFill>
                                    <a:srgbClr val="0070C0"/>
                                  </a:solidFill>
                                  <a:latin typeface="Cambria Math" panose="02040503050406030204" pitchFamily="18" charset="0"/>
                                </a:rPr>
                                <m:t>𝟐</m:t>
                              </m:r>
                            </m:sup>
                          </m:sSup>
                        </m:den>
                      </m:f>
                      <m:r>
                        <a:rPr lang="en-GB" i="1">
                          <a:solidFill>
                            <a:srgbClr val="0070C0"/>
                          </a:solidFill>
                          <a:latin typeface="Cambria Math" panose="02040503050406030204" pitchFamily="18" charset="0"/>
                        </a:rPr>
                        <m:t>+ </m:t>
                      </m:r>
                      <m:f>
                        <m:fPr>
                          <m:ctrlPr>
                            <a:rPr lang="en-GB" i="1">
                              <a:solidFill>
                                <a:srgbClr val="0070C0"/>
                              </a:solidFill>
                              <a:latin typeface="Cambria Math" panose="02040503050406030204" pitchFamily="18" charset="0"/>
                            </a:rPr>
                          </m:ctrlPr>
                        </m:fPr>
                        <m:num>
                          <m:sSub>
                            <m:sSubPr>
                              <m:ctrlPr>
                                <a:rPr lang="en-GB" i="1">
                                  <a:solidFill>
                                    <a:srgbClr val="0070C0"/>
                                  </a:solidFill>
                                  <a:latin typeface="Cambria Math" panose="02040503050406030204" pitchFamily="18" charset="0"/>
                                </a:rPr>
                              </m:ctrlPr>
                            </m:sSubPr>
                            <m:e>
                              <m:d>
                                <m:dPr>
                                  <m:ctrlPr>
                                    <a:rPr lang="en-GB" i="1">
                                      <a:solidFill>
                                        <a:srgbClr val="0070C0"/>
                                      </a:solidFill>
                                      <a:latin typeface="Cambria Math" panose="02040503050406030204" pitchFamily="18" charset="0"/>
                                    </a:rPr>
                                  </m:ctrlPr>
                                </m:dPr>
                                <m:e>
                                  <m:f>
                                    <m:fPr>
                                      <m:type m:val="lin"/>
                                      <m:ctrlPr>
                                        <a:rPr lang="en-GB" i="1">
                                          <a:solidFill>
                                            <a:srgbClr val="0070C0"/>
                                          </a:solidFill>
                                          <a:latin typeface="Cambria Math" panose="02040503050406030204" pitchFamily="18" charset="0"/>
                                        </a:rPr>
                                      </m:ctrlPr>
                                    </m:fPr>
                                    <m:num>
                                      <m:r>
                                        <a:rPr lang="en-GB" i="1">
                                          <a:solidFill>
                                            <a:srgbClr val="0070C0"/>
                                          </a:solidFill>
                                          <a:latin typeface="Cambria Math" panose="02040503050406030204" pitchFamily="18" charset="0"/>
                                          <a:ea typeface="Cambria Math" panose="02040503050406030204" pitchFamily="18" charset="0"/>
                                        </a:rPr>
                                        <m:t>𝝏</m:t>
                                      </m:r>
                                      <m:r>
                                        <a:rPr lang="en-GB" i="1">
                                          <a:solidFill>
                                            <a:srgbClr val="0070C0"/>
                                          </a:solidFill>
                                          <a:latin typeface="Cambria Math" panose="02040503050406030204" pitchFamily="18" charset="0"/>
                                          <a:ea typeface="Cambria Math" panose="02040503050406030204" pitchFamily="18" charset="0"/>
                                        </a:rPr>
                                        <m:t>𝑴</m:t>
                                      </m:r>
                                    </m:num>
                                    <m:den>
                                      <m:r>
                                        <a:rPr lang="en-GB" i="1">
                                          <a:solidFill>
                                            <a:srgbClr val="0070C0"/>
                                          </a:solidFill>
                                          <a:latin typeface="Cambria Math" panose="02040503050406030204" pitchFamily="18" charset="0"/>
                                          <a:ea typeface="Cambria Math" panose="02040503050406030204" pitchFamily="18" charset="0"/>
                                        </a:rPr>
                                        <m:t>𝝏𝝋</m:t>
                                      </m:r>
                                    </m:den>
                                  </m:f>
                                </m:e>
                              </m:d>
                            </m:e>
                            <m:sub>
                              <m:r>
                                <a:rPr lang="en-GB" i="1">
                                  <a:solidFill>
                                    <a:srgbClr val="0070C0"/>
                                  </a:solidFill>
                                  <a:latin typeface="Cambria Math" panose="02040503050406030204" pitchFamily="18" charset="0"/>
                                </a:rPr>
                                <m:t>𝟎</m:t>
                              </m:r>
                            </m:sub>
                          </m:sSub>
                        </m:num>
                        <m:den>
                          <m:sSup>
                            <m:sSupPr>
                              <m:ctrlPr>
                                <a:rPr lang="en-GB" i="1">
                                  <a:solidFill>
                                    <a:srgbClr val="0070C0"/>
                                  </a:solidFill>
                                  <a:latin typeface="Cambria Math" panose="02040503050406030204" pitchFamily="18" charset="0"/>
                                </a:rPr>
                              </m:ctrlPr>
                            </m:sSupPr>
                            <m:e>
                              <m:r>
                                <a:rPr lang="en-GB" i="1">
                                  <a:solidFill>
                                    <a:srgbClr val="0070C0"/>
                                  </a:solidFill>
                                  <a:latin typeface="Cambria Math" panose="02040503050406030204" pitchFamily="18" charset="0"/>
                                </a:rPr>
                                <m:t>𝒎𝒃</m:t>
                              </m:r>
                            </m:e>
                            <m:sup>
                              <m:r>
                                <a:rPr lang="en-GB" i="1">
                                  <a:solidFill>
                                    <a:srgbClr val="0070C0"/>
                                  </a:solidFill>
                                  <a:latin typeface="Cambria Math" panose="02040503050406030204" pitchFamily="18" charset="0"/>
                                </a:rPr>
                                <m:t>𝟐</m:t>
                              </m:r>
                            </m:sup>
                          </m:sSup>
                        </m:den>
                      </m:f>
                      <m:r>
                        <a:rPr lang="en-GB" i="1">
                          <a:solidFill>
                            <a:srgbClr val="0070C0"/>
                          </a:solidFill>
                          <a:latin typeface="Cambria Math" panose="02040503050406030204" pitchFamily="18" charset="0"/>
                          <a:ea typeface="Cambria Math" panose="02040503050406030204" pitchFamily="18" charset="0"/>
                        </a:rPr>
                        <m:t>𝝋</m:t>
                      </m:r>
                      <m:r>
                        <a:rPr lang="en-GB" i="1">
                          <a:solidFill>
                            <a:srgbClr val="0070C0"/>
                          </a:solidFill>
                          <a:latin typeface="Cambria Math" panose="02040503050406030204" pitchFamily="18" charset="0"/>
                          <a:ea typeface="Cambria Math" panose="02040503050406030204" pitchFamily="18" charset="0"/>
                        </a:rPr>
                        <m:t>=</m:t>
                      </m:r>
                      <m:r>
                        <a:rPr lang="en-GB" i="1">
                          <a:solidFill>
                            <a:srgbClr val="0070C0"/>
                          </a:solidFill>
                          <a:latin typeface="Cambria Math" panose="02040503050406030204" pitchFamily="18" charset="0"/>
                          <a:ea typeface="Cambria Math" panose="02040503050406030204" pitchFamily="18" charset="0"/>
                        </a:rPr>
                        <m:t>𝟎</m:t>
                      </m:r>
                    </m:oMath>
                  </m:oMathPara>
                </a14:m>
                <a:endParaRPr lang="it-IT" dirty="0">
                  <a:solidFill>
                    <a:srgbClr val="0070C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522340" y="3717033"/>
                <a:ext cx="2850717" cy="644087"/>
              </a:xfrm>
              <a:prstGeom prst="rect">
                <a:avLst/>
              </a:prstGeom>
              <a:blipFill>
                <a:blip r:embed="rId5"/>
                <a:stretch>
                  <a:fillRect/>
                </a:stretch>
              </a:blipFill>
            </p:spPr>
            <p:txBody>
              <a:bodyPr/>
              <a:lstStyle/>
              <a:p>
                <a:r>
                  <a:rPr lang="en-US">
                    <a:noFill/>
                  </a:rPr>
                  <a:t> </a:t>
                </a:r>
              </a:p>
            </p:txBody>
          </p:sp>
        </mc:Fallback>
      </mc:AlternateContent>
      <p:sp>
        <p:nvSpPr>
          <p:cNvPr id="6" name="TextBox 5"/>
          <p:cNvSpPr txBox="1"/>
          <p:nvPr/>
        </p:nvSpPr>
        <p:spPr>
          <a:xfrm>
            <a:off x="3352219" y="4653136"/>
            <a:ext cx="4772460" cy="400110"/>
          </a:xfrm>
          <a:prstGeom prst="rect">
            <a:avLst/>
          </a:prstGeom>
          <a:noFill/>
        </p:spPr>
        <p:txBody>
          <a:bodyPr wrap="none" rtlCol="0">
            <a:spAutoFit/>
          </a:bodyPr>
          <a:lstStyle/>
          <a:p>
            <a:r>
              <a:rPr lang="en-GB" b="0" dirty="0" err="1"/>
              <a:t>Che</a:t>
            </a:r>
            <a:r>
              <a:rPr lang="en-GB" b="0" dirty="0"/>
              <a:t> </a:t>
            </a:r>
            <a:r>
              <a:rPr lang="en-GB" b="0" dirty="0" err="1"/>
              <a:t>dà</a:t>
            </a:r>
            <a:r>
              <a:rPr lang="en-GB" b="0" dirty="0"/>
              <a:t> </a:t>
            </a:r>
            <a:r>
              <a:rPr lang="en-GB" b="0" dirty="0" err="1"/>
              <a:t>ancora</a:t>
            </a:r>
            <a:r>
              <a:rPr lang="en-GB" b="0" dirty="0"/>
              <a:t> un moto </a:t>
            </a:r>
            <a:r>
              <a:rPr lang="en-GB" b="0" dirty="0" err="1"/>
              <a:t>armonico</a:t>
            </a:r>
            <a:r>
              <a:rPr lang="en-GB" b="0" dirty="0"/>
              <a:t> di </a:t>
            </a:r>
            <a:r>
              <a:rPr lang="en-GB" b="0" dirty="0" err="1"/>
              <a:t>periodo</a:t>
            </a:r>
            <a:r>
              <a:rPr lang="en-GB" b="0" dirty="0"/>
              <a:t>:</a:t>
            </a:r>
            <a:endParaRPr lang="it-IT" b="0" dirty="0"/>
          </a:p>
        </p:txBody>
      </p:sp>
      <mc:AlternateContent xmlns:mc="http://schemas.openxmlformats.org/markup-compatibility/2006" xmlns:a14="http://schemas.microsoft.com/office/drawing/2010/main">
        <mc:Choice Requires="a14">
          <p:sp>
            <p:nvSpPr>
              <p:cNvPr id="8" name="TextBox 7"/>
              <p:cNvSpPr txBox="1"/>
              <p:nvPr/>
            </p:nvSpPr>
            <p:spPr>
              <a:xfrm>
                <a:off x="4667105" y="5370386"/>
                <a:ext cx="2361224" cy="119737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solidFill>
                            <a:srgbClr val="0070C0"/>
                          </a:solidFill>
                          <a:latin typeface="Cambria Math" panose="02040503050406030204" pitchFamily="18" charset="0"/>
                        </a:rPr>
                        <m:t>𝑻</m:t>
                      </m:r>
                      <m:r>
                        <a:rPr lang="en-GB" i="1">
                          <a:solidFill>
                            <a:srgbClr val="0070C0"/>
                          </a:solidFill>
                          <a:latin typeface="Cambria Math" panose="02040503050406030204" pitchFamily="18" charset="0"/>
                        </a:rPr>
                        <m:t>=</m:t>
                      </m:r>
                      <m:r>
                        <a:rPr lang="en-GB" i="1">
                          <a:solidFill>
                            <a:srgbClr val="0070C0"/>
                          </a:solidFill>
                          <a:latin typeface="Cambria Math" panose="02040503050406030204" pitchFamily="18" charset="0"/>
                        </a:rPr>
                        <m:t>𝟐</m:t>
                      </m:r>
                      <m:r>
                        <a:rPr lang="en-GB" i="1">
                          <a:solidFill>
                            <a:srgbClr val="0070C0"/>
                          </a:solidFill>
                          <a:latin typeface="Cambria Math" panose="02040503050406030204" pitchFamily="18" charset="0"/>
                          <a:ea typeface="Cambria Math" panose="02040503050406030204" pitchFamily="18" charset="0"/>
                        </a:rPr>
                        <m:t>𝝅</m:t>
                      </m:r>
                      <m:rad>
                        <m:radPr>
                          <m:degHide m:val="on"/>
                          <m:ctrlPr>
                            <a:rPr lang="en-GB" i="1">
                              <a:solidFill>
                                <a:srgbClr val="0070C0"/>
                              </a:solidFill>
                              <a:latin typeface="Cambria Math" panose="02040503050406030204" pitchFamily="18" charset="0"/>
                              <a:ea typeface="Cambria Math" panose="02040503050406030204" pitchFamily="18" charset="0"/>
                            </a:rPr>
                          </m:ctrlPr>
                        </m:radPr>
                        <m:deg/>
                        <m:e>
                          <m:f>
                            <m:fPr>
                              <m:ctrlPr>
                                <a:rPr lang="en-GB" i="1">
                                  <a:solidFill>
                                    <a:srgbClr val="0070C0"/>
                                  </a:solidFill>
                                  <a:latin typeface="Cambria Math" panose="02040503050406030204" pitchFamily="18" charset="0"/>
                                  <a:ea typeface="Cambria Math" panose="02040503050406030204" pitchFamily="18" charset="0"/>
                                </a:rPr>
                              </m:ctrlPr>
                            </m:fPr>
                            <m:num>
                              <m:sSup>
                                <m:sSupPr>
                                  <m:ctrlPr>
                                    <a:rPr lang="en-GB" i="1">
                                      <a:solidFill>
                                        <a:srgbClr val="0070C0"/>
                                      </a:solidFill>
                                      <a:latin typeface="Cambria Math" panose="02040503050406030204" pitchFamily="18" charset="0"/>
                                      <a:ea typeface="Cambria Math" panose="02040503050406030204" pitchFamily="18" charset="0"/>
                                    </a:rPr>
                                  </m:ctrlPr>
                                </m:sSupPr>
                                <m:e>
                                  <m:r>
                                    <a:rPr lang="en-GB" i="1">
                                      <a:solidFill>
                                        <a:srgbClr val="0070C0"/>
                                      </a:solidFill>
                                      <a:latin typeface="Cambria Math" panose="02040503050406030204" pitchFamily="18" charset="0"/>
                                      <a:ea typeface="Cambria Math" panose="02040503050406030204" pitchFamily="18" charset="0"/>
                                    </a:rPr>
                                    <m:t>𝒎𝒃</m:t>
                                  </m:r>
                                </m:e>
                                <m:sup>
                                  <m:r>
                                    <a:rPr lang="en-GB" i="1">
                                      <a:solidFill>
                                        <a:srgbClr val="0070C0"/>
                                      </a:solidFill>
                                      <a:latin typeface="Cambria Math" panose="02040503050406030204" pitchFamily="18" charset="0"/>
                                      <a:ea typeface="Cambria Math" panose="02040503050406030204" pitchFamily="18" charset="0"/>
                                    </a:rPr>
                                    <m:t>𝟐</m:t>
                                  </m:r>
                                </m:sup>
                              </m:sSup>
                            </m:num>
                            <m:den>
                              <m:sSub>
                                <m:sSubPr>
                                  <m:ctrlPr>
                                    <a:rPr lang="en-GB" i="1">
                                      <a:solidFill>
                                        <a:srgbClr val="0070C0"/>
                                      </a:solidFill>
                                      <a:latin typeface="Cambria Math" panose="02040503050406030204" pitchFamily="18" charset="0"/>
                                      <a:ea typeface="Cambria Math" panose="02040503050406030204" pitchFamily="18" charset="0"/>
                                    </a:rPr>
                                  </m:ctrlPr>
                                </m:sSubPr>
                                <m:e>
                                  <m:d>
                                    <m:dPr>
                                      <m:ctrlPr>
                                        <a:rPr lang="en-GB" i="1">
                                          <a:solidFill>
                                            <a:srgbClr val="0070C0"/>
                                          </a:solidFill>
                                          <a:latin typeface="Cambria Math" panose="02040503050406030204" pitchFamily="18" charset="0"/>
                                          <a:ea typeface="Cambria Math" panose="02040503050406030204" pitchFamily="18" charset="0"/>
                                        </a:rPr>
                                      </m:ctrlPr>
                                    </m:dPr>
                                    <m:e>
                                      <m:f>
                                        <m:fPr>
                                          <m:type m:val="skw"/>
                                          <m:ctrlPr>
                                            <a:rPr lang="en-GB" i="1">
                                              <a:solidFill>
                                                <a:srgbClr val="0070C0"/>
                                              </a:solidFill>
                                              <a:latin typeface="Cambria Math" panose="02040503050406030204" pitchFamily="18" charset="0"/>
                                              <a:ea typeface="Cambria Math" panose="02040503050406030204" pitchFamily="18" charset="0"/>
                                            </a:rPr>
                                          </m:ctrlPr>
                                        </m:fPr>
                                        <m:num>
                                          <m:r>
                                            <a:rPr lang="en-GB" i="1">
                                              <a:solidFill>
                                                <a:srgbClr val="0070C0"/>
                                              </a:solidFill>
                                              <a:latin typeface="Cambria Math" panose="02040503050406030204" pitchFamily="18" charset="0"/>
                                              <a:ea typeface="Cambria Math" panose="02040503050406030204" pitchFamily="18" charset="0"/>
                                            </a:rPr>
                                            <m:t>𝝏</m:t>
                                          </m:r>
                                          <m:r>
                                            <a:rPr lang="en-GB" i="1">
                                              <a:solidFill>
                                                <a:srgbClr val="0070C0"/>
                                              </a:solidFill>
                                              <a:latin typeface="Cambria Math" panose="02040503050406030204" pitchFamily="18" charset="0"/>
                                              <a:ea typeface="Cambria Math" panose="02040503050406030204" pitchFamily="18" charset="0"/>
                                            </a:rPr>
                                            <m:t>𝑴</m:t>
                                          </m:r>
                                        </m:num>
                                        <m:den>
                                          <m:r>
                                            <a:rPr lang="en-GB" i="1">
                                              <a:solidFill>
                                                <a:srgbClr val="0070C0"/>
                                              </a:solidFill>
                                              <a:latin typeface="Cambria Math" panose="02040503050406030204" pitchFamily="18" charset="0"/>
                                              <a:ea typeface="Cambria Math" panose="02040503050406030204" pitchFamily="18" charset="0"/>
                                            </a:rPr>
                                            <m:t>𝝏𝝋</m:t>
                                          </m:r>
                                        </m:den>
                                      </m:f>
                                    </m:e>
                                  </m:d>
                                </m:e>
                                <m:sub>
                                  <m:r>
                                    <a:rPr lang="en-GB" i="1">
                                      <a:solidFill>
                                        <a:srgbClr val="0070C0"/>
                                      </a:solidFill>
                                      <a:latin typeface="Cambria Math" panose="02040503050406030204" pitchFamily="18" charset="0"/>
                                      <a:ea typeface="Cambria Math" panose="02040503050406030204" pitchFamily="18" charset="0"/>
                                    </a:rPr>
                                    <m:t>𝟎</m:t>
                                  </m:r>
                                </m:sub>
                              </m:sSub>
                            </m:den>
                          </m:f>
                        </m:e>
                      </m:rad>
                    </m:oMath>
                  </m:oMathPara>
                </a14:m>
                <a:endParaRPr lang="it-IT" dirty="0">
                  <a:solidFill>
                    <a:srgbClr val="0070C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4667105" y="5370386"/>
                <a:ext cx="2361224" cy="1197379"/>
              </a:xfrm>
              <a:prstGeom prst="rect">
                <a:avLst/>
              </a:prstGeom>
              <a:blipFill>
                <a:blip r:embed="rId6"/>
                <a:stretch>
                  <a:fillRect/>
                </a:stretch>
              </a:blipFill>
            </p:spPr>
            <p:txBody>
              <a:bodyPr/>
              <a:lstStyle/>
              <a:p>
                <a:r>
                  <a:rPr lang="en-US">
                    <a:noFill/>
                  </a:rPr>
                  <a:t> </a:t>
                </a:r>
              </a:p>
            </p:txBody>
          </p:sp>
        </mc:Fallback>
      </mc:AlternateContent>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35560" y="1484785"/>
            <a:ext cx="7848872" cy="1323439"/>
          </a:xfrm>
          <a:prstGeom prst="rect">
            <a:avLst/>
          </a:prstGeom>
          <a:noFill/>
        </p:spPr>
        <p:txBody>
          <a:bodyPr wrap="square" rtlCol="0">
            <a:spAutoFit/>
          </a:bodyPr>
          <a:lstStyle/>
          <a:p>
            <a:pPr algn="just"/>
            <a:r>
              <a:rPr lang="en-GB" b="0" dirty="0"/>
              <a:t>E </a:t>
            </a:r>
            <a:r>
              <a:rPr lang="en-GB" b="0" dirty="0" err="1"/>
              <a:t>pertanto</a:t>
            </a:r>
            <a:r>
              <a:rPr lang="en-GB" b="0" dirty="0"/>
              <a:t> </a:t>
            </a:r>
            <a:r>
              <a:rPr lang="en-GB" b="0" dirty="0" err="1"/>
              <a:t>anche</a:t>
            </a:r>
            <a:r>
              <a:rPr lang="en-GB" b="0" dirty="0"/>
              <a:t> in </a:t>
            </a:r>
            <a:r>
              <a:rPr lang="en-GB" b="0" dirty="0" err="1"/>
              <a:t>questo</a:t>
            </a:r>
            <a:r>
              <a:rPr lang="en-GB" b="0" dirty="0"/>
              <a:t> </a:t>
            </a:r>
            <a:r>
              <a:rPr lang="en-GB" b="0" dirty="0" err="1"/>
              <a:t>caso</a:t>
            </a:r>
            <a:r>
              <a:rPr lang="en-GB" b="0" dirty="0"/>
              <a:t> la </a:t>
            </a:r>
            <a:r>
              <a:rPr lang="en-GB" b="0" dirty="0" err="1"/>
              <a:t>sensibilità</a:t>
            </a:r>
            <a:r>
              <a:rPr lang="en-GB" b="0" dirty="0"/>
              <a:t> è </a:t>
            </a:r>
            <a:r>
              <a:rPr lang="en-GB" b="0" dirty="0" err="1"/>
              <a:t>proporzionale</a:t>
            </a:r>
            <a:r>
              <a:rPr lang="en-GB" b="0" dirty="0"/>
              <a:t> al </a:t>
            </a:r>
            <a:r>
              <a:rPr lang="en-GB" b="0" dirty="0" err="1"/>
              <a:t>quadrato</a:t>
            </a:r>
            <a:r>
              <a:rPr lang="en-GB" b="0" dirty="0"/>
              <a:t> del </a:t>
            </a:r>
            <a:r>
              <a:rPr lang="en-GB" b="0" dirty="0" err="1"/>
              <a:t>periodo</a:t>
            </a:r>
            <a:r>
              <a:rPr lang="en-GB" b="0" dirty="0"/>
              <a:t>.</a:t>
            </a:r>
          </a:p>
          <a:p>
            <a:pPr algn="just"/>
            <a:endParaRPr lang="en-GB" b="0" dirty="0"/>
          </a:p>
          <a:p>
            <a:pPr algn="just"/>
            <a:r>
              <a:rPr lang="en-GB" b="0" dirty="0"/>
              <a:t>Per </a:t>
            </a:r>
            <a:r>
              <a:rPr lang="en-GB" b="0" dirty="0" err="1"/>
              <a:t>ottenere</a:t>
            </a:r>
            <a:r>
              <a:rPr lang="en-GB" b="0" dirty="0"/>
              <a:t> </a:t>
            </a:r>
            <a:r>
              <a:rPr lang="en-GB" b="0" dirty="0" err="1"/>
              <a:t>periodi</a:t>
            </a:r>
            <a:r>
              <a:rPr lang="en-GB" b="0" dirty="0"/>
              <a:t> </a:t>
            </a:r>
            <a:r>
              <a:rPr lang="en-GB" b="0" dirty="0" err="1"/>
              <a:t>grandi</a:t>
            </a:r>
            <a:r>
              <a:rPr lang="en-GB" b="0" dirty="0"/>
              <a:t> e </a:t>
            </a:r>
            <a:r>
              <a:rPr lang="en-GB" b="0" dirty="0" err="1"/>
              <a:t>sensibilità</a:t>
            </a:r>
            <a:r>
              <a:rPr lang="en-GB" b="0" dirty="0"/>
              <a:t> elevate </a:t>
            </a:r>
            <a:r>
              <a:rPr lang="en-GB" b="0" dirty="0" err="1"/>
              <a:t>basterà</a:t>
            </a:r>
            <a:r>
              <a:rPr lang="en-GB" b="0" dirty="0"/>
              <a:t> </a:t>
            </a:r>
            <a:r>
              <a:rPr lang="en-GB" b="0" dirty="0" err="1"/>
              <a:t>realizzare</a:t>
            </a:r>
            <a:r>
              <a:rPr lang="en-GB" b="0" dirty="0"/>
              <a:t>: </a:t>
            </a:r>
            <a:endParaRPr lang="it-IT" b="0" dirty="0"/>
          </a:p>
        </p:txBody>
      </p:sp>
      <mc:AlternateContent xmlns:mc="http://schemas.openxmlformats.org/markup-compatibility/2006" xmlns:a14="http://schemas.microsoft.com/office/drawing/2010/main">
        <mc:Choice Requires="a14">
          <p:sp>
            <p:nvSpPr>
              <p:cNvPr id="9" name="TextBox 8"/>
              <p:cNvSpPr txBox="1"/>
              <p:nvPr/>
            </p:nvSpPr>
            <p:spPr>
              <a:xfrm>
                <a:off x="5381830" y="3933056"/>
                <a:ext cx="1356333" cy="7330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i="1">
                              <a:solidFill>
                                <a:srgbClr val="0070C0"/>
                              </a:solidFill>
                              <a:latin typeface="Cambria Math" panose="02040503050406030204" pitchFamily="18" charset="0"/>
                            </a:rPr>
                          </m:ctrlPr>
                        </m:sSubPr>
                        <m:e>
                          <m:d>
                            <m:dPr>
                              <m:ctrlPr>
                                <a:rPr lang="it-IT" i="1">
                                  <a:solidFill>
                                    <a:srgbClr val="0070C0"/>
                                  </a:solidFill>
                                  <a:latin typeface="Cambria Math" panose="02040503050406030204" pitchFamily="18" charset="0"/>
                                </a:rPr>
                              </m:ctrlPr>
                            </m:dPr>
                            <m:e>
                              <m:f>
                                <m:fPr>
                                  <m:ctrlPr>
                                    <a:rPr lang="it-IT" i="1">
                                      <a:solidFill>
                                        <a:srgbClr val="0070C0"/>
                                      </a:solidFill>
                                      <a:latin typeface="Cambria Math" panose="02040503050406030204" pitchFamily="18" charset="0"/>
                                    </a:rPr>
                                  </m:ctrlPr>
                                </m:fPr>
                                <m:num>
                                  <m:r>
                                    <a:rPr lang="it-IT" i="1">
                                      <a:solidFill>
                                        <a:srgbClr val="0070C0"/>
                                      </a:solidFill>
                                      <a:latin typeface="Cambria Math" panose="02040503050406030204" pitchFamily="18" charset="0"/>
                                      <a:ea typeface="Cambria Math" panose="02040503050406030204" pitchFamily="18" charset="0"/>
                                    </a:rPr>
                                    <m:t>𝝏</m:t>
                                  </m:r>
                                  <m:r>
                                    <a:rPr lang="en-GB" i="1">
                                      <a:solidFill>
                                        <a:srgbClr val="0070C0"/>
                                      </a:solidFill>
                                      <a:latin typeface="Cambria Math" panose="02040503050406030204" pitchFamily="18" charset="0"/>
                                      <a:ea typeface="Cambria Math" panose="02040503050406030204" pitchFamily="18" charset="0"/>
                                    </a:rPr>
                                    <m:t>𝑴</m:t>
                                  </m:r>
                                </m:num>
                                <m:den>
                                  <m:r>
                                    <a:rPr lang="it-IT" i="1">
                                      <a:solidFill>
                                        <a:srgbClr val="0070C0"/>
                                      </a:solidFill>
                                      <a:latin typeface="Cambria Math" panose="02040503050406030204" pitchFamily="18" charset="0"/>
                                      <a:ea typeface="Cambria Math" panose="02040503050406030204" pitchFamily="18" charset="0"/>
                                    </a:rPr>
                                    <m:t>𝝏𝝋</m:t>
                                  </m:r>
                                </m:den>
                              </m:f>
                            </m:e>
                          </m:d>
                        </m:e>
                        <m:sub>
                          <m:r>
                            <a:rPr lang="en-GB" i="1">
                              <a:solidFill>
                                <a:srgbClr val="0070C0"/>
                              </a:solidFill>
                              <a:latin typeface="Cambria Math" panose="02040503050406030204" pitchFamily="18" charset="0"/>
                            </a:rPr>
                            <m:t>𝟎</m:t>
                          </m:r>
                        </m:sub>
                      </m:sSub>
                      <m:r>
                        <a:rPr lang="it-IT" i="1">
                          <a:solidFill>
                            <a:srgbClr val="0070C0"/>
                          </a:solidFill>
                          <a:latin typeface="Cambria Math" panose="02040503050406030204" pitchFamily="18" charset="0"/>
                          <a:ea typeface="Cambria Math" panose="02040503050406030204" pitchFamily="18" charset="0"/>
                        </a:rPr>
                        <m:t>≈</m:t>
                      </m:r>
                      <m:r>
                        <a:rPr lang="en-GB" i="1">
                          <a:solidFill>
                            <a:srgbClr val="0070C0"/>
                          </a:solidFill>
                          <a:latin typeface="Cambria Math" panose="02040503050406030204" pitchFamily="18" charset="0"/>
                          <a:ea typeface="Cambria Math" panose="02040503050406030204" pitchFamily="18" charset="0"/>
                        </a:rPr>
                        <m:t>𝟎</m:t>
                      </m:r>
                    </m:oMath>
                  </m:oMathPara>
                </a14:m>
                <a:endParaRPr lang="it-IT" dirty="0">
                  <a:solidFill>
                    <a:srgbClr val="0070C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5381830" y="3933056"/>
                <a:ext cx="1356333" cy="73308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76149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419191B-AAE1-4142-A5D0-7B83C5BE90C4}" type="slidenum">
              <a:rPr lang="it-IT" altLang="it-IT" sz="1400" b="1"/>
              <a:pPr>
                <a:spcBef>
                  <a:spcPct val="0"/>
                </a:spcBef>
                <a:buFontTx/>
                <a:buNone/>
              </a:pPr>
              <a:t>37</a:t>
            </a:fld>
            <a:endParaRPr lang="it-IT" altLang="it-IT" sz="1400" b="1"/>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E15761D-619C-4141-B014-B6DBFF417F8D}"/>
                  </a:ext>
                </a:extLst>
              </p:cNvPr>
              <p:cNvSpPr txBox="1"/>
              <p:nvPr/>
            </p:nvSpPr>
            <p:spPr>
              <a:xfrm>
                <a:off x="1919536" y="1834569"/>
                <a:ext cx="7776864" cy="3269165"/>
              </a:xfrm>
              <a:prstGeom prst="rect">
                <a:avLst/>
              </a:prstGeom>
              <a:noFill/>
            </p:spPr>
            <p:txBody>
              <a:bodyPr wrap="square" rtlCol="0">
                <a:spAutoFit/>
              </a:bodyPr>
              <a:lstStyle/>
              <a:p>
                <a:pPr algn="just"/>
                <a:r>
                  <a:rPr lang="en-US" dirty="0"/>
                  <a:t>Il </a:t>
                </a:r>
                <a:r>
                  <a:rPr lang="en-US" dirty="0" err="1"/>
                  <a:t>porcedimento</a:t>
                </a:r>
                <a:r>
                  <a:rPr lang="en-US" dirty="0"/>
                  <a:t> di </a:t>
                </a:r>
                <a:r>
                  <a:rPr lang="en-US" dirty="0" err="1"/>
                  <a:t>rendere</a:t>
                </a:r>
                <a:r>
                  <a:rPr lang="en-US" dirty="0"/>
                  <a:t> </a:t>
                </a:r>
                <a14:m>
                  <m:oMath xmlns:m="http://schemas.openxmlformats.org/officeDocument/2006/math">
                    <m:d>
                      <m:dPr>
                        <m:ctrlPr>
                          <a:rPr lang="en-US" i="1" smtClean="0">
                            <a:solidFill>
                              <a:srgbClr val="0070C0"/>
                            </a:solidFill>
                            <a:latin typeface="Cambria Math" panose="02040503050406030204" pitchFamily="18" charset="0"/>
                          </a:rPr>
                        </m:ctrlPr>
                      </m:dPr>
                      <m:e>
                        <m:f>
                          <m:fPr>
                            <m:type m:val="skw"/>
                            <m:ctrlPr>
                              <a:rPr lang="en-US" i="1" smtClean="0">
                                <a:solidFill>
                                  <a:srgbClr val="0070C0"/>
                                </a:solidFill>
                                <a:latin typeface="Cambria Math" panose="02040503050406030204" pitchFamily="18" charset="0"/>
                              </a:rPr>
                            </m:ctrlPr>
                          </m:fPr>
                          <m:num>
                            <m:r>
                              <a:rPr lang="it-IT" i="1">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ea typeface="Cambria Math" panose="02040503050406030204" pitchFamily="18" charset="0"/>
                              </a:rPr>
                              <m:t>𝑴</m:t>
                            </m:r>
                          </m:num>
                          <m:den>
                            <m:r>
                              <a:rPr lang="it-IT" i="1">
                                <a:solidFill>
                                  <a:srgbClr val="0070C0"/>
                                </a:solidFill>
                                <a:latin typeface="Cambria Math" panose="02040503050406030204" pitchFamily="18" charset="0"/>
                                <a:ea typeface="Cambria Math" panose="02040503050406030204" pitchFamily="18" charset="0"/>
                              </a:rPr>
                              <m:t>𝝏𝝋</m:t>
                            </m:r>
                          </m:den>
                        </m:f>
                      </m:e>
                    </m:d>
                    <m:r>
                      <a:rPr lang="en-US"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ea typeface="Cambria Math" panose="02040503050406030204" pitchFamily="18" charset="0"/>
                      </a:rPr>
                      <m:t>𝟎</m:t>
                    </m:r>
                    <m:r>
                      <a:rPr lang="en-US" b="1" i="1" smtClean="0">
                        <a:solidFill>
                          <a:srgbClr val="0070C0"/>
                        </a:solidFill>
                        <a:latin typeface="Cambria Math" panose="02040503050406030204" pitchFamily="18" charset="0"/>
                        <a:ea typeface="Cambria Math" panose="02040503050406030204" pitchFamily="18" charset="0"/>
                      </a:rPr>
                      <m:t>  </m:t>
                    </m:r>
                    <m:r>
                      <a:rPr lang="en-US" b="1" i="0" smtClean="0">
                        <a:solidFill>
                          <a:schemeClr val="tx1"/>
                        </a:solidFill>
                        <a:latin typeface="Cambria Math" panose="02040503050406030204" pitchFamily="18" charset="0"/>
                        <a:ea typeface="Cambria Math" panose="02040503050406030204" pitchFamily="18" charset="0"/>
                      </a:rPr>
                      <m:t>𝐯𝐢𝐞𝐧𝐞</m:t>
                    </m:r>
                    <m:r>
                      <a:rPr lang="en-US" b="1" i="0" smtClean="0">
                        <a:solidFill>
                          <a:schemeClr val="tx1"/>
                        </a:solidFill>
                        <a:latin typeface="Cambria Math" panose="02040503050406030204" pitchFamily="18" charset="0"/>
                        <a:ea typeface="Cambria Math" panose="02040503050406030204" pitchFamily="18" charset="0"/>
                      </a:rPr>
                      <m:t> </m:t>
                    </m:r>
                    <m:r>
                      <a:rPr lang="en-US" b="1" i="0" smtClean="0">
                        <a:solidFill>
                          <a:schemeClr val="tx1"/>
                        </a:solidFill>
                        <a:latin typeface="Cambria Math" panose="02040503050406030204" pitchFamily="18" charset="0"/>
                        <a:ea typeface="Cambria Math" panose="02040503050406030204" pitchFamily="18" charset="0"/>
                      </a:rPr>
                      <m:t>𝐝𝐞𝐭𝐭𝐨</m:t>
                    </m:r>
                    <m:r>
                      <a:rPr lang="en-US" b="1" i="0" smtClean="0">
                        <a:solidFill>
                          <a:schemeClr val="tx1"/>
                        </a:solidFill>
                        <a:latin typeface="Cambria Math" panose="02040503050406030204" pitchFamily="18" charset="0"/>
                        <a:ea typeface="Cambria Math" panose="02040503050406030204" pitchFamily="18" charset="0"/>
                      </a:rPr>
                      <m:t> </m:t>
                    </m:r>
                    <m:r>
                      <a:rPr lang="en-US" b="1" i="0" smtClean="0">
                        <a:solidFill>
                          <a:srgbClr val="FF0000"/>
                        </a:solidFill>
                        <a:latin typeface="Cambria Math" panose="02040503050406030204" pitchFamily="18" charset="0"/>
                        <a:ea typeface="Cambria Math" panose="02040503050406030204" pitchFamily="18" charset="0"/>
                      </a:rPr>
                      <m:t>𝐚𝐬𝐭𝐚𝐭𝐢𝐳𝐳𝐚𝐳𝐢𝐨𝐧𝐞</m:t>
                    </m:r>
                    <m:r>
                      <a:rPr lang="en-US" b="1" i="0" smtClean="0">
                        <a:solidFill>
                          <a:schemeClr val="tx1"/>
                        </a:solidFill>
                        <a:latin typeface="Cambria Math" panose="02040503050406030204" pitchFamily="18" charset="0"/>
                        <a:ea typeface="Cambria Math" panose="02040503050406030204" pitchFamily="18" charset="0"/>
                      </a:rPr>
                      <m:t> </m:t>
                    </m:r>
                  </m:oMath>
                </a14:m>
                <a:endParaRPr lang="en-US" b="1" i="0" dirty="0">
                  <a:solidFill>
                    <a:schemeClr val="tx1"/>
                  </a:solidFill>
                  <a:latin typeface="Cambria Math" panose="02040503050406030204" pitchFamily="18" charset="0"/>
                  <a:ea typeface="Cambria Math" panose="02040503050406030204" pitchFamily="18" charset="0"/>
                </a:endParaRPr>
              </a:p>
              <a:p>
                <a:pPr algn="just"/>
                <a14:m>
                  <m:oMath xmlns:m="http://schemas.openxmlformats.org/officeDocument/2006/math">
                    <m:r>
                      <a:rPr lang="en-US" b="1" i="0" smtClean="0">
                        <a:solidFill>
                          <a:schemeClr val="tx1"/>
                        </a:solidFill>
                        <a:latin typeface="Cambria Math" panose="02040503050406030204" pitchFamily="18" charset="0"/>
                        <a:ea typeface="Cambria Math" panose="02040503050406030204" pitchFamily="18" charset="0"/>
                      </a:rPr>
                      <m:t>𝐞</m:t>
                    </m:r>
                    <m:r>
                      <a:rPr lang="en-US" b="1" i="0" smtClean="0">
                        <a:solidFill>
                          <a:schemeClr val="tx1"/>
                        </a:solidFill>
                        <a:latin typeface="Cambria Math" panose="02040503050406030204" pitchFamily="18" charset="0"/>
                        <a:ea typeface="Cambria Math" panose="02040503050406030204" pitchFamily="18" charset="0"/>
                      </a:rPr>
                      <m:t> </m:t>
                    </m:r>
                    <m:r>
                      <a:rPr lang="en-US" b="1" i="0" smtClean="0">
                        <a:solidFill>
                          <a:schemeClr val="tx1"/>
                        </a:solidFill>
                        <a:latin typeface="Cambria Math" panose="02040503050406030204" pitchFamily="18" charset="0"/>
                        <a:ea typeface="Cambria Math" panose="02040503050406030204" pitchFamily="18" charset="0"/>
                      </a:rPr>
                      <m:t>𝐩𝐮</m:t>
                    </m:r>
                    <m:r>
                      <a:rPr lang="en-US" b="1" i="0" smtClean="0">
                        <a:solidFill>
                          <a:schemeClr val="tx1"/>
                        </a:solidFill>
                        <a:latin typeface="Cambria Math" panose="02040503050406030204" pitchFamily="18" charset="0"/>
                        <a:ea typeface="Cambria Math" panose="02040503050406030204" pitchFamily="18" charset="0"/>
                      </a:rPr>
                      <m:t>ò </m:t>
                    </m:r>
                    <m:r>
                      <a:rPr lang="en-US" b="1" i="0" smtClean="0">
                        <a:solidFill>
                          <a:schemeClr val="tx1"/>
                        </a:solidFill>
                        <a:latin typeface="Cambria Math" panose="02040503050406030204" pitchFamily="18" charset="0"/>
                        <a:ea typeface="Cambria Math" panose="02040503050406030204" pitchFamily="18" charset="0"/>
                      </a:rPr>
                      <m:t>𝐞𝐬𝐬𝐞𝐫𝐞</m:t>
                    </m:r>
                    <m:r>
                      <a:rPr lang="en-US" b="1" i="0" smtClean="0">
                        <a:solidFill>
                          <a:schemeClr val="tx1"/>
                        </a:solidFill>
                        <a:latin typeface="Cambria Math" panose="02040503050406030204" pitchFamily="18" charset="0"/>
                        <a:ea typeface="Cambria Math" panose="02040503050406030204" pitchFamily="18" charset="0"/>
                      </a:rPr>
                      <m:t> </m:t>
                    </m:r>
                    <m:r>
                      <a:rPr lang="en-US" b="1" i="0" smtClean="0">
                        <a:solidFill>
                          <a:schemeClr val="tx1"/>
                        </a:solidFill>
                        <a:latin typeface="Cambria Math" panose="02040503050406030204" pitchFamily="18" charset="0"/>
                        <a:ea typeface="Cambria Math" panose="02040503050406030204" pitchFamily="18" charset="0"/>
                      </a:rPr>
                      <m:t>𝐫𝐞𝐚𝐥𝐢𝐳𝐳𝐚𝐭𝐨</m:t>
                    </m:r>
                    <m:r>
                      <a:rPr lang="en-US" b="1" i="0" smtClean="0">
                        <a:solidFill>
                          <a:schemeClr val="tx1"/>
                        </a:solidFill>
                        <a:latin typeface="Cambria Math" panose="02040503050406030204" pitchFamily="18" charset="0"/>
                        <a:ea typeface="Cambria Math" panose="02040503050406030204" pitchFamily="18" charset="0"/>
                      </a:rPr>
                      <m:t> </m:t>
                    </m:r>
                    <m:r>
                      <a:rPr lang="en-US" b="1" i="0" smtClean="0">
                        <a:solidFill>
                          <a:schemeClr val="tx1"/>
                        </a:solidFill>
                        <a:latin typeface="Cambria Math" panose="02040503050406030204" pitchFamily="18" charset="0"/>
                        <a:ea typeface="Cambria Math" panose="02040503050406030204" pitchFamily="18" charset="0"/>
                      </a:rPr>
                      <m:t>𝐢𝐧</m:t>
                    </m:r>
                    <m:r>
                      <a:rPr lang="en-US" b="1" i="0" smtClean="0">
                        <a:solidFill>
                          <a:schemeClr val="tx1"/>
                        </a:solidFill>
                        <a:latin typeface="Cambria Math" panose="02040503050406030204" pitchFamily="18" charset="0"/>
                        <a:ea typeface="Cambria Math" panose="02040503050406030204" pitchFamily="18" charset="0"/>
                      </a:rPr>
                      <m:t> </m:t>
                    </m:r>
                    <m:r>
                      <a:rPr lang="en-US" b="1" i="0" smtClean="0">
                        <a:solidFill>
                          <a:schemeClr val="tx1"/>
                        </a:solidFill>
                        <a:latin typeface="Cambria Math" panose="02040503050406030204" pitchFamily="18" charset="0"/>
                        <a:ea typeface="Cambria Math" panose="02040503050406030204" pitchFamily="18" charset="0"/>
                      </a:rPr>
                      <m:t>𝐯𝐚𝐫𝐢</m:t>
                    </m:r>
                    <m:r>
                      <a:rPr lang="en-US" b="1" i="0" smtClean="0">
                        <a:solidFill>
                          <a:schemeClr val="tx1"/>
                        </a:solidFill>
                        <a:latin typeface="Cambria Math" panose="02040503050406030204" pitchFamily="18" charset="0"/>
                        <a:ea typeface="Cambria Math" panose="02040503050406030204" pitchFamily="18" charset="0"/>
                      </a:rPr>
                      <m:t> </m:t>
                    </m:r>
                    <m:r>
                      <a:rPr lang="en-US" b="1" i="0" smtClean="0">
                        <a:solidFill>
                          <a:schemeClr val="tx1"/>
                        </a:solidFill>
                        <a:latin typeface="Cambria Math" panose="02040503050406030204" pitchFamily="18" charset="0"/>
                        <a:ea typeface="Cambria Math" panose="02040503050406030204" pitchFamily="18" charset="0"/>
                      </a:rPr>
                      <m:t>𝐦𝐨𝐝𝐢</m:t>
                    </m:r>
                  </m:oMath>
                </a14:m>
                <a:r>
                  <a:rPr lang="en-US" dirty="0"/>
                  <a:t>:</a:t>
                </a:r>
              </a:p>
              <a:p>
                <a:pPr algn="just"/>
                <a:endParaRPr lang="en-US" dirty="0"/>
              </a:p>
              <a:p>
                <a:pPr algn="just"/>
                <a:r>
                  <a:rPr lang="en-US" dirty="0"/>
                  <a:t>Per </a:t>
                </a:r>
                <a:r>
                  <a:rPr lang="en-US" dirty="0" err="1"/>
                  <a:t>avere</a:t>
                </a:r>
                <a:r>
                  <a:rPr lang="en-US" dirty="0"/>
                  <a:t>:</a:t>
                </a:r>
              </a:p>
              <a:p>
                <a:pPr algn="just"/>
                <a:endParaRPr lang="en-US" dirty="0"/>
              </a:p>
              <a:p>
                <a:pPr algn="just"/>
                <a14:m>
                  <m:oMathPara xmlns:m="http://schemas.openxmlformats.org/officeDocument/2006/math">
                    <m:oMathParaPr>
                      <m:jc m:val="center"/>
                    </m:oMathParaPr>
                    <m:oMath xmlns:m="http://schemas.openxmlformats.org/officeDocument/2006/math">
                      <m:f>
                        <m:fPr>
                          <m:ctrlPr>
                            <a:rPr lang="en-US" i="1" smtClean="0">
                              <a:solidFill>
                                <a:srgbClr val="0070C0"/>
                              </a:solidFill>
                              <a:latin typeface="Cambria Math" panose="02040503050406030204" pitchFamily="18" charset="0"/>
                            </a:rPr>
                          </m:ctrlPr>
                        </m:fPr>
                        <m:num>
                          <m:r>
                            <a:rPr lang="it-IT"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𝑴</m:t>
                          </m:r>
                        </m:num>
                        <m:den>
                          <m:r>
                            <a:rPr lang="en-GB" i="1">
                              <a:solidFill>
                                <a:srgbClr val="0070C0"/>
                              </a:solidFill>
                              <a:latin typeface="Cambria Math" panose="02040503050406030204" pitchFamily="18" charset="0"/>
                              <a:ea typeface="Cambria Math" panose="02040503050406030204" pitchFamily="18" charset="0"/>
                            </a:rPr>
                            <m:t>𝝏</m:t>
                          </m:r>
                          <m:r>
                            <m:rPr>
                              <m:sty m:val="p"/>
                            </m:rPr>
                            <a:rPr lang="el-GR" i="1" smtClean="0">
                              <a:solidFill>
                                <a:srgbClr val="0070C0"/>
                              </a:solidFill>
                              <a:latin typeface="Cambria Math" panose="02040503050406030204" pitchFamily="18" charset="0"/>
                              <a:ea typeface="Cambria Math" panose="02040503050406030204" pitchFamily="18" charset="0"/>
                            </a:rPr>
                            <m:t>φ</m:t>
                          </m:r>
                        </m:den>
                      </m:f>
                      <m:r>
                        <a:rPr lang="en-US" b="1" i="1" smtClean="0">
                          <a:solidFill>
                            <a:srgbClr val="0070C0"/>
                          </a:solidFill>
                          <a:latin typeface="Cambria Math" panose="02040503050406030204" pitchFamily="18" charset="0"/>
                        </a:rPr>
                        <m:t>=</m:t>
                      </m:r>
                      <m:f>
                        <m:fPr>
                          <m:ctrlPr>
                            <a:rPr lang="en-US" b="1" i="1" smtClean="0">
                              <a:solidFill>
                                <a:srgbClr val="0070C0"/>
                              </a:solidFill>
                              <a:latin typeface="Cambria Math" panose="02040503050406030204" pitchFamily="18" charset="0"/>
                            </a:rPr>
                          </m:ctrlPr>
                        </m:fPr>
                        <m:num>
                          <m:sSub>
                            <m:sSubPr>
                              <m:ctrlPr>
                                <a:rPr lang="en-US" b="1" i="1" smtClean="0">
                                  <a:solidFill>
                                    <a:srgbClr val="0070C0"/>
                                  </a:solidFill>
                                  <a:latin typeface="Cambria Math" panose="02040503050406030204" pitchFamily="18" charset="0"/>
                                </a:rPr>
                              </m:ctrlPr>
                            </m:sSubPr>
                            <m:e>
                              <m:r>
                                <a:rPr lang="it-IT"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𝑴</m:t>
                              </m:r>
                            </m:e>
                            <m:sub>
                              <m:r>
                                <a:rPr lang="en-US" b="1" i="1" smtClean="0">
                                  <a:solidFill>
                                    <a:srgbClr val="0070C0"/>
                                  </a:solidFill>
                                  <a:latin typeface="Cambria Math" panose="02040503050406030204" pitchFamily="18" charset="0"/>
                                </a:rPr>
                                <m:t>𝒆</m:t>
                              </m:r>
                            </m:sub>
                          </m:sSub>
                        </m:num>
                        <m:den>
                          <m:r>
                            <a:rPr lang="en-GB" i="1">
                              <a:solidFill>
                                <a:srgbClr val="0070C0"/>
                              </a:solidFill>
                              <a:latin typeface="Cambria Math" panose="02040503050406030204" pitchFamily="18" charset="0"/>
                              <a:ea typeface="Cambria Math" panose="02040503050406030204" pitchFamily="18" charset="0"/>
                            </a:rPr>
                            <m:t>𝝏</m:t>
                          </m:r>
                          <m:r>
                            <m:rPr>
                              <m:sty m:val="p"/>
                            </m:rPr>
                            <a:rPr lang="el-GR" i="1">
                              <a:solidFill>
                                <a:srgbClr val="0070C0"/>
                              </a:solidFill>
                              <a:latin typeface="Cambria Math" panose="02040503050406030204" pitchFamily="18" charset="0"/>
                              <a:ea typeface="Cambria Math" panose="02040503050406030204" pitchFamily="18" charset="0"/>
                            </a:rPr>
                            <m:t>φ</m:t>
                          </m:r>
                        </m:den>
                      </m:f>
                      <m:r>
                        <a:rPr lang="en-US" b="1" i="1" smtClean="0">
                          <a:solidFill>
                            <a:srgbClr val="0070C0"/>
                          </a:solidFill>
                          <a:latin typeface="Cambria Math" panose="02040503050406030204" pitchFamily="18" charset="0"/>
                        </a:rPr>
                        <m:t>− </m:t>
                      </m:r>
                      <m:f>
                        <m:fPr>
                          <m:ctrlPr>
                            <a:rPr lang="en-US" b="1" i="1" smtClean="0">
                              <a:solidFill>
                                <a:srgbClr val="0070C0"/>
                              </a:solidFill>
                              <a:latin typeface="Cambria Math" panose="02040503050406030204" pitchFamily="18" charset="0"/>
                            </a:rPr>
                          </m:ctrlPr>
                        </m:fPr>
                        <m:num>
                          <m:sSub>
                            <m:sSubPr>
                              <m:ctrlPr>
                                <a:rPr lang="en-US" b="1" i="1" smtClean="0">
                                  <a:solidFill>
                                    <a:srgbClr val="0070C0"/>
                                  </a:solidFill>
                                  <a:latin typeface="Cambria Math" panose="02040503050406030204" pitchFamily="18" charset="0"/>
                                </a:rPr>
                              </m:ctrlPr>
                            </m:sSubPr>
                            <m:e>
                              <m:r>
                                <a:rPr lang="it-IT"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𝑴</m:t>
                              </m:r>
                            </m:e>
                            <m:sub>
                              <m:r>
                                <a:rPr lang="en-US" b="1" i="1" smtClean="0">
                                  <a:solidFill>
                                    <a:srgbClr val="0070C0"/>
                                  </a:solidFill>
                                  <a:latin typeface="Cambria Math" panose="02040503050406030204" pitchFamily="18" charset="0"/>
                                </a:rPr>
                                <m:t>𝒈</m:t>
                              </m:r>
                            </m:sub>
                          </m:sSub>
                        </m:num>
                        <m:den>
                          <m:r>
                            <a:rPr lang="en-GB" i="1">
                              <a:solidFill>
                                <a:srgbClr val="0070C0"/>
                              </a:solidFill>
                              <a:latin typeface="Cambria Math" panose="02040503050406030204" pitchFamily="18" charset="0"/>
                              <a:ea typeface="Cambria Math" panose="02040503050406030204" pitchFamily="18" charset="0"/>
                            </a:rPr>
                            <m:t>𝝏</m:t>
                          </m:r>
                          <m:r>
                            <m:rPr>
                              <m:sty m:val="p"/>
                            </m:rPr>
                            <a:rPr lang="el-GR" i="1">
                              <a:solidFill>
                                <a:srgbClr val="0070C0"/>
                              </a:solidFill>
                              <a:latin typeface="Cambria Math" panose="02040503050406030204" pitchFamily="18" charset="0"/>
                              <a:ea typeface="Cambria Math" panose="02040503050406030204" pitchFamily="18" charset="0"/>
                            </a:rPr>
                            <m:t>φ</m:t>
                          </m:r>
                        </m:den>
                      </m:f>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ea typeface="Cambria Math" panose="02040503050406030204" pitchFamily="18" charset="0"/>
                        </a:rPr>
                        <m:t>𝟎</m:t>
                      </m:r>
                    </m:oMath>
                  </m:oMathPara>
                </a14:m>
                <a:endParaRPr lang="en-US" dirty="0"/>
              </a:p>
              <a:p>
                <a:pPr algn="just"/>
                <a:endParaRPr lang="en-US" dirty="0"/>
              </a:p>
              <a:p>
                <a:pPr algn="just"/>
                <a:endParaRPr lang="en-US" dirty="0"/>
              </a:p>
              <a:p>
                <a:pPr algn="just"/>
                <a:r>
                  <a:rPr lang="en-US" dirty="0"/>
                  <a:t>Si </a:t>
                </a:r>
                <a:r>
                  <a:rPr lang="en-US" dirty="0" err="1"/>
                  <a:t>può</a:t>
                </a:r>
                <a:r>
                  <a:rPr lang="en-US" dirty="0"/>
                  <a:t> procedure in due </a:t>
                </a:r>
                <a:r>
                  <a:rPr lang="en-US" dirty="0" err="1"/>
                  <a:t>modi</a:t>
                </a:r>
                <a:endParaRPr lang="en-US" dirty="0"/>
              </a:p>
            </p:txBody>
          </p:sp>
        </mc:Choice>
        <mc:Fallback xmlns="">
          <p:sp>
            <p:nvSpPr>
              <p:cNvPr id="2" name="TextBox 1">
                <a:extLst>
                  <a:ext uri="{FF2B5EF4-FFF2-40B4-BE49-F238E27FC236}">
                    <a16:creationId xmlns:a16="http://schemas.microsoft.com/office/drawing/2014/main" id="{3E15761D-619C-4141-B014-B6DBFF417F8D}"/>
                  </a:ext>
                </a:extLst>
              </p:cNvPr>
              <p:cNvSpPr txBox="1">
                <a:spLocks noRot="1" noChangeAspect="1" noMove="1" noResize="1" noEditPoints="1" noAdjustHandles="1" noChangeArrowheads="1" noChangeShapeType="1" noTextEdit="1"/>
              </p:cNvSpPr>
              <p:nvPr/>
            </p:nvSpPr>
            <p:spPr>
              <a:xfrm>
                <a:off x="1919536" y="1834569"/>
                <a:ext cx="7776864" cy="3269165"/>
              </a:xfrm>
              <a:prstGeom prst="rect">
                <a:avLst/>
              </a:prstGeom>
              <a:blipFill>
                <a:blip r:embed="rId3"/>
                <a:stretch>
                  <a:fillRect l="-862" t="-19216" b="-24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9E95A21B-E898-4694-AB01-31ABD537C74A}"/>
                  </a:ext>
                </a:extLst>
              </p:cNvPr>
              <p:cNvSpPr/>
              <p:nvPr/>
            </p:nvSpPr>
            <p:spPr>
              <a:xfrm>
                <a:off x="4786694" y="1124744"/>
                <a:ext cx="2042547"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cap="all">
                          <a:solidFill>
                            <a:srgbClr val="FF0000"/>
                          </a:solidFill>
                          <a:latin typeface="Cambria Math" panose="02040503050406030204" pitchFamily="18" charset="0"/>
                          <a:ea typeface="Cambria Math" panose="02040503050406030204" pitchFamily="18" charset="0"/>
                        </a:rPr>
                        <m:t>𝐚𝐬𝐭𝐚𝐭𝐢𝐳𝐳𝐚𝐳𝐢𝐨𝐧𝐞</m:t>
                      </m:r>
                      <m:r>
                        <a:rPr lang="en-US" cap="all">
                          <a:latin typeface="Cambria Math" panose="02040503050406030204" pitchFamily="18" charset="0"/>
                          <a:ea typeface="Cambria Math" panose="02040503050406030204" pitchFamily="18" charset="0"/>
                        </a:rPr>
                        <m:t> </m:t>
                      </m:r>
                    </m:oMath>
                  </m:oMathPara>
                </a14:m>
                <a:endParaRPr lang="en-US" cap="all" dirty="0"/>
              </a:p>
            </p:txBody>
          </p:sp>
        </mc:Choice>
        <mc:Fallback xmlns="">
          <p:sp>
            <p:nvSpPr>
              <p:cNvPr id="4" name="Rectangle 3">
                <a:extLst>
                  <a:ext uri="{FF2B5EF4-FFF2-40B4-BE49-F238E27FC236}">
                    <a16:creationId xmlns:a16="http://schemas.microsoft.com/office/drawing/2014/main" id="{9E95A21B-E898-4694-AB01-31ABD537C74A}"/>
                  </a:ext>
                </a:extLst>
              </p:cNvPr>
              <p:cNvSpPr>
                <a:spLocks noRot="1" noChangeAspect="1" noMove="1" noResize="1" noEditPoints="1" noAdjustHandles="1" noChangeArrowheads="1" noChangeShapeType="1" noTextEdit="1"/>
              </p:cNvSpPr>
              <p:nvPr/>
            </p:nvSpPr>
            <p:spPr>
              <a:xfrm>
                <a:off x="4786694" y="1124744"/>
                <a:ext cx="2042547" cy="400110"/>
              </a:xfrm>
              <a:prstGeom prst="rect">
                <a:avLst/>
              </a:prstGeom>
              <a:blipFill>
                <a:blip r:embed="rId4"/>
                <a:stretch>
                  <a:fillRect/>
                </a:stretch>
              </a:blipFill>
            </p:spPr>
            <p:txBody>
              <a:bodyPr/>
              <a:lstStyle/>
              <a:p>
                <a:r>
                  <a:rPr lang="en-US">
                    <a:noFill/>
                  </a:rPr>
                  <a:t> </a:t>
                </a:r>
              </a:p>
            </p:txBody>
          </p:sp>
        </mc:Fallback>
      </mc:AlternateContent>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FD082E8-3862-48F9-89CB-26718442392F}" type="slidenum">
              <a:rPr lang="it-IT" altLang="it-IT" sz="1400" b="1"/>
              <a:pPr>
                <a:spcBef>
                  <a:spcPct val="0"/>
                </a:spcBef>
                <a:buFontTx/>
                <a:buNone/>
              </a:pPr>
              <a:t>38</a:t>
            </a:fld>
            <a:endParaRPr lang="it-IT" altLang="it-IT" sz="1400" b="1"/>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24580FD-98F0-44A8-ABB4-EA5D91E4F185}"/>
                  </a:ext>
                </a:extLst>
              </p:cNvPr>
              <p:cNvSpPr txBox="1"/>
              <p:nvPr/>
            </p:nvSpPr>
            <p:spPr>
              <a:xfrm>
                <a:off x="1199456" y="1844824"/>
                <a:ext cx="9793088" cy="3810082"/>
              </a:xfrm>
              <a:prstGeom prst="rect">
                <a:avLst/>
              </a:prstGeom>
              <a:noFill/>
            </p:spPr>
            <p:txBody>
              <a:bodyPr wrap="square" rtlCol="0">
                <a:spAutoFit/>
              </a:bodyPr>
              <a:lstStyle/>
              <a:p>
                <a:r>
                  <a:rPr lang="en-US" dirty="0"/>
                  <a:t>1) </a:t>
                </a:r>
                <a:r>
                  <a:rPr lang="en-US" dirty="0" err="1"/>
                  <a:t>Rendere</a:t>
                </a:r>
                <a:r>
                  <a:rPr lang="en-US" dirty="0"/>
                  <a:t> </a:t>
                </a:r>
                <a:r>
                  <a:rPr lang="en-US" dirty="0">
                    <a:solidFill>
                      <a:srgbClr val="0070C0"/>
                    </a:solidFill>
                  </a:rPr>
                  <a:t>M</a:t>
                </a:r>
                <a:r>
                  <a:rPr lang="en-US" baseline="-25000" dirty="0">
                    <a:solidFill>
                      <a:srgbClr val="0070C0"/>
                    </a:solidFill>
                  </a:rPr>
                  <a:t>g</a:t>
                </a:r>
                <a:r>
                  <a:rPr lang="en-US" baseline="-25000" dirty="0"/>
                  <a:t> </a:t>
                </a:r>
                <a:r>
                  <a:rPr lang="en-US" dirty="0" err="1"/>
                  <a:t>indipendente</a:t>
                </a:r>
                <a:r>
                  <a:rPr lang="en-US" dirty="0"/>
                  <a:t> da </a:t>
                </a:r>
                <a:r>
                  <a:rPr lang="el-GR" dirty="0"/>
                  <a:t>φ</a:t>
                </a:r>
                <a:r>
                  <a:rPr lang="en-US" dirty="0"/>
                  <a:t> (per cui </a:t>
                </a:r>
                <a14:m>
                  <m:oMath xmlns:m="http://schemas.openxmlformats.org/officeDocument/2006/math">
                    <m:f>
                      <m:fPr>
                        <m:ctrlPr>
                          <a:rPr lang="en-US" i="1">
                            <a:solidFill>
                              <a:srgbClr val="0070C0"/>
                            </a:solidFill>
                            <a:latin typeface="Cambria Math" panose="02040503050406030204" pitchFamily="18" charset="0"/>
                          </a:rPr>
                        </m:ctrlPr>
                      </m:fPr>
                      <m:num>
                        <m:sSub>
                          <m:sSubPr>
                            <m:ctrlPr>
                              <a:rPr lang="en-US" i="1">
                                <a:solidFill>
                                  <a:srgbClr val="0070C0"/>
                                </a:solidFill>
                                <a:latin typeface="Cambria Math" panose="02040503050406030204" pitchFamily="18" charset="0"/>
                              </a:rPr>
                            </m:ctrlPr>
                          </m:sSubPr>
                          <m:e>
                            <m:r>
                              <a:rPr lang="it-IT"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𝑴</m:t>
                            </m:r>
                          </m:e>
                          <m:sub>
                            <m:r>
                              <a:rPr lang="en-US" i="1">
                                <a:solidFill>
                                  <a:srgbClr val="0070C0"/>
                                </a:solidFill>
                                <a:latin typeface="Cambria Math" panose="02040503050406030204" pitchFamily="18" charset="0"/>
                              </a:rPr>
                              <m:t>𝒈</m:t>
                            </m:r>
                          </m:sub>
                        </m:sSub>
                      </m:num>
                      <m:den>
                        <m:r>
                          <a:rPr lang="en-GB" i="1">
                            <a:solidFill>
                              <a:srgbClr val="0070C0"/>
                            </a:solidFill>
                            <a:latin typeface="Cambria Math" panose="02040503050406030204" pitchFamily="18" charset="0"/>
                            <a:ea typeface="Cambria Math" panose="02040503050406030204" pitchFamily="18" charset="0"/>
                          </a:rPr>
                          <m:t>𝝏</m:t>
                        </m:r>
                        <m:r>
                          <m:rPr>
                            <m:sty m:val="p"/>
                          </m:rPr>
                          <a:rPr lang="el-GR" i="1">
                            <a:solidFill>
                              <a:srgbClr val="0070C0"/>
                            </a:solidFill>
                            <a:latin typeface="Cambria Math" panose="02040503050406030204" pitchFamily="18" charset="0"/>
                            <a:ea typeface="Cambria Math" panose="02040503050406030204" pitchFamily="18" charset="0"/>
                          </a:rPr>
                          <m:t>φ</m:t>
                        </m:r>
                      </m:den>
                    </m:f>
                    <m:r>
                      <a:rPr lang="en-US" i="1">
                        <a:solidFill>
                          <a:srgbClr val="0070C0"/>
                        </a:solidFill>
                        <a:latin typeface="Cambria Math" panose="02040503050406030204" pitchFamily="18" charset="0"/>
                        <a:ea typeface="Cambria Math" panose="02040503050406030204" pitchFamily="18" charset="0"/>
                      </a:rPr>
                      <m:t>≈</m:t>
                    </m:r>
                  </m:oMath>
                </a14:m>
                <a:r>
                  <a:rPr lang="en-US" dirty="0"/>
                  <a:t> </a:t>
                </a:r>
                <a:r>
                  <a:rPr lang="en-US" dirty="0">
                    <a:solidFill>
                      <a:srgbClr val="0070C0"/>
                    </a:solidFill>
                  </a:rPr>
                  <a:t>0</a:t>
                </a:r>
                <a:r>
                  <a:rPr lang="en-US" dirty="0"/>
                  <a:t>) e </a:t>
                </a:r>
                <a:r>
                  <a:rPr lang="en-US" dirty="0" err="1"/>
                  <a:t>realizzare</a:t>
                </a:r>
                <a:r>
                  <a:rPr lang="en-US" dirty="0"/>
                  <a:t> le </a:t>
                </a:r>
                <a:r>
                  <a:rPr lang="en-US" dirty="0" err="1"/>
                  <a:t>condizioni</a:t>
                </a:r>
                <a:r>
                  <a:rPr lang="en-US" dirty="0"/>
                  <a:t> </a:t>
                </a:r>
                <a:r>
                  <a:rPr lang="en-US" dirty="0" err="1"/>
                  <a:t>geometriche</a:t>
                </a:r>
                <a:r>
                  <a:rPr lang="en-US" dirty="0"/>
                  <a:t> del Sistema in modo </a:t>
                </a:r>
                <a:r>
                  <a:rPr lang="en-US" dirty="0" err="1"/>
                  <a:t>che</a:t>
                </a:r>
                <a:r>
                  <a:rPr lang="en-US" dirty="0"/>
                  <a:t> </a:t>
                </a:r>
                <a:r>
                  <a:rPr lang="en-US" dirty="0" err="1"/>
                  <a:t>sia</a:t>
                </a:r>
                <a:r>
                  <a:rPr lang="en-US" dirty="0"/>
                  <a:t> </a:t>
                </a:r>
                <a14:m>
                  <m:oMath xmlns:m="http://schemas.openxmlformats.org/officeDocument/2006/math">
                    <m:f>
                      <m:fPr>
                        <m:ctrlPr>
                          <a:rPr lang="en-US" i="1">
                            <a:solidFill>
                              <a:srgbClr val="0070C0"/>
                            </a:solidFill>
                            <a:latin typeface="Cambria Math" panose="02040503050406030204" pitchFamily="18" charset="0"/>
                          </a:rPr>
                        </m:ctrlPr>
                      </m:fPr>
                      <m:num>
                        <m:sSub>
                          <m:sSubPr>
                            <m:ctrlPr>
                              <a:rPr lang="en-US" i="1">
                                <a:solidFill>
                                  <a:srgbClr val="0070C0"/>
                                </a:solidFill>
                                <a:latin typeface="Cambria Math" panose="02040503050406030204" pitchFamily="18" charset="0"/>
                              </a:rPr>
                            </m:ctrlPr>
                          </m:sSubPr>
                          <m:e>
                            <m:r>
                              <a:rPr lang="it-IT"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𝑴</m:t>
                            </m:r>
                          </m:e>
                          <m:sub>
                            <m:r>
                              <a:rPr lang="en-US" b="1" i="1" smtClean="0">
                                <a:solidFill>
                                  <a:srgbClr val="0070C0"/>
                                </a:solidFill>
                                <a:latin typeface="Cambria Math" panose="02040503050406030204" pitchFamily="18" charset="0"/>
                                <a:ea typeface="Cambria Math" panose="02040503050406030204" pitchFamily="18" charset="0"/>
                              </a:rPr>
                              <m:t>𝒆</m:t>
                            </m:r>
                          </m:sub>
                        </m:sSub>
                      </m:num>
                      <m:den>
                        <m:r>
                          <a:rPr lang="en-GB" i="1">
                            <a:solidFill>
                              <a:srgbClr val="0070C0"/>
                            </a:solidFill>
                            <a:latin typeface="Cambria Math" panose="02040503050406030204" pitchFamily="18" charset="0"/>
                            <a:ea typeface="Cambria Math" panose="02040503050406030204" pitchFamily="18" charset="0"/>
                          </a:rPr>
                          <m:t>𝝏</m:t>
                        </m:r>
                        <m:r>
                          <m:rPr>
                            <m:sty m:val="p"/>
                          </m:rPr>
                          <a:rPr lang="el-GR" i="1">
                            <a:solidFill>
                              <a:srgbClr val="0070C0"/>
                            </a:solidFill>
                            <a:latin typeface="Cambria Math" panose="02040503050406030204" pitchFamily="18" charset="0"/>
                            <a:ea typeface="Cambria Math" panose="02040503050406030204" pitchFamily="18" charset="0"/>
                          </a:rPr>
                          <m:t>φ</m:t>
                        </m:r>
                      </m:den>
                    </m:f>
                    <m:r>
                      <a:rPr lang="en-US" i="1">
                        <a:solidFill>
                          <a:srgbClr val="0070C0"/>
                        </a:solidFill>
                        <a:latin typeface="Cambria Math" panose="02040503050406030204" pitchFamily="18" charset="0"/>
                        <a:ea typeface="Cambria Math" panose="02040503050406030204" pitchFamily="18" charset="0"/>
                      </a:rPr>
                      <m:t>≈</m:t>
                    </m:r>
                  </m:oMath>
                </a14:m>
                <a:r>
                  <a:rPr lang="en-US" dirty="0"/>
                  <a:t> 0</a:t>
                </a:r>
              </a:p>
              <a:p>
                <a:endParaRPr lang="en-US" dirty="0"/>
              </a:p>
              <a:p>
                <a:endParaRPr lang="en-US" dirty="0"/>
              </a:p>
              <a:p>
                <a:pPr marL="457200" indent="457200">
                  <a:buFont typeface="+mj-lt"/>
                  <a:buAutoNum type="alphaLcParenR"/>
                </a:pPr>
                <a:r>
                  <a:rPr lang="en-US" sz="1600" dirty="0" err="1"/>
                  <a:t>Lunghezza</a:t>
                </a:r>
                <a:r>
                  <a:rPr lang="en-US" sz="1600" dirty="0"/>
                  <a:t> </a:t>
                </a:r>
                <a:r>
                  <a:rPr lang="en-US" sz="1600" dirty="0" err="1"/>
                  <a:t>molla</a:t>
                </a:r>
                <a:r>
                  <a:rPr lang="en-US" sz="1600" dirty="0"/>
                  <a:t> </a:t>
                </a:r>
                <a:r>
                  <a:rPr lang="en-US" sz="1600" dirty="0" err="1"/>
                  <a:t>varia</a:t>
                </a:r>
                <a:r>
                  <a:rPr lang="en-US" sz="1600" dirty="0"/>
                  <a:t> di </a:t>
                </a:r>
                <a:r>
                  <a:rPr lang="en-US" sz="1600" dirty="0" err="1"/>
                  <a:t>pochissimo</a:t>
                </a:r>
                <a:endParaRPr lang="en-US" sz="1600" dirty="0"/>
              </a:p>
              <a:p>
                <a:pPr marL="457200" indent="457200">
                  <a:buFont typeface="+mj-lt"/>
                  <a:buAutoNum type="alphaLcParenR"/>
                </a:pPr>
                <a:r>
                  <a:rPr lang="en-US" sz="1600" dirty="0" err="1"/>
                  <a:t>Aumenta</a:t>
                </a:r>
                <a:r>
                  <a:rPr lang="en-US" sz="1600" dirty="0"/>
                  <a:t> la </a:t>
                </a:r>
                <a:r>
                  <a:rPr lang="en-US" sz="1600" dirty="0" err="1"/>
                  <a:t>tensione</a:t>
                </a:r>
                <a:r>
                  <a:rPr lang="en-US" sz="1600" dirty="0"/>
                  <a:t> ma </a:t>
                </a:r>
                <a:r>
                  <a:rPr lang="en-US" sz="1600" dirty="0" err="1"/>
                  <a:t>diminuisce</a:t>
                </a:r>
                <a:r>
                  <a:rPr lang="en-US" sz="1600" dirty="0"/>
                  <a:t> </a:t>
                </a:r>
                <a:r>
                  <a:rPr lang="en-US" sz="1600" dirty="0" err="1"/>
                  <a:t>il</a:t>
                </a:r>
                <a:r>
                  <a:rPr lang="en-US" sz="1600" dirty="0"/>
                  <a:t> braccio</a:t>
                </a:r>
              </a:p>
              <a:p>
                <a:endParaRPr lang="en-US" sz="1600" dirty="0"/>
              </a:p>
              <a:p>
                <a:pPr marL="457200" indent="-457200">
                  <a:buAutoNum type="arabicParenR" startAt="2"/>
                </a:pPr>
                <a:r>
                  <a:rPr lang="en-US" dirty="0" err="1"/>
                  <a:t>Rendere</a:t>
                </a:r>
                <a:r>
                  <a:rPr lang="en-US" dirty="0"/>
                  <a:t> </a:t>
                </a:r>
                <a14:m>
                  <m:oMath xmlns:m="http://schemas.openxmlformats.org/officeDocument/2006/math">
                    <m:f>
                      <m:fPr>
                        <m:ctrlPr>
                          <a:rPr lang="en-US" i="1">
                            <a:solidFill>
                              <a:srgbClr val="0070C0"/>
                            </a:solidFill>
                            <a:latin typeface="Cambria Math" panose="02040503050406030204" pitchFamily="18" charset="0"/>
                          </a:rPr>
                        </m:ctrlPr>
                      </m:fPr>
                      <m:num>
                        <m:sSub>
                          <m:sSubPr>
                            <m:ctrlPr>
                              <a:rPr lang="en-US" i="1">
                                <a:solidFill>
                                  <a:srgbClr val="0070C0"/>
                                </a:solidFill>
                                <a:latin typeface="Cambria Math" panose="02040503050406030204" pitchFamily="18" charset="0"/>
                              </a:rPr>
                            </m:ctrlPr>
                          </m:sSubPr>
                          <m:e>
                            <m:r>
                              <a:rPr lang="it-IT"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𝑴</m:t>
                            </m:r>
                          </m:e>
                          <m:sub>
                            <m:r>
                              <a:rPr lang="en-US" i="1">
                                <a:solidFill>
                                  <a:srgbClr val="0070C0"/>
                                </a:solidFill>
                                <a:latin typeface="Cambria Math" panose="02040503050406030204" pitchFamily="18" charset="0"/>
                                <a:ea typeface="Cambria Math" panose="02040503050406030204" pitchFamily="18" charset="0"/>
                              </a:rPr>
                              <m:t>𝒆</m:t>
                            </m:r>
                          </m:sub>
                        </m:sSub>
                      </m:num>
                      <m:den>
                        <m:r>
                          <a:rPr lang="en-GB" i="1">
                            <a:solidFill>
                              <a:srgbClr val="0070C0"/>
                            </a:solidFill>
                            <a:latin typeface="Cambria Math" panose="02040503050406030204" pitchFamily="18" charset="0"/>
                            <a:ea typeface="Cambria Math" panose="02040503050406030204" pitchFamily="18" charset="0"/>
                          </a:rPr>
                          <m:t>𝝏</m:t>
                        </m:r>
                        <m:r>
                          <m:rPr>
                            <m:sty m:val="p"/>
                          </m:rPr>
                          <a:rPr lang="el-GR" i="1">
                            <a:solidFill>
                              <a:srgbClr val="0070C0"/>
                            </a:solidFill>
                            <a:latin typeface="Cambria Math" panose="02040503050406030204" pitchFamily="18" charset="0"/>
                            <a:ea typeface="Cambria Math" panose="02040503050406030204" pitchFamily="18" charset="0"/>
                          </a:rPr>
                          <m:t>φ</m:t>
                        </m:r>
                      </m:den>
                    </m:f>
                    <m:r>
                      <a:rPr lang="en-US" i="1">
                        <a:solidFill>
                          <a:srgbClr val="0070C0"/>
                        </a:solidFill>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f>
                      <m:fPr>
                        <m:ctrlPr>
                          <a:rPr lang="en-US" i="1">
                            <a:solidFill>
                              <a:srgbClr val="0070C0"/>
                            </a:solidFill>
                            <a:latin typeface="Cambria Math" panose="02040503050406030204" pitchFamily="18" charset="0"/>
                          </a:rPr>
                        </m:ctrlPr>
                      </m:fPr>
                      <m:num>
                        <m:sSub>
                          <m:sSubPr>
                            <m:ctrlPr>
                              <a:rPr lang="en-US" i="1">
                                <a:solidFill>
                                  <a:srgbClr val="0070C0"/>
                                </a:solidFill>
                                <a:latin typeface="Cambria Math" panose="02040503050406030204" pitchFamily="18" charset="0"/>
                              </a:rPr>
                            </m:ctrlPr>
                          </m:sSubPr>
                          <m:e>
                            <m:r>
                              <a:rPr lang="it-IT"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𝑴</m:t>
                            </m:r>
                          </m:e>
                          <m:sub>
                            <m:r>
                              <a:rPr lang="en-US" i="1">
                                <a:solidFill>
                                  <a:srgbClr val="0070C0"/>
                                </a:solidFill>
                                <a:latin typeface="Cambria Math" panose="02040503050406030204" pitchFamily="18" charset="0"/>
                              </a:rPr>
                              <m:t>𝒈</m:t>
                            </m:r>
                          </m:sub>
                        </m:sSub>
                      </m:num>
                      <m:den>
                        <m:r>
                          <a:rPr lang="en-GB" i="1">
                            <a:solidFill>
                              <a:srgbClr val="0070C0"/>
                            </a:solidFill>
                            <a:latin typeface="Cambria Math" panose="02040503050406030204" pitchFamily="18" charset="0"/>
                            <a:ea typeface="Cambria Math" panose="02040503050406030204" pitchFamily="18" charset="0"/>
                          </a:rPr>
                          <m:t>𝝏</m:t>
                        </m:r>
                        <m:r>
                          <m:rPr>
                            <m:sty m:val="p"/>
                          </m:rPr>
                          <a:rPr lang="el-GR" i="1">
                            <a:solidFill>
                              <a:srgbClr val="0070C0"/>
                            </a:solidFill>
                            <a:latin typeface="Cambria Math" panose="02040503050406030204" pitchFamily="18" charset="0"/>
                            <a:ea typeface="Cambria Math" panose="02040503050406030204" pitchFamily="18" charset="0"/>
                          </a:rPr>
                          <m:t>φ</m:t>
                        </m:r>
                      </m:den>
                    </m:f>
                  </m:oMath>
                </a14:m>
                <a:r>
                  <a:rPr lang="en-US" dirty="0"/>
                  <a:t> </a:t>
                </a:r>
              </a:p>
              <a:p>
                <a:endParaRPr lang="en-US" dirty="0"/>
              </a:p>
              <a:p>
                <a:pPr marL="457200"/>
                <a:r>
                  <a:rPr lang="en-US" dirty="0"/>
                  <a:t> </a:t>
                </a:r>
                <a:r>
                  <a:rPr lang="en-US" sz="1600" dirty="0"/>
                  <a:t>c)   	</a:t>
                </a:r>
                <a:r>
                  <a:rPr lang="en-US" sz="1600" dirty="0" err="1"/>
                  <a:t>aumenta</a:t>
                </a:r>
                <a:r>
                  <a:rPr lang="en-US" sz="1600" dirty="0"/>
                  <a:t> </a:t>
                </a:r>
                <a:r>
                  <a:rPr lang="en-US" sz="1600" dirty="0">
                    <a:solidFill>
                      <a:srgbClr val="0070C0"/>
                    </a:solidFill>
                  </a:rPr>
                  <a:t>M</a:t>
                </a:r>
                <a:r>
                  <a:rPr lang="en-US" sz="1600" baseline="-25000" dirty="0">
                    <a:solidFill>
                      <a:srgbClr val="0070C0"/>
                    </a:solidFill>
                  </a:rPr>
                  <a:t>e </a:t>
                </a:r>
                <a:r>
                  <a:rPr lang="en-US" sz="1600" dirty="0"/>
                  <a:t>ma </a:t>
                </a:r>
                <a:r>
                  <a:rPr lang="en-US" sz="1600" dirty="0" err="1"/>
                  <a:t>aumenta</a:t>
                </a:r>
                <a:r>
                  <a:rPr lang="en-US" sz="1600" dirty="0"/>
                  <a:t> </a:t>
                </a:r>
                <a:r>
                  <a:rPr lang="en-US" sz="1600" dirty="0" err="1"/>
                  <a:t>anche</a:t>
                </a:r>
                <a:r>
                  <a:rPr lang="en-US" sz="1600" dirty="0"/>
                  <a:t> </a:t>
                </a:r>
                <a:r>
                  <a:rPr lang="en-US" sz="1600" dirty="0">
                    <a:solidFill>
                      <a:srgbClr val="0070C0"/>
                    </a:solidFill>
                  </a:rPr>
                  <a:t>M</a:t>
                </a:r>
                <a:r>
                  <a:rPr lang="en-US" sz="1600" baseline="-25000" dirty="0">
                    <a:solidFill>
                      <a:srgbClr val="0070C0"/>
                    </a:solidFill>
                  </a:rPr>
                  <a:t>g</a:t>
                </a:r>
                <a:r>
                  <a:rPr lang="en-US" sz="1600" baseline="-25000" dirty="0"/>
                  <a:t> </a:t>
                </a:r>
              </a:p>
              <a:p>
                <a:pPr marL="457200"/>
                <a:r>
                  <a:rPr lang="en-US" sz="1600" dirty="0"/>
                  <a:t> d)   	ad un </a:t>
                </a:r>
                <a:r>
                  <a:rPr lang="en-US" sz="1600" dirty="0" err="1"/>
                  <a:t>aumento</a:t>
                </a:r>
                <a:r>
                  <a:rPr lang="en-US" sz="1600" dirty="0"/>
                  <a:t> di </a:t>
                </a:r>
                <a:r>
                  <a:rPr lang="en-US" sz="1600" dirty="0">
                    <a:solidFill>
                      <a:srgbClr val="0070C0"/>
                    </a:solidFill>
                  </a:rPr>
                  <a:t>M</a:t>
                </a:r>
                <a:r>
                  <a:rPr lang="en-US" sz="1600" baseline="-25000" dirty="0">
                    <a:solidFill>
                      <a:srgbClr val="0070C0"/>
                    </a:solidFill>
                  </a:rPr>
                  <a:t>e</a:t>
                </a:r>
                <a:r>
                  <a:rPr lang="en-US" sz="1600" baseline="-25000" dirty="0"/>
                  <a:t> </a:t>
                </a:r>
                <a:r>
                  <a:rPr lang="en-US" sz="1600" dirty="0" err="1"/>
                  <a:t>si</a:t>
                </a:r>
                <a:r>
                  <a:rPr lang="en-US" sz="1600" dirty="0"/>
                  <a:t> </a:t>
                </a:r>
                <a:r>
                  <a:rPr lang="en-US" sz="1600" dirty="0" err="1"/>
                  <a:t>contrappone</a:t>
                </a:r>
                <a:r>
                  <a:rPr lang="en-US" sz="1600" dirty="0"/>
                  <a:t> un </a:t>
                </a:r>
                <a:r>
                  <a:rPr lang="en-US" sz="1600" dirty="0" err="1"/>
                  <a:t>momento</a:t>
                </a:r>
                <a:r>
                  <a:rPr lang="en-US" sz="1600" dirty="0"/>
                  <a:t> </a:t>
                </a:r>
                <a:r>
                  <a:rPr lang="en-US" sz="1600" dirty="0" err="1"/>
                  <a:t>contrario</a:t>
                </a:r>
                <a:r>
                  <a:rPr lang="en-US" sz="1600" dirty="0"/>
                  <a:t> </a:t>
                </a:r>
                <a:r>
                  <a:rPr lang="en-US" sz="1600" dirty="0" err="1"/>
                  <a:t>dovuto</a:t>
                </a:r>
                <a:r>
                  <a:rPr lang="en-US" sz="1600" dirty="0"/>
                  <a:t> ad </a:t>
                </a:r>
                <a:r>
                  <a:rPr lang="en-US" sz="1600" dirty="0" err="1"/>
                  <a:t>un’altra</a:t>
                </a:r>
                <a:r>
                  <a:rPr lang="en-US" sz="1600" dirty="0"/>
                  <a:t> </a:t>
                </a:r>
                <a:r>
                  <a:rPr lang="en-US" sz="1600" dirty="0" err="1"/>
                  <a:t>molla</a:t>
                </a:r>
                <a:endParaRPr lang="en-US" sz="1600" dirty="0"/>
              </a:p>
            </p:txBody>
          </p:sp>
        </mc:Choice>
        <mc:Fallback xmlns="">
          <p:sp>
            <p:nvSpPr>
              <p:cNvPr id="2" name="TextBox 1">
                <a:extLst>
                  <a:ext uri="{FF2B5EF4-FFF2-40B4-BE49-F238E27FC236}">
                    <a16:creationId xmlns:a16="http://schemas.microsoft.com/office/drawing/2014/main" id="{924580FD-98F0-44A8-ABB4-EA5D91E4F185}"/>
                  </a:ext>
                </a:extLst>
              </p:cNvPr>
              <p:cNvSpPr txBox="1">
                <a:spLocks noRot="1" noChangeAspect="1" noMove="1" noResize="1" noEditPoints="1" noAdjustHandles="1" noChangeArrowheads="1" noChangeShapeType="1" noTextEdit="1"/>
              </p:cNvSpPr>
              <p:nvPr/>
            </p:nvSpPr>
            <p:spPr>
              <a:xfrm>
                <a:off x="1199456" y="1844824"/>
                <a:ext cx="9793088" cy="3810082"/>
              </a:xfrm>
              <a:prstGeom prst="rect">
                <a:avLst/>
              </a:prstGeom>
              <a:blipFill>
                <a:blip r:embed="rId3"/>
                <a:stretch>
                  <a:fillRect l="-685" r="-436" b="-1120"/>
                </a:stretch>
              </a:blipFill>
            </p:spPr>
            <p:txBody>
              <a:bodyPr/>
              <a:lstStyle/>
              <a:p>
                <a:r>
                  <a:rPr lang="en-US">
                    <a:noFill/>
                  </a:rPr>
                  <a:t> </a:t>
                </a:r>
              </a:p>
            </p:txBody>
          </p:sp>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DEA9DBF-E745-4B9D-9EB5-3978F9E5DF1B}" type="slidenum">
              <a:rPr lang="it-IT" altLang="it-IT" sz="1400" b="1"/>
              <a:pPr>
                <a:spcBef>
                  <a:spcPct val="0"/>
                </a:spcBef>
                <a:buFontTx/>
                <a:buNone/>
              </a:pPr>
              <a:t>39</a:t>
            </a:fld>
            <a:endParaRPr lang="it-IT" altLang="it-IT" sz="1400" b="1"/>
          </a:p>
        </p:txBody>
      </p:sp>
      <p:pic>
        <p:nvPicPr>
          <p:cNvPr id="460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0000">
            <a:off x="3119439" y="1247775"/>
            <a:ext cx="5380037" cy="556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002F303-1382-4A1B-B087-A7F1E975E307}" type="slidenum">
              <a:rPr lang="it-IT" altLang="it-IT" sz="1400" b="1"/>
              <a:pPr>
                <a:spcBef>
                  <a:spcPct val="0"/>
                </a:spcBef>
                <a:buFontTx/>
                <a:buNone/>
              </a:pPr>
              <a:t>40</a:t>
            </a:fld>
            <a:endParaRPr lang="it-IT" altLang="it-IT" sz="1400" b="1"/>
          </a:p>
        </p:txBody>
      </p:sp>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0101" y="1989139"/>
            <a:ext cx="4176713" cy="392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850" y="1989138"/>
            <a:ext cx="4008438"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EC6D8D7-7AEC-4151-BB84-8B7A3A49302E}" type="slidenum">
              <a:rPr lang="it-IT" altLang="it-IT" sz="1400" b="1"/>
              <a:pPr>
                <a:spcBef>
                  <a:spcPct val="0"/>
                </a:spcBef>
                <a:buFontTx/>
                <a:buNone/>
              </a:pPr>
              <a:t>41</a:t>
            </a:fld>
            <a:endParaRPr lang="it-IT" altLang="it-IT" sz="1400" b="1"/>
          </a:p>
        </p:txBody>
      </p:sp>
      <p:sp>
        <p:nvSpPr>
          <p:cNvPr id="52227" name="TextBox 7"/>
          <p:cNvSpPr txBox="1">
            <a:spLocks noChangeArrowheads="1"/>
          </p:cNvSpPr>
          <p:nvPr/>
        </p:nvSpPr>
        <p:spPr bwMode="auto">
          <a:xfrm>
            <a:off x="4079875" y="1196975"/>
            <a:ext cx="36006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2800">
                <a:latin typeface="Arial" panose="020B0604020202020204" pitchFamily="34" charset="0"/>
                <a:cs typeface="Arial" panose="020B0604020202020204" pitchFamily="34" charset="0"/>
              </a:rPr>
              <a:t>La Coste - Romberg</a:t>
            </a:r>
          </a:p>
        </p:txBody>
      </p:sp>
      <p:pic>
        <p:nvPicPr>
          <p:cNvPr id="5222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6120" y="1720195"/>
            <a:ext cx="4592806" cy="432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D26E397-7F86-4ABC-AADC-9185D93688D3}"/>
                  </a:ext>
                </a:extLst>
              </p:cNvPr>
              <p:cNvSpPr txBox="1"/>
              <p:nvPr/>
            </p:nvSpPr>
            <p:spPr>
              <a:xfrm>
                <a:off x="1009492" y="2066766"/>
                <a:ext cx="5354351" cy="3814762"/>
              </a:xfrm>
              <a:prstGeom prst="rect">
                <a:avLst/>
              </a:prstGeom>
              <a:noFill/>
            </p:spPr>
            <p:txBody>
              <a:bodyPr wrap="none" rtlCol="0">
                <a:spAutoFit/>
              </a:bodyPr>
              <a:lstStyle/>
              <a:p>
                <a:r>
                  <a:rPr lang="en-US" dirty="0"/>
                  <a:t>Momento </a:t>
                </a:r>
                <a:r>
                  <a:rPr lang="en-US" dirty="0" err="1"/>
                  <a:t>dovuto</a:t>
                </a:r>
                <a:r>
                  <a:rPr lang="en-US" dirty="0"/>
                  <a:t> </a:t>
                </a:r>
                <a:r>
                  <a:rPr lang="en-US" dirty="0" err="1"/>
                  <a:t>alla</a:t>
                </a:r>
                <a:r>
                  <a:rPr lang="en-US" dirty="0"/>
                  <a:t> forza </a:t>
                </a:r>
                <a:r>
                  <a:rPr lang="en-US" dirty="0" err="1"/>
                  <a:t>gravitazionale</a:t>
                </a:r>
                <a:r>
                  <a:rPr lang="en-US" dirty="0"/>
                  <a:t>:</a:t>
                </a:r>
              </a:p>
              <a:p>
                <a:endParaRPr lang="en-US" dirty="0"/>
              </a:p>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𝑴</m:t>
                          </m:r>
                        </m:e>
                        <m:sub>
                          <m:r>
                            <a:rPr lang="en-US" b="1" i="1" smtClean="0">
                              <a:solidFill>
                                <a:srgbClr val="0070C0"/>
                              </a:solidFill>
                              <a:latin typeface="Cambria Math" panose="02040503050406030204" pitchFamily="18" charset="0"/>
                            </a:rPr>
                            <m:t>𝒈</m:t>
                          </m:r>
                        </m:sub>
                      </m:sSub>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𝒎𝒈</m:t>
                      </m:r>
                      <m:r>
                        <a:rPr lang="en-US" b="1" i="1" smtClean="0">
                          <a:solidFill>
                            <a:srgbClr val="0070C0"/>
                          </a:solidFill>
                          <a:latin typeface="Cambria Math" panose="02040503050406030204" pitchFamily="18" charset="0"/>
                        </a:rPr>
                        <m:t> </m:t>
                      </m:r>
                      <m:func>
                        <m:funcPr>
                          <m:ctrlPr>
                            <a:rPr lang="en-US" b="1" i="1" smtClean="0">
                              <a:solidFill>
                                <a:srgbClr val="0070C0"/>
                              </a:solidFill>
                              <a:latin typeface="Cambria Math" panose="02040503050406030204" pitchFamily="18" charset="0"/>
                            </a:rPr>
                          </m:ctrlPr>
                        </m:funcPr>
                        <m:fName>
                          <m:r>
                            <m:rPr>
                              <m:sty m:val="p"/>
                            </m:rPr>
                            <a:rPr lang="en-US" b="0" i="0" smtClean="0">
                              <a:solidFill>
                                <a:srgbClr val="0070C0"/>
                              </a:solidFill>
                              <a:latin typeface="Cambria Math" panose="02040503050406030204" pitchFamily="18" charset="0"/>
                            </a:rPr>
                            <m:t>sin</m:t>
                          </m:r>
                        </m:fName>
                        <m:e>
                          <m:r>
                            <a:rPr lang="en-US" b="0" i="1" smtClean="0">
                              <a:solidFill>
                                <a:srgbClr val="0070C0"/>
                              </a:solidFill>
                              <a:latin typeface="Cambria Math" panose="02040503050406030204" pitchFamily="18" charset="0"/>
                              <a:ea typeface="Cambria Math" panose="02040503050406030204" pitchFamily="18" charset="0"/>
                            </a:rPr>
                            <m:t>𝜽</m:t>
                          </m:r>
                        </m:e>
                      </m:func>
                      <m:r>
                        <a:rPr lang="en-US" b="1" i="1" smtClean="0">
                          <a:solidFill>
                            <a:srgbClr val="0070C0"/>
                          </a:solidFill>
                          <a:latin typeface="Cambria Math" panose="02040503050406030204" pitchFamily="18" charset="0"/>
                        </a:rPr>
                        <m:t>𝒅</m:t>
                      </m:r>
                    </m:oMath>
                  </m:oMathPara>
                </a14:m>
                <a:endParaRPr lang="en-US" dirty="0">
                  <a:solidFill>
                    <a:srgbClr val="0070C0"/>
                  </a:solidFill>
                </a:endParaRPr>
              </a:p>
              <a:p>
                <a:endParaRPr lang="en-US" dirty="0"/>
              </a:p>
              <a:p>
                <a:r>
                  <a:rPr lang="en-US" dirty="0" err="1"/>
                  <a:t>Momento</a:t>
                </a:r>
                <a:r>
                  <a:rPr lang="en-US" dirty="0"/>
                  <a:t> </a:t>
                </a:r>
                <a:r>
                  <a:rPr lang="en-US" dirty="0" err="1"/>
                  <a:t>dovuto</a:t>
                </a:r>
                <a:r>
                  <a:rPr lang="en-US" dirty="0"/>
                  <a:t> </a:t>
                </a:r>
                <a:r>
                  <a:rPr lang="en-US" dirty="0" err="1"/>
                  <a:t>lla</a:t>
                </a:r>
                <a:r>
                  <a:rPr lang="en-US" dirty="0"/>
                  <a:t> </a:t>
                </a:r>
                <a:r>
                  <a:rPr lang="en-US" dirty="0" err="1"/>
                  <a:t>molla</a:t>
                </a:r>
                <a:r>
                  <a:rPr lang="en-US" dirty="0"/>
                  <a:t> di </a:t>
                </a:r>
                <a:r>
                  <a:rPr lang="en-US" dirty="0" err="1"/>
                  <a:t>lunghezza</a:t>
                </a:r>
                <a:r>
                  <a:rPr lang="en-US" dirty="0"/>
                  <a:t> zero</a:t>
                </a:r>
              </a:p>
              <a:p>
                <a:endParaRPr lang="en-US" dirty="0"/>
              </a:p>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𝑴</m:t>
                          </m:r>
                        </m:e>
                        <m:sub>
                          <m:r>
                            <a:rPr lang="en-US" b="1" i="1" smtClean="0">
                              <a:solidFill>
                                <a:srgbClr val="0070C0"/>
                              </a:solidFill>
                              <a:latin typeface="Cambria Math" panose="02040503050406030204" pitchFamily="18" charset="0"/>
                            </a:rPr>
                            <m:t>𝒆</m:t>
                          </m:r>
                        </m:sub>
                      </m:sSub>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𝒌𝒓𝒔</m:t>
                      </m:r>
                    </m:oMath>
                  </m:oMathPara>
                </a14:m>
                <a:endParaRPr lang="en-US" dirty="0">
                  <a:solidFill>
                    <a:srgbClr val="0070C0"/>
                  </a:solidFill>
                </a:endParaRPr>
              </a:p>
              <a:p>
                <a:endParaRPr lang="en-US" dirty="0"/>
              </a:p>
              <a:p>
                <a:r>
                  <a:rPr lang="en-US" dirty="0"/>
                  <a:t>Si </a:t>
                </a:r>
                <a:r>
                  <a:rPr lang="en-US" dirty="0" err="1"/>
                  <a:t>dimostra</a:t>
                </a:r>
                <a:r>
                  <a:rPr lang="en-US" dirty="0"/>
                  <a:t> </a:t>
                </a:r>
                <a:r>
                  <a:rPr lang="en-US" dirty="0" err="1"/>
                  <a:t>facilmente</a:t>
                </a:r>
                <a:r>
                  <a:rPr lang="en-US" dirty="0"/>
                  <a:t> </a:t>
                </a:r>
                <a:r>
                  <a:rPr lang="en-US" dirty="0" err="1"/>
                  <a:t>che</a:t>
                </a:r>
                <a:r>
                  <a:rPr lang="en-US" dirty="0"/>
                  <a:t> </a:t>
                </a:r>
                <a:r>
                  <a:rPr lang="en-US" dirty="0" err="1"/>
                  <a:t>questo</a:t>
                </a:r>
                <a:r>
                  <a:rPr lang="en-US" dirty="0"/>
                  <a:t> equivale </a:t>
                </a:r>
                <a:r>
                  <a:rPr lang="en-US" dirty="0" err="1"/>
                  <a:t>alla</a:t>
                </a:r>
                <a:r>
                  <a:rPr lang="en-US" dirty="0"/>
                  <a:t> </a:t>
                </a:r>
              </a:p>
              <a:p>
                <a:endParaRPr lang="en-US" dirty="0"/>
              </a:p>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b="1" i="1" smtClean="0">
                              <a:solidFill>
                                <a:srgbClr val="0070C0"/>
                              </a:solidFill>
                              <a:latin typeface="Cambria Math" panose="02040503050406030204" pitchFamily="18" charset="0"/>
                            </a:rPr>
                            <m:t>𝑴</m:t>
                          </m:r>
                        </m:e>
                        <m:sub>
                          <m:r>
                            <a:rPr lang="en-US" b="1" i="1" smtClean="0">
                              <a:solidFill>
                                <a:srgbClr val="0070C0"/>
                              </a:solidFill>
                              <a:latin typeface="Cambria Math" panose="02040503050406030204" pitchFamily="18" charset="0"/>
                            </a:rPr>
                            <m:t>𝒆</m:t>
                          </m:r>
                        </m:sub>
                      </m:sSub>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𝒌𝒂𝒃</m:t>
                      </m:r>
                      <m:func>
                        <m:funcPr>
                          <m:ctrlPr>
                            <a:rPr lang="en-US" b="1" i="1" smtClean="0">
                              <a:solidFill>
                                <a:srgbClr val="0070C0"/>
                              </a:solidFill>
                              <a:latin typeface="Cambria Math" panose="02040503050406030204" pitchFamily="18" charset="0"/>
                            </a:rPr>
                          </m:ctrlPr>
                        </m:funcPr>
                        <m:fName>
                          <m:r>
                            <m:rPr>
                              <m:sty m:val="p"/>
                            </m:rPr>
                            <a:rPr lang="en-US" b="0" i="0" smtClean="0">
                              <a:solidFill>
                                <a:srgbClr val="0070C0"/>
                              </a:solidFill>
                              <a:latin typeface="Cambria Math" panose="02040503050406030204" pitchFamily="18" charset="0"/>
                            </a:rPr>
                            <m:t>sin</m:t>
                          </m:r>
                        </m:fName>
                        <m:e>
                          <m:r>
                            <a:rPr lang="en-US" b="0" i="1" smtClean="0">
                              <a:solidFill>
                                <a:srgbClr val="0070C0"/>
                              </a:solidFill>
                              <a:latin typeface="Cambria Math" panose="02040503050406030204" pitchFamily="18" charset="0"/>
                              <a:ea typeface="Cambria Math" panose="02040503050406030204" pitchFamily="18" charset="0"/>
                            </a:rPr>
                            <m:t>𝜽</m:t>
                          </m:r>
                        </m:e>
                      </m:func>
                    </m:oMath>
                  </m:oMathPara>
                </a14:m>
                <a:endParaRPr lang="en-US" dirty="0"/>
              </a:p>
              <a:p>
                <a:endParaRPr lang="en-US" dirty="0"/>
              </a:p>
            </p:txBody>
          </p:sp>
        </mc:Choice>
        <mc:Fallback xmlns="">
          <p:sp>
            <p:nvSpPr>
              <p:cNvPr id="2" name="TextBox 1">
                <a:extLst>
                  <a:ext uri="{FF2B5EF4-FFF2-40B4-BE49-F238E27FC236}">
                    <a16:creationId xmlns:a16="http://schemas.microsoft.com/office/drawing/2014/main" id="{AD26E397-7F86-4ABC-AADC-9185D93688D3}"/>
                  </a:ext>
                </a:extLst>
              </p:cNvPr>
              <p:cNvSpPr txBox="1">
                <a:spLocks noRot="1" noChangeAspect="1" noMove="1" noResize="1" noEditPoints="1" noAdjustHandles="1" noChangeArrowheads="1" noChangeShapeType="1" noTextEdit="1"/>
              </p:cNvSpPr>
              <p:nvPr/>
            </p:nvSpPr>
            <p:spPr>
              <a:xfrm>
                <a:off x="1009492" y="2066766"/>
                <a:ext cx="5354351" cy="3814762"/>
              </a:xfrm>
              <a:prstGeom prst="rect">
                <a:avLst/>
              </a:prstGeom>
              <a:blipFill>
                <a:blip r:embed="rId4"/>
                <a:stretch>
                  <a:fillRect l="-1253" t="-799"/>
                </a:stretch>
              </a:blipFill>
            </p:spPr>
            <p:txBody>
              <a:bodyPr/>
              <a:lstStyle/>
              <a:p>
                <a:r>
                  <a:rPr lang="en-US">
                    <a:noFill/>
                  </a:rPr>
                  <a:t> </a:t>
                </a:r>
              </a:p>
            </p:txBody>
          </p:sp>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CB2833C-8C4A-4FC5-9987-1B7D7578AFB1}" type="slidenum">
              <a:rPr lang="it-IT" altLang="it-IT" sz="1400" b="1"/>
              <a:pPr>
                <a:spcBef>
                  <a:spcPct val="0"/>
                </a:spcBef>
                <a:buFontTx/>
                <a:buNone/>
              </a:pPr>
              <a:t>42</a:t>
            </a:fld>
            <a:endParaRPr lang="it-IT" altLang="it-IT" sz="1400" b="1"/>
          </a:p>
        </p:txBody>
      </p:sp>
      <p:sp>
        <p:nvSpPr>
          <p:cNvPr id="54276" name="TextBox 7"/>
          <p:cNvSpPr txBox="1">
            <a:spLocks noChangeArrowheads="1"/>
          </p:cNvSpPr>
          <p:nvPr/>
        </p:nvSpPr>
        <p:spPr bwMode="auto">
          <a:xfrm>
            <a:off x="4079875" y="1196975"/>
            <a:ext cx="36006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2800">
                <a:latin typeface="Arial" panose="020B0604020202020204" pitchFamily="34" charset="0"/>
                <a:cs typeface="Arial" panose="020B0604020202020204" pitchFamily="34" charset="0"/>
              </a:rPr>
              <a:t>La Coste - Romberg</a:t>
            </a:r>
          </a:p>
        </p:txBody>
      </p:sp>
      <p:pic>
        <p:nvPicPr>
          <p:cNvPr id="7" name="Picture 3">
            <a:extLst>
              <a:ext uri="{FF2B5EF4-FFF2-40B4-BE49-F238E27FC236}">
                <a16:creationId xmlns:a16="http://schemas.microsoft.com/office/drawing/2014/main" id="{D14B809A-7506-4598-B0C9-C95B117AC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6120" y="1720195"/>
            <a:ext cx="4592806" cy="432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E81A75F-9615-40FB-93C4-F665E06A890F}"/>
                  </a:ext>
                </a:extLst>
              </p:cNvPr>
              <p:cNvSpPr txBox="1"/>
              <p:nvPr/>
            </p:nvSpPr>
            <p:spPr>
              <a:xfrm>
                <a:off x="623392" y="2852936"/>
                <a:ext cx="7452552" cy="1938992"/>
              </a:xfrm>
              <a:prstGeom prst="rect">
                <a:avLst/>
              </a:prstGeom>
              <a:noFill/>
            </p:spPr>
            <p:txBody>
              <a:bodyPr wrap="square" rtlCol="0">
                <a:spAutoFit/>
              </a:bodyPr>
              <a:lstStyle/>
              <a:p>
                <a:r>
                  <a:rPr lang="en-US" dirty="0"/>
                  <a:t>Per </a:t>
                </a:r>
                <a:r>
                  <a:rPr lang="en-US" dirty="0" err="1"/>
                  <a:t>il</a:t>
                </a:r>
                <a:r>
                  <a:rPr lang="en-US" dirty="0"/>
                  <a:t> </a:t>
                </a:r>
                <a:r>
                  <a:rPr lang="en-US" dirty="0" err="1"/>
                  <a:t>momento</a:t>
                </a:r>
                <a:r>
                  <a:rPr lang="en-US" dirty="0"/>
                  <a:t> </a:t>
                </a:r>
                <a:r>
                  <a:rPr lang="en-US" dirty="0" err="1"/>
                  <a:t>totale</a:t>
                </a:r>
                <a:r>
                  <a:rPr lang="en-US" dirty="0"/>
                  <a:t> vale </a:t>
                </a:r>
                <a:r>
                  <a:rPr lang="en-US" dirty="0" err="1"/>
                  <a:t>allora</a:t>
                </a:r>
                <a:r>
                  <a:rPr lang="en-US" dirty="0"/>
                  <a:t>:</a:t>
                </a:r>
              </a:p>
              <a:p>
                <a:endParaRPr lang="en-US" dirty="0"/>
              </a:p>
              <a:p>
                <a:pPr/>
                <a14:m>
                  <m:oMathPara xmlns:m="http://schemas.openxmlformats.org/officeDocument/2006/math">
                    <m:oMathParaPr>
                      <m:jc m:val="centerGroup"/>
                    </m:oMathParaPr>
                    <m:oMath xmlns:m="http://schemas.openxmlformats.org/officeDocument/2006/math">
                      <m:r>
                        <a:rPr lang="en-US" b="1" i="1" smtClean="0">
                          <a:solidFill>
                            <a:srgbClr val="0070C0"/>
                          </a:solidFill>
                          <a:latin typeface="Cambria Math" panose="02040503050406030204" pitchFamily="18" charset="0"/>
                        </a:rPr>
                        <m:t>𝑴</m:t>
                      </m:r>
                      <m:r>
                        <a:rPr lang="en-US" b="1" i="1" smtClean="0">
                          <a:solidFill>
                            <a:srgbClr val="0070C0"/>
                          </a:solidFill>
                          <a:latin typeface="Cambria Math" panose="02040503050406030204" pitchFamily="18" charset="0"/>
                        </a:rPr>
                        <m:t>= </m:t>
                      </m:r>
                      <m:d>
                        <m:dPr>
                          <m:ctrlPr>
                            <a:rPr lang="en-US" b="1" i="1" smtClean="0">
                              <a:solidFill>
                                <a:srgbClr val="0070C0"/>
                              </a:solidFill>
                              <a:latin typeface="Cambria Math" panose="02040503050406030204" pitchFamily="18" charset="0"/>
                            </a:rPr>
                          </m:ctrlPr>
                        </m:dPr>
                        <m:e>
                          <m:r>
                            <a:rPr lang="en-US" b="1" i="1" smtClean="0">
                              <a:solidFill>
                                <a:srgbClr val="0070C0"/>
                              </a:solidFill>
                              <a:latin typeface="Cambria Math" panose="02040503050406030204" pitchFamily="18" charset="0"/>
                            </a:rPr>
                            <m:t>𝒎𝒈𝒅</m:t>
                          </m:r>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𝒌𝒂𝒃</m:t>
                          </m:r>
                        </m:e>
                      </m:d>
                      <m:r>
                        <a:rPr lang="en-US" b="1" i="1" smtClean="0">
                          <a:solidFill>
                            <a:srgbClr val="0070C0"/>
                          </a:solidFill>
                          <a:latin typeface="Cambria Math" panose="02040503050406030204" pitchFamily="18" charset="0"/>
                        </a:rPr>
                        <m:t>𝒔𝒊𝒏</m:t>
                      </m:r>
                      <m:r>
                        <a:rPr lang="en-US" b="1" i="1" smtClean="0">
                          <a:solidFill>
                            <a:srgbClr val="0070C0"/>
                          </a:solidFill>
                          <a:latin typeface="Cambria Math" panose="02040503050406030204" pitchFamily="18" charset="0"/>
                        </a:rPr>
                        <m:t>𝜑</m:t>
                      </m:r>
                    </m:oMath>
                  </m:oMathPara>
                </a14:m>
                <a:endParaRPr lang="en-US" dirty="0">
                  <a:solidFill>
                    <a:srgbClr val="0070C0"/>
                  </a:solidFill>
                </a:endParaRPr>
              </a:p>
              <a:p>
                <a:endParaRPr lang="en-US" dirty="0"/>
              </a:p>
              <a:p>
                <a:r>
                  <a:rPr lang="en-US" dirty="0"/>
                  <a:t>Con opportune </a:t>
                </a:r>
                <a:r>
                  <a:rPr lang="en-US" dirty="0" err="1"/>
                  <a:t>scelta</a:t>
                </a:r>
                <a:r>
                  <a:rPr lang="en-US" dirty="0"/>
                  <a:t> </a:t>
                </a:r>
                <a:r>
                  <a:rPr lang="en-US" dirty="0" err="1"/>
                  <a:t>dei</a:t>
                </a:r>
                <a:r>
                  <a:rPr lang="en-US" dirty="0"/>
                  <a:t> </a:t>
                </a:r>
                <a:r>
                  <a:rPr lang="en-US" dirty="0" err="1"/>
                  <a:t>parametri</a:t>
                </a:r>
                <a:r>
                  <a:rPr lang="en-US" dirty="0"/>
                  <a:t>, </a:t>
                </a:r>
                <a:r>
                  <a:rPr lang="en-US" dirty="0" err="1"/>
                  <a:t>il</a:t>
                </a:r>
                <a:r>
                  <a:rPr lang="en-US" dirty="0"/>
                  <a:t> </a:t>
                </a:r>
                <a:r>
                  <a:rPr lang="en-US" dirty="0" err="1"/>
                  <a:t>momento</a:t>
                </a:r>
                <a:r>
                  <a:rPr lang="en-US" dirty="0"/>
                  <a:t> di </a:t>
                </a:r>
                <a:r>
                  <a:rPr lang="en-US" dirty="0" err="1"/>
                  <a:t>richiamo</a:t>
                </a:r>
                <a:r>
                  <a:rPr lang="en-US" dirty="0"/>
                  <a:t> </a:t>
                </a:r>
                <a:r>
                  <a:rPr lang="en-US" dirty="0" err="1"/>
                  <a:t>può</a:t>
                </a:r>
                <a:r>
                  <a:rPr lang="en-US" dirty="0"/>
                  <a:t> </a:t>
                </a:r>
                <a:r>
                  <a:rPr lang="en-US" dirty="0" err="1"/>
                  <a:t>essere</a:t>
                </a:r>
                <a:r>
                  <a:rPr lang="en-US" dirty="0"/>
                  <a:t> </a:t>
                </a:r>
                <a:r>
                  <a:rPr lang="en-US" dirty="0" err="1"/>
                  <a:t>fatto</a:t>
                </a:r>
                <a:r>
                  <a:rPr lang="en-US" dirty="0"/>
                  <a:t> molto piccolo </a:t>
                </a:r>
                <a:r>
                  <a:rPr lang="en-US" dirty="0" err="1"/>
                  <a:t>ottenendo</a:t>
                </a:r>
                <a:r>
                  <a:rPr lang="en-US" dirty="0"/>
                  <a:t> </a:t>
                </a:r>
                <a:r>
                  <a:rPr lang="en-US" dirty="0" err="1"/>
                  <a:t>uno</a:t>
                </a:r>
                <a:r>
                  <a:rPr lang="en-US" dirty="0"/>
                  <a:t> </a:t>
                </a:r>
                <a:r>
                  <a:rPr lang="en-US" dirty="0" err="1"/>
                  <a:t>strumento</a:t>
                </a:r>
                <a:r>
                  <a:rPr lang="en-US" dirty="0"/>
                  <a:t> molto stabile </a:t>
                </a:r>
              </a:p>
            </p:txBody>
          </p:sp>
        </mc:Choice>
        <mc:Fallback xmlns="">
          <p:sp>
            <p:nvSpPr>
              <p:cNvPr id="2" name="TextBox 1">
                <a:extLst>
                  <a:ext uri="{FF2B5EF4-FFF2-40B4-BE49-F238E27FC236}">
                    <a16:creationId xmlns:a16="http://schemas.microsoft.com/office/drawing/2014/main" id="{2E81A75F-9615-40FB-93C4-F665E06A890F}"/>
                  </a:ext>
                </a:extLst>
              </p:cNvPr>
              <p:cNvSpPr txBox="1">
                <a:spLocks noRot="1" noChangeAspect="1" noMove="1" noResize="1" noEditPoints="1" noAdjustHandles="1" noChangeArrowheads="1" noChangeShapeType="1" noTextEdit="1"/>
              </p:cNvSpPr>
              <p:nvPr/>
            </p:nvSpPr>
            <p:spPr>
              <a:xfrm>
                <a:off x="623392" y="2852936"/>
                <a:ext cx="7452552" cy="1938992"/>
              </a:xfrm>
              <a:prstGeom prst="rect">
                <a:avLst/>
              </a:prstGeom>
              <a:blipFill>
                <a:blip r:embed="rId4"/>
                <a:stretch>
                  <a:fillRect l="-818" t="-1572" b="-4717"/>
                </a:stretch>
              </a:blipFill>
            </p:spPr>
            <p:txBody>
              <a:bodyPr/>
              <a:lstStyle/>
              <a:p>
                <a:r>
                  <a:rPr lang="en-US">
                    <a:noFill/>
                  </a:rPr>
                  <a:t> </a:t>
                </a:r>
              </a:p>
            </p:txBody>
          </p:sp>
        </mc:Fallback>
      </mc:AlternateContent>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F672EE1-25E8-47C0-A7E0-3CB3CF8BF496}" type="slidenum">
              <a:rPr lang="it-IT" altLang="it-IT" sz="1400" b="1"/>
              <a:pPr>
                <a:spcBef>
                  <a:spcPct val="0"/>
                </a:spcBef>
                <a:buFontTx/>
                <a:buNone/>
              </a:pPr>
              <a:t>43</a:t>
            </a:fld>
            <a:endParaRPr lang="it-IT" altLang="it-IT" sz="1400" b="1"/>
          </a:p>
        </p:txBody>
      </p:sp>
      <p:sp>
        <p:nvSpPr>
          <p:cNvPr id="50179" name="TextBox 8"/>
          <p:cNvSpPr txBox="1">
            <a:spLocks noChangeArrowheads="1"/>
          </p:cNvSpPr>
          <p:nvPr/>
        </p:nvSpPr>
        <p:spPr bwMode="auto">
          <a:xfrm>
            <a:off x="5208588" y="1196975"/>
            <a:ext cx="15648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2800">
                <a:latin typeface="Arial" panose="020B0604020202020204" pitchFamily="34" charset="0"/>
                <a:cs typeface="Arial" panose="020B0604020202020204" pitchFamily="34" charset="0"/>
              </a:rPr>
              <a:t>Askania</a:t>
            </a:r>
          </a:p>
        </p:txBody>
      </p:sp>
      <p:pic>
        <p:nvPicPr>
          <p:cNvPr id="50180" name="Picture 6" descr="http://www.ign.es/ign/img/actividades/gravimetria/museoGravWord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089" y="1916113"/>
            <a:ext cx="2808287" cy="427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AutoShape 8" descr="data:image/jpeg;base64,/9j/4AAQSkZJRgABAQAAAQABAAD/2wCEAAkGBg8PEBAUDxAWERAVFRQQFBEUEBQSFBUQFhUVFBYQFBgYHCYgFxsjHBYXIS8gIygqOCwsFR42NTQqNigrLCoBCQoKBQUFDQUFDSkYEhgpKSkpKSkpKSkpKSkpKSkpKSkpKSkpKSkpKSkpKSkpKSkpKSkpKSkpKSkpKSkpKSkpKf/AABEIAKgA/AMBIgACEQEDEQH/xAAcAAEAAgMBAQEAAAAAAAAAAAAABQYBAwQHAgj/xABKEAACAQMCBAIDCQ0GBQUAAAABAgMABBESIQUGEzFBURQiYRUjMkJUcYGRkwczNFJydJKhsbPR0tMWQ1Nic6IXRWOywSREgqPC/8QAFAEBAAAAAAAAAAAAAAAAAAAAAP/EABQRAQAAAAAAAAAAAAAAAAAAAAD/2gAMAwEAAhEDEQA/APcaUpQKUpQK1Xd0kMbySMFjRWkdj2VFBZmPzAGttR/MHD2ubS6hQgPLDLCpbOAzxsgJxvjJoI3h33Q+FXLxxwXsckkjFERS2osoDEYxkbHue+/ka+l50tUi6l1LFbobmSzVjLqQyI7KAzaQEJCkkHZcHc96rNr9zi6TvLF/ybxf/l/334vxvi/rxWOJ8rTWsayekWsbm4vwWuEMkfo19JrYIhALygInq5AI1g5BoLd/bHh/X6HpUfW6fX06tujo6nV1fB06PWzntWlOfeFmBZxexdAu0QkLYXqqhcxnI2bSpOD32x3FVCOwtXHElkv4hHdWtnaq8KPGVaGKSMv01wFQl1IQNjTkdq57aFWuYry7vbb0j0mCWZIhMIhDBb3ESLGXUsXPXLHOBgbe0L5wvnPh13r9Hu4pOmnWfEg9SLf12z2AxvnttnGRXL/xD4Zi0IuVZbqRoIGVXIaRSFI7bAMyjJ8WFUrjnCrS8SBHv4kjVOJI7gOzD0uVZYmUFQDjT6wJHs865+E8ESBo7mTiERufSred1Z7uaPoQxzxFFklzIX0zyNvsCqjAGSQ9Bm5+4WhmDXsQMIYyjUcppl6JDDGx14GPHIxtvUtwzicN1Ek0DiSJxlXGcEZIyM+0GqVZ8uyTWTeiXEEkyX81/EW1vBqad5BDOoAIIV/LKsARuAas/K3CpbaAicoZ5JJZ5ekCIhJI5YiMEA6e3fcnJJJOaCYpSlApSlApSlApSlApSlApSlApSlApSlApSlApSlApSlApStV1crEju5wiKzse+FUFifqFBtqp8/rkWX5yD/8AVJXaOdrU9hKe3a3kOcnAxtvvt9B8jjg4xxvht5GEnWZlBDqyxTIythiGVlGRsG3Hh89Br4PDb9CLXIQdMBICdiI4sDPjnA39tfd5Dw4Y6juRqz2OM9MeQ/FxUKvD+DjYenDGNupeDYYCjv8AMAPMYG4xUZw/l6O9vblLWR+hGkTr6RNdsdTKQxXEq5B89/ZQXW3j4UU0gLjIHragc4ONz9NSMvDLTQ2vSVw5JLDYEMHI+gtXn17yrFaXVslyzNC6ysywS3eosq5GQ0rZ+jzqU9A4T2PpniMGa6xuSCPheZb/AHeRwE/ydGqvxAIcr6Sd8Y7xRntVkqq8I4xYWsZWBJdJJdmMUjlmIyWZmySdI8fDHhiu7+2NtgnEu3f/ANPJtg4x28zj6/I0E5StVrcrKiOhyjqrqcYyrAMD9RrbQKUpQKUpQKVxcZumhtriRPhJFJIudxqVGYZ+kVwpynBgZkuGPiTe3G588BwPqFB18Tv3Vo44VDTPkjUTpSMYDTNjcgZA07ZJAyO9Q/u7Ms0sUcqXksSiSaBIemVU4GlX1kBu5CtnOMZHetkvBlspkuIVlkGloJQZZZ2WNmDCRQxJwrKMgeBOASK1WFzDCsjW69e9mOqQrGy6pN8B2IGhEz2bfA8TQWW3nWRFdDlGAdT5qRkH6jWyq5y9aG0mNqru8a28Uvrsz4k1NE2ksfVUhAdI2HhirHQKUpQKUpQKUpQKUpQKUpQKi+aPwG8/N5/3T1KV8vGGBDAEEEEEZBB2IIPeg8zt7yMRqC4BCBfhKOyJnbBHeQfF21Db1tB6muoyfviDf8Y+L7fH80Pj8U7kgNHdP7P2fyaH7CP+Wn9n7P5LD9hH/LQUdL+LvrGwLbODsFMuo+tvgNn5iDsCdfbyZMj8S4hoGAIrdTltRyFwc7d/Z4Y+gWz3AtPk0P2Ef8Kr/BII4uLX6xqsa9G3OlVVB7TgfP8ArFA5pkiXiFgZ8dMLcZyOx0/C9mO+fDFSsPEOH42MQ7jBUDHwYyMY/wA6r/8ALHnXDxy3SXiVgrqrrouCVZQw+DscH5v1VM+4Fp8mh+wj/hQc0/H7ELvIhXY4ABGdRAPbHdD+jntvVV4tcwsZTEypHpJXGlRsmMgY23cfpDzKPc/cC0+TQ/Yx/wAKz7hWvyeL7GP+FBq5X/AbP83g/dLUnXyiBQAAAAMAAYAA7AV9UClKUClKUEFxm/M8F3FDDJI2iWDIVdPUKEYySNskb10wcb1KCLeY9xsiHcHBHwvAgj6K57C/SFrhZFkBMzuMQSsCrYIYFVIrVwTjsAiP3wgyTEEW8xGDK57hKDttOZLaQNmRYyrtGySMqOHQ4IIJrf7t2vyiL7ZP41w8sQ5jmZkI13E7rrQqxRpCVOGGe1TBhX8UfUKCEsLhZr+Z4mEkawRxM6sGUS9R30ZHjpYH6RU9WFUDsMCs0ClKUClKUClKUClKUClKUClKUClfMkgUEsQABkknAAHiTXNLxe3VEkaZBG+ND6wQ+QT6hHwtgTt5UHXVI5+4MsjxNBCGuT75I2soDaw6Q+oBl1n3xcDIz54FXO3uEkUNGwdDuGUgg/MRVS5+hR3tNcbygGVlWPukgMWm4k2OYlyQww27r6p8A5eQ7e0eeV4GE/TUKZSro0cjEhoQGdsjAznw8zna91UuUJZnnlM80dwwjVVeDGiNNTe8yYRfXzv8wOy+NtoFKUoFKUoFQXOPN0HC7frTAsSwRIxsXY+GfAAb5qdqgfdX4XHdraxOdAWTqvNkYjiJWM5HiW1bfkGgsfKPNcPE4OrEChVtDxtuUfAOM+IwQc1OV5Tytd2vDrxo+HSG4tHjUza9WpZVk0MysVA9VSWK+Sv5V6tQc3EbvowyyEZCI8mPPSpbH6q18F4f6PbwxZyUQKT5t3ZvpOT9NcvMas6wRI2DJPEDtnMaN1ZB9KoR9NfHOXELm2sLmW0QyXCpmNAjSEuSBsq7tjOceygmqV5/xLmeWG3VouILcxPdGFrpY7aMRxiEv0xI7CBmLqBrO3r6QNVVq747fekG5hAkvfcUOhjhLiQm/AV1jGc6l9bAyBnYkYNB7LSvO5+axfPxFYpo5rWJ+EPCyFTvLcAvlh45Rdj2rZac33D8XSETA2rSXUDxukSOksSgxLgZZQ+HKlzmQIxChVywegUpSgUpSgUpSgUpSgUpSgUpSghearWSeAQRDeZ1R2KsyrEPXctpIO4XT3+NVcks5YESJ45lFvO7x3FpEW0JKrMqpEyvqQamQjfGF86vtKCL5bMno69RNB1OQCnTZkLEiR0+I7Z1EeZ8O1QXP1wiPaF5XhDGRFaMEmRyYtNq+GUiN8Ek5XeNfWHjcaqfO0jLJbFJVhJWZCzAnqIxh1WyYViJGwCCFJAibY+AfPKMEkc8olhS2YxqwjiOVkXWw67+u2H8Md8Hu3hbqpnI1qkU06x272oZVZopTlpH1H39NhhN8fOR6q+NzoFKUoFKUoFQHM/A2n6bopk0Aq0Sv0mdSysGV/ispXIzsQzDbOan6UFGsOA2jOYbKx9FAK9aSRNLCMneONSxLawCursAW79qvNQzxMnEFbPqSW5jx5yRyax/td/qqXkkVQSxCqASSTgADuSfAUEW7NJfKuPe4oTJn/qysUX6kR/06++ZOYIeH2stxcE9OMZIGNTHsEXJALE7Vw8n8ahvhdTwnKmdoh+TEqoG+Zh6w9jVt534FJf8PuraJlWSVNCs+dIOpTvgE+HlQdNpzBbv0FeSOKaZRJHC08TSMhzhk0sdYIGcrkVrtearKT0rTcIBav0p2aRVVGwDkknAGcjPmrDuDUDzDydczz3Bh6IS4ks5WnZ5FnhNs392ArI5AyylsYZ2yGGMZblS8WW5kjMTBr+PiEaGV0DqIRC0UuIm0Y0hgV1ZPfGNwtMnFLdFiZpo1SUqsTGVQJGcZRYyThiR2AzmuJOaLfr3kTnpeirBJLLIypHpnDlcMW2xoIOcdx3ql3H3Mro6pOqju6XiNb9aWKJPS55JnYSqhZ/VZY2ARCwHwhgCuqL7ndwvVIaNcpwwRokki4eyjdSvUZGKDLAq2GPq7jO9BbpuZ7NJraEzoZbhS8KBgdcYUt1ARtpONj4+Gd6+IOaLaWWGOCRJxJ1R1Ip4XVDEqMVYB9RJDj4IOM74BFV3hHJdzDcWExEQEMl+8qieaRm9LMZDh3T13ypLZCgk7Y7Vr4N9z+5hj4SrTqhtLe9gkkjJ1a7gIEkh1pjK6c+sPLY0Fw92bbRK/pEXTiYpK/VTTG4xlJGzhCMjY4710Wt3HMivE6yRsMq6MHVh5gjY159w7kG9jtljAtYZY4raIPC8+qbozdUl2ZcR7Z0nRIVZyQQMLVn5K4HNZWzxzsGkaeeclXaTaWVpAC7KpZhnc6Rk0E/SlKBSlaYryN3dFcF0061HddQyufnFBupSlApSlApSlAqC5m4frMUpiE8cYkDxE6WCtoPXiP8AiLoOOxw7YI8Z2tF996k/Ib/tNBycHs4NKzQhiJEQqzvI7dMjWqjWSV75x9fapKozln8Cs/zeH92tSdApSlApSlApSlBFcacJJaOewnEf2qPGP1sK+uY7WGW1mW4JEGgtJpYoSi+sRkb42r55oiBtZGP91puB88LrL/8Ag/XXzzNEJYBEe00kcJ/JLBm/2qR9NBw8h8qLw220KzEyaJnViDplMaK4UgDbK+NWWlKBSlKBSlKBSlKBSlKBSlKDk4pf9CJn0GQjCrGu7O7EKqD5ye/gMmq1yRpE96ASxHSEkpz77PmXqyLncrqyo9ijFWHjruLeUpMsBxvM3aNfjSe0gZwD44rz6xu2E11E5ZIujBJJGmzR2660h4cD/jOGQH2lhmgu15zKi9TpJ1BHs8pdYoEPbS0r7Eg9wuceNRX9qbnOepY6O+evOF0/6ujRUewJ0Z0o8RVFPS6y2zEZFlawgYllCAanPbPjuBvXir69INyJPxPTbWSZT+MbcNvjuVG+3agsVjzArsiSIYncZQ5DxSD/AKci+q3bscHHhUtXn3qIr6ypicGacIpRbmLIV7pF7wzREAuq+w/NbuA3jujpMczRMY2O3rL3jlwO2pcH580EnSlKBWi++9SfkN/2mt9abz73J+S37DQcXLH4FZ/m8H7pak6jOWfwKz/0If3a1J0ClKUClKUClKUGm7t1ljdGGVdWQj2MCD+2q1we8ku24c2cBIHmmU9+qcQp+sTfVUjzRzda8Mjje6Zgrv010oW9bSW3x2GAaoHL/wB1XhsEt2ZGfQ8gEGISSLcZfScH/EklP0ig9ZpVD/408J/Gl+xP8au9rcLKiOvwXVXXO3qsAR+2g20pSgUpSgVis0oMCs0pQKUpQR3MEYaBgYjNuumIdnfUNIb/AC5wTnbANUGzVNchIJRrzhxMp2Mz9eTVNv8AEaXOnw04xtir9zC6i2lLymFAMvIBlhHn1gvkxGwPtqp8uWAnbiMbMBJptxjSNNvIodoYVA79LEYPmVPnQc3Ebh44mdCRMsV9JGQMsHF2FncDxYRlcHwGarlzwni4do4XtUZZ8QhbNjNp1gpcdYR9iuCZC2+4OSatLylS8hOiSOQtJJoMgtboppl1xjdoJl0kY7as7eAzRCDHUi9H040e6ubbRj4AHT6mnG2nHsoKfJacaD6nurbBN86v0yY+mEVbhx6m0bHAA8W39tTPBOF8xda4EV1bK4S2EheNiPvZ0L8D4QU+sfHIqWyrR5dTJE/TjwE6fpKplorOzQnIiUnJdsE/N2uXBeHtDGeo2qV2aWRvDqNuVX/KNlHsAoKf7l80/LrL7Fv6dZ9y+afl1n9i39Or9SgoHuXzT8us/sW/p1iThHNDAg31nggg+8t2Ix/h16BWKDz6y4DzLDHHGl7ZhEVY1HRYkKoCgZKb7CtvuZzR8us/sW/p1faUFD9zOZ/l1n9i38lPczmf5dZ/Yt/JV8pQUL3L5o+XWf2LfyVj3M5o+XWf2LfyVfqUFB9y+aPl1n9i39Oh4XzT4X1n9i39Or9Sg8D+63YcZS3tzxG5gmj6p0CGMoQ+ht2JUZGPCvLAX8CM5PiTv/48a/ZcsCvsyhh3wQD+2oi8hWO5tlEMZhkEqN72uRIoV4yDjsQHGPmoPylGWJ7jPz+AJ3/ZX645f/BLX/Ri/drXR6BD/hJ+gv8ACt4GO1ArNKUClKUClKUClKUClKUHBxtXMD9NEeTYqJPvYYEESP7F+F9FRfJnDRHG0oBCy6SgONTRDUVnkx/eSFmc/lAeFTPEuHJcRtHJnptgOoONS5yUPsPY+yuqgj+IcEinZXJZJV+DLG5jfHfQSPhL/lORvXIvLj6tXpLFvxvR7bV+l081N1TJr2UTySFneEXCxieKfCx+ukZt5IGxkajgsM/CzQWOw4HFCxcapJTnMsrmR8Huqk/AX/KuB7KkKUoFKUoFKUoFKUoFKUoFKUoFKUoFRfHf/bHyuIv16h/5qUqgfdUl4lF6JJYudJkWNk0o3vxYdFgD5ksD8woL/StFhE6RRrI+twqhnO2pwBqb2ZOa30ClKUClKUClKUClKUClKUClKUCuN+EW7SdRoIzLkN1DEpfUOx1YzkeddlKBSlKBSlKBSlKBSlKBSlKBSlKBSlKBWtijYzg4IIzg4bwI9taeJpIYZhD99MbhMnHvhU6d/DfFViTkmJSwjt40RfRYkYadQjjcyySjx1EnT5nSKC36xnHj5V9VQOTI0muYnSFPeoJDLdJIsnVuZnUnJXtlQzaTuNYG1X+gVis0zQKUzSgVis0oMVmlKBSlKBSlKBSlKBSlKBSlKBWM0pQZpSlBjNZpSgxms0pQKUpQKUpQYArOKUoFYxSlBmsVmlApSlApSlApSlB//9k="/>
          <p:cNvSpPr>
            <a:spLocks noChangeAspect="1" noChangeArrowheads="1"/>
          </p:cNvSpPr>
          <p:nvPr/>
        </p:nvSpPr>
        <p:spPr bwMode="auto">
          <a:xfrm>
            <a:off x="1679576" y="-960438"/>
            <a:ext cx="3000375" cy="2000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latin typeface="Arial" panose="020B0604020202020204" pitchFamily="34" charset="0"/>
              <a:cs typeface="Arial" panose="020B0604020202020204" pitchFamily="34" charset="0"/>
            </a:endParaRPr>
          </a:p>
        </p:txBody>
      </p:sp>
      <p:sp>
        <p:nvSpPr>
          <p:cNvPr id="50182" name="AutoShape 10" descr="data:image/jpeg;base64,/9j/4AAQSkZJRgABAQAAAQABAAD/2wCEAAkGBg8PEBAUDxAWERAVFRQQFBEUEBQSFBUQFhUVFBYQFBgYHCYgFxsjHBYXIS8gIygqOCwsFR42NTQqNigrLCoBCQoKBQUFDQUFDSkYEhgpKSkpKSkpKSkpKSkpKSkpKSkpKSkpKSkpKSkpKSkpKSkpKSkpKSkpKSkpKSkpKSkpKf/AABEIAKgA/AMBIgACEQEDEQH/xAAcAAEAAgMBAQEAAAAAAAAAAAAABQYBAwQHAgj/xABKEAACAQMCBAIDCQ0GBQUAAAABAgMABBESIQUGEzFBURQiYRUjMkJUcYGRkwczNFJydJKhsbPR0tMWQ1Nic6IXRWOywSREgqPC/8QAFAEBAAAAAAAAAAAAAAAAAAAAAP/EABQRAQAAAAAAAAAAAAAAAAAAAAD/2gAMAwEAAhEDEQA/APcaUpQKUpQK1Xd0kMbySMFjRWkdj2VFBZmPzAGttR/MHD2ubS6hQgPLDLCpbOAzxsgJxvjJoI3h33Q+FXLxxwXsckkjFERS2osoDEYxkbHue+/ka+l50tUi6l1LFbobmSzVjLqQyI7KAzaQEJCkkHZcHc96rNr9zi6TvLF/ybxf/l/334vxvi/rxWOJ8rTWsayekWsbm4vwWuEMkfo19JrYIhALygInq5AI1g5BoLd/bHh/X6HpUfW6fX06tujo6nV1fB06PWzntWlOfeFmBZxexdAu0QkLYXqqhcxnI2bSpOD32x3FVCOwtXHElkv4hHdWtnaq8KPGVaGKSMv01wFQl1IQNjTkdq57aFWuYry7vbb0j0mCWZIhMIhDBb3ESLGXUsXPXLHOBgbe0L5wvnPh13r9Hu4pOmnWfEg9SLf12z2AxvnttnGRXL/xD4Zi0IuVZbqRoIGVXIaRSFI7bAMyjJ8WFUrjnCrS8SBHv4kjVOJI7gOzD0uVZYmUFQDjT6wJHs865+E8ESBo7mTiERufSred1Z7uaPoQxzxFFklzIX0zyNvsCqjAGSQ9Bm5+4WhmDXsQMIYyjUcppl6JDDGx14GPHIxtvUtwzicN1Ek0DiSJxlXGcEZIyM+0GqVZ8uyTWTeiXEEkyX81/EW1vBqad5BDOoAIIV/LKsARuAas/K3CpbaAicoZ5JJZ5ekCIhJI5YiMEA6e3fcnJJJOaCYpSlApSlApSlApSlApSlApSlApSlApSlApSlApSlApSlApStV1crEju5wiKzse+FUFifqFBtqp8/rkWX5yD/8AVJXaOdrU9hKe3a3kOcnAxtvvt9B8jjg4xxvht5GEnWZlBDqyxTIythiGVlGRsG3Hh89Br4PDb9CLXIQdMBICdiI4sDPjnA39tfd5Dw4Y6juRqz2OM9MeQ/FxUKvD+DjYenDGNupeDYYCjv8AMAPMYG4xUZw/l6O9vblLWR+hGkTr6RNdsdTKQxXEq5B89/ZQXW3j4UU0gLjIHragc4ONz9NSMvDLTQ2vSVw5JLDYEMHI+gtXn17yrFaXVslyzNC6ysywS3eosq5GQ0rZ+jzqU9A4T2PpniMGa6xuSCPheZb/AHeRwE/ydGqvxAIcr6Sd8Y7xRntVkqq8I4xYWsZWBJdJJdmMUjlmIyWZmySdI8fDHhiu7+2NtgnEu3f/ANPJtg4x28zj6/I0E5StVrcrKiOhyjqrqcYyrAMD9RrbQKUpQKUpQKVxcZumhtriRPhJFJIudxqVGYZ+kVwpynBgZkuGPiTe3G588BwPqFB18Tv3Vo44VDTPkjUTpSMYDTNjcgZA07ZJAyO9Q/u7Ms0sUcqXksSiSaBIemVU4GlX1kBu5CtnOMZHetkvBlspkuIVlkGloJQZZZ2WNmDCRQxJwrKMgeBOASK1WFzDCsjW69e9mOqQrGy6pN8B2IGhEz2bfA8TQWW3nWRFdDlGAdT5qRkH6jWyq5y9aG0mNqru8a28Uvrsz4k1NE2ksfVUhAdI2HhirHQKUpQKUpQKUpQKUpQKUpQKi+aPwG8/N5/3T1KV8vGGBDAEEEEEZBB2IIPeg8zt7yMRqC4BCBfhKOyJnbBHeQfF21Db1tB6muoyfviDf8Y+L7fH80Pj8U7kgNHdP7P2fyaH7CP+Wn9n7P5LD9hH/LQUdL+LvrGwLbODsFMuo+tvgNn5iDsCdfbyZMj8S4hoGAIrdTltRyFwc7d/Z4Y+gWz3AtPk0P2Ef8Kr/BII4uLX6xqsa9G3OlVVB7TgfP8ArFA5pkiXiFgZ8dMLcZyOx0/C9mO+fDFSsPEOH42MQ7jBUDHwYyMY/wA6r/8ALHnXDxy3SXiVgrqrrouCVZQw+DscH5v1VM+4Fp8mh+wj/hQc0/H7ELvIhXY4ABGdRAPbHdD+jntvVV4tcwsZTEypHpJXGlRsmMgY23cfpDzKPc/cC0+TQ/Yx/wAKz7hWvyeL7GP+FBq5X/AbP83g/dLUnXyiBQAAAAMAAYAA7AV9UClKUClKUEFxm/M8F3FDDJI2iWDIVdPUKEYySNskb10wcb1KCLeY9xsiHcHBHwvAgj6K57C/SFrhZFkBMzuMQSsCrYIYFVIrVwTjsAiP3wgyTEEW8xGDK57hKDttOZLaQNmRYyrtGySMqOHQ4IIJrf7t2vyiL7ZP41w8sQ5jmZkI13E7rrQqxRpCVOGGe1TBhX8UfUKCEsLhZr+Z4mEkawRxM6sGUS9R30ZHjpYH6RU9WFUDsMCs0ClKUClKUClKUClKUClKUClKUClfMkgUEsQABkknAAHiTXNLxe3VEkaZBG+ND6wQ+QT6hHwtgTt5UHXVI5+4MsjxNBCGuT75I2soDaw6Q+oBl1n3xcDIz54FXO3uEkUNGwdDuGUgg/MRVS5+hR3tNcbygGVlWPukgMWm4k2OYlyQww27r6p8A5eQ7e0eeV4GE/TUKZSro0cjEhoQGdsjAznw8zna91UuUJZnnlM80dwwjVVeDGiNNTe8yYRfXzv8wOy+NtoFKUoFKUoFQXOPN0HC7frTAsSwRIxsXY+GfAAb5qdqgfdX4XHdraxOdAWTqvNkYjiJWM5HiW1bfkGgsfKPNcPE4OrEChVtDxtuUfAOM+IwQc1OV5Tytd2vDrxo+HSG4tHjUza9WpZVk0MysVA9VSWK+Sv5V6tQc3EbvowyyEZCI8mPPSpbH6q18F4f6PbwxZyUQKT5t3ZvpOT9NcvMas6wRI2DJPEDtnMaN1ZB9KoR9NfHOXELm2sLmW0QyXCpmNAjSEuSBsq7tjOceygmqV5/xLmeWG3VouILcxPdGFrpY7aMRxiEv0xI7CBmLqBrO3r6QNVVq747fekG5hAkvfcUOhjhLiQm/AV1jGc6l9bAyBnYkYNB7LSvO5+axfPxFYpo5rWJ+EPCyFTvLcAvlh45Rdj2rZac33D8XSETA2rSXUDxukSOksSgxLgZZQ+HKlzmQIxChVywegUpSgUpSgUpSgUpSgUpSgUpSghearWSeAQRDeZ1R2KsyrEPXctpIO4XT3+NVcks5YESJ45lFvO7x3FpEW0JKrMqpEyvqQamQjfGF86vtKCL5bMno69RNB1OQCnTZkLEiR0+I7Z1EeZ8O1QXP1wiPaF5XhDGRFaMEmRyYtNq+GUiN8Ek5XeNfWHjcaqfO0jLJbFJVhJWZCzAnqIxh1WyYViJGwCCFJAibY+AfPKMEkc8olhS2YxqwjiOVkXWw67+u2H8Md8Hu3hbqpnI1qkU06x272oZVZopTlpH1H39NhhN8fOR6q+NzoFKUoFKUoFQHM/A2n6bopk0Aq0Sv0mdSysGV/ispXIzsQzDbOan6UFGsOA2jOYbKx9FAK9aSRNLCMneONSxLawCursAW79qvNQzxMnEFbPqSW5jx5yRyax/td/qqXkkVQSxCqASSTgADuSfAUEW7NJfKuPe4oTJn/qysUX6kR/06++ZOYIeH2stxcE9OMZIGNTHsEXJALE7Vw8n8ahvhdTwnKmdoh+TEqoG+Zh6w9jVt534FJf8PuraJlWSVNCs+dIOpTvgE+HlQdNpzBbv0FeSOKaZRJHC08TSMhzhk0sdYIGcrkVrtearKT0rTcIBav0p2aRVVGwDkknAGcjPmrDuDUDzDydczz3Bh6IS4ks5WnZ5FnhNs392ArI5AyylsYZ2yGGMZblS8WW5kjMTBr+PiEaGV0DqIRC0UuIm0Y0hgV1ZPfGNwtMnFLdFiZpo1SUqsTGVQJGcZRYyThiR2AzmuJOaLfr3kTnpeirBJLLIypHpnDlcMW2xoIOcdx3ql3H3Mro6pOqju6XiNb9aWKJPS55JnYSqhZ/VZY2ARCwHwhgCuqL7ndwvVIaNcpwwRokki4eyjdSvUZGKDLAq2GPq7jO9BbpuZ7NJraEzoZbhS8KBgdcYUt1ARtpONj4+Gd6+IOaLaWWGOCRJxJ1R1Ip4XVDEqMVYB9RJDj4IOM74BFV3hHJdzDcWExEQEMl+8qieaRm9LMZDh3T13ypLZCgk7Y7Vr4N9z+5hj4SrTqhtLe9gkkjJ1a7gIEkh1pjK6c+sPLY0Fw92bbRK/pEXTiYpK/VTTG4xlJGzhCMjY4710Wt3HMivE6yRsMq6MHVh5gjY159w7kG9jtljAtYZY4raIPC8+qbozdUl2ZcR7Z0nRIVZyQQMLVn5K4HNZWzxzsGkaeeclXaTaWVpAC7KpZhnc6Rk0E/SlKBSlaYryN3dFcF0061HddQyufnFBupSlApSlApSlAqC5m4frMUpiE8cYkDxE6WCtoPXiP8AiLoOOxw7YI8Z2tF996k/Ib/tNBycHs4NKzQhiJEQqzvI7dMjWqjWSV75x9fapKozln8Cs/zeH92tSdApSlApSlApSlBFcacJJaOewnEf2qPGP1sK+uY7WGW1mW4JEGgtJpYoSi+sRkb42r55oiBtZGP91puB88LrL/8Ag/XXzzNEJYBEe00kcJ/JLBm/2qR9NBw8h8qLw220KzEyaJnViDplMaK4UgDbK+NWWlKBSlKBSlKBSlKBSlKBSlKDk4pf9CJn0GQjCrGu7O7EKqD5ye/gMmq1yRpE96ASxHSEkpz77PmXqyLncrqyo9ijFWHjruLeUpMsBxvM3aNfjSe0gZwD44rz6xu2E11E5ZIujBJJGmzR2660h4cD/jOGQH2lhmgu15zKi9TpJ1BHs8pdYoEPbS0r7Eg9wuceNRX9qbnOepY6O+evOF0/6ujRUewJ0Z0o8RVFPS6y2zEZFlawgYllCAanPbPjuBvXir69INyJPxPTbWSZT+MbcNvjuVG+3agsVjzArsiSIYncZQ5DxSD/AKci+q3bscHHhUtXn3qIr6ypicGacIpRbmLIV7pF7wzREAuq+w/NbuA3jujpMczRMY2O3rL3jlwO2pcH580EnSlKBWi++9SfkN/2mt9abz73J+S37DQcXLH4FZ/m8H7pak6jOWfwKz/0If3a1J0ClKUClKUClKUGm7t1ljdGGVdWQj2MCD+2q1we8ku24c2cBIHmmU9+qcQp+sTfVUjzRzda8Mjje6Zgrv010oW9bSW3x2GAaoHL/wB1XhsEt2ZGfQ8gEGISSLcZfScH/EklP0ig9ZpVD/408J/Gl+xP8au9rcLKiOvwXVXXO3qsAR+2g20pSgUpSgVis0oMCs0pQKUpQR3MEYaBgYjNuumIdnfUNIb/AC5wTnbANUGzVNchIJRrzhxMp2Mz9eTVNv8AEaXOnw04xtir9zC6i2lLymFAMvIBlhHn1gvkxGwPtqp8uWAnbiMbMBJptxjSNNvIodoYVA79LEYPmVPnQc3Ebh44mdCRMsV9JGQMsHF2FncDxYRlcHwGarlzwni4do4XtUZZ8QhbNjNp1gpcdYR9iuCZC2+4OSatLylS8hOiSOQtJJoMgtboppl1xjdoJl0kY7as7eAzRCDHUi9H040e6ubbRj4AHT6mnG2nHsoKfJacaD6nurbBN86v0yY+mEVbhx6m0bHAA8W39tTPBOF8xda4EV1bK4S2EheNiPvZ0L8D4QU+sfHIqWyrR5dTJE/TjwE6fpKplorOzQnIiUnJdsE/N2uXBeHtDGeo2qV2aWRvDqNuVX/KNlHsAoKf7l80/LrL7Fv6dZ9y+afl1n9i39Or9SgoHuXzT8us/sW/p1iThHNDAg31nggg+8t2Ix/h16BWKDz6y4DzLDHHGl7ZhEVY1HRYkKoCgZKb7CtvuZzR8us/sW/p1faUFD9zOZ/l1n9i38lPczmf5dZ/Yt/JV8pQUL3L5o+XWf2LfyVj3M5o+XWf2LfyVfqUFB9y+aPl1n9i39Oh4XzT4X1n9i39Or9Sg8D+63YcZS3tzxG5gmj6p0CGMoQ+ht2JUZGPCvLAX8CM5PiTv/48a/ZcsCvsyhh3wQD+2oi8hWO5tlEMZhkEqN72uRIoV4yDjsQHGPmoPylGWJ7jPz+AJ3/ZX645f/BLX/Ri/drXR6BD/hJ+gv8ACt4GO1ArNKUClKUClKUClKUClKUHBxtXMD9NEeTYqJPvYYEESP7F+F9FRfJnDRHG0oBCy6SgONTRDUVnkx/eSFmc/lAeFTPEuHJcRtHJnptgOoONS5yUPsPY+yuqgj+IcEinZXJZJV+DLG5jfHfQSPhL/lORvXIvLj6tXpLFvxvR7bV+l081N1TJr2UTySFneEXCxieKfCx+ukZt5IGxkajgsM/CzQWOw4HFCxcapJTnMsrmR8Huqk/AX/KuB7KkKUoFKUoFKUoFKUoFKUoFKUoFKUoFRfHf/bHyuIv16h/5qUqgfdUl4lF6JJYudJkWNk0o3vxYdFgD5ksD8woL/StFhE6RRrI+twqhnO2pwBqb2ZOa30ClKUClKUClKUClKUClKUClKUCuN+EW7SdRoIzLkN1DEpfUOx1YzkeddlKBSlKBSlKBSlKBSlKBSlKBSlKBSlKBWtijYzg4IIzg4bwI9taeJpIYZhD99MbhMnHvhU6d/DfFViTkmJSwjt40RfRYkYadQjjcyySjx1EnT5nSKC36xnHj5V9VQOTI0muYnSFPeoJDLdJIsnVuZnUnJXtlQzaTuNYG1X+gVis0zQKUzSgVis0oMVmlKBSlKBSlKBSlKBSlKBSlKBWM0pQZpSlBjNZpSgxms0pQKUpQKUpQYArOKUoFYxSlBmsVmlApSlApSlApSlB//9k="/>
          <p:cNvSpPr>
            <a:spLocks noChangeAspect="1" noChangeArrowheads="1"/>
          </p:cNvSpPr>
          <p:nvPr/>
        </p:nvSpPr>
        <p:spPr bwMode="auto">
          <a:xfrm>
            <a:off x="1679576" y="-960438"/>
            <a:ext cx="3000375" cy="2000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latin typeface="Arial" panose="020B0604020202020204" pitchFamily="34" charset="0"/>
              <a:cs typeface="Arial" panose="020B0604020202020204" pitchFamily="34" charset="0"/>
            </a:endParaRPr>
          </a:p>
        </p:txBody>
      </p:sp>
      <p:sp>
        <p:nvSpPr>
          <p:cNvPr id="50183" name="AutoShape 12" descr="data:image/jpeg;base64,/9j/4AAQSkZJRgABAQAAAQABAAD/2wCEAAkGBg8PEBAUDxAWERAVFRQQFBEUEBQSFBUQFhUVFBYQFBgYHCYgFxsjHBYXIS8gIygqOCwsFR42NTQqNigrLCoBCQoKBQUFDQUFDSkYEhgpKSkpKSkpKSkpKSkpKSkpKSkpKSkpKSkpKSkpKSkpKSkpKSkpKSkpKSkpKSkpKSkpKf/AABEIAKgA/AMBIgACEQEDEQH/xAAcAAEAAgMBAQEAAAAAAAAAAAAABQYBAwQHAgj/xABKEAACAQMCBAIDCQ0GBQUAAAABAgMABBESIQUGEzFBURQiYRUjMkJUcYGRkwczNFJydJKhsbPR0tMWQ1Nic6IXRWOywSREgqPC/8QAFAEBAAAAAAAAAAAAAAAAAAAAAP/EABQRAQAAAAAAAAAAAAAAAAAAAAD/2gAMAwEAAhEDEQA/APcaUpQKUpQK1Xd0kMbySMFjRWkdj2VFBZmPzAGttR/MHD2ubS6hQgPLDLCpbOAzxsgJxvjJoI3h33Q+FXLxxwXsckkjFERS2osoDEYxkbHue+/ka+l50tUi6l1LFbobmSzVjLqQyI7KAzaQEJCkkHZcHc96rNr9zi6TvLF/ybxf/l/334vxvi/rxWOJ8rTWsayekWsbm4vwWuEMkfo19JrYIhALygInq5AI1g5BoLd/bHh/X6HpUfW6fX06tujo6nV1fB06PWzntWlOfeFmBZxexdAu0QkLYXqqhcxnI2bSpOD32x3FVCOwtXHElkv4hHdWtnaq8KPGVaGKSMv01wFQl1IQNjTkdq57aFWuYry7vbb0j0mCWZIhMIhDBb3ESLGXUsXPXLHOBgbe0L5wvnPh13r9Hu4pOmnWfEg9SLf12z2AxvnttnGRXL/xD4Zi0IuVZbqRoIGVXIaRSFI7bAMyjJ8WFUrjnCrS8SBHv4kjVOJI7gOzD0uVZYmUFQDjT6wJHs865+E8ESBo7mTiERufSred1Z7uaPoQxzxFFklzIX0zyNvsCqjAGSQ9Bm5+4WhmDXsQMIYyjUcppl6JDDGx14GPHIxtvUtwzicN1Ek0DiSJxlXGcEZIyM+0GqVZ8uyTWTeiXEEkyX81/EW1vBqad5BDOoAIIV/LKsARuAas/K3CpbaAicoZ5JJZ5ekCIhJI5YiMEA6e3fcnJJJOaCYpSlApSlApSlApSlApSlApSlApSlApSlApSlApSlApSlApStV1crEju5wiKzse+FUFifqFBtqp8/rkWX5yD/8AVJXaOdrU9hKe3a3kOcnAxtvvt9B8jjg4xxvht5GEnWZlBDqyxTIythiGVlGRsG3Hh89Br4PDb9CLXIQdMBICdiI4sDPjnA39tfd5Dw4Y6juRqz2OM9MeQ/FxUKvD+DjYenDGNupeDYYCjv8AMAPMYG4xUZw/l6O9vblLWR+hGkTr6RNdsdTKQxXEq5B89/ZQXW3j4UU0gLjIHragc4ONz9NSMvDLTQ2vSVw5JLDYEMHI+gtXn17yrFaXVslyzNC6ysywS3eosq5GQ0rZ+jzqU9A4T2PpniMGa6xuSCPheZb/AHeRwE/ydGqvxAIcr6Sd8Y7xRntVkqq8I4xYWsZWBJdJJdmMUjlmIyWZmySdI8fDHhiu7+2NtgnEu3f/ANPJtg4x28zj6/I0E5StVrcrKiOhyjqrqcYyrAMD9RrbQKUpQKUpQKVxcZumhtriRPhJFJIudxqVGYZ+kVwpynBgZkuGPiTe3G588BwPqFB18Tv3Vo44VDTPkjUTpSMYDTNjcgZA07ZJAyO9Q/u7Ms0sUcqXksSiSaBIemVU4GlX1kBu5CtnOMZHetkvBlspkuIVlkGloJQZZZ2WNmDCRQxJwrKMgeBOASK1WFzDCsjW69e9mOqQrGy6pN8B2IGhEz2bfA8TQWW3nWRFdDlGAdT5qRkH6jWyq5y9aG0mNqru8a28Uvrsz4k1NE2ksfVUhAdI2HhirHQKUpQKUpQKUpQKUpQKUpQKi+aPwG8/N5/3T1KV8vGGBDAEEEEEZBB2IIPeg8zt7yMRqC4BCBfhKOyJnbBHeQfF21Db1tB6muoyfviDf8Y+L7fH80Pj8U7kgNHdP7P2fyaH7CP+Wn9n7P5LD9hH/LQUdL+LvrGwLbODsFMuo+tvgNn5iDsCdfbyZMj8S4hoGAIrdTltRyFwc7d/Z4Y+gWz3AtPk0P2Ef8Kr/BII4uLX6xqsa9G3OlVVB7TgfP8ArFA5pkiXiFgZ8dMLcZyOx0/C9mO+fDFSsPEOH42MQ7jBUDHwYyMY/wA6r/8ALHnXDxy3SXiVgrqrrouCVZQw+DscH5v1VM+4Fp8mh+wj/hQc0/H7ELvIhXY4ABGdRAPbHdD+jntvVV4tcwsZTEypHpJXGlRsmMgY23cfpDzKPc/cC0+TQ/Yx/wAKz7hWvyeL7GP+FBq5X/AbP83g/dLUnXyiBQAAAAMAAYAA7AV9UClKUClKUEFxm/M8F3FDDJI2iWDIVdPUKEYySNskb10wcb1KCLeY9xsiHcHBHwvAgj6K57C/SFrhZFkBMzuMQSsCrYIYFVIrVwTjsAiP3wgyTEEW8xGDK57hKDttOZLaQNmRYyrtGySMqOHQ4IIJrf7t2vyiL7ZP41w8sQ5jmZkI13E7rrQqxRpCVOGGe1TBhX8UfUKCEsLhZr+Z4mEkawRxM6sGUS9R30ZHjpYH6RU9WFUDsMCs0ClKUClKUClKUClKUClKUClKUClfMkgUEsQABkknAAHiTXNLxe3VEkaZBG+ND6wQ+QT6hHwtgTt5UHXVI5+4MsjxNBCGuT75I2soDaw6Q+oBl1n3xcDIz54FXO3uEkUNGwdDuGUgg/MRVS5+hR3tNcbygGVlWPukgMWm4k2OYlyQww27r6p8A5eQ7e0eeV4GE/TUKZSro0cjEhoQGdsjAznw8zna91UuUJZnnlM80dwwjVVeDGiNNTe8yYRfXzv8wOy+NtoFKUoFKUoFQXOPN0HC7frTAsSwRIxsXY+GfAAb5qdqgfdX4XHdraxOdAWTqvNkYjiJWM5HiW1bfkGgsfKPNcPE4OrEChVtDxtuUfAOM+IwQc1OV5Tytd2vDrxo+HSG4tHjUza9WpZVk0MysVA9VSWK+Sv5V6tQc3EbvowyyEZCI8mPPSpbH6q18F4f6PbwxZyUQKT5t3ZvpOT9NcvMas6wRI2DJPEDtnMaN1ZB9KoR9NfHOXELm2sLmW0QyXCpmNAjSEuSBsq7tjOceygmqV5/xLmeWG3VouILcxPdGFrpY7aMRxiEv0xI7CBmLqBrO3r6QNVVq747fekG5hAkvfcUOhjhLiQm/AV1jGc6l9bAyBnYkYNB7LSvO5+axfPxFYpo5rWJ+EPCyFTvLcAvlh45Rdj2rZac33D8XSETA2rSXUDxukSOksSgxLgZZQ+HKlzmQIxChVywegUpSgUpSgUpSgUpSgUpSgUpSghearWSeAQRDeZ1R2KsyrEPXctpIO4XT3+NVcks5YESJ45lFvO7x3FpEW0JKrMqpEyvqQamQjfGF86vtKCL5bMno69RNB1OQCnTZkLEiR0+I7Z1EeZ8O1QXP1wiPaF5XhDGRFaMEmRyYtNq+GUiN8Ek5XeNfWHjcaqfO0jLJbFJVhJWZCzAnqIxh1WyYViJGwCCFJAibY+AfPKMEkc8olhS2YxqwjiOVkXWw67+u2H8Md8Hu3hbqpnI1qkU06x272oZVZopTlpH1H39NhhN8fOR6q+NzoFKUoFKUoFQHM/A2n6bopk0Aq0Sv0mdSysGV/ispXIzsQzDbOan6UFGsOA2jOYbKx9FAK9aSRNLCMneONSxLawCursAW79qvNQzxMnEFbPqSW5jx5yRyax/td/qqXkkVQSxCqASSTgADuSfAUEW7NJfKuPe4oTJn/qysUX6kR/06++ZOYIeH2stxcE9OMZIGNTHsEXJALE7Vw8n8ahvhdTwnKmdoh+TEqoG+Zh6w9jVt534FJf8PuraJlWSVNCs+dIOpTvgE+HlQdNpzBbv0FeSOKaZRJHC08TSMhzhk0sdYIGcrkVrtearKT0rTcIBav0p2aRVVGwDkknAGcjPmrDuDUDzDydczz3Bh6IS4ks5WnZ5FnhNs392ArI5AyylsYZ2yGGMZblS8WW5kjMTBr+PiEaGV0DqIRC0UuIm0Y0hgV1ZPfGNwtMnFLdFiZpo1SUqsTGVQJGcZRYyThiR2AzmuJOaLfr3kTnpeirBJLLIypHpnDlcMW2xoIOcdx3ql3H3Mro6pOqju6XiNb9aWKJPS55JnYSqhZ/VZY2ARCwHwhgCuqL7ndwvVIaNcpwwRokki4eyjdSvUZGKDLAq2GPq7jO9BbpuZ7NJraEzoZbhS8KBgdcYUt1ARtpONj4+Gd6+IOaLaWWGOCRJxJ1R1Ip4XVDEqMVYB9RJDj4IOM74BFV3hHJdzDcWExEQEMl+8qieaRm9LMZDh3T13ypLZCgk7Y7Vr4N9z+5hj4SrTqhtLe9gkkjJ1a7gIEkh1pjK6c+sPLY0Fw92bbRK/pEXTiYpK/VTTG4xlJGzhCMjY4710Wt3HMivE6yRsMq6MHVh5gjY159w7kG9jtljAtYZY4raIPC8+qbozdUl2ZcR7Z0nRIVZyQQMLVn5K4HNZWzxzsGkaeeclXaTaWVpAC7KpZhnc6Rk0E/SlKBSlaYryN3dFcF0061HddQyufnFBupSlApSlApSlAqC5m4frMUpiE8cYkDxE6WCtoPXiP8AiLoOOxw7YI8Z2tF996k/Ib/tNBycHs4NKzQhiJEQqzvI7dMjWqjWSV75x9fapKozln8Cs/zeH92tSdApSlApSlApSlBFcacJJaOewnEf2qPGP1sK+uY7WGW1mW4JEGgtJpYoSi+sRkb42r55oiBtZGP91puB88LrL/8Ag/XXzzNEJYBEe00kcJ/JLBm/2qR9NBw8h8qLw220KzEyaJnViDplMaK4UgDbK+NWWlKBSlKBSlKBSlKBSlKBSlKDk4pf9CJn0GQjCrGu7O7EKqD5ye/gMmq1yRpE96ASxHSEkpz77PmXqyLncrqyo9ijFWHjruLeUpMsBxvM3aNfjSe0gZwD44rz6xu2E11E5ZIujBJJGmzR2660h4cD/jOGQH2lhmgu15zKi9TpJ1BHs8pdYoEPbS0r7Eg9wuceNRX9qbnOepY6O+evOF0/6ujRUewJ0Z0o8RVFPS6y2zEZFlawgYllCAanPbPjuBvXir69INyJPxPTbWSZT+MbcNvjuVG+3agsVjzArsiSIYncZQ5DxSD/AKci+q3bscHHhUtXn3qIr6ypicGacIpRbmLIV7pF7wzREAuq+w/NbuA3jujpMczRMY2O3rL3jlwO2pcH580EnSlKBWi++9SfkN/2mt9abz73J+S37DQcXLH4FZ/m8H7pak6jOWfwKz/0If3a1J0ClKUClKUClKUGm7t1ljdGGVdWQj2MCD+2q1we8ku24c2cBIHmmU9+qcQp+sTfVUjzRzda8Mjje6Zgrv010oW9bSW3x2GAaoHL/wB1XhsEt2ZGfQ8gEGISSLcZfScH/EklP0ig9ZpVD/408J/Gl+xP8au9rcLKiOvwXVXXO3qsAR+2g20pSgUpSgVis0oMCs0pQKUpQR3MEYaBgYjNuumIdnfUNIb/AC5wTnbANUGzVNchIJRrzhxMp2Mz9eTVNv8AEaXOnw04xtir9zC6i2lLymFAMvIBlhHn1gvkxGwPtqp8uWAnbiMbMBJptxjSNNvIodoYVA79LEYPmVPnQc3Ebh44mdCRMsV9JGQMsHF2FncDxYRlcHwGarlzwni4do4XtUZZ8QhbNjNp1gpcdYR9iuCZC2+4OSatLylS8hOiSOQtJJoMgtboppl1xjdoJl0kY7as7eAzRCDHUi9H040e6ubbRj4AHT6mnG2nHsoKfJacaD6nurbBN86v0yY+mEVbhx6m0bHAA8W39tTPBOF8xda4EV1bK4S2EheNiPvZ0L8D4QU+sfHIqWyrR5dTJE/TjwE6fpKplorOzQnIiUnJdsE/N2uXBeHtDGeo2qV2aWRvDqNuVX/KNlHsAoKf7l80/LrL7Fv6dZ9y+afl1n9i39Or9SgoHuXzT8us/sW/p1iThHNDAg31nggg+8t2Ix/h16BWKDz6y4DzLDHHGl7ZhEVY1HRYkKoCgZKb7CtvuZzR8us/sW/p1faUFD9zOZ/l1n9i38lPczmf5dZ/Yt/JV8pQUL3L5o+XWf2LfyVj3M5o+XWf2LfyVfqUFB9y+aPl1n9i39Oh4XzT4X1n9i39Or9Sg8D+63YcZS3tzxG5gmj6p0CGMoQ+ht2JUZGPCvLAX8CM5PiTv/48a/ZcsCvsyhh3wQD+2oi8hWO5tlEMZhkEqN72uRIoV4yDjsQHGPmoPylGWJ7jPz+AJ3/ZX645f/BLX/Ri/drXR6BD/hJ+gv8ACt4GO1ArNKUClKUClKUClKUClKUHBxtXMD9NEeTYqJPvYYEESP7F+F9FRfJnDRHG0oBCy6SgONTRDUVnkx/eSFmc/lAeFTPEuHJcRtHJnptgOoONS5yUPsPY+yuqgj+IcEinZXJZJV+DLG5jfHfQSPhL/lORvXIvLj6tXpLFvxvR7bV+l081N1TJr2UTySFneEXCxieKfCx+ukZt5IGxkajgsM/CzQWOw4HFCxcapJTnMsrmR8Huqk/AX/KuB7KkKUoFKUoFKUoFKUoFKUoFKUoFKUoFRfHf/bHyuIv16h/5qUqgfdUl4lF6JJYudJkWNk0o3vxYdFgD5ksD8woL/StFhE6RRrI+twqhnO2pwBqb2ZOa30ClKUClKUClKUClKUClKUClKUCuN+EW7SdRoIzLkN1DEpfUOx1YzkeddlKBSlKBSlKBSlKBSlKBSlKBSlKBSlKBWtijYzg4IIzg4bwI9taeJpIYZhD99MbhMnHvhU6d/DfFViTkmJSwjt40RfRYkYadQjjcyySjx1EnT5nSKC36xnHj5V9VQOTI0muYnSFPeoJDLdJIsnVuZnUnJXtlQzaTuNYG1X+gVis0zQKUzSgVis0oMVmlKBSlKBSlKBSlKBSlKBSlKBWM0pQZpSlBjNZpSgxms0pQKUpQKUpQYArOKUoFYxSlBmsVmlApSlApSlApSlB//9k="/>
          <p:cNvSpPr>
            <a:spLocks noChangeAspect="1" noChangeArrowheads="1"/>
          </p:cNvSpPr>
          <p:nvPr/>
        </p:nvSpPr>
        <p:spPr bwMode="auto">
          <a:xfrm>
            <a:off x="1679576" y="-960438"/>
            <a:ext cx="3000375" cy="2000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latin typeface="Arial" panose="020B0604020202020204" pitchFamily="34" charset="0"/>
              <a:cs typeface="Arial" panose="020B0604020202020204" pitchFamily="34" charset="0"/>
            </a:endParaRPr>
          </a:p>
        </p:txBody>
      </p:sp>
      <p:pic>
        <p:nvPicPr>
          <p:cNvPr id="50184"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4200" y="2565400"/>
            <a:ext cx="453548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1703389" y="49657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828420" name="Rectangle 4"/>
          <p:cNvSpPr>
            <a:spLocks noChangeArrowheads="1"/>
          </p:cNvSpPr>
          <p:nvPr/>
        </p:nvSpPr>
        <p:spPr bwMode="auto">
          <a:xfrm>
            <a:off x="1658227" y="1220787"/>
            <a:ext cx="3573677" cy="403225"/>
          </a:xfrm>
          <a:prstGeom prst="rect">
            <a:avLst/>
          </a:prstGeom>
          <a:solidFill>
            <a:schemeClr val="bg1"/>
          </a:solidFill>
          <a:ln w="6350">
            <a:solidFill>
              <a:schemeClr val="tx1"/>
            </a:solidFill>
            <a:miter lim="800000"/>
            <a:headEnd/>
            <a:tailEnd/>
          </a:ln>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it-IT" sz="2000" b="0" u="sng" dirty="0" err="1">
                <a:solidFill>
                  <a:srgbClr val="6600FF"/>
                </a:solidFill>
                <a:latin typeface="Comic Sans MS" panose="030F0702030302020204" pitchFamily="66" charset="0"/>
              </a:rPr>
              <a:t>Misura</a:t>
            </a:r>
            <a:r>
              <a:rPr lang="en-US" altLang="it-IT" sz="2000" b="0" u="sng" dirty="0">
                <a:solidFill>
                  <a:srgbClr val="6600FF"/>
                </a:solidFill>
                <a:latin typeface="Comic Sans MS" panose="030F0702030302020204" pitchFamily="66" charset="0"/>
              </a:rPr>
              <a:t> </a:t>
            </a:r>
            <a:r>
              <a:rPr lang="en-US" altLang="it-IT" sz="2000" b="0" u="sng" dirty="0" err="1">
                <a:solidFill>
                  <a:srgbClr val="6600FF"/>
                </a:solidFill>
                <a:latin typeface="Comic Sans MS" panose="030F0702030302020204" pitchFamily="66" charset="0"/>
              </a:rPr>
              <a:t>relativa</a:t>
            </a:r>
            <a:r>
              <a:rPr lang="en-US" altLang="it-IT" sz="2000" b="0" u="sng" dirty="0">
                <a:solidFill>
                  <a:srgbClr val="6600FF"/>
                </a:solidFill>
                <a:latin typeface="Comic Sans MS" panose="030F0702030302020204" pitchFamily="66" charset="0"/>
              </a:rPr>
              <a:t> </a:t>
            </a:r>
            <a:r>
              <a:rPr lang="en-US" altLang="it-IT" sz="2000" b="0" u="sng" dirty="0" err="1">
                <a:solidFill>
                  <a:srgbClr val="6600FF"/>
                </a:solidFill>
                <a:latin typeface="Comic Sans MS" panose="030F0702030302020204" pitchFamily="66" charset="0"/>
              </a:rPr>
              <a:t>della</a:t>
            </a:r>
            <a:r>
              <a:rPr lang="en-US" altLang="it-IT" sz="2000" b="0" u="sng" dirty="0">
                <a:solidFill>
                  <a:srgbClr val="6600FF"/>
                </a:solidFill>
                <a:latin typeface="Comic Sans MS" panose="030F0702030302020204" pitchFamily="66" charset="0"/>
              </a:rPr>
              <a:t> </a:t>
            </a:r>
            <a:r>
              <a:rPr lang="en-US" altLang="it-IT" sz="2000" b="0" u="sng" dirty="0" err="1">
                <a:solidFill>
                  <a:srgbClr val="6600FF"/>
                </a:solidFill>
                <a:latin typeface="Comic Sans MS" panose="030F0702030302020204" pitchFamily="66" charset="0"/>
              </a:rPr>
              <a:t>gravità</a:t>
            </a:r>
            <a:endParaRPr lang="en-US" altLang="it-IT" sz="2000" b="0" u="sng" dirty="0">
              <a:solidFill>
                <a:srgbClr val="6600FF"/>
              </a:solidFill>
              <a:latin typeface="Comic Sans MS" panose="030F0702030302020204" pitchFamily="66" charset="0"/>
            </a:endParaRPr>
          </a:p>
        </p:txBody>
      </p:sp>
      <p:sp>
        <p:nvSpPr>
          <p:cNvPr id="828423" name="Rectangle 7"/>
          <p:cNvSpPr>
            <a:spLocks noChangeArrowheads="1"/>
          </p:cNvSpPr>
          <p:nvPr/>
        </p:nvSpPr>
        <p:spPr bwMode="auto">
          <a:xfrm>
            <a:off x="1631950" y="5038726"/>
            <a:ext cx="89281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600" b="0" dirty="0">
                <a:latin typeface="Comic Sans MS" panose="030F0702030302020204" pitchFamily="66" charset="0"/>
              </a:rPr>
              <a:t> gravimetri per uso topografico generale sono in grado di registrare variazioni di gravità con una precisione di 0,1 </a:t>
            </a:r>
            <a:r>
              <a:rPr lang="it-IT" altLang="it-IT" sz="1600" b="0" dirty="0" err="1">
                <a:latin typeface="Comic Sans MS" panose="030F0702030302020204" pitchFamily="66" charset="0"/>
              </a:rPr>
              <a:t>gu</a:t>
            </a:r>
            <a:r>
              <a:rPr lang="it-IT" altLang="it-IT" sz="1600" b="0" dirty="0">
                <a:latin typeface="Comic Sans MS" panose="030F0702030302020204" pitchFamily="66" charset="0"/>
              </a:rPr>
              <a:t>. È stata sviluppata una nuova generazione di molle a lunghezza zero più efficienti. Sono ora disponibili strumenti controllati da microprocessori che, entro certi limiti, sono autolivellanti e consentono di effettuare osservazioni rapidamente. Per rilievi più specializzati sono disponibili anche gravimetri in grado di rilevare variazioni di gravità minime pari a 1 </a:t>
            </a:r>
            <a:r>
              <a:rPr lang="it-IT" altLang="it-IT" sz="1600" b="0" dirty="0" err="1">
                <a:latin typeface="Comic Sans MS" panose="030F0702030302020204" pitchFamily="66" charset="0"/>
              </a:rPr>
              <a:t>microgal</a:t>
            </a:r>
            <a:r>
              <a:rPr lang="it-IT" altLang="it-IT" sz="1600" b="0" dirty="0">
                <a:latin typeface="Comic Sans MS" panose="030F0702030302020204" pitchFamily="66" charset="0"/>
              </a:rPr>
              <a:t>. </a:t>
            </a:r>
            <a:r>
              <a:rPr lang="en-US" altLang="it-IT" sz="1600" b="0" dirty="0">
                <a:latin typeface="Comic Sans MS" panose="030F0702030302020204" pitchFamily="66" charset="0"/>
              </a:rPr>
              <a:t>(10</a:t>
            </a:r>
            <a:r>
              <a:rPr lang="en-US" altLang="it-IT" sz="1600" b="0" baseline="30000" dirty="0">
                <a:latin typeface="Comic Sans MS" panose="030F0702030302020204" pitchFamily="66" charset="0"/>
              </a:rPr>
              <a:t>-8</a:t>
            </a:r>
            <a:r>
              <a:rPr lang="en-US" altLang="it-IT" sz="1600" b="0" dirty="0">
                <a:latin typeface="Comic Sans MS" panose="030F0702030302020204" pitchFamily="66" charset="0"/>
              </a:rPr>
              <a:t>ms</a:t>
            </a:r>
            <a:r>
              <a:rPr lang="en-US" altLang="it-IT" sz="1600" b="0" baseline="30000" dirty="0">
                <a:latin typeface="Comic Sans MS" panose="030F0702030302020204" pitchFamily="66" charset="0"/>
              </a:rPr>
              <a:t>-2</a:t>
            </a:r>
            <a:r>
              <a:rPr lang="en-US" altLang="it-IT" sz="1600" b="0" dirty="0">
                <a:latin typeface="Comic Sans MS" panose="030F0702030302020204" pitchFamily="66" charset="0"/>
              </a:rPr>
              <a:t>) !!!.</a:t>
            </a:r>
            <a:endParaRPr lang="en-US" altLang="it-IT" sz="1600" b="0" dirty="0">
              <a:solidFill>
                <a:srgbClr val="231F20"/>
              </a:solidFill>
              <a:latin typeface="Comic Sans MS" panose="030F0702030302020204" pitchFamily="66" charset="0"/>
            </a:endParaRPr>
          </a:p>
        </p:txBody>
      </p:sp>
      <p:pic>
        <p:nvPicPr>
          <p:cNvPr id="828427" name="Picture 11" descr="gravimeetr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0326" y="1725613"/>
            <a:ext cx="2879725" cy="2678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28429" name="Picture 13" descr="evolutionofinstruments2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9" y="1941513"/>
            <a:ext cx="5329237"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28420"/>
                                        </p:tgtEl>
                                        <p:attrNameLst>
                                          <p:attrName>style.visibility</p:attrName>
                                        </p:attrNameLst>
                                      </p:cBhvr>
                                      <p:to>
                                        <p:strVal val="visible"/>
                                      </p:to>
                                    </p:set>
                                    <p:animEffect transition="in" filter="dissolve">
                                      <p:cBhvr>
                                        <p:cTn id="7" dur="500"/>
                                        <p:tgtEl>
                                          <p:spTgt spid="8284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28429"/>
                                        </p:tgtEl>
                                        <p:attrNameLst>
                                          <p:attrName>style.visibility</p:attrName>
                                        </p:attrNameLst>
                                      </p:cBhvr>
                                      <p:to>
                                        <p:strVal val="visible"/>
                                      </p:to>
                                    </p:set>
                                    <p:animEffect transition="in" filter="dissolve">
                                      <p:cBhvr>
                                        <p:cTn id="12" dur="500"/>
                                        <p:tgtEl>
                                          <p:spTgt spid="8284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28427"/>
                                        </p:tgtEl>
                                        <p:attrNameLst>
                                          <p:attrName>style.visibility</p:attrName>
                                        </p:attrNameLst>
                                      </p:cBhvr>
                                      <p:to>
                                        <p:strVal val="visible"/>
                                      </p:to>
                                    </p:set>
                                    <p:animEffect transition="in" filter="dissolve">
                                      <p:cBhvr>
                                        <p:cTn id="17" dur="500"/>
                                        <p:tgtEl>
                                          <p:spTgt spid="8284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28423"/>
                                        </p:tgtEl>
                                        <p:attrNameLst>
                                          <p:attrName>style.visibility</p:attrName>
                                        </p:attrNameLst>
                                      </p:cBhvr>
                                      <p:to>
                                        <p:strVal val="visible"/>
                                      </p:to>
                                    </p:set>
                                    <p:animEffect transition="in" filter="dissolve">
                                      <p:cBhvr>
                                        <p:cTn id="22" dur="500"/>
                                        <p:tgtEl>
                                          <p:spTgt spid="828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20" grpId="0" animBg="1"/>
      <p:bldP spid="82842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ChangeArrowheads="1"/>
          </p:cNvSpPr>
          <p:nvPr/>
        </p:nvSpPr>
        <p:spPr bwMode="auto">
          <a:xfrm>
            <a:off x="1703389" y="4437063"/>
            <a:ext cx="8785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834564" name="Rectangle 4"/>
          <p:cNvSpPr>
            <a:spLocks noChangeArrowheads="1"/>
          </p:cNvSpPr>
          <p:nvPr/>
        </p:nvSpPr>
        <p:spPr bwMode="auto">
          <a:xfrm>
            <a:off x="1631951" y="981076"/>
            <a:ext cx="2087563" cy="403225"/>
          </a:xfrm>
          <a:prstGeom prst="rect">
            <a:avLst/>
          </a:prstGeom>
          <a:solidFill>
            <a:schemeClr val="bg1"/>
          </a:solidFill>
          <a:ln w="635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it-IT" sz="2000" b="0" u="sng" dirty="0">
                <a:solidFill>
                  <a:srgbClr val="6600FF"/>
                </a:solidFill>
                <a:latin typeface="+mn-lt"/>
              </a:rPr>
              <a:t>Gravity survey</a:t>
            </a:r>
          </a:p>
        </p:txBody>
      </p:sp>
      <p:sp>
        <p:nvSpPr>
          <p:cNvPr id="834565" name="Rectangle 5"/>
          <p:cNvSpPr>
            <a:spLocks noChangeArrowheads="1"/>
          </p:cNvSpPr>
          <p:nvPr/>
        </p:nvSpPr>
        <p:spPr bwMode="auto">
          <a:xfrm>
            <a:off x="1631951" y="1757630"/>
            <a:ext cx="540067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Comic Sans MS" panose="030F0702030302020204" pitchFamily="66" charset="0"/>
              </a:rPr>
              <a:t> </a:t>
            </a:r>
            <a:r>
              <a:rPr lang="en-US" altLang="it-IT" sz="1600" b="0" dirty="0">
                <a:latin typeface="+mj-lt"/>
              </a:rPr>
              <a:t>The goal of gravity surveying is to locate and describe subsurface structures from the gravity effects caused by their anomalous densities. </a:t>
            </a:r>
          </a:p>
          <a:p>
            <a:pPr algn="just" eaLnBrk="1" hangingPunct="1">
              <a:spcBef>
                <a:spcPct val="0"/>
              </a:spcBef>
            </a:pPr>
            <a:endParaRPr lang="en-US" altLang="it-IT" sz="1600" b="0" dirty="0">
              <a:latin typeface="+mj-lt"/>
            </a:endParaRPr>
          </a:p>
          <a:p>
            <a:pPr algn="just" eaLnBrk="1" hangingPunct="1">
              <a:spcBef>
                <a:spcPct val="0"/>
              </a:spcBef>
            </a:pPr>
            <a:r>
              <a:rPr lang="en-US" altLang="it-IT" sz="1600" b="0" dirty="0">
                <a:latin typeface="+mj-lt"/>
              </a:rPr>
              <a:t> Most commonly, gravimeter measurements are made at a network of stations, spaced according to the purpose of the survey. </a:t>
            </a:r>
          </a:p>
          <a:p>
            <a:pPr algn="just" eaLnBrk="1" hangingPunct="1">
              <a:spcBef>
                <a:spcPct val="0"/>
              </a:spcBef>
            </a:pPr>
            <a:endParaRPr lang="en-US" altLang="it-IT" sz="1600" b="0" dirty="0">
              <a:latin typeface="+mj-lt"/>
            </a:endParaRPr>
          </a:p>
          <a:p>
            <a:pPr algn="just" eaLnBrk="1" hangingPunct="1">
              <a:spcBef>
                <a:spcPct val="0"/>
              </a:spcBef>
            </a:pPr>
            <a:r>
              <a:rPr lang="en-US" altLang="it-IT" sz="1600" b="0" dirty="0">
                <a:latin typeface="+mj-lt"/>
              </a:rPr>
              <a:t> In environmental studies a detailed high-resolution investigation of the gravity expression of a small area requires small distances of a few meters between measurement stations. </a:t>
            </a:r>
          </a:p>
          <a:p>
            <a:pPr algn="just" eaLnBrk="1" hangingPunct="1">
              <a:spcBef>
                <a:spcPct val="0"/>
              </a:spcBef>
            </a:pPr>
            <a:endParaRPr lang="en-US" altLang="it-IT" sz="1600" b="0" dirty="0">
              <a:latin typeface="+mj-lt"/>
            </a:endParaRPr>
          </a:p>
          <a:p>
            <a:pPr algn="just" eaLnBrk="1" hangingPunct="1">
              <a:spcBef>
                <a:spcPct val="0"/>
              </a:spcBef>
            </a:pPr>
            <a:r>
              <a:rPr lang="en-US" altLang="it-IT" sz="1600" b="0" dirty="0">
                <a:latin typeface="+mj-lt"/>
              </a:rPr>
              <a:t> In regional gravity surveys, as used for the definition of hidden structures of prospective commercial interest, the distance between stations may be several kilometers. </a:t>
            </a:r>
          </a:p>
        </p:txBody>
      </p:sp>
      <p:grpSp>
        <p:nvGrpSpPr>
          <p:cNvPr id="2" name="Group 7"/>
          <p:cNvGrpSpPr>
            <a:grpSpLocks/>
          </p:cNvGrpSpPr>
          <p:nvPr/>
        </p:nvGrpSpPr>
        <p:grpSpPr bwMode="auto">
          <a:xfrm>
            <a:off x="6275388" y="981076"/>
            <a:ext cx="4392612" cy="3624263"/>
            <a:chOff x="2993" y="527"/>
            <a:chExt cx="2767" cy="2283"/>
          </a:xfrm>
        </p:grpSpPr>
        <p:pic>
          <p:nvPicPr>
            <p:cNvPr id="58375" name="Picture 8" descr="Base Map and Top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 y="890"/>
              <a:ext cx="1824"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6" name="Rectangle 9"/>
            <p:cNvSpPr>
              <a:spLocks noChangeArrowheads="1"/>
            </p:cNvSpPr>
            <p:nvPr/>
          </p:nvSpPr>
          <p:spPr bwMode="auto">
            <a:xfrm>
              <a:off x="2993" y="527"/>
              <a:ext cx="2767" cy="390"/>
            </a:xfrm>
            <a:prstGeom prst="rect">
              <a:avLst/>
            </a:prstGeom>
            <a:solidFill>
              <a:srgbClr val="99FFCC"/>
            </a:solidFill>
            <a:ln w="9525">
              <a:solidFill>
                <a:schemeClr val="tx1"/>
              </a:solidFill>
              <a:miter lim="800000"/>
              <a:headEnd/>
              <a:tailEnd/>
            </a:ln>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400" b="0"/>
                <a:t>A microgravity survey (50 m spaced lines and 20 m spaced stations)</a:t>
              </a:r>
              <a:r>
                <a:rPr lang="en-US" altLang="it-IT" sz="2000"/>
                <a:t> </a:t>
              </a:r>
            </a:p>
          </p:txBody>
        </p:sp>
      </p:grpSp>
      <p:sp>
        <p:nvSpPr>
          <p:cNvPr id="834570" name="Rectangle 10"/>
          <p:cNvSpPr>
            <a:spLocks noChangeArrowheads="1"/>
          </p:cNvSpPr>
          <p:nvPr/>
        </p:nvSpPr>
        <p:spPr bwMode="auto">
          <a:xfrm>
            <a:off x="1631951" y="5916614"/>
            <a:ext cx="87852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Comic Sans MS" panose="030F0702030302020204" pitchFamily="66" charset="0"/>
              </a:rPr>
              <a:t> </a:t>
            </a:r>
            <a:r>
              <a:rPr lang="en-US" altLang="it-IT" sz="1600" b="0" dirty="0">
                <a:latin typeface="+mn-lt"/>
              </a:rPr>
              <a:t>If the area surveyed is not too large, a suitable site is selected as base station (or reference site), and the gravity differences between the surveyed sites and this site are measured.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34564"/>
                                        </p:tgtEl>
                                        <p:attrNameLst>
                                          <p:attrName>style.visibility</p:attrName>
                                        </p:attrNameLst>
                                      </p:cBhvr>
                                      <p:to>
                                        <p:strVal val="visible"/>
                                      </p:to>
                                    </p:set>
                                    <p:animEffect transition="in" filter="dissolve">
                                      <p:cBhvr>
                                        <p:cTn id="7" dur="500"/>
                                        <p:tgtEl>
                                          <p:spTgt spid="8345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34565">
                                            <p:txEl>
                                              <p:pRg st="0" end="0"/>
                                            </p:txEl>
                                          </p:spTgt>
                                        </p:tgtEl>
                                        <p:attrNameLst>
                                          <p:attrName>style.visibility</p:attrName>
                                        </p:attrNameLst>
                                      </p:cBhvr>
                                      <p:to>
                                        <p:strVal val="visible"/>
                                      </p:to>
                                    </p:set>
                                    <p:animEffect transition="in" filter="dissolve">
                                      <p:cBhvr>
                                        <p:cTn id="12" dur="500"/>
                                        <p:tgtEl>
                                          <p:spTgt spid="83456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34565">
                                            <p:txEl>
                                              <p:pRg st="2" end="2"/>
                                            </p:txEl>
                                          </p:spTgt>
                                        </p:tgtEl>
                                        <p:attrNameLst>
                                          <p:attrName>style.visibility</p:attrName>
                                        </p:attrNameLst>
                                      </p:cBhvr>
                                      <p:to>
                                        <p:strVal val="visible"/>
                                      </p:to>
                                    </p:set>
                                    <p:animEffect transition="in" filter="dissolve">
                                      <p:cBhvr>
                                        <p:cTn id="17" dur="500"/>
                                        <p:tgtEl>
                                          <p:spTgt spid="83456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34565">
                                            <p:txEl>
                                              <p:pRg st="4" end="4"/>
                                            </p:txEl>
                                          </p:spTgt>
                                        </p:tgtEl>
                                        <p:attrNameLst>
                                          <p:attrName>style.visibility</p:attrName>
                                        </p:attrNameLst>
                                      </p:cBhvr>
                                      <p:to>
                                        <p:strVal val="visible"/>
                                      </p:to>
                                    </p:set>
                                    <p:animEffect transition="in" filter="dissolve">
                                      <p:cBhvr>
                                        <p:cTn id="22" dur="500"/>
                                        <p:tgtEl>
                                          <p:spTgt spid="83456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834565">
                                            <p:txEl>
                                              <p:pRg st="6" end="6"/>
                                            </p:txEl>
                                          </p:spTgt>
                                        </p:tgtEl>
                                        <p:attrNameLst>
                                          <p:attrName>style.visibility</p:attrName>
                                        </p:attrNameLst>
                                      </p:cBhvr>
                                      <p:to>
                                        <p:strVal val="visible"/>
                                      </p:to>
                                    </p:set>
                                    <p:animEffect transition="in" filter="dissolve">
                                      <p:cBhvr>
                                        <p:cTn id="27" dur="500"/>
                                        <p:tgtEl>
                                          <p:spTgt spid="834565">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dissolve">
                                      <p:cBhvr>
                                        <p:cTn id="32" dur="500"/>
                                        <p:tgtEl>
                                          <p:spTgt spid="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834570">
                                            <p:txEl>
                                              <p:pRg st="0" end="0"/>
                                            </p:txEl>
                                          </p:spTgt>
                                        </p:tgtEl>
                                        <p:attrNameLst>
                                          <p:attrName>style.visibility</p:attrName>
                                        </p:attrNameLst>
                                      </p:cBhvr>
                                      <p:to>
                                        <p:strVal val="visible"/>
                                      </p:to>
                                    </p:set>
                                    <p:animEffect transition="in" filter="dissolve">
                                      <p:cBhvr>
                                        <p:cTn id="37" dur="500"/>
                                        <p:tgtEl>
                                          <p:spTgt spid="8345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6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ChangeArrowheads="1"/>
          </p:cNvSpPr>
          <p:nvPr/>
        </p:nvSpPr>
        <p:spPr bwMode="auto">
          <a:xfrm>
            <a:off x="1703389" y="4618038"/>
            <a:ext cx="8785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836612" name="Rectangle 4"/>
          <p:cNvSpPr>
            <a:spLocks noChangeArrowheads="1"/>
          </p:cNvSpPr>
          <p:nvPr/>
        </p:nvSpPr>
        <p:spPr bwMode="auto">
          <a:xfrm>
            <a:off x="1616003" y="1225957"/>
            <a:ext cx="5040313"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mj-lt"/>
              </a:rPr>
              <a:t>  In order to obtain a reduced gravity value accurate to ±1mgal, the reduction procedure described in the following section indicates that the gravimeter must be read to a precision of </a:t>
            </a:r>
            <a:r>
              <a:rPr lang="en-US" altLang="it-IT" sz="1600" b="0" dirty="0">
                <a:solidFill>
                  <a:srgbClr val="FF0000"/>
                </a:solidFill>
                <a:latin typeface="+mj-lt"/>
              </a:rPr>
              <a:t>±0.1 </a:t>
            </a:r>
            <a:r>
              <a:rPr lang="en-US" altLang="it-IT" sz="1600" b="0" dirty="0" err="1">
                <a:solidFill>
                  <a:srgbClr val="FF0000"/>
                </a:solidFill>
                <a:latin typeface="+mj-lt"/>
              </a:rPr>
              <a:t>mgal</a:t>
            </a:r>
            <a:r>
              <a:rPr lang="en-US" altLang="it-IT" sz="1600" b="0" dirty="0">
                <a:latin typeface="+mj-lt"/>
              </a:rPr>
              <a:t>, the latitude of the station must be known to </a:t>
            </a:r>
            <a:r>
              <a:rPr lang="en-US" altLang="it-IT" sz="1600" b="0" dirty="0">
                <a:solidFill>
                  <a:srgbClr val="FF0000"/>
                </a:solidFill>
                <a:latin typeface="+mj-lt"/>
              </a:rPr>
              <a:t>±10 m </a:t>
            </a:r>
            <a:r>
              <a:rPr lang="en-US" altLang="it-IT" sz="1600" b="0" dirty="0">
                <a:latin typeface="+mj-lt"/>
              </a:rPr>
              <a:t>and the elevation of the station must be known to </a:t>
            </a:r>
            <a:r>
              <a:rPr lang="en-US" altLang="it-IT" sz="1600" b="0" dirty="0">
                <a:solidFill>
                  <a:srgbClr val="FF0000"/>
                </a:solidFill>
                <a:latin typeface="+mj-lt"/>
              </a:rPr>
              <a:t>±10mm</a:t>
            </a:r>
            <a:r>
              <a:rPr lang="en-US" altLang="it-IT" sz="1600" b="0" dirty="0">
                <a:latin typeface="+mj-lt"/>
              </a:rPr>
              <a:t>.</a:t>
            </a:r>
          </a:p>
          <a:p>
            <a:pPr algn="just" eaLnBrk="1" hangingPunct="1">
              <a:spcBef>
                <a:spcPct val="0"/>
              </a:spcBef>
            </a:pPr>
            <a:r>
              <a:rPr lang="en-US" altLang="it-IT" sz="1600" b="0" dirty="0">
                <a:latin typeface="+mj-lt"/>
              </a:rPr>
              <a:t> The latitude of the station must consequently be determined from maps at a scale of </a:t>
            </a:r>
            <a:r>
              <a:rPr lang="en-US" altLang="it-IT" sz="1600" b="0" dirty="0">
                <a:solidFill>
                  <a:srgbClr val="FF0000"/>
                </a:solidFill>
                <a:latin typeface="+mj-lt"/>
              </a:rPr>
              <a:t>1 : 10 000 </a:t>
            </a:r>
            <a:r>
              <a:rPr lang="en-US" altLang="it-IT" sz="1600" b="0" dirty="0">
                <a:latin typeface="+mj-lt"/>
              </a:rPr>
              <a:t>or smaller, or by the use of electronic position-fixing systems. </a:t>
            </a:r>
          </a:p>
          <a:p>
            <a:pPr algn="just" eaLnBrk="1" hangingPunct="1">
              <a:spcBef>
                <a:spcPct val="0"/>
              </a:spcBef>
            </a:pPr>
            <a:r>
              <a:rPr lang="en-US" altLang="it-IT" sz="1600" b="0" dirty="0">
                <a:latin typeface="+mj-lt"/>
              </a:rPr>
              <a:t> Uncertainties in the elevations of gravity stations probably account for the greatest errors in reduced gravity values on land;</a:t>
            </a:r>
          </a:p>
          <a:p>
            <a:pPr algn="just" eaLnBrk="1" hangingPunct="1">
              <a:spcBef>
                <a:spcPct val="0"/>
              </a:spcBef>
            </a:pPr>
            <a:r>
              <a:rPr lang="en-US" altLang="it-IT" sz="1600" b="0" dirty="0">
                <a:latin typeface="+mj-lt"/>
              </a:rPr>
              <a:t> The optimal equipment at present is the global positioning system (GPS), whose constellation of 24 satellites is now complete and an unadulterated signal is broadcast. Signals from these can be monitored by a small, inexpensive receiver. </a:t>
            </a:r>
          </a:p>
          <a:p>
            <a:pPr algn="just" eaLnBrk="1" hangingPunct="1">
              <a:spcBef>
                <a:spcPct val="0"/>
              </a:spcBef>
            </a:pPr>
            <a:r>
              <a:rPr lang="en-US" altLang="it-IT" sz="1600" b="0" dirty="0">
                <a:latin typeface="+mj-lt"/>
              </a:rPr>
              <a:t> Use of differential GPS, that is, the comparison between GPS signals between a </a:t>
            </a:r>
            <a:r>
              <a:rPr lang="en-US" altLang="it-IT" sz="1400" b="0" dirty="0">
                <a:latin typeface="+mj-lt"/>
              </a:rPr>
              <a:t>base set at a known elevation and a mobile field set, can provide elevations to an accuracy of some 25mm.</a:t>
            </a:r>
            <a:endParaRPr lang="en-US" altLang="it-IT" sz="1600" b="0" dirty="0">
              <a:latin typeface="+mj-lt"/>
            </a:endParaRPr>
          </a:p>
        </p:txBody>
      </p:sp>
      <p:pic>
        <p:nvPicPr>
          <p:cNvPr id="8366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3701" y="1162050"/>
            <a:ext cx="3859213" cy="5329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36615"/>
                                        </p:tgtEl>
                                        <p:attrNameLst>
                                          <p:attrName>style.visibility</p:attrName>
                                        </p:attrNameLst>
                                      </p:cBhvr>
                                      <p:to>
                                        <p:strVal val="visible"/>
                                      </p:to>
                                    </p:set>
                                    <p:animEffect transition="in" filter="dissolve">
                                      <p:cBhvr>
                                        <p:cTn id="7" dur="500"/>
                                        <p:tgtEl>
                                          <p:spTgt spid="8366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36612">
                                            <p:txEl>
                                              <p:pRg st="0" end="0"/>
                                            </p:txEl>
                                          </p:spTgt>
                                        </p:tgtEl>
                                        <p:attrNameLst>
                                          <p:attrName>style.visibility</p:attrName>
                                        </p:attrNameLst>
                                      </p:cBhvr>
                                      <p:to>
                                        <p:strVal val="visible"/>
                                      </p:to>
                                    </p:set>
                                    <p:animEffect transition="in" filter="dissolve">
                                      <p:cBhvr>
                                        <p:cTn id="12" dur="500"/>
                                        <p:tgtEl>
                                          <p:spTgt spid="83661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36612">
                                            <p:txEl>
                                              <p:pRg st="1" end="1"/>
                                            </p:txEl>
                                          </p:spTgt>
                                        </p:tgtEl>
                                        <p:attrNameLst>
                                          <p:attrName>style.visibility</p:attrName>
                                        </p:attrNameLst>
                                      </p:cBhvr>
                                      <p:to>
                                        <p:strVal val="visible"/>
                                      </p:to>
                                    </p:set>
                                    <p:animEffect transition="in" filter="dissolve">
                                      <p:cBhvr>
                                        <p:cTn id="17" dur="500"/>
                                        <p:tgtEl>
                                          <p:spTgt spid="83661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36612">
                                            <p:txEl>
                                              <p:pRg st="2" end="2"/>
                                            </p:txEl>
                                          </p:spTgt>
                                        </p:tgtEl>
                                        <p:attrNameLst>
                                          <p:attrName>style.visibility</p:attrName>
                                        </p:attrNameLst>
                                      </p:cBhvr>
                                      <p:to>
                                        <p:strVal val="visible"/>
                                      </p:to>
                                    </p:set>
                                    <p:animEffect transition="in" filter="dissolve">
                                      <p:cBhvr>
                                        <p:cTn id="22" dur="500"/>
                                        <p:tgtEl>
                                          <p:spTgt spid="83661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836612">
                                            <p:txEl>
                                              <p:pRg st="3" end="3"/>
                                            </p:txEl>
                                          </p:spTgt>
                                        </p:tgtEl>
                                        <p:attrNameLst>
                                          <p:attrName>style.visibility</p:attrName>
                                        </p:attrNameLst>
                                      </p:cBhvr>
                                      <p:to>
                                        <p:strVal val="visible"/>
                                      </p:to>
                                    </p:set>
                                    <p:animEffect transition="in" filter="dissolve">
                                      <p:cBhvr>
                                        <p:cTn id="27" dur="500"/>
                                        <p:tgtEl>
                                          <p:spTgt spid="836612">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836612">
                                            <p:txEl>
                                              <p:pRg st="4" end="4"/>
                                            </p:txEl>
                                          </p:spTgt>
                                        </p:tgtEl>
                                        <p:attrNameLst>
                                          <p:attrName>style.visibility</p:attrName>
                                        </p:attrNameLst>
                                      </p:cBhvr>
                                      <p:to>
                                        <p:strVal val="visible"/>
                                      </p:to>
                                    </p:set>
                                    <p:animEffect transition="in" filter="dissolve">
                                      <p:cBhvr>
                                        <p:cTn id="32" dur="500"/>
                                        <p:tgtEl>
                                          <p:spTgt spid="8366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ChangeArrowheads="1"/>
          </p:cNvSpPr>
          <p:nvPr/>
        </p:nvSpPr>
        <p:spPr bwMode="auto">
          <a:xfrm>
            <a:off x="1703389" y="4868863"/>
            <a:ext cx="8785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844804" name="Rectangle 4"/>
          <p:cNvSpPr>
            <a:spLocks noChangeArrowheads="1"/>
          </p:cNvSpPr>
          <p:nvPr/>
        </p:nvSpPr>
        <p:spPr bwMode="auto">
          <a:xfrm>
            <a:off x="1631951" y="1341439"/>
            <a:ext cx="88566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Comic Sans MS" panose="030F0702030302020204" pitchFamily="66" charset="0"/>
              </a:rPr>
              <a:t>  </a:t>
            </a:r>
            <a:r>
              <a:rPr lang="en-US" altLang="it-IT" sz="1600" b="0" dirty="0">
                <a:latin typeface="+mn-lt"/>
              </a:rPr>
              <a:t>Before the results of a gravity survey can be interpreted it is necessary to correct for all variations in the Earth’s gravitational field which do not result from the differences of density in the underlying rocks. This process is known as </a:t>
            </a:r>
            <a:r>
              <a:rPr lang="en-US" altLang="it-IT" sz="1600" b="0" dirty="0">
                <a:solidFill>
                  <a:srgbClr val="CC3300"/>
                </a:solidFill>
                <a:latin typeface="+mn-lt"/>
              </a:rPr>
              <a:t>gravity reduction</a:t>
            </a:r>
            <a:r>
              <a:rPr lang="en-US" altLang="it-IT" sz="1600" b="0" dirty="0">
                <a:latin typeface="+mn-lt"/>
              </a:rPr>
              <a:t> or reduction to the geoid</a:t>
            </a:r>
          </a:p>
        </p:txBody>
      </p:sp>
      <p:sp>
        <p:nvSpPr>
          <p:cNvPr id="844807" name="Rectangle 7"/>
          <p:cNvSpPr>
            <a:spLocks noChangeArrowheads="1"/>
          </p:cNvSpPr>
          <p:nvPr/>
        </p:nvSpPr>
        <p:spPr bwMode="auto">
          <a:xfrm>
            <a:off x="1631951" y="2492376"/>
            <a:ext cx="88566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Comic Sans MS" panose="030F0702030302020204" pitchFamily="66" charset="0"/>
              </a:rPr>
              <a:t> </a:t>
            </a:r>
            <a:r>
              <a:rPr lang="en-US" altLang="it-IT" sz="1600" b="0" dirty="0">
                <a:solidFill>
                  <a:srgbClr val="FF0000"/>
                </a:solidFill>
                <a:latin typeface="+mn-lt"/>
              </a:rPr>
              <a:t>In practice, it is not possible to measure gravity on the ellipsoid at the place where the reference value is known. The elevation of a measurement station may be hundreds of meters above or below the ellipsoid. Moreover, the gravity station may be surrounded by mountains and valleys that perturb the measurement</a:t>
            </a:r>
            <a:r>
              <a:rPr lang="en-US" altLang="it-IT" sz="1600" b="0" dirty="0">
                <a:latin typeface="+mn-lt"/>
              </a:rPr>
              <a:t>.</a:t>
            </a:r>
          </a:p>
        </p:txBody>
      </p:sp>
      <p:pic>
        <p:nvPicPr>
          <p:cNvPr id="84480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3651" y="3789364"/>
            <a:ext cx="4583113" cy="1355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44810" name="Rectangle 10"/>
          <p:cNvSpPr>
            <a:spLocks noChangeArrowheads="1"/>
          </p:cNvSpPr>
          <p:nvPr/>
        </p:nvSpPr>
        <p:spPr bwMode="auto">
          <a:xfrm>
            <a:off x="1703388" y="5373689"/>
            <a:ext cx="86407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600" b="0" dirty="0">
                <a:latin typeface="+mn-lt"/>
              </a:rPr>
              <a:t>let P and Q represent gravity stations at different elevations in hilly terrain The theoretical value of gravity is computed at the points R on the reference ellipsoid below P and Q. Thus, we must correct the measured gravity before it can be compared with the reference value.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44804">
                                            <p:txEl>
                                              <p:pRg st="0" end="0"/>
                                            </p:txEl>
                                          </p:spTgt>
                                        </p:tgtEl>
                                        <p:attrNameLst>
                                          <p:attrName>style.visibility</p:attrName>
                                        </p:attrNameLst>
                                      </p:cBhvr>
                                      <p:to>
                                        <p:strVal val="visible"/>
                                      </p:to>
                                    </p:set>
                                    <p:animEffect transition="in" filter="dissolve">
                                      <p:cBhvr>
                                        <p:cTn id="7" dur="500"/>
                                        <p:tgtEl>
                                          <p:spTgt spid="8448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44807">
                                            <p:txEl>
                                              <p:pRg st="0" end="0"/>
                                            </p:txEl>
                                          </p:spTgt>
                                        </p:tgtEl>
                                        <p:attrNameLst>
                                          <p:attrName>style.visibility</p:attrName>
                                        </p:attrNameLst>
                                      </p:cBhvr>
                                      <p:to>
                                        <p:strVal val="visible"/>
                                      </p:to>
                                    </p:set>
                                    <p:animEffect transition="in" filter="dissolve">
                                      <p:cBhvr>
                                        <p:cTn id="12" dur="500"/>
                                        <p:tgtEl>
                                          <p:spTgt spid="8448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44809"/>
                                        </p:tgtEl>
                                        <p:attrNameLst>
                                          <p:attrName>style.visibility</p:attrName>
                                        </p:attrNameLst>
                                      </p:cBhvr>
                                      <p:to>
                                        <p:strVal val="visible"/>
                                      </p:to>
                                    </p:set>
                                    <p:animEffect transition="in" filter="dissolve">
                                      <p:cBhvr>
                                        <p:cTn id="17" dur="500"/>
                                        <p:tgtEl>
                                          <p:spTgt spid="84480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44810"/>
                                        </p:tgtEl>
                                        <p:attrNameLst>
                                          <p:attrName>style.visibility</p:attrName>
                                        </p:attrNameLst>
                                      </p:cBhvr>
                                      <p:to>
                                        <p:strVal val="visible"/>
                                      </p:to>
                                    </p:set>
                                    <p:animEffect transition="in" filter="dissolve">
                                      <p:cBhvr>
                                        <p:cTn id="22" dur="500"/>
                                        <p:tgtEl>
                                          <p:spTgt spid="844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48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77CE7ED-BC48-4706-80DE-3B7B9094B0D1}" type="slidenum">
              <a:rPr lang="it-IT" altLang="it-IT" sz="1400" b="1"/>
              <a:pPr>
                <a:spcBef>
                  <a:spcPct val="0"/>
                </a:spcBef>
                <a:buFontTx/>
                <a:buNone/>
              </a:pPr>
              <a:t>48</a:t>
            </a:fld>
            <a:endParaRPr lang="it-IT" altLang="it-IT" sz="1400" b="1"/>
          </a:p>
        </p:txBody>
      </p:sp>
      <p:sp>
        <p:nvSpPr>
          <p:cNvPr id="64515" name="TextBox 24"/>
          <p:cNvSpPr txBox="1">
            <a:spLocks noChangeArrowheads="1"/>
          </p:cNvSpPr>
          <p:nvPr/>
        </p:nvSpPr>
        <p:spPr bwMode="auto">
          <a:xfrm>
            <a:off x="9191626" y="5805488"/>
            <a:ext cx="12506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2000">
                <a:latin typeface="Arial" panose="020B0604020202020204" pitchFamily="34" charset="0"/>
                <a:cs typeface="Arial" panose="020B0604020202020204" pitchFamily="34" charset="0"/>
              </a:rPr>
              <a:t>0.1 mGal</a:t>
            </a:r>
          </a:p>
        </p:txBody>
      </p:sp>
      <p:pic>
        <p:nvPicPr>
          <p:cNvPr id="64516"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351" y="2349500"/>
            <a:ext cx="6240463"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6"/>
          <p:cNvSpPr txBox="1"/>
          <p:nvPr/>
        </p:nvSpPr>
        <p:spPr>
          <a:xfrm>
            <a:off x="4862514" y="1116013"/>
            <a:ext cx="1913281"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Marea terrestre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E14EA2C-97F8-4793-A090-ED2EF3C1DE4E}" type="slidenum">
              <a:rPr lang="it-IT" altLang="it-IT" sz="1400" b="1"/>
              <a:pPr>
                <a:spcBef>
                  <a:spcPct val="0"/>
                </a:spcBef>
                <a:buFontTx/>
                <a:buNone/>
              </a:pPr>
              <a:t>49</a:t>
            </a:fld>
            <a:endParaRPr lang="it-IT" altLang="it-IT" sz="1400" b="1"/>
          </a:p>
        </p:txBody>
      </p:sp>
      <p:pic>
        <p:nvPicPr>
          <p:cNvPr id="6656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013" y="1484314"/>
            <a:ext cx="6551612" cy="491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Box 24"/>
          <p:cNvSpPr txBox="1">
            <a:spLocks noChangeArrowheads="1"/>
          </p:cNvSpPr>
          <p:nvPr/>
        </p:nvSpPr>
        <p:spPr bwMode="auto">
          <a:xfrm>
            <a:off x="9191626" y="5805488"/>
            <a:ext cx="12506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2000">
                <a:latin typeface="Arial" panose="020B0604020202020204" pitchFamily="34" charset="0"/>
                <a:cs typeface="Arial" panose="020B0604020202020204" pitchFamily="34" charset="0"/>
              </a:rPr>
              <a:t>0.1 mGal</a:t>
            </a:r>
          </a:p>
        </p:txBody>
      </p:sp>
      <p:sp>
        <p:nvSpPr>
          <p:cNvPr id="9" name="TextBox 8"/>
          <p:cNvSpPr txBox="1"/>
          <p:nvPr/>
        </p:nvSpPr>
        <p:spPr>
          <a:xfrm>
            <a:off x="4862514" y="1116013"/>
            <a:ext cx="1913281"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Marea terrestre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830469" name="Rectangle 5"/>
          <p:cNvSpPr>
            <a:spLocks noChangeArrowheads="1"/>
          </p:cNvSpPr>
          <p:nvPr/>
        </p:nvSpPr>
        <p:spPr bwMode="auto">
          <a:xfrm>
            <a:off x="1631950" y="1196976"/>
            <a:ext cx="467995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Comic Sans MS" panose="030F0702030302020204" pitchFamily="66" charset="0"/>
              </a:rPr>
              <a:t> </a:t>
            </a:r>
            <a:r>
              <a:rPr lang="en-US" altLang="it-IT" sz="1600" b="0" dirty="0">
                <a:latin typeface="+mj-lt"/>
              </a:rPr>
              <a:t>A shortcoming of gravimeters is the phenomenon of </a:t>
            </a:r>
            <a:r>
              <a:rPr lang="en-US" altLang="it-IT" sz="1600" b="0" i="1" dirty="0">
                <a:solidFill>
                  <a:srgbClr val="CC3300"/>
                </a:solidFill>
                <a:latin typeface="+mj-lt"/>
              </a:rPr>
              <a:t>drift</a:t>
            </a:r>
            <a:r>
              <a:rPr lang="en-US" altLang="it-IT" sz="1600" b="0" dirty="0">
                <a:latin typeface="+mj-lt"/>
              </a:rPr>
              <a:t>. This refers to a gradual change in reading with time, observable when the instrument is left at a fixed location.</a:t>
            </a:r>
          </a:p>
          <a:p>
            <a:pPr algn="just" eaLnBrk="1" hangingPunct="1">
              <a:spcBef>
                <a:spcPct val="0"/>
              </a:spcBef>
            </a:pPr>
            <a:r>
              <a:rPr lang="en-US" altLang="it-IT" sz="1600" b="0" dirty="0">
                <a:latin typeface="+mj-lt"/>
              </a:rPr>
              <a:t> Drift results from the imperfect elasticity of the springs, which undergo </a:t>
            </a:r>
            <a:r>
              <a:rPr lang="en-US" altLang="it-IT" sz="1600" b="0" dirty="0" err="1">
                <a:latin typeface="+mj-lt"/>
              </a:rPr>
              <a:t>anelastic</a:t>
            </a:r>
            <a:r>
              <a:rPr lang="en-US" altLang="it-IT" sz="1600" b="0" dirty="0">
                <a:latin typeface="+mj-lt"/>
              </a:rPr>
              <a:t> creep with time. Drift can also result from temperature variations which, unless counteracted in some way, cause expansion or contraction of the measuring system and thus give rise to variations in measurements that are unrelated to changes in gravity.</a:t>
            </a:r>
          </a:p>
        </p:txBody>
      </p:sp>
      <p:pic>
        <p:nvPicPr>
          <p:cNvPr id="830473" name="Picture 9" descr="image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800" y="895350"/>
            <a:ext cx="3962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0474" name="Rectangle 10"/>
          <p:cNvSpPr>
            <a:spLocks noChangeArrowheads="1"/>
          </p:cNvSpPr>
          <p:nvPr/>
        </p:nvSpPr>
        <p:spPr bwMode="auto">
          <a:xfrm>
            <a:off x="1631950" y="4221163"/>
            <a:ext cx="475138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Comic Sans MS" panose="030F0702030302020204" pitchFamily="66" charset="0"/>
              </a:rPr>
              <a:t> </a:t>
            </a:r>
            <a:r>
              <a:rPr lang="en-US" altLang="it-IT" sz="1600" b="0" dirty="0">
                <a:latin typeface="+mj-lt"/>
              </a:rPr>
              <a:t>The effect is small in modern gravimeters and can be compensated by making a drift correction. This is obtained by repeated occupation of some measurement stations at intervals during the day Gravity readings at other stations are adjusted by comparison with the drift curve. In order to make this correction the time of each measurement must be noted.</a:t>
            </a:r>
          </a:p>
        </p:txBody>
      </p:sp>
      <p:pic>
        <p:nvPicPr>
          <p:cNvPr id="83047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0826" y="3514726"/>
            <a:ext cx="3897313" cy="31543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30469">
                                            <p:txEl>
                                              <p:pRg st="0" end="0"/>
                                            </p:txEl>
                                          </p:spTgt>
                                        </p:tgtEl>
                                        <p:attrNameLst>
                                          <p:attrName>style.visibility</p:attrName>
                                        </p:attrNameLst>
                                      </p:cBhvr>
                                      <p:to>
                                        <p:strVal val="visible"/>
                                      </p:to>
                                    </p:set>
                                    <p:animEffect transition="in" filter="dissolve">
                                      <p:cBhvr>
                                        <p:cTn id="7" dur="500"/>
                                        <p:tgtEl>
                                          <p:spTgt spid="83046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30469">
                                            <p:txEl>
                                              <p:pRg st="1" end="1"/>
                                            </p:txEl>
                                          </p:spTgt>
                                        </p:tgtEl>
                                        <p:attrNameLst>
                                          <p:attrName>style.visibility</p:attrName>
                                        </p:attrNameLst>
                                      </p:cBhvr>
                                      <p:to>
                                        <p:strVal val="visible"/>
                                      </p:to>
                                    </p:set>
                                    <p:animEffect transition="in" filter="dissolve">
                                      <p:cBhvr>
                                        <p:cTn id="12" dur="500"/>
                                        <p:tgtEl>
                                          <p:spTgt spid="83046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30473"/>
                                        </p:tgtEl>
                                        <p:attrNameLst>
                                          <p:attrName>style.visibility</p:attrName>
                                        </p:attrNameLst>
                                      </p:cBhvr>
                                      <p:to>
                                        <p:strVal val="visible"/>
                                      </p:to>
                                    </p:set>
                                    <p:animEffect transition="in" filter="dissolve">
                                      <p:cBhvr>
                                        <p:cTn id="17" dur="500"/>
                                        <p:tgtEl>
                                          <p:spTgt spid="83047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30474">
                                            <p:txEl>
                                              <p:pRg st="0" end="0"/>
                                            </p:txEl>
                                          </p:spTgt>
                                        </p:tgtEl>
                                        <p:attrNameLst>
                                          <p:attrName>style.visibility</p:attrName>
                                        </p:attrNameLst>
                                      </p:cBhvr>
                                      <p:to>
                                        <p:strVal val="visible"/>
                                      </p:to>
                                    </p:set>
                                    <p:animEffect transition="in" filter="dissolve">
                                      <p:cBhvr>
                                        <p:cTn id="22" dur="500"/>
                                        <p:tgtEl>
                                          <p:spTgt spid="830474">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830475"/>
                                        </p:tgtEl>
                                        <p:attrNameLst>
                                          <p:attrName>style.visibility</p:attrName>
                                        </p:attrNameLst>
                                      </p:cBhvr>
                                      <p:to>
                                        <p:strVal val="visible"/>
                                      </p:to>
                                    </p:set>
                                    <p:animEffect transition="in" filter="dissolve">
                                      <p:cBhvr>
                                        <p:cTn id="27" dur="500"/>
                                        <p:tgtEl>
                                          <p:spTgt spid="830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20ADCD4-D781-4458-B89E-2874B9178273}" type="slidenum">
              <a:rPr lang="it-IT" altLang="it-IT" sz="1400" b="1"/>
              <a:pPr>
                <a:spcBef>
                  <a:spcPct val="0"/>
                </a:spcBef>
                <a:buFontTx/>
                <a:buNone/>
              </a:pPr>
              <a:t>51</a:t>
            </a:fld>
            <a:endParaRPr lang="it-IT" altLang="it-IT" sz="1400" b="1"/>
          </a:p>
        </p:txBody>
      </p:sp>
      <p:pic>
        <p:nvPicPr>
          <p:cNvPr id="706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1628775"/>
            <a:ext cx="3960813"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1901" y="2349501"/>
            <a:ext cx="3821113"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5053013" y="1116013"/>
            <a:ext cx="2297424"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Deriva strumentale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3C396AF-0399-452D-9D75-03BBC1AB02AF}" type="slidenum">
              <a:rPr lang="it-IT" altLang="it-IT" sz="1400" b="1"/>
              <a:pPr>
                <a:spcBef>
                  <a:spcPct val="0"/>
                </a:spcBef>
                <a:buFontTx/>
                <a:buNone/>
              </a:pPr>
              <a:t>52</a:t>
            </a:fld>
            <a:endParaRPr lang="it-IT" altLang="it-IT" sz="1400" b="1"/>
          </a:p>
        </p:txBody>
      </p:sp>
      <p:sp>
        <p:nvSpPr>
          <p:cNvPr id="13" name="TextBox 12"/>
          <p:cNvSpPr txBox="1"/>
          <p:nvPr/>
        </p:nvSpPr>
        <p:spPr>
          <a:xfrm>
            <a:off x="1631950" y="1268414"/>
            <a:ext cx="8928100" cy="3540125"/>
          </a:xfrm>
          <a:prstGeom prst="rect">
            <a:avLst/>
          </a:prstGeom>
          <a:noFill/>
        </p:spPr>
        <p:txBody>
          <a:bodyPr>
            <a:spAutoFit/>
          </a:bodyPr>
          <a:lstStyle/>
          <a:p>
            <a:pPr algn="just" eaLnBrk="1" hangingPunct="1">
              <a:defRPr/>
            </a:pPr>
            <a:r>
              <a:rPr lang="it-IT" sz="1600" dirty="0">
                <a:latin typeface="+mn-lt"/>
                <a:cs typeface="Arial" charset="0"/>
              </a:rPr>
              <a:t>Per interpretare i valori di gravità g</a:t>
            </a:r>
            <a:r>
              <a:rPr lang="it-IT" sz="1600" baseline="-25000" dirty="0">
                <a:latin typeface="+mn-lt"/>
                <a:cs typeface="Arial" charset="0"/>
              </a:rPr>
              <a:t>m</a:t>
            </a:r>
            <a:r>
              <a:rPr lang="it-IT" sz="1600" dirty="0">
                <a:latin typeface="+mn-lt"/>
                <a:cs typeface="Arial" charset="0"/>
              </a:rPr>
              <a:t>, che vengono misurati sulla superficie terrestre, in termini di anomalie locali o regionali, bisogna prima rimuovere certi effetti, comuni a tutte le misure. Supponendo che gli effetti di </a:t>
            </a:r>
            <a:r>
              <a:rPr lang="it-IT" sz="1600" dirty="0">
                <a:solidFill>
                  <a:srgbClr val="FF0000"/>
                </a:solidFill>
                <a:latin typeface="+mn-lt"/>
                <a:cs typeface="Arial" charset="0"/>
              </a:rPr>
              <a:t>deriva</a:t>
            </a:r>
            <a:r>
              <a:rPr lang="it-IT" sz="1600" dirty="0">
                <a:latin typeface="+mn-lt"/>
                <a:cs typeface="Arial" charset="0"/>
              </a:rPr>
              <a:t> e </a:t>
            </a:r>
            <a:r>
              <a:rPr lang="it-IT" sz="1600" dirty="0">
                <a:solidFill>
                  <a:srgbClr val="FF0000"/>
                </a:solidFill>
                <a:latin typeface="+mn-lt"/>
                <a:cs typeface="Arial" charset="0"/>
              </a:rPr>
              <a:t>calibrazione</a:t>
            </a:r>
            <a:r>
              <a:rPr lang="it-IT" sz="1600" dirty="0">
                <a:latin typeface="+mn-lt"/>
                <a:cs typeface="Arial" charset="0"/>
              </a:rPr>
              <a:t> dello strumento, nonchè delle maree terrestri siano già stati (se necessario) rimossi, le correzioni (dette anche </a:t>
            </a:r>
            <a:r>
              <a:rPr lang="it-IT" sz="1600" dirty="0">
                <a:solidFill>
                  <a:srgbClr val="FF0000"/>
                </a:solidFill>
                <a:latin typeface="+mn-lt"/>
                <a:cs typeface="Arial" charset="0"/>
              </a:rPr>
              <a:t>riduzioni</a:t>
            </a:r>
            <a:r>
              <a:rPr lang="it-IT" sz="1600" dirty="0">
                <a:latin typeface="+mn-lt"/>
                <a:cs typeface="Arial" charset="0"/>
              </a:rPr>
              <a:t>) da applicare sono:  </a:t>
            </a:r>
          </a:p>
          <a:p>
            <a:pPr algn="just" eaLnBrk="1" hangingPunct="1">
              <a:defRPr/>
            </a:pPr>
            <a:endParaRPr lang="it-IT" sz="1600" dirty="0">
              <a:latin typeface="+mn-lt"/>
              <a:cs typeface="Arial" charset="0"/>
            </a:endParaRPr>
          </a:p>
          <a:p>
            <a:pPr marL="342900" indent="-342900" algn="just" eaLnBrk="1" hangingPunct="1">
              <a:buFont typeface="+mj-lt"/>
              <a:buAutoNum type="arabicParenR"/>
              <a:defRPr/>
            </a:pPr>
            <a:r>
              <a:rPr lang="it-IT" sz="1600" dirty="0">
                <a:latin typeface="+mn-lt"/>
                <a:cs typeface="Arial" charset="0"/>
              </a:rPr>
              <a:t>Correzioni di latitudine (gravità normale)</a:t>
            </a:r>
          </a:p>
          <a:p>
            <a:pPr marL="342900" indent="-342900" algn="just" eaLnBrk="1" hangingPunct="1">
              <a:buFont typeface="+mj-lt"/>
              <a:buAutoNum type="arabicParenR"/>
              <a:defRPr/>
            </a:pPr>
            <a:endParaRPr lang="it-IT" sz="1600" dirty="0">
              <a:latin typeface="+mn-lt"/>
              <a:cs typeface="Arial" charset="0"/>
            </a:endParaRPr>
          </a:p>
          <a:p>
            <a:pPr marL="342900" indent="-342900" algn="just" eaLnBrk="1" hangingPunct="1">
              <a:buFont typeface="+mj-lt"/>
              <a:buAutoNum type="arabicParenR"/>
              <a:defRPr/>
            </a:pPr>
            <a:r>
              <a:rPr lang="it-IT" sz="1600" dirty="0">
                <a:latin typeface="+mn-lt"/>
                <a:cs typeface="Arial" charset="0"/>
              </a:rPr>
              <a:t>Correzione di aria libera (di Faye)</a:t>
            </a:r>
          </a:p>
          <a:p>
            <a:pPr marL="342900" indent="-342900" algn="just" eaLnBrk="1" hangingPunct="1">
              <a:buFont typeface="+mj-lt"/>
              <a:buAutoNum type="arabicParenR"/>
              <a:defRPr/>
            </a:pPr>
            <a:endParaRPr lang="it-IT" sz="1600" dirty="0">
              <a:latin typeface="+mn-lt"/>
              <a:cs typeface="Arial" charset="0"/>
            </a:endParaRPr>
          </a:p>
          <a:p>
            <a:pPr marL="342900" indent="-342900" algn="just" eaLnBrk="1" hangingPunct="1">
              <a:buFont typeface="+mj-lt"/>
              <a:buAutoNum type="arabicParenR"/>
              <a:defRPr/>
            </a:pPr>
            <a:r>
              <a:rPr lang="it-IT" sz="1600" dirty="0">
                <a:latin typeface="+mn-lt"/>
                <a:cs typeface="Arial" charset="0"/>
              </a:rPr>
              <a:t>Correzione della piastra (di Bouguer)</a:t>
            </a:r>
          </a:p>
          <a:p>
            <a:pPr marL="342900" indent="-342900" algn="just" eaLnBrk="1" hangingPunct="1">
              <a:buFont typeface="+mj-lt"/>
              <a:buAutoNum type="arabicParenR"/>
              <a:defRPr/>
            </a:pPr>
            <a:endParaRPr lang="it-IT" sz="1600" dirty="0">
              <a:latin typeface="+mn-lt"/>
              <a:cs typeface="Arial" charset="0"/>
            </a:endParaRPr>
          </a:p>
          <a:p>
            <a:pPr marL="342900" indent="-342900" algn="just" eaLnBrk="1" hangingPunct="1">
              <a:buFont typeface="+mj-lt"/>
              <a:buAutoNum type="arabicParenR"/>
              <a:defRPr/>
            </a:pPr>
            <a:r>
              <a:rPr lang="it-IT" sz="1600" dirty="0">
                <a:latin typeface="+mn-lt"/>
                <a:cs typeface="Arial" charset="0"/>
              </a:rPr>
              <a:t>Correzione topografica</a:t>
            </a:r>
          </a:p>
          <a:p>
            <a:pPr marL="342900" indent="-342900" algn="just" eaLnBrk="1" hangingPunct="1">
              <a:buFont typeface="+mj-lt"/>
              <a:buAutoNum type="arabicParenR"/>
              <a:defRPr/>
            </a:pPr>
            <a:endParaRPr lang="it-IT" sz="1600" dirty="0">
              <a:latin typeface="+mn-lt"/>
              <a:cs typeface="Arial" charset="0"/>
            </a:endParaRPr>
          </a:p>
          <a:p>
            <a:pPr marL="342900" indent="-342900" algn="just" eaLnBrk="1" hangingPunct="1">
              <a:buFont typeface="+mj-lt"/>
              <a:buAutoNum type="arabicParenR"/>
              <a:defRPr/>
            </a:pPr>
            <a:r>
              <a:rPr lang="it-IT" sz="1600" dirty="0">
                <a:latin typeface="+mn-lt"/>
                <a:cs typeface="Arial" charset="0"/>
              </a:rPr>
              <a:t>Correzione isostatica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0B945B3-BBAB-4D3E-A171-F1DE3206162A}" type="slidenum">
              <a:rPr lang="it-IT" altLang="it-IT" sz="1400" b="1"/>
              <a:pPr>
                <a:spcBef>
                  <a:spcPct val="0"/>
                </a:spcBef>
                <a:buFontTx/>
                <a:buNone/>
              </a:pPr>
              <a:t>53</a:t>
            </a:fld>
            <a:endParaRPr lang="it-IT" altLang="it-IT" sz="1400" b="1"/>
          </a:p>
        </p:txBody>
      </p:sp>
      <p:pic>
        <p:nvPicPr>
          <p:cNvPr id="747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4114" y="1341439"/>
            <a:ext cx="7272337" cy="513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TextBox 10"/>
          <p:cNvSpPr txBox="1">
            <a:spLocks noChangeArrowheads="1"/>
          </p:cNvSpPr>
          <p:nvPr/>
        </p:nvSpPr>
        <p:spPr bwMode="auto">
          <a:xfrm>
            <a:off x="6743701" y="6453189"/>
            <a:ext cx="3050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400" i="1">
                <a:latin typeface="Arial" panose="020B0604020202020204" pitchFamily="34" charset="0"/>
                <a:cs typeface="Arial" panose="020B0604020202020204" pitchFamily="34" charset="0"/>
              </a:rPr>
              <a:t>Alessandro Germak (INRIM, 2007)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7FF1C48-30AA-4615-A1FF-0C35F4BCE9E2}" type="slidenum">
              <a:rPr lang="it-IT" altLang="it-IT" sz="1400" b="1"/>
              <a:pPr>
                <a:spcBef>
                  <a:spcPct val="0"/>
                </a:spcBef>
                <a:buFontTx/>
                <a:buNone/>
              </a:pPr>
              <a:t>54</a:t>
            </a:fld>
            <a:endParaRPr lang="it-IT" altLang="it-IT" sz="1400" b="1"/>
          </a:p>
        </p:txBody>
      </p:sp>
      <p:pic>
        <p:nvPicPr>
          <p:cNvPr id="768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188" y="1341438"/>
            <a:ext cx="7848600" cy="498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extBox 7"/>
          <p:cNvSpPr txBox="1">
            <a:spLocks noChangeArrowheads="1"/>
          </p:cNvSpPr>
          <p:nvPr/>
        </p:nvSpPr>
        <p:spPr bwMode="auto">
          <a:xfrm>
            <a:off x="6972301" y="6308726"/>
            <a:ext cx="3050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400" i="1">
                <a:latin typeface="Arial" panose="020B0604020202020204" pitchFamily="34" charset="0"/>
                <a:cs typeface="Arial" panose="020B0604020202020204" pitchFamily="34" charset="0"/>
              </a:rPr>
              <a:t>Alessandro Germak (INRIM, 2007)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5218853-0B93-4E98-8E34-0150A3C95710}" type="slidenum">
              <a:rPr lang="it-IT" altLang="it-IT" sz="1400" b="1"/>
              <a:pPr>
                <a:spcBef>
                  <a:spcPct val="0"/>
                </a:spcBef>
                <a:buFontTx/>
                <a:buNone/>
              </a:pPr>
              <a:t>55</a:t>
            </a:fld>
            <a:endParaRPr lang="it-IT" altLang="it-IT" sz="1400" b="1"/>
          </a:p>
        </p:txBody>
      </p:sp>
      <p:pic>
        <p:nvPicPr>
          <p:cNvPr id="7885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2064" y="1268414"/>
            <a:ext cx="701992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Box 7"/>
          <p:cNvSpPr txBox="1">
            <a:spLocks noChangeArrowheads="1"/>
          </p:cNvSpPr>
          <p:nvPr/>
        </p:nvSpPr>
        <p:spPr bwMode="auto">
          <a:xfrm>
            <a:off x="6611939" y="6308726"/>
            <a:ext cx="3050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400" i="1">
                <a:latin typeface="Arial" panose="020B0604020202020204" pitchFamily="34" charset="0"/>
                <a:cs typeface="Arial" panose="020B0604020202020204" pitchFamily="34" charset="0"/>
              </a:rPr>
              <a:t>Alessandro Germak (INRIM, 2007)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3A42790-D4C1-4ED6-A281-44085FF373E9}" type="slidenum">
              <a:rPr lang="it-IT" altLang="it-IT" sz="1400" b="1"/>
              <a:pPr>
                <a:spcBef>
                  <a:spcPct val="0"/>
                </a:spcBef>
                <a:buFontTx/>
                <a:buNone/>
              </a:pPr>
              <a:t>56</a:t>
            </a:fld>
            <a:endParaRPr lang="it-IT" altLang="it-IT" sz="1400" b="1"/>
          </a:p>
        </p:txBody>
      </p:sp>
      <p:sp>
        <p:nvSpPr>
          <p:cNvPr id="13" name="TextBox 12"/>
          <p:cNvSpPr txBox="1"/>
          <p:nvPr/>
        </p:nvSpPr>
        <p:spPr>
          <a:xfrm>
            <a:off x="1631950" y="1506539"/>
            <a:ext cx="8928100" cy="338137"/>
          </a:xfrm>
          <a:prstGeom prst="rect">
            <a:avLst/>
          </a:prstGeom>
          <a:noFill/>
        </p:spPr>
        <p:txBody>
          <a:bodyPr>
            <a:spAutoFit/>
          </a:bodyPr>
          <a:lstStyle/>
          <a:p>
            <a:pPr algn="just" eaLnBrk="1" hangingPunct="1">
              <a:defRPr/>
            </a:pPr>
            <a:r>
              <a:rPr lang="it-IT" sz="1600" dirty="0">
                <a:latin typeface="+mn-lt"/>
                <a:cs typeface="Arial" charset="0"/>
              </a:rPr>
              <a:t>La correzione si ottiene sottraendo dal valore misurato g</a:t>
            </a:r>
            <a:r>
              <a:rPr lang="it-IT" sz="1600" baseline="-25000" dirty="0">
                <a:latin typeface="+mn-lt"/>
                <a:cs typeface="Arial" charset="0"/>
              </a:rPr>
              <a:t>m</a:t>
            </a:r>
            <a:r>
              <a:rPr lang="it-IT" sz="1600" dirty="0">
                <a:latin typeface="+mn-lt"/>
                <a:cs typeface="Arial" charset="0"/>
              </a:rPr>
              <a:t> il valore della gravità normale g</a:t>
            </a:r>
            <a:r>
              <a:rPr lang="el-GR" sz="1600" baseline="-25000" dirty="0">
                <a:latin typeface="+mn-lt"/>
                <a:cs typeface="Arial" charset="0"/>
              </a:rPr>
              <a:t>ϕ</a:t>
            </a:r>
            <a:endParaRPr lang="it-IT" sz="1600" baseline="-25000" dirty="0">
              <a:latin typeface="+mn-lt"/>
              <a:cs typeface="Arial" charset="0"/>
            </a:endParaRPr>
          </a:p>
        </p:txBody>
      </p:sp>
      <p:sp>
        <p:nvSpPr>
          <p:cNvPr id="8" name="TextBox 7"/>
          <p:cNvSpPr txBox="1"/>
          <p:nvPr/>
        </p:nvSpPr>
        <p:spPr>
          <a:xfrm>
            <a:off x="4862513" y="1116013"/>
            <a:ext cx="2797754"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Correzione di latitudine</a:t>
            </a:r>
          </a:p>
        </p:txBody>
      </p:sp>
      <p:graphicFrame>
        <p:nvGraphicFramePr>
          <p:cNvPr id="80901" name="Object 2"/>
          <p:cNvGraphicFramePr>
            <a:graphicFrameLocks noChangeAspect="1"/>
          </p:cNvGraphicFramePr>
          <p:nvPr/>
        </p:nvGraphicFramePr>
        <p:xfrm>
          <a:off x="5159376" y="1916114"/>
          <a:ext cx="2132013" cy="288925"/>
        </p:xfrm>
        <a:graphic>
          <a:graphicData uri="http://schemas.openxmlformats.org/presentationml/2006/ole">
            <mc:AlternateContent xmlns:mc="http://schemas.openxmlformats.org/markup-compatibility/2006">
              <mc:Choice xmlns:v="urn:schemas-microsoft-com:vml" Requires="v">
                <p:oleObj spid="_x0000_s81395" name="Equation" r:id="rId4" imgW="1879600" imgH="254000" progId="Equation.3">
                  <p:embed/>
                </p:oleObj>
              </mc:Choice>
              <mc:Fallback>
                <p:oleObj name="Equation" r:id="rId4" imgW="1879600" imgH="254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9376" y="1916114"/>
                        <a:ext cx="2132013"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TextBox 10"/>
          <p:cNvSpPr txBox="1"/>
          <p:nvPr/>
        </p:nvSpPr>
        <p:spPr>
          <a:xfrm>
            <a:off x="1631950" y="2268538"/>
            <a:ext cx="8928100" cy="584200"/>
          </a:xfrm>
          <a:prstGeom prst="rect">
            <a:avLst/>
          </a:prstGeom>
          <a:noFill/>
        </p:spPr>
        <p:txBody>
          <a:bodyPr>
            <a:spAutoFit/>
          </a:bodyPr>
          <a:lstStyle/>
          <a:p>
            <a:pPr algn="just" eaLnBrk="1" hangingPunct="1">
              <a:defRPr/>
            </a:pPr>
            <a:r>
              <a:rPr lang="it-IT" sz="1600" dirty="0">
                <a:latin typeface="+mn-lt"/>
                <a:cs typeface="Arial" charset="0"/>
              </a:rPr>
              <a:t>Se la zona della campagna gravimetrica è limitata, si può usare una correzione al primo ordine ottenuta derivando la formula della gravità normale:</a:t>
            </a:r>
            <a:endParaRPr lang="it-IT" sz="1600" baseline="-25000" dirty="0">
              <a:latin typeface="+mn-lt"/>
              <a:cs typeface="Arial" charset="0"/>
            </a:endParaRPr>
          </a:p>
        </p:txBody>
      </p:sp>
      <p:graphicFrame>
        <p:nvGraphicFramePr>
          <p:cNvPr id="80903" name="Object 3"/>
          <p:cNvGraphicFramePr>
            <a:graphicFrameLocks noChangeAspect="1"/>
          </p:cNvGraphicFramePr>
          <p:nvPr/>
        </p:nvGraphicFramePr>
        <p:xfrm>
          <a:off x="3287714" y="2840039"/>
          <a:ext cx="1652587" cy="517525"/>
        </p:xfrm>
        <a:graphic>
          <a:graphicData uri="http://schemas.openxmlformats.org/presentationml/2006/ole">
            <mc:AlternateContent xmlns:mc="http://schemas.openxmlformats.org/markup-compatibility/2006">
              <mc:Choice xmlns:v="urn:schemas-microsoft-com:vml" Requires="v">
                <p:oleObj spid="_x0000_s81396" name="Equation" r:id="rId6" imgW="1422400" imgH="444500" progId="Equation.3">
                  <p:embed/>
                </p:oleObj>
              </mc:Choice>
              <mc:Fallback>
                <p:oleObj name="Equation" r:id="rId6" imgW="1422400" imgH="4445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7714" y="2840039"/>
                        <a:ext cx="1652587"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0904" name="Object 4"/>
          <p:cNvGraphicFramePr>
            <a:graphicFrameLocks noChangeAspect="1"/>
          </p:cNvGraphicFramePr>
          <p:nvPr/>
        </p:nvGraphicFramePr>
        <p:xfrm>
          <a:off x="5880101" y="2774950"/>
          <a:ext cx="2932113" cy="509588"/>
        </p:xfrm>
        <a:graphic>
          <a:graphicData uri="http://schemas.openxmlformats.org/presentationml/2006/ole">
            <mc:AlternateContent xmlns:mc="http://schemas.openxmlformats.org/markup-compatibility/2006">
              <mc:Choice xmlns:v="urn:schemas-microsoft-com:vml" Requires="v">
                <p:oleObj spid="_x0000_s81397" name="Equation" r:id="rId8" imgW="2552700" imgH="444500" progId="Equation.3">
                  <p:embed/>
                </p:oleObj>
              </mc:Choice>
              <mc:Fallback>
                <p:oleObj name="Equation" r:id="rId8" imgW="2552700" imgH="4445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80101" y="2774950"/>
                        <a:ext cx="2932113" cy="50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0905" name="Object 5"/>
          <p:cNvGraphicFramePr>
            <a:graphicFrameLocks noChangeAspect="1"/>
          </p:cNvGraphicFramePr>
          <p:nvPr/>
        </p:nvGraphicFramePr>
        <p:xfrm>
          <a:off x="8975725" y="2925763"/>
          <a:ext cx="609600" cy="215900"/>
        </p:xfrm>
        <a:graphic>
          <a:graphicData uri="http://schemas.openxmlformats.org/presentationml/2006/ole">
            <mc:AlternateContent xmlns:mc="http://schemas.openxmlformats.org/markup-compatibility/2006">
              <mc:Choice xmlns:v="urn:schemas-microsoft-com:vml" Requires="v">
                <p:oleObj spid="_x0000_s81398" name="Equation" r:id="rId10" imgW="609336" imgH="215806" progId="Equation.3">
                  <p:embed/>
                </p:oleObj>
              </mc:Choice>
              <mc:Fallback>
                <p:oleObj name="Equation" r:id="rId10" imgW="609336" imgH="215806"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75725" y="2925763"/>
                        <a:ext cx="6096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TextBox 15"/>
          <p:cNvSpPr txBox="1"/>
          <p:nvPr/>
        </p:nvSpPr>
        <p:spPr>
          <a:xfrm>
            <a:off x="4440238" y="3522664"/>
            <a:ext cx="1079500" cy="338137"/>
          </a:xfrm>
          <a:prstGeom prst="rect">
            <a:avLst/>
          </a:prstGeom>
          <a:noFill/>
        </p:spPr>
        <p:txBody>
          <a:bodyPr>
            <a:spAutoFit/>
          </a:bodyPr>
          <a:lstStyle/>
          <a:p>
            <a:pPr algn="just" eaLnBrk="1" hangingPunct="1">
              <a:defRPr/>
            </a:pPr>
            <a:r>
              <a:rPr lang="it-IT" sz="1600" dirty="0">
                <a:latin typeface="+mn-lt"/>
                <a:cs typeface="Arial" charset="0"/>
              </a:rPr>
              <a:t>Pertanto:</a:t>
            </a:r>
            <a:endParaRPr lang="it-IT" sz="1600" baseline="-25000" dirty="0">
              <a:latin typeface="+mn-lt"/>
              <a:cs typeface="Arial" charset="0"/>
            </a:endParaRPr>
          </a:p>
        </p:txBody>
      </p:sp>
      <p:graphicFrame>
        <p:nvGraphicFramePr>
          <p:cNvPr id="80907" name="Object 6"/>
          <p:cNvGraphicFramePr>
            <a:graphicFrameLocks noChangeAspect="1"/>
          </p:cNvGraphicFramePr>
          <p:nvPr/>
        </p:nvGraphicFramePr>
        <p:xfrm>
          <a:off x="5664201" y="3441701"/>
          <a:ext cx="1027113" cy="492125"/>
        </p:xfrm>
        <a:graphic>
          <a:graphicData uri="http://schemas.openxmlformats.org/presentationml/2006/ole">
            <mc:AlternateContent xmlns:mc="http://schemas.openxmlformats.org/markup-compatibility/2006">
              <mc:Choice xmlns:v="urn:schemas-microsoft-com:vml" Requires="v">
                <p:oleObj spid="_x0000_s81399" name="Equation" r:id="rId12" imgW="876300" imgH="419100" progId="Equation.3">
                  <p:embed/>
                </p:oleObj>
              </mc:Choice>
              <mc:Fallback>
                <p:oleObj name="Equation" r:id="rId12" imgW="876300" imgH="419100" progId="Equation.3">
                  <p:embed/>
                  <p:pic>
                    <p:nvPicPr>
                      <p:cNvPr id="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64201" y="3441701"/>
                        <a:ext cx="1027113"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TextBox 17"/>
          <p:cNvSpPr txBox="1"/>
          <p:nvPr/>
        </p:nvSpPr>
        <p:spPr>
          <a:xfrm>
            <a:off x="1631950" y="3954464"/>
            <a:ext cx="8928100" cy="584775"/>
          </a:xfrm>
          <a:prstGeom prst="rect">
            <a:avLst/>
          </a:prstGeom>
          <a:noFill/>
        </p:spPr>
        <p:txBody>
          <a:bodyPr>
            <a:spAutoFit/>
          </a:bodyPr>
          <a:lstStyle/>
          <a:p>
            <a:pPr algn="just" eaLnBrk="1" hangingPunct="1">
              <a:defRPr/>
            </a:pPr>
            <a:r>
              <a:rPr lang="it-IT" sz="1600" dirty="0">
                <a:latin typeface="+mn-lt"/>
                <a:cs typeface="Arial" charset="0"/>
              </a:rPr>
              <a:t>ove </a:t>
            </a:r>
            <a:r>
              <a:rPr lang="el-GR" sz="1600" dirty="0">
                <a:latin typeface="+mn-lt"/>
                <a:cs typeface="Arial" charset="0"/>
              </a:rPr>
              <a:t>Δ</a:t>
            </a:r>
            <a:r>
              <a:rPr lang="it-IT" sz="1600" dirty="0">
                <a:latin typeface="+mn-lt"/>
                <a:cs typeface="Arial" charset="0"/>
              </a:rPr>
              <a:t>l è lo scostamento in direzione N-S da un punto appropriato in cui la gravità normale è g</a:t>
            </a:r>
            <a:r>
              <a:rPr lang="it-IT" sz="1600" baseline="-25000" dirty="0">
                <a:latin typeface="+mn-lt"/>
                <a:cs typeface="Arial" charset="0"/>
              </a:rPr>
              <a:t>0</a:t>
            </a:r>
            <a:r>
              <a:rPr lang="it-IT" sz="1600" dirty="0">
                <a:latin typeface="+mn-lt"/>
                <a:cs typeface="Arial" charset="0"/>
              </a:rPr>
              <a:t>. Avremo: </a:t>
            </a:r>
            <a:endParaRPr lang="it-IT" sz="1600" baseline="-25000" dirty="0">
              <a:latin typeface="+mn-lt"/>
              <a:cs typeface="Arial" charset="0"/>
            </a:endParaRPr>
          </a:p>
        </p:txBody>
      </p:sp>
      <p:graphicFrame>
        <p:nvGraphicFramePr>
          <p:cNvPr id="80909" name="Object 7"/>
          <p:cNvGraphicFramePr>
            <a:graphicFrameLocks noChangeAspect="1"/>
          </p:cNvGraphicFramePr>
          <p:nvPr/>
        </p:nvGraphicFramePr>
        <p:xfrm>
          <a:off x="5448300" y="4359275"/>
          <a:ext cx="1079500" cy="293688"/>
        </p:xfrm>
        <a:graphic>
          <a:graphicData uri="http://schemas.openxmlformats.org/presentationml/2006/ole">
            <mc:AlternateContent xmlns:mc="http://schemas.openxmlformats.org/markup-compatibility/2006">
              <mc:Choice xmlns:v="urn:schemas-microsoft-com:vml" Requires="v">
                <p:oleObj spid="_x0000_s81400" name="Equation" r:id="rId14" imgW="888614" imgH="241195" progId="Equation.3">
                  <p:embed/>
                </p:oleObj>
              </mc:Choice>
              <mc:Fallback>
                <p:oleObj name="Equation" r:id="rId14" imgW="888614" imgH="241195" progId="Equation.3">
                  <p:embed/>
                  <p:pic>
                    <p:nvPicPr>
                      <p:cNvPr id="0"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448300" y="4359275"/>
                        <a:ext cx="1079500" cy="29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 name="TextBox 19"/>
          <p:cNvSpPr txBox="1"/>
          <p:nvPr/>
        </p:nvSpPr>
        <p:spPr>
          <a:xfrm>
            <a:off x="1560513" y="4675189"/>
            <a:ext cx="8928100" cy="338137"/>
          </a:xfrm>
          <a:prstGeom prst="rect">
            <a:avLst/>
          </a:prstGeom>
          <a:noFill/>
        </p:spPr>
        <p:txBody>
          <a:bodyPr>
            <a:spAutoFit/>
          </a:bodyPr>
          <a:lstStyle/>
          <a:p>
            <a:pPr algn="just" eaLnBrk="1" hangingPunct="1">
              <a:defRPr/>
            </a:pPr>
            <a:r>
              <a:rPr lang="it-IT" sz="1600" dirty="0">
                <a:latin typeface="+mn-lt"/>
                <a:cs typeface="Arial" charset="0"/>
              </a:rPr>
              <a:t>Possiamo pertanto esprimere i contributi della gravità nel punto di misura come:</a:t>
            </a:r>
            <a:endParaRPr lang="it-IT" sz="1600" baseline="-25000" dirty="0">
              <a:latin typeface="+mn-lt"/>
              <a:cs typeface="Arial" charset="0"/>
            </a:endParaRPr>
          </a:p>
        </p:txBody>
      </p:sp>
      <p:graphicFrame>
        <p:nvGraphicFramePr>
          <p:cNvPr id="80911" name="Object 8"/>
          <p:cNvGraphicFramePr>
            <a:graphicFrameLocks noChangeAspect="1"/>
          </p:cNvGraphicFramePr>
          <p:nvPr/>
        </p:nvGraphicFramePr>
        <p:xfrm>
          <a:off x="5591176" y="5013325"/>
          <a:ext cx="925513" cy="287338"/>
        </p:xfrm>
        <a:graphic>
          <a:graphicData uri="http://schemas.openxmlformats.org/presentationml/2006/ole">
            <mc:AlternateContent xmlns:mc="http://schemas.openxmlformats.org/markup-compatibility/2006">
              <mc:Choice xmlns:v="urn:schemas-microsoft-com:vml" Requires="v">
                <p:oleObj spid="_x0000_s81401" name="Equation" r:id="rId16" imgW="774364" imgH="241195" progId="Equation.3">
                  <p:embed/>
                </p:oleObj>
              </mc:Choice>
              <mc:Fallback>
                <p:oleObj name="Equation" r:id="rId16" imgW="774364" imgH="241195" progId="Equation.3">
                  <p:embed/>
                  <p:pic>
                    <p:nvPicPr>
                      <p:cNvPr id="0"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591176" y="5013325"/>
                        <a:ext cx="925513" cy="28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 name="TextBox 21"/>
          <p:cNvSpPr txBox="1"/>
          <p:nvPr/>
        </p:nvSpPr>
        <p:spPr>
          <a:xfrm>
            <a:off x="1631950" y="5394325"/>
            <a:ext cx="8928100" cy="338138"/>
          </a:xfrm>
          <a:prstGeom prst="rect">
            <a:avLst/>
          </a:prstGeom>
          <a:noFill/>
        </p:spPr>
        <p:txBody>
          <a:bodyPr>
            <a:spAutoFit/>
          </a:bodyPr>
          <a:lstStyle/>
          <a:p>
            <a:pPr algn="just" eaLnBrk="1" hangingPunct="1">
              <a:defRPr/>
            </a:pPr>
            <a:r>
              <a:rPr lang="it-IT" sz="1600" dirty="0">
                <a:latin typeface="+mn-lt"/>
                <a:cs typeface="Arial" charset="0"/>
              </a:rPr>
              <a:t>Ove con </a:t>
            </a:r>
            <a:r>
              <a:rPr lang="el-GR" sz="1600" dirty="0">
                <a:latin typeface="+mn-lt"/>
                <a:cs typeface="Arial" charset="0"/>
              </a:rPr>
              <a:t>ε</a:t>
            </a:r>
            <a:r>
              <a:rPr lang="it-IT" sz="1600" baseline="-25000" dirty="0">
                <a:latin typeface="+mn-lt"/>
                <a:cs typeface="Arial" charset="0"/>
              </a:rPr>
              <a:t>1</a:t>
            </a:r>
            <a:r>
              <a:rPr lang="it-IT" sz="1600" dirty="0">
                <a:latin typeface="+mn-lt"/>
                <a:cs typeface="Arial" charset="0"/>
              </a:rPr>
              <a:t> indico il contributo di altri fattori. Pertanto:</a:t>
            </a:r>
            <a:endParaRPr lang="it-IT" sz="1600" baseline="-25000" dirty="0">
              <a:latin typeface="+mn-lt"/>
              <a:cs typeface="Arial" charset="0"/>
            </a:endParaRPr>
          </a:p>
        </p:txBody>
      </p:sp>
      <p:graphicFrame>
        <p:nvGraphicFramePr>
          <p:cNvPr id="80913" name="Object 9"/>
          <p:cNvGraphicFramePr>
            <a:graphicFrameLocks noChangeAspect="1"/>
          </p:cNvGraphicFramePr>
          <p:nvPr/>
        </p:nvGraphicFramePr>
        <p:xfrm>
          <a:off x="5232401" y="5732464"/>
          <a:ext cx="2212975" cy="288925"/>
        </p:xfrm>
        <a:graphic>
          <a:graphicData uri="http://schemas.openxmlformats.org/presentationml/2006/ole">
            <mc:AlternateContent xmlns:mc="http://schemas.openxmlformats.org/markup-compatibility/2006">
              <mc:Choice xmlns:v="urn:schemas-microsoft-com:vml" Requires="v">
                <p:oleObj spid="_x0000_s81402" name="Equation" r:id="rId18" imgW="1854200" imgH="241300" progId="Equation.3">
                  <p:embed/>
                </p:oleObj>
              </mc:Choice>
              <mc:Fallback>
                <p:oleObj name="Equation" r:id="rId18" imgW="1854200" imgH="241300" progId="Equation.3">
                  <p:embed/>
                  <p:pic>
                    <p:nvPicPr>
                      <p:cNvPr id="0" name="Object 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232401" y="5732464"/>
                        <a:ext cx="2212975"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 name="TextBox 23"/>
          <p:cNvSpPr txBox="1"/>
          <p:nvPr/>
        </p:nvSpPr>
        <p:spPr>
          <a:xfrm>
            <a:off x="1560513" y="6115050"/>
            <a:ext cx="8928100" cy="338138"/>
          </a:xfrm>
          <a:prstGeom prst="rect">
            <a:avLst/>
          </a:prstGeom>
          <a:noFill/>
        </p:spPr>
        <p:txBody>
          <a:bodyPr>
            <a:spAutoFit/>
          </a:bodyPr>
          <a:lstStyle/>
          <a:p>
            <a:pPr algn="just" eaLnBrk="1" hangingPunct="1">
              <a:defRPr/>
            </a:pPr>
            <a:r>
              <a:rPr lang="it-IT" sz="1600" dirty="0">
                <a:latin typeface="+mn-lt"/>
                <a:cs typeface="Arial" charset="0"/>
              </a:rPr>
              <a:t>rappresenta una prima </a:t>
            </a:r>
            <a:r>
              <a:rPr lang="it-IT" sz="1600" dirty="0">
                <a:solidFill>
                  <a:srgbClr val="FF0000"/>
                </a:solidFill>
                <a:latin typeface="+mn-lt"/>
                <a:cs typeface="Arial" charset="0"/>
              </a:rPr>
              <a:t>anomalia residua </a:t>
            </a:r>
            <a:r>
              <a:rPr lang="it-IT" sz="1600" dirty="0">
                <a:latin typeface="+mn-lt"/>
                <a:cs typeface="Arial" charset="0"/>
              </a:rPr>
              <a:t>ottenuta (che però non ha nome in quanto di poca utilità).</a:t>
            </a:r>
            <a:endParaRPr lang="it-IT" sz="1600" baseline="-25000" dirty="0">
              <a:latin typeface="+mn-lt"/>
              <a:cs typeface="Arial"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69E8E27-7DBE-4541-800F-7B2B16C95C1D}" type="slidenum">
              <a:rPr lang="it-IT" altLang="it-IT" sz="1400" b="1"/>
              <a:pPr>
                <a:spcBef>
                  <a:spcPct val="0"/>
                </a:spcBef>
                <a:buFontTx/>
                <a:buNone/>
              </a:pPr>
              <a:t>57</a:t>
            </a:fld>
            <a:endParaRPr lang="it-IT" altLang="it-IT" sz="1400" b="1"/>
          </a:p>
        </p:txBody>
      </p:sp>
      <p:pic>
        <p:nvPicPr>
          <p:cNvPr id="829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3676" y="1566863"/>
            <a:ext cx="6964363"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4583113" y="1196975"/>
            <a:ext cx="3929474"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Correzione di aria libera (di Faye)</a:t>
            </a:r>
          </a:p>
        </p:txBody>
      </p:sp>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3676" y="4810125"/>
            <a:ext cx="6818313" cy="19192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D3030E2-995C-40CF-8E8E-E53E63EAD1D5}" type="slidenum">
              <a:rPr lang="it-IT" altLang="it-IT" sz="1400" b="1"/>
              <a:pPr>
                <a:spcBef>
                  <a:spcPct val="0"/>
                </a:spcBef>
                <a:buFontTx/>
                <a:buNone/>
              </a:pPr>
              <a:t>58</a:t>
            </a:fld>
            <a:endParaRPr lang="it-IT" altLang="it-IT" sz="1400" b="1"/>
          </a:p>
        </p:txBody>
      </p:sp>
      <p:sp>
        <p:nvSpPr>
          <p:cNvPr id="13" name="TextBox 12"/>
          <p:cNvSpPr txBox="1"/>
          <p:nvPr/>
        </p:nvSpPr>
        <p:spPr>
          <a:xfrm>
            <a:off x="1631950" y="1506539"/>
            <a:ext cx="8928100" cy="1076325"/>
          </a:xfrm>
          <a:prstGeom prst="rect">
            <a:avLst/>
          </a:prstGeom>
          <a:noFill/>
        </p:spPr>
        <p:txBody>
          <a:bodyPr>
            <a:spAutoFit/>
          </a:bodyPr>
          <a:lstStyle/>
          <a:p>
            <a:pPr algn="just" eaLnBrk="1" hangingPunct="1">
              <a:defRPr/>
            </a:pPr>
            <a:r>
              <a:rPr lang="it-IT" sz="1600" dirty="0">
                <a:latin typeface="+mn-lt"/>
                <a:cs typeface="Arial" charset="0"/>
              </a:rPr>
              <a:t>Poichè la gravità varia come 1/r</a:t>
            </a:r>
            <a:r>
              <a:rPr lang="it-IT" sz="1600" baseline="30000" dirty="0">
                <a:latin typeface="+mn-lt"/>
                <a:cs typeface="Arial" charset="0"/>
              </a:rPr>
              <a:t>2</a:t>
            </a:r>
            <a:r>
              <a:rPr lang="it-IT" sz="1600" dirty="0">
                <a:latin typeface="+mn-lt"/>
                <a:cs typeface="Arial" charset="0"/>
              </a:rPr>
              <a:t>, necessita correggere il dato misurato per la differenza di altitudine del punto (stazione) di misura rispetto al geoide. La correzione viene detta di aria libera in quanto non tiene conto delle masse interposte tra la stazione ed il geoide. Essa viene determinata con grande approssimazione, trascurando la componente centrifuga. </a:t>
            </a:r>
            <a:endParaRPr lang="it-IT" sz="1600" baseline="-25000" dirty="0">
              <a:latin typeface="+mn-lt"/>
              <a:cs typeface="Arial" charset="0"/>
            </a:endParaRPr>
          </a:p>
        </p:txBody>
      </p:sp>
      <p:sp>
        <p:nvSpPr>
          <p:cNvPr id="8" name="TextBox 7"/>
          <p:cNvSpPr txBox="1"/>
          <p:nvPr/>
        </p:nvSpPr>
        <p:spPr>
          <a:xfrm>
            <a:off x="4271963" y="1116013"/>
            <a:ext cx="3929474"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Correzione di aria libera (di Faye)</a:t>
            </a:r>
          </a:p>
        </p:txBody>
      </p:sp>
      <p:sp>
        <p:nvSpPr>
          <p:cNvPr id="18" name="TextBox 17"/>
          <p:cNvSpPr txBox="1"/>
          <p:nvPr/>
        </p:nvSpPr>
        <p:spPr>
          <a:xfrm>
            <a:off x="1631950" y="3141664"/>
            <a:ext cx="8928100" cy="338137"/>
          </a:xfrm>
          <a:prstGeom prst="rect">
            <a:avLst/>
          </a:prstGeom>
          <a:noFill/>
        </p:spPr>
        <p:txBody>
          <a:bodyPr>
            <a:spAutoFit/>
          </a:bodyPr>
          <a:lstStyle/>
          <a:p>
            <a:pPr algn="just" eaLnBrk="1" hangingPunct="1">
              <a:defRPr/>
            </a:pPr>
            <a:r>
              <a:rPr lang="it-IT" sz="1600" dirty="0">
                <a:latin typeface="+mn-lt"/>
                <a:cs typeface="Arial" charset="0"/>
              </a:rPr>
              <a:t>Pertanto la correzione per l’altitudine sarà:</a:t>
            </a:r>
            <a:endParaRPr lang="it-IT" sz="1600" baseline="-25000" dirty="0">
              <a:latin typeface="+mn-lt"/>
              <a:cs typeface="Arial" charset="0"/>
            </a:endParaRPr>
          </a:p>
        </p:txBody>
      </p:sp>
      <p:sp>
        <p:nvSpPr>
          <p:cNvPr id="20" name="TextBox 19"/>
          <p:cNvSpPr txBox="1"/>
          <p:nvPr/>
        </p:nvSpPr>
        <p:spPr>
          <a:xfrm>
            <a:off x="1560513" y="4025901"/>
            <a:ext cx="8928100" cy="339725"/>
          </a:xfrm>
          <a:prstGeom prst="rect">
            <a:avLst/>
          </a:prstGeom>
          <a:noFill/>
        </p:spPr>
        <p:txBody>
          <a:bodyPr>
            <a:spAutoFit/>
          </a:bodyPr>
          <a:lstStyle/>
          <a:p>
            <a:pPr algn="just" eaLnBrk="1" hangingPunct="1">
              <a:defRPr/>
            </a:pPr>
            <a:r>
              <a:rPr lang="it-IT" sz="1600" dirty="0">
                <a:latin typeface="+mn-lt"/>
                <a:cs typeface="Arial" charset="0"/>
              </a:rPr>
              <a:t>In seconda approssimazione i contributi alla gravità nel punto di misura saranno:</a:t>
            </a:r>
          </a:p>
        </p:txBody>
      </p:sp>
      <p:sp>
        <p:nvSpPr>
          <p:cNvPr id="22" name="TextBox 21"/>
          <p:cNvSpPr txBox="1"/>
          <p:nvPr/>
        </p:nvSpPr>
        <p:spPr>
          <a:xfrm>
            <a:off x="1631950" y="4675188"/>
            <a:ext cx="8928100" cy="830262"/>
          </a:xfrm>
          <a:prstGeom prst="rect">
            <a:avLst/>
          </a:prstGeom>
          <a:noFill/>
        </p:spPr>
        <p:txBody>
          <a:bodyPr>
            <a:spAutoFit/>
          </a:bodyPr>
          <a:lstStyle/>
          <a:p>
            <a:pPr algn="just" eaLnBrk="1" hangingPunct="1">
              <a:defRPr/>
            </a:pPr>
            <a:r>
              <a:rPr lang="it-IT" sz="1600" dirty="0">
                <a:latin typeface="+mn-lt"/>
                <a:cs typeface="Arial" charset="0"/>
              </a:rPr>
              <a:t>In cui le correzioni per l’altitudine va sottratta se il punto di misura è al di sopra del geoide.</a:t>
            </a:r>
          </a:p>
          <a:p>
            <a:pPr algn="just" eaLnBrk="1" hangingPunct="1">
              <a:defRPr/>
            </a:pPr>
            <a:r>
              <a:rPr lang="it-IT" sz="1600" dirty="0">
                <a:latin typeface="+mn-lt"/>
                <a:cs typeface="Arial" charset="0"/>
              </a:rPr>
              <a:t>Corregendo i dati solamente per la latitudine e l’altitudine si ottiene un’anomalia (</a:t>
            </a:r>
            <a:r>
              <a:rPr lang="el-GR" sz="1600" dirty="0">
                <a:latin typeface="+mn-lt"/>
                <a:cs typeface="Arial" charset="0"/>
              </a:rPr>
              <a:t>ε</a:t>
            </a:r>
            <a:r>
              <a:rPr lang="it-IT" sz="1600" baseline="-25000" dirty="0">
                <a:latin typeface="+mn-lt"/>
                <a:cs typeface="Arial" charset="0"/>
              </a:rPr>
              <a:t>2</a:t>
            </a:r>
            <a:r>
              <a:rPr lang="it-IT" sz="1600" dirty="0">
                <a:latin typeface="+mn-lt"/>
                <a:cs typeface="Arial" charset="0"/>
              </a:rPr>
              <a:t> che però chiamiamo g</a:t>
            </a:r>
            <a:r>
              <a:rPr lang="it-IT" sz="1600" baseline="-25000" dirty="0">
                <a:latin typeface="+mn-lt"/>
                <a:cs typeface="Arial" charset="0"/>
              </a:rPr>
              <a:t>FA</a:t>
            </a:r>
            <a:r>
              <a:rPr lang="it-IT" sz="1600" dirty="0">
                <a:latin typeface="+mn-lt"/>
                <a:cs typeface="Arial" charset="0"/>
              </a:rPr>
              <a:t>) che risulta utile nelle investigazioni locali e regionali:</a:t>
            </a:r>
          </a:p>
        </p:txBody>
      </p:sp>
      <p:sp>
        <p:nvSpPr>
          <p:cNvPr id="24" name="TextBox 23"/>
          <p:cNvSpPr txBox="1"/>
          <p:nvPr/>
        </p:nvSpPr>
        <p:spPr>
          <a:xfrm>
            <a:off x="1560513" y="6115050"/>
            <a:ext cx="8928100" cy="338138"/>
          </a:xfrm>
          <a:prstGeom prst="rect">
            <a:avLst/>
          </a:prstGeom>
          <a:noFill/>
        </p:spPr>
        <p:txBody>
          <a:bodyPr>
            <a:spAutoFit/>
          </a:bodyPr>
          <a:lstStyle/>
          <a:p>
            <a:pPr algn="just" eaLnBrk="1" hangingPunct="1">
              <a:defRPr/>
            </a:pPr>
            <a:r>
              <a:rPr lang="it-IT" sz="1600" dirty="0">
                <a:latin typeface="+mn-lt"/>
                <a:cs typeface="Arial" charset="0"/>
              </a:rPr>
              <a:t>e viene chiamata </a:t>
            </a:r>
            <a:r>
              <a:rPr lang="it-IT" sz="1600" dirty="0">
                <a:solidFill>
                  <a:srgbClr val="FF0000"/>
                </a:solidFill>
                <a:latin typeface="+mn-lt"/>
                <a:cs typeface="Arial" charset="0"/>
              </a:rPr>
              <a:t>anomalia dell’aria libera (free-air anomaly)</a:t>
            </a:r>
            <a:r>
              <a:rPr lang="it-IT" sz="1600" dirty="0">
                <a:latin typeface="+mn-lt"/>
                <a:cs typeface="Arial" charset="0"/>
              </a:rPr>
              <a:t>.</a:t>
            </a:r>
            <a:endParaRPr lang="it-IT" sz="1600" baseline="-25000" dirty="0">
              <a:latin typeface="+mn-lt"/>
              <a:cs typeface="Arial" charset="0"/>
            </a:endParaRPr>
          </a:p>
        </p:txBody>
      </p:sp>
      <p:graphicFrame>
        <p:nvGraphicFramePr>
          <p:cNvPr id="85001" name="Object 10"/>
          <p:cNvGraphicFramePr>
            <a:graphicFrameLocks noChangeAspect="1"/>
          </p:cNvGraphicFramePr>
          <p:nvPr/>
        </p:nvGraphicFramePr>
        <p:xfrm>
          <a:off x="4295776" y="2584450"/>
          <a:ext cx="3622675" cy="412750"/>
        </p:xfrm>
        <a:graphic>
          <a:graphicData uri="http://schemas.openxmlformats.org/presentationml/2006/ole">
            <mc:AlternateContent xmlns:mc="http://schemas.openxmlformats.org/markup-compatibility/2006">
              <mc:Choice xmlns:v="urn:schemas-microsoft-com:vml" Requires="v">
                <p:oleObj spid="_x0000_s85245" name="Equation" r:id="rId4" imgW="3454400" imgH="393700" progId="Equation.3">
                  <p:embed/>
                </p:oleObj>
              </mc:Choice>
              <mc:Fallback>
                <p:oleObj name="Equation" r:id="rId4" imgW="3454400" imgH="393700" progId="Equation.3">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2584450"/>
                        <a:ext cx="362267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02" name="Object 11"/>
          <p:cNvGraphicFramePr>
            <a:graphicFrameLocks noChangeAspect="1"/>
          </p:cNvGraphicFramePr>
          <p:nvPr/>
        </p:nvGraphicFramePr>
        <p:xfrm>
          <a:off x="4583113" y="3500439"/>
          <a:ext cx="2932112" cy="504825"/>
        </p:xfrm>
        <a:graphic>
          <a:graphicData uri="http://schemas.openxmlformats.org/presentationml/2006/ole">
            <mc:AlternateContent xmlns:mc="http://schemas.openxmlformats.org/markup-compatibility/2006">
              <mc:Choice xmlns:v="urn:schemas-microsoft-com:vml" Requires="v">
                <p:oleObj spid="_x0000_s85246" name="Equation" r:id="rId6" imgW="2806700" imgH="482600" progId="Equation.3">
                  <p:embed/>
                </p:oleObj>
              </mc:Choice>
              <mc:Fallback>
                <p:oleObj name="Equation" r:id="rId6" imgW="2806700" imgH="482600"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3113" y="3500439"/>
                        <a:ext cx="2932112"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03" name="Object 12"/>
          <p:cNvGraphicFramePr>
            <a:graphicFrameLocks noChangeAspect="1"/>
          </p:cNvGraphicFramePr>
          <p:nvPr/>
        </p:nvGraphicFramePr>
        <p:xfrm>
          <a:off x="5232401" y="4365625"/>
          <a:ext cx="1470025" cy="287338"/>
        </p:xfrm>
        <a:graphic>
          <a:graphicData uri="http://schemas.openxmlformats.org/presentationml/2006/ole">
            <mc:AlternateContent xmlns:mc="http://schemas.openxmlformats.org/markup-compatibility/2006">
              <mc:Choice xmlns:v="urn:schemas-microsoft-com:vml" Requires="v">
                <p:oleObj spid="_x0000_s85247" name="Equation" r:id="rId8" imgW="1231366" imgH="241195" progId="Equation.3">
                  <p:embed/>
                </p:oleObj>
              </mc:Choice>
              <mc:Fallback>
                <p:oleObj name="Equation" r:id="rId8" imgW="1231366" imgH="241195" progId="Equation.3">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32401" y="4365625"/>
                        <a:ext cx="1470025" cy="28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5004" name="Object 13"/>
          <p:cNvGraphicFramePr>
            <a:graphicFrameLocks noChangeAspect="1"/>
          </p:cNvGraphicFramePr>
          <p:nvPr/>
        </p:nvGraphicFramePr>
        <p:xfrm>
          <a:off x="4727576" y="5516564"/>
          <a:ext cx="2911475" cy="288925"/>
        </p:xfrm>
        <a:graphic>
          <a:graphicData uri="http://schemas.openxmlformats.org/presentationml/2006/ole">
            <mc:AlternateContent xmlns:mc="http://schemas.openxmlformats.org/markup-compatibility/2006">
              <mc:Choice xmlns:v="urn:schemas-microsoft-com:vml" Requires="v">
                <p:oleObj spid="_x0000_s85248" name="Equation" r:id="rId10" imgW="2438400" imgH="241300" progId="Equation.3">
                  <p:embed/>
                </p:oleObj>
              </mc:Choice>
              <mc:Fallback>
                <p:oleObj name="Equation" r:id="rId10" imgW="2438400" imgH="241300" progId="Equation.3">
                  <p:embed/>
                  <p:pic>
                    <p:nvPicPr>
                      <p:cNvPr id="0" name="Object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27576" y="5516564"/>
                        <a:ext cx="2911475"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631950" y="1506539"/>
            <a:ext cx="8928100" cy="1323439"/>
          </a:xfrm>
          <a:prstGeom prst="rect">
            <a:avLst/>
          </a:prstGeom>
          <a:noFill/>
        </p:spPr>
        <p:txBody>
          <a:bodyPr>
            <a:spAutoFit/>
          </a:bodyPr>
          <a:lstStyle/>
          <a:p>
            <a:pPr algn="just" eaLnBrk="1" hangingPunct="1">
              <a:defRPr/>
            </a:pPr>
            <a:r>
              <a:rPr lang="it-IT" sz="1600" dirty="0">
                <a:latin typeface="+mn-lt"/>
                <a:cs typeface="Arial" charset="0"/>
              </a:rPr>
              <a:t>Tiene conto dell’attrazione delle masse interposte tra la stazione di misura ad altezza h ed il geoide, che è stato ignorato nella correzione ad aria libera. Tale effetto può essere approssimato con quello di una piastra (circolare con raggio a →∞) di altezza h e densità uguale alla densità media degli strati sottostanti (NB: non nota in generale, per cui nel caso di campi regionali si assume </a:t>
            </a:r>
            <a:r>
              <a:rPr lang="el-GR" sz="1600" dirty="0">
                <a:latin typeface="+mn-lt"/>
                <a:cs typeface="Arial" charset="0"/>
              </a:rPr>
              <a:t>ρ</a:t>
            </a:r>
            <a:r>
              <a:rPr lang="it-IT" sz="1600" dirty="0">
                <a:latin typeface="+mn-lt"/>
                <a:cs typeface="Arial" charset="0"/>
              </a:rPr>
              <a:t>=2.67 g/cm</a:t>
            </a:r>
            <a:r>
              <a:rPr lang="it-IT" sz="1600" baseline="30000" dirty="0">
                <a:latin typeface="+mn-lt"/>
                <a:cs typeface="Arial" charset="0"/>
              </a:rPr>
              <a:t>3</a:t>
            </a:r>
            <a:r>
              <a:rPr lang="it-IT" sz="1600" dirty="0">
                <a:latin typeface="+mn-lt"/>
                <a:cs typeface="Arial" charset="0"/>
              </a:rPr>
              <a:t>). </a:t>
            </a:r>
          </a:p>
        </p:txBody>
      </p:sp>
      <p:sp>
        <p:nvSpPr>
          <p:cNvPr id="8" name="TextBox 7"/>
          <p:cNvSpPr txBox="1"/>
          <p:nvPr/>
        </p:nvSpPr>
        <p:spPr>
          <a:xfrm>
            <a:off x="4008438" y="1116013"/>
            <a:ext cx="4278928"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Correzione della piastra (di Bouguer)</a:t>
            </a:r>
          </a:p>
        </p:txBody>
      </p:sp>
      <p:pic>
        <p:nvPicPr>
          <p:cNvPr id="8704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2888" y="2708276"/>
            <a:ext cx="633730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0" y="5157788"/>
            <a:ext cx="6203950" cy="15224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008438" y="1116013"/>
            <a:ext cx="4278928"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Correzione della piastra (di Bouguer)</a:t>
            </a:r>
          </a:p>
        </p:txBody>
      </p:sp>
      <p:pic>
        <p:nvPicPr>
          <p:cNvPr id="890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5588" y="2133601"/>
            <a:ext cx="9142412"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6784DE7-29D6-434D-8520-695AF0DEE103}" type="slidenum">
              <a:rPr lang="it-IT" altLang="it-IT" sz="1400" b="1"/>
              <a:pPr>
                <a:spcBef>
                  <a:spcPct val="0"/>
                </a:spcBef>
                <a:buFontTx/>
                <a:buNone/>
              </a:pPr>
              <a:t>61</a:t>
            </a:fld>
            <a:endParaRPr lang="it-IT" altLang="it-IT" sz="1400" b="1"/>
          </a:p>
        </p:txBody>
      </p:sp>
      <p:sp>
        <p:nvSpPr>
          <p:cNvPr id="13" name="TextBox 12"/>
          <p:cNvSpPr txBox="1"/>
          <p:nvPr/>
        </p:nvSpPr>
        <p:spPr>
          <a:xfrm>
            <a:off x="1631950" y="1506539"/>
            <a:ext cx="8928100" cy="1322387"/>
          </a:xfrm>
          <a:prstGeom prst="rect">
            <a:avLst/>
          </a:prstGeom>
          <a:noFill/>
        </p:spPr>
        <p:txBody>
          <a:bodyPr>
            <a:spAutoFit/>
          </a:bodyPr>
          <a:lstStyle/>
          <a:p>
            <a:pPr algn="just" eaLnBrk="1" hangingPunct="1">
              <a:defRPr/>
            </a:pPr>
            <a:r>
              <a:rPr lang="it-IT" sz="1600" dirty="0">
                <a:latin typeface="+mn-lt"/>
                <a:cs typeface="Arial" charset="0"/>
              </a:rPr>
              <a:t>Tiene conto dell’attrazione delle masse interposte tra la stazione di misura ad altezza h ed il geoide, che è stato ignorato nella correzione ad aria libera. Tale effetto può essere approssimato con quello di una piastra (circolare con raggio a →∞) di altezza h e densità uguale alla densità media degli strati sottostanti (NB: non nota in generale, per cui nel caso di campi regionali si assume </a:t>
            </a:r>
            <a:r>
              <a:rPr lang="el-GR" sz="1600" dirty="0">
                <a:latin typeface="+mn-lt"/>
                <a:cs typeface="Arial" charset="0"/>
              </a:rPr>
              <a:t>ρ</a:t>
            </a:r>
            <a:r>
              <a:rPr lang="it-IT" sz="1600" dirty="0">
                <a:latin typeface="+mn-lt"/>
                <a:cs typeface="Arial" charset="0"/>
              </a:rPr>
              <a:t>=2.67 g/cm</a:t>
            </a:r>
            <a:r>
              <a:rPr lang="it-IT" sz="1600" baseline="30000" dirty="0">
                <a:latin typeface="+mn-lt"/>
                <a:cs typeface="Arial" charset="0"/>
              </a:rPr>
              <a:t>3</a:t>
            </a:r>
            <a:r>
              <a:rPr lang="it-IT" sz="1600" dirty="0">
                <a:latin typeface="+mn-lt"/>
                <a:cs typeface="Arial" charset="0"/>
              </a:rPr>
              <a:t>). Calcoliamo il contributo alla gravità nel punto di misura di un elementino di massa </a:t>
            </a:r>
          </a:p>
        </p:txBody>
      </p:sp>
      <p:sp>
        <p:nvSpPr>
          <p:cNvPr id="8" name="TextBox 7"/>
          <p:cNvSpPr txBox="1"/>
          <p:nvPr/>
        </p:nvSpPr>
        <p:spPr>
          <a:xfrm>
            <a:off x="4440238" y="1116013"/>
            <a:ext cx="4278928"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Correzione della piastra (di Bouguer)</a:t>
            </a:r>
          </a:p>
        </p:txBody>
      </p:sp>
      <p:pic>
        <p:nvPicPr>
          <p:cNvPr id="9114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288" y="2924175"/>
            <a:ext cx="2030412"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9876" y="2997200"/>
            <a:ext cx="1243013"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1143" name="Object 8"/>
          <p:cNvGraphicFramePr>
            <a:graphicFrameLocks noChangeAspect="1"/>
          </p:cNvGraphicFramePr>
          <p:nvPr/>
        </p:nvGraphicFramePr>
        <p:xfrm>
          <a:off x="5605463" y="3313113"/>
          <a:ext cx="1282700" cy="260350"/>
        </p:xfrm>
        <a:graphic>
          <a:graphicData uri="http://schemas.openxmlformats.org/presentationml/2006/ole">
            <mc:AlternateContent xmlns:mc="http://schemas.openxmlformats.org/markup-compatibility/2006">
              <mc:Choice xmlns:v="urn:schemas-microsoft-com:vml" Requires="v">
                <p:oleObj spid="_x0000_s91573" name="Equation" r:id="rId6" imgW="1002865" imgH="203112" progId="Equation.3">
                  <p:embed/>
                </p:oleObj>
              </mc:Choice>
              <mc:Fallback>
                <p:oleObj name="Equation" r:id="rId6" imgW="1002865" imgH="203112"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5463" y="3313113"/>
                        <a:ext cx="1282700" cy="260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144" name="Object 9"/>
          <p:cNvGraphicFramePr>
            <a:graphicFrameLocks noChangeAspect="1"/>
          </p:cNvGraphicFramePr>
          <p:nvPr/>
        </p:nvGraphicFramePr>
        <p:xfrm>
          <a:off x="2063751" y="4149725"/>
          <a:ext cx="2670175" cy="431800"/>
        </p:xfrm>
        <a:graphic>
          <a:graphicData uri="http://schemas.openxmlformats.org/presentationml/2006/ole">
            <mc:AlternateContent xmlns:mc="http://schemas.openxmlformats.org/markup-compatibility/2006">
              <mc:Choice xmlns:v="urn:schemas-microsoft-com:vml" Requires="v">
                <p:oleObj spid="_x0000_s91574" name="Equation" r:id="rId8" imgW="2590800" imgH="419100" progId="Equation.3">
                  <p:embed/>
                </p:oleObj>
              </mc:Choice>
              <mc:Fallback>
                <p:oleObj name="Equation" r:id="rId8" imgW="2590800" imgH="419100"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3751" y="4149725"/>
                        <a:ext cx="2670175"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145" name="Object 10"/>
          <p:cNvGraphicFramePr>
            <a:graphicFrameLocks noChangeAspect="1"/>
          </p:cNvGraphicFramePr>
          <p:nvPr/>
        </p:nvGraphicFramePr>
        <p:xfrm>
          <a:off x="5591175" y="4149725"/>
          <a:ext cx="1506538" cy="431800"/>
        </p:xfrm>
        <a:graphic>
          <a:graphicData uri="http://schemas.openxmlformats.org/presentationml/2006/ole">
            <mc:AlternateContent xmlns:mc="http://schemas.openxmlformats.org/markup-compatibility/2006">
              <mc:Choice xmlns:v="urn:schemas-microsoft-com:vml" Requires="v">
                <p:oleObj spid="_x0000_s91575" name="Equation" r:id="rId10" imgW="1371600" imgH="393700" progId="Equation.3">
                  <p:embed/>
                </p:oleObj>
              </mc:Choice>
              <mc:Fallback>
                <p:oleObj name="Equation" r:id="rId10" imgW="1371600" imgH="393700" progId="Equation.3">
                  <p:embed/>
                  <p:pic>
                    <p:nvPicPr>
                      <p:cNvPr id="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1175" y="4149725"/>
                        <a:ext cx="1506538"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146" name="Object 11"/>
          <p:cNvGraphicFramePr>
            <a:graphicFrameLocks noChangeAspect="1"/>
          </p:cNvGraphicFramePr>
          <p:nvPr/>
        </p:nvGraphicFramePr>
        <p:xfrm>
          <a:off x="1992313" y="4868863"/>
          <a:ext cx="4976812" cy="576262"/>
        </p:xfrm>
        <a:graphic>
          <a:graphicData uri="http://schemas.openxmlformats.org/presentationml/2006/ole">
            <mc:AlternateContent xmlns:mc="http://schemas.openxmlformats.org/markup-compatibility/2006">
              <mc:Choice xmlns:v="urn:schemas-microsoft-com:vml" Requires="v">
                <p:oleObj spid="_x0000_s91576" name="Equation" r:id="rId12" imgW="4279900" imgH="495300" progId="Equation.3">
                  <p:embed/>
                </p:oleObj>
              </mc:Choice>
              <mc:Fallback>
                <p:oleObj name="Equation" r:id="rId12" imgW="4279900" imgH="495300" progId="Equation.3">
                  <p:embed/>
                  <p:pic>
                    <p:nvPicPr>
                      <p:cNvPr id="0"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92313" y="4868863"/>
                        <a:ext cx="4976812"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 name="Left Brace 30"/>
          <p:cNvSpPr/>
          <p:nvPr/>
        </p:nvSpPr>
        <p:spPr>
          <a:xfrm rot="16200000">
            <a:off x="6384132" y="5230020"/>
            <a:ext cx="215900" cy="935037"/>
          </a:xfrm>
          <a:prstGeom prst="leftBrace">
            <a:avLst>
              <a:gd name="adj1" fmla="val 8333"/>
              <a:gd name="adj2" fmla="val 49295"/>
            </a:avLst>
          </a:prstGeom>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it-IT"/>
          </a:p>
        </p:txBody>
      </p:sp>
      <p:sp>
        <p:nvSpPr>
          <p:cNvPr id="35" name="Bent-Up Arrow 34"/>
          <p:cNvSpPr/>
          <p:nvPr/>
        </p:nvSpPr>
        <p:spPr>
          <a:xfrm rot="5400000">
            <a:off x="7284244" y="5049044"/>
            <a:ext cx="107950" cy="1763712"/>
          </a:xfrm>
          <a:prstGeom prst="bentUpArrow">
            <a:avLst>
              <a:gd name="adj1" fmla="val 25000"/>
              <a:gd name="adj2" fmla="val 3099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graphicFrame>
        <p:nvGraphicFramePr>
          <p:cNvPr id="91149" name="Object 12"/>
          <p:cNvGraphicFramePr>
            <a:graphicFrameLocks noChangeAspect="1"/>
          </p:cNvGraphicFramePr>
          <p:nvPr/>
        </p:nvGraphicFramePr>
        <p:xfrm>
          <a:off x="8399463" y="5661025"/>
          <a:ext cx="1308100" cy="533400"/>
        </p:xfrm>
        <a:graphic>
          <a:graphicData uri="http://schemas.openxmlformats.org/presentationml/2006/ole">
            <mc:AlternateContent xmlns:mc="http://schemas.openxmlformats.org/markup-compatibility/2006">
              <mc:Choice xmlns:v="urn:schemas-microsoft-com:vml" Requires="v">
                <p:oleObj spid="_x0000_s91577" name="Equation" r:id="rId14" imgW="1307532" imgH="533169" progId="Equation.3">
                  <p:embed/>
                </p:oleObj>
              </mc:Choice>
              <mc:Fallback>
                <p:oleObj name="Equation" r:id="rId14" imgW="1307532" imgH="533169" progId="Equation.3">
                  <p:embed/>
                  <p:pic>
                    <p:nvPicPr>
                      <p:cNvPr id="0"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399463" y="5661025"/>
                        <a:ext cx="13081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150" name="Object 13"/>
          <p:cNvGraphicFramePr>
            <a:graphicFrameLocks noChangeAspect="1"/>
          </p:cNvGraphicFramePr>
          <p:nvPr/>
        </p:nvGraphicFramePr>
        <p:xfrm>
          <a:off x="1992313" y="5589588"/>
          <a:ext cx="1243012" cy="576262"/>
        </p:xfrm>
        <a:graphic>
          <a:graphicData uri="http://schemas.openxmlformats.org/presentationml/2006/ole">
            <mc:AlternateContent xmlns:mc="http://schemas.openxmlformats.org/markup-compatibility/2006">
              <mc:Choice xmlns:v="urn:schemas-microsoft-com:vml" Requires="v">
                <p:oleObj spid="_x0000_s91578" name="Equation" r:id="rId16" imgW="1040948" imgH="482391" progId="Equation.3">
                  <p:embed/>
                </p:oleObj>
              </mc:Choice>
              <mc:Fallback>
                <p:oleObj name="Equation" r:id="rId16" imgW="1040948" imgH="482391" progId="Equation.3">
                  <p:embed/>
                  <p:pic>
                    <p:nvPicPr>
                      <p:cNvPr id="0"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92313" y="5589588"/>
                        <a:ext cx="1243012"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1151" name="Object 14"/>
          <p:cNvGraphicFramePr>
            <a:graphicFrameLocks noChangeAspect="1"/>
          </p:cNvGraphicFramePr>
          <p:nvPr/>
        </p:nvGraphicFramePr>
        <p:xfrm>
          <a:off x="1992313" y="6237289"/>
          <a:ext cx="1168400" cy="287337"/>
        </p:xfrm>
        <a:graphic>
          <a:graphicData uri="http://schemas.openxmlformats.org/presentationml/2006/ole">
            <mc:AlternateContent xmlns:mc="http://schemas.openxmlformats.org/markup-compatibility/2006">
              <mc:Choice xmlns:v="urn:schemas-microsoft-com:vml" Requires="v">
                <p:oleObj spid="_x0000_s91579" name="Equation" r:id="rId18" imgW="875920" imgH="215806" progId="Equation.3">
                  <p:embed/>
                </p:oleObj>
              </mc:Choice>
              <mc:Fallback>
                <p:oleObj name="Equation" r:id="rId18" imgW="875920" imgH="215806" progId="Equation.3">
                  <p:embed/>
                  <p:pic>
                    <p:nvPicPr>
                      <p:cNvPr id="0" name="Object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92313" y="6237289"/>
                        <a:ext cx="1168400" cy="287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91152" name="Picture 2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391401" y="2924175"/>
            <a:ext cx="310197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954D00D-B196-48EB-BA4E-405ED065FC99}" type="slidenum">
              <a:rPr lang="it-IT" altLang="it-IT" sz="1400" b="1"/>
              <a:pPr>
                <a:spcBef>
                  <a:spcPct val="0"/>
                </a:spcBef>
                <a:buFontTx/>
                <a:buNone/>
              </a:pPr>
              <a:t>62</a:t>
            </a:fld>
            <a:endParaRPr lang="it-IT" altLang="it-IT" sz="1400" b="1"/>
          </a:p>
        </p:txBody>
      </p:sp>
      <p:sp>
        <p:nvSpPr>
          <p:cNvPr id="13" name="TextBox 12"/>
          <p:cNvSpPr txBox="1"/>
          <p:nvPr/>
        </p:nvSpPr>
        <p:spPr>
          <a:xfrm>
            <a:off x="1631950" y="1268414"/>
            <a:ext cx="8928100" cy="338137"/>
          </a:xfrm>
          <a:prstGeom prst="rect">
            <a:avLst/>
          </a:prstGeom>
          <a:noFill/>
        </p:spPr>
        <p:txBody>
          <a:bodyPr>
            <a:spAutoFit/>
          </a:bodyPr>
          <a:lstStyle/>
          <a:p>
            <a:pPr algn="just" eaLnBrk="1" hangingPunct="1">
              <a:defRPr/>
            </a:pPr>
            <a:r>
              <a:rPr lang="it-IT" sz="1600" dirty="0">
                <a:latin typeface="+mn-lt"/>
                <a:cs typeface="Arial" charset="0"/>
              </a:rPr>
              <a:t>Pertanto l’approssimazione successiva alla gravità nel punto di misura sarà:</a:t>
            </a:r>
          </a:p>
        </p:txBody>
      </p:sp>
      <p:graphicFrame>
        <p:nvGraphicFramePr>
          <p:cNvPr id="93188" name="Object 9"/>
          <p:cNvGraphicFramePr>
            <a:graphicFrameLocks noChangeAspect="1"/>
          </p:cNvGraphicFramePr>
          <p:nvPr/>
        </p:nvGraphicFramePr>
        <p:xfrm>
          <a:off x="5303839" y="1700214"/>
          <a:ext cx="1925637" cy="288925"/>
        </p:xfrm>
        <a:graphic>
          <a:graphicData uri="http://schemas.openxmlformats.org/presentationml/2006/ole">
            <mc:AlternateContent xmlns:mc="http://schemas.openxmlformats.org/markup-compatibility/2006">
              <mc:Choice xmlns:v="urn:schemas-microsoft-com:vml" Requires="v">
                <p:oleObj spid="_x0000_s93312" name="Equation" r:id="rId4" imgW="1612900" imgH="241300" progId="Equation.3">
                  <p:embed/>
                </p:oleObj>
              </mc:Choice>
              <mc:Fallback>
                <p:oleObj name="Equation" r:id="rId4" imgW="1612900" imgH="2413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3839" y="1700214"/>
                        <a:ext cx="1925637"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 name="TextBox 21"/>
          <p:cNvSpPr txBox="1"/>
          <p:nvPr/>
        </p:nvSpPr>
        <p:spPr>
          <a:xfrm>
            <a:off x="1631950" y="2290764"/>
            <a:ext cx="8928100" cy="1570037"/>
          </a:xfrm>
          <a:prstGeom prst="rect">
            <a:avLst/>
          </a:prstGeom>
          <a:noFill/>
        </p:spPr>
        <p:txBody>
          <a:bodyPr>
            <a:spAutoFit/>
          </a:bodyPr>
          <a:lstStyle/>
          <a:p>
            <a:pPr algn="just" eaLnBrk="1" hangingPunct="1">
              <a:defRPr/>
            </a:pPr>
            <a:r>
              <a:rPr lang="it-IT" sz="1600" dirty="0">
                <a:latin typeface="+mn-lt"/>
                <a:cs typeface="Arial" charset="0"/>
              </a:rPr>
              <a:t>La correzione è positiva poichè la piastra attrae con una massa extra il punto di misura rispetto al geoide. La correzione </a:t>
            </a:r>
            <a:r>
              <a:rPr lang="el-GR" sz="1600" dirty="0">
                <a:latin typeface="+mn-lt"/>
                <a:cs typeface="Arial" charset="0"/>
              </a:rPr>
              <a:t>Δ</a:t>
            </a:r>
            <a:r>
              <a:rPr lang="it-IT" sz="1600" dirty="0">
                <a:latin typeface="+mn-lt"/>
                <a:cs typeface="Arial" charset="0"/>
              </a:rPr>
              <a:t>g</a:t>
            </a:r>
            <a:r>
              <a:rPr lang="it-IT" sz="1600" baseline="-25000" dirty="0">
                <a:latin typeface="+mn-lt"/>
                <a:cs typeface="Arial" charset="0"/>
              </a:rPr>
              <a:t>B</a:t>
            </a:r>
            <a:r>
              <a:rPr lang="it-IT" sz="1600" dirty="0">
                <a:latin typeface="+mn-lt"/>
                <a:cs typeface="Arial" charset="0"/>
              </a:rPr>
              <a:t> risulta (per </a:t>
            </a:r>
            <a:r>
              <a:rPr lang="el-GR" sz="1600" dirty="0">
                <a:latin typeface="+mn-lt"/>
                <a:cs typeface="Arial" charset="0"/>
              </a:rPr>
              <a:t>ρ</a:t>
            </a:r>
            <a:r>
              <a:rPr lang="it-IT" sz="1600" dirty="0">
                <a:latin typeface="+mn-lt"/>
                <a:cs typeface="Arial" charset="0"/>
              </a:rPr>
              <a:t>=2.67 g/cm</a:t>
            </a:r>
            <a:r>
              <a:rPr lang="it-IT" sz="1600" baseline="30000" dirty="0">
                <a:latin typeface="+mn-lt"/>
                <a:cs typeface="Arial" charset="0"/>
              </a:rPr>
              <a:t>3</a:t>
            </a:r>
            <a:r>
              <a:rPr lang="it-IT" sz="1600" dirty="0">
                <a:latin typeface="+mn-lt"/>
                <a:cs typeface="Arial" charset="0"/>
              </a:rPr>
              <a:t>) di circa 0.112 mgal/m.</a:t>
            </a:r>
          </a:p>
          <a:p>
            <a:pPr algn="just" eaLnBrk="1" hangingPunct="1">
              <a:defRPr/>
            </a:pPr>
            <a:r>
              <a:rPr lang="it-IT" sz="1600" dirty="0">
                <a:latin typeface="+mn-lt"/>
                <a:cs typeface="Arial" charset="0"/>
              </a:rPr>
              <a:t>L’ anomalia risultante (</a:t>
            </a:r>
            <a:r>
              <a:rPr lang="el-GR" sz="1600" dirty="0">
                <a:latin typeface="+mn-lt"/>
                <a:cs typeface="Arial" charset="0"/>
              </a:rPr>
              <a:t>ε</a:t>
            </a:r>
            <a:r>
              <a:rPr lang="it-IT" sz="1600" baseline="-25000" dirty="0">
                <a:latin typeface="+mn-lt"/>
                <a:cs typeface="Arial" charset="0"/>
              </a:rPr>
              <a:t>3</a:t>
            </a:r>
            <a:r>
              <a:rPr lang="it-IT" sz="1600" dirty="0">
                <a:latin typeface="+mn-lt"/>
                <a:cs typeface="Arial" charset="0"/>
              </a:rPr>
              <a:t>) viene detta </a:t>
            </a:r>
            <a:r>
              <a:rPr lang="it-IT" sz="1600" dirty="0">
                <a:solidFill>
                  <a:srgbClr val="FF0000"/>
                </a:solidFill>
                <a:latin typeface="+mn-lt"/>
                <a:cs typeface="Arial" charset="0"/>
              </a:rPr>
              <a:t>anomalia di Bouguer semplice</a:t>
            </a:r>
            <a:r>
              <a:rPr lang="it-IT" sz="1600" dirty="0">
                <a:latin typeface="+mn-lt"/>
                <a:cs typeface="Arial" charset="0"/>
              </a:rPr>
              <a:t>.  </a:t>
            </a:r>
          </a:p>
          <a:p>
            <a:pPr algn="just" eaLnBrk="1" hangingPunct="1">
              <a:defRPr/>
            </a:pPr>
            <a:r>
              <a:rPr lang="it-IT" sz="1600" dirty="0">
                <a:latin typeface="+mn-lt"/>
                <a:cs typeface="Arial" charset="0"/>
              </a:rPr>
              <a:t>Per ottenere l’anomalia di Bouguer in mare si sostituisce all’acqua di densità 1 g/cm</a:t>
            </a:r>
            <a:r>
              <a:rPr lang="it-IT" sz="1600" baseline="30000" dirty="0">
                <a:latin typeface="+mn-lt"/>
                <a:cs typeface="Arial" charset="0"/>
              </a:rPr>
              <a:t>3 </a:t>
            </a:r>
            <a:r>
              <a:rPr lang="it-IT" sz="1600" dirty="0">
                <a:latin typeface="+mn-lt"/>
                <a:cs typeface="Arial" charset="0"/>
              </a:rPr>
              <a:t>materiale di densità =2.67 g/cm</a:t>
            </a:r>
            <a:r>
              <a:rPr lang="it-IT" sz="1600" baseline="30000" dirty="0">
                <a:latin typeface="+mn-lt"/>
                <a:cs typeface="Arial" charset="0"/>
              </a:rPr>
              <a:t>3 </a:t>
            </a:r>
            <a:r>
              <a:rPr lang="it-IT" sz="1600" dirty="0">
                <a:latin typeface="+mn-lt"/>
                <a:cs typeface="Arial" charset="0"/>
              </a:rPr>
              <a:t>e quindi si somma l’attrazione addizionale (dovuta al contrasto di densità 1.67 g/cm</a:t>
            </a:r>
            <a:r>
              <a:rPr lang="it-IT" sz="1600" baseline="30000" dirty="0">
                <a:latin typeface="+mn-lt"/>
                <a:cs typeface="Arial" charset="0"/>
              </a:rPr>
              <a:t>3</a:t>
            </a:r>
            <a:r>
              <a:rPr lang="it-IT" sz="1600" dirty="0">
                <a:latin typeface="+mn-lt"/>
                <a:cs typeface="Arial" charset="0"/>
              </a:rPr>
              <a:t>) del materiale</a:t>
            </a:r>
            <a:r>
              <a:rPr lang="it-IT" sz="1600" baseline="30000" dirty="0">
                <a:latin typeface="+mn-lt"/>
                <a:cs typeface="Arial" charset="0"/>
              </a:rPr>
              <a:t> </a:t>
            </a:r>
            <a:endParaRPr lang="it-IT" sz="1600" dirty="0">
              <a:latin typeface="+mn-lt"/>
              <a:cs typeface="Arial" charset="0"/>
            </a:endParaRPr>
          </a:p>
        </p:txBody>
      </p:sp>
      <p:graphicFrame>
        <p:nvGraphicFramePr>
          <p:cNvPr id="93190" name="Object 10"/>
          <p:cNvGraphicFramePr>
            <a:graphicFrameLocks noChangeAspect="1"/>
          </p:cNvGraphicFramePr>
          <p:nvPr/>
        </p:nvGraphicFramePr>
        <p:xfrm>
          <a:off x="4800600" y="4005264"/>
          <a:ext cx="2463800" cy="287337"/>
        </p:xfrm>
        <a:graphic>
          <a:graphicData uri="http://schemas.openxmlformats.org/presentationml/2006/ole">
            <mc:AlternateContent xmlns:mc="http://schemas.openxmlformats.org/markup-compatibility/2006">
              <mc:Choice xmlns:v="urn:schemas-microsoft-com:vml" Requires="v">
                <p:oleObj spid="_x0000_s93313" name="Equation" r:id="rId6" imgW="1955800" imgH="228600" progId="Equation.3">
                  <p:embed/>
                </p:oleObj>
              </mc:Choice>
              <mc:Fallback>
                <p:oleObj name="Equation" r:id="rId6" imgW="1955800" imgH="228600" progId="Equation.3">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4005264"/>
                        <a:ext cx="2463800" cy="287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 name="TextBox 25"/>
          <p:cNvSpPr txBox="1"/>
          <p:nvPr/>
        </p:nvSpPr>
        <p:spPr>
          <a:xfrm>
            <a:off x="1703388" y="4584701"/>
            <a:ext cx="8928100" cy="1076325"/>
          </a:xfrm>
          <a:prstGeom prst="rect">
            <a:avLst/>
          </a:prstGeom>
          <a:noFill/>
        </p:spPr>
        <p:txBody>
          <a:bodyPr>
            <a:spAutoFit/>
          </a:bodyPr>
          <a:lstStyle/>
          <a:p>
            <a:pPr algn="just" eaLnBrk="1" hangingPunct="1">
              <a:defRPr/>
            </a:pPr>
            <a:r>
              <a:rPr lang="it-IT" sz="1600" dirty="0">
                <a:latin typeface="+mn-lt"/>
                <a:cs typeface="Arial" charset="0"/>
              </a:rPr>
              <a:t>alla gravità in aria libera. La formula da una correzione di </a:t>
            </a:r>
            <a:r>
              <a:rPr lang="it-IT" sz="1600" dirty="0">
                <a:solidFill>
                  <a:srgbClr val="FF0000"/>
                </a:solidFill>
                <a:latin typeface="+mn-lt"/>
                <a:cs typeface="Arial" charset="0"/>
              </a:rPr>
              <a:t>0.070 mgal/m</a:t>
            </a:r>
            <a:r>
              <a:rPr lang="it-IT" sz="1600" dirty="0">
                <a:latin typeface="+mn-lt"/>
                <a:cs typeface="Arial" charset="0"/>
              </a:rPr>
              <a:t>.</a:t>
            </a:r>
          </a:p>
          <a:p>
            <a:pPr algn="just" eaLnBrk="1" hangingPunct="1">
              <a:defRPr/>
            </a:pPr>
            <a:r>
              <a:rPr lang="it-IT" sz="1600" dirty="0">
                <a:latin typeface="+mn-lt"/>
                <a:cs typeface="Arial" charset="0"/>
              </a:rPr>
              <a:t>Poichè l’anomalia in aria libera è di solito molto piccola, si ottiene una forte anomalia di Bouguer positiva nella maggior parte delle regioni oceaniche. Pertanto, con dati marini, non ci sono vantaggi nell’usare le anomalie di Bouguer rispetto a quelle in aria libera.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E034B21-6F73-47B2-9A80-76F93562C490}" type="slidenum">
              <a:rPr lang="it-IT" altLang="it-IT" sz="1400" b="1"/>
              <a:pPr>
                <a:spcBef>
                  <a:spcPct val="0"/>
                </a:spcBef>
                <a:buFontTx/>
                <a:buNone/>
              </a:pPr>
              <a:t>63</a:t>
            </a:fld>
            <a:endParaRPr lang="it-IT" altLang="it-IT" sz="1400" b="1"/>
          </a:p>
        </p:txBody>
      </p:sp>
      <p:sp>
        <p:nvSpPr>
          <p:cNvPr id="13" name="TextBox 12"/>
          <p:cNvSpPr txBox="1"/>
          <p:nvPr/>
        </p:nvSpPr>
        <p:spPr>
          <a:xfrm>
            <a:off x="1631950" y="1227139"/>
            <a:ext cx="8928100" cy="1570037"/>
          </a:xfrm>
          <a:prstGeom prst="rect">
            <a:avLst/>
          </a:prstGeom>
          <a:noFill/>
        </p:spPr>
        <p:txBody>
          <a:bodyPr>
            <a:spAutoFit/>
          </a:bodyPr>
          <a:lstStyle/>
          <a:p>
            <a:pPr algn="just" eaLnBrk="1" hangingPunct="1">
              <a:defRPr/>
            </a:pPr>
            <a:r>
              <a:rPr lang="it-IT" sz="1600" dirty="0">
                <a:latin typeface="+mn-lt"/>
                <a:cs typeface="Arial" charset="0"/>
              </a:rPr>
              <a:t>Se la stazione di misura non è situata su un altopiano, ma in mezzo a montagne e valli, occorre aggiungere alla correzione di Bouguer  quella dovuta alla topografia. Da notare che la topografia riduce il valore delle misure: infatti aggiunge all’attrazione verso l’alto (colline), ovvero provoca una mancanza di attrazione verso il basso (valli). Per calcolare le correzioni si suddivide la zona circostante la stazione di misura secondo prismi a sezione di settore circolare con una base alla quota di misura ed altezza corrispondente alla quota media del settore</a:t>
            </a:r>
          </a:p>
        </p:txBody>
      </p:sp>
      <p:sp>
        <p:nvSpPr>
          <p:cNvPr id="12" name="TextBox 11"/>
          <p:cNvSpPr txBox="1"/>
          <p:nvPr/>
        </p:nvSpPr>
        <p:spPr>
          <a:xfrm>
            <a:off x="4440239" y="836613"/>
            <a:ext cx="2720809"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Correzione topografica</a:t>
            </a:r>
          </a:p>
        </p:txBody>
      </p:sp>
      <p:pic>
        <p:nvPicPr>
          <p:cNvPr id="95237"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275" y="2797175"/>
            <a:ext cx="5399088"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3275" y="5326064"/>
            <a:ext cx="4984750" cy="1474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D23A21D-F7D2-422E-BC9E-DD844D4BFB4A}" type="slidenum">
              <a:rPr lang="it-IT" altLang="it-IT" sz="1400" b="1"/>
              <a:pPr>
                <a:spcBef>
                  <a:spcPct val="0"/>
                </a:spcBef>
                <a:buFontTx/>
                <a:buNone/>
              </a:pPr>
              <a:t>64</a:t>
            </a:fld>
            <a:endParaRPr lang="it-IT" altLang="it-IT" sz="1400" b="1"/>
          </a:p>
        </p:txBody>
      </p:sp>
      <p:sp>
        <p:nvSpPr>
          <p:cNvPr id="13" name="TextBox 12"/>
          <p:cNvSpPr txBox="1"/>
          <p:nvPr/>
        </p:nvSpPr>
        <p:spPr>
          <a:xfrm>
            <a:off x="1631950" y="1506539"/>
            <a:ext cx="8928100" cy="1570037"/>
          </a:xfrm>
          <a:prstGeom prst="rect">
            <a:avLst/>
          </a:prstGeom>
          <a:noFill/>
        </p:spPr>
        <p:txBody>
          <a:bodyPr>
            <a:spAutoFit/>
          </a:bodyPr>
          <a:lstStyle/>
          <a:p>
            <a:pPr algn="just" eaLnBrk="1" hangingPunct="1">
              <a:defRPr/>
            </a:pPr>
            <a:r>
              <a:rPr lang="it-IT" sz="1600" dirty="0">
                <a:latin typeface="+mn-lt"/>
                <a:cs typeface="Arial" charset="0"/>
              </a:rPr>
              <a:t>Se la stazione di misura non è situata su un altopiano, ma in mezzo a montagne e valli, occorre aggiungere alla correzione di Bouguer  quella dovuta alla topografia. Da notare che la topografia riduce il valore delle misure: infatti aggiunge all’attrazione verso l’alto (colline), ovvero provoca una mancanza di attrazione verso il basso (valli). Per calcolare le correzioni si suddivide la zona circostante la stazione di misura secondo prismi a sezione di settore circolare con una base alla quota di misura ed altezza corrispondente alla quota media del settore</a:t>
            </a:r>
          </a:p>
        </p:txBody>
      </p:sp>
      <p:sp>
        <p:nvSpPr>
          <p:cNvPr id="26" name="TextBox 25"/>
          <p:cNvSpPr txBox="1"/>
          <p:nvPr/>
        </p:nvSpPr>
        <p:spPr>
          <a:xfrm>
            <a:off x="5016501" y="3141663"/>
            <a:ext cx="5400675" cy="830262"/>
          </a:xfrm>
          <a:prstGeom prst="rect">
            <a:avLst/>
          </a:prstGeom>
          <a:noFill/>
        </p:spPr>
        <p:txBody>
          <a:bodyPr>
            <a:spAutoFit/>
          </a:bodyPr>
          <a:lstStyle/>
          <a:p>
            <a:pPr algn="just" eaLnBrk="1" hangingPunct="1">
              <a:defRPr/>
            </a:pPr>
            <a:r>
              <a:rPr lang="it-IT" sz="1600" dirty="0">
                <a:latin typeface="+mn-lt"/>
                <a:cs typeface="Arial" charset="0"/>
              </a:rPr>
              <a:t>Il calcolo dell’attrazione gravitazionale è analogo a quello della piastra infinita solo il limite di integrazione per r’ varia da a</a:t>
            </a:r>
            <a:r>
              <a:rPr lang="it-IT" sz="1600" baseline="-25000" dirty="0">
                <a:latin typeface="+mn-lt"/>
                <a:cs typeface="Arial" charset="0"/>
              </a:rPr>
              <a:t>1 </a:t>
            </a:r>
            <a:r>
              <a:rPr lang="it-IT" sz="1600" dirty="0">
                <a:latin typeface="+mn-lt"/>
                <a:cs typeface="Arial" charset="0"/>
              </a:rPr>
              <a:t>ad a</a:t>
            </a:r>
            <a:r>
              <a:rPr lang="it-IT" sz="1600" baseline="-25000" dirty="0">
                <a:latin typeface="+mn-lt"/>
                <a:cs typeface="Arial" charset="0"/>
              </a:rPr>
              <a:t>2</a:t>
            </a:r>
            <a:r>
              <a:rPr lang="it-IT" sz="1600" dirty="0">
                <a:latin typeface="+mn-lt"/>
                <a:cs typeface="Arial" charset="0"/>
              </a:rPr>
              <a:t> per cui</a:t>
            </a:r>
          </a:p>
        </p:txBody>
      </p:sp>
      <p:sp>
        <p:nvSpPr>
          <p:cNvPr id="12" name="TextBox 11"/>
          <p:cNvSpPr txBox="1"/>
          <p:nvPr/>
        </p:nvSpPr>
        <p:spPr>
          <a:xfrm>
            <a:off x="4440239" y="1116013"/>
            <a:ext cx="2720809" cy="400110"/>
          </a:xfrm>
          <a:prstGeom prst="rect">
            <a:avLst/>
          </a:prstGeom>
          <a:noFill/>
        </p:spPr>
        <p:txBody>
          <a:bodyPr wrap="none">
            <a:spAutoFit/>
          </a:bodyPr>
          <a:lstStyle/>
          <a:p>
            <a:pPr eaLnBrk="1" hangingPunct="1">
              <a:defRPr/>
            </a:pPr>
            <a:r>
              <a:rPr lang="it-IT" dirty="0">
                <a:solidFill>
                  <a:srgbClr val="FF0000"/>
                </a:solidFill>
                <a:latin typeface="+mn-lt"/>
                <a:cs typeface="Arial" charset="0"/>
              </a:rPr>
              <a:t>Correzione topografica</a:t>
            </a:r>
          </a:p>
        </p:txBody>
      </p:sp>
      <p:pic>
        <p:nvPicPr>
          <p:cNvPr id="9728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5" y="3068638"/>
            <a:ext cx="2844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7287" name="Object 5"/>
          <p:cNvGraphicFramePr>
            <a:graphicFrameLocks noChangeAspect="1"/>
          </p:cNvGraphicFramePr>
          <p:nvPr/>
        </p:nvGraphicFramePr>
        <p:xfrm>
          <a:off x="2135188" y="4797425"/>
          <a:ext cx="927100" cy="558800"/>
        </p:xfrm>
        <a:graphic>
          <a:graphicData uri="http://schemas.openxmlformats.org/presentationml/2006/ole">
            <mc:AlternateContent xmlns:mc="http://schemas.openxmlformats.org/markup-compatibility/2006">
              <mc:Choice xmlns:v="urn:schemas-microsoft-com:vml" Requires="v">
                <p:oleObj spid="_x0000_s97472" name="Equation" r:id="rId5" imgW="927100" imgH="558800" progId="Equation.3">
                  <p:embed/>
                </p:oleObj>
              </mc:Choice>
              <mc:Fallback>
                <p:oleObj name="Equation" r:id="rId5" imgW="927100" imgH="5588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5188" y="4797425"/>
                        <a:ext cx="9271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 name="Right Arrow 14"/>
          <p:cNvSpPr/>
          <p:nvPr/>
        </p:nvSpPr>
        <p:spPr>
          <a:xfrm>
            <a:off x="3287714" y="5013325"/>
            <a:ext cx="504825" cy="196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graphicFrame>
        <p:nvGraphicFramePr>
          <p:cNvPr id="97289" name="Object 6"/>
          <p:cNvGraphicFramePr>
            <a:graphicFrameLocks noChangeAspect="1"/>
          </p:cNvGraphicFramePr>
          <p:nvPr/>
        </p:nvGraphicFramePr>
        <p:xfrm>
          <a:off x="4008438" y="4797425"/>
          <a:ext cx="5372100" cy="558800"/>
        </p:xfrm>
        <a:graphic>
          <a:graphicData uri="http://schemas.openxmlformats.org/presentationml/2006/ole">
            <mc:AlternateContent xmlns:mc="http://schemas.openxmlformats.org/markup-compatibility/2006">
              <mc:Choice xmlns:v="urn:schemas-microsoft-com:vml" Requires="v">
                <p:oleObj spid="_x0000_s97473" name="Equation" r:id="rId7" imgW="5372100" imgH="558800" progId="Equation.3">
                  <p:embed/>
                </p:oleObj>
              </mc:Choice>
              <mc:Fallback>
                <p:oleObj name="Equation" r:id="rId7" imgW="5372100" imgH="5588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08438" y="4797425"/>
                        <a:ext cx="53721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 name="TextBox 16"/>
          <p:cNvSpPr txBox="1"/>
          <p:nvPr/>
        </p:nvSpPr>
        <p:spPr>
          <a:xfrm>
            <a:off x="1703388" y="5661025"/>
            <a:ext cx="8856662" cy="338138"/>
          </a:xfrm>
          <a:prstGeom prst="rect">
            <a:avLst/>
          </a:prstGeom>
          <a:noFill/>
        </p:spPr>
        <p:txBody>
          <a:bodyPr>
            <a:spAutoFit/>
          </a:bodyPr>
          <a:lstStyle/>
          <a:p>
            <a:pPr algn="just" eaLnBrk="1" hangingPunct="1">
              <a:defRPr/>
            </a:pPr>
            <a:r>
              <a:rPr lang="it-IT" sz="1600" dirty="0">
                <a:latin typeface="+mn-lt"/>
                <a:cs typeface="Arial" charset="0"/>
              </a:rPr>
              <a:t>Per cui, variando il limite di integrazione in </a:t>
            </a:r>
            <a:r>
              <a:rPr lang="el-GR" sz="1600" dirty="0">
                <a:latin typeface="+mn-lt"/>
                <a:cs typeface="Arial" charset="0"/>
              </a:rPr>
              <a:t>ϕ</a:t>
            </a:r>
            <a:r>
              <a:rPr lang="it-IT" sz="1600" dirty="0">
                <a:latin typeface="+mn-lt"/>
                <a:cs typeface="Arial" charset="0"/>
              </a:rPr>
              <a:t> tra 0 ed </a:t>
            </a:r>
            <a:r>
              <a:rPr lang="el-GR" sz="1600" dirty="0">
                <a:latin typeface="+mn-lt"/>
                <a:cs typeface="Arial" charset="0"/>
              </a:rPr>
              <a:t>α</a:t>
            </a:r>
            <a:r>
              <a:rPr lang="it-IT" sz="1600" dirty="0">
                <a:latin typeface="+mn-lt"/>
                <a:cs typeface="Arial" charset="0"/>
              </a:rPr>
              <a:t>, avremo </a:t>
            </a:r>
          </a:p>
        </p:txBody>
      </p:sp>
      <p:graphicFrame>
        <p:nvGraphicFramePr>
          <p:cNvPr id="97291" name="Object 7"/>
          <p:cNvGraphicFramePr>
            <a:graphicFrameLocks noChangeAspect="1"/>
          </p:cNvGraphicFramePr>
          <p:nvPr/>
        </p:nvGraphicFramePr>
        <p:xfrm>
          <a:off x="4440238" y="6092826"/>
          <a:ext cx="3567112" cy="360363"/>
        </p:xfrm>
        <a:graphic>
          <a:graphicData uri="http://schemas.openxmlformats.org/presentationml/2006/ole">
            <mc:AlternateContent xmlns:mc="http://schemas.openxmlformats.org/markup-compatibility/2006">
              <mc:Choice xmlns:v="urn:schemas-microsoft-com:vml" Requires="v">
                <p:oleObj spid="_x0000_s97474" name="Equation" r:id="rId9" imgW="2768600" imgH="279400" progId="Equation.3">
                  <p:embed/>
                </p:oleObj>
              </mc:Choice>
              <mc:Fallback>
                <p:oleObj name="Equation" r:id="rId9" imgW="2768600" imgH="279400" progId="Equation.3">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40238" y="6092826"/>
                        <a:ext cx="3567112"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1484313"/>
            <a:ext cx="4752975" cy="42211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93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4063" y="2725738"/>
            <a:ext cx="2844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4026" y="1268413"/>
            <a:ext cx="5903913" cy="16621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914" y="3068638"/>
            <a:ext cx="5915025" cy="1452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2914" y="4652964"/>
            <a:ext cx="5915025" cy="17494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E775920-7193-4D38-9A4D-05F6FA75C549}" type="slidenum">
              <a:rPr lang="it-IT" altLang="it-IT" sz="1400" b="1"/>
              <a:pPr>
                <a:spcBef>
                  <a:spcPct val="0"/>
                </a:spcBef>
                <a:buFontTx/>
                <a:buNone/>
              </a:pPr>
              <a:t>67</a:t>
            </a:fld>
            <a:endParaRPr lang="it-IT" altLang="it-IT" sz="1400" b="1"/>
          </a:p>
        </p:txBody>
      </p:sp>
      <p:sp>
        <p:nvSpPr>
          <p:cNvPr id="13" name="TextBox 12"/>
          <p:cNvSpPr txBox="1"/>
          <p:nvPr/>
        </p:nvSpPr>
        <p:spPr>
          <a:xfrm>
            <a:off x="1631950" y="1196976"/>
            <a:ext cx="8928100" cy="830263"/>
          </a:xfrm>
          <a:prstGeom prst="rect">
            <a:avLst/>
          </a:prstGeom>
          <a:noFill/>
        </p:spPr>
        <p:txBody>
          <a:bodyPr>
            <a:spAutoFit/>
          </a:bodyPr>
          <a:lstStyle/>
          <a:p>
            <a:pPr algn="just" eaLnBrk="1" hangingPunct="1">
              <a:defRPr/>
            </a:pPr>
            <a:r>
              <a:rPr lang="it-IT" sz="1600" dirty="0">
                <a:latin typeface="+mn-lt"/>
                <a:cs typeface="Arial" charset="0"/>
              </a:rPr>
              <a:t>Ovviamente la correzione </a:t>
            </a:r>
            <a:r>
              <a:rPr lang="el-GR" sz="1600" dirty="0">
                <a:latin typeface="+mn-lt"/>
                <a:cs typeface="Arial" charset="0"/>
              </a:rPr>
              <a:t>Δ</a:t>
            </a:r>
            <a:r>
              <a:rPr lang="it-IT" sz="1600" dirty="0">
                <a:latin typeface="+mn-lt"/>
                <a:cs typeface="Arial" charset="0"/>
              </a:rPr>
              <a:t>g</a:t>
            </a:r>
            <a:r>
              <a:rPr lang="it-IT" sz="1600" baseline="-25000" dirty="0">
                <a:latin typeface="+mn-lt"/>
                <a:cs typeface="Arial" charset="0"/>
              </a:rPr>
              <a:t>T</a:t>
            </a:r>
            <a:r>
              <a:rPr lang="it-IT" sz="1600" dirty="0">
                <a:latin typeface="+mn-lt"/>
                <a:cs typeface="Arial" charset="0"/>
              </a:rPr>
              <a:t> da applicare sarà la somma delle correzioni dovute ad ogni prisma entro un determinato raggio dalla stazione.</a:t>
            </a:r>
          </a:p>
          <a:p>
            <a:pPr algn="just" eaLnBrk="1" hangingPunct="1">
              <a:defRPr/>
            </a:pPr>
            <a:r>
              <a:rPr lang="it-IT" sz="1600" dirty="0">
                <a:latin typeface="+mn-lt"/>
                <a:cs typeface="Arial" charset="0"/>
              </a:rPr>
              <a:t>L’approssimazione successiva alla gravità nel punto di misura sarà pertanto</a:t>
            </a:r>
          </a:p>
        </p:txBody>
      </p:sp>
      <p:sp>
        <p:nvSpPr>
          <p:cNvPr id="26" name="TextBox 25"/>
          <p:cNvSpPr txBox="1"/>
          <p:nvPr/>
        </p:nvSpPr>
        <p:spPr>
          <a:xfrm>
            <a:off x="1631951" y="2492375"/>
            <a:ext cx="8785225" cy="585788"/>
          </a:xfrm>
          <a:prstGeom prst="rect">
            <a:avLst/>
          </a:prstGeom>
          <a:noFill/>
        </p:spPr>
        <p:txBody>
          <a:bodyPr>
            <a:spAutoFit/>
          </a:bodyPr>
          <a:lstStyle/>
          <a:p>
            <a:pPr algn="just" eaLnBrk="1" hangingPunct="1">
              <a:defRPr/>
            </a:pPr>
            <a:r>
              <a:rPr lang="it-IT" sz="1600" dirty="0">
                <a:latin typeface="+mn-lt"/>
                <a:cs typeface="Arial" charset="0"/>
              </a:rPr>
              <a:t>Dicesi </a:t>
            </a:r>
            <a:r>
              <a:rPr lang="it-IT" sz="1600" dirty="0">
                <a:solidFill>
                  <a:srgbClr val="FF0000"/>
                </a:solidFill>
                <a:latin typeface="+mn-lt"/>
                <a:cs typeface="Arial" charset="0"/>
              </a:rPr>
              <a:t>anomalia di Bouguer (completa) </a:t>
            </a:r>
            <a:r>
              <a:rPr lang="it-IT" sz="1600" dirty="0">
                <a:latin typeface="+mn-lt"/>
                <a:cs typeface="Arial" charset="0"/>
              </a:rPr>
              <a:t>l’anomalia (</a:t>
            </a:r>
            <a:r>
              <a:rPr lang="el-GR" sz="1600" dirty="0">
                <a:latin typeface="+mn-lt"/>
                <a:cs typeface="Arial" charset="0"/>
              </a:rPr>
              <a:t>ε</a:t>
            </a:r>
            <a:r>
              <a:rPr lang="it-IT" sz="1600" baseline="-25000" dirty="0">
                <a:latin typeface="+mn-lt"/>
                <a:cs typeface="Arial" charset="0"/>
              </a:rPr>
              <a:t>4</a:t>
            </a:r>
            <a:r>
              <a:rPr lang="it-IT" sz="1600" dirty="0">
                <a:latin typeface="+mn-lt"/>
                <a:cs typeface="Arial" charset="0"/>
              </a:rPr>
              <a:t>) che si ottiene da quella in aria libera correggendola per l’effetto della piastra e della topografia:</a:t>
            </a:r>
          </a:p>
        </p:txBody>
      </p:sp>
      <p:sp>
        <p:nvSpPr>
          <p:cNvPr id="17" name="TextBox 16"/>
          <p:cNvSpPr txBox="1"/>
          <p:nvPr/>
        </p:nvSpPr>
        <p:spPr>
          <a:xfrm>
            <a:off x="1631951" y="3789363"/>
            <a:ext cx="8856663" cy="830262"/>
          </a:xfrm>
          <a:prstGeom prst="rect">
            <a:avLst/>
          </a:prstGeom>
          <a:noFill/>
        </p:spPr>
        <p:txBody>
          <a:bodyPr>
            <a:spAutoFit/>
          </a:bodyPr>
          <a:lstStyle/>
          <a:p>
            <a:pPr algn="just" eaLnBrk="1" hangingPunct="1">
              <a:defRPr/>
            </a:pPr>
            <a:r>
              <a:rPr lang="it-IT" sz="1600" dirty="0">
                <a:latin typeface="+mn-lt"/>
                <a:cs typeface="Arial" charset="0"/>
              </a:rPr>
              <a:t>Se la Terra non avesse variazioni di densità laterali, tutte le misure di gravità, corrette per gli effetti visti sopra, sarebbero identiche. Pertanto le differenze residue riscontrabili </a:t>
            </a:r>
            <a:r>
              <a:rPr lang="el-GR" sz="1600" dirty="0">
                <a:latin typeface="+mn-lt"/>
                <a:cs typeface="Arial" charset="0"/>
              </a:rPr>
              <a:t>ε</a:t>
            </a:r>
            <a:r>
              <a:rPr lang="it-IT" sz="1600" baseline="-25000" dirty="0">
                <a:latin typeface="+mn-lt"/>
                <a:cs typeface="Arial" charset="0"/>
              </a:rPr>
              <a:t>4</a:t>
            </a:r>
            <a:r>
              <a:rPr lang="it-IT" sz="1600" dirty="0">
                <a:latin typeface="+mn-lt"/>
                <a:cs typeface="Arial" charset="0"/>
              </a:rPr>
              <a:t> costituiscono un’anomali di gravità g</a:t>
            </a:r>
            <a:r>
              <a:rPr lang="it-IT" sz="1600" baseline="-25000" dirty="0">
                <a:latin typeface="+mn-lt"/>
                <a:cs typeface="Arial" charset="0"/>
              </a:rPr>
              <a:t>B</a:t>
            </a:r>
            <a:r>
              <a:rPr lang="it-IT" sz="1600" dirty="0">
                <a:latin typeface="+mn-lt"/>
                <a:cs typeface="Arial" charset="0"/>
              </a:rPr>
              <a:t> che è il risultato di variazioni laterali di densità.</a:t>
            </a:r>
          </a:p>
        </p:txBody>
      </p:sp>
      <p:graphicFrame>
        <p:nvGraphicFramePr>
          <p:cNvPr id="101382" name="Object 5"/>
          <p:cNvGraphicFramePr>
            <a:graphicFrameLocks noChangeAspect="1"/>
          </p:cNvGraphicFramePr>
          <p:nvPr/>
        </p:nvGraphicFramePr>
        <p:xfrm>
          <a:off x="4924425" y="2133601"/>
          <a:ext cx="2395538" cy="288925"/>
        </p:xfrm>
        <a:graphic>
          <a:graphicData uri="http://schemas.openxmlformats.org/presentationml/2006/ole">
            <mc:AlternateContent xmlns:mc="http://schemas.openxmlformats.org/markup-compatibility/2006">
              <mc:Choice xmlns:v="urn:schemas-microsoft-com:vml" Requires="v">
                <p:oleObj spid="_x0000_s101504" name="Equation" r:id="rId4" imgW="2006600" imgH="241300" progId="Equation.3">
                  <p:embed/>
                </p:oleObj>
              </mc:Choice>
              <mc:Fallback>
                <p:oleObj name="Equation" r:id="rId4" imgW="2006600" imgH="2413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4425" y="2133601"/>
                        <a:ext cx="23955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1383" name="Object 6"/>
          <p:cNvGraphicFramePr>
            <a:graphicFrameLocks noChangeAspect="1"/>
          </p:cNvGraphicFramePr>
          <p:nvPr/>
        </p:nvGraphicFramePr>
        <p:xfrm>
          <a:off x="4800601" y="3213101"/>
          <a:ext cx="2441575" cy="288925"/>
        </p:xfrm>
        <a:graphic>
          <a:graphicData uri="http://schemas.openxmlformats.org/presentationml/2006/ole">
            <mc:AlternateContent xmlns:mc="http://schemas.openxmlformats.org/markup-compatibility/2006">
              <mc:Choice xmlns:v="urn:schemas-microsoft-com:vml" Requires="v">
                <p:oleObj spid="_x0000_s101505" name="Equation" r:id="rId6" imgW="2044700" imgH="241300" progId="Equation.3">
                  <p:embed/>
                </p:oleObj>
              </mc:Choice>
              <mc:Fallback>
                <p:oleObj name="Equation" r:id="rId6" imgW="2044700" imgH="2413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1" y="3213101"/>
                        <a:ext cx="2441575"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DFE9623-25C9-4FD3-823D-B7A0602B4724}" type="slidenum">
              <a:rPr lang="it-IT" altLang="it-IT" sz="1400" b="1"/>
              <a:pPr>
                <a:spcBef>
                  <a:spcPct val="0"/>
                </a:spcBef>
                <a:buFontTx/>
                <a:buNone/>
              </a:pPr>
              <a:t>68</a:t>
            </a:fld>
            <a:endParaRPr lang="it-IT" altLang="it-IT" sz="1400" b="1"/>
          </a:p>
        </p:txBody>
      </p:sp>
      <p:pic>
        <p:nvPicPr>
          <p:cNvPr id="10342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0588" y="1206500"/>
            <a:ext cx="4826000" cy="565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088" y="1108076"/>
            <a:ext cx="6769100" cy="5129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5475"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27089DF-ED0B-400A-9629-51501FC2F3EC}" type="slidenum">
              <a:rPr lang="it-IT" altLang="it-IT" sz="1400" b="1"/>
              <a:pPr>
                <a:spcBef>
                  <a:spcPct val="0"/>
                </a:spcBef>
                <a:buFontTx/>
                <a:buNone/>
              </a:pPr>
              <a:t>69</a:t>
            </a:fld>
            <a:endParaRPr lang="it-IT" altLang="it-IT" sz="1400" b="1"/>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994C2D1-3298-472D-81A8-5978F3814448}" type="slidenum">
              <a:rPr lang="it-IT" altLang="it-IT" sz="1400" b="1"/>
              <a:pPr>
                <a:spcBef>
                  <a:spcPct val="0"/>
                </a:spcBef>
                <a:buFontTx/>
                <a:buNone/>
              </a:pPr>
              <a:t>70</a:t>
            </a:fld>
            <a:endParaRPr lang="it-IT" altLang="it-IT" sz="1400" b="1"/>
          </a:p>
        </p:txBody>
      </p:sp>
      <p:pic>
        <p:nvPicPr>
          <p:cNvPr id="1075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276" y="1196975"/>
            <a:ext cx="5400675" cy="519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3"/>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910346" name="Rectangle 10"/>
          <p:cNvSpPr>
            <a:spLocks noChangeArrowheads="1"/>
          </p:cNvSpPr>
          <p:nvPr/>
        </p:nvSpPr>
        <p:spPr bwMode="auto">
          <a:xfrm>
            <a:off x="1487488" y="1124744"/>
            <a:ext cx="8713787"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285750" indent="-285750" algn="just" eaLnBrk="1" hangingPunct="1">
              <a:spcBef>
                <a:spcPct val="0"/>
              </a:spcBef>
              <a:buFont typeface="Arial" panose="020B0604020202020204" pitchFamily="34" charset="0"/>
              <a:buChar char="•"/>
            </a:pPr>
            <a:r>
              <a:rPr lang="it-IT" altLang="it-IT" sz="1600" b="0" dirty="0">
                <a:latin typeface="+mn-lt"/>
              </a:rPr>
              <a:t>Un'anomalia gravitazionale deriva dalla distribuzione non omogenea della densità nella Terra. Supponiamo che la densità delle rocce in un corpo sotterraneo sia ρ e che la densità delle rocce che circondano il corpo sia </a:t>
            </a:r>
            <a:r>
              <a:rPr lang="en-US" altLang="it-IT" sz="1600" b="0" dirty="0">
                <a:solidFill>
                  <a:srgbClr val="0070C0"/>
                </a:solidFill>
                <a:sym typeface="Symbol" panose="05050102010706020507" pitchFamily="18" charset="2"/>
              </a:rPr>
              <a:t></a:t>
            </a:r>
            <a:r>
              <a:rPr lang="en-US" altLang="it-IT" sz="1600" b="0" baseline="-25000" dirty="0">
                <a:solidFill>
                  <a:srgbClr val="0070C0"/>
                </a:solidFill>
              </a:rPr>
              <a:t>0</a:t>
            </a:r>
            <a:r>
              <a:rPr lang="it-IT" altLang="it-IT" sz="1600" b="0" dirty="0">
                <a:latin typeface="+mn-lt"/>
              </a:rPr>
              <a:t>. La differenza </a:t>
            </a:r>
            <a:r>
              <a:rPr lang="en-US" altLang="it-IT" sz="1600" b="0" dirty="0">
                <a:solidFill>
                  <a:srgbClr val="0070C0"/>
                </a:solidFill>
                <a:sym typeface="Symbol" panose="05050102010706020507" pitchFamily="18" charset="2"/>
              </a:rPr>
              <a:t></a:t>
            </a:r>
            <a:r>
              <a:rPr lang="en-US" altLang="it-IT" sz="1600" b="0" dirty="0">
                <a:solidFill>
                  <a:srgbClr val="0070C0"/>
                </a:solidFill>
              </a:rPr>
              <a:t>=</a:t>
            </a:r>
            <a:r>
              <a:rPr lang="en-US" altLang="it-IT" sz="1600" b="0" dirty="0">
                <a:solidFill>
                  <a:srgbClr val="0070C0"/>
                </a:solidFill>
                <a:sym typeface="Symbol" panose="05050102010706020507" pitchFamily="18" charset="2"/>
              </a:rPr>
              <a:t></a:t>
            </a:r>
            <a:r>
              <a:rPr lang="en-US" altLang="it-IT" sz="1600" b="0" dirty="0">
                <a:solidFill>
                  <a:srgbClr val="0070C0"/>
                </a:solidFill>
              </a:rPr>
              <a:t>-</a:t>
            </a:r>
            <a:r>
              <a:rPr lang="en-US" altLang="it-IT" sz="1600" b="0" dirty="0">
                <a:solidFill>
                  <a:srgbClr val="0070C0"/>
                </a:solidFill>
                <a:sym typeface="Symbol" panose="05050102010706020507" pitchFamily="18" charset="2"/>
              </a:rPr>
              <a:t></a:t>
            </a:r>
            <a:r>
              <a:rPr lang="en-US" altLang="it-IT" sz="1600" b="0" baseline="-25000" dirty="0">
                <a:solidFill>
                  <a:srgbClr val="0070C0"/>
                </a:solidFill>
              </a:rPr>
              <a:t>0</a:t>
            </a:r>
            <a:r>
              <a:rPr lang="it-IT" altLang="it-IT" sz="1600" b="0" dirty="0">
                <a:latin typeface="+mn-lt"/>
              </a:rPr>
              <a:t> è chiamata </a:t>
            </a:r>
            <a:r>
              <a:rPr lang="it-IT" altLang="it-IT" sz="1600" b="0" dirty="0">
                <a:solidFill>
                  <a:srgbClr val="FF0000"/>
                </a:solidFill>
                <a:latin typeface="+mn-lt"/>
              </a:rPr>
              <a:t>contrasto di densità </a:t>
            </a:r>
            <a:r>
              <a:rPr lang="it-IT" altLang="it-IT" sz="1600" b="0" dirty="0">
                <a:latin typeface="+mn-lt"/>
              </a:rPr>
              <a:t>del corpo rispetto alle rocce circostanti.</a:t>
            </a:r>
          </a:p>
          <a:p>
            <a:pPr marL="285750" indent="-285750" algn="just" eaLnBrk="1" hangingPunct="1">
              <a:spcBef>
                <a:spcPct val="0"/>
              </a:spcBef>
              <a:buFont typeface="Arial" panose="020B0604020202020204" pitchFamily="34" charset="0"/>
              <a:buChar char="•"/>
            </a:pPr>
            <a:endParaRPr lang="it-IT" altLang="it-IT" sz="1600" b="0" dirty="0">
              <a:latin typeface="+mn-lt"/>
            </a:endParaRPr>
          </a:p>
          <a:p>
            <a:pPr marL="285750" indent="-285750" algn="just" eaLnBrk="1" hangingPunct="1">
              <a:spcBef>
                <a:spcPct val="0"/>
              </a:spcBef>
              <a:buFont typeface="Arial" panose="020B0604020202020204" pitchFamily="34" charset="0"/>
              <a:buChar char="•"/>
            </a:pPr>
            <a:r>
              <a:rPr lang="it-IT" altLang="it-IT" sz="1600" b="0" dirty="0">
                <a:latin typeface="+mn-lt"/>
              </a:rPr>
              <a:t>Se il corpo ha una densità superiore a quella della roccia ospite, presenta un contrasto di densità positivo; un corpo con densità inferiore a quella della roccia ospite presenta un contrasto di densità negativo. Sopra un corpo ad alta densità la gravità misurata risulta aumentata; dopo la riduzione all'ellissoide di riferimento e la sottrazione della gravità normale si ottiene un'anomalia gravitazionale positiva. </a:t>
            </a:r>
            <a:endParaRPr lang="en-US" altLang="it-IT" sz="1600" b="0" dirty="0">
              <a:latin typeface="+mn-lt"/>
            </a:endParaRPr>
          </a:p>
          <a:p>
            <a:pPr marL="285750" indent="-285750" algn="just" eaLnBrk="1" hangingPunct="1">
              <a:spcBef>
                <a:spcPct val="0"/>
              </a:spcBef>
              <a:buFont typeface="Arial" panose="020B0604020202020204" pitchFamily="34" charset="0"/>
              <a:buChar char="•"/>
            </a:pPr>
            <a:endParaRPr lang="en-US" altLang="it-IT" sz="1600" b="0" dirty="0">
              <a:latin typeface="+mn-lt"/>
            </a:endParaRPr>
          </a:p>
          <a:p>
            <a:pPr marL="285750" indent="-285750" algn="just" eaLnBrk="1" hangingPunct="1">
              <a:spcBef>
                <a:spcPct val="0"/>
              </a:spcBef>
              <a:buFont typeface="Arial" panose="020B0604020202020204" pitchFamily="34" charset="0"/>
              <a:buChar char="•"/>
            </a:pPr>
            <a:r>
              <a:rPr lang="it-IT" altLang="it-IT" sz="1600" b="0" dirty="0">
                <a:latin typeface="+mn-lt"/>
              </a:rPr>
              <a:t>Allo stesso modo, un'anomalia negativa si verifica in una regione a bassa densità. La presenza di un'anomalia gravitazionale indica la presenza di un corpo o di una struttura con densità anomala; il segno dell'anomalia è lo stesso di quello del contrasto di densità e indica se la densità del corpo è superiore o inferiore al normale.</a:t>
            </a:r>
          </a:p>
          <a:p>
            <a:pPr marL="285750" indent="-285750" algn="just" eaLnBrk="1" hangingPunct="1">
              <a:spcBef>
                <a:spcPct val="0"/>
              </a:spcBef>
              <a:buFont typeface="Arial" panose="020B0604020202020204" pitchFamily="34" charset="0"/>
              <a:buChar char="•"/>
            </a:pPr>
            <a:endParaRPr lang="it-IT" altLang="it-IT" sz="1600" b="0" dirty="0">
              <a:latin typeface="+mn-lt"/>
            </a:endParaRPr>
          </a:p>
          <a:p>
            <a:pPr marL="285750" indent="-285750" algn="just" eaLnBrk="1" hangingPunct="1">
              <a:spcBef>
                <a:spcPct val="0"/>
              </a:spcBef>
              <a:buFont typeface="Arial" panose="020B0604020202020204" pitchFamily="34" charset="0"/>
              <a:buChar char="•"/>
            </a:pPr>
            <a:r>
              <a:rPr lang="it-IT" altLang="it-IT" sz="1600" b="0" dirty="0">
                <a:latin typeface="+mn-lt"/>
              </a:rPr>
              <a:t>L'aspetto di un'anomalia gravitazionale è influenzato dalle </a:t>
            </a:r>
            <a:r>
              <a:rPr lang="it-IT" altLang="it-IT" sz="1600" b="0" dirty="0">
                <a:solidFill>
                  <a:srgbClr val="0070C0"/>
                </a:solidFill>
                <a:latin typeface="+mn-lt"/>
              </a:rPr>
              <a:t>dimensioni, dal contrasto di densità e dalla profondità del corpo anomalo. </a:t>
            </a:r>
            <a:r>
              <a:rPr lang="it-IT" altLang="it-IT" sz="1600" b="0" dirty="0">
                <a:latin typeface="+mn-lt"/>
              </a:rPr>
              <a:t>L'estensione orizzontale di un'anomalia è spesso chiamata “lunghezza d'onda” apparente. La lunghezza d'onda di un'anomalia è una misura della profondità della massa anomala. I corpi grandi e profondi danno origine ad anomalie ampie (lunghezza d'onda lunga) e di bassa ampiezza, mentre i corpi piccoli e poco profondi causano anomalie strette (lunghezza d'onda corta) e nette.</a:t>
            </a:r>
            <a:endParaRPr lang="en-US" altLang="it-IT" sz="1600" b="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10346">
                                            <p:txEl>
                                              <p:pRg st="0" end="0"/>
                                            </p:txEl>
                                          </p:spTgt>
                                        </p:tgtEl>
                                        <p:attrNameLst>
                                          <p:attrName>style.visibility</p:attrName>
                                        </p:attrNameLst>
                                      </p:cBhvr>
                                      <p:to>
                                        <p:strVal val="visible"/>
                                      </p:to>
                                    </p:set>
                                    <p:animEffect transition="in" filter="dissolve">
                                      <p:cBhvr>
                                        <p:cTn id="7" dur="500"/>
                                        <p:tgtEl>
                                          <p:spTgt spid="9103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10346">
                                            <p:txEl>
                                              <p:pRg st="2" end="2"/>
                                            </p:txEl>
                                          </p:spTgt>
                                        </p:tgtEl>
                                        <p:attrNameLst>
                                          <p:attrName>style.visibility</p:attrName>
                                        </p:attrNameLst>
                                      </p:cBhvr>
                                      <p:to>
                                        <p:strVal val="visible"/>
                                      </p:to>
                                    </p:set>
                                    <p:animEffect transition="in" filter="dissolve">
                                      <p:cBhvr>
                                        <p:cTn id="12" dur="500"/>
                                        <p:tgtEl>
                                          <p:spTgt spid="91034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10346">
                                            <p:txEl>
                                              <p:pRg st="4" end="4"/>
                                            </p:txEl>
                                          </p:spTgt>
                                        </p:tgtEl>
                                        <p:attrNameLst>
                                          <p:attrName>style.visibility</p:attrName>
                                        </p:attrNameLst>
                                      </p:cBhvr>
                                      <p:to>
                                        <p:strVal val="visible"/>
                                      </p:to>
                                    </p:set>
                                    <p:animEffect transition="in" filter="dissolve">
                                      <p:cBhvr>
                                        <p:cTn id="17" dur="500"/>
                                        <p:tgtEl>
                                          <p:spTgt spid="91034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10346">
                                            <p:txEl>
                                              <p:pRg st="6" end="6"/>
                                            </p:txEl>
                                          </p:spTgt>
                                        </p:tgtEl>
                                        <p:attrNameLst>
                                          <p:attrName>style.visibility</p:attrName>
                                        </p:attrNameLst>
                                      </p:cBhvr>
                                      <p:to>
                                        <p:strVal val="visible"/>
                                      </p:to>
                                    </p:set>
                                    <p:animEffect transition="in" filter="dissolve">
                                      <p:cBhvr>
                                        <p:cTn id="22" dur="500"/>
                                        <p:tgtEl>
                                          <p:spTgt spid="91034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ChangeArrowheads="1"/>
          </p:cNvSpPr>
          <p:nvPr/>
        </p:nvSpPr>
        <p:spPr bwMode="auto">
          <a:xfrm>
            <a:off x="1703389" y="4538663"/>
            <a:ext cx="8785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912388" name="Rectangle 4"/>
          <p:cNvSpPr>
            <a:spLocks noChangeArrowheads="1"/>
          </p:cNvSpPr>
          <p:nvPr/>
        </p:nvSpPr>
        <p:spPr bwMode="auto">
          <a:xfrm>
            <a:off x="1559496" y="1268760"/>
            <a:ext cx="8713787"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Comic Sans MS" panose="030F0702030302020204" pitchFamily="66" charset="0"/>
              </a:rPr>
              <a:t> </a:t>
            </a:r>
            <a:r>
              <a:rPr lang="it-IT" altLang="it-IT" sz="1600" b="0" dirty="0">
                <a:latin typeface="+mn-lt"/>
              </a:rPr>
              <a:t>Di solito una mappa delle anomalie gravitazionali di </a:t>
            </a:r>
            <a:r>
              <a:rPr lang="it-IT" altLang="it-IT" sz="1600" b="0" dirty="0" err="1">
                <a:latin typeface="+mn-lt"/>
              </a:rPr>
              <a:t>Bouguer</a:t>
            </a:r>
            <a:r>
              <a:rPr lang="it-IT" altLang="it-IT" sz="1600" b="0" dirty="0">
                <a:latin typeface="+mn-lt"/>
              </a:rPr>
              <a:t> contiene anomalie sovrapposte provenienti da diverse fonti. Le anomalie a lunghezza d'onda lunga dovute a contrasti di densità profondi sono chiamate anomalie regionali. Sono importanti per comprendere la struttura su larga scala della crosta terrestre sotto le principali caratteristiche geografiche, come catene montuose, dorsali oceaniche e zone di subduzione. Le anomalie residue a lunghezza d'onda corta sono dovute a masse anomale poco profonde che possono essere interessanti per lo sfruttamento commerciale. </a:t>
            </a:r>
            <a:endParaRPr lang="en-US" altLang="it-IT" sz="1600" b="0" dirty="0">
              <a:latin typeface="+mn-lt"/>
            </a:endParaRPr>
          </a:p>
          <a:p>
            <a:pPr algn="just" eaLnBrk="1" hangingPunct="1">
              <a:spcBef>
                <a:spcPct val="0"/>
              </a:spcBef>
            </a:pPr>
            <a:endParaRPr lang="en-US" altLang="it-IT" sz="1600" b="0" dirty="0">
              <a:latin typeface="+mn-lt"/>
            </a:endParaRPr>
          </a:p>
          <a:p>
            <a:pPr algn="just" eaLnBrk="1" hangingPunct="1">
              <a:spcBef>
                <a:spcPct val="0"/>
              </a:spcBef>
            </a:pPr>
            <a:r>
              <a:rPr lang="en-US" altLang="it-IT" sz="1600" b="0" dirty="0">
                <a:latin typeface="+mn-lt"/>
              </a:rPr>
              <a:t>  </a:t>
            </a:r>
            <a:r>
              <a:rPr lang="it-IT" altLang="it-IT" sz="1600" b="0" dirty="0">
                <a:latin typeface="+mn-lt"/>
              </a:rPr>
              <a:t>Per interpretare le anomalie residue è essenziale conoscere le caratteristiche geologiche. Nelle aree erose dello scudo, come il Canada o la Scandinavia, le anomalie con lunghezze d'onda molto corte possono essere dovute a corpi mineralizzati vicini alla superficie. Nei bacini sedimentari, le anomalie con lunghezze d'onda corte o intermedie possono derivare da strutture correlate a giacimenti di petrolio o gas naturale.</a:t>
            </a:r>
            <a:endParaRPr lang="en-US" altLang="it-IT" sz="1600" b="0" dirty="0">
              <a:latin typeface="+mn-lt"/>
            </a:endParaRPr>
          </a:p>
          <a:p>
            <a:pPr algn="just" eaLnBrk="1" hangingPunct="1">
              <a:spcBef>
                <a:spcPct val="0"/>
              </a:spcBef>
            </a:pPr>
            <a:endParaRPr lang="en-US" altLang="it-IT" sz="1600" b="0" dirty="0">
              <a:latin typeface="+mn-lt"/>
            </a:endParaRPr>
          </a:p>
          <a:p>
            <a:pPr algn="just" eaLnBrk="1" hangingPunct="1">
              <a:spcBef>
                <a:spcPct val="0"/>
              </a:spcBef>
            </a:pPr>
            <a:r>
              <a:rPr lang="en-US" altLang="it-IT" sz="1600" b="0" dirty="0">
                <a:latin typeface="+mn-lt"/>
              </a:rPr>
              <a:t> </a:t>
            </a:r>
            <a:r>
              <a:rPr lang="it-IT" altLang="it-IT" sz="1600" b="0" dirty="0">
                <a:latin typeface="+mn-lt"/>
              </a:rPr>
              <a:t>La separazione delle anomalie di origine regionale e locale è un passo importante nell'interpretazione di una mappa gravimetrica. L'analisi può basarsi su profili selezionati attraverso alcune strutture, oppure può riguardare la distribuzione bidimensionale delle anomalie in una mappa gravimetrica.</a:t>
            </a:r>
          </a:p>
          <a:p>
            <a:pPr algn="just" eaLnBrk="1" hangingPunct="1">
              <a:spcBef>
                <a:spcPct val="0"/>
              </a:spcBef>
            </a:pPr>
            <a:endParaRPr lang="it-IT" altLang="it-IT" sz="1600" b="0" dirty="0">
              <a:latin typeface="+mn-lt"/>
            </a:endParaRPr>
          </a:p>
          <a:p>
            <a:pPr algn="just" eaLnBrk="1" hangingPunct="1">
              <a:spcBef>
                <a:spcPct val="0"/>
              </a:spcBef>
            </a:pPr>
            <a:r>
              <a:rPr lang="en-US" altLang="it-IT" sz="1600" b="0" dirty="0">
                <a:latin typeface="+mn-lt"/>
              </a:rPr>
              <a:t> </a:t>
            </a:r>
            <a:r>
              <a:rPr lang="it-IT" altLang="it-IT" sz="1600" b="0" dirty="0">
                <a:latin typeface="+mn-lt"/>
              </a:rPr>
              <a:t>Sono state applicate numerose tecniche alla scomposizione di un'anomalia gravitazionale nelle sue parti costitutive. Esse variano in termini di sofisticazione dalla semplice ispezione visiva del modello dell'anomalia all'analisi matematica avanzata.</a:t>
            </a:r>
            <a:endParaRPr lang="en-US" altLang="it-IT" sz="1600" b="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12388">
                                            <p:txEl>
                                              <p:pRg st="0" end="0"/>
                                            </p:txEl>
                                          </p:spTgt>
                                        </p:tgtEl>
                                        <p:attrNameLst>
                                          <p:attrName>style.visibility</p:attrName>
                                        </p:attrNameLst>
                                      </p:cBhvr>
                                      <p:to>
                                        <p:strVal val="visible"/>
                                      </p:to>
                                    </p:set>
                                    <p:animEffect transition="in" filter="dissolve">
                                      <p:cBhvr>
                                        <p:cTn id="7" dur="500"/>
                                        <p:tgtEl>
                                          <p:spTgt spid="91238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12388">
                                            <p:txEl>
                                              <p:pRg st="2" end="2"/>
                                            </p:txEl>
                                          </p:spTgt>
                                        </p:tgtEl>
                                        <p:attrNameLst>
                                          <p:attrName>style.visibility</p:attrName>
                                        </p:attrNameLst>
                                      </p:cBhvr>
                                      <p:to>
                                        <p:strVal val="visible"/>
                                      </p:to>
                                    </p:set>
                                    <p:animEffect transition="in" filter="dissolve">
                                      <p:cBhvr>
                                        <p:cTn id="12" dur="500"/>
                                        <p:tgtEl>
                                          <p:spTgt spid="91238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12388">
                                            <p:txEl>
                                              <p:pRg st="4" end="4"/>
                                            </p:txEl>
                                          </p:spTgt>
                                        </p:tgtEl>
                                        <p:attrNameLst>
                                          <p:attrName>style.visibility</p:attrName>
                                        </p:attrNameLst>
                                      </p:cBhvr>
                                      <p:to>
                                        <p:strVal val="visible"/>
                                      </p:to>
                                    </p:set>
                                    <p:animEffect transition="in" filter="dissolve">
                                      <p:cBhvr>
                                        <p:cTn id="17" dur="500"/>
                                        <p:tgtEl>
                                          <p:spTgt spid="91238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12388">
                                            <p:txEl>
                                              <p:pRg st="6" end="6"/>
                                            </p:txEl>
                                          </p:spTgt>
                                        </p:tgtEl>
                                        <p:attrNameLst>
                                          <p:attrName>style.visibility</p:attrName>
                                        </p:attrNameLst>
                                      </p:cBhvr>
                                      <p:to>
                                        <p:strVal val="visible"/>
                                      </p:to>
                                    </p:set>
                                    <p:animEffect transition="in" filter="dissolve">
                                      <p:cBhvr>
                                        <p:cTn id="22" dur="500"/>
                                        <p:tgtEl>
                                          <p:spTgt spid="91238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914436" name="Rectangle 4"/>
          <p:cNvSpPr>
            <a:spLocks noChangeArrowheads="1"/>
          </p:cNvSpPr>
          <p:nvPr/>
        </p:nvSpPr>
        <p:spPr bwMode="auto">
          <a:xfrm>
            <a:off x="1917507" y="908720"/>
            <a:ext cx="835698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mn-lt"/>
              </a:rPr>
              <a:t> </a:t>
            </a:r>
            <a:r>
              <a:rPr lang="it-IT" altLang="it-IT" sz="1600" b="0" dirty="0">
                <a:latin typeface="+mn-lt"/>
              </a:rPr>
              <a:t>Il modo più semplice per rappresentare l'anomalia regionale su un profilo di gravità è quello di adattare visivamente l'andamento su larga scala con una curva regolare. Il valore della gravità regionale dato da questo andamento viene sottratto punto per punto dall'anomalia di gravità di </a:t>
            </a:r>
            <a:r>
              <a:rPr lang="it-IT" altLang="it-IT" sz="1600" b="0" dirty="0" err="1">
                <a:latin typeface="+mn-lt"/>
              </a:rPr>
              <a:t>Bouguer</a:t>
            </a:r>
            <a:r>
              <a:rPr lang="it-IT" altLang="it-IT" sz="1600" b="0" dirty="0">
                <a:latin typeface="+mn-lt"/>
              </a:rPr>
              <a:t>. </a:t>
            </a:r>
          </a:p>
          <a:p>
            <a:pPr algn="just" eaLnBrk="1" hangingPunct="1">
              <a:spcBef>
                <a:spcPct val="0"/>
              </a:spcBef>
            </a:pPr>
            <a:endParaRPr lang="it-IT" altLang="it-IT" sz="1600" b="0" dirty="0">
              <a:latin typeface="+mn-lt"/>
            </a:endParaRPr>
          </a:p>
          <a:p>
            <a:pPr algn="just" eaLnBrk="1" hangingPunct="1">
              <a:spcBef>
                <a:spcPct val="0"/>
              </a:spcBef>
            </a:pPr>
            <a:r>
              <a:rPr lang="en-US" altLang="it-IT" sz="1600" b="0" dirty="0">
                <a:latin typeface="+mn-lt"/>
              </a:rPr>
              <a:t> </a:t>
            </a:r>
            <a:r>
              <a:rPr lang="it-IT" altLang="it-IT" sz="1600" b="0" dirty="0">
                <a:latin typeface="+mn-lt"/>
              </a:rPr>
              <a:t>Questo metodo consente all'interprete di adattare curve che lasciano anomalie residue con un segno appropriato all'interpretazione della distribuzione della densità.</a:t>
            </a:r>
            <a:endParaRPr lang="en-US" altLang="it-IT" sz="1600" b="0" dirty="0">
              <a:latin typeface="+mn-lt"/>
            </a:endParaRPr>
          </a:p>
        </p:txBody>
      </p:sp>
      <p:pic>
        <p:nvPicPr>
          <p:cNvPr id="9144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1704" y="2852937"/>
            <a:ext cx="5040560" cy="387465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14437"/>
                                        </p:tgtEl>
                                        <p:attrNameLst>
                                          <p:attrName>style.visibility</p:attrName>
                                        </p:attrNameLst>
                                      </p:cBhvr>
                                      <p:to>
                                        <p:strVal val="visible"/>
                                      </p:to>
                                    </p:set>
                                    <p:animEffect transition="in" filter="dissolve">
                                      <p:cBhvr>
                                        <p:cTn id="7" dur="500"/>
                                        <p:tgtEl>
                                          <p:spTgt spid="9144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14436">
                                            <p:txEl>
                                              <p:pRg st="0" end="0"/>
                                            </p:txEl>
                                          </p:spTgt>
                                        </p:tgtEl>
                                        <p:attrNameLst>
                                          <p:attrName>style.visibility</p:attrName>
                                        </p:attrNameLst>
                                      </p:cBhvr>
                                      <p:to>
                                        <p:strVal val="visible"/>
                                      </p:to>
                                    </p:set>
                                    <p:animEffect transition="in" filter="dissolve">
                                      <p:cBhvr>
                                        <p:cTn id="12" dur="500"/>
                                        <p:tgtEl>
                                          <p:spTgt spid="9144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14436">
                                            <p:txEl>
                                              <p:pRg st="2" end="2"/>
                                            </p:txEl>
                                          </p:spTgt>
                                        </p:tgtEl>
                                        <p:attrNameLst>
                                          <p:attrName>style.visibility</p:attrName>
                                        </p:attrNameLst>
                                      </p:cBhvr>
                                      <p:to>
                                        <p:strVal val="visible"/>
                                      </p:to>
                                    </p:set>
                                    <p:animEffect transition="in" filter="dissolve">
                                      <p:cBhvr>
                                        <p:cTn id="17" dur="500"/>
                                        <p:tgtEl>
                                          <p:spTgt spid="9144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ChangeArrowheads="1"/>
          </p:cNvSpPr>
          <p:nvPr/>
        </p:nvSpPr>
        <p:spPr bwMode="auto">
          <a:xfrm>
            <a:off x="1703512" y="4726930"/>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918532" name="Rectangle 4"/>
          <p:cNvSpPr>
            <a:spLocks noChangeArrowheads="1"/>
          </p:cNvSpPr>
          <p:nvPr/>
        </p:nvSpPr>
        <p:spPr bwMode="auto">
          <a:xfrm>
            <a:off x="1055440" y="4216055"/>
            <a:ext cx="9035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mn-lt"/>
              </a:rPr>
              <a:t> </a:t>
            </a:r>
            <a:r>
              <a:rPr lang="it-IT" altLang="it-IT" sz="1600" b="0" dirty="0">
                <a:latin typeface="+mn-lt"/>
              </a:rPr>
              <a:t>Questo approccio può essere adattato all'analisi della mappa di gravità levigando visivamente le linee di contorno: la curva di gravità di </a:t>
            </a:r>
            <a:r>
              <a:rPr lang="it-IT" altLang="it-IT" sz="1600" b="0" dirty="0" err="1">
                <a:latin typeface="+mn-lt"/>
              </a:rPr>
              <a:t>Bouguer</a:t>
            </a:r>
            <a:r>
              <a:rPr lang="it-IT" altLang="it-IT" sz="1600" b="0" dirty="0">
                <a:latin typeface="+mn-lt"/>
              </a:rPr>
              <a:t> presenta un brusco cambiamento intorno a un'anomalia locale. </a:t>
            </a:r>
            <a:endParaRPr lang="en-US" altLang="it-IT" sz="1600" b="0" dirty="0">
              <a:latin typeface="+mn-lt"/>
            </a:endParaRPr>
          </a:p>
        </p:txBody>
      </p:sp>
      <p:pic>
        <p:nvPicPr>
          <p:cNvPr id="91853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966" y="1116722"/>
            <a:ext cx="2880320" cy="29925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1853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8085" y="1116722"/>
            <a:ext cx="2721545" cy="30016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18539"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4152" y="1108176"/>
            <a:ext cx="2626735" cy="307129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18540" name="Rectangle 12"/>
          <p:cNvSpPr>
            <a:spLocks noChangeArrowheads="1"/>
          </p:cNvSpPr>
          <p:nvPr/>
        </p:nvSpPr>
        <p:spPr bwMode="auto">
          <a:xfrm>
            <a:off x="1122965" y="4907623"/>
            <a:ext cx="89679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Comic Sans MS" panose="030F0702030302020204" pitchFamily="66" charset="0"/>
              </a:rPr>
              <a:t> </a:t>
            </a:r>
            <a:r>
              <a:rPr lang="it-IT" altLang="it-IT" sz="1600" b="0" dirty="0">
                <a:latin typeface="+mj-lt"/>
              </a:rPr>
              <a:t> valori della gravità regionale e originale di </a:t>
            </a:r>
            <a:r>
              <a:rPr lang="it-IT" altLang="it-IT" sz="1600" b="0" dirty="0" err="1">
                <a:latin typeface="+mj-lt"/>
              </a:rPr>
              <a:t>Bouguer</a:t>
            </a:r>
            <a:r>
              <a:rPr lang="it-IT" altLang="it-IT" sz="1600" b="0" dirty="0">
                <a:latin typeface="+mj-lt"/>
              </a:rPr>
              <a:t> sono interpolati dalle mappe corrispondenti in punti distanziati su una griglia regolare. Il valore regionale viene sottratto dall'anomalia di </a:t>
            </a:r>
            <a:r>
              <a:rPr lang="it-IT" altLang="it-IT" sz="1600" b="0" dirty="0" err="1">
                <a:latin typeface="+mj-lt"/>
              </a:rPr>
              <a:t>Bouguer</a:t>
            </a:r>
            <a:r>
              <a:rPr lang="it-IT" altLang="it-IT" sz="1600" b="0" dirty="0">
                <a:latin typeface="+mj-lt"/>
              </a:rPr>
              <a:t> in ciascun punto e i residui calcolati vengono contornati per ottenere una mappa dell'anomalia gravitazionale locale.</a:t>
            </a:r>
            <a:endParaRPr lang="en-US" altLang="it-IT" sz="1600" b="0" dirty="0">
              <a:latin typeface="+mj-lt"/>
            </a:endParaRPr>
          </a:p>
        </p:txBody>
      </p:sp>
      <p:sp>
        <p:nvSpPr>
          <p:cNvPr id="918541" name="Rectangle 13"/>
          <p:cNvSpPr>
            <a:spLocks noChangeArrowheads="1"/>
          </p:cNvSpPr>
          <p:nvPr/>
        </p:nvSpPr>
        <p:spPr bwMode="auto">
          <a:xfrm>
            <a:off x="1132971" y="5845413"/>
            <a:ext cx="8947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Comic Sans MS" panose="030F0702030302020204" pitchFamily="66" charset="0"/>
              </a:rPr>
              <a:t> </a:t>
            </a:r>
            <a:r>
              <a:rPr lang="it-IT" altLang="it-IT" sz="1600" b="0" dirty="0">
                <a:latin typeface="+mj-lt"/>
              </a:rPr>
              <a:t>L'esperienza e la competenza dell'interprete sono fattori importanti per il successo dei metodi visivi!</a:t>
            </a:r>
            <a:endParaRPr lang="en-US" altLang="it-IT" sz="1600" b="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18537"/>
                                        </p:tgtEl>
                                        <p:attrNameLst>
                                          <p:attrName>style.visibility</p:attrName>
                                        </p:attrNameLst>
                                      </p:cBhvr>
                                      <p:to>
                                        <p:strVal val="visible"/>
                                      </p:to>
                                    </p:set>
                                    <p:animEffect transition="in" filter="dissolve">
                                      <p:cBhvr>
                                        <p:cTn id="7" dur="500"/>
                                        <p:tgtEl>
                                          <p:spTgt spid="9185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18532">
                                            <p:txEl>
                                              <p:pRg st="0" end="0"/>
                                            </p:txEl>
                                          </p:spTgt>
                                        </p:tgtEl>
                                        <p:attrNameLst>
                                          <p:attrName>style.visibility</p:attrName>
                                        </p:attrNameLst>
                                      </p:cBhvr>
                                      <p:to>
                                        <p:strVal val="visible"/>
                                      </p:to>
                                    </p:set>
                                    <p:animEffect transition="in" filter="dissolve">
                                      <p:cBhvr>
                                        <p:cTn id="12" dur="500"/>
                                        <p:tgtEl>
                                          <p:spTgt spid="91853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18540">
                                            <p:txEl>
                                              <p:pRg st="0" end="0"/>
                                            </p:txEl>
                                          </p:spTgt>
                                        </p:tgtEl>
                                        <p:attrNameLst>
                                          <p:attrName>style.visibility</p:attrName>
                                        </p:attrNameLst>
                                      </p:cBhvr>
                                      <p:to>
                                        <p:strVal val="visible"/>
                                      </p:to>
                                    </p:set>
                                    <p:animEffect transition="in" filter="dissolve">
                                      <p:cBhvr>
                                        <p:cTn id="17" dur="500"/>
                                        <p:tgtEl>
                                          <p:spTgt spid="91854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18538"/>
                                        </p:tgtEl>
                                        <p:attrNameLst>
                                          <p:attrName>style.visibility</p:attrName>
                                        </p:attrNameLst>
                                      </p:cBhvr>
                                      <p:to>
                                        <p:strVal val="visible"/>
                                      </p:to>
                                    </p:set>
                                    <p:animEffect transition="in" filter="dissolve">
                                      <p:cBhvr>
                                        <p:cTn id="22" dur="500"/>
                                        <p:tgtEl>
                                          <p:spTgt spid="91853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918539"/>
                                        </p:tgtEl>
                                        <p:attrNameLst>
                                          <p:attrName>style.visibility</p:attrName>
                                        </p:attrNameLst>
                                      </p:cBhvr>
                                      <p:to>
                                        <p:strVal val="visible"/>
                                      </p:to>
                                    </p:set>
                                    <p:animEffect transition="in" filter="dissolve">
                                      <p:cBhvr>
                                        <p:cTn id="27" dur="500"/>
                                        <p:tgtEl>
                                          <p:spTgt spid="91853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18541">
                                            <p:txEl>
                                              <p:pRg st="0" end="0"/>
                                            </p:txEl>
                                          </p:spTgt>
                                        </p:tgtEl>
                                        <p:attrNameLst>
                                          <p:attrName>style.visibility</p:attrName>
                                        </p:attrNameLst>
                                      </p:cBhvr>
                                      <p:to>
                                        <p:strVal val="visible"/>
                                      </p:to>
                                    </p:set>
                                    <p:animEffect transition="in" filter="dissolve">
                                      <p:cBhvr>
                                        <p:cTn id="32" dur="500"/>
                                        <p:tgtEl>
                                          <p:spTgt spid="9185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pic>
        <p:nvPicPr>
          <p:cNvPr id="92058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263" y="1125539"/>
            <a:ext cx="3916362" cy="47513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920583" name="Object 7"/>
          <p:cNvGraphicFramePr>
            <a:graphicFrameLocks noChangeAspect="1"/>
          </p:cNvGraphicFramePr>
          <p:nvPr>
            <p:extLst>
              <p:ext uri="{D42A27DB-BD31-4B8C-83A1-F6EECF244321}">
                <p14:modId xmlns:p14="http://schemas.microsoft.com/office/powerpoint/2010/main" val="2286948153"/>
              </p:ext>
            </p:extLst>
          </p:nvPr>
        </p:nvGraphicFramePr>
        <p:xfrm>
          <a:off x="911424" y="2193875"/>
          <a:ext cx="4752975" cy="382588"/>
        </p:xfrm>
        <a:graphic>
          <a:graphicData uri="http://schemas.openxmlformats.org/presentationml/2006/ole">
            <mc:AlternateContent xmlns:mc="http://schemas.openxmlformats.org/markup-compatibility/2006">
              <mc:Choice xmlns:v="urn:schemas-microsoft-com:vml" Requires="v">
                <p:oleObj spid="_x0000_s117829" name="Equation" r:id="rId5" imgW="3911600" imgH="317500" progId="Equation.3">
                  <p:embed/>
                </p:oleObj>
              </mc:Choice>
              <mc:Fallback>
                <p:oleObj name="Equation" r:id="rId5" imgW="3911600" imgH="3175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424" y="2193875"/>
                        <a:ext cx="4752975" cy="3825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99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0584" name="Rectangle 8"/>
          <p:cNvSpPr>
            <a:spLocks noChangeArrowheads="1"/>
          </p:cNvSpPr>
          <p:nvPr/>
        </p:nvSpPr>
        <p:spPr bwMode="auto">
          <a:xfrm>
            <a:off x="551384" y="2708563"/>
            <a:ext cx="576064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mj-lt"/>
              </a:rPr>
              <a:t> </a:t>
            </a:r>
            <a:r>
              <a:rPr lang="it-IT" altLang="it-IT" sz="1600" b="0" dirty="0">
                <a:latin typeface="+mj-lt"/>
              </a:rPr>
              <a:t>Il polinomio viene adattato al profilo di gravità osservato con il metodo dei minimi quadrati. Ciò fornisce valori ottimali per i coefficienti. </a:t>
            </a:r>
            <a:r>
              <a:rPr lang="en-US" altLang="it-IT" sz="1600" b="0" dirty="0">
                <a:latin typeface="+mj-lt"/>
                <a:sym typeface="Symbol" panose="05050102010706020507" pitchFamily="18" charset="2"/>
              </a:rPr>
              <a:t></a:t>
            </a:r>
            <a:r>
              <a:rPr lang="en-US" altLang="it-IT" sz="1600" b="0" dirty="0" err="1">
                <a:latin typeface="+mj-lt"/>
              </a:rPr>
              <a:t>g</a:t>
            </a:r>
            <a:r>
              <a:rPr lang="en-US" altLang="it-IT" sz="1600" b="0" baseline="-25000" dirty="0" err="1">
                <a:latin typeface="+mj-lt"/>
              </a:rPr>
              <a:t>n</a:t>
            </a:r>
            <a:r>
              <a:rPr lang="en-US" altLang="it-IT" sz="1600" b="0" dirty="0" err="1">
                <a:latin typeface="+mj-lt"/>
              </a:rPr>
              <a:t>.</a:t>
            </a:r>
            <a:endParaRPr lang="en-US" altLang="it-IT" sz="1600" b="0" dirty="0">
              <a:latin typeface="+mj-lt"/>
            </a:endParaRPr>
          </a:p>
          <a:p>
            <a:pPr algn="just" eaLnBrk="1" hangingPunct="1">
              <a:spcBef>
                <a:spcPct val="0"/>
              </a:spcBef>
            </a:pPr>
            <a:endParaRPr lang="en-US" altLang="it-IT" sz="1600" b="0" dirty="0">
              <a:latin typeface="+mj-lt"/>
            </a:endParaRPr>
          </a:p>
          <a:p>
            <a:pPr algn="just" eaLnBrk="1" hangingPunct="1">
              <a:spcBef>
                <a:spcPct val="0"/>
              </a:spcBef>
            </a:pPr>
            <a:r>
              <a:rPr lang="en-US" altLang="it-IT" sz="1600" b="0" dirty="0">
                <a:latin typeface="+mj-lt"/>
              </a:rPr>
              <a:t> </a:t>
            </a:r>
            <a:r>
              <a:rPr lang="it-IT" altLang="it-IT" sz="1600" b="0" dirty="0">
                <a:latin typeface="+mj-lt"/>
              </a:rPr>
              <a:t>l metodo presenta anche degli svantaggi: maggiore è l'ordine del polinomio, migliore è l'adattamento alle osservazioni. L'estremo assurdo si ha quando l'ordine del polinomio è inferiore di uno al numero di osservazioni; in tal caso la curva passa perfettamente attraverso tutti i punti dati, ma l'anomalia gravitazionale regionale non ha alcun significato geologico!</a:t>
            </a:r>
          </a:p>
          <a:p>
            <a:pPr algn="just" eaLnBrk="1" hangingPunct="1">
              <a:spcBef>
                <a:spcPct val="0"/>
              </a:spcBef>
            </a:pPr>
            <a:endParaRPr lang="en-US" altLang="it-IT" sz="1600" b="0" dirty="0">
              <a:latin typeface="+mj-lt"/>
            </a:endParaRPr>
          </a:p>
          <a:p>
            <a:pPr algn="just" eaLnBrk="1" hangingPunct="1">
              <a:spcBef>
                <a:spcPct val="0"/>
              </a:spcBef>
            </a:pPr>
            <a:r>
              <a:rPr lang="en-US" altLang="it-IT" sz="1600" b="0" dirty="0">
                <a:latin typeface="+mj-lt"/>
              </a:rPr>
              <a:t> </a:t>
            </a:r>
            <a:r>
              <a:rPr lang="it-IT" altLang="it-IT" sz="1600" b="0" dirty="0">
                <a:latin typeface="+mj-lt"/>
              </a:rPr>
              <a:t>Il giudizio dell'interprete è importante nella scelta dell'ordine del polinomio, che di solito viene scelto come il più basso possibile in grado di rappresentare la maggior parte della tendenza regionale.</a:t>
            </a:r>
            <a:endParaRPr lang="en-US" altLang="it-IT" sz="1600" b="0" dirty="0">
              <a:latin typeface="+mj-lt"/>
            </a:endParaRPr>
          </a:p>
        </p:txBody>
      </p:sp>
      <p:sp>
        <p:nvSpPr>
          <p:cNvPr id="2" name="Rectangle 1">
            <a:extLst>
              <a:ext uri="{FF2B5EF4-FFF2-40B4-BE49-F238E27FC236}">
                <a16:creationId xmlns:a16="http://schemas.microsoft.com/office/drawing/2014/main" id="{ECA8B372-71BD-475E-8CDA-EEC464521ED0}"/>
              </a:ext>
            </a:extLst>
          </p:cNvPr>
          <p:cNvSpPr/>
          <p:nvPr/>
        </p:nvSpPr>
        <p:spPr>
          <a:xfrm>
            <a:off x="433388" y="1056283"/>
            <a:ext cx="6096000" cy="1077218"/>
          </a:xfrm>
          <a:prstGeom prst="rect">
            <a:avLst/>
          </a:prstGeom>
        </p:spPr>
        <p:txBody>
          <a:bodyPr>
            <a:spAutoFit/>
          </a:bodyPr>
          <a:lstStyle/>
          <a:p>
            <a:r>
              <a:rPr lang="it-IT" altLang="it-IT" sz="1600" b="0" dirty="0"/>
              <a:t>In un metodo alternativo, la tendenza regionale è rappresentata da una linea retta o, più in generale, da una curva polinomiale regolare. Se x indica la posizione orizzontale su un profilo di gravità, la gravità regionale </a:t>
            </a:r>
            <a:r>
              <a:rPr lang="en-US" altLang="it-IT" sz="1600" b="0" dirty="0">
                <a:latin typeface="+mj-lt"/>
                <a:sym typeface="Symbol" panose="05050102010706020507" pitchFamily="18" charset="2"/>
              </a:rPr>
              <a:t></a:t>
            </a:r>
            <a:r>
              <a:rPr lang="en-US" altLang="it-IT" sz="1600" b="0" dirty="0" err="1">
                <a:latin typeface="+mj-lt"/>
              </a:rPr>
              <a:t>g</a:t>
            </a:r>
            <a:r>
              <a:rPr lang="en-US" altLang="it-IT" sz="1600" b="0" baseline="-25000" dirty="0" err="1">
                <a:latin typeface="+mj-lt"/>
              </a:rPr>
              <a:t>R</a:t>
            </a:r>
            <a:r>
              <a:rPr lang="en-US" altLang="it-IT" sz="1600" b="0" dirty="0">
                <a:latin typeface="+mj-lt"/>
              </a:rPr>
              <a:t> </a:t>
            </a:r>
            <a:r>
              <a:rPr lang="it-IT" altLang="it-IT" sz="1600" b="0" dirty="0"/>
              <a:t>può essere scritta:</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0583"/>
                                        </p:tgtEl>
                                        <p:attrNameLst>
                                          <p:attrName>style.visibility</p:attrName>
                                        </p:attrNameLst>
                                      </p:cBhvr>
                                      <p:to>
                                        <p:strVal val="visible"/>
                                      </p:to>
                                    </p:set>
                                    <p:animEffect transition="in" filter="dissolve">
                                      <p:cBhvr>
                                        <p:cTn id="7" dur="500"/>
                                        <p:tgtEl>
                                          <p:spTgt spid="9205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20582"/>
                                        </p:tgtEl>
                                        <p:attrNameLst>
                                          <p:attrName>style.visibility</p:attrName>
                                        </p:attrNameLst>
                                      </p:cBhvr>
                                      <p:to>
                                        <p:strVal val="visible"/>
                                      </p:to>
                                    </p:set>
                                    <p:animEffect transition="in" filter="dissolve">
                                      <p:cBhvr>
                                        <p:cTn id="12" dur="500"/>
                                        <p:tgtEl>
                                          <p:spTgt spid="92058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20584">
                                            <p:txEl>
                                              <p:pRg st="0" end="0"/>
                                            </p:txEl>
                                          </p:spTgt>
                                        </p:tgtEl>
                                        <p:attrNameLst>
                                          <p:attrName>style.visibility</p:attrName>
                                        </p:attrNameLst>
                                      </p:cBhvr>
                                      <p:to>
                                        <p:strVal val="visible"/>
                                      </p:to>
                                    </p:set>
                                    <p:animEffect transition="in" filter="dissolve">
                                      <p:cBhvr>
                                        <p:cTn id="17" dur="500"/>
                                        <p:tgtEl>
                                          <p:spTgt spid="92058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20584">
                                            <p:txEl>
                                              <p:pRg st="2" end="2"/>
                                            </p:txEl>
                                          </p:spTgt>
                                        </p:tgtEl>
                                        <p:attrNameLst>
                                          <p:attrName>style.visibility</p:attrName>
                                        </p:attrNameLst>
                                      </p:cBhvr>
                                      <p:to>
                                        <p:strVal val="visible"/>
                                      </p:to>
                                    </p:set>
                                    <p:animEffect transition="in" filter="dissolve">
                                      <p:cBhvr>
                                        <p:cTn id="22" dur="500"/>
                                        <p:tgtEl>
                                          <p:spTgt spid="92058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920584">
                                            <p:txEl>
                                              <p:pRg st="4" end="4"/>
                                            </p:txEl>
                                          </p:spTgt>
                                        </p:tgtEl>
                                        <p:attrNameLst>
                                          <p:attrName>style.visibility</p:attrName>
                                        </p:attrNameLst>
                                      </p:cBhvr>
                                      <p:to>
                                        <p:strVal val="visible"/>
                                      </p:to>
                                    </p:set>
                                    <p:animEffect transition="in" filter="dissolve">
                                      <p:cBhvr>
                                        <p:cTn id="27" dur="500"/>
                                        <p:tgtEl>
                                          <p:spTgt spid="9205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
          <p:cNvSpPr>
            <a:spLocks noChangeArrowheads="1"/>
          </p:cNvSpPr>
          <p:nvPr/>
        </p:nvSpPr>
        <p:spPr bwMode="auto">
          <a:xfrm>
            <a:off x="1703389" y="5078413"/>
            <a:ext cx="8785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922628" name="Rectangle 4"/>
          <p:cNvSpPr>
            <a:spLocks noChangeArrowheads="1"/>
          </p:cNvSpPr>
          <p:nvPr/>
        </p:nvSpPr>
        <p:spPr bwMode="auto">
          <a:xfrm>
            <a:off x="1487488" y="1412875"/>
            <a:ext cx="8856663"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mj-lt"/>
              </a:rPr>
              <a:t> </a:t>
            </a:r>
            <a:r>
              <a:rPr lang="it-IT" altLang="it-IT" sz="1600" b="0" dirty="0">
                <a:latin typeface="+mj-lt"/>
              </a:rPr>
              <a:t>'adattamento polinomiale può essere applicato anche alle mappe di gravità. Si presume che l'anomalia regionale possa essere rappresentata da una superficie liscia, </a:t>
            </a:r>
            <a:r>
              <a:rPr lang="en-US" altLang="it-IT" sz="1600" b="0" dirty="0">
                <a:sym typeface="Symbol" panose="05050102010706020507" pitchFamily="18" charset="2"/>
              </a:rPr>
              <a:t></a:t>
            </a:r>
            <a:r>
              <a:rPr lang="it-IT" altLang="it-IT" sz="1600" b="0" dirty="0">
                <a:latin typeface="+mj-lt"/>
              </a:rPr>
              <a:t>g(x, y), che è un polinomio di ordine basso delle coordinate di posizione orizzontale x e y. Nel caso più semplice, l'anomalia regionale è espressa come un polinomio di primo ordine, o piano. Per esprimere le variazioni del gradiente di gravità è necessario un polinomio di ordine superiore. Ad esempio, la gravità regionale data da un polinomio di secondo ordine è scritta:</a:t>
            </a:r>
            <a:endParaRPr lang="en-US" altLang="it-IT" sz="1600" b="0" dirty="0">
              <a:latin typeface="+mj-lt"/>
            </a:endParaRPr>
          </a:p>
        </p:txBody>
      </p:sp>
      <p:graphicFrame>
        <p:nvGraphicFramePr>
          <p:cNvPr id="922630" name="Object 6"/>
          <p:cNvGraphicFramePr>
            <a:graphicFrameLocks noChangeAspect="1"/>
          </p:cNvGraphicFramePr>
          <p:nvPr>
            <p:extLst>
              <p:ext uri="{D42A27DB-BD31-4B8C-83A1-F6EECF244321}">
                <p14:modId xmlns:p14="http://schemas.microsoft.com/office/powerpoint/2010/main" val="3256347968"/>
              </p:ext>
            </p:extLst>
          </p:nvPr>
        </p:nvGraphicFramePr>
        <p:xfrm>
          <a:off x="2927648" y="3397121"/>
          <a:ext cx="5710237" cy="412750"/>
        </p:xfrm>
        <a:graphic>
          <a:graphicData uri="http://schemas.openxmlformats.org/presentationml/2006/ole">
            <mc:AlternateContent xmlns:mc="http://schemas.openxmlformats.org/markup-compatibility/2006">
              <mc:Choice xmlns:v="urn:schemas-microsoft-com:vml" Requires="v">
                <p:oleObj spid="_x0000_s119876" name="Equation" r:id="rId4" imgW="4699000" imgH="342900" progId="Equation.3">
                  <p:embed/>
                </p:oleObj>
              </mc:Choice>
              <mc:Fallback>
                <p:oleObj name="Equation" r:id="rId4" imgW="4699000" imgH="3429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7648" y="3397121"/>
                        <a:ext cx="5710237" cy="4127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99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632" name="Rectangle 8"/>
          <p:cNvSpPr>
            <a:spLocks noChangeArrowheads="1"/>
          </p:cNvSpPr>
          <p:nvPr/>
        </p:nvSpPr>
        <p:spPr bwMode="auto">
          <a:xfrm>
            <a:off x="1487487" y="4293096"/>
            <a:ext cx="88566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it-IT" altLang="it-IT" sz="1600" b="0" dirty="0">
                <a:latin typeface="+mj-lt"/>
              </a:rPr>
              <a:t>Come nell'analisi di un profilo, i valori ottimali dei coefficienti </a:t>
            </a:r>
            <a:r>
              <a:rPr lang="en-US" altLang="it-IT" sz="1600" b="0" dirty="0">
                <a:latin typeface="+mj-lt"/>
                <a:sym typeface="Symbol" panose="05050102010706020507" pitchFamily="18" charset="2"/>
              </a:rPr>
              <a:t></a:t>
            </a:r>
            <a:r>
              <a:rPr lang="en-US" altLang="it-IT" sz="1600" b="0" dirty="0">
                <a:latin typeface="+mj-lt"/>
              </a:rPr>
              <a:t>g</a:t>
            </a:r>
            <a:r>
              <a:rPr lang="en-US" altLang="it-IT" sz="1600" b="0" baseline="-25000" dirty="0">
                <a:latin typeface="+mj-lt"/>
              </a:rPr>
              <a:t>x1</a:t>
            </a:r>
            <a:r>
              <a:rPr lang="en-US" altLang="it-IT" sz="1600" b="0" dirty="0">
                <a:latin typeface="+mj-lt"/>
              </a:rPr>
              <a:t>, </a:t>
            </a:r>
            <a:r>
              <a:rPr lang="en-US" altLang="it-IT" sz="1600" b="0" dirty="0">
                <a:latin typeface="+mj-lt"/>
                <a:sym typeface="Symbol" panose="05050102010706020507" pitchFamily="18" charset="2"/>
              </a:rPr>
              <a:t></a:t>
            </a:r>
            <a:r>
              <a:rPr lang="en-US" altLang="it-IT" sz="1600" b="0" dirty="0">
                <a:latin typeface="+mj-lt"/>
              </a:rPr>
              <a:t>g</a:t>
            </a:r>
            <a:r>
              <a:rPr lang="en-US" altLang="it-IT" sz="1600" b="0" baseline="-25000" dirty="0">
                <a:latin typeface="+mj-lt"/>
              </a:rPr>
              <a:t>y1</a:t>
            </a:r>
            <a:r>
              <a:rPr lang="en-US" altLang="it-IT" sz="1600" b="0" dirty="0">
                <a:latin typeface="+mj-lt"/>
              </a:rPr>
              <a:t>, </a:t>
            </a:r>
            <a:r>
              <a:rPr lang="it-IT" altLang="it-IT" sz="1600" b="0" dirty="0">
                <a:latin typeface="+mj-lt"/>
              </a:rPr>
              <a:t>ecc. sono determinati mediante l'adattamento dei minimi quadrati. L'anomalia residua viene nuovamente calcolata punto per punto sottraendo i dati regionali da quelli originali.</a:t>
            </a:r>
            <a:endParaRPr lang="en-US" altLang="it-IT" sz="1600" b="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2628">
                                            <p:txEl>
                                              <p:pRg st="0" end="0"/>
                                            </p:txEl>
                                          </p:spTgt>
                                        </p:tgtEl>
                                        <p:attrNameLst>
                                          <p:attrName>style.visibility</p:attrName>
                                        </p:attrNameLst>
                                      </p:cBhvr>
                                      <p:to>
                                        <p:strVal val="visible"/>
                                      </p:to>
                                    </p:set>
                                    <p:animEffect transition="in" filter="dissolve">
                                      <p:cBhvr>
                                        <p:cTn id="7" dur="500"/>
                                        <p:tgtEl>
                                          <p:spTgt spid="92262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22630"/>
                                        </p:tgtEl>
                                        <p:attrNameLst>
                                          <p:attrName>style.visibility</p:attrName>
                                        </p:attrNameLst>
                                      </p:cBhvr>
                                      <p:to>
                                        <p:strVal val="visible"/>
                                      </p:to>
                                    </p:set>
                                    <p:animEffect transition="in" filter="dissolve">
                                      <p:cBhvr>
                                        <p:cTn id="12" dur="500"/>
                                        <p:tgtEl>
                                          <p:spTgt spid="92263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22632">
                                            <p:txEl>
                                              <p:pRg st="0" end="0"/>
                                            </p:txEl>
                                          </p:spTgt>
                                        </p:tgtEl>
                                        <p:attrNameLst>
                                          <p:attrName>style.visibility</p:attrName>
                                        </p:attrNameLst>
                                      </p:cBhvr>
                                      <p:to>
                                        <p:strVal val="visible"/>
                                      </p:to>
                                    </p:set>
                                    <p:animEffect transition="in" filter="dissolve">
                                      <p:cBhvr>
                                        <p:cTn id="17" dur="500"/>
                                        <p:tgtEl>
                                          <p:spTgt spid="9226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DAF51-01E6-42C6-AF7A-083FA5C934E7}"/>
              </a:ext>
            </a:extLst>
          </p:cNvPr>
          <p:cNvPicPr>
            <a:picLocks noChangeAspect="1"/>
          </p:cNvPicPr>
          <p:nvPr/>
        </p:nvPicPr>
        <p:blipFill rotWithShape="1">
          <a:blip r:embed="rId2"/>
          <a:srcRect t="32636" r="70758"/>
          <a:stretch/>
        </p:blipFill>
        <p:spPr>
          <a:xfrm>
            <a:off x="2063552" y="1844825"/>
            <a:ext cx="3672408" cy="3401155"/>
          </a:xfrm>
          <a:prstGeom prst="rect">
            <a:avLst/>
          </a:prstGeom>
        </p:spPr>
      </p:pic>
      <p:pic>
        <p:nvPicPr>
          <p:cNvPr id="5" name="Picture 4">
            <a:extLst>
              <a:ext uri="{FF2B5EF4-FFF2-40B4-BE49-F238E27FC236}">
                <a16:creationId xmlns:a16="http://schemas.microsoft.com/office/drawing/2014/main" id="{DFF4D036-F61E-47B1-B9ED-F15FC7EDA07F}"/>
              </a:ext>
            </a:extLst>
          </p:cNvPr>
          <p:cNvPicPr>
            <a:picLocks noChangeAspect="1"/>
          </p:cNvPicPr>
          <p:nvPr/>
        </p:nvPicPr>
        <p:blipFill rotWithShape="1">
          <a:blip r:embed="rId2"/>
          <a:srcRect t="11411" r="86661" b="70049"/>
          <a:stretch/>
        </p:blipFill>
        <p:spPr>
          <a:xfrm>
            <a:off x="7455118" y="2276872"/>
            <a:ext cx="1080120" cy="936104"/>
          </a:xfrm>
          <a:prstGeom prst="rect">
            <a:avLst/>
          </a:prstGeom>
        </p:spPr>
      </p:pic>
      <p:pic>
        <p:nvPicPr>
          <p:cNvPr id="6" name="Picture 5">
            <a:extLst>
              <a:ext uri="{FF2B5EF4-FFF2-40B4-BE49-F238E27FC236}">
                <a16:creationId xmlns:a16="http://schemas.microsoft.com/office/drawing/2014/main" id="{169251FA-624E-41D5-AE81-7BB63E095722}"/>
              </a:ext>
            </a:extLst>
          </p:cNvPr>
          <p:cNvPicPr>
            <a:picLocks noChangeAspect="1"/>
          </p:cNvPicPr>
          <p:nvPr/>
        </p:nvPicPr>
        <p:blipFill rotWithShape="1">
          <a:blip r:embed="rId2"/>
          <a:srcRect l="30133" t="79701" r="47635" b="6037"/>
          <a:stretch/>
        </p:blipFill>
        <p:spPr>
          <a:xfrm>
            <a:off x="6348755" y="4113077"/>
            <a:ext cx="1800200" cy="720081"/>
          </a:xfrm>
          <a:prstGeom prst="rect">
            <a:avLst/>
          </a:prstGeom>
        </p:spPr>
      </p:pic>
      <p:pic>
        <p:nvPicPr>
          <p:cNvPr id="7" name="Picture 6">
            <a:extLst>
              <a:ext uri="{FF2B5EF4-FFF2-40B4-BE49-F238E27FC236}">
                <a16:creationId xmlns:a16="http://schemas.microsoft.com/office/drawing/2014/main" id="{3A0BB028-6811-4632-BF55-1993E4E47E1F}"/>
              </a:ext>
            </a:extLst>
          </p:cNvPr>
          <p:cNvPicPr>
            <a:picLocks noChangeAspect="1"/>
          </p:cNvPicPr>
          <p:nvPr/>
        </p:nvPicPr>
        <p:blipFill rotWithShape="1">
          <a:blip r:embed="rId2"/>
          <a:srcRect l="69261" t="79701" r="20068" b="6037"/>
          <a:stretch/>
        </p:blipFill>
        <p:spPr>
          <a:xfrm>
            <a:off x="8507541" y="4113077"/>
            <a:ext cx="864096" cy="720081"/>
          </a:xfrm>
          <a:prstGeom prst="rect">
            <a:avLst/>
          </a:prstGeom>
        </p:spPr>
      </p:pic>
      <p:sp>
        <p:nvSpPr>
          <p:cNvPr id="8" name="TextBox 7">
            <a:extLst>
              <a:ext uri="{FF2B5EF4-FFF2-40B4-BE49-F238E27FC236}">
                <a16:creationId xmlns:a16="http://schemas.microsoft.com/office/drawing/2014/main" id="{2B07EF9A-A178-400B-A85A-651A32046669}"/>
              </a:ext>
            </a:extLst>
          </p:cNvPr>
          <p:cNvSpPr txBox="1"/>
          <p:nvPr/>
        </p:nvSpPr>
        <p:spPr>
          <a:xfrm>
            <a:off x="6672065" y="1644769"/>
            <a:ext cx="3104311" cy="400110"/>
          </a:xfrm>
          <a:prstGeom prst="rect">
            <a:avLst/>
          </a:prstGeom>
          <a:noFill/>
        </p:spPr>
        <p:txBody>
          <a:bodyPr wrap="none" rtlCol="0">
            <a:spAutoFit/>
          </a:bodyPr>
          <a:lstStyle/>
          <a:p>
            <a:r>
              <a:rPr lang="en-US" dirty="0"/>
              <a:t>f = </a:t>
            </a:r>
            <a:r>
              <a:rPr lang="en-US" dirty="0" err="1"/>
              <a:t>frequenza</a:t>
            </a:r>
            <a:r>
              <a:rPr lang="en-US" dirty="0"/>
              <a:t>   T = </a:t>
            </a:r>
            <a:r>
              <a:rPr lang="en-US" dirty="0" err="1"/>
              <a:t>periodo</a:t>
            </a:r>
            <a:endParaRPr lang="en-US" dirty="0"/>
          </a:p>
        </p:txBody>
      </p:sp>
      <p:sp>
        <p:nvSpPr>
          <p:cNvPr id="9" name="TextBox 8">
            <a:extLst>
              <a:ext uri="{FF2B5EF4-FFF2-40B4-BE49-F238E27FC236}">
                <a16:creationId xmlns:a16="http://schemas.microsoft.com/office/drawing/2014/main" id="{A81E1B14-BE40-4FE9-AB07-13863619D7A3}"/>
              </a:ext>
            </a:extLst>
          </p:cNvPr>
          <p:cNvSpPr txBox="1"/>
          <p:nvPr/>
        </p:nvSpPr>
        <p:spPr>
          <a:xfrm>
            <a:off x="6365818" y="3861048"/>
            <a:ext cx="1823961" cy="338554"/>
          </a:xfrm>
          <a:prstGeom prst="rect">
            <a:avLst/>
          </a:prstGeom>
          <a:noFill/>
        </p:spPr>
        <p:txBody>
          <a:bodyPr wrap="none" rtlCol="0">
            <a:spAutoFit/>
          </a:bodyPr>
          <a:lstStyle/>
          <a:p>
            <a:r>
              <a:rPr lang="en-US" sz="1600" b="0" dirty="0" err="1">
                <a:latin typeface="Calibri" panose="020F0502020204030204" pitchFamily="34" charset="0"/>
                <a:ea typeface="Calibri" panose="020F0502020204030204" pitchFamily="34" charset="0"/>
                <a:cs typeface="Calibri" panose="020F0502020204030204" pitchFamily="34" charset="0"/>
              </a:rPr>
              <a:t>Frequenza</a:t>
            </a:r>
            <a:r>
              <a:rPr lang="en-US" sz="1600" b="0" dirty="0">
                <a:latin typeface="Calibri" panose="020F0502020204030204" pitchFamily="34" charset="0"/>
                <a:ea typeface="Calibri" panose="020F0502020204030204" pitchFamily="34" charset="0"/>
                <a:cs typeface="Calibri" panose="020F0502020204030204" pitchFamily="34" charset="0"/>
              </a:rPr>
              <a:t> </a:t>
            </a:r>
            <a:r>
              <a:rPr lang="en-US" sz="1600" b="0" dirty="0" err="1">
                <a:latin typeface="Calibri" panose="020F0502020204030204" pitchFamily="34" charset="0"/>
                <a:ea typeface="Calibri" panose="020F0502020204030204" pitchFamily="34" charset="0"/>
                <a:cs typeface="Calibri" panose="020F0502020204030204" pitchFamily="34" charset="0"/>
              </a:rPr>
              <a:t>angolare</a:t>
            </a:r>
            <a:endParaRPr lang="en-US" sz="1600" b="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185048B-9AD0-4138-9912-006CD4F2AD7C}"/>
              </a:ext>
            </a:extLst>
          </p:cNvPr>
          <p:cNvSpPr txBox="1"/>
          <p:nvPr/>
        </p:nvSpPr>
        <p:spPr>
          <a:xfrm>
            <a:off x="8466719" y="3861048"/>
            <a:ext cx="1480983" cy="338554"/>
          </a:xfrm>
          <a:prstGeom prst="rect">
            <a:avLst/>
          </a:prstGeom>
          <a:noFill/>
        </p:spPr>
        <p:txBody>
          <a:bodyPr wrap="none" rtlCol="0">
            <a:spAutoFit/>
          </a:bodyPr>
          <a:lstStyle/>
          <a:p>
            <a:r>
              <a:rPr lang="en-US" sz="1600" b="0" dirty="0" err="1">
                <a:latin typeface="Calibri" panose="020F0502020204030204" pitchFamily="34" charset="0"/>
                <a:ea typeface="Calibri" panose="020F0502020204030204" pitchFamily="34" charset="0"/>
                <a:cs typeface="Calibri" panose="020F0502020204030204" pitchFamily="34" charset="0"/>
              </a:rPr>
              <a:t>Numero</a:t>
            </a:r>
            <a:r>
              <a:rPr lang="en-US" sz="1600" b="0" dirty="0">
                <a:latin typeface="Calibri" panose="020F0502020204030204" pitchFamily="34" charset="0"/>
                <a:ea typeface="Calibri" panose="020F0502020204030204" pitchFamily="34" charset="0"/>
                <a:cs typeface="Calibri" panose="020F0502020204030204" pitchFamily="34" charset="0"/>
              </a:rPr>
              <a:t> </a:t>
            </a:r>
            <a:r>
              <a:rPr lang="en-US" sz="1600" b="0" dirty="0" err="1">
                <a:latin typeface="Calibri" panose="020F0502020204030204" pitchFamily="34" charset="0"/>
                <a:ea typeface="Calibri" panose="020F0502020204030204" pitchFamily="34" charset="0"/>
                <a:cs typeface="Calibri" panose="020F0502020204030204" pitchFamily="34" charset="0"/>
              </a:rPr>
              <a:t>d’onda</a:t>
            </a:r>
            <a:endParaRPr lang="en-US" sz="1600" b="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0206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78</a:t>
            </a:fld>
            <a:endParaRPr lang="en-US" dirty="0"/>
          </a:p>
        </p:txBody>
      </p:sp>
      <mc:AlternateContent xmlns:mc="http://schemas.openxmlformats.org/markup-compatibility/2006" xmlns:a14="http://schemas.microsoft.com/office/drawing/2010/main">
        <mc:Choice Requires="a14">
          <p:sp>
            <p:nvSpPr>
              <p:cNvPr id="4" name="Rectangle 3"/>
              <p:cNvSpPr/>
              <p:nvPr/>
            </p:nvSpPr>
            <p:spPr>
              <a:xfrm>
                <a:off x="1627517" y="1113057"/>
                <a:ext cx="8885208" cy="1015663"/>
              </a:xfrm>
              <a:prstGeom prst="rect">
                <a:avLst/>
              </a:prstGeom>
            </p:spPr>
            <p:txBody>
              <a:bodyPr wrap="square">
                <a:spAutoFit/>
              </a:bodyPr>
              <a:lstStyle/>
              <a:p>
                <a:pPr algn="just"/>
                <a:r>
                  <a:rPr lang="it-IT" b="0" dirty="0">
                    <a:latin typeface="+mj-lt"/>
                    <a:ea typeface="Calibri" panose="020F0502020204030204" pitchFamily="34" charset="0"/>
                    <a:cs typeface="Calibri" panose="020F0502020204030204" pitchFamily="34" charset="0"/>
                  </a:rPr>
                  <a:t>Secondo il </a:t>
                </a:r>
                <a:r>
                  <a:rPr lang="it-IT" b="0" dirty="0">
                    <a:solidFill>
                      <a:srgbClr val="FF0000"/>
                    </a:solidFill>
                    <a:latin typeface="+mj-lt"/>
                    <a:ea typeface="Calibri" panose="020F0502020204030204" pitchFamily="34" charset="0"/>
                    <a:cs typeface="Calibri" panose="020F0502020204030204" pitchFamily="34" charset="0"/>
                  </a:rPr>
                  <a:t>teorema di Fourier </a:t>
                </a:r>
                <a:r>
                  <a:rPr lang="it-IT" b="0" dirty="0">
                    <a:latin typeface="+mj-lt"/>
                    <a:ea typeface="Calibri" panose="020F0502020204030204" pitchFamily="34" charset="0"/>
                    <a:cs typeface="Calibri" panose="020F0502020204030204" pitchFamily="34" charset="0"/>
                  </a:rPr>
                  <a:t>qualsiasi arbitraria funzione transiente f(t) nel dominio dei tempi può essere rappresentata da una funzione equivalente F(</a:t>
                </a:r>
                <a14:m>
                  <m:oMath xmlns:m="http://schemas.openxmlformats.org/officeDocument/2006/math">
                    <m:r>
                      <a:rPr lang="en-US" b="0" i="1">
                        <a:latin typeface="Cambria Math" panose="02040503050406030204" pitchFamily="18" charset="0"/>
                        <a:ea typeface="Cambria Math" panose="02040503050406030204" pitchFamily="18" charset="0"/>
                      </a:rPr>
                      <m:t>𝜔</m:t>
                    </m:r>
                  </m:oMath>
                </a14:m>
                <a:r>
                  <a:rPr lang="it-IT" b="0" dirty="0">
                    <a:latin typeface="+mj-lt"/>
                    <a:ea typeface="Calibri" panose="020F0502020204030204" pitchFamily="34" charset="0"/>
                    <a:cs typeface="Calibri" panose="020F0502020204030204" pitchFamily="34" charset="0"/>
                  </a:rPr>
                  <a:t>) nel dominio della frequenza,  cioè la trasformata di Fourier di f (t). Valgono le seguenti relazioni:</a:t>
                </a:r>
                <a:endParaRPr lang="en-US" b="0" dirty="0">
                  <a:latin typeface="+mj-lt"/>
                  <a:ea typeface="Calibri" panose="020F0502020204030204" pitchFamily="34" charset="0"/>
                  <a:cs typeface="Calibri" panose="020F050202020403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1627517" y="1113057"/>
                <a:ext cx="8885208" cy="1015663"/>
              </a:xfrm>
              <a:prstGeom prst="rect">
                <a:avLst/>
              </a:prstGeom>
              <a:blipFill>
                <a:blip r:embed="rId2"/>
                <a:stretch>
                  <a:fillRect l="-754" t="-3614" r="-617" b="-10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35880" y="2326158"/>
                <a:ext cx="3920240" cy="8996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𝑓</m:t>
                      </m:r>
                      <m:d>
                        <m:dPr>
                          <m:ctrlPr>
                            <a:rPr lang="en-US" b="0" i="1">
                              <a:latin typeface="Cambria Math" panose="02040503050406030204" pitchFamily="18" charset="0"/>
                            </a:rPr>
                          </m:ctrlPr>
                        </m:dPr>
                        <m:e>
                          <m:r>
                            <a:rPr lang="en-US" b="0" i="1">
                              <a:latin typeface="Cambria Math" panose="02040503050406030204" pitchFamily="18" charset="0"/>
                            </a:rPr>
                            <m:t>𝑡</m:t>
                          </m:r>
                        </m:e>
                      </m:d>
                      <m:r>
                        <a:rPr lang="en-US" b="0" i="1">
                          <a:latin typeface="Cambria Math" panose="02040503050406030204" pitchFamily="18" charset="0"/>
                        </a:rPr>
                        <m:t>=</m:t>
                      </m:r>
                      <m:sSup>
                        <m:sSupPr>
                          <m:ctrlPr>
                            <a:rPr lang="en-US" b="0" i="1">
                              <a:latin typeface="Cambria Math" panose="02040503050406030204" pitchFamily="18" charset="0"/>
                            </a:rPr>
                          </m:ctrlPr>
                        </m:sSupPr>
                        <m:e>
                          <m:d>
                            <m:dPr>
                              <m:ctrlPr>
                                <a:rPr lang="en-US" b="0" i="1">
                                  <a:latin typeface="Cambria Math" panose="02040503050406030204" pitchFamily="18" charset="0"/>
                                </a:rPr>
                              </m:ctrlPr>
                            </m:dPr>
                            <m:e>
                              <m:r>
                                <a:rPr lang="en-US" b="0" i="1">
                                  <a:latin typeface="Cambria Math" panose="02040503050406030204" pitchFamily="18" charset="0"/>
                                </a:rPr>
                                <m:t>2</m:t>
                              </m:r>
                              <m:r>
                                <a:rPr lang="en-US" b="0" i="1">
                                  <a:latin typeface="Cambria Math" panose="02040503050406030204" pitchFamily="18" charset="0"/>
                                  <a:ea typeface="Cambria Math" panose="02040503050406030204" pitchFamily="18" charset="0"/>
                                </a:rPr>
                                <m:t>𝜋</m:t>
                              </m:r>
                            </m:e>
                          </m:d>
                        </m:e>
                        <m:sup>
                          <m:r>
                            <a:rPr lang="en-US" b="0" i="1">
                              <a:latin typeface="Cambria Math" panose="02040503050406030204" pitchFamily="18" charset="0"/>
                            </a:rPr>
                            <m:t>−1</m:t>
                          </m:r>
                        </m:sup>
                      </m:sSup>
                      <m:nary>
                        <m:naryPr>
                          <m:limLoc m:val="undOvr"/>
                          <m:ctrlPr>
                            <a:rPr lang="en-US" b="0" i="1">
                              <a:latin typeface="Cambria Math" panose="02040503050406030204" pitchFamily="18" charset="0"/>
                            </a:rPr>
                          </m:ctrlPr>
                        </m:naryPr>
                        <m:sub>
                          <m:r>
                            <m:rPr>
                              <m:brk m:alnAt="24"/>
                            </m:rPr>
                            <a:rPr lang="en-US" b="0" i="1">
                              <a:latin typeface="Cambria Math" panose="02040503050406030204" pitchFamily="18" charset="0"/>
                            </a:rPr>
                            <m:t>−</m:t>
                          </m:r>
                          <m:r>
                            <a:rPr lang="en-US" b="0" i="1">
                              <a:latin typeface="Cambria Math" panose="02040503050406030204" pitchFamily="18" charset="0"/>
                              <a:ea typeface="Cambria Math" panose="02040503050406030204" pitchFamily="18" charset="0"/>
                            </a:rPr>
                            <m:t>∞</m:t>
                          </m:r>
                        </m:sub>
                        <m:sup>
                          <m:r>
                            <a:rPr lang="en-US" b="0" i="1">
                              <a:latin typeface="Cambria Math" panose="02040503050406030204" pitchFamily="18" charset="0"/>
                              <a:ea typeface="Cambria Math" panose="02040503050406030204" pitchFamily="18" charset="0"/>
                            </a:rPr>
                            <m:t>∞</m:t>
                          </m:r>
                        </m:sup>
                        <m:e>
                          <m:r>
                            <m:rPr>
                              <m:sty m:val="p"/>
                            </m:rPr>
                            <a:rPr lang="en-US" b="0">
                              <a:latin typeface="Cambria Math" panose="02040503050406030204" pitchFamily="18" charset="0"/>
                            </a:rPr>
                            <m:t>F</m:t>
                          </m:r>
                          <m:d>
                            <m:dPr>
                              <m:ctrlPr>
                                <a:rPr lang="en-US" b="0" i="1">
                                  <a:latin typeface="Cambria Math" panose="02040503050406030204" pitchFamily="18" charset="0"/>
                                </a:rPr>
                              </m:ctrlPr>
                            </m:dPr>
                            <m:e>
                              <m:r>
                                <a:rPr lang="en-US" b="0" i="1">
                                  <a:latin typeface="Cambria Math" panose="02040503050406030204" pitchFamily="18" charset="0"/>
                                  <a:ea typeface="Cambria Math" panose="02040503050406030204" pitchFamily="18" charset="0"/>
                                </a:rPr>
                                <m:t>𝜔</m:t>
                              </m:r>
                            </m:e>
                          </m:d>
                          <m:r>
                            <m:rPr>
                              <m:sty m:val="p"/>
                            </m:rPr>
                            <a:rPr lang="en-US" b="0">
                              <a:latin typeface="Cambria Math" panose="02040503050406030204" pitchFamily="18" charset="0"/>
                            </a:rPr>
                            <m:t>exp</m:t>
                          </m:r>
                          <m:r>
                            <a:rPr lang="en-US" b="0" i="1">
                              <a:latin typeface="Cambria Math" panose="02040503050406030204" pitchFamily="18" charset="0"/>
                            </a:rPr>
                            <m:t>⁡</m:t>
                          </m:r>
                          <m:d>
                            <m:dPr>
                              <m:ctrlPr>
                                <a:rPr lang="en-US" b="0" i="1">
                                  <a:latin typeface="Cambria Math" panose="02040503050406030204" pitchFamily="18" charset="0"/>
                                </a:rPr>
                              </m:ctrlPr>
                            </m:dPr>
                            <m:e>
                              <m:r>
                                <a:rPr lang="en-US" b="0" i="1">
                                  <a:latin typeface="Cambria Math" panose="02040503050406030204" pitchFamily="18" charset="0"/>
                                </a:rPr>
                                <m:t>𝑖</m:t>
                              </m:r>
                              <m:r>
                                <a:rPr lang="en-US" b="0" i="1">
                                  <a:latin typeface="Cambria Math" panose="02040503050406030204" pitchFamily="18" charset="0"/>
                                  <a:ea typeface="Cambria Math" panose="02040503050406030204" pitchFamily="18" charset="0"/>
                                </a:rPr>
                                <m:t>𝜔</m:t>
                              </m:r>
                              <m:r>
                                <a:rPr lang="en-US" b="0" i="1">
                                  <a:latin typeface="Cambria Math" panose="02040503050406030204" pitchFamily="18" charset="0"/>
                                  <a:ea typeface="Cambria Math" panose="02040503050406030204" pitchFamily="18" charset="0"/>
                                </a:rPr>
                                <m:t>𝑡</m:t>
                              </m:r>
                            </m:e>
                          </m:d>
                          <m:r>
                            <a:rPr lang="en-US" b="0" i="1">
                              <a:latin typeface="Cambria Math" panose="02040503050406030204" pitchFamily="18" charset="0"/>
                            </a:rPr>
                            <m:t>𝑑</m:t>
                          </m:r>
                          <m:r>
                            <a:rPr lang="en-US" b="0" i="1">
                              <a:latin typeface="Cambria Math" panose="02040503050406030204" pitchFamily="18" charset="0"/>
                              <a:ea typeface="Cambria Math" panose="02040503050406030204" pitchFamily="18" charset="0"/>
                            </a:rPr>
                            <m:t>𝜔</m:t>
                          </m:r>
                        </m:e>
                      </m:nary>
                    </m:oMath>
                  </m:oMathPara>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4135880" y="2326158"/>
                <a:ext cx="3920240" cy="89960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503712" y="3300191"/>
                <a:ext cx="5633402" cy="6640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𝐹</m:t>
                      </m:r>
                      <m:d>
                        <m:dPr>
                          <m:ctrlPr>
                            <a:rPr lang="en-US" b="0" i="1">
                              <a:latin typeface="Cambria Math" panose="02040503050406030204" pitchFamily="18" charset="0"/>
                            </a:rPr>
                          </m:ctrlPr>
                        </m:dPr>
                        <m:e>
                          <m:r>
                            <a:rPr lang="en-US" b="0" i="1">
                              <a:latin typeface="Cambria Math" panose="02040503050406030204" pitchFamily="18" charset="0"/>
                              <a:ea typeface="Cambria Math" panose="02040503050406030204" pitchFamily="18" charset="0"/>
                            </a:rPr>
                            <m:t>𝜔</m:t>
                          </m:r>
                        </m:e>
                      </m:d>
                      <m:r>
                        <a:rPr lang="en-US" b="0" i="1">
                          <a:latin typeface="Cambria Math" panose="02040503050406030204" pitchFamily="18" charset="0"/>
                        </a:rPr>
                        <m:t>=</m:t>
                      </m:r>
                      <m:nary>
                        <m:naryPr>
                          <m:ctrlPr>
                            <a:rPr lang="en-US" b="0" i="1">
                              <a:latin typeface="Cambria Math" panose="02040503050406030204" pitchFamily="18" charset="0"/>
                            </a:rPr>
                          </m:ctrlPr>
                        </m:naryPr>
                        <m:sub>
                          <m:r>
                            <m:rPr>
                              <m:brk m:alnAt="23"/>
                            </m:rPr>
                            <a:rPr lang="en-US" b="0" i="1">
                              <a:latin typeface="Cambria Math" panose="02040503050406030204" pitchFamily="18" charset="0"/>
                            </a:rPr>
                            <m:t>−</m:t>
                          </m:r>
                          <m:r>
                            <a:rPr lang="en-US" b="0" i="1">
                              <a:latin typeface="Cambria Math" panose="02040503050406030204" pitchFamily="18" charset="0"/>
                              <a:ea typeface="Cambria Math" panose="02040503050406030204" pitchFamily="18" charset="0"/>
                            </a:rPr>
                            <m:t>∞</m:t>
                          </m:r>
                        </m:sub>
                        <m:sup>
                          <m:r>
                            <a:rPr lang="en-US" b="0" i="1">
                              <a:latin typeface="Cambria Math" panose="02040503050406030204" pitchFamily="18" charset="0"/>
                              <a:ea typeface="Cambria Math" panose="02040503050406030204" pitchFamily="18" charset="0"/>
                            </a:rPr>
                            <m:t>∞</m:t>
                          </m:r>
                        </m:sup>
                        <m:e>
                          <m:r>
                            <a:rPr lang="en-US" b="0" i="1">
                              <a:latin typeface="Cambria Math" panose="02040503050406030204" pitchFamily="18" charset="0"/>
                            </a:rPr>
                            <m:t>𝑓</m:t>
                          </m:r>
                          <m:d>
                            <m:dPr>
                              <m:ctrlPr>
                                <a:rPr lang="en-US" b="0" i="1">
                                  <a:latin typeface="Cambria Math" panose="02040503050406030204" pitchFamily="18" charset="0"/>
                                </a:rPr>
                              </m:ctrlPr>
                            </m:dPr>
                            <m:e>
                              <m:r>
                                <a:rPr lang="en-US" b="0" i="1">
                                  <a:latin typeface="Cambria Math" panose="02040503050406030204" pitchFamily="18" charset="0"/>
                                </a:rPr>
                                <m:t>𝑡</m:t>
                              </m:r>
                            </m:e>
                          </m:d>
                          <m:r>
                            <a:rPr lang="en-US" b="0" i="1">
                              <a:latin typeface="Cambria Math" panose="02040503050406030204" pitchFamily="18" charset="0"/>
                            </a:rPr>
                            <m:t>𝑒𝑥𝑝</m:t>
                          </m:r>
                          <m:d>
                            <m:dPr>
                              <m:ctrlPr>
                                <a:rPr lang="en-US" b="0" i="1">
                                  <a:latin typeface="Cambria Math" panose="02040503050406030204" pitchFamily="18" charset="0"/>
                                </a:rPr>
                              </m:ctrlPr>
                            </m:dPr>
                            <m:e>
                              <m:r>
                                <a:rPr lang="en-US" b="0" i="1">
                                  <a:latin typeface="Cambria Math" panose="02040503050406030204" pitchFamily="18" charset="0"/>
                                </a:rPr>
                                <m:t>−</m:t>
                              </m:r>
                              <m:r>
                                <a:rPr lang="en-US" b="0" i="1">
                                  <a:latin typeface="Cambria Math" panose="02040503050406030204" pitchFamily="18" charset="0"/>
                                </a:rPr>
                                <m:t>𝑖</m:t>
                              </m:r>
                              <m:r>
                                <a:rPr lang="en-US" b="0" i="1">
                                  <a:latin typeface="Cambria Math" panose="02040503050406030204" pitchFamily="18" charset="0"/>
                                  <a:ea typeface="Cambria Math" panose="02040503050406030204" pitchFamily="18" charset="0"/>
                                </a:rPr>
                                <m:t>𝜔</m:t>
                              </m:r>
                              <m:r>
                                <a:rPr lang="en-US" b="0" i="1">
                                  <a:latin typeface="Cambria Math" panose="02040503050406030204" pitchFamily="18" charset="0"/>
                                  <a:ea typeface="Cambria Math" panose="02040503050406030204" pitchFamily="18" charset="0"/>
                                </a:rPr>
                                <m:t>𝑡</m:t>
                              </m:r>
                            </m:e>
                          </m:d>
                          <m:r>
                            <a:rPr lang="en-US" b="0" i="1">
                              <a:latin typeface="Cambria Math" panose="02040503050406030204" pitchFamily="18" charset="0"/>
                            </a:rPr>
                            <m:t>𝑑𝑡</m:t>
                          </m:r>
                        </m:e>
                      </m:nary>
                      <m:r>
                        <a:rPr lang="en-US" b="0"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𝜔</m:t>
                              </m:r>
                            </m:e>
                          </m:d>
                        </m:e>
                      </m:d>
                      <m:r>
                        <a:rPr lang="en-US" b="0" i="1">
                          <a:latin typeface="Cambria Math" panose="02040503050406030204" pitchFamily="18" charset="0"/>
                        </a:rPr>
                        <m:t>𝑒𝑥𝑝</m:t>
                      </m:r>
                      <m:d>
                        <m:dPr>
                          <m:ctrlPr>
                            <a:rPr lang="en-US" b="0" i="1">
                              <a:latin typeface="Cambria Math" panose="02040503050406030204" pitchFamily="18" charset="0"/>
                            </a:rPr>
                          </m:ctrlPr>
                        </m:dPr>
                        <m:e>
                          <m:r>
                            <a:rPr lang="en-US" b="0" i="1">
                              <a:latin typeface="Cambria Math" panose="02040503050406030204" pitchFamily="18" charset="0"/>
                            </a:rPr>
                            <m:t>𝑖</m:t>
                          </m:r>
                          <m:r>
                            <m:rPr>
                              <m:nor/>
                            </m:rPr>
                            <a:rPr lang="en-US" dirty="0">
                              <a:latin typeface="Symbol" panose="05050102010706020507" pitchFamily="18" charset="2"/>
                            </a:rPr>
                            <m:t>f</m:t>
                          </m:r>
                          <m:d>
                            <m:dPr>
                              <m:ctrlPr>
                                <a:rPr lang="en-US" b="0" i="1">
                                  <a:latin typeface="Cambria Math" panose="02040503050406030204" pitchFamily="18" charset="0"/>
                                  <a:ea typeface="Cambria Math" panose="02040503050406030204" pitchFamily="18" charset="0"/>
                                </a:rPr>
                              </m:ctrlPr>
                            </m:dPr>
                            <m:e>
                              <m:r>
                                <a:rPr lang="en-US" b="0" i="1">
                                  <a:latin typeface="Cambria Math" panose="02040503050406030204" pitchFamily="18" charset="0"/>
                                  <a:ea typeface="Cambria Math" panose="02040503050406030204" pitchFamily="18" charset="0"/>
                                </a:rPr>
                                <m:t>𝜔</m:t>
                              </m:r>
                            </m:e>
                          </m:d>
                        </m:e>
                      </m:d>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3503712" y="3300191"/>
                <a:ext cx="5633402" cy="66409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1653396" y="4149080"/>
                <a:ext cx="8885208" cy="2246769"/>
              </a:xfrm>
              <a:prstGeom prst="rect">
                <a:avLst/>
              </a:prstGeom>
            </p:spPr>
            <p:txBody>
              <a:bodyPr wrap="square">
                <a:spAutoFit/>
              </a:bodyPr>
              <a:lstStyle/>
              <a:p>
                <a:pPr algn="just"/>
                <a:r>
                  <a:rPr lang="en-US" b="0" dirty="0">
                    <a:latin typeface="+mj-lt"/>
                    <a:ea typeface="Calibri" panose="020F0502020204030204" pitchFamily="34" charset="0"/>
                    <a:cs typeface="Calibri" panose="020F0502020204030204" pitchFamily="34" charset="0"/>
                  </a:rPr>
                  <a:t>|F(w)|= A(w) </a:t>
                </a:r>
                <a:r>
                  <a:rPr lang="it-IT" b="0" dirty="0">
                    <a:latin typeface="+mj-lt"/>
                    <a:ea typeface="Calibri" panose="020F0502020204030204" pitchFamily="34" charset="0"/>
                    <a:cs typeface="Calibri" panose="020F0502020204030204" pitchFamily="34" charset="0"/>
                  </a:rPr>
                  <a:t>è la densità spettrale dell'ampiezza con l'unità m/Hz, </a:t>
                </a:r>
                <a:r>
                  <a:rPr lang="en-US" b="0" dirty="0">
                    <a:latin typeface="+mj-lt"/>
                    <a:ea typeface="Calibri" panose="020F0502020204030204" pitchFamily="34" charset="0"/>
                    <a:cs typeface="Calibri" panose="020F0502020204030204" pitchFamily="34" charset="0"/>
                  </a:rPr>
                  <a:t>w = 2pf</a:t>
                </a:r>
                <a:r>
                  <a:rPr lang="it-IT" b="0" dirty="0">
                    <a:latin typeface="+mj-lt"/>
                    <a:ea typeface="Calibri" panose="020F0502020204030204" pitchFamily="34" charset="0"/>
                    <a:cs typeface="Calibri" panose="020F0502020204030204" pitchFamily="34" charset="0"/>
                  </a:rPr>
                  <a:t> l'angolo</a:t>
                </a:r>
                <a:br>
                  <a:rPr lang="it-IT" b="0" dirty="0">
                    <a:latin typeface="+mj-lt"/>
                    <a:ea typeface="Calibri" panose="020F0502020204030204" pitchFamily="34" charset="0"/>
                    <a:cs typeface="Calibri" panose="020F0502020204030204" pitchFamily="34" charset="0"/>
                  </a:rPr>
                </a:br>
                <a:r>
                  <a:rPr lang="it-IT" b="0" dirty="0">
                    <a:latin typeface="+mj-lt"/>
                    <a:ea typeface="Calibri" panose="020F0502020204030204" pitchFamily="34" charset="0"/>
                    <a:cs typeface="Calibri" panose="020F0502020204030204" pitchFamily="34" charset="0"/>
                  </a:rPr>
                  <a:t>frequenza (con f - frequenza con unità Hz) e </a:t>
                </a:r>
                <a:r>
                  <a:rPr lang="en-US" b="0" dirty="0">
                    <a:latin typeface="+mj-lt"/>
                    <a:ea typeface="Calibri" panose="020F0502020204030204" pitchFamily="34" charset="0"/>
                    <a:cs typeface="Calibri" panose="020F0502020204030204" pitchFamily="34" charset="0"/>
                  </a:rPr>
                  <a:t>f(w)</a:t>
                </a:r>
                <a:r>
                  <a:rPr lang="it-IT" b="0" dirty="0">
                    <a:latin typeface="+mj-lt"/>
                    <a:ea typeface="Calibri" panose="020F0502020204030204" pitchFamily="34" charset="0"/>
                    <a:cs typeface="Calibri" panose="020F0502020204030204" pitchFamily="34" charset="0"/>
                  </a:rPr>
                  <a:t> lo spettro di fase con le unità deg, </a:t>
                </a:r>
                <a:r>
                  <a:rPr lang="it-IT" b="0" dirty="0" err="1">
                    <a:latin typeface="+mj-lt"/>
                    <a:ea typeface="Calibri" panose="020F0502020204030204" pitchFamily="34" charset="0"/>
                    <a:cs typeface="Calibri" panose="020F0502020204030204" pitchFamily="34" charset="0"/>
                  </a:rPr>
                  <a:t>rad</a:t>
                </a:r>
                <a:r>
                  <a:rPr lang="it-IT" b="0" dirty="0">
                    <a:latin typeface="+mj-lt"/>
                    <a:ea typeface="Calibri" panose="020F0502020204030204" pitchFamily="34" charset="0"/>
                    <a:cs typeface="Calibri" panose="020F0502020204030204" pitchFamily="34" charset="0"/>
                  </a:rPr>
                  <a:t> o </a:t>
                </a:r>
                <a:r>
                  <a:rPr lang="en-US" b="0" dirty="0">
                    <a:latin typeface="+mj-lt"/>
                    <a:ea typeface="Calibri" panose="020F0502020204030204" pitchFamily="34" charset="0"/>
                    <a:cs typeface="Calibri" panose="020F0502020204030204" pitchFamily="34" charset="0"/>
                  </a:rPr>
                  <a:t>2prad</a:t>
                </a:r>
                <a:r>
                  <a:rPr lang="it-IT" b="0" dirty="0">
                    <a:latin typeface="+mj-lt"/>
                    <a:ea typeface="Calibri" panose="020F0502020204030204" pitchFamily="34" charset="0"/>
                    <a:cs typeface="Calibri" panose="020F0502020204030204" pitchFamily="34" charset="0"/>
                  </a:rPr>
                  <a:t>. L'integrale equivale a una somma. Quindi, il teorema di Fourier afferma che una serie temporale arbitraria finita, anche impulsiva, può essere espressa come una somma di funzioni periodiche monocromatiche, ovvero </a:t>
                </a:r>
              </a:p>
              <a:p>
                <a:pPr algn="just"/>
                <a:r>
                  <a:rPr lang="it-IT" b="0" dirty="0">
                    <a:latin typeface="+mj-lt"/>
                    <a:ea typeface="Calibri" panose="020F0502020204030204" pitchFamily="34" charset="0"/>
                    <a:cs typeface="Calibri" panose="020F0502020204030204" pitchFamily="34" charset="0"/>
                  </a:rPr>
                  <a:t>                                 </a:t>
                </a:r>
              </a:p>
              <a:p>
                <a:pPr algn="just"/>
                <a:r>
                  <a:rPr lang="it-IT" b="0" dirty="0">
                    <a:latin typeface="+mj-lt"/>
                    <a:ea typeface="Calibri" panose="020F0502020204030204" pitchFamily="34" charset="0"/>
                    <a:cs typeface="Calibri" panose="020F0502020204030204" pitchFamily="34" charset="0"/>
                  </a:rPr>
                  <a:t>                                       </a:t>
                </a:r>
                <a14:m>
                  <m:oMath xmlns:m="http://schemas.openxmlformats.org/officeDocument/2006/math">
                    <m:r>
                      <a:rPr lang="en-US" b="0" i="1">
                        <a:latin typeface="Cambria Math" panose="02040503050406030204" pitchFamily="18" charset="0"/>
                      </a:rPr>
                      <m:t>𝑓</m:t>
                    </m:r>
                    <m:d>
                      <m:dPr>
                        <m:ctrlPr>
                          <a:rPr lang="en-US" b="0" i="1">
                            <a:latin typeface="Cambria Math" panose="02040503050406030204" pitchFamily="18" charset="0"/>
                          </a:rPr>
                        </m:ctrlPr>
                      </m:dPr>
                      <m:e>
                        <m:r>
                          <a:rPr lang="en-US" b="0" i="1">
                            <a:latin typeface="Cambria Math" panose="02040503050406030204" pitchFamily="18" charset="0"/>
                          </a:rPr>
                          <m:t>𝑡</m:t>
                        </m:r>
                      </m:e>
                    </m:d>
                    <m:r>
                      <a:rPr lang="en-US" b="0" i="1">
                        <a:latin typeface="Cambria Math" panose="02040503050406030204" pitchFamily="18" charset="0"/>
                      </a:rPr>
                      <m:t>=2</m:t>
                    </m:r>
                    <m:sSup>
                      <m:sSupPr>
                        <m:ctrlPr>
                          <a:rPr lang="en-US" b="0" i="1">
                            <a:latin typeface="Cambria Math" panose="02040503050406030204" pitchFamily="18" charset="0"/>
                          </a:rPr>
                        </m:ctrlPr>
                      </m:sSupPr>
                      <m:e>
                        <m:r>
                          <a:rPr lang="en-US" b="0" i="1">
                            <a:latin typeface="Cambria Math" panose="02040503050406030204" pitchFamily="18" charset="0"/>
                            <a:ea typeface="Cambria Math" panose="02040503050406030204" pitchFamily="18" charset="0"/>
                          </a:rPr>
                          <m:t>𝜋</m:t>
                        </m:r>
                      </m:e>
                      <m:sup>
                        <m:r>
                          <a:rPr lang="en-US" b="0" i="1">
                            <a:latin typeface="Cambria Math" panose="02040503050406030204" pitchFamily="18" charset="0"/>
                          </a:rPr>
                          <m:t>−1</m:t>
                        </m:r>
                      </m:sup>
                    </m:sSup>
                    <m:nary>
                      <m:naryPr>
                        <m:chr m:val="∑"/>
                        <m:subHide m:val="on"/>
                        <m:supHide m:val="on"/>
                        <m:ctrlPr>
                          <a:rPr lang="en-US" b="0" i="1">
                            <a:latin typeface="Cambria Math" panose="02040503050406030204" pitchFamily="18" charset="0"/>
                          </a:rPr>
                        </m:ctrlPr>
                      </m:naryPr>
                      <m:sub/>
                      <m:sup/>
                      <m:e>
                        <m:d>
                          <m:dPr>
                            <m:begChr m:val="|"/>
                            <m:endChr m:val="|"/>
                            <m:ctrlPr>
                              <a:rPr lang="en-US" b="0" i="1">
                                <a:latin typeface="Cambria Math" panose="02040503050406030204" pitchFamily="18" charset="0"/>
                              </a:rPr>
                            </m:ctrlPr>
                          </m:dPr>
                          <m:e>
                            <m:r>
                              <a:rPr lang="en-US" b="0" i="1">
                                <a:latin typeface="Cambria Math" panose="02040503050406030204" pitchFamily="18" charset="0"/>
                              </a:rPr>
                              <m:t>𝐹</m:t>
                            </m:r>
                            <m:d>
                              <m:dPr>
                                <m:ctrlPr>
                                  <a:rPr lang="en-US" b="0" i="1">
                                    <a:latin typeface="Cambria Math" panose="02040503050406030204" pitchFamily="18" charset="0"/>
                                  </a:rPr>
                                </m:ctrlPr>
                              </m:dPr>
                              <m:e>
                                <m:r>
                                  <a:rPr lang="en-US" b="0" i="1">
                                    <a:latin typeface="Cambria Math" panose="02040503050406030204" pitchFamily="18" charset="0"/>
                                    <a:ea typeface="Cambria Math" panose="02040503050406030204" pitchFamily="18" charset="0"/>
                                  </a:rPr>
                                  <m:t>𝜔</m:t>
                                </m:r>
                              </m:e>
                            </m:d>
                          </m:e>
                        </m:d>
                      </m:e>
                    </m:nary>
                    <m:r>
                      <a:rPr lang="en-US" b="0" i="1">
                        <a:latin typeface="Cambria Math" panose="02040503050406030204" pitchFamily="18" charset="0"/>
                      </a:rPr>
                      <m:t>𝑒𝑥𝑝</m:t>
                    </m:r>
                    <m:d>
                      <m:dPr>
                        <m:ctrlPr>
                          <a:rPr lang="en-US" b="0" i="1">
                            <a:latin typeface="Cambria Math" panose="02040503050406030204" pitchFamily="18" charset="0"/>
                          </a:rPr>
                        </m:ctrlPr>
                      </m:dPr>
                      <m:e>
                        <m:r>
                          <a:rPr lang="en-US" b="0" i="1">
                            <a:latin typeface="Cambria Math" panose="02040503050406030204" pitchFamily="18" charset="0"/>
                          </a:rPr>
                          <m:t>𝑖</m:t>
                        </m:r>
                        <m:d>
                          <m:dPr>
                            <m:begChr m:val="["/>
                            <m:endChr m:val="]"/>
                            <m:ctrlPr>
                              <a:rPr lang="en-US" b="0" i="1">
                                <a:latin typeface="Cambria Math" panose="02040503050406030204" pitchFamily="18" charset="0"/>
                              </a:rPr>
                            </m:ctrlPr>
                          </m:dPr>
                          <m:e>
                            <m:r>
                              <a:rPr lang="en-US" b="0" i="1">
                                <a:latin typeface="Cambria Math" panose="02040503050406030204" pitchFamily="18" charset="0"/>
                                <a:ea typeface="Cambria Math" panose="02040503050406030204" pitchFamily="18" charset="0"/>
                              </a:rPr>
                              <m:t>𝜔</m:t>
                            </m:r>
                            <m:r>
                              <a:rPr lang="en-US" b="0" i="1">
                                <a:latin typeface="Cambria Math" panose="02040503050406030204" pitchFamily="18" charset="0"/>
                                <a:ea typeface="Cambria Math" panose="02040503050406030204" pitchFamily="18" charset="0"/>
                              </a:rPr>
                              <m:t>𝑡</m:t>
                            </m:r>
                            <m:r>
                              <a:rPr lang="en-US" b="0" i="1">
                                <a:latin typeface="Cambria Math" panose="02040503050406030204" pitchFamily="18" charset="0"/>
                                <a:ea typeface="Cambria Math" panose="02040503050406030204" pitchFamily="18" charset="0"/>
                              </a:rPr>
                              <m:t>+</m:t>
                            </m:r>
                            <m:r>
                              <a:rPr lang="en-US" b="0" i="1">
                                <a:latin typeface="Cambria Math" panose="02040503050406030204" pitchFamily="18" charset="0"/>
                                <a:ea typeface="Cambria Math" panose="02040503050406030204" pitchFamily="18" charset="0"/>
                              </a:rPr>
                              <m:t>𝜙</m:t>
                            </m:r>
                            <m:d>
                              <m:dPr>
                                <m:ctrlPr>
                                  <a:rPr lang="en-US" b="0" i="1">
                                    <a:latin typeface="Cambria Math" panose="02040503050406030204" pitchFamily="18" charset="0"/>
                                    <a:ea typeface="Cambria Math" panose="02040503050406030204" pitchFamily="18" charset="0"/>
                                  </a:rPr>
                                </m:ctrlPr>
                              </m:dPr>
                              <m:e>
                                <m:r>
                                  <a:rPr lang="en-US" b="0" i="1">
                                    <a:latin typeface="Cambria Math" panose="02040503050406030204" pitchFamily="18" charset="0"/>
                                    <a:ea typeface="Cambria Math" panose="02040503050406030204" pitchFamily="18" charset="0"/>
                                  </a:rPr>
                                  <m:t>𝜔</m:t>
                                </m:r>
                              </m:e>
                            </m:d>
                          </m:e>
                        </m:d>
                      </m:e>
                    </m:d>
                    <m:r>
                      <a:rPr lang="el-GR" b="0" i="1">
                        <a:latin typeface="Cambria Math" panose="02040503050406030204" pitchFamily="18" charset="0"/>
                        <a:ea typeface="Cambria Math" panose="02040503050406030204" pitchFamily="18" charset="0"/>
                      </a:rPr>
                      <m:t>𝛥𝜔</m:t>
                    </m:r>
                  </m:oMath>
                </a14:m>
                <a:r>
                  <a:rPr lang="it-IT" b="0" dirty="0">
                    <a:latin typeface="+mj-lt"/>
                    <a:ea typeface="Calibri" panose="020F0502020204030204" pitchFamily="34" charset="0"/>
                    <a:cs typeface="Calibri" panose="020F0502020204030204" pitchFamily="34" charset="0"/>
                  </a:rPr>
                  <a:t>. </a:t>
                </a:r>
                <a:endParaRPr lang="en-US" b="0" dirty="0">
                  <a:latin typeface="+mj-lt"/>
                  <a:ea typeface="Calibri" panose="020F0502020204030204" pitchFamily="34" charset="0"/>
                  <a:cs typeface="Calibri" panose="020F0502020204030204" pitchFamily="34"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1653396" y="4149080"/>
                <a:ext cx="8885208" cy="2246769"/>
              </a:xfrm>
              <a:prstGeom prst="rect">
                <a:avLst/>
              </a:prstGeom>
              <a:blipFill>
                <a:blip r:embed="rId5"/>
                <a:stretch>
                  <a:fillRect l="-686" t="-1630" r="-686" b="-32609"/>
                </a:stretch>
              </a:blipFill>
            </p:spPr>
            <p:txBody>
              <a:bodyPr/>
              <a:lstStyle/>
              <a:p>
                <a:r>
                  <a:rPr lang="en-US">
                    <a:noFill/>
                  </a:rPr>
                  <a:t> </a:t>
                </a:r>
              </a:p>
            </p:txBody>
          </p:sp>
        </mc:Fallback>
      </mc:AlternateContent>
    </p:spTree>
    <p:extLst>
      <p:ext uri="{BB962C8B-B14F-4D97-AF65-F5344CB8AC3E}">
        <p14:creationId xmlns:p14="http://schemas.microsoft.com/office/powerpoint/2010/main" val="11910328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79</a:t>
            </a:fld>
            <a:endParaRPr lang="en-US" dirty="0"/>
          </a:p>
        </p:txBody>
      </p:sp>
      <p:sp>
        <p:nvSpPr>
          <p:cNvPr id="3" name="Rectangle 2"/>
          <p:cNvSpPr/>
          <p:nvPr/>
        </p:nvSpPr>
        <p:spPr>
          <a:xfrm>
            <a:off x="1700842" y="5015363"/>
            <a:ext cx="8790317" cy="1323439"/>
          </a:xfrm>
          <a:prstGeom prst="rect">
            <a:avLst/>
          </a:prstGeom>
        </p:spPr>
        <p:txBody>
          <a:bodyPr wrap="square">
            <a:spAutoFit/>
          </a:bodyPr>
          <a:lstStyle/>
          <a:p>
            <a:pPr algn="just"/>
            <a:r>
              <a:rPr lang="it-IT" b="0" dirty="0"/>
              <a:t>Un segnale registrato in funzione del tempo (a sinistra) può essere rappresentato in modo equivalente nel dominio delle frequenza dal suo spettro di Fourier. L'ampiezza (in centro) e lo spettro di fase (a destra) sono entrambi necessari per ottenere la serie temporale completa.</a:t>
            </a:r>
            <a:endParaRPr lang="en-US" b="0" dirty="0"/>
          </a:p>
        </p:txBody>
      </p:sp>
      <p:pic>
        <p:nvPicPr>
          <p:cNvPr id="4" name="Picture 3"/>
          <p:cNvPicPr>
            <a:picLocks noChangeAspect="1"/>
          </p:cNvPicPr>
          <p:nvPr/>
        </p:nvPicPr>
        <p:blipFill rotWithShape="1">
          <a:blip r:embed="rId2"/>
          <a:srcRect l="2350" t="31245" r="55200" b="18977"/>
          <a:stretch/>
        </p:blipFill>
        <p:spPr>
          <a:xfrm>
            <a:off x="1954750" y="1901952"/>
            <a:ext cx="8135846" cy="2683200"/>
          </a:xfrm>
          <a:prstGeom prst="rect">
            <a:avLst/>
          </a:prstGeom>
        </p:spPr>
      </p:pic>
      <p:sp>
        <p:nvSpPr>
          <p:cNvPr id="5" name="TextBox 4"/>
          <p:cNvSpPr txBox="1"/>
          <p:nvPr/>
        </p:nvSpPr>
        <p:spPr>
          <a:xfrm>
            <a:off x="1462123" y="6565293"/>
            <a:ext cx="7603958" cy="338554"/>
          </a:xfrm>
          <a:prstGeom prst="rect">
            <a:avLst/>
          </a:prstGeom>
          <a:noFill/>
        </p:spPr>
        <p:txBody>
          <a:bodyPr wrap="square" rtlCol="0">
            <a:spAutoFit/>
          </a:bodyPr>
          <a:lstStyle/>
          <a:p>
            <a:r>
              <a:rPr lang="en-US" sz="800" dirty="0">
                <a:solidFill>
                  <a:schemeClr val="accent1">
                    <a:lumMod val="60000"/>
                    <a:lumOff val="40000"/>
                  </a:schemeClr>
                </a:solidFill>
              </a:rPr>
              <a:t>Da: New Manual of Seismological Observatory Practice – NMSOP </a:t>
            </a:r>
          </a:p>
          <a:p>
            <a:r>
              <a:rPr lang="en-US" sz="800" dirty="0">
                <a:solidFill>
                  <a:schemeClr val="accent1">
                    <a:lumMod val="60000"/>
                    <a:lumOff val="40000"/>
                  </a:schemeClr>
                </a:solidFill>
              </a:rPr>
              <a:t>CHAPTER 4: Seismic Signals and Noise (Peter Bormann) </a:t>
            </a:r>
          </a:p>
        </p:txBody>
      </p:sp>
    </p:spTree>
    <p:extLst>
      <p:ext uri="{BB962C8B-B14F-4D97-AF65-F5344CB8AC3E}">
        <p14:creationId xmlns:p14="http://schemas.microsoft.com/office/powerpoint/2010/main" val="37497605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80</a:t>
            </a:fld>
            <a:endParaRPr lang="en-US" dirty="0"/>
          </a:p>
        </p:txBody>
      </p:sp>
      <p:pic>
        <p:nvPicPr>
          <p:cNvPr id="3" name="Picture 2"/>
          <p:cNvPicPr>
            <a:picLocks noChangeAspect="1"/>
          </p:cNvPicPr>
          <p:nvPr/>
        </p:nvPicPr>
        <p:blipFill rotWithShape="1">
          <a:blip r:embed="rId2"/>
          <a:srcRect l="11195" t="25025" r="79589" b="7579"/>
          <a:stretch/>
        </p:blipFill>
        <p:spPr>
          <a:xfrm>
            <a:off x="6086330" y="632968"/>
            <a:ext cx="4482279" cy="5909120"/>
          </a:xfrm>
          <a:prstGeom prst="rect">
            <a:avLst/>
          </a:prstGeom>
        </p:spPr>
      </p:pic>
      <p:sp>
        <p:nvSpPr>
          <p:cNvPr id="4" name="Rectangle 3"/>
          <p:cNvSpPr/>
          <p:nvPr/>
        </p:nvSpPr>
        <p:spPr>
          <a:xfrm>
            <a:off x="2014231" y="1898844"/>
            <a:ext cx="4072099" cy="2246769"/>
          </a:xfrm>
          <a:prstGeom prst="rect">
            <a:avLst/>
          </a:prstGeom>
        </p:spPr>
        <p:txBody>
          <a:bodyPr wrap="square">
            <a:spAutoFit/>
          </a:bodyPr>
          <a:lstStyle/>
          <a:p>
            <a:pPr algn="just"/>
            <a:r>
              <a:rPr lang="it-IT" b="0" dirty="0"/>
              <a:t>Il transiente f(t) è formato infiniti termini armonici. Le ampiezze di ogni termine armonico varia, essendo descritto dallo spettro di ampiezza. Lo spostamento della la fase di ciascun termine armonico è data dal spettro di fase.</a:t>
            </a:r>
            <a:endParaRPr lang="en-US" b="0" dirty="0"/>
          </a:p>
        </p:txBody>
      </p:sp>
    </p:spTree>
    <p:extLst>
      <p:ext uri="{BB962C8B-B14F-4D97-AF65-F5344CB8AC3E}">
        <p14:creationId xmlns:p14="http://schemas.microsoft.com/office/powerpoint/2010/main" val="22612967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81</a:t>
            </a:fld>
            <a:endParaRPr lang="en-US" dirty="0"/>
          </a:p>
        </p:txBody>
      </p:sp>
      <p:pic>
        <p:nvPicPr>
          <p:cNvPr id="3" name="Picture 2" descr="Image result for fourier transform picture"/>
          <p:cNvPicPr>
            <a:picLocks noChangeAspect="1" noChangeArrowheads="1"/>
          </p:cNvPicPr>
          <p:nvPr/>
        </p:nvPicPr>
        <p:blipFill rotWithShape="1">
          <a:blip r:embed="rId2">
            <a:extLst>
              <a:ext uri="{28A0092B-C50C-407E-A947-70E740481C1C}">
                <a14:useLocalDpi xmlns:a14="http://schemas.microsoft.com/office/drawing/2010/main" val="0"/>
              </a:ext>
            </a:extLst>
          </a:blip>
          <a:srcRect l="2235" b="5202"/>
          <a:stretch/>
        </p:blipFill>
        <p:spPr bwMode="auto">
          <a:xfrm>
            <a:off x="1575881" y="1243200"/>
            <a:ext cx="4322598" cy="23769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opticalengineering.spiedigitallibrary.org/data/Journals/OPTICE/929482/OE_53_7_073106_f00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147839"/>
            <a:ext cx="4195864" cy="28794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codeproject.com/KB/audio-video/Img2Wav/Fig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7688" y="4149081"/>
            <a:ext cx="5808694" cy="2386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7895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82</a:t>
            </a:fld>
            <a:endParaRPr 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8027" y="2327738"/>
            <a:ext cx="9115738" cy="3652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2435753" y="1397054"/>
            <a:ext cx="7315200" cy="400110"/>
          </a:xfrm>
          <a:prstGeom prst="rect">
            <a:avLst/>
          </a:prstGeom>
        </p:spPr>
        <p:txBody>
          <a:bodyPr wrap="square">
            <a:spAutoFit/>
          </a:bodyPr>
          <a:lstStyle/>
          <a:p>
            <a:pPr algn="ctr"/>
            <a:r>
              <a:rPr lang="it-IT" dirty="0">
                <a:effectLst>
                  <a:outerShdw blurRad="38100" dist="38100" dir="2700000" algn="tl">
                    <a:srgbClr val="000000">
                      <a:alpha val="43137"/>
                    </a:srgbClr>
                  </a:outerShdw>
                </a:effectLst>
              </a:rPr>
              <a:t>Filtraggio</a:t>
            </a:r>
            <a:endParaRPr lang="en-US" dirty="0"/>
          </a:p>
        </p:txBody>
      </p:sp>
    </p:spTree>
    <p:extLst>
      <p:ext uri="{BB962C8B-B14F-4D97-AF65-F5344CB8AC3E}">
        <p14:creationId xmlns:p14="http://schemas.microsoft.com/office/powerpoint/2010/main" val="422489300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83</a:t>
            </a:fld>
            <a:endParaRPr lang="en-US" dirty="0"/>
          </a:p>
        </p:txBody>
      </p:sp>
      <p:pic>
        <p:nvPicPr>
          <p:cNvPr id="3" name="Picture 2"/>
          <p:cNvPicPr>
            <a:picLocks noChangeAspect="1"/>
          </p:cNvPicPr>
          <p:nvPr/>
        </p:nvPicPr>
        <p:blipFill>
          <a:blip r:embed="rId2"/>
          <a:stretch>
            <a:fillRect/>
          </a:stretch>
        </p:blipFill>
        <p:spPr>
          <a:xfrm>
            <a:off x="2509222" y="950014"/>
            <a:ext cx="6768752" cy="4446995"/>
          </a:xfrm>
          <a:prstGeom prst="rect">
            <a:avLst/>
          </a:prstGeom>
        </p:spPr>
      </p:pic>
      <p:sp>
        <p:nvSpPr>
          <p:cNvPr id="4" name="Rectangle 3"/>
          <p:cNvSpPr/>
          <p:nvPr/>
        </p:nvSpPr>
        <p:spPr>
          <a:xfrm>
            <a:off x="1415480" y="5534561"/>
            <a:ext cx="8956237" cy="1323439"/>
          </a:xfrm>
          <a:prstGeom prst="rect">
            <a:avLst/>
          </a:prstGeom>
        </p:spPr>
        <p:txBody>
          <a:bodyPr wrap="square">
            <a:spAutoFit/>
          </a:bodyPr>
          <a:lstStyle/>
          <a:p>
            <a:pPr algn="just"/>
            <a:r>
              <a:rPr lang="it-IT" sz="1600" b="0" dirty="0">
                <a:latin typeface="+mj-lt"/>
                <a:ea typeface="Calibri" panose="020F0502020204030204" pitchFamily="34" charset="0"/>
                <a:cs typeface="Calibri" panose="020F0502020204030204" pitchFamily="34" charset="0"/>
              </a:rPr>
              <a:t>Registrazioni di un forte terremoto (h = 570 km, D = 75 °) all’Osservatorio di Gräfenberg, Germania. Le tracce sono stati derivate filtrando un segnale digitale in velocità a banda larga (banda passante tra 0,05 e 5 Hz) con alcune curve di risposta con caratteristiche standard tradizionali (WWSSN_SP e LP, Kirnos) mentre  la traccia in fondo mostra il quasi reale spostamento del terreno ottenuto estendendo il periodo superiore oltre i 100s.</a:t>
            </a:r>
            <a:endParaRPr lang="en-US" sz="1600" b="0" dirty="0">
              <a:latin typeface="+mj-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74805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7D56E674-4F43-48A3-A45E-B6BC17A114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1595" y="1556792"/>
            <a:ext cx="2078038" cy="215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10">
            <a:extLst>
              <a:ext uri="{FF2B5EF4-FFF2-40B4-BE49-F238E27FC236}">
                <a16:creationId xmlns:a16="http://schemas.microsoft.com/office/drawing/2014/main" id="{2C78E608-0D6D-43F7-B323-6ABCCEE602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534" y="1556792"/>
            <a:ext cx="1958975" cy="2160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11">
            <a:extLst>
              <a:ext uri="{FF2B5EF4-FFF2-40B4-BE49-F238E27FC236}">
                <a16:creationId xmlns:a16="http://schemas.microsoft.com/office/drawing/2014/main" id="{9DFB9E2C-3BDE-4D17-AA4F-24D0BB1FB1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6120" y="1556792"/>
            <a:ext cx="1847850" cy="2160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25EBE1D-ABB1-4CFA-8214-84349ECA997F}"/>
              </a:ext>
            </a:extLst>
          </p:cNvPr>
          <p:cNvPicPr>
            <a:picLocks noChangeAspect="1"/>
          </p:cNvPicPr>
          <p:nvPr/>
        </p:nvPicPr>
        <p:blipFill>
          <a:blip r:embed="rId5"/>
          <a:stretch>
            <a:fillRect/>
          </a:stretch>
        </p:blipFill>
        <p:spPr>
          <a:xfrm>
            <a:off x="3942179" y="3860428"/>
            <a:ext cx="4105683" cy="2881560"/>
          </a:xfrm>
          <a:prstGeom prst="rect">
            <a:avLst/>
          </a:prstGeom>
        </p:spPr>
      </p:pic>
    </p:spTree>
    <p:extLst>
      <p:ext uri="{BB962C8B-B14F-4D97-AF65-F5344CB8AC3E}">
        <p14:creationId xmlns:p14="http://schemas.microsoft.com/office/powerpoint/2010/main" val="188392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ChangeArrowheads="1"/>
          </p:cNvSpPr>
          <p:nvPr/>
        </p:nvSpPr>
        <p:spPr bwMode="auto">
          <a:xfrm>
            <a:off x="1703389" y="4421188"/>
            <a:ext cx="8785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924678" name="Rectangle 6"/>
          <p:cNvSpPr>
            <a:spLocks noChangeArrowheads="1"/>
          </p:cNvSpPr>
          <p:nvPr/>
        </p:nvSpPr>
        <p:spPr bwMode="auto">
          <a:xfrm>
            <a:off x="131169" y="1113373"/>
            <a:ext cx="639688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mj-lt"/>
              </a:rPr>
              <a:t> </a:t>
            </a:r>
            <a:r>
              <a:rPr lang="it-IT" altLang="it-IT" sz="1600" b="0" dirty="0">
                <a:latin typeface="+mj-lt"/>
              </a:rPr>
              <a:t>L'anomalia gravitazionale lungo un profilo può essere analizzata con tecniche sviluppate per lo studio delle serie temporali. Anziché variare nel tempo, come avviene per il segnale sismico in un sismometro, l'anomalia gravitazionale </a:t>
            </a:r>
            <a:r>
              <a:rPr lang="en-US" altLang="it-IT" sz="1600" b="0" dirty="0">
                <a:latin typeface="+mj-lt"/>
                <a:sym typeface="Symbol" panose="05050102010706020507" pitchFamily="18" charset="2"/>
              </a:rPr>
              <a:t></a:t>
            </a:r>
            <a:r>
              <a:rPr lang="en-US" altLang="it-IT" sz="1600" b="0" dirty="0">
                <a:latin typeface="+mj-lt"/>
              </a:rPr>
              <a:t>g(x)</a:t>
            </a:r>
            <a:r>
              <a:rPr lang="it-IT" altLang="it-IT" sz="1600" b="0" dirty="0">
                <a:latin typeface="+mj-lt"/>
              </a:rPr>
              <a:t> varia con la posizione x lungo il profilo. Per una distribuzione spaziale, il numero d'onda, </a:t>
            </a:r>
            <a:r>
              <a:rPr lang="en-US" altLang="it-IT" sz="1600" b="0" dirty="0">
                <a:latin typeface="+mj-lt"/>
              </a:rPr>
              <a:t>k=2</a:t>
            </a:r>
            <a:r>
              <a:rPr lang="en-US" altLang="it-IT" sz="1600" b="0" dirty="0">
                <a:latin typeface="+mj-lt"/>
                <a:sym typeface="Symbol" panose="05050102010706020507" pitchFamily="18" charset="2"/>
              </a:rPr>
              <a:t></a:t>
            </a:r>
            <a:r>
              <a:rPr lang="en-US" altLang="it-IT" sz="1600" b="0" dirty="0">
                <a:latin typeface="+mj-lt"/>
              </a:rPr>
              <a:t>/</a:t>
            </a:r>
            <a:r>
              <a:rPr lang="en-US" altLang="it-IT" sz="1600" b="0" dirty="0">
                <a:latin typeface="+mj-lt"/>
                <a:sym typeface="Symbol" panose="05050102010706020507" pitchFamily="18" charset="2"/>
              </a:rPr>
              <a:t></a:t>
            </a:r>
            <a:r>
              <a:rPr lang="it-IT" altLang="it-IT" sz="1600" b="0" dirty="0">
                <a:latin typeface="+mj-lt"/>
              </a:rPr>
              <a:t>, è l'equivalente della frequenza di una serie temporale.</a:t>
            </a:r>
          </a:p>
          <a:p>
            <a:pPr algn="just" eaLnBrk="1" hangingPunct="1">
              <a:spcBef>
                <a:spcPct val="0"/>
              </a:spcBef>
            </a:pPr>
            <a:endParaRPr lang="en-US" altLang="it-IT" sz="1600" b="0" dirty="0">
              <a:latin typeface="+mj-lt"/>
            </a:endParaRPr>
          </a:p>
        </p:txBody>
      </p:sp>
      <p:pic>
        <p:nvPicPr>
          <p:cNvPr id="9246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2450" y="2208213"/>
            <a:ext cx="3614738" cy="4540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4680" name="Rectangle 8"/>
          <p:cNvSpPr>
            <a:spLocks noChangeArrowheads="1"/>
          </p:cNvSpPr>
          <p:nvPr/>
        </p:nvSpPr>
        <p:spPr bwMode="auto">
          <a:xfrm>
            <a:off x="162155" y="3034884"/>
            <a:ext cx="639688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it-IT" altLang="it-IT" sz="1600" b="0" dirty="0">
                <a:latin typeface="+mj-lt"/>
              </a:rPr>
              <a:t>Se si può supporre che la sua variazione sia periodica, la funzione </a:t>
            </a:r>
            <a:r>
              <a:rPr lang="en-US" altLang="it-IT" sz="1600" b="0" dirty="0">
                <a:latin typeface="+mj-lt"/>
                <a:sym typeface="Symbol" panose="05050102010706020507" pitchFamily="18" charset="2"/>
              </a:rPr>
              <a:t></a:t>
            </a:r>
            <a:r>
              <a:rPr lang="en-US" altLang="it-IT" sz="1600" b="0" dirty="0">
                <a:latin typeface="+mj-lt"/>
              </a:rPr>
              <a:t>g(x) </a:t>
            </a:r>
            <a:r>
              <a:rPr lang="it-IT" altLang="it-IT" sz="1600" b="0" dirty="0">
                <a:latin typeface="+mj-lt"/>
              </a:rPr>
              <a:t>può essere espressa come somma di una serie di armoniche discrete. Ogni armonica è una funzione seno o coseno il cui argomento è un multiplo del numero d'onda fondamentale. L'espressione per </a:t>
            </a:r>
            <a:r>
              <a:rPr lang="en-US" altLang="it-IT" sz="1600" b="0" dirty="0">
                <a:latin typeface="+mj-lt"/>
                <a:sym typeface="Symbol" panose="05050102010706020507" pitchFamily="18" charset="2"/>
              </a:rPr>
              <a:t></a:t>
            </a:r>
            <a:r>
              <a:rPr lang="en-US" altLang="it-IT" sz="1600" b="0" dirty="0">
                <a:latin typeface="+mj-lt"/>
              </a:rPr>
              <a:t>g(x)</a:t>
            </a:r>
            <a:r>
              <a:rPr lang="it-IT" altLang="it-IT" sz="1600" b="0" dirty="0">
                <a:latin typeface="+mj-lt"/>
              </a:rPr>
              <a:t> è chiamata </a:t>
            </a:r>
            <a:r>
              <a:rPr lang="it-IT" altLang="it-IT" sz="1600" b="0" dirty="0">
                <a:solidFill>
                  <a:srgbClr val="FF0000"/>
                </a:solidFill>
                <a:latin typeface="+mj-lt"/>
              </a:rPr>
              <a:t>serie di Fourier</a:t>
            </a:r>
            <a:r>
              <a:rPr lang="it-IT" altLang="it-IT" sz="1600" b="0" dirty="0">
                <a:latin typeface="+mj-lt"/>
              </a:rPr>
              <a:t>.</a:t>
            </a:r>
          </a:p>
          <a:p>
            <a:pPr algn="just" eaLnBrk="1" hangingPunct="1">
              <a:spcBef>
                <a:spcPct val="0"/>
              </a:spcBef>
            </a:pPr>
            <a:endParaRPr lang="en-US" altLang="it-IT" sz="1600" b="0" dirty="0">
              <a:latin typeface="+mj-lt"/>
            </a:endParaRPr>
          </a:p>
        </p:txBody>
      </p:sp>
      <p:sp>
        <p:nvSpPr>
          <p:cNvPr id="924681" name="Rectangle 9"/>
          <p:cNvSpPr>
            <a:spLocks noChangeArrowheads="1"/>
          </p:cNvSpPr>
          <p:nvPr/>
        </p:nvSpPr>
        <p:spPr bwMode="auto">
          <a:xfrm>
            <a:off x="187374" y="4710173"/>
            <a:ext cx="636589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mj-lt"/>
              </a:rPr>
              <a:t> </a:t>
            </a:r>
            <a:r>
              <a:rPr lang="it-IT" altLang="it-IT" sz="1600" b="0" dirty="0">
                <a:latin typeface="+mj-lt"/>
              </a:rPr>
              <a:t>La scomposizione di un'anomalia complessa (o serie temporale) in termini di variazioni periodiche più semplici di diverse lunghezze d'onda è chiamata </a:t>
            </a:r>
            <a:r>
              <a:rPr lang="it-IT" altLang="it-IT" sz="1600" b="0" dirty="0">
                <a:solidFill>
                  <a:srgbClr val="FF0000"/>
                </a:solidFill>
                <a:latin typeface="+mj-lt"/>
              </a:rPr>
              <a:t>analisi di Fourier </a:t>
            </a:r>
            <a:r>
              <a:rPr lang="it-IT" altLang="it-IT" sz="1600" b="0" dirty="0">
                <a:latin typeface="+mj-lt"/>
              </a:rPr>
              <a:t>ed è un metodo potente per risolvere le componenti più importanti del segnale originale.</a:t>
            </a:r>
            <a:endParaRPr lang="en-US" altLang="it-IT" sz="1600" b="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4678">
                                            <p:txEl>
                                              <p:pRg st="0" end="0"/>
                                            </p:txEl>
                                          </p:spTgt>
                                        </p:tgtEl>
                                        <p:attrNameLst>
                                          <p:attrName>style.visibility</p:attrName>
                                        </p:attrNameLst>
                                      </p:cBhvr>
                                      <p:to>
                                        <p:strVal val="visible"/>
                                      </p:to>
                                    </p:set>
                                    <p:animEffect transition="in" filter="dissolve">
                                      <p:cBhvr>
                                        <p:cTn id="7" dur="500"/>
                                        <p:tgtEl>
                                          <p:spTgt spid="9246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24679"/>
                                        </p:tgtEl>
                                        <p:attrNameLst>
                                          <p:attrName>style.visibility</p:attrName>
                                        </p:attrNameLst>
                                      </p:cBhvr>
                                      <p:to>
                                        <p:strVal val="visible"/>
                                      </p:to>
                                    </p:set>
                                    <p:animEffect transition="in" filter="dissolve">
                                      <p:cBhvr>
                                        <p:cTn id="12" dur="500"/>
                                        <p:tgtEl>
                                          <p:spTgt spid="92467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24680">
                                            <p:txEl>
                                              <p:pRg st="0" end="0"/>
                                            </p:txEl>
                                          </p:spTgt>
                                        </p:tgtEl>
                                        <p:attrNameLst>
                                          <p:attrName>style.visibility</p:attrName>
                                        </p:attrNameLst>
                                      </p:cBhvr>
                                      <p:to>
                                        <p:strVal val="visible"/>
                                      </p:to>
                                    </p:set>
                                    <p:animEffect transition="in" filter="dissolve">
                                      <p:cBhvr>
                                        <p:cTn id="17" dur="500"/>
                                        <p:tgtEl>
                                          <p:spTgt spid="92468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24681">
                                            <p:txEl>
                                              <p:pRg st="0" end="0"/>
                                            </p:txEl>
                                          </p:spTgt>
                                        </p:tgtEl>
                                        <p:attrNameLst>
                                          <p:attrName>style.visibility</p:attrName>
                                        </p:attrNameLst>
                                      </p:cBhvr>
                                      <p:to>
                                        <p:strVal val="visible"/>
                                      </p:to>
                                    </p:set>
                                    <p:animEffect transition="in" filter="dissolve">
                                      <p:cBhvr>
                                        <p:cTn id="22" dur="500"/>
                                        <p:tgtEl>
                                          <p:spTgt spid="9246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p:cNvSpPr>
            <a:spLocks noChangeArrowheads="1"/>
          </p:cNvSpPr>
          <p:nvPr/>
        </p:nvSpPr>
        <p:spPr bwMode="auto">
          <a:xfrm>
            <a:off x="1703389" y="5081588"/>
            <a:ext cx="8785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pic>
        <p:nvPicPr>
          <p:cNvPr id="9267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725" y="1625600"/>
            <a:ext cx="3614738" cy="4540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6726" name="Rectangle 6"/>
          <p:cNvSpPr>
            <a:spLocks noChangeArrowheads="1"/>
          </p:cNvSpPr>
          <p:nvPr/>
        </p:nvSpPr>
        <p:spPr bwMode="auto">
          <a:xfrm>
            <a:off x="839416" y="2348880"/>
            <a:ext cx="493395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mj-lt"/>
              </a:rPr>
              <a:t> </a:t>
            </a:r>
            <a:r>
              <a:rPr lang="it-IT" altLang="it-IT" sz="1600" b="0" dirty="0">
                <a:latin typeface="+mj-lt"/>
              </a:rPr>
              <a:t>La variazione bidimensionale di un'anomalia gravitazionale mappata può essere espressa in modo simile con l'ausilio di una doppia serie di Fourier. Come nel caso più semplice unidimensionale di un'anomalia gravitazionale su un profilo, l'espressione delle anomalie gravitazionali bidimensionali mediante </a:t>
            </a:r>
            <a:r>
              <a:rPr lang="it-IT" altLang="it-IT" sz="1600" b="0" dirty="0">
                <a:solidFill>
                  <a:srgbClr val="FF0000"/>
                </a:solidFill>
                <a:latin typeface="+mj-lt"/>
              </a:rPr>
              <a:t>doppia serie di Fourier </a:t>
            </a:r>
            <a:r>
              <a:rPr lang="it-IT" altLang="it-IT" sz="1600" b="0" dirty="0">
                <a:latin typeface="+mj-lt"/>
              </a:rPr>
              <a:t>è analoga alla somma di funzioni sinusoidali ponderate. Queste possono essere visualizzate come ondulazioni del piano x-y, con ciascuna ondulazione ponderata in base alla sua importanza per </a:t>
            </a:r>
            <a:r>
              <a:rPr lang="en-US" altLang="it-IT" sz="1600" b="0" dirty="0">
                <a:latin typeface="+mj-lt"/>
                <a:sym typeface="Symbol" panose="05050102010706020507" pitchFamily="18" charset="2"/>
              </a:rPr>
              <a:t></a:t>
            </a:r>
            <a:r>
              <a:rPr lang="en-US" altLang="it-IT" sz="1600" b="0" dirty="0">
                <a:latin typeface="+mj-lt"/>
              </a:rPr>
              <a:t>g(x, 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6725"/>
                                        </p:tgtEl>
                                        <p:attrNameLst>
                                          <p:attrName>style.visibility</p:attrName>
                                        </p:attrNameLst>
                                      </p:cBhvr>
                                      <p:to>
                                        <p:strVal val="visible"/>
                                      </p:to>
                                    </p:set>
                                    <p:animEffect transition="in" filter="dissolve">
                                      <p:cBhvr>
                                        <p:cTn id="7" dur="500"/>
                                        <p:tgtEl>
                                          <p:spTgt spid="9267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26726">
                                            <p:txEl>
                                              <p:pRg st="0" end="0"/>
                                            </p:txEl>
                                          </p:spTgt>
                                        </p:tgtEl>
                                        <p:attrNameLst>
                                          <p:attrName>style.visibility</p:attrName>
                                        </p:attrNameLst>
                                      </p:cBhvr>
                                      <p:to>
                                        <p:strVal val="visible"/>
                                      </p:to>
                                    </p:set>
                                    <p:animEffect transition="in" filter="dissolve">
                                      <p:cBhvr>
                                        <p:cTn id="12" dur="500"/>
                                        <p:tgtEl>
                                          <p:spTgt spid="9267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934917" name="Rectangle 5"/>
          <p:cNvSpPr>
            <a:spLocks noChangeArrowheads="1"/>
          </p:cNvSpPr>
          <p:nvPr/>
        </p:nvSpPr>
        <p:spPr bwMode="auto">
          <a:xfrm>
            <a:off x="330734" y="1484784"/>
            <a:ext cx="6373986"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600" b="0" dirty="0">
                <a:latin typeface="+mj-lt"/>
              </a:rPr>
              <a:t> </a:t>
            </a:r>
            <a:r>
              <a:rPr lang="it-IT" altLang="it-IT" sz="1400" b="0" dirty="0">
                <a:latin typeface="+mj-lt"/>
              </a:rPr>
              <a:t>La gravità osservata può quindi essere manipolata utilizzando le tecniche della trasformata di Fourier. Queste tecniche richiedono calcoli intensivi e sono ideali per l'elaborazione digitale dei dati con computer potenti.</a:t>
            </a:r>
          </a:p>
          <a:p>
            <a:pPr algn="just" eaLnBrk="1" hangingPunct="1">
              <a:spcBef>
                <a:spcPct val="0"/>
              </a:spcBef>
            </a:pPr>
            <a:endParaRPr lang="it-IT" altLang="it-IT" sz="1400" b="0" dirty="0">
              <a:latin typeface="+mj-lt"/>
            </a:endParaRPr>
          </a:p>
          <a:p>
            <a:pPr algn="just" eaLnBrk="1" hangingPunct="1">
              <a:spcBef>
                <a:spcPct val="0"/>
              </a:spcBef>
            </a:pPr>
            <a:r>
              <a:rPr lang="it-IT" altLang="it-IT" sz="1400" b="0" dirty="0">
                <a:latin typeface="+mj-lt"/>
              </a:rPr>
              <a:t>La trasformata di Fourier bidimensionale di una mappa gravitazionale consente di </a:t>
            </a:r>
            <a:r>
              <a:rPr lang="it-IT" altLang="it-IT" sz="1400" b="0" dirty="0">
                <a:solidFill>
                  <a:srgbClr val="FF0000"/>
                </a:solidFill>
                <a:latin typeface="+mj-lt"/>
              </a:rPr>
              <a:t>filtrare</a:t>
            </a:r>
            <a:r>
              <a:rPr lang="it-IT" altLang="it-IT" sz="1400" b="0" dirty="0">
                <a:latin typeface="+mj-lt"/>
              </a:rPr>
              <a:t> digitalmente le anomalie gravitazionali. Un filtro è una funzione spaziale delle coordinate x e y. Quando la funzione </a:t>
            </a:r>
            <a:r>
              <a:rPr lang="en-US" altLang="it-IT" sz="1400" b="0" dirty="0">
                <a:latin typeface="+mj-lt"/>
                <a:sym typeface="Symbol" panose="05050102010706020507" pitchFamily="18" charset="2"/>
              </a:rPr>
              <a:t></a:t>
            </a:r>
            <a:r>
              <a:rPr lang="en-US" altLang="it-IT" sz="1400" b="0" dirty="0">
                <a:latin typeface="+mj-lt"/>
              </a:rPr>
              <a:t>g(x, y) </a:t>
            </a:r>
            <a:r>
              <a:rPr lang="it-IT" altLang="it-IT" sz="1400" b="0" dirty="0">
                <a:latin typeface="+mj-lt"/>
              </a:rPr>
              <a:t>che rappresenta i dati gravitazionali viene moltiplicata per la funzione filtro, si ottiene una nuova funzione.</a:t>
            </a:r>
          </a:p>
          <a:p>
            <a:pPr algn="just" eaLnBrk="1" hangingPunct="1">
              <a:spcBef>
                <a:spcPct val="0"/>
              </a:spcBef>
            </a:pPr>
            <a:endParaRPr lang="en-US" altLang="it-IT" sz="1400" b="0" dirty="0">
              <a:latin typeface="+mj-lt"/>
            </a:endParaRPr>
          </a:p>
          <a:p>
            <a:pPr algn="just" eaLnBrk="1" hangingPunct="1">
              <a:spcBef>
                <a:spcPct val="0"/>
              </a:spcBef>
              <a:buNone/>
            </a:pPr>
            <a:r>
              <a:rPr lang="it-IT" altLang="it-IT" sz="1400" b="0" dirty="0">
                <a:latin typeface="+mj-lt"/>
              </a:rPr>
              <a:t>La natura del filtro applicato nel dominio di Fourier può essere scelta in modo da eliminare determinate lunghezze d'onda. Ad esempio, può essere progettato per eliminare tutte le lunghezze d'onda inferiori a una lunghezza d'onda selezionata e per far passare quelle più lunghe: questo è chiamato </a:t>
            </a:r>
            <a:r>
              <a:rPr lang="it-IT" altLang="it-IT" sz="1400" b="0" dirty="0">
                <a:solidFill>
                  <a:srgbClr val="FF0000"/>
                </a:solidFill>
                <a:latin typeface="+mj-lt"/>
              </a:rPr>
              <a:t>filtro passa-basso</a:t>
            </a:r>
            <a:r>
              <a:rPr lang="it-IT" altLang="it-IT" sz="1400" b="0" dirty="0">
                <a:latin typeface="+mj-lt"/>
              </a:rPr>
              <a:t>; fa passare le lunghezze d'onda lunghe che hanno numeri d'onda bassi. Le irregolarità in una mappa delle anomalie gravitazionali di </a:t>
            </a:r>
            <a:r>
              <a:rPr lang="it-IT" altLang="it-IT" sz="1400" b="0" dirty="0" err="1">
                <a:latin typeface="+mj-lt"/>
              </a:rPr>
              <a:t>Bouguer</a:t>
            </a:r>
            <a:r>
              <a:rPr lang="it-IT" altLang="it-IT" sz="1400" b="0" dirty="0">
                <a:latin typeface="+mj-lt"/>
              </a:rPr>
              <a:t> vengono eliminate. </a:t>
            </a:r>
          </a:p>
          <a:p>
            <a:pPr algn="just" eaLnBrk="1" hangingPunct="1">
              <a:spcBef>
                <a:spcPct val="0"/>
              </a:spcBef>
              <a:buNone/>
            </a:pPr>
            <a:endParaRPr lang="en-US" altLang="it-IT" sz="1400" b="0" dirty="0">
              <a:latin typeface="+mj-lt"/>
            </a:endParaRPr>
          </a:p>
          <a:p>
            <a:pPr algn="just" eaLnBrk="1" hangingPunct="1">
              <a:spcBef>
                <a:spcPct val="0"/>
              </a:spcBef>
            </a:pPr>
            <a:r>
              <a:rPr lang="en-US" altLang="it-IT" sz="1400" b="0" dirty="0">
                <a:latin typeface="+mj-lt"/>
              </a:rPr>
              <a:t> </a:t>
            </a:r>
            <a:r>
              <a:rPr lang="it-IT" altLang="it-IT" sz="1400" b="0" dirty="0">
                <a:latin typeface="+mj-lt"/>
              </a:rPr>
              <a:t>In alternativa, il filtro nel dominio di Fourier può essere progettato per eliminare le lunghezze d'onda superiori a una lunghezza d'onda selezionata e per far passare quelle più corte. L'applicazione di un </a:t>
            </a:r>
            <a:r>
              <a:rPr lang="it-IT" altLang="it-IT" sz="1400" b="0" dirty="0">
                <a:solidFill>
                  <a:srgbClr val="FF0000"/>
                </a:solidFill>
                <a:latin typeface="+mj-lt"/>
              </a:rPr>
              <a:t>filtro passa-alto</a:t>
            </a:r>
            <a:r>
              <a:rPr lang="it-IT" altLang="it-IT" sz="1400" b="0" dirty="0">
                <a:latin typeface="+mj-lt"/>
              </a:rPr>
              <a:t> di questo tipo migliora la lunghezza d'onda corta (numero d'onda elevato).</a:t>
            </a:r>
            <a:endParaRPr lang="en-US" altLang="it-IT" sz="1400" b="0" dirty="0">
              <a:latin typeface="+mj-lt"/>
            </a:endParaRPr>
          </a:p>
          <a:p>
            <a:pPr algn="just" eaLnBrk="1" hangingPunct="1">
              <a:spcBef>
                <a:spcPct val="0"/>
              </a:spcBef>
            </a:pPr>
            <a:r>
              <a:rPr lang="en-US" altLang="it-IT" sz="1400" b="0" dirty="0">
                <a:latin typeface="+mj-lt"/>
              </a:rPr>
              <a:t> </a:t>
            </a:r>
            <a:r>
              <a:rPr lang="it-IT" altLang="it-IT" sz="1400" b="0" dirty="0">
                <a:latin typeface="+mj-lt"/>
              </a:rPr>
              <a:t>Il filtraggio della lunghezza d'onda può essere utilizzato per enfatizzare anomalie selezionate. </a:t>
            </a:r>
            <a:endParaRPr lang="en-US" altLang="it-IT" sz="1600" b="0" dirty="0">
              <a:latin typeface="+mj-lt"/>
            </a:endParaRPr>
          </a:p>
        </p:txBody>
      </p:sp>
      <p:pic>
        <p:nvPicPr>
          <p:cNvPr id="9349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0251" y="908050"/>
            <a:ext cx="3254375" cy="5905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34918"/>
                                        </p:tgtEl>
                                        <p:attrNameLst>
                                          <p:attrName>style.visibility</p:attrName>
                                        </p:attrNameLst>
                                      </p:cBhvr>
                                      <p:to>
                                        <p:strVal val="visible"/>
                                      </p:to>
                                    </p:set>
                                    <p:animEffect transition="in" filter="dissolve">
                                      <p:cBhvr>
                                        <p:cTn id="7" dur="500"/>
                                        <p:tgtEl>
                                          <p:spTgt spid="9349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34917">
                                            <p:txEl>
                                              <p:pRg st="0" end="0"/>
                                            </p:txEl>
                                          </p:spTgt>
                                        </p:tgtEl>
                                        <p:attrNameLst>
                                          <p:attrName>style.visibility</p:attrName>
                                        </p:attrNameLst>
                                      </p:cBhvr>
                                      <p:to>
                                        <p:strVal val="visible"/>
                                      </p:to>
                                    </p:set>
                                    <p:animEffect transition="in" filter="dissolve">
                                      <p:cBhvr>
                                        <p:cTn id="12" dur="500"/>
                                        <p:tgtEl>
                                          <p:spTgt spid="9349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34917">
                                            <p:txEl>
                                              <p:pRg st="2" end="2"/>
                                            </p:txEl>
                                          </p:spTgt>
                                        </p:tgtEl>
                                        <p:attrNameLst>
                                          <p:attrName>style.visibility</p:attrName>
                                        </p:attrNameLst>
                                      </p:cBhvr>
                                      <p:to>
                                        <p:strVal val="visible"/>
                                      </p:to>
                                    </p:set>
                                    <p:animEffect transition="in" filter="dissolve">
                                      <p:cBhvr>
                                        <p:cTn id="17" dur="500"/>
                                        <p:tgtEl>
                                          <p:spTgt spid="93491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34917">
                                            <p:txEl>
                                              <p:pRg st="6" end="6"/>
                                            </p:txEl>
                                          </p:spTgt>
                                        </p:tgtEl>
                                        <p:attrNameLst>
                                          <p:attrName>style.visibility</p:attrName>
                                        </p:attrNameLst>
                                      </p:cBhvr>
                                      <p:to>
                                        <p:strVal val="visible"/>
                                      </p:to>
                                    </p:set>
                                    <p:animEffect transition="in" filter="dissolve">
                                      <p:cBhvr>
                                        <p:cTn id="22" dur="500"/>
                                        <p:tgtEl>
                                          <p:spTgt spid="934917">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934917">
                                            <p:txEl>
                                              <p:pRg st="7" end="7"/>
                                            </p:txEl>
                                          </p:spTgt>
                                        </p:tgtEl>
                                        <p:attrNameLst>
                                          <p:attrName>style.visibility</p:attrName>
                                        </p:attrNameLst>
                                      </p:cBhvr>
                                      <p:to>
                                        <p:strVal val="visible"/>
                                      </p:to>
                                    </p:set>
                                    <p:animEffect transition="in" filter="dissolve">
                                      <p:cBhvr>
                                        <p:cTn id="27" dur="500"/>
                                        <p:tgtEl>
                                          <p:spTgt spid="9349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6421</Words>
  <Application>Microsoft Office PowerPoint</Application>
  <PresentationFormat>Widescreen</PresentationFormat>
  <Paragraphs>510</Paragraphs>
  <Slides>87</Slides>
  <Notes>73</Notes>
  <HiddenSlides>1</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100" baseType="lpstr">
      <vt:lpstr>Arial</vt:lpstr>
      <vt:lpstr>Avenir Heavy</vt:lpstr>
      <vt:lpstr>Avenir LT Std 55 Roman</vt:lpstr>
      <vt:lpstr>Calibri</vt:lpstr>
      <vt:lpstr>Cambria Math</vt:lpstr>
      <vt:lpstr>Chalkboard</vt:lpstr>
      <vt:lpstr>Comic Sans MS</vt:lpstr>
      <vt:lpstr>IBM Plex Sans</vt:lpstr>
      <vt:lpstr>Source Serif 4</vt:lpstr>
      <vt:lpstr>Symbol</vt:lpstr>
      <vt:lpstr>Times New Roman</vt:lpstr>
      <vt:lpstr>Default Design</vt:lpstr>
      <vt:lpstr>Equation</vt:lpstr>
      <vt:lpstr>FISICA TERRESTRE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Il problema: segnali minuscoli, tempi lunghi</vt:lpstr>
      <vt:lpstr>Principio: una sfera che levita</vt:lpstr>
      <vt:lpstr>Il freddo è parte della misura</vt:lpstr>
      <vt:lpstr>Prestazioni a confronto</vt:lpstr>
      <vt:lpstr>Cosa si vede nella registrazione</vt:lpstr>
      <vt:lpstr>Relativo e assoluto lavorano insieme</vt:lpstr>
      <vt:lpstr>Una rete mondiale: IGETS</vt:lpstr>
      <vt:lpstr>Per riflettere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College of DuPage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Geologic Time and Earth History</dc:title>
  <dc:creator>R. B. Schultz</dc:creator>
  <cp:lastModifiedBy>COSTA GIOVANNI</cp:lastModifiedBy>
  <cp:revision>371</cp:revision>
  <dcterms:created xsi:type="dcterms:W3CDTF">2002-06-02T19:22:06Z</dcterms:created>
  <dcterms:modified xsi:type="dcterms:W3CDTF">2026-10-12T08:32:56Z</dcterms:modified>
</cp:coreProperties>
</file>