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258" r:id="rId5"/>
    <p:sldId id="259" r:id="rId6"/>
    <p:sldId id="263" r:id="rId7"/>
    <p:sldId id="261" r:id="rId8"/>
    <p:sldId id="262" r:id="rId9"/>
    <p:sldId id="260" r:id="rId10"/>
    <p:sldId id="279" r:id="rId11"/>
    <p:sldId id="276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6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 e lime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Titolo presentazione</a:t>
            </a:r>
          </a:p>
        </p:txBody>
      </p:sp>
      <p:sp>
        <p:nvSpPr>
          <p:cNvPr id="23" name="Autore e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Autore e data</a:t>
            </a:r>
          </a:p>
        </p:txBody>
      </p:sp>
      <p:sp>
        <p:nvSpPr>
          <p:cNvPr id="2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iotola con frittelle al salmone, insalata e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Titolo</a:t>
            </a:r>
          </a:p>
        </p:txBody>
      </p:sp>
      <p:sp>
        <p:nvSpPr>
          <p:cNvPr id="3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43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diapositiva</a:t>
            </a:r>
          </a:p>
        </p:txBody>
      </p:sp>
      <p:sp>
        <p:nvSpPr>
          <p:cNvPr id="44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diapositiva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appardelle con burro al prezzemolo, nocciole tostate e scaglie di parmigiano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sezione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8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diapositiva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Titolo programma</a:t>
            </a:r>
          </a:p>
        </p:txBody>
      </p:sp>
      <p:sp>
        <p:nvSpPr>
          <p:cNvPr id="89" name="Sottotitolo programm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programma</a:t>
            </a:r>
          </a:p>
        </p:txBody>
      </p:sp>
      <p:sp>
        <p:nvSpPr>
          <p:cNvPr id="90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Argomenti del programma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Dichiarazione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ettagli informa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Dettagli informazione</a:t>
            </a:r>
          </a:p>
        </p:txBody>
      </p:sp>
      <p:sp>
        <p:nvSpPr>
          <p:cNvPr id="10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Attribuzione</a:t>
            </a:r>
          </a:p>
        </p:txBody>
      </p:sp>
      <p:sp>
        <p:nvSpPr>
          <p:cNvPr id="116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“Citazione degna di nota”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iotola di insalata con riso saltato, uova sode e bacchett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Ciotola con frittelle al salmone, insalata e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Pappardelle con burro al prezzemolo, nocciole tostate e scaglie di parmigiano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6532F1-DE02-CB70-9DFD-68A55968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0510CB-7E28-4615-78F9-AEE85EE3D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1B8D02-6420-67FD-BA7F-6066870D5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BDADA-E541-4860-8A2F-C9F5CF2DD8DE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1173F6-6014-6384-CFE6-545E6C01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AEFDFA-0E3B-F820-A09E-20871F4C3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74155" y="13076008"/>
            <a:ext cx="423193" cy="379591"/>
          </a:xfrm>
        </p:spPr>
        <p:txBody>
          <a:bodyPr/>
          <a:lstStyle/>
          <a:p>
            <a:fld id="{965C5080-37D3-457B-A45C-418735BC18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955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hyperlink" Target="https://doi.org/10.1007/s10973-023-12356-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ransizioni di fase solido-liquido mediante DSC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rPr dirty="0" err="1"/>
              <a:t>Transizioni</a:t>
            </a:r>
            <a:r>
              <a:rPr dirty="0"/>
              <a:t> di </a:t>
            </a:r>
            <a:r>
              <a:rPr dirty="0" err="1"/>
              <a:t>fase</a:t>
            </a:r>
            <a:r>
              <a:rPr dirty="0"/>
              <a:t> </a:t>
            </a:r>
            <a:r>
              <a:rPr dirty="0" err="1"/>
              <a:t>solido</a:t>
            </a:r>
            <a:r>
              <a:rPr lang="it-IT" dirty="0"/>
              <a:t>-solido e solido</a:t>
            </a:r>
            <a:r>
              <a:rPr dirty="0"/>
              <a:t>-</a:t>
            </a:r>
            <a:r>
              <a:rPr dirty="0" err="1"/>
              <a:t>liquido</a:t>
            </a:r>
            <a:r>
              <a:rPr dirty="0"/>
              <a:t> </a:t>
            </a:r>
            <a:r>
              <a:rPr dirty="0" err="1"/>
              <a:t>mediante</a:t>
            </a:r>
            <a:r>
              <a:rPr dirty="0"/>
              <a:t> DSC</a:t>
            </a:r>
          </a:p>
        </p:txBody>
      </p:sp>
      <p:sp>
        <p:nvSpPr>
          <p:cNvPr id="152" name="Es.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Es. 2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DSC Calliris 300 Nezts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t>DSC Calliris 300 Neztsch</a:t>
            </a:r>
          </a:p>
        </p:txBody>
      </p:sp>
      <p:sp>
        <p:nvSpPr>
          <p:cNvPr id="155" name="Calorimetro differenziale a scansione a flusso di calor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Calorimetro differenziale a scansione a flusso di calore</a:t>
            </a:r>
          </a:p>
        </p:txBody>
      </p:sp>
      <p:sp>
        <p:nvSpPr>
          <p:cNvPr id="156" name="La calorimetria differenziale a scansione (DSC) è il metodo termoanalitico più utilizzato per determinare processi che avvengono con assorbimento o cessione di calore…"/>
          <p:cNvSpPr txBox="1">
            <a:spLocks noGrp="1"/>
          </p:cNvSpPr>
          <p:nvPr>
            <p:ph type="body" idx="1"/>
          </p:nvPr>
        </p:nvSpPr>
        <p:spPr>
          <a:xfrm>
            <a:off x="1206499" y="3679781"/>
            <a:ext cx="21971001" cy="7362845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rPr sz="5400" dirty="0"/>
              <a:t>La </a:t>
            </a:r>
            <a:r>
              <a:rPr sz="5400" dirty="0" err="1"/>
              <a:t>calorimetria</a:t>
            </a:r>
            <a:r>
              <a:rPr sz="5400" dirty="0"/>
              <a:t> </a:t>
            </a:r>
            <a:r>
              <a:rPr sz="5400" dirty="0" err="1"/>
              <a:t>differenziale</a:t>
            </a:r>
            <a:r>
              <a:rPr sz="5400" dirty="0"/>
              <a:t> a </a:t>
            </a:r>
            <a:r>
              <a:rPr sz="5400" dirty="0" err="1"/>
              <a:t>scansione</a:t>
            </a:r>
            <a:r>
              <a:rPr sz="5400" dirty="0"/>
              <a:t> (DSC) è il </a:t>
            </a:r>
            <a:r>
              <a:rPr sz="5400" dirty="0" err="1"/>
              <a:t>metodo</a:t>
            </a:r>
            <a:r>
              <a:rPr sz="5400" dirty="0"/>
              <a:t> </a:t>
            </a:r>
            <a:r>
              <a:rPr sz="5400" dirty="0" err="1"/>
              <a:t>termoanalitico</a:t>
            </a:r>
            <a:r>
              <a:rPr sz="5400" dirty="0"/>
              <a:t> </a:t>
            </a:r>
            <a:r>
              <a:rPr sz="5400" dirty="0" err="1"/>
              <a:t>più</a:t>
            </a:r>
            <a:r>
              <a:rPr sz="5400" dirty="0"/>
              <a:t> </a:t>
            </a:r>
            <a:r>
              <a:rPr sz="5400" dirty="0" err="1"/>
              <a:t>utilizzato</a:t>
            </a:r>
            <a:r>
              <a:rPr sz="5400" dirty="0"/>
              <a:t> per </a:t>
            </a:r>
            <a:r>
              <a:rPr sz="5400" dirty="0" err="1"/>
              <a:t>determinare</a:t>
            </a:r>
            <a:r>
              <a:rPr sz="5400" dirty="0"/>
              <a:t> </a:t>
            </a:r>
            <a:r>
              <a:rPr sz="5400" dirty="0" err="1"/>
              <a:t>processi</a:t>
            </a:r>
            <a:r>
              <a:rPr sz="5400" dirty="0"/>
              <a:t> </a:t>
            </a:r>
            <a:r>
              <a:rPr sz="5400" dirty="0" err="1"/>
              <a:t>che</a:t>
            </a:r>
            <a:r>
              <a:rPr sz="5400" dirty="0"/>
              <a:t> </a:t>
            </a:r>
            <a:r>
              <a:rPr sz="5400" dirty="0" err="1"/>
              <a:t>avvengono</a:t>
            </a:r>
            <a:r>
              <a:rPr sz="5400" dirty="0"/>
              <a:t> con </a:t>
            </a:r>
            <a:r>
              <a:rPr sz="5400" dirty="0" err="1"/>
              <a:t>assorbimento</a:t>
            </a:r>
            <a:r>
              <a:rPr sz="5400" dirty="0"/>
              <a:t> o </a:t>
            </a:r>
            <a:r>
              <a:rPr sz="5400" dirty="0" err="1"/>
              <a:t>cessione</a:t>
            </a:r>
            <a:r>
              <a:rPr sz="5400" dirty="0"/>
              <a:t> di </a:t>
            </a:r>
            <a:r>
              <a:rPr sz="5400" dirty="0" err="1"/>
              <a:t>calore</a:t>
            </a:r>
            <a:endParaRPr sz="5400" dirty="0"/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rPr sz="5400" dirty="0"/>
              <a:t>Misura la </a:t>
            </a:r>
            <a:r>
              <a:rPr sz="5400" dirty="0" err="1"/>
              <a:t>differenza</a:t>
            </a:r>
            <a:r>
              <a:rPr sz="5400" dirty="0"/>
              <a:t> </a:t>
            </a:r>
            <a:r>
              <a:rPr sz="5400" dirty="0" err="1"/>
              <a:t>tra</a:t>
            </a:r>
            <a:r>
              <a:rPr sz="5400" dirty="0"/>
              <a:t> il </a:t>
            </a:r>
            <a:r>
              <a:rPr sz="5400" dirty="0" err="1"/>
              <a:t>flusso</a:t>
            </a:r>
            <a:r>
              <a:rPr sz="5400" dirty="0"/>
              <a:t> di </a:t>
            </a:r>
            <a:r>
              <a:rPr sz="5400" dirty="0" err="1"/>
              <a:t>calore</a:t>
            </a:r>
            <a:r>
              <a:rPr sz="5400" dirty="0"/>
              <a:t> in un </a:t>
            </a:r>
            <a:r>
              <a:rPr sz="5400" dirty="0" err="1"/>
              <a:t>campione</a:t>
            </a:r>
            <a:r>
              <a:rPr sz="5400" dirty="0"/>
              <a:t> e quell</a:t>
            </a:r>
            <a:r>
              <a:rPr lang="it-IT" sz="5400" dirty="0"/>
              <a:t>o</a:t>
            </a:r>
            <a:r>
              <a:rPr sz="5400" dirty="0"/>
              <a:t> in un </a:t>
            </a:r>
            <a:r>
              <a:rPr sz="5400" dirty="0" err="1"/>
              <a:t>riferimento</a:t>
            </a:r>
            <a:r>
              <a:rPr sz="5400" dirty="0"/>
              <a:t> in </a:t>
            </a:r>
            <a:r>
              <a:rPr sz="5400" dirty="0" err="1"/>
              <a:t>funzione</a:t>
            </a:r>
            <a:r>
              <a:rPr sz="5400" dirty="0"/>
              <a:t> della </a:t>
            </a:r>
            <a:r>
              <a:rPr sz="5400" dirty="0" err="1"/>
              <a:t>temperatura</a:t>
            </a:r>
            <a:r>
              <a:rPr sz="5400" dirty="0"/>
              <a:t>/tempo</a:t>
            </a:r>
            <a:r>
              <a:rPr lang="it-IT" sz="5400" dirty="0"/>
              <a:t>, in quanto il campione ed il riferimento sono sottoposti ad un programma di temperatura controllato, il più comune è una rampa costante di temperatura</a:t>
            </a:r>
          </a:p>
          <a:p>
            <a:pPr marL="0" indent="0" defTabSz="2267655">
              <a:spcBef>
                <a:spcPts val="4100"/>
              </a:spcBef>
              <a:buSzTx/>
              <a:buNone/>
              <a:defRPr sz="4464"/>
            </a:pPr>
            <a:r>
              <a:rPr sz="5400" dirty="0"/>
              <a:t>Il DSC è </a:t>
            </a:r>
            <a:r>
              <a:rPr sz="5400" dirty="0" err="1"/>
              <a:t>ampiamente</a:t>
            </a:r>
            <a:r>
              <a:rPr sz="5400" dirty="0"/>
              <a:t> </a:t>
            </a:r>
            <a:r>
              <a:rPr sz="5400" dirty="0" err="1"/>
              <a:t>utilizzato</a:t>
            </a:r>
            <a:r>
              <a:rPr sz="5400" dirty="0"/>
              <a:t> in </a:t>
            </a:r>
            <a:r>
              <a:rPr sz="5400" dirty="0" err="1"/>
              <a:t>vari</a:t>
            </a:r>
            <a:r>
              <a:rPr sz="5400" dirty="0"/>
              <a:t> </a:t>
            </a:r>
            <a:r>
              <a:rPr sz="5400" dirty="0" err="1"/>
              <a:t>campi</a:t>
            </a:r>
            <a:r>
              <a:rPr sz="5400" dirty="0"/>
              <a:t> come la </a:t>
            </a:r>
            <a:r>
              <a:rPr sz="5400" dirty="0" err="1"/>
              <a:t>scienza</a:t>
            </a:r>
            <a:r>
              <a:rPr sz="5400" dirty="0"/>
              <a:t> </a:t>
            </a:r>
            <a:r>
              <a:rPr sz="5400" dirty="0" err="1"/>
              <a:t>dei</a:t>
            </a:r>
            <a:r>
              <a:rPr sz="5400" dirty="0"/>
              <a:t> </a:t>
            </a:r>
            <a:r>
              <a:rPr sz="5400" dirty="0" err="1"/>
              <a:t>polimeri</a:t>
            </a:r>
            <a:r>
              <a:rPr sz="5400" dirty="0"/>
              <a:t>, </a:t>
            </a:r>
            <a:r>
              <a:rPr sz="5400" dirty="0" err="1"/>
              <a:t>i</a:t>
            </a:r>
            <a:r>
              <a:rPr sz="5400" dirty="0"/>
              <a:t> </a:t>
            </a:r>
            <a:r>
              <a:rPr sz="5400" dirty="0" err="1"/>
              <a:t>prodotti</a:t>
            </a:r>
            <a:r>
              <a:rPr sz="5400" dirty="0"/>
              <a:t> far</a:t>
            </a:r>
            <a:r>
              <a:rPr lang="it-IT" sz="5400" dirty="0"/>
              <a:t>m</a:t>
            </a:r>
            <a:r>
              <a:rPr sz="5400" dirty="0"/>
              <a:t>ac</a:t>
            </a:r>
            <a:r>
              <a:rPr lang="it-IT" sz="5400" dirty="0"/>
              <a:t>e</a:t>
            </a:r>
            <a:r>
              <a:rPr sz="5400" dirty="0" err="1"/>
              <a:t>utici</a:t>
            </a:r>
            <a:r>
              <a:rPr sz="5400" dirty="0"/>
              <a:t>, </a:t>
            </a:r>
            <a:r>
              <a:rPr sz="5400" dirty="0" err="1"/>
              <a:t>alimentari</a:t>
            </a:r>
            <a:r>
              <a:rPr sz="5400" dirty="0"/>
              <a:t> e </a:t>
            </a:r>
            <a:r>
              <a:rPr sz="5400" dirty="0" err="1"/>
              <a:t>cosmetici</a:t>
            </a:r>
            <a:r>
              <a:rPr sz="5400" dirty="0"/>
              <a:t>, </a:t>
            </a:r>
            <a:r>
              <a:rPr sz="5400" dirty="0" err="1"/>
              <a:t>organici</a:t>
            </a:r>
            <a:r>
              <a:rPr sz="5400" dirty="0"/>
              <a:t> e </a:t>
            </a:r>
            <a:r>
              <a:rPr sz="5400" dirty="0" err="1"/>
              <a:t>inorganici</a:t>
            </a:r>
            <a:endParaRPr sz="5400" dirty="0"/>
          </a:p>
        </p:txBody>
      </p:sp>
      <p:sp>
        <p:nvSpPr>
          <p:cNvPr id="157" name="https://analyzing-testing.netzsch.com/it/prodotti/calorimetro-a-scansione-differenziale-dsc-analizzatore-termico-differenziale-dta/dsc-300-caliris-classic"/>
          <p:cNvSpPr txBox="1"/>
          <p:nvPr/>
        </p:nvSpPr>
        <p:spPr>
          <a:xfrm>
            <a:off x="1833985" y="12068406"/>
            <a:ext cx="17129118" cy="1151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700">
                <a:solidFill>
                  <a:srgbClr val="0433FF"/>
                </a:solidFill>
              </a:defRPr>
            </a:lvl1pPr>
          </a:lstStyle>
          <a:p>
            <a:r>
              <a:t>https://analyzing-testing.netzsch.com/it/prodotti/calorimetro-a-scansione-differenziale-dsc-analizzatore-termico-differenziale-dta/dsc-300-caliris-classic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4E65E9-F4D2-0ED3-CEC8-9C8804AF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Informazioni su proprietà dei materiali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3962300-0945-18F8-7336-F4CD69DF964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da misure DSC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AE310B7-1C00-2CA5-809B-710DA3359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6500" y="4248504"/>
            <a:ext cx="21971000" cy="8753818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it-IT" b="1" dirty="0"/>
              <a:t>temperature ed entalpie di transizione di fase solido-solido, solido-liquido, liquido-solido</a:t>
            </a:r>
            <a:r>
              <a:rPr lang="it-IT" dirty="0"/>
              <a:t>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it-IT" dirty="0"/>
              <a:t>purezza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it-IT" dirty="0"/>
              <a:t>reazioni di reticolazione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it-IT" dirty="0"/>
              <a:t>capacità termica specifica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it-IT" dirty="0"/>
              <a:t>distribuzione della grandezza dei cristalli dalla forma del picco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it-IT" dirty="0"/>
              <a:t>cinetiche</a:t>
            </a:r>
          </a:p>
        </p:txBody>
      </p:sp>
    </p:spTree>
    <p:extLst>
      <p:ext uri="{BB962C8B-B14F-4D97-AF65-F5344CB8AC3E}">
        <p14:creationId xmlns:p14="http://schemas.microsoft.com/office/powerpoint/2010/main" val="235695486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chema a blocchi di un DSC (twin calorimeter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16421">
              <a:defRPr sz="8075" spc="-161">
                <a:solidFill>
                  <a:srgbClr val="FF2600"/>
                </a:solidFill>
              </a:defRPr>
            </a:lvl1pPr>
          </a:lstStyle>
          <a:p>
            <a:r>
              <a:t>Schema a blocchi di un DSC (twin calorimeter)</a:t>
            </a:r>
          </a:p>
        </p:txBody>
      </p:sp>
      <p:sp>
        <p:nvSpPr>
          <p:cNvPr id="160" name="Il calore viene fornito alle due posizioni nella fornace mediante il riscaldatore (heater) ed il dissipatore di calore (heat sink)…"/>
          <p:cNvSpPr txBox="1">
            <a:spLocks noGrp="1"/>
          </p:cNvSpPr>
          <p:nvPr>
            <p:ph type="body" sz="quarter" idx="1"/>
          </p:nvPr>
        </p:nvSpPr>
        <p:spPr>
          <a:xfrm>
            <a:off x="16184615" y="2710284"/>
            <a:ext cx="6484506" cy="829543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2365188">
              <a:spcBef>
                <a:spcPts val="4300"/>
              </a:spcBef>
              <a:buSzTx/>
              <a:buNone/>
              <a:defRPr sz="4656"/>
            </a:pPr>
            <a:r>
              <a:t>Il calore viene fornito alle due posizioni nella fornace mediante il riscaldatore (heater) ed il dissipatore di calore (heat sink)</a:t>
            </a:r>
          </a:p>
          <a:p>
            <a:pPr marL="0" indent="0" defTabSz="2365188">
              <a:spcBef>
                <a:spcPts val="4300"/>
              </a:spcBef>
              <a:buSzTx/>
              <a:buNone/>
              <a:defRPr sz="4656"/>
            </a:pPr>
            <a:r>
              <a:t>Il flusso di calore è proporzionale alla differenza di T tra il heat sink e la posizione (riferimento o campione)</a:t>
            </a:r>
          </a:p>
        </p:txBody>
      </p:sp>
      <p:sp>
        <p:nvSpPr>
          <p:cNvPr id="161" name="https://www.hitachi-hightech.com/global/en/knowledge/analytical-systems/thermal-analysis/basics/dsc.html"/>
          <p:cNvSpPr txBox="1"/>
          <p:nvPr/>
        </p:nvSpPr>
        <p:spPr>
          <a:xfrm>
            <a:off x="1740386" y="11808970"/>
            <a:ext cx="20002025" cy="146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</a:lstStyle>
          <a:p>
            <a:r>
              <a:t>https://www.hitachi-hightech.com/global/en/knowledge/analytical-systems/thermal-analysis/basics/dsc.html</a:t>
            </a:r>
          </a:p>
        </p:txBody>
      </p:sp>
      <p:pic>
        <p:nvPicPr>
          <p:cNvPr id="16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28" y="3108055"/>
            <a:ext cx="15604647" cy="81055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rincipio di funzionamento"/>
          <p:cNvSpPr txBox="1">
            <a:spLocks noGrp="1"/>
          </p:cNvSpPr>
          <p:nvPr>
            <p:ph type="title"/>
          </p:nvPr>
        </p:nvSpPr>
        <p:spPr>
          <a:xfrm>
            <a:off x="1206500" y="1077359"/>
            <a:ext cx="21971000" cy="14331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t>Principio di funzionamento</a:t>
            </a:r>
          </a:p>
        </p:txBody>
      </p:sp>
      <p:sp>
        <p:nvSpPr>
          <p:cNvPr id="165" name="DSC a flusso di calor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DSC a flusso di calore</a:t>
            </a:r>
          </a:p>
        </p:txBody>
      </p:sp>
      <p:sp>
        <p:nvSpPr>
          <p:cNvPr id="166" name="Il dissipatore di calore ha una capacità termica molto più alta di quella del campion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Il </a:t>
            </a:r>
            <a:r>
              <a:rPr dirty="0" err="1"/>
              <a:t>dissipatore</a:t>
            </a:r>
            <a:r>
              <a:rPr dirty="0"/>
              <a:t> di </a:t>
            </a:r>
            <a:r>
              <a:rPr dirty="0" err="1"/>
              <a:t>calore</a:t>
            </a:r>
            <a:r>
              <a:rPr dirty="0"/>
              <a:t> ha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capacità</a:t>
            </a:r>
            <a:r>
              <a:rPr dirty="0"/>
              <a:t> </a:t>
            </a:r>
            <a:r>
              <a:rPr dirty="0" err="1"/>
              <a:t>termica</a:t>
            </a:r>
            <a:r>
              <a:rPr dirty="0"/>
              <a:t> molto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alta</a:t>
            </a:r>
            <a:r>
              <a:rPr dirty="0"/>
              <a:t> di </a:t>
            </a:r>
            <a:r>
              <a:rPr dirty="0" err="1"/>
              <a:t>quella</a:t>
            </a:r>
            <a:r>
              <a:rPr dirty="0"/>
              <a:t> del </a:t>
            </a:r>
            <a:r>
              <a:rPr dirty="0" err="1"/>
              <a:t>campione</a:t>
            </a:r>
            <a:r>
              <a:rPr dirty="0"/>
              <a:t>. 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Nel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abbia</a:t>
            </a:r>
            <a:r>
              <a:rPr dirty="0"/>
              <a:t> </a:t>
            </a:r>
            <a:r>
              <a:rPr dirty="0" err="1"/>
              <a:t>luogo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campione</a:t>
            </a:r>
            <a:r>
              <a:rPr dirty="0"/>
              <a:t> un </a:t>
            </a:r>
            <a:r>
              <a:rPr dirty="0" err="1"/>
              <a:t>fenomeno</a:t>
            </a:r>
            <a:r>
              <a:rPr dirty="0"/>
              <a:t> endo- o </a:t>
            </a:r>
            <a:r>
              <a:rPr dirty="0" err="1"/>
              <a:t>esotermico</a:t>
            </a:r>
            <a:r>
              <a:rPr dirty="0"/>
              <a:t> (es. </a:t>
            </a:r>
            <a:r>
              <a:rPr dirty="0" err="1"/>
              <a:t>transizione</a:t>
            </a:r>
            <a:r>
              <a:rPr dirty="0"/>
              <a:t> di </a:t>
            </a:r>
            <a:r>
              <a:rPr dirty="0" err="1"/>
              <a:t>fase</a:t>
            </a:r>
            <a:r>
              <a:rPr dirty="0"/>
              <a:t>),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fenomeno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compensato</a:t>
            </a:r>
            <a:r>
              <a:rPr dirty="0"/>
              <a:t> dal </a:t>
            </a:r>
            <a:r>
              <a:rPr dirty="0" err="1"/>
              <a:t>dissipatore</a:t>
            </a:r>
            <a:r>
              <a:rPr dirty="0"/>
              <a:t>. 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La </a:t>
            </a:r>
            <a:r>
              <a:rPr dirty="0" err="1"/>
              <a:t>differenza</a:t>
            </a:r>
            <a:r>
              <a:rPr dirty="0"/>
              <a:t> di T </a:t>
            </a:r>
            <a:r>
              <a:rPr dirty="0" err="1"/>
              <a:t>dei</a:t>
            </a:r>
            <a:r>
              <a:rPr dirty="0"/>
              <a:t> due </a:t>
            </a:r>
            <a:r>
              <a:rPr dirty="0" err="1"/>
              <a:t>croglioli</a:t>
            </a:r>
            <a:r>
              <a:rPr dirty="0"/>
              <a:t> è </a:t>
            </a:r>
            <a:r>
              <a:rPr dirty="0" err="1"/>
              <a:t>proporzionale</a:t>
            </a:r>
            <a:r>
              <a:rPr dirty="0"/>
              <a:t> alla </a:t>
            </a:r>
            <a:r>
              <a:rPr dirty="0" err="1"/>
              <a:t>differenza</a:t>
            </a:r>
            <a:r>
              <a:rPr dirty="0"/>
              <a:t> di </a:t>
            </a:r>
            <a:r>
              <a:rPr dirty="0" err="1"/>
              <a:t>calore</a:t>
            </a:r>
            <a:r>
              <a:rPr dirty="0"/>
              <a:t> </a:t>
            </a:r>
            <a:r>
              <a:rPr dirty="0" err="1"/>
              <a:t>ceduto</a:t>
            </a:r>
            <a:r>
              <a:rPr dirty="0"/>
              <a:t> al </a:t>
            </a:r>
            <a:r>
              <a:rPr dirty="0" err="1"/>
              <a:t>campione</a:t>
            </a:r>
            <a:r>
              <a:rPr dirty="0"/>
              <a:t> e al </a:t>
            </a:r>
            <a:r>
              <a:rPr dirty="0" err="1"/>
              <a:t>riferimento</a:t>
            </a:r>
            <a:r>
              <a:rPr lang="it-IT" dirty="0"/>
              <a:t> (flusso di calore differenziale)</a:t>
            </a:r>
            <a:r>
              <a:rPr dirty="0"/>
              <a:t>.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monitorata</a:t>
            </a:r>
            <a:r>
              <a:rPr dirty="0"/>
              <a:t> la temperature </a:t>
            </a:r>
            <a:r>
              <a:rPr dirty="0" err="1"/>
              <a:t>dei</a:t>
            </a:r>
            <a:r>
              <a:rPr dirty="0"/>
              <a:t> due </a:t>
            </a:r>
            <a:r>
              <a:rPr dirty="0" err="1"/>
              <a:t>crogioli</a:t>
            </a:r>
            <a:r>
              <a:rPr dirty="0"/>
              <a:t> </a:t>
            </a:r>
            <a:r>
              <a:rPr dirty="0" err="1"/>
              <a:t>mediante</a:t>
            </a:r>
            <a:r>
              <a:rPr dirty="0"/>
              <a:t> due </a:t>
            </a:r>
            <a:r>
              <a:rPr dirty="0" err="1"/>
              <a:t>sensori</a:t>
            </a:r>
            <a:r>
              <a:rPr dirty="0"/>
              <a:t> a </a:t>
            </a:r>
            <a:r>
              <a:rPr dirty="0" err="1"/>
              <a:t>termopila</a:t>
            </a:r>
            <a:r>
              <a:rPr dirty="0"/>
              <a:t> </a:t>
            </a:r>
            <a:r>
              <a:rPr lang="it-IT" dirty="0"/>
              <a:t>(più termocoppie, anche più di 100, in parallelo) </a:t>
            </a:r>
            <a:r>
              <a:rPr dirty="0"/>
              <a:t>molto </a:t>
            </a:r>
            <a:r>
              <a:rPr dirty="0" err="1"/>
              <a:t>sensibili</a:t>
            </a:r>
            <a:r>
              <a:rPr dirty="0"/>
              <a:t> </a:t>
            </a:r>
            <a:r>
              <a:rPr b="1" dirty="0" err="1">
                <a:solidFill>
                  <a:schemeClr val="tx1">
                    <a:lumMod val="50000"/>
                  </a:schemeClr>
                </a:solidFill>
              </a:rPr>
              <a:t>posti</a:t>
            </a:r>
            <a:r>
              <a:rPr b="1" dirty="0">
                <a:solidFill>
                  <a:schemeClr val="tx1">
                    <a:lumMod val="50000"/>
                  </a:schemeClr>
                </a:solidFill>
              </a:rPr>
              <a:t> sotto di esse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La </a:t>
            </a:r>
            <a:r>
              <a:rPr dirty="0" err="1"/>
              <a:t>differenza</a:t>
            </a:r>
            <a:r>
              <a:rPr dirty="0"/>
              <a:t> di T </a:t>
            </a:r>
            <a:r>
              <a:rPr dirty="0" err="1"/>
              <a:t>tra</a:t>
            </a:r>
            <a:r>
              <a:rPr dirty="0"/>
              <a:t> le due </a:t>
            </a:r>
            <a:r>
              <a:rPr dirty="0" err="1"/>
              <a:t>posizioni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convertita</a:t>
            </a:r>
            <a:r>
              <a:rPr dirty="0"/>
              <a:t> in </a:t>
            </a:r>
            <a:r>
              <a:rPr dirty="0" err="1"/>
              <a:t>flusso</a:t>
            </a:r>
            <a:r>
              <a:rPr dirty="0"/>
              <a:t> di </a:t>
            </a:r>
            <a:r>
              <a:rPr dirty="0" err="1"/>
              <a:t>calore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(t) flusso di calore differenziale: segnale fornito dallo strumento"/>
          <p:cNvSpPr txBox="1"/>
          <p:nvPr/>
        </p:nvSpPr>
        <p:spPr>
          <a:xfrm>
            <a:off x="1301114" y="1595574"/>
            <a:ext cx="9042540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</a:lstStyle>
          <a:p>
            <a:r>
              <a:rPr dirty="0"/>
              <a:t>P(t) </a:t>
            </a:r>
            <a:r>
              <a:rPr dirty="0" err="1"/>
              <a:t>flusso</a:t>
            </a:r>
            <a:r>
              <a:rPr dirty="0"/>
              <a:t> di </a:t>
            </a:r>
            <a:r>
              <a:rPr dirty="0" err="1"/>
              <a:t>calore</a:t>
            </a:r>
            <a:r>
              <a:rPr dirty="0"/>
              <a:t> </a:t>
            </a:r>
            <a:r>
              <a:rPr dirty="0" err="1"/>
              <a:t>differenziale</a:t>
            </a:r>
            <a:endParaRPr dirty="0"/>
          </a:p>
        </p:txBody>
      </p:sp>
      <p:pic>
        <p:nvPicPr>
          <p:cNvPr id="18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77" y="3078063"/>
            <a:ext cx="3417880" cy="21750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867" y="6093366"/>
            <a:ext cx="8997349" cy="202718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= dT/dt   heating rate"/>
          <p:cNvSpPr txBox="1"/>
          <p:nvPr/>
        </p:nvSpPr>
        <p:spPr>
          <a:xfrm>
            <a:off x="1453965" y="8691276"/>
            <a:ext cx="5502708" cy="721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200">
                <a:solidFill>
                  <a:srgbClr val="000000"/>
                </a:solidFill>
              </a:defRPr>
            </a:lvl1pPr>
          </a:lstStyle>
          <a:p>
            <a:r>
              <a:rPr dirty="0"/>
              <a:t>R= dT/dt   heating rate</a:t>
            </a:r>
          </a:p>
        </p:txBody>
      </p:sp>
      <p:sp>
        <p:nvSpPr>
          <p:cNvPr id="188" name="Cp(T) si ottiene dividendo P(t) per R, la velocità di riscaldamento, che  viene impostata dall’operatore all’inizio dell’esperimento. Si possono fare rampe diverse.…"/>
          <p:cNvSpPr txBox="1"/>
          <p:nvPr/>
        </p:nvSpPr>
        <p:spPr>
          <a:xfrm>
            <a:off x="1235149" y="9983671"/>
            <a:ext cx="20069350" cy="240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100">
                <a:solidFill>
                  <a:srgbClr val="000000"/>
                </a:solidFill>
              </a:defRPr>
            </a:pPr>
            <a:r>
              <a:t>C</a:t>
            </a:r>
            <a:r>
              <a:rPr baseline="-5999"/>
              <a:t>p</a:t>
            </a:r>
            <a:r>
              <a:t>(T) si ottiene dividendo P(t) per R, la velocità di riscaldamento, che  viene impostata dall’operatore all’inizio dell’esperimento. Si possono fare rampe diverse.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100">
                <a:solidFill>
                  <a:srgbClr val="000000"/>
                </a:solidFill>
              </a:defRPr>
            </a:pPr>
            <a:r>
              <a:t>Un valore comunemente usato è 10 K/min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80F481-FFAF-BB89-8013-E04ED422B69E}"/>
              </a:ext>
            </a:extLst>
          </p:cNvPr>
          <p:cNvSpPr txBox="1"/>
          <p:nvPr/>
        </p:nvSpPr>
        <p:spPr>
          <a:xfrm>
            <a:off x="6956673" y="3879353"/>
            <a:ext cx="756895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40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unità di misura   W=Js</a:t>
            </a:r>
            <a:r>
              <a:rPr kumimoji="0" lang="it-IT" sz="4000" b="0" i="0" u="none" strike="noStrike" cap="none" spc="0" normalizeH="0" baseline="3000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-1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egnale DS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Segnale</a:t>
            </a:r>
            <a:r>
              <a:rPr dirty="0"/>
              <a:t> DSC</a:t>
            </a:r>
          </a:p>
        </p:txBody>
      </p:sp>
      <p:sp>
        <p:nvSpPr>
          <p:cNvPr id="174" name="Ghanbari, E., Picken, S.J. &amp; van Esch, J.H. Analysis of differential scanning calorimetry (DSC): determining the transition temperatures, and enthalpy and heat capacity changes in multicomponent systems by analytical model fitting. J Therm Anal Calorim 1"/>
          <p:cNvSpPr txBox="1"/>
          <p:nvPr/>
        </p:nvSpPr>
        <p:spPr>
          <a:xfrm>
            <a:off x="1600014" y="10181068"/>
            <a:ext cx="20255157" cy="2358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</a:defRPr>
            </a:pPr>
            <a:r>
              <a:rPr>
                <a:solidFill>
                  <a:srgbClr val="0433FF"/>
                </a:solidFill>
              </a:rPr>
              <a:t>Ghanbari, E., Picken, S.J. &amp; van Esch, J.H. Analysis of differential scanning calorimetry (DSC): determining the transition temperatures, and enthalpy and heat capacity changes in multicomponent systems by analytical model fitting. </a:t>
            </a:r>
            <a:r>
              <a:rPr i="1">
                <a:solidFill>
                  <a:srgbClr val="0433FF"/>
                </a:solidFill>
              </a:rPr>
              <a:t>J Therm Anal Calorim</a:t>
            </a:r>
            <a:r>
              <a:rPr>
                <a:solidFill>
                  <a:srgbClr val="0433FF"/>
                </a:solidFill>
              </a:rPr>
              <a:t> </a:t>
            </a:r>
            <a:r>
              <a:rPr b="1">
                <a:solidFill>
                  <a:srgbClr val="0433FF"/>
                </a:solidFill>
              </a:rPr>
              <a:t>148</a:t>
            </a:r>
            <a:r>
              <a:rPr>
                <a:solidFill>
                  <a:srgbClr val="0433FF"/>
                </a:solidFill>
              </a:rPr>
              <a:t>, 12393–12409 (2023). </a:t>
            </a:r>
            <a:r>
              <a:rPr u="sng">
                <a:solidFill>
                  <a:srgbClr val="0000EE"/>
                </a:solidFill>
                <a:hlinkClick r:id="rId2"/>
              </a:rPr>
              <a:t>https://doi.org/10.1007/s10973-023-12356-1</a:t>
            </a:r>
          </a:p>
        </p:txBody>
      </p:sp>
      <p:pic>
        <p:nvPicPr>
          <p:cNvPr id="175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709" y="3261992"/>
            <a:ext cx="9890436" cy="6169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Linea Linea" descr="Linea Linea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885882" y="5757828"/>
            <a:ext cx="1692233" cy="457905"/>
          </a:xfrm>
          <a:prstGeom prst="rect">
            <a:avLst/>
          </a:prstGeom>
        </p:spPr>
      </p:pic>
      <p:sp>
        <p:nvSpPr>
          <p:cNvPr id="178" name="riscaldamento"/>
          <p:cNvSpPr txBox="1"/>
          <p:nvPr/>
        </p:nvSpPr>
        <p:spPr>
          <a:xfrm>
            <a:off x="9040326" y="9402188"/>
            <a:ext cx="396453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</a:lstStyle>
          <a:p>
            <a:r>
              <a:t>riscaldamento</a:t>
            </a:r>
          </a:p>
        </p:txBody>
      </p:sp>
      <p:sp>
        <p:nvSpPr>
          <p:cNvPr id="179" name="endo"/>
          <p:cNvSpPr txBox="1"/>
          <p:nvPr/>
        </p:nvSpPr>
        <p:spPr>
          <a:xfrm>
            <a:off x="3732244" y="7267809"/>
            <a:ext cx="126238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</a:defRPr>
            </a:lvl1pPr>
          </a:lstStyle>
          <a:p>
            <a:r>
              <a:t>endo</a:t>
            </a:r>
          </a:p>
        </p:txBody>
      </p:sp>
      <p:sp>
        <p:nvSpPr>
          <p:cNvPr id="180" name="mW/s"/>
          <p:cNvSpPr txBox="1"/>
          <p:nvPr/>
        </p:nvSpPr>
        <p:spPr>
          <a:xfrm>
            <a:off x="3280597" y="3973345"/>
            <a:ext cx="1195840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</a:lstStyle>
          <a:p>
            <a:r>
              <a:rPr dirty="0" err="1"/>
              <a:t>mW</a:t>
            </a:r>
            <a:endParaRPr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0E60E12-E8CD-AACF-A16E-1B7026B16C2A}"/>
              </a:ext>
            </a:extLst>
          </p:cNvPr>
          <p:cNvSpPr txBox="1"/>
          <p:nvPr/>
        </p:nvSpPr>
        <p:spPr>
          <a:xfrm>
            <a:off x="16385635" y="4225682"/>
            <a:ext cx="6513275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4000" dirty="0"/>
              <a:t>spesso si riporta il flusso di calore specifico, cioè diviso per la massa del campione, in </a:t>
            </a:r>
            <a:r>
              <a:rPr lang="it-IT" sz="4000" dirty="0" err="1"/>
              <a:t>mW</a:t>
            </a:r>
            <a:r>
              <a:rPr lang="it-IT" sz="4000" dirty="0"/>
              <a:t>/mg= W/g= J/(</a:t>
            </a:r>
            <a:r>
              <a:rPr lang="it-IT" sz="4000" dirty="0" err="1"/>
              <a:t>gs</a:t>
            </a:r>
            <a:r>
              <a:rPr lang="it-IT" sz="4000" dirty="0"/>
              <a:t>)</a:t>
            </a:r>
            <a:endParaRPr kumimoji="0" lang="it-IT" sz="4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213" y="1061342"/>
            <a:ext cx="12759647" cy="10775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enerazione del segnale in un DSC a flusso di calo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2048204">
              <a:defRPr sz="7140" spc="-142">
                <a:solidFill>
                  <a:srgbClr val="FF2600"/>
                </a:solidFill>
              </a:defRPr>
            </a:lvl1pPr>
          </a:lstStyle>
          <a:p>
            <a:r>
              <a:t>Generazione del segnale in un DSC a flusso di calore</a:t>
            </a:r>
          </a:p>
        </p:txBody>
      </p:sp>
      <p:pic>
        <p:nvPicPr>
          <p:cNvPr id="16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951" y="2506316"/>
            <a:ext cx="9946443" cy="979342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https://analyzing-testing.netzsch.com/it/prodotti/calorimetro-a-scansione-differenziale-dsc-analizzatore-termico-differenziale-dta/dsc-300-caliris-classic"/>
          <p:cNvSpPr txBox="1"/>
          <p:nvPr/>
        </p:nvSpPr>
        <p:spPr>
          <a:xfrm>
            <a:off x="778785" y="12621435"/>
            <a:ext cx="23395154" cy="51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0433FF"/>
                </a:solidFill>
              </a:defRPr>
            </a:lvl1pPr>
          </a:lstStyle>
          <a:p>
            <a:r>
              <a:t>https://analyzing-testing.netzsch.com/it/prodotti/calorimetro-a-scansione-differenziale-dsc-analizzatore-termico-differenziale-dta/dsc-300-caliris-classic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014BB3-F901-7C35-9E9E-08FE7F93D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Segnale DSC a flusso di calore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761663-FB3E-F49F-CBC5-DD48E4023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3054485"/>
            <a:ext cx="21971000" cy="9450031"/>
          </a:xfrm>
        </p:spPr>
        <p:txBody>
          <a:bodyPr>
            <a:normAutofit fontScale="92500"/>
          </a:bodyPr>
          <a:lstStyle/>
          <a:p>
            <a:r>
              <a:rPr lang="it-IT" sz="5400" dirty="0"/>
              <a:t>il segnale della DSC è un segnale elettrico, una differenza di tensione termoelettrica, (</a:t>
            </a:r>
            <a:r>
              <a:rPr lang="it-IT" sz="5400" dirty="0" err="1"/>
              <a:t>microVolt</a:t>
            </a:r>
            <a:r>
              <a:rPr lang="it-IT" sz="5400" dirty="0"/>
              <a:t>)</a:t>
            </a:r>
          </a:p>
          <a:p>
            <a:r>
              <a:rPr lang="it-IT" sz="5400" dirty="0"/>
              <a:t>è  dovuto alla differenza di T ai sensori sotto il campione ed il riferimento</a:t>
            </a:r>
          </a:p>
          <a:p>
            <a:r>
              <a:rPr lang="it-IT" sz="5400" dirty="0"/>
              <a:t>il flusso di calore, in </a:t>
            </a:r>
            <a:r>
              <a:rPr lang="it-IT" sz="5400" dirty="0" err="1"/>
              <a:t>mW</a:t>
            </a:r>
            <a:r>
              <a:rPr lang="it-IT" sz="5400" dirty="0"/>
              <a:t>, è proporzionale alla differenza di T</a:t>
            </a:r>
          </a:p>
          <a:p>
            <a:r>
              <a:rPr lang="en-US" sz="5400" dirty="0"/>
              <a:t>Il </a:t>
            </a:r>
            <a:r>
              <a:rPr lang="en-US" sz="5400" dirty="0" err="1"/>
              <a:t>fattore</a:t>
            </a:r>
            <a:r>
              <a:rPr lang="en-US" sz="5400" dirty="0"/>
              <a:t> di </a:t>
            </a:r>
            <a:r>
              <a:rPr lang="en-US" sz="5400" dirty="0" err="1"/>
              <a:t>proporzionalità</a:t>
            </a:r>
            <a:r>
              <a:rPr lang="en-US" sz="5400" dirty="0"/>
              <a:t> è </a:t>
            </a:r>
            <a:r>
              <a:rPr lang="en-US" sz="5400" dirty="0" err="1"/>
              <a:t>dipendente</a:t>
            </a:r>
            <a:r>
              <a:rPr lang="en-US" sz="5400" dirty="0"/>
              <a:t> </a:t>
            </a:r>
            <a:r>
              <a:rPr lang="en-US" sz="5400" dirty="0" err="1"/>
              <a:t>dalla</a:t>
            </a:r>
            <a:r>
              <a:rPr lang="en-US" sz="5400" dirty="0"/>
              <a:t> T</a:t>
            </a:r>
          </a:p>
          <a:p>
            <a:r>
              <a:rPr lang="en-US" sz="5400" dirty="0"/>
              <a:t>è </a:t>
            </a:r>
            <a:r>
              <a:rPr lang="en-US" sz="5400" dirty="0" err="1"/>
              <a:t>definito</a:t>
            </a:r>
            <a:r>
              <a:rPr lang="en-US" sz="5400" dirty="0"/>
              <a:t> </a:t>
            </a:r>
            <a:r>
              <a:rPr lang="en-US" sz="5400" dirty="0" err="1"/>
              <a:t>sensibilità</a:t>
            </a:r>
            <a:r>
              <a:rPr lang="en-US" sz="5400" dirty="0"/>
              <a:t> del </a:t>
            </a:r>
            <a:r>
              <a:rPr lang="en-US" sz="5400" dirty="0" err="1"/>
              <a:t>calorimetro</a:t>
            </a:r>
            <a:r>
              <a:rPr lang="en-US" sz="5400" dirty="0"/>
              <a:t> Sens.(T) con </a:t>
            </a:r>
            <a:r>
              <a:rPr lang="en-US" sz="5400" dirty="0" err="1"/>
              <a:t>unità</a:t>
            </a:r>
            <a:r>
              <a:rPr lang="en-US" sz="5400" dirty="0"/>
              <a:t> [</a:t>
            </a:r>
            <a:r>
              <a:rPr lang="en-US" sz="5400" dirty="0" err="1"/>
              <a:t>μV</a:t>
            </a:r>
            <a:r>
              <a:rPr lang="en-US" sz="5400" dirty="0"/>
              <a:t>/</a:t>
            </a:r>
            <a:r>
              <a:rPr lang="en-US" sz="5400" dirty="0" err="1"/>
              <a:t>mW</a:t>
            </a:r>
            <a:r>
              <a:rPr lang="en-US" sz="5400" dirty="0"/>
              <a:t>]</a:t>
            </a:r>
          </a:p>
          <a:p>
            <a:r>
              <a:rPr lang="en-US" sz="5400" dirty="0"/>
              <a:t>E’ il </a:t>
            </a:r>
            <a:r>
              <a:rPr lang="en-US" sz="5400" dirty="0" err="1"/>
              <a:t>reciproco</a:t>
            </a:r>
            <a:r>
              <a:rPr lang="en-US" sz="5400" dirty="0"/>
              <a:t> del </a:t>
            </a:r>
            <a:r>
              <a:rPr lang="en-US" sz="5400" dirty="0" err="1"/>
              <a:t>coefficiente</a:t>
            </a:r>
            <a:r>
              <a:rPr lang="en-US" sz="5400" dirty="0"/>
              <a:t> di </a:t>
            </a:r>
            <a:r>
              <a:rPr lang="en-US" sz="5400" dirty="0" err="1"/>
              <a:t>calibrazione</a:t>
            </a:r>
            <a:r>
              <a:rPr lang="en-US" sz="5400" dirty="0"/>
              <a:t> del </a:t>
            </a:r>
            <a:r>
              <a:rPr lang="en-US" sz="5400" dirty="0" err="1"/>
              <a:t>flusso</a:t>
            </a:r>
            <a:r>
              <a:rPr lang="en-US" sz="5400" dirty="0"/>
              <a:t> di </a:t>
            </a:r>
            <a:r>
              <a:rPr lang="en-US" sz="5400" dirty="0" err="1"/>
              <a:t>calore</a:t>
            </a:r>
            <a:r>
              <a:rPr lang="en-US" sz="5400" dirty="0"/>
              <a:t> (</a:t>
            </a:r>
            <a:r>
              <a:rPr lang="en-US" sz="5400" dirty="0" err="1"/>
              <a:t>fattore</a:t>
            </a:r>
            <a:r>
              <a:rPr lang="en-US" sz="5400" dirty="0"/>
              <a:t> per cui devo </a:t>
            </a:r>
            <a:r>
              <a:rPr lang="en-US" sz="5400" dirty="0" err="1"/>
              <a:t>moltiplicare</a:t>
            </a:r>
            <a:r>
              <a:rPr lang="en-US" sz="5400" dirty="0"/>
              <a:t> il </a:t>
            </a:r>
            <a:r>
              <a:rPr lang="en-US" sz="5400" dirty="0" err="1"/>
              <a:t>segnale</a:t>
            </a:r>
            <a:r>
              <a:rPr lang="en-US" sz="5400" dirty="0"/>
              <a:t> in microvolt per </a:t>
            </a:r>
            <a:r>
              <a:rPr lang="en-US" sz="5400" dirty="0" err="1"/>
              <a:t>ottenere</a:t>
            </a:r>
            <a:r>
              <a:rPr lang="en-US" sz="5400" dirty="0"/>
              <a:t> </a:t>
            </a:r>
            <a:r>
              <a:rPr lang="en-US" sz="5400" dirty="0" err="1"/>
              <a:t>quello</a:t>
            </a:r>
            <a:r>
              <a:rPr lang="en-US" sz="5400" dirty="0"/>
              <a:t> in </a:t>
            </a:r>
            <a:r>
              <a:rPr lang="en-US" sz="5400" dirty="0" err="1"/>
              <a:t>mW</a:t>
            </a:r>
            <a:r>
              <a:rPr lang="en-US" sz="5400" dirty="0"/>
              <a:t>)</a:t>
            </a:r>
            <a:endParaRPr lang="it-IT" sz="5400" dirty="0"/>
          </a:p>
          <a:p>
            <a:endParaRPr lang="it-IT" sz="5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435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9B2284-60EF-68BA-A516-19BABFB9C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Calibrazione del calorimetro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862E9A-ABBE-B408-59FD-C9570BC7DC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Fattore dipendente dalla T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67C212C-C018-2927-5291-91080A94D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6500" y="3307742"/>
            <a:ext cx="21971000" cy="82560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Definendo</a:t>
            </a:r>
            <a:r>
              <a:rPr lang="en-US" dirty="0"/>
              <a:t> Sens(T) il </a:t>
            </a:r>
            <a:r>
              <a:rPr lang="en-US" dirty="0" err="1"/>
              <a:t>fattore</a:t>
            </a:r>
            <a:r>
              <a:rPr lang="en-US" dirty="0"/>
              <a:t> di </a:t>
            </a:r>
            <a:r>
              <a:rPr lang="en-US" dirty="0" err="1"/>
              <a:t>proporzionalità</a:t>
            </a:r>
            <a:r>
              <a:rPr lang="en-US" dirty="0"/>
              <a:t>, </a:t>
            </a:r>
            <a:r>
              <a:rPr lang="en-US" dirty="0" err="1"/>
              <a:t>dipendente</a:t>
            </a:r>
            <a:r>
              <a:rPr lang="en-US" dirty="0"/>
              <a:t> </a:t>
            </a:r>
            <a:r>
              <a:rPr lang="en-US" dirty="0" err="1"/>
              <a:t>dalla</a:t>
            </a:r>
            <a:r>
              <a:rPr lang="en-US" dirty="0"/>
              <a:t> T,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segnale</a:t>
            </a:r>
            <a:r>
              <a:rPr lang="en-US" dirty="0"/>
              <a:t> </a:t>
            </a:r>
            <a:r>
              <a:rPr lang="en-US" dirty="0" err="1"/>
              <a:t>elettrico</a:t>
            </a:r>
            <a:r>
              <a:rPr lang="en-US" dirty="0"/>
              <a:t> e </a:t>
            </a:r>
            <a:r>
              <a:rPr lang="en-US" dirty="0" err="1"/>
              <a:t>flusso</a:t>
            </a:r>
            <a:r>
              <a:rPr lang="en-US" dirty="0"/>
              <a:t> di </a:t>
            </a:r>
            <a:r>
              <a:rPr lang="en-US" dirty="0" err="1"/>
              <a:t>calore</a:t>
            </a:r>
            <a:r>
              <a:rPr lang="en-US" dirty="0"/>
              <a:t> </a:t>
            </a:r>
            <a:r>
              <a:rPr lang="en-US" dirty="0" err="1"/>
              <a:t>differenziale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calibrazione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fa con standard, </a:t>
            </a:r>
            <a:r>
              <a:rPr lang="en-US" dirty="0" err="1"/>
              <a:t>metalli</a:t>
            </a:r>
            <a:r>
              <a:rPr lang="en-US" dirty="0"/>
              <a:t> come In, Bi, Zn, in cui la </a:t>
            </a:r>
            <a:r>
              <a:rPr lang="en-US" dirty="0" err="1"/>
              <a:t>trasmissione</a:t>
            </a:r>
            <a:r>
              <a:rPr lang="en-US" dirty="0"/>
              <a:t> del </a:t>
            </a:r>
            <a:r>
              <a:rPr lang="en-US" dirty="0" err="1"/>
              <a:t>calore</a:t>
            </a:r>
            <a:r>
              <a:rPr lang="en-US" dirty="0"/>
              <a:t> è </a:t>
            </a:r>
            <a:r>
              <a:rPr lang="en-US" dirty="0" err="1"/>
              <a:t>efficace</a:t>
            </a:r>
            <a:endParaRPr lang="en-US" dirty="0"/>
          </a:p>
          <a:p>
            <a:r>
              <a:rPr lang="en-US" dirty="0"/>
              <a:t>Si </a:t>
            </a:r>
            <a:r>
              <a:rPr lang="en-US" dirty="0" err="1"/>
              <a:t>determina</a:t>
            </a:r>
            <a:r>
              <a:rPr lang="en-US" dirty="0"/>
              <a:t> la </a:t>
            </a:r>
            <a:r>
              <a:rPr lang="en-US" dirty="0" err="1"/>
              <a:t>sensibilità</a:t>
            </a:r>
            <a:r>
              <a:rPr lang="en-US" dirty="0"/>
              <a:t> alla T di </a:t>
            </a:r>
            <a:r>
              <a:rPr lang="en-US" dirty="0" err="1"/>
              <a:t>fusione</a:t>
            </a:r>
            <a:r>
              <a:rPr lang="en-US" dirty="0"/>
              <a:t> della specie </a:t>
            </a:r>
            <a:r>
              <a:rPr lang="en-US" dirty="0" err="1"/>
              <a:t>chimica</a:t>
            </a:r>
            <a:r>
              <a:rPr lang="en-US" dirty="0"/>
              <a:t> </a:t>
            </a:r>
            <a:r>
              <a:rPr lang="en-US" dirty="0" err="1"/>
              <a:t>utilizzata</a:t>
            </a:r>
            <a:r>
              <a:rPr lang="en-US" dirty="0"/>
              <a:t>, </a:t>
            </a:r>
            <a:r>
              <a:rPr lang="en-US" dirty="0" err="1"/>
              <a:t>calcolata</a:t>
            </a:r>
            <a:r>
              <a:rPr lang="en-US" dirty="0"/>
              <a:t> come il </a:t>
            </a:r>
            <a:r>
              <a:rPr lang="en-US" dirty="0" err="1"/>
              <a:t>rapporto</a:t>
            </a:r>
            <a:r>
              <a:rPr lang="en-US" dirty="0"/>
              <a:t> </a:t>
            </a:r>
            <a:r>
              <a:rPr lang="en-US" dirty="0" err="1"/>
              <a:t>dell’integrale</a:t>
            </a:r>
            <a:r>
              <a:rPr lang="en-US" dirty="0"/>
              <a:t> del </a:t>
            </a:r>
            <a:r>
              <a:rPr lang="en-US" dirty="0" err="1"/>
              <a:t>picco</a:t>
            </a:r>
            <a:r>
              <a:rPr lang="en-US" dirty="0"/>
              <a:t> in </a:t>
            </a:r>
            <a:r>
              <a:rPr lang="en-US" dirty="0" err="1"/>
              <a:t>unità</a:t>
            </a:r>
            <a:r>
              <a:rPr lang="en-US" dirty="0"/>
              <a:t> [</a:t>
            </a:r>
            <a:r>
              <a:rPr lang="en-US" dirty="0" err="1"/>
              <a:t>μV·s</a:t>
            </a:r>
            <a:r>
              <a:rPr lang="en-US" dirty="0"/>
              <a:t>/mg] e </a:t>
            </a:r>
            <a:r>
              <a:rPr lang="en-US" dirty="0" err="1"/>
              <a:t>dell’entalpia</a:t>
            </a:r>
            <a:r>
              <a:rPr lang="en-US" dirty="0"/>
              <a:t> di </a:t>
            </a:r>
            <a:r>
              <a:rPr lang="en-US" dirty="0" err="1"/>
              <a:t>fusione</a:t>
            </a:r>
            <a:r>
              <a:rPr lang="en-US" dirty="0"/>
              <a:t> nota, in </a:t>
            </a:r>
            <a:r>
              <a:rPr lang="en-US" dirty="0" err="1"/>
              <a:t>unità</a:t>
            </a:r>
            <a:r>
              <a:rPr lang="en-US" dirty="0"/>
              <a:t> [J/g] = [</a:t>
            </a:r>
            <a:r>
              <a:rPr lang="en-US" dirty="0" err="1"/>
              <a:t>mW·s</a:t>
            </a:r>
            <a:r>
              <a:rPr lang="en-US" dirty="0"/>
              <a:t>/mg]</a:t>
            </a:r>
          </a:p>
          <a:p>
            <a:r>
              <a:rPr lang="en-US" dirty="0"/>
              <a:t>Sens(T)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determina</a:t>
            </a:r>
            <a:r>
              <a:rPr lang="en-US" dirty="0"/>
              <a:t> con </a:t>
            </a:r>
            <a:r>
              <a:rPr lang="en-US" dirty="0" err="1"/>
              <a:t>più</a:t>
            </a:r>
            <a:r>
              <a:rPr lang="en-US" dirty="0"/>
              <a:t> standard a </a:t>
            </a:r>
            <a:r>
              <a:rPr lang="en-US" dirty="0" err="1"/>
              <a:t>più</a:t>
            </a:r>
            <a:r>
              <a:rPr lang="en-US" dirty="0"/>
              <a:t> temperature e poi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interpolano</a:t>
            </a:r>
            <a:r>
              <a:rPr lang="en-US" dirty="0"/>
              <a:t> I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fittando</a:t>
            </a:r>
            <a:r>
              <a:rPr lang="en-US" dirty="0"/>
              <a:t> con </a:t>
            </a:r>
            <a:r>
              <a:rPr lang="en-US" dirty="0" err="1"/>
              <a:t>una</a:t>
            </a:r>
            <a:r>
              <a:rPr lang="en-US" dirty="0"/>
              <a:t> curva, per </a:t>
            </a:r>
            <a:r>
              <a:rPr lang="en-US" dirty="0" err="1"/>
              <a:t>coprire</a:t>
            </a:r>
            <a:r>
              <a:rPr lang="en-US" dirty="0"/>
              <a:t> </a:t>
            </a:r>
            <a:r>
              <a:rPr lang="en-US" dirty="0" err="1"/>
              <a:t>tutto</a:t>
            </a:r>
            <a:r>
              <a:rPr lang="en-US" dirty="0"/>
              <a:t> </a:t>
            </a:r>
            <a:r>
              <a:rPr lang="en-US" dirty="0" err="1"/>
              <a:t>l’intervallo</a:t>
            </a:r>
            <a:r>
              <a:rPr lang="en-US" dirty="0"/>
              <a:t> di temperature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5510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Effetto della velocità di riscaldamen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t>Effetto della velocità di riscaldamento</a:t>
            </a:r>
          </a:p>
        </p:txBody>
      </p:sp>
      <p:sp>
        <p:nvSpPr>
          <p:cNvPr id="191" name="Campione: Indio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Campione: Indio</a:t>
            </a:r>
          </a:p>
        </p:txBody>
      </p:sp>
      <p:pic>
        <p:nvPicPr>
          <p:cNvPr id="19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91" y="3355192"/>
            <a:ext cx="17972788" cy="10133593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non varia la Tonset, che per le sostanze pure è considerata la T di fusione…"/>
          <p:cNvSpPr txBox="1"/>
          <p:nvPr/>
        </p:nvSpPr>
        <p:spPr>
          <a:xfrm>
            <a:off x="17719763" y="2574245"/>
            <a:ext cx="6398682" cy="11014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non varia la </a:t>
            </a:r>
            <a:r>
              <a:rPr>
                <a:solidFill>
                  <a:srgbClr val="00F900"/>
                </a:solidFill>
              </a:rPr>
              <a:t>Tonset</a:t>
            </a:r>
            <a:r>
              <a:t>, che per le sostanze pure è considerata la T di fusione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varia quella di picco, che è considerata la </a:t>
            </a:r>
            <a:r>
              <a:rPr>
                <a:solidFill>
                  <a:srgbClr val="0433FF"/>
                </a:solidFill>
              </a:rPr>
              <a:t>T di fusione all'equilibrio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L’entalpia di fusione ricavata dall’area del picco di Cp(T) in funzione di T, non cambia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NB il Cp(T) è dato da P(t)/R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Effetto della massa del campio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t>Effetto della massa del campione</a:t>
            </a:r>
          </a:p>
        </p:txBody>
      </p:sp>
      <p:sp>
        <p:nvSpPr>
          <p:cNvPr id="196" name="campione: Indio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campione: Indio</a:t>
            </a:r>
          </a:p>
        </p:txBody>
      </p:sp>
      <p:sp>
        <p:nvSpPr>
          <p:cNvPr id="197" name="2 K/min"/>
          <p:cNvSpPr txBox="1"/>
          <p:nvPr/>
        </p:nvSpPr>
        <p:spPr>
          <a:xfrm>
            <a:off x="10817586" y="3005799"/>
            <a:ext cx="2050543" cy="746354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400">
                <a:solidFill>
                  <a:srgbClr val="000000"/>
                </a:solidFill>
              </a:defRPr>
            </a:lvl1pPr>
          </a:lstStyle>
          <a:p>
            <a:r>
              <a:t>2 K/min</a:t>
            </a:r>
          </a:p>
        </p:txBody>
      </p:sp>
      <p:pic>
        <p:nvPicPr>
          <p:cNvPr id="19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904" y="4243503"/>
            <a:ext cx="15877792" cy="8707177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flusso di calore per unità di massa, come d’uso"/>
          <p:cNvSpPr txBox="1"/>
          <p:nvPr/>
        </p:nvSpPr>
        <p:spPr>
          <a:xfrm>
            <a:off x="1226693" y="3899108"/>
            <a:ext cx="6280152" cy="1342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400">
                <a:solidFill>
                  <a:srgbClr val="000000"/>
                </a:solidFill>
              </a:defRPr>
            </a:lvl1pPr>
          </a:lstStyle>
          <a:p>
            <a:r>
              <a:t>flusso di calore per unità di massa, come d’uso</a:t>
            </a:r>
          </a:p>
        </p:txBody>
      </p:sp>
      <p:sp>
        <p:nvSpPr>
          <p:cNvPr id="200" name="Il campione di massa minima dà il segnale più sottile perché il trasferimento di calore è più efficiente…"/>
          <p:cNvSpPr txBox="1"/>
          <p:nvPr/>
        </p:nvSpPr>
        <p:spPr>
          <a:xfrm>
            <a:off x="1097192" y="5832752"/>
            <a:ext cx="7189078" cy="734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</a:defRPr>
            </a:pPr>
            <a:r>
              <a:rPr dirty="0"/>
              <a:t>Il </a:t>
            </a:r>
            <a:r>
              <a:rPr dirty="0" err="1"/>
              <a:t>campione</a:t>
            </a:r>
            <a:r>
              <a:rPr dirty="0"/>
              <a:t> di </a:t>
            </a:r>
            <a:r>
              <a:rPr dirty="0" err="1"/>
              <a:t>massa</a:t>
            </a:r>
            <a:r>
              <a:rPr dirty="0"/>
              <a:t> minima </a:t>
            </a:r>
            <a:r>
              <a:rPr dirty="0" err="1"/>
              <a:t>dà</a:t>
            </a:r>
            <a:r>
              <a:rPr dirty="0"/>
              <a:t> il </a:t>
            </a:r>
            <a:r>
              <a:rPr dirty="0" err="1"/>
              <a:t>segnale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sottile</a:t>
            </a:r>
            <a:r>
              <a:rPr dirty="0"/>
              <a:t> </a:t>
            </a:r>
            <a:r>
              <a:rPr dirty="0" err="1"/>
              <a:t>perché</a:t>
            </a:r>
            <a:r>
              <a:rPr dirty="0"/>
              <a:t> il </a:t>
            </a:r>
            <a:r>
              <a:rPr dirty="0" err="1"/>
              <a:t>trasferimento</a:t>
            </a:r>
            <a:r>
              <a:rPr dirty="0"/>
              <a:t> di </a:t>
            </a:r>
            <a:r>
              <a:rPr dirty="0" err="1"/>
              <a:t>calore</a:t>
            </a:r>
            <a:r>
              <a:rPr dirty="0"/>
              <a:t> è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efficiente</a:t>
            </a:r>
            <a:endParaRPr dirty="0"/>
          </a:p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</a:defRPr>
            </a:pPr>
            <a:r>
              <a:rPr dirty="0"/>
              <a:t>La </a:t>
            </a:r>
            <a:r>
              <a:rPr dirty="0" err="1"/>
              <a:t>Tonset</a:t>
            </a:r>
            <a:r>
              <a:rPr dirty="0"/>
              <a:t> non cambia, cambia </a:t>
            </a:r>
            <a:r>
              <a:rPr dirty="0" err="1"/>
              <a:t>quella</a:t>
            </a:r>
            <a:r>
              <a:rPr dirty="0"/>
              <a:t> di </a:t>
            </a:r>
            <a:r>
              <a:rPr dirty="0" err="1"/>
              <a:t>picco</a:t>
            </a:r>
            <a:r>
              <a:rPr dirty="0"/>
              <a:t> e di fine a causa </a:t>
            </a:r>
            <a:r>
              <a:rPr dirty="0" err="1"/>
              <a:t>dell’aumentata</a:t>
            </a:r>
            <a:r>
              <a:rPr dirty="0"/>
              <a:t> </a:t>
            </a:r>
            <a:r>
              <a:rPr dirty="0" err="1"/>
              <a:t>resistenza</a:t>
            </a:r>
            <a:r>
              <a:rPr dirty="0"/>
              <a:t> </a:t>
            </a:r>
            <a:r>
              <a:rPr dirty="0" err="1"/>
              <a:t>termica</a:t>
            </a:r>
            <a:r>
              <a:rPr dirty="0"/>
              <a:t>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</a:defRPr>
            </a:pP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l’entalpia</a:t>
            </a:r>
            <a:r>
              <a:rPr dirty="0"/>
              <a:t> di </a:t>
            </a:r>
            <a:r>
              <a:rPr dirty="0" err="1"/>
              <a:t>transizione</a:t>
            </a:r>
            <a:r>
              <a:rPr dirty="0"/>
              <a:t> </a:t>
            </a:r>
            <a:r>
              <a:rPr dirty="0" err="1"/>
              <a:t>ricavata</a:t>
            </a:r>
            <a:r>
              <a:rPr dirty="0"/>
              <a:t> </a:t>
            </a:r>
            <a:r>
              <a:rPr dirty="0" err="1"/>
              <a:t>dall’area</a:t>
            </a:r>
            <a:r>
              <a:rPr dirty="0"/>
              <a:t> della curva del Cp non varia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ipendenza della temperatura di picco da velocità di scansione e massa del campione"/>
          <p:cNvSpPr txBox="1">
            <a:spLocks noGrp="1"/>
          </p:cNvSpPr>
          <p:nvPr>
            <p:ph type="title"/>
          </p:nvPr>
        </p:nvSpPr>
        <p:spPr>
          <a:xfrm>
            <a:off x="1206500" y="1079499"/>
            <a:ext cx="19337298" cy="2264328"/>
          </a:xfrm>
          <a:prstGeom prst="rect">
            <a:avLst/>
          </a:prstGeom>
        </p:spPr>
        <p:txBody>
          <a:bodyPr/>
          <a:lstStyle>
            <a:lvl1pPr>
              <a:defRPr sz="7100" spc="-142">
                <a:solidFill>
                  <a:srgbClr val="FF2600"/>
                </a:solidFill>
              </a:defRPr>
            </a:lvl1pPr>
          </a:lstStyle>
          <a:p>
            <a:r>
              <a:t>Dipendenza della temperatura di picco da velocità di scansione e massa del campione</a:t>
            </a:r>
          </a:p>
        </p:txBody>
      </p:sp>
      <p:pic>
        <p:nvPicPr>
          <p:cNvPr id="20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445" y="3724014"/>
            <a:ext cx="7408471" cy="9325011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Plottando la temperatura di picco contro la radice quadrata della massa del campione (m) per la velocità di scansione (β) si ottiene una retta…"/>
          <p:cNvSpPr txBox="1"/>
          <p:nvPr/>
        </p:nvSpPr>
        <p:spPr>
          <a:xfrm>
            <a:off x="9613643" y="3556459"/>
            <a:ext cx="12950404" cy="8506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Plottando la temperatura di picco contro la radice quadrata della massa del campione (m) per la velocità di scansione (β) si ottiene una retta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La pendenza dipende dalla resistenza termica tra campione e fornace (Rf) e dall’entalpia di transizione specifica (Δh)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L’intercetta è la T di melting per una velocità di scansione 0 e massa 0,  è la t</a:t>
            </a:r>
            <a:r>
              <a:rPr b="1"/>
              <a:t>emperatura di fusione all’equilibrio </a:t>
            </a:r>
            <a:r>
              <a:t>per i cristalliti. E’ indipendente dalle condizioni sperimentali.</a:t>
            </a:r>
          </a:p>
        </p:txBody>
      </p:sp>
      <p:sp>
        <p:nvSpPr>
          <p:cNvPr id="205" name="documentazione Mettler Toledo"/>
          <p:cNvSpPr txBox="1"/>
          <p:nvPr/>
        </p:nvSpPr>
        <p:spPr>
          <a:xfrm>
            <a:off x="11449863" y="12660972"/>
            <a:ext cx="6728613" cy="64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700">
                <a:solidFill>
                  <a:srgbClr val="0433FF"/>
                </a:solidFill>
              </a:defRPr>
            </a:lvl1pPr>
          </a:lstStyle>
          <a:p>
            <a:r>
              <a:t>documentazione Mettler Toledo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omposto impur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t>Composto impuro</a:t>
            </a:r>
          </a:p>
        </p:txBody>
      </p:sp>
      <p:sp>
        <p:nvSpPr>
          <p:cNvPr id="208" name="Acido stearico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Acido stearico</a:t>
            </a:r>
          </a:p>
        </p:txBody>
      </p:sp>
      <p:pic>
        <p:nvPicPr>
          <p:cNvPr id="20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998" y="3648917"/>
            <a:ext cx="15972074" cy="8643949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la presenza di impurezze anticipa l’inizio della fusione…"/>
          <p:cNvSpPr txBox="1"/>
          <p:nvPr/>
        </p:nvSpPr>
        <p:spPr>
          <a:xfrm>
            <a:off x="1362565" y="4534992"/>
            <a:ext cx="5707966" cy="464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la presenza di impurezze anticipa l’inizio della fusione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  <a:r>
              <a:t>il picco ha una forma non simmetrica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Determinazione dell’acqua di idratazio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Determinazione dell’acqua di idratazione</a:t>
            </a:r>
          </a:p>
        </p:txBody>
      </p:sp>
      <p:pic>
        <p:nvPicPr>
          <p:cNvPr id="21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78" y="2924967"/>
            <a:ext cx="8596176" cy="10495777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Caffeina idrat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Caffeina idrata</a:t>
            </a:r>
          </a:p>
        </p:txBody>
      </p:sp>
      <p:sp>
        <p:nvSpPr>
          <p:cNvPr id="215" name="Linea continua: curva di riscaldamento per la caffeina anidra…"/>
          <p:cNvSpPr txBox="1"/>
          <p:nvPr/>
        </p:nvSpPr>
        <p:spPr>
          <a:xfrm>
            <a:off x="10183560" y="2932626"/>
            <a:ext cx="12804692" cy="894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Linea continua: curva di riscaldamento per la caffeina anidra</a:t>
            </a:r>
          </a:p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Linea tratteggiata: curva di riscaldamento per la caffeina idrata </a:t>
            </a:r>
          </a:p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78 °C desorbimento dell’acqua di idratazione</a:t>
            </a:r>
          </a:p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86 °C evaporazione dell’acqua</a:t>
            </a:r>
          </a:p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A ca 140 °C il segnale endotermico della transizione tra le due forme della caffeina</a:t>
            </a:r>
          </a:p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A 236 °C la fusione</a:t>
            </a:r>
          </a:p>
          <a:p>
            <a:pPr algn="l">
              <a:lnSpc>
                <a:spcPct val="90000"/>
              </a:lnSpc>
              <a:spcBef>
                <a:spcPts val="1800"/>
              </a:spcBef>
              <a:defRPr sz="4800">
                <a:solidFill>
                  <a:srgbClr val="000000"/>
                </a:solidFill>
              </a:defRPr>
            </a:pPr>
            <a:r>
              <a:t>Tutti processi endotermici</a:t>
            </a:r>
          </a:p>
        </p:txBody>
      </p:sp>
      <p:sp>
        <p:nvSpPr>
          <p:cNvPr id="216" name="https://hha.hitachi-hightech.com/assets/uploads/assets/uploads/documents/Thermal_Analysis_of_Caffeine.pdf"/>
          <p:cNvSpPr txBox="1"/>
          <p:nvPr/>
        </p:nvSpPr>
        <p:spPr>
          <a:xfrm>
            <a:off x="9865902" y="11369313"/>
            <a:ext cx="14482667" cy="2114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433FF"/>
                </a:solidFill>
              </a:defRPr>
            </a:lvl1pPr>
          </a:lstStyle>
          <a:p>
            <a:r>
              <a:t>https://hha.hitachi-hightech.com/assets/uploads/assets/uploads/documents/Thermal_Analysis_of_Caffeine.pdf</a:t>
            </a:r>
          </a:p>
        </p:txBody>
      </p:sp>
      <p:sp>
        <p:nvSpPr>
          <p:cNvPr id="217" name="10 K/min"/>
          <p:cNvSpPr txBox="1"/>
          <p:nvPr/>
        </p:nvSpPr>
        <p:spPr>
          <a:xfrm>
            <a:off x="7097189" y="3278414"/>
            <a:ext cx="2565502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</a:lstStyle>
          <a:p>
            <a:r>
              <a:t>10 K/min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tudio del polimorfism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Studio del polimorfismo</a:t>
            </a:r>
          </a:p>
        </p:txBody>
      </p:sp>
      <p:sp>
        <p:nvSpPr>
          <p:cNvPr id="220" name="Caffeina anidr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Caffeina anidra</a:t>
            </a:r>
          </a:p>
        </p:txBody>
      </p:sp>
      <p:sp>
        <p:nvSpPr>
          <p:cNvPr id="221" name="Forma I (stabile ad alta temperatura) perriscaldamento a 180 °C…"/>
          <p:cNvSpPr txBox="1">
            <a:spLocks noGrp="1"/>
          </p:cNvSpPr>
          <p:nvPr>
            <p:ph type="body" sz="half" idx="1"/>
          </p:nvPr>
        </p:nvSpPr>
        <p:spPr>
          <a:xfrm>
            <a:off x="495596" y="3608691"/>
            <a:ext cx="11029997" cy="9021555"/>
          </a:xfrm>
          <a:prstGeom prst="rect">
            <a:avLst/>
          </a:prstGeom>
        </p:spPr>
        <p:txBody>
          <a:bodyPr/>
          <a:lstStyle/>
          <a:p>
            <a:pPr marL="548639" indent="-548639" defTabSz="2194505">
              <a:spcBef>
                <a:spcPts val="4000"/>
              </a:spcBef>
              <a:defRPr sz="4319"/>
            </a:pPr>
            <a:r>
              <a:t>Forma I (stabile ad alta temperatura) perriscaldamento a 180 °C </a:t>
            </a:r>
          </a:p>
          <a:p>
            <a:pPr marL="548639" indent="-548639" defTabSz="2194505">
              <a:spcBef>
                <a:spcPts val="4000"/>
              </a:spcBef>
              <a:defRPr sz="4319" b="1">
                <a:solidFill>
                  <a:srgbClr val="0433FF"/>
                </a:solidFill>
              </a:defRPr>
            </a:pPr>
            <a:r>
              <a:t>Forma II da cristallizzazione da acqua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Linea continua curva DSC di riscaldamento per la forma II che va incontro a transizione alla forma I Dall’intersezione della tangente con la linea di base si determina la T della transizione e si può ricavare Δ</a:t>
            </a:r>
            <a:r>
              <a:rPr baseline="-5999"/>
              <a:t>trans</a:t>
            </a:r>
            <a:r>
              <a:t>H (processo endotermico)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Linea tratteggiata curva per la forma I, che non subisce variazione per riscaldamento</a:t>
            </a:r>
          </a:p>
        </p:txBody>
      </p:sp>
      <p:pic>
        <p:nvPicPr>
          <p:cNvPr id="22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149" y="2689115"/>
            <a:ext cx="10564765" cy="7581293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velocità di riscaldamento 10 K/min"/>
          <p:cNvSpPr txBox="1"/>
          <p:nvPr/>
        </p:nvSpPr>
        <p:spPr>
          <a:xfrm>
            <a:off x="13092478" y="10446859"/>
            <a:ext cx="9520429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</a:lstStyle>
          <a:p>
            <a:r>
              <a:t>velocità di riscaldamento 10 K/min</a:t>
            </a:r>
          </a:p>
        </p:txBody>
      </p:sp>
      <p:sp>
        <p:nvSpPr>
          <p:cNvPr id="224" name="V.-P. Lehto, E. Laine, Thermochim. Acta, 317 (1), 47-58, 1998"/>
          <p:cNvSpPr txBox="1"/>
          <p:nvPr/>
        </p:nvSpPr>
        <p:spPr>
          <a:xfrm>
            <a:off x="9277294" y="12516152"/>
            <a:ext cx="14575841" cy="721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200">
                <a:solidFill>
                  <a:srgbClr val="0433FF"/>
                </a:solidFill>
              </a:defRPr>
            </a:lvl1pPr>
          </a:lstStyle>
          <a:p>
            <a:r>
              <a:t>V.-P. Lehto, E. Laine, Thermochim. Acta, 317 (1), 47-58, 1998</a:t>
            </a:r>
          </a:p>
        </p:txBody>
      </p:sp>
      <p:sp>
        <p:nvSpPr>
          <p:cNvPr id="225" name="N.B. asse y con verso positivo per processo endo"/>
          <p:cNvSpPr txBox="1"/>
          <p:nvPr/>
        </p:nvSpPr>
        <p:spPr>
          <a:xfrm>
            <a:off x="9988198" y="2418359"/>
            <a:ext cx="1366266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FF2600"/>
                </a:solidFill>
              </a:defRPr>
            </a:lvl1pPr>
          </a:lstStyle>
          <a:p>
            <a:r>
              <a:t>N.B. asse y con verso positivo per processo endo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ΔtransH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4500"/>
              </a:spcBef>
              <a:defRPr sz="7900" b="0" spc="0"/>
            </a:pPr>
            <a:r>
              <a:t>Δ</a:t>
            </a:r>
            <a:r>
              <a:rPr baseline="-5999"/>
              <a:t>trans</a:t>
            </a:r>
            <a:r>
              <a:t>H°</a:t>
            </a:r>
          </a:p>
        </p:txBody>
      </p:sp>
      <p:sp>
        <p:nvSpPr>
          <p:cNvPr id="228" name="caffeina II —&gt; caffeina I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b="0"/>
            </a:lvl1pPr>
          </a:lstStyle>
          <a:p>
            <a:r>
              <a:t>caffeina II —&gt; caffeina I</a:t>
            </a:r>
          </a:p>
        </p:txBody>
      </p:sp>
      <p:sp>
        <p:nvSpPr>
          <p:cNvPr id="229" name="Il valore ottenuto dall’analisi DSC riportato in letteratura per ΔtransH la transizione II—&gt;I è 4.025 ± 0.006 kJ/mol (20.71 J/g) a partire da un campione puro di fase II…"/>
          <p:cNvSpPr txBox="1">
            <a:spLocks noGrp="1"/>
          </p:cNvSpPr>
          <p:nvPr>
            <p:ph type="body" idx="1"/>
          </p:nvPr>
        </p:nvSpPr>
        <p:spPr>
          <a:xfrm>
            <a:off x="993228" y="3918912"/>
            <a:ext cx="21971001" cy="7566355"/>
          </a:xfrm>
          <a:prstGeom prst="rect">
            <a:avLst/>
          </a:prstGeom>
        </p:spPr>
        <p:txBody>
          <a:bodyPr/>
          <a:lstStyle/>
          <a:p>
            <a:pPr marL="548639" indent="-548639" defTabSz="2194505">
              <a:spcBef>
                <a:spcPts val="4000"/>
              </a:spcBef>
              <a:defRPr sz="4319"/>
            </a:pPr>
            <a:r>
              <a:t>Il valore ottenuto dall’analisi DSC riportato in letteratura per Δ</a:t>
            </a:r>
            <a:r>
              <a:rPr baseline="-5999"/>
              <a:t>trans</a:t>
            </a:r>
            <a:r>
              <a:t>H la transizione II—&gt;I è 4.025 ± 0.006 kJ/mol (20.71 J/g) a partire da un campione puro di fase II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Ma si ottiene anche come Δ</a:t>
            </a:r>
            <a:r>
              <a:rPr baseline="-5999"/>
              <a:t>form</a:t>
            </a:r>
            <a:r>
              <a:t>H°(caffeina I)-Δ</a:t>
            </a:r>
            <a:r>
              <a:rPr baseline="-5999"/>
              <a:t>form</a:t>
            </a:r>
            <a:r>
              <a:t>H°(caffeina II)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Δ</a:t>
            </a:r>
            <a:r>
              <a:rPr baseline="-5999"/>
              <a:t>form</a:t>
            </a:r>
            <a:r>
              <a:t>H°(caffeina I) = -340.6</a:t>
            </a:r>
            <a:r>
              <a:rPr u="sng"/>
              <a:t>+</a:t>
            </a:r>
            <a:r>
              <a:t> 2.3 kJ mol</a:t>
            </a:r>
            <a:r>
              <a:rPr baseline="31999"/>
              <a:t>-1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Δ</a:t>
            </a:r>
            <a:r>
              <a:rPr baseline="-5999"/>
              <a:t>form</a:t>
            </a:r>
            <a:r>
              <a:t>H°(caffeina II) = -345.1</a:t>
            </a:r>
            <a:r>
              <a:rPr u="sng"/>
              <a:t>+</a:t>
            </a:r>
            <a:r>
              <a:t> 2.3 kJ mol</a:t>
            </a:r>
            <a:r>
              <a:rPr baseline="31999"/>
              <a:t>-1</a:t>
            </a:r>
          </a:p>
          <a:p>
            <a:pPr marL="0" indent="0" defTabSz="2194505">
              <a:spcBef>
                <a:spcPts val="4000"/>
              </a:spcBef>
              <a:buSzTx/>
              <a:buNone/>
              <a:defRPr sz="4319"/>
            </a:pPr>
            <a:r>
              <a:t>Ottenuti dai calori di combustione delle due forme, misurati mediante bomba calorimetria a </a:t>
            </a:r>
            <a:r>
              <a:rPr i="1"/>
              <a:t>T</a:t>
            </a:r>
            <a:r>
              <a:t> = 298.15 K: Δ</a:t>
            </a:r>
            <a:r>
              <a:rPr sz="900" baseline="-5999"/>
              <a:t>U</a:t>
            </a:r>
            <a:r>
              <a:t>U</a:t>
            </a:r>
            <a:r>
              <a:rPr sz="900" baseline="-5999"/>
              <a:t>(</a:t>
            </a:r>
            <a:r>
              <a:t>(I) = −21823.27 ± 0.68 J · g</a:t>
            </a:r>
            <a:r>
              <a:rPr sz="900" baseline="31999"/>
              <a:t>−1</a:t>
            </a:r>
            <a:r>
              <a:t> and Δ</a:t>
            </a:r>
            <a:r>
              <a:rPr sz="900" baseline="-5999"/>
              <a:t>c</a:t>
            </a:r>
            <a:r>
              <a:rPr i="1"/>
              <a:t>U(</a:t>
            </a:r>
            <a:r>
              <a:t>II) = −(21799.96 ± 1.08) J · g</a:t>
            </a:r>
            <a:r>
              <a:rPr sz="900" baseline="31999"/>
              <a:t>−1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ΔtransH°= 4.5  kJ mol</a:t>
            </a:r>
            <a:r>
              <a:rPr baseline="31999"/>
              <a:t>-1</a:t>
            </a:r>
            <a:r>
              <a:t>    in accordo con il valore ottenuto da misure DSC</a:t>
            </a:r>
          </a:p>
        </p:txBody>
      </p:sp>
      <p:sp>
        <p:nvSpPr>
          <p:cNvPr id="230" name="S. S. Pinto, H. P. Diogo, Thermochemical study of two anhydrous polymorphs of caffeine, J. Chem. Therm. 38 (12) 1515-1522, 2006 https://doi.org/10.1016/j.jct.2006.04.008"/>
          <p:cNvSpPr txBox="1"/>
          <p:nvPr/>
        </p:nvSpPr>
        <p:spPr>
          <a:xfrm>
            <a:off x="1384913" y="11637236"/>
            <a:ext cx="22186078" cy="1294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200">
                <a:solidFill>
                  <a:srgbClr val="0433FF"/>
                </a:solidFill>
              </a:defRPr>
            </a:lvl1pPr>
          </a:lstStyle>
          <a:p>
            <a:r>
              <a:t>S. S. Pinto, H. P. Diogo, Thermochemical study of two anhydrous polymorphs of caffeine, J. Chem. Therm. 38 (12) 1515-1522, 2006 https://doi.org/10.1016/j.jct.2006.04.008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Miscele dei due polimorf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Miscele dei due polimorfi</a:t>
            </a:r>
          </a:p>
        </p:txBody>
      </p:sp>
      <p:sp>
        <p:nvSpPr>
          <p:cNvPr id="233" name="Dal valore di ΔtransH di miscele si può risalire all’abbondanza dei due"/>
          <p:cNvSpPr txBox="1">
            <a:spLocks noGrp="1"/>
          </p:cNvSpPr>
          <p:nvPr>
            <p:ph type="body" sz="quarter" idx="1"/>
          </p:nvPr>
        </p:nvSpPr>
        <p:spPr>
          <a:xfrm>
            <a:off x="12203658" y="5385950"/>
            <a:ext cx="10997540" cy="25160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Dal valore di Δ</a:t>
            </a:r>
            <a:r>
              <a:rPr baseline="-5999"/>
              <a:t>trans</a:t>
            </a:r>
            <a:r>
              <a:t>H di miscele si può risalire all’abbondanza dei due</a:t>
            </a:r>
          </a:p>
        </p:txBody>
      </p:sp>
      <p:pic>
        <p:nvPicPr>
          <p:cNvPr id="23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891" y="4317518"/>
            <a:ext cx="10325694" cy="7452705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[Pinto2006]"/>
          <p:cNvSpPr txBox="1"/>
          <p:nvPr/>
        </p:nvSpPr>
        <p:spPr>
          <a:xfrm>
            <a:off x="13447929" y="11295272"/>
            <a:ext cx="2940153" cy="746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400">
                <a:solidFill>
                  <a:srgbClr val="0433FF"/>
                </a:solidFill>
              </a:defRPr>
            </a:lvl1pPr>
          </a:lstStyle>
          <a:p>
            <a:r>
              <a:t>[Pinto2006]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affeina I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caffeina I</a:t>
            </a:r>
          </a:p>
        </p:txBody>
      </p:sp>
      <p:sp>
        <p:nvSpPr>
          <p:cNvPr id="238" name="ΔfusH°= 21.9 kJ mol-1"/>
          <p:cNvSpPr txBox="1">
            <a:spLocks noGrp="1"/>
          </p:cNvSpPr>
          <p:nvPr>
            <p:ph type="body" sz="quarter" idx="1"/>
          </p:nvPr>
        </p:nvSpPr>
        <p:spPr>
          <a:xfrm>
            <a:off x="1064319" y="3656084"/>
            <a:ext cx="4971761" cy="934780"/>
          </a:xfrm>
          <a:prstGeom prst="rect">
            <a:avLst/>
          </a:prstGeom>
        </p:spPr>
        <p:txBody>
          <a:bodyPr/>
          <a:lstStyle/>
          <a:p>
            <a:pPr marL="0" indent="0" defTabSz="2072588">
              <a:spcBef>
                <a:spcPts val="3800"/>
              </a:spcBef>
              <a:buSzTx/>
              <a:buNone/>
              <a:defRPr sz="4080"/>
            </a:pPr>
            <a:r>
              <a:t>Δ</a:t>
            </a:r>
            <a:r>
              <a:rPr baseline="-5999"/>
              <a:t>fus</a:t>
            </a:r>
            <a:r>
              <a:t>H°= 21.9 kJ mol</a:t>
            </a:r>
            <a:r>
              <a:rPr baseline="31999"/>
              <a:t>-1</a:t>
            </a:r>
          </a:p>
        </p:txBody>
      </p:sp>
      <p:pic>
        <p:nvPicPr>
          <p:cNvPr id="23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3685" y="1309149"/>
            <a:ext cx="9835800" cy="6877223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. Hubert et al. Process induced transformations during tablet manufacturing: Phase transition analysis of caffeine using DSC and low frequency micro-Raman spectroscopy, Int. J. of Pharm. 2011, 420 (1) 76-83, https://doi.org/10.1016/j.ijpharm.2011.08.028"/>
          <p:cNvSpPr txBox="1"/>
          <p:nvPr/>
        </p:nvSpPr>
        <p:spPr>
          <a:xfrm>
            <a:off x="4703910" y="11444604"/>
            <a:ext cx="19654814" cy="1443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200">
                <a:solidFill>
                  <a:srgbClr val="0433FF"/>
                </a:solidFill>
              </a:defRPr>
            </a:lvl1pPr>
          </a:lstStyle>
          <a:p>
            <a:r>
              <a:t>S. Hubert et al. Process induced transformations during tablet manufacturing: Phase transition analysis of caffeine using DSC and low frequency micro-Raman spectroscopy, Int. J. of Pharm. 2011, 420 (1) 76-83, https://doi.org/10.1016/j.ijpharm.2011.08.028</a:t>
            </a:r>
          </a:p>
        </p:txBody>
      </p:sp>
      <p:sp>
        <p:nvSpPr>
          <p:cNvPr id="241" name="traccia b) spostata in basso"/>
          <p:cNvSpPr txBox="1"/>
          <p:nvPr/>
        </p:nvSpPr>
        <p:spPr>
          <a:xfrm>
            <a:off x="11243588" y="8925932"/>
            <a:ext cx="5753863" cy="63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600">
                <a:solidFill>
                  <a:srgbClr val="000000"/>
                </a:solidFill>
              </a:defRPr>
            </a:lvl1pPr>
          </a:lstStyle>
          <a:p>
            <a:r>
              <a:t>traccia b) spostata in basso</a:t>
            </a:r>
          </a:p>
        </p:txBody>
      </p:sp>
      <p:sp>
        <p:nvSpPr>
          <p:cNvPr id="242" name="picchi endo verso giù"/>
          <p:cNvSpPr txBox="1"/>
          <p:nvPr/>
        </p:nvSpPr>
        <p:spPr>
          <a:xfrm>
            <a:off x="6313785" y="6242151"/>
            <a:ext cx="4119639" cy="585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300">
                <a:solidFill>
                  <a:srgbClr val="000000"/>
                </a:solidFill>
              </a:defRPr>
            </a:lvl1pPr>
          </a:lstStyle>
          <a:p>
            <a:r>
              <a:t>picchi endo verso giù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1552</Words>
  <Application>Microsoft Office PowerPoint</Application>
  <PresentationFormat>Personalizzato</PresentationFormat>
  <Paragraphs>113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Helvetica Neue</vt:lpstr>
      <vt:lpstr>Helvetica Neue Medium</vt:lpstr>
      <vt:lpstr>Wingdings</vt:lpstr>
      <vt:lpstr>21_BasicWhite</vt:lpstr>
      <vt:lpstr>Transizioni di fase solido-solido e solido-liquido mediante DSC</vt:lpstr>
      <vt:lpstr>DSC Calliris 300 Neztsch</vt:lpstr>
      <vt:lpstr>Informazioni su proprietà dei materiali</vt:lpstr>
      <vt:lpstr>Schema a blocchi di un DSC (twin calorimeter)</vt:lpstr>
      <vt:lpstr>Principio di funzionamento</vt:lpstr>
      <vt:lpstr>Presentazione standard di PowerPoint</vt:lpstr>
      <vt:lpstr>Segnale DSC</vt:lpstr>
      <vt:lpstr>Presentazione standard di PowerPoint</vt:lpstr>
      <vt:lpstr>Generazione del segnale in un DSC a flusso di calore</vt:lpstr>
      <vt:lpstr>Segnale DSC a flusso di calore</vt:lpstr>
      <vt:lpstr>Calibrazione del calorimetro</vt:lpstr>
      <vt:lpstr>Effetto della velocità di riscaldamento</vt:lpstr>
      <vt:lpstr>Effetto della massa del campione</vt:lpstr>
      <vt:lpstr>Dipendenza della temperatura di picco da velocità di scansione e massa del campione</vt:lpstr>
      <vt:lpstr>Composto impuro</vt:lpstr>
      <vt:lpstr>Determinazione dell’acqua di idratazione</vt:lpstr>
      <vt:lpstr>Studio del polimorfismo</vt:lpstr>
      <vt:lpstr>ΔtransH°</vt:lpstr>
      <vt:lpstr>Miscele dei due polimorfi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ASARO FIORETTA</dc:creator>
  <cp:lastModifiedBy>ASARO FIORETTA</cp:lastModifiedBy>
  <cp:revision>15</cp:revision>
  <dcterms:modified xsi:type="dcterms:W3CDTF">2026-10-15T20:45:26Z</dcterms:modified>
</cp:coreProperties>
</file>