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9" name="Shape 99"/>
          <p:cNvSpPr>
            <a:spLocks noGrp="1" noRot="1" noChangeAspect="1"/>
          </p:cNvSpPr>
          <p:nvPr>
            <p:ph type="sldImg"/>
          </p:nvPr>
        </p:nvSpPr>
        <p:spPr>
          <a:xfrm>
            <a:off x="1143000" y="685800"/>
            <a:ext cx="4572000" cy="3429000"/>
          </a:xfrm>
          <a:prstGeom prst="rect">
            <a:avLst/>
          </a:prstGeom>
        </p:spPr>
        <p:txBody>
          <a:bodyPr/>
          <a:lstStyle/>
          <a:p>
            <a:endParaRPr/>
          </a:p>
        </p:txBody>
      </p:sp>
      <p:sp>
        <p:nvSpPr>
          <p:cNvPr id="100" name="Shape 10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11" name="Titolo Testo"/>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Titolo Testo</a:t>
            </a:r>
          </a:p>
        </p:txBody>
      </p:sp>
      <p:sp>
        <p:nvSpPr>
          <p:cNvPr id="12" name="Corpo livello uno…"/>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Corpo livello uno</a:t>
            </a:r>
          </a:p>
          <a:p>
            <a:pPr lvl="1"/>
            <a:r>
              <a:t>Corpo livello due</a:t>
            </a:r>
          </a:p>
          <a:p>
            <a:pPr lvl="2"/>
            <a:r>
              <a:t>Corpo livello tre</a:t>
            </a:r>
          </a:p>
          <a:p>
            <a:pPr lvl="3"/>
            <a:r>
              <a:t>Corpo livello quattro</a:t>
            </a:r>
          </a:p>
          <a:p>
            <a:pPr lvl="4"/>
            <a:r>
              <a:t>Corpo livello cinque</a:t>
            </a:r>
          </a:p>
        </p:txBody>
      </p:sp>
      <p:sp>
        <p:nvSpPr>
          <p:cNvPr id="1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olo e contenuto">
    <p:spTree>
      <p:nvGrpSpPr>
        <p:cNvPr id="1" name=""/>
        <p:cNvGrpSpPr/>
        <p:nvPr/>
      </p:nvGrpSpPr>
      <p:grpSpPr>
        <a:xfrm>
          <a:off x="0" y="0"/>
          <a:ext cx="0" cy="0"/>
          <a:chOff x="0" y="0"/>
          <a:chExt cx="0" cy="0"/>
        </a:xfrm>
      </p:grpSpPr>
      <p:sp>
        <p:nvSpPr>
          <p:cNvPr id="20" name="Titolo Testo"/>
          <p:cNvSpPr txBox="1">
            <a:spLocks noGrp="1"/>
          </p:cNvSpPr>
          <p:nvPr>
            <p:ph type="title"/>
          </p:nvPr>
        </p:nvSpPr>
        <p:spPr>
          <a:prstGeom prst="rect">
            <a:avLst/>
          </a:prstGeom>
        </p:spPr>
        <p:txBody>
          <a:bodyPr/>
          <a:lstStyle/>
          <a:p>
            <a:r>
              <a:t>Titolo Testo</a:t>
            </a:r>
          </a:p>
        </p:txBody>
      </p:sp>
      <p:sp>
        <p:nvSpPr>
          <p:cNvPr id="21" name="Corpo livello uno…"/>
          <p:cNvSpPr txBox="1">
            <a:spLocks noGrp="1"/>
          </p:cNvSpPr>
          <p:nvPr>
            <p:ph type="body" idx="1"/>
          </p:nvPr>
        </p:nvSpPr>
        <p:spPr>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22"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Intestazione sezione">
    <p:spTree>
      <p:nvGrpSpPr>
        <p:cNvPr id="1" name=""/>
        <p:cNvGrpSpPr/>
        <p:nvPr/>
      </p:nvGrpSpPr>
      <p:grpSpPr>
        <a:xfrm>
          <a:off x="0" y="0"/>
          <a:ext cx="0" cy="0"/>
          <a:chOff x="0" y="0"/>
          <a:chExt cx="0" cy="0"/>
        </a:xfrm>
      </p:grpSpPr>
      <p:sp>
        <p:nvSpPr>
          <p:cNvPr id="29" name="Titolo Testo"/>
          <p:cNvSpPr txBox="1">
            <a:spLocks noGrp="1"/>
          </p:cNvSpPr>
          <p:nvPr>
            <p:ph type="title"/>
          </p:nvPr>
        </p:nvSpPr>
        <p:spPr>
          <a:xfrm>
            <a:off x="831850" y="1709738"/>
            <a:ext cx="10515600" cy="2852737"/>
          </a:xfrm>
          <a:prstGeom prst="rect">
            <a:avLst/>
          </a:prstGeom>
        </p:spPr>
        <p:txBody>
          <a:bodyPr anchor="b"/>
          <a:lstStyle>
            <a:lvl1pPr>
              <a:defRPr sz="6000"/>
            </a:lvl1pPr>
          </a:lstStyle>
          <a:p>
            <a:r>
              <a:t>Titolo Testo</a:t>
            </a:r>
          </a:p>
        </p:txBody>
      </p:sp>
      <p:sp>
        <p:nvSpPr>
          <p:cNvPr id="30" name="Corpo livello uno…"/>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31"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ue contenuti">
    <p:spTree>
      <p:nvGrpSpPr>
        <p:cNvPr id="1" name=""/>
        <p:cNvGrpSpPr/>
        <p:nvPr/>
      </p:nvGrpSpPr>
      <p:grpSpPr>
        <a:xfrm>
          <a:off x="0" y="0"/>
          <a:ext cx="0" cy="0"/>
          <a:chOff x="0" y="0"/>
          <a:chExt cx="0" cy="0"/>
        </a:xfrm>
      </p:grpSpPr>
      <p:sp>
        <p:nvSpPr>
          <p:cNvPr id="38" name="Titolo Testo"/>
          <p:cNvSpPr txBox="1">
            <a:spLocks noGrp="1"/>
          </p:cNvSpPr>
          <p:nvPr>
            <p:ph type="title"/>
          </p:nvPr>
        </p:nvSpPr>
        <p:spPr>
          <a:prstGeom prst="rect">
            <a:avLst/>
          </a:prstGeom>
        </p:spPr>
        <p:txBody>
          <a:bodyPr/>
          <a:lstStyle/>
          <a:p>
            <a:r>
              <a:t>Titolo Testo</a:t>
            </a:r>
          </a:p>
        </p:txBody>
      </p:sp>
      <p:sp>
        <p:nvSpPr>
          <p:cNvPr id="39" name="Corpo livello uno…"/>
          <p:cNvSpPr txBox="1">
            <a:spLocks noGrp="1"/>
          </p:cNvSpPr>
          <p:nvPr>
            <p:ph type="body" sz="half" idx="1"/>
          </p:nvPr>
        </p:nvSpPr>
        <p:spPr>
          <a:xfrm>
            <a:off x="838200" y="1825625"/>
            <a:ext cx="5181600" cy="4351338"/>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4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nfronto">
    <p:spTree>
      <p:nvGrpSpPr>
        <p:cNvPr id="1" name=""/>
        <p:cNvGrpSpPr/>
        <p:nvPr/>
      </p:nvGrpSpPr>
      <p:grpSpPr>
        <a:xfrm>
          <a:off x="0" y="0"/>
          <a:ext cx="0" cy="0"/>
          <a:chOff x="0" y="0"/>
          <a:chExt cx="0" cy="0"/>
        </a:xfrm>
      </p:grpSpPr>
      <p:sp>
        <p:nvSpPr>
          <p:cNvPr id="47" name="Titolo Testo"/>
          <p:cNvSpPr txBox="1">
            <a:spLocks noGrp="1"/>
          </p:cNvSpPr>
          <p:nvPr>
            <p:ph type="title"/>
          </p:nvPr>
        </p:nvSpPr>
        <p:spPr>
          <a:xfrm>
            <a:off x="839787" y="365125"/>
            <a:ext cx="10515601" cy="1325563"/>
          </a:xfrm>
          <a:prstGeom prst="rect">
            <a:avLst/>
          </a:prstGeom>
        </p:spPr>
        <p:txBody>
          <a:bodyPr/>
          <a:lstStyle/>
          <a:p>
            <a:r>
              <a:t>Titolo Testo</a:t>
            </a:r>
          </a:p>
        </p:txBody>
      </p:sp>
      <p:sp>
        <p:nvSpPr>
          <p:cNvPr id="48" name="Corpo livello uno…"/>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Corpo livello uno</a:t>
            </a:r>
          </a:p>
          <a:p>
            <a:pPr lvl="1"/>
            <a:r>
              <a:t>Corpo livello due</a:t>
            </a:r>
          </a:p>
          <a:p>
            <a:pPr lvl="2"/>
            <a:r>
              <a:t>Corpo livello tre</a:t>
            </a:r>
          </a:p>
          <a:p>
            <a:pPr lvl="3"/>
            <a:r>
              <a:t>Corpo livello quattro</a:t>
            </a:r>
          </a:p>
          <a:p>
            <a:pPr lvl="4"/>
            <a:r>
              <a:t>Corpo livello cinque</a:t>
            </a:r>
          </a:p>
        </p:txBody>
      </p:sp>
      <p:sp>
        <p:nvSpPr>
          <p:cNvPr id="49" name="Segnaposto testo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olo titolo">
    <p:spTree>
      <p:nvGrpSpPr>
        <p:cNvPr id="1" name=""/>
        <p:cNvGrpSpPr/>
        <p:nvPr/>
      </p:nvGrpSpPr>
      <p:grpSpPr>
        <a:xfrm>
          <a:off x="0" y="0"/>
          <a:ext cx="0" cy="0"/>
          <a:chOff x="0" y="0"/>
          <a:chExt cx="0" cy="0"/>
        </a:xfrm>
      </p:grpSpPr>
      <p:sp>
        <p:nvSpPr>
          <p:cNvPr id="57" name="Titolo Testo"/>
          <p:cNvSpPr txBox="1">
            <a:spLocks noGrp="1"/>
          </p:cNvSpPr>
          <p:nvPr>
            <p:ph type="title"/>
          </p:nvPr>
        </p:nvSpPr>
        <p:spPr>
          <a:prstGeom prst="rect">
            <a:avLst/>
          </a:prstGeom>
        </p:spPr>
        <p:txBody>
          <a:bodyPr/>
          <a:lstStyle/>
          <a:p>
            <a:r>
              <a:t>Titolo Testo</a:t>
            </a:r>
          </a:p>
        </p:txBody>
      </p:sp>
      <p:sp>
        <p:nvSpPr>
          <p:cNvPr id="58"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Vuota">
    <p:spTree>
      <p:nvGrpSpPr>
        <p:cNvPr id="1" name=""/>
        <p:cNvGrpSpPr/>
        <p:nvPr/>
      </p:nvGrpSpPr>
      <p:grpSpPr>
        <a:xfrm>
          <a:off x="0" y="0"/>
          <a:ext cx="0" cy="0"/>
          <a:chOff x="0" y="0"/>
          <a:chExt cx="0" cy="0"/>
        </a:xfrm>
      </p:grpSpPr>
      <p:sp>
        <p:nvSpPr>
          <p:cNvPr id="6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uto con didascalia">
    <p:spTree>
      <p:nvGrpSpPr>
        <p:cNvPr id="1" name=""/>
        <p:cNvGrpSpPr/>
        <p:nvPr/>
      </p:nvGrpSpPr>
      <p:grpSpPr>
        <a:xfrm>
          <a:off x="0" y="0"/>
          <a:ext cx="0" cy="0"/>
          <a:chOff x="0" y="0"/>
          <a:chExt cx="0" cy="0"/>
        </a:xfrm>
      </p:grpSpPr>
      <p:sp>
        <p:nvSpPr>
          <p:cNvPr id="72" name="Titolo Testo"/>
          <p:cNvSpPr txBox="1">
            <a:spLocks noGrp="1"/>
          </p:cNvSpPr>
          <p:nvPr>
            <p:ph type="title"/>
          </p:nvPr>
        </p:nvSpPr>
        <p:spPr>
          <a:xfrm>
            <a:off x="839787" y="457200"/>
            <a:ext cx="3932239" cy="1600200"/>
          </a:xfrm>
          <a:prstGeom prst="rect">
            <a:avLst/>
          </a:prstGeom>
        </p:spPr>
        <p:txBody>
          <a:bodyPr anchor="b"/>
          <a:lstStyle>
            <a:lvl1pPr>
              <a:defRPr sz="3200"/>
            </a:lvl1pPr>
          </a:lstStyle>
          <a:p>
            <a:r>
              <a:t>Titolo Testo</a:t>
            </a:r>
          </a:p>
        </p:txBody>
      </p:sp>
      <p:sp>
        <p:nvSpPr>
          <p:cNvPr id="73" name="Corpo livello uno…"/>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Corpo livello uno</a:t>
            </a:r>
          </a:p>
          <a:p>
            <a:pPr lvl="1"/>
            <a:r>
              <a:t>Corpo livello due</a:t>
            </a:r>
          </a:p>
          <a:p>
            <a:pPr lvl="2"/>
            <a:r>
              <a:t>Corpo livello tre</a:t>
            </a:r>
          </a:p>
          <a:p>
            <a:pPr lvl="3"/>
            <a:r>
              <a:t>Corpo livello quattro</a:t>
            </a:r>
          </a:p>
          <a:p>
            <a:pPr lvl="4"/>
            <a:r>
              <a:t>Corpo livello cinque</a:t>
            </a:r>
          </a:p>
        </p:txBody>
      </p:sp>
      <p:sp>
        <p:nvSpPr>
          <p:cNvPr id="74" name="Segnaposto testo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7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mmagine con didascalia">
    <p:spTree>
      <p:nvGrpSpPr>
        <p:cNvPr id="1" name=""/>
        <p:cNvGrpSpPr/>
        <p:nvPr/>
      </p:nvGrpSpPr>
      <p:grpSpPr>
        <a:xfrm>
          <a:off x="0" y="0"/>
          <a:ext cx="0" cy="0"/>
          <a:chOff x="0" y="0"/>
          <a:chExt cx="0" cy="0"/>
        </a:xfrm>
      </p:grpSpPr>
      <p:sp>
        <p:nvSpPr>
          <p:cNvPr id="82" name="Titolo Testo"/>
          <p:cNvSpPr txBox="1">
            <a:spLocks noGrp="1"/>
          </p:cNvSpPr>
          <p:nvPr>
            <p:ph type="title"/>
          </p:nvPr>
        </p:nvSpPr>
        <p:spPr>
          <a:xfrm>
            <a:off x="839787" y="457200"/>
            <a:ext cx="3932239" cy="1600200"/>
          </a:xfrm>
          <a:prstGeom prst="rect">
            <a:avLst/>
          </a:prstGeom>
        </p:spPr>
        <p:txBody>
          <a:bodyPr anchor="b"/>
          <a:lstStyle>
            <a:lvl1pPr>
              <a:defRPr sz="3200"/>
            </a:lvl1pPr>
          </a:lstStyle>
          <a:p>
            <a:r>
              <a:t>Titolo Testo</a:t>
            </a:r>
          </a:p>
        </p:txBody>
      </p:sp>
      <p:sp>
        <p:nvSpPr>
          <p:cNvPr id="83" name="Segnaposto immagine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Corpo livello uno…"/>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Corpo livello uno</a:t>
            </a:r>
          </a:p>
          <a:p>
            <a:pPr lvl="1"/>
            <a:r>
              <a:t>Corpo livello due</a:t>
            </a:r>
          </a:p>
          <a:p>
            <a:pPr lvl="2"/>
            <a:r>
              <a:t>Corpo livello tre</a:t>
            </a:r>
          </a:p>
          <a:p>
            <a:pPr lvl="3"/>
            <a:r>
              <a:t>Corpo livello quattro</a:t>
            </a:r>
          </a:p>
          <a:p>
            <a:pPr lvl="4"/>
            <a:r>
              <a:t>Corpo livello cinque</a:t>
            </a:r>
          </a:p>
        </p:txBody>
      </p:sp>
      <p:sp>
        <p:nvSpPr>
          <p:cNvPr id="8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olo titolo">
    <p:spTree>
      <p:nvGrpSpPr>
        <p:cNvPr id="1" name=""/>
        <p:cNvGrpSpPr/>
        <p:nvPr/>
      </p:nvGrpSpPr>
      <p:grpSpPr>
        <a:xfrm>
          <a:off x="0" y="0"/>
          <a:ext cx="0" cy="0"/>
          <a:chOff x="0" y="0"/>
          <a:chExt cx="0" cy="0"/>
        </a:xfrm>
      </p:grpSpPr>
      <p:sp>
        <p:nvSpPr>
          <p:cNvPr id="92" name="Titolo Testo"/>
          <p:cNvSpPr txBox="1">
            <a:spLocks noGrp="1"/>
          </p:cNvSpPr>
          <p:nvPr>
            <p:ph type="title"/>
          </p:nvPr>
        </p:nvSpPr>
        <p:spPr>
          <a:prstGeom prst="rect">
            <a:avLst/>
          </a:prstGeom>
        </p:spPr>
        <p:txBody>
          <a:bodyPr lIns="45718" tIns="45718" rIns="45718" bIns="45718"/>
          <a:lstStyle/>
          <a:p>
            <a:r>
              <a:t>Titolo Testo</a:t>
            </a:r>
          </a:p>
        </p:txBody>
      </p:sp>
      <p:sp>
        <p:nvSpPr>
          <p:cNvPr id="93" name="Numero diapositiva"/>
          <p:cNvSpPr txBox="1">
            <a:spLocks noGrp="1"/>
          </p:cNvSpPr>
          <p:nvPr>
            <p:ph type="sldNum" sz="quarter" idx="2"/>
          </p:nvPr>
        </p:nvSpPr>
        <p:spPr>
          <a:xfrm>
            <a:off x="11095178" y="6404293"/>
            <a:ext cx="258623" cy="269239"/>
          </a:xfrm>
          <a:prstGeom prst="rect">
            <a:avLst/>
          </a:prstGeom>
        </p:spPr>
        <p:txBody>
          <a:bodyPr lIns="45718" tIns="45718" rIns="45718" bIns="45718"/>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olo Testo"/>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Titolo Testo</a:t>
            </a:r>
          </a:p>
        </p:txBody>
      </p:sp>
      <p:sp>
        <p:nvSpPr>
          <p:cNvPr id="3" name="Corpo livello uno…"/>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4" name="Numero diapositiva"/>
          <p:cNvSpPr txBox="1">
            <a:spLocks noGrp="1"/>
          </p:cNvSpPr>
          <p:nvPr>
            <p:ph type="sldNum" sz="quarter" idx="2"/>
          </p:nvPr>
        </p:nvSpPr>
        <p:spPr>
          <a:xfrm>
            <a:off x="11095176" y="6404292"/>
            <a:ext cx="258624"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Es. 3 Determinazione di un diagramma di fase liquido/vapore per un sistema binario formante un azeotropo"/>
          <p:cNvSpPr txBox="1">
            <a:spLocks noGrp="1"/>
          </p:cNvSpPr>
          <p:nvPr>
            <p:ph type="title"/>
          </p:nvPr>
        </p:nvSpPr>
        <p:spPr>
          <a:prstGeom prst="rect">
            <a:avLst/>
          </a:prstGeom>
        </p:spPr>
        <p:txBody>
          <a:bodyPr/>
          <a:lstStyle>
            <a:lvl1pPr defTabSz="758951">
              <a:defRPr sz="3652" b="1">
                <a:solidFill>
                  <a:srgbClr val="FF2600"/>
                </a:solidFill>
                <a:latin typeface="+mn-lt"/>
                <a:ea typeface="+mn-ea"/>
                <a:cs typeface="+mn-cs"/>
                <a:sym typeface="Calibri"/>
              </a:defRPr>
            </a:lvl1pPr>
          </a:lstStyle>
          <a:p>
            <a:r>
              <a:t>Es. 3 Determinazione di un diagramma di fase liquido/vapore per un sistema binario formante un azeotropo</a:t>
            </a:r>
          </a:p>
        </p:txBody>
      </p:sp>
      <p:sp>
        <p:nvSpPr>
          <p:cNvPr id="103" name="Diagramma di fase per una sostanza pura"/>
          <p:cNvSpPr txBox="1">
            <a:spLocks noGrp="1"/>
          </p:cNvSpPr>
          <p:nvPr>
            <p:ph type="body" sz="quarter" idx="1"/>
          </p:nvPr>
        </p:nvSpPr>
        <p:spPr>
          <a:xfrm>
            <a:off x="7002317" y="3123838"/>
            <a:ext cx="4097483" cy="870846"/>
          </a:xfrm>
          <a:prstGeom prst="rect">
            <a:avLst/>
          </a:prstGeom>
        </p:spPr>
        <p:txBody>
          <a:bodyPr/>
          <a:lstStyle>
            <a:lvl1pPr marL="0" indent="0" defTabSz="868680">
              <a:spcBef>
                <a:spcPts val="900"/>
              </a:spcBef>
              <a:buSzTx/>
              <a:buFontTx/>
              <a:buNone/>
              <a:defRPr sz="2660"/>
            </a:lvl1pPr>
          </a:lstStyle>
          <a:p>
            <a:r>
              <a:t>Diagramma di fase per una sostanza pura</a:t>
            </a:r>
          </a:p>
        </p:txBody>
      </p:sp>
      <p:pic>
        <p:nvPicPr>
          <p:cNvPr id="104" name="Immagine 4" descr="Immagine 4"/>
          <p:cNvPicPr>
            <a:picLocks noChangeAspect="1"/>
          </p:cNvPicPr>
          <p:nvPr/>
        </p:nvPicPr>
        <p:blipFill>
          <a:blip r:embed="rId2"/>
          <a:stretch>
            <a:fillRect/>
          </a:stretch>
        </p:blipFill>
        <p:spPr>
          <a:xfrm>
            <a:off x="1212868" y="2168681"/>
            <a:ext cx="4097483" cy="3939336"/>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CasellaDiTesto 2"/>
          <p:cNvSpPr txBox="1"/>
          <p:nvPr/>
        </p:nvSpPr>
        <p:spPr>
          <a:xfrm>
            <a:off x="7722944" y="210027"/>
            <a:ext cx="4271974" cy="6526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2400"/>
            </a:pPr>
            <a:r>
              <a:t>Z</a:t>
            </a:r>
            <a:r>
              <a:rPr baseline="-25000"/>
              <a:t>A</a:t>
            </a:r>
            <a:r>
              <a:t>: composizione globale del sistema in termini di frazione molare del componente A</a:t>
            </a:r>
          </a:p>
          <a:p>
            <a:pPr>
              <a:defRPr sz="2400"/>
            </a:pPr>
            <a:endParaRPr/>
          </a:p>
          <a:p>
            <a:pPr>
              <a:defRPr sz="2400"/>
            </a:pPr>
            <a:r>
              <a:t>linea a T cost: </a:t>
            </a:r>
            <a:r>
              <a:rPr b="1"/>
              <a:t>tie line </a:t>
            </a:r>
            <a:r>
              <a:t>o </a:t>
            </a:r>
            <a:r>
              <a:rPr b="1"/>
              <a:t>corda</a:t>
            </a:r>
          </a:p>
          <a:p>
            <a:pPr>
              <a:defRPr sz="2400"/>
            </a:pPr>
            <a:endParaRPr b="1"/>
          </a:p>
          <a:p>
            <a:pPr>
              <a:defRPr sz="2400"/>
            </a:pPr>
            <a:r>
              <a:t>dalla proiezione sull’asse delle ascisse del punto di intersezione della corda con la curva delle temperature di ebollizione: </a:t>
            </a:r>
            <a:r>
              <a:rPr>
                <a:solidFill>
                  <a:srgbClr val="0070C0"/>
                </a:solidFill>
              </a:rPr>
              <a:t>X</a:t>
            </a:r>
            <a:r>
              <a:rPr baseline="-25000">
                <a:solidFill>
                  <a:srgbClr val="0070C0"/>
                </a:solidFill>
              </a:rPr>
              <a:t>A</a:t>
            </a:r>
          </a:p>
          <a:p>
            <a:pPr>
              <a:defRPr sz="2400"/>
            </a:pPr>
            <a:endParaRPr baseline="-25000">
              <a:solidFill>
                <a:srgbClr val="0070C0"/>
              </a:solidFill>
            </a:endParaRPr>
          </a:p>
          <a:p>
            <a:pPr>
              <a:defRPr sz="2400"/>
            </a:pPr>
            <a:r>
              <a:t>dalla proiezione sull’asse delle ascisse del punto di intersezione della corda con la curva delle temperature di condensazione (in inglese dew point: punto di rugiada): </a:t>
            </a:r>
            <a:r>
              <a:rPr>
                <a:solidFill>
                  <a:schemeClr val="accent2"/>
                </a:solidFill>
              </a:rPr>
              <a:t>Y</a:t>
            </a:r>
            <a:r>
              <a:rPr baseline="-25000">
                <a:solidFill>
                  <a:schemeClr val="accent2"/>
                </a:solidFill>
              </a:rPr>
              <a:t>A</a:t>
            </a:r>
          </a:p>
        </p:txBody>
      </p:sp>
      <p:grpSp>
        <p:nvGrpSpPr>
          <p:cNvPr id="115" name="Gruppo 11"/>
          <p:cNvGrpSpPr/>
          <p:nvPr/>
        </p:nvGrpSpPr>
        <p:grpSpPr>
          <a:xfrm>
            <a:off x="368968" y="1094753"/>
            <a:ext cx="7168534" cy="4295393"/>
            <a:chOff x="0" y="0"/>
            <a:chExt cx="7168532" cy="4295392"/>
          </a:xfrm>
        </p:grpSpPr>
        <p:grpSp>
          <p:nvGrpSpPr>
            <p:cNvPr id="111" name="Gruppo 7"/>
            <p:cNvGrpSpPr/>
            <p:nvPr/>
          </p:nvGrpSpPr>
          <p:grpSpPr>
            <a:xfrm>
              <a:off x="0" y="0"/>
              <a:ext cx="7168533" cy="4295393"/>
              <a:chOff x="0" y="0"/>
              <a:chExt cx="7168532" cy="4295392"/>
            </a:xfrm>
          </p:grpSpPr>
          <p:pic>
            <p:nvPicPr>
              <p:cNvPr id="107" name="Immagine 1" descr="Immagine 1"/>
              <p:cNvPicPr>
                <a:picLocks noChangeAspect="1"/>
              </p:cNvPicPr>
              <p:nvPr/>
            </p:nvPicPr>
            <p:blipFill>
              <a:blip r:embed="rId2"/>
              <a:stretch>
                <a:fillRect/>
              </a:stretch>
            </p:blipFill>
            <p:spPr>
              <a:xfrm>
                <a:off x="0" y="0"/>
                <a:ext cx="7168533" cy="4295393"/>
              </a:xfrm>
              <a:prstGeom prst="rect">
                <a:avLst/>
              </a:prstGeom>
              <a:ln w="12700" cap="flat">
                <a:noFill/>
                <a:miter lim="400000"/>
              </a:ln>
              <a:effectLst/>
            </p:spPr>
          </p:pic>
          <p:sp>
            <p:nvSpPr>
              <p:cNvPr id="108" name="Connettore diritto 4"/>
              <p:cNvSpPr/>
              <p:nvPr/>
            </p:nvSpPr>
            <p:spPr>
              <a:xfrm>
                <a:off x="3861373" y="2147695"/>
                <a:ext cx="1" cy="1104962"/>
              </a:xfrm>
              <a:prstGeom prst="line">
                <a:avLst/>
              </a:prstGeom>
              <a:noFill/>
              <a:ln w="9525" cap="flat">
                <a:solidFill>
                  <a:srgbClr val="000000"/>
                </a:solidFill>
                <a:prstDash val="solid"/>
                <a:round/>
              </a:ln>
              <a:effectLst/>
            </p:spPr>
            <p:txBody>
              <a:bodyPr wrap="square" lIns="45718" tIns="45718" rIns="45718" bIns="45718" numCol="1" anchor="t">
                <a:noAutofit/>
              </a:bodyPr>
              <a:lstStyle/>
              <a:p>
                <a:pPr>
                  <a:defRPr>
                    <a:latin typeface="+mj-lt"/>
                    <a:ea typeface="+mj-ea"/>
                    <a:cs typeface="+mj-cs"/>
                    <a:sym typeface="Helvetica"/>
                  </a:defRPr>
                </a:pPr>
                <a:endParaRPr/>
              </a:p>
            </p:txBody>
          </p:sp>
          <p:sp>
            <p:nvSpPr>
              <p:cNvPr id="109" name="Connettore diritto 5"/>
              <p:cNvSpPr/>
              <p:nvPr/>
            </p:nvSpPr>
            <p:spPr>
              <a:xfrm>
                <a:off x="5457562" y="2147694"/>
                <a:ext cx="1" cy="1104962"/>
              </a:xfrm>
              <a:prstGeom prst="line">
                <a:avLst/>
              </a:prstGeom>
              <a:noFill/>
              <a:ln w="9525" cap="flat">
                <a:solidFill>
                  <a:srgbClr val="EC792B"/>
                </a:solidFill>
                <a:prstDash val="solid"/>
                <a:round/>
              </a:ln>
              <a:effectLst/>
            </p:spPr>
            <p:txBody>
              <a:bodyPr wrap="square" lIns="45718" tIns="45718" rIns="45718" bIns="45718" numCol="1" anchor="t">
                <a:noAutofit/>
              </a:bodyPr>
              <a:lstStyle/>
              <a:p>
                <a:pPr>
                  <a:defRPr>
                    <a:latin typeface="+mj-lt"/>
                    <a:ea typeface="+mj-ea"/>
                    <a:cs typeface="+mj-cs"/>
                    <a:sym typeface="Helvetica"/>
                  </a:defRPr>
                </a:pPr>
                <a:endParaRPr/>
              </a:p>
            </p:txBody>
          </p:sp>
          <p:sp>
            <p:nvSpPr>
              <p:cNvPr id="110" name="Connettore diritto 6"/>
              <p:cNvSpPr/>
              <p:nvPr/>
            </p:nvSpPr>
            <p:spPr>
              <a:xfrm>
                <a:off x="3364068" y="2147693"/>
                <a:ext cx="1" cy="1104962"/>
              </a:xfrm>
              <a:prstGeom prst="line">
                <a:avLst/>
              </a:prstGeom>
              <a:noFill/>
              <a:ln w="9525" cap="flat">
                <a:solidFill>
                  <a:srgbClr val="3F6EC3"/>
                </a:solidFill>
                <a:prstDash val="solid"/>
                <a:round/>
              </a:ln>
              <a:effectLst/>
            </p:spPr>
            <p:txBody>
              <a:bodyPr wrap="square" lIns="45718" tIns="45718" rIns="45718" bIns="45718" numCol="1" anchor="t">
                <a:noAutofit/>
              </a:bodyPr>
              <a:lstStyle/>
              <a:p>
                <a:pPr>
                  <a:defRPr>
                    <a:latin typeface="+mj-lt"/>
                    <a:ea typeface="+mj-ea"/>
                    <a:cs typeface="+mj-cs"/>
                    <a:sym typeface="Helvetica"/>
                  </a:defRPr>
                </a:pPr>
                <a:endParaRPr/>
              </a:p>
            </p:txBody>
          </p:sp>
        </p:grpSp>
        <p:sp>
          <p:nvSpPr>
            <p:cNvPr id="112" name="CasellaDiTesto 8"/>
            <p:cNvSpPr txBox="1"/>
            <p:nvPr/>
          </p:nvSpPr>
          <p:spPr>
            <a:xfrm>
              <a:off x="3107394" y="3602897"/>
              <a:ext cx="481261" cy="51765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p>
              <a:pPr>
                <a:defRPr sz="2400">
                  <a:solidFill>
                    <a:srgbClr val="2F5597"/>
                  </a:solidFill>
                </a:defRPr>
              </a:pPr>
              <a:r>
                <a:t>X</a:t>
              </a:r>
              <a:r>
                <a:rPr baseline="-25000"/>
                <a:t>A</a:t>
              </a:r>
            </a:p>
          </p:txBody>
        </p:sp>
        <p:sp>
          <p:nvSpPr>
            <p:cNvPr id="113" name="CasellaDiTesto 9"/>
            <p:cNvSpPr txBox="1"/>
            <p:nvPr/>
          </p:nvSpPr>
          <p:spPr>
            <a:xfrm>
              <a:off x="3684906" y="3602897"/>
              <a:ext cx="481261" cy="51765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p>
              <a:pPr>
                <a:defRPr sz="2400"/>
              </a:pPr>
              <a:r>
                <a:t>Z</a:t>
              </a:r>
              <a:r>
                <a:rPr baseline="-25000"/>
                <a:t>A</a:t>
              </a:r>
            </a:p>
          </p:txBody>
        </p:sp>
        <p:sp>
          <p:nvSpPr>
            <p:cNvPr id="114" name="CasellaDiTesto 10"/>
            <p:cNvSpPr txBox="1"/>
            <p:nvPr/>
          </p:nvSpPr>
          <p:spPr>
            <a:xfrm>
              <a:off x="5216931" y="3672401"/>
              <a:ext cx="481261" cy="51765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p>
              <a:pPr>
                <a:defRPr sz="2400">
                  <a:solidFill>
                    <a:schemeClr val="accent2"/>
                  </a:solidFill>
                </a:defRPr>
              </a:pPr>
              <a:r>
                <a:t>Y</a:t>
              </a:r>
              <a:r>
                <a:rPr baseline="-25000"/>
                <a:t>A</a:t>
              </a:r>
            </a:p>
          </p:txBody>
        </p:sp>
      </p:grpSp>
      <p:sp>
        <p:nvSpPr>
          <p:cNvPr id="116" name="CasellaDiTesto 12"/>
          <p:cNvSpPr txBox="1"/>
          <p:nvPr/>
        </p:nvSpPr>
        <p:spPr>
          <a:xfrm>
            <a:off x="1480844" y="5576373"/>
            <a:ext cx="5390147" cy="8280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2400"/>
            </a:lvl1pPr>
          </a:lstStyle>
          <a:p>
            <a:r>
              <a:t>il vapore è più ricco del componente più volatile</a:t>
            </a:r>
          </a:p>
        </p:txBody>
      </p:sp>
      <p:sp>
        <p:nvSpPr>
          <p:cNvPr id="117" name="Miscele binarie ideali: diagramma Tb vs composizione"/>
          <p:cNvSpPr txBox="1"/>
          <p:nvPr/>
        </p:nvSpPr>
        <p:spPr>
          <a:xfrm>
            <a:off x="1114593" y="137236"/>
            <a:ext cx="6398937" cy="10083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defRPr sz="3100" b="1">
                <a:solidFill>
                  <a:srgbClr val="FF2600"/>
                </a:solidFill>
              </a:defRPr>
            </a:lvl1pPr>
          </a:lstStyle>
          <a:p>
            <a:r>
              <a:t>Miscele binarie ideali: diagramma Tb vs composizione </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Azeotropo"/>
          <p:cNvSpPr txBox="1">
            <a:spLocks noGrp="1"/>
          </p:cNvSpPr>
          <p:nvPr>
            <p:ph type="title"/>
          </p:nvPr>
        </p:nvSpPr>
        <p:spPr>
          <a:xfrm>
            <a:off x="838200" y="300753"/>
            <a:ext cx="10515600" cy="1325564"/>
          </a:xfrm>
          <a:prstGeom prst="rect">
            <a:avLst/>
          </a:prstGeom>
        </p:spPr>
        <p:txBody>
          <a:bodyPr/>
          <a:lstStyle/>
          <a:p>
            <a:r>
              <a:t>Azeotropo</a:t>
            </a:r>
          </a:p>
        </p:txBody>
      </p:sp>
      <p:sp>
        <p:nvSpPr>
          <p:cNvPr id="120" name="ζέω"/>
          <p:cNvSpPr txBox="1"/>
          <p:nvPr/>
        </p:nvSpPr>
        <p:spPr>
          <a:xfrm>
            <a:off x="884904" y="2084489"/>
            <a:ext cx="611941" cy="45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defTabSz="457200">
              <a:spcBef>
                <a:spcPts val="1600"/>
              </a:spcBef>
              <a:defRPr sz="2400">
                <a:latin typeface="Times Roman"/>
                <a:ea typeface="Times Roman"/>
                <a:cs typeface="Times Roman"/>
                <a:sym typeface="Times Roman"/>
              </a:defRPr>
            </a:lvl1pPr>
          </a:lstStyle>
          <a:p>
            <a:r>
              <a:t>ζέω</a:t>
            </a:r>
          </a:p>
        </p:txBody>
      </p:sp>
      <p:sp>
        <p:nvSpPr>
          <p:cNvPr id="121" name="prefisso a: senza"/>
          <p:cNvSpPr txBox="1"/>
          <p:nvPr/>
        </p:nvSpPr>
        <p:spPr>
          <a:xfrm>
            <a:off x="895527" y="1501118"/>
            <a:ext cx="2139811" cy="45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p>
            <a:pPr>
              <a:lnSpc>
                <a:spcPct val="90000"/>
              </a:lnSpc>
              <a:spcBef>
                <a:spcPts val="1000"/>
              </a:spcBef>
              <a:defRPr sz="2400"/>
            </a:pPr>
            <a:r>
              <a:t>prefisso </a:t>
            </a:r>
            <a:r>
              <a:rPr b="1"/>
              <a:t>a</a:t>
            </a:r>
            <a:r>
              <a:t>: senza</a:t>
            </a:r>
          </a:p>
        </p:txBody>
      </p:sp>
      <p:sp>
        <p:nvSpPr>
          <p:cNvPr id="122" name="bollire"/>
          <p:cNvSpPr txBox="1"/>
          <p:nvPr/>
        </p:nvSpPr>
        <p:spPr>
          <a:xfrm>
            <a:off x="2041344" y="2131961"/>
            <a:ext cx="888760" cy="45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lnSpc>
                <a:spcPct val="90000"/>
              </a:lnSpc>
              <a:spcBef>
                <a:spcPts val="1000"/>
              </a:spcBef>
              <a:defRPr sz="2400"/>
            </a:lvl1pPr>
          </a:lstStyle>
          <a:p>
            <a:r>
              <a:t>bollire</a:t>
            </a:r>
          </a:p>
        </p:txBody>
      </p:sp>
      <p:sp>
        <p:nvSpPr>
          <p:cNvPr id="123" name="τροπη"/>
          <p:cNvSpPr txBox="1"/>
          <p:nvPr/>
        </p:nvSpPr>
        <p:spPr>
          <a:xfrm>
            <a:off x="847207" y="2667859"/>
            <a:ext cx="946349" cy="6192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700" baseline="-18324">
                <a:latin typeface="Symbol"/>
                <a:ea typeface="Symbol"/>
                <a:cs typeface="Symbol"/>
                <a:sym typeface="Symbol"/>
              </a:defRPr>
            </a:lvl1pPr>
          </a:lstStyle>
          <a:p>
            <a:r>
              <a:t>troph</a:t>
            </a:r>
          </a:p>
        </p:txBody>
      </p:sp>
      <p:sp>
        <p:nvSpPr>
          <p:cNvPr id="124" name="cambiamento"/>
          <p:cNvSpPr txBox="1"/>
          <p:nvPr/>
        </p:nvSpPr>
        <p:spPr>
          <a:xfrm>
            <a:off x="1997542" y="2894209"/>
            <a:ext cx="1808370" cy="45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lnSpc>
                <a:spcPct val="90000"/>
              </a:lnSpc>
              <a:spcBef>
                <a:spcPts val="1000"/>
              </a:spcBef>
              <a:defRPr sz="2400"/>
            </a:lvl1pPr>
          </a:lstStyle>
          <a:p>
            <a:r>
              <a:t>cambiamento</a:t>
            </a:r>
          </a:p>
        </p:txBody>
      </p:sp>
      <p:sp>
        <p:nvSpPr>
          <p:cNvPr id="125" name="Etymology as an Aid to Understanding Chemistry Concepts…"/>
          <p:cNvSpPr txBox="1"/>
          <p:nvPr/>
        </p:nvSpPr>
        <p:spPr>
          <a:xfrm>
            <a:off x="6470748" y="4954758"/>
            <a:ext cx="5390346" cy="14541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nSpc>
                <a:spcPct val="90000"/>
              </a:lnSpc>
              <a:spcBef>
                <a:spcPts val="1000"/>
              </a:spcBef>
              <a:defRPr sz="2400">
                <a:solidFill>
                  <a:srgbClr val="0433FF"/>
                </a:solidFill>
              </a:defRPr>
            </a:pPr>
            <a:r>
              <a:t>Etymology as an Aid to Understanding Chemistry Concepts N. S. Sarma J.Chem. Educ. </a:t>
            </a:r>
            <a:r>
              <a:rPr b="1"/>
              <a:t>2004</a:t>
            </a:r>
            <a:r>
              <a:t> 81 (10), 1437 DOI: 10.1021/ed081p1437 </a:t>
            </a:r>
          </a:p>
        </p:txBody>
      </p:sp>
      <p:pic>
        <p:nvPicPr>
          <p:cNvPr id="126" name="image.png" descr="image.png"/>
          <p:cNvPicPr>
            <a:picLocks noChangeAspect="1"/>
          </p:cNvPicPr>
          <p:nvPr/>
        </p:nvPicPr>
        <p:blipFill>
          <a:blip r:embed="rId2"/>
          <a:srcRect l="5689" t="15926" r="5690" b="13087"/>
          <a:stretch>
            <a:fillRect/>
          </a:stretch>
        </p:blipFill>
        <p:spPr>
          <a:xfrm>
            <a:off x="4573325" y="572208"/>
            <a:ext cx="8801102" cy="4120098"/>
          </a:xfrm>
          <a:prstGeom prst="rect">
            <a:avLst/>
          </a:prstGeom>
          <a:ln w="12700">
            <a:miter lim="400000"/>
          </a:ln>
        </p:spPr>
      </p:pic>
      <p:sp>
        <p:nvSpPr>
          <p:cNvPr id="127" name="Nel punto di minimo la composizione del vapore e del liquido sono uguali.…"/>
          <p:cNvSpPr txBox="1"/>
          <p:nvPr/>
        </p:nvSpPr>
        <p:spPr>
          <a:xfrm>
            <a:off x="358844" y="3540218"/>
            <a:ext cx="5696957" cy="2733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nSpc>
                <a:spcPct val="90000"/>
              </a:lnSpc>
              <a:spcBef>
                <a:spcPts val="1000"/>
              </a:spcBef>
              <a:defRPr sz="2900"/>
            </a:pPr>
            <a:r>
              <a:t>Nel punto di minimo la composizione del vapore e del liquido sono uguali. </a:t>
            </a:r>
          </a:p>
          <a:p>
            <a:pPr>
              <a:lnSpc>
                <a:spcPct val="90000"/>
              </a:lnSpc>
              <a:spcBef>
                <a:spcPts val="1000"/>
              </a:spcBef>
              <a:defRPr sz="2900"/>
            </a:pPr>
            <a:r>
              <a:t>In questo punto l’evaporaizione procede senza cambiamento di composizione. Si dice che la miscela form un azeotropo.</a:t>
            </a:r>
          </a:p>
        </p:txBody>
      </p:sp>
      <p:grpSp>
        <p:nvGrpSpPr>
          <p:cNvPr id="130" name="EtOH-H2O"/>
          <p:cNvGrpSpPr/>
          <p:nvPr/>
        </p:nvGrpSpPr>
        <p:grpSpPr>
          <a:xfrm>
            <a:off x="8256663" y="126097"/>
            <a:ext cx="2044072" cy="1132841"/>
            <a:chOff x="0" y="0"/>
            <a:chExt cx="2044071" cy="1132839"/>
          </a:xfrm>
        </p:grpSpPr>
        <p:sp>
          <p:nvSpPr>
            <p:cNvPr id="129" name="EtOH-H2O"/>
            <p:cNvSpPr txBox="1"/>
            <p:nvPr/>
          </p:nvSpPr>
          <p:spPr>
            <a:xfrm>
              <a:off x="215900" y="139699"/>
              <a:ext cx="1612272" cy="574042"/>
            </a:xfrm>
            <a:prstGeom prst="rect">
              <a:avLst/>
            </a:prstGeom>
            <a:no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sz="2900"/>
              </a:pPr>
              <a:r>
                <a:t>EtOH-H</a:t>
              </a:r>
              <a:r>
                <a:rPr baseline="-5999"/>
                <a:t>2</a:t>
              </a:r>
              <a:r>
                <a:t>O</a:t>
              </a:r>
            </a:p>
          </p:txBody>
        </p:sp>
        <p:pic>
          <p:nvPicPr>
            <p:cNvPr id="128" name="EtOH-H2O EtOH-H2O" descr="EtOH-H2O EtOH-H2O"/>
            <p:cNvPicPr>
              <a:picLocks/>
            </p:cNvPicPr>
            <p:nvPr/>
          </p:nvPicPr>
          <p:blipFill>
            <a:blip r:embed="rId3"/>
            <a:stretch>
              <a:fillRect/>
            </a:stretch>
          </p:blipFill>
          <p:spPr>
            <a:xfrm>
              <a:off x="0" y="0"/>
              <a:ext cx="2044072" cy="1132840"/>
            </a:xfrm>
            <a:prstGeom prst="rect">
              <a:avLst/>
            </a:prstGeom>
            <a:effectLst/>
          </p:spPr>
        </p:pic>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Miscela n-propanolo acqua"/>
          <p:cNvSpPr txBox="1">
            <a:spLocks noGrp="1"/>
          </p:cNvSpPr>
          <p:nvPr>
            <p:ph type="title"/>
          </p:nvPr>
        </p:nvSpPr>
        <p:spPr>
          <a:prstGeom prst="rect">
            <a:avLst/>
          </a:prstGeom>
        </p:spPr>
        <p:txBody>
          <a:bodyPr/>
          <a:lstStyle/>
          <a:p>
            <a:pPr>
              <a:defRPr b="1">
                <a:solidFill>
                  <a:srgbClr val="FF2600"/>
                </a:solidFill>
                <a:latin typeface="+mn-lt"/>
                <a:ea typeface="+mn-ea"/>
                <a:cs typeface="+mn-cs"/>
                <a:sym typeface="Calibri"/>
              </a:defRPr>
            </a:pPr>
            <a:r>
              <a:t>Miscela </a:t>
            </a:r>
            <a:r>
              <a:rPr i="1"/>
              <a:t>n</a:t>
            </a:r>
            <a:r>
              <a:t>-propanolo acqua</a:t>
            </a:r>
          </a:p>
        </p:txBody>
      </p:sp>
      <p:pic>
        <p:nvPicPr>
          <p:cNvPr id="133" name="Immagine" descr="Immagine"/>
          <p:cNvPicPr>
            <a:picLocks noChangeAspect="1"/>
          </p:cNvPicPr>
          <p:nvPr/>
        </p:nvPicPr>
        <p:blipFill>
          <a:blip r:embed="rId2"/>
          <a:stretch>
            <a:fillRect/>
          </a:stretch>
        </p:blipFill>
        <p:spPr>
          <a:xfrm>
            <a:off x="1002978" y="1510948"/>
            <a:ext cx="5290788" cy="4879172"/>
          </a:xfrm>
          <a:prstGeom prst="rect">
            <a:avLst/>
          </a:prstGeom>
          <a:ln w="12700">
            <a:miter lim="400000"/>
          </a:ln>
        </p:spPr>
      </p:pic>
      <p:sp>
        <p:nvSpPr>
          <p:cNvPr id="134" name="Azeotropic Behavior of a Water + n-Propanol + Cyclohexane Mixture Using Cyclohexane as an Entrainer for Separating the Water + n-Proponal Mixture at 760 mmHg L.-s. Lee Ind. Eng. Chem. Res. 2003, 42, 5905-5914"/>
          <p:cNvSpPr txBox="1"/>
          <p:nvPr/>
        </p:nvSpPr>
        <p:spPr>
          <a:xfrm>
            <a:off x="6737970" y="4075308"/>
            <a:ext cx="4908546" cy="19773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nSpc>
                <a:spcPct val="90000"/>
              </a:lnSpc>
              <a:spcBef>
                <a:spcPts val="1000"/>
              </a:spcBef>
              <a:defRPr sz="2200">
                <a:solidFill>
                  <a:srgbClr val="0433FF"/>
                </a:solidFill>
              </a:defRPr>
            </a:pPr>
            <a:r>
              <a:t>Azeotropic Behavior of a Water + </a:t>
            </a:r>
            <a:r>
              <a:rPr i="1"/>
              <a:t>n</a:t>
            </a:r>
            <a:r>
              <a:t>-Propanol + Cyclohexane Mixture Using Cyclohexane as an Entrainer for Separating the Water + </a:t>
            </a:r>
            <a:r>
              <a:rPr i="1"/>
              <a:t>n</a:t>
            </a:r>
            <a:r>
              <a:t>-Proponal Mixture at 760 mmHg L.-s. Lee Ind. Eng. Chem. Res. 2003, 42, 5905-5914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 name="Immagine" descr="Immagine"/>
          <p:cNvPicPr>
            <a:picLocks noChangeAspect="1"/>
          </p:cNvPicPr>
          <p:nvPr/>
        </p:nvPicPr>
        <p:blipFill>
          <a:blip r:embed="rId2"/>
          <a:stretch>
            <a:fillRect/>
          </a:stretch>
        </p:blipFill>
        <p:spPr>
          <a:xfrm>
            <a:off x="1625117" y="487800"/>
            <a:ext cx="4518365" cy="5882400"/>
          </a:xfrm>
          <a:prstGeom prst="rect">
            <a:avLst/>
          </a:prstGeom>
          <a:ln w="12700">
            <a:miter lim="400000"/>
          </a:ln>
        </p:spPr>
      </p:pic>
      <p:sp>
        <p:nvSpPr>
          <p:cNvPr id="137" name="dati di letteratura…"/>
          <p:cNvSpPr txBox="1"/>
          <p:nvPr/>
        </p:nvSpPr>
        <p:spPr>
          <a:xfrm>
            <a:off x="6665291" y="1256685"/>
            <a:ext cx="4836876" cy="3469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3100"/>
            </a:pPr>
            <a:r>
              <a:t>dati di letteratura</a:t>
            </a:r>
          </a:p>
          <a:p>
            <a:pPr>
              <a:defRPr sz="3100"/>
            </a:pPr>
            <a:endParaRPr/>
          </a:p>
          <a:p>
            <a:pPr>
              <a:defRPr sz="3100"/>
            </a:pPr>
            <a:r>
              <a:t>X</a:t>
            </a:r>
            <a:r>
              <a:rPr baseline="-5999"/>
              <a:t>1</a:t>
            </a:r>
            <a:r>
              <a:t>: frazione molare di </a:t>
            </a:r>
            <a:r>
              <a:rPr i="1"/>
              <a:t>n</a:t>
            </a:r>
            <a:r>
              <a:t>-propanolo nella fase liquida</a:t>
            </a:r>
          </a:p>
          <a:p>
            <a:pPr>
              <a:defRPr sz="3100"/>
            </a:pPr>
            <a:endParaRPr/>
          </a:p>
          <a:p>
            <a:pPr>
              <a:defRPr sz="3100"/>
            </a:pPr>
            <a:r>
              <a:t>Y</a:t>
            </a:r>
            <a:r>
              <a:rPr baseline="-5999"/>
              <a:t>1</a:t>
            </a:r>
            <a:r>
              <a:t>: frazione molare di </a:t>
            </a:r>
            <a:r>
              <a:rPr i="1"/>
              <a:t>n</a:t>
            </a:r>
            <a:r>
              <a:t>-propanolo nella fase vapore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itolo 1"/>
          <p:cNvSpPr txBox="1">
            <a:spLocks noGrp="1"/>
          </p:cNvSpPr>
          <p:nvPr>
            <p:ph type="title"/>
          </p:nvPr>
        </p:nvSpPr>
        <p:spPr>
          <a:prstGeom prst="rect">
            <a:avLst/>
          </a:prstGeom>
        </p:spPr>
        <p:txBody>
          <a:bodyPr/>
          <a:lstStyle>
            <a:lvl1pPr>
              <a:defRPr>
                <a:solidFill>
                  <a:srgbClr val="FF0000"/>
                </a:solidFill>
              </a:defRPr>
            </a:lvl1pPr>
          </a:lstStyle>
          <a:p>
            <a:r>
              <a:t>Rifrattometria: definizione</a:t>
            </a:r>
          </a:p>
        </p:txBody>
      </p:sp>
      <p:pic>
        <p:nvPicPr>
          <p:cNvPr id="140" name="Segnaposto contenuto 3" descr="Segnaposto contenuto 3"/>
          <p:cNvPicPr>
            <a:picLocks noChangeAspect="1"/>
          </p:cNvPicPr>
          <p:nvPr/>
        </p:nvPicPr>
        <p:blipFill>
          <a:blip r:embed="rId2"/>
          <a:stretch>
            <a:fillRect/>
          </a:stretch>
        </p:blipFill>
        <p:spPr>
          <a:xfrm>
            <a:off x="1202267" y="1464984"/>
            <a:ext cx="9076267" cy="4704019"/>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itolo 1"/>
          <p:cNvSpPr txBox="1">
            <a:spLocks noGrp="1"/>
          </p:cNvSpPr>
          <p:nvPr>
            <p:ph type="title"/>
          </p:nvPr>
        </p:nvSpPr>
        <p:spPr>
          <a:xfrm>
            <a:off x="888999" y="228589"/>
            <a:ext cx="11116734" cy="1325564"/>
          </a:xfrm>
          <a:prstGeom prst="rect">
            <a:avLst/>
          </a:prstGeom>
        </p:spPr>
        <p:txBody>
          <a:bodyPr/>
          <a:lstStyle>
            <a:lvl1pPr>
              <a:defRPr>
                <a:solidFill>
                  <a:srgbClr val="FF0000"/>
                </a:solidFill>
              </a:defRPr>
            </a:lvl1pPr>
          </a:lstStyle>
          <a:p>
            <a:r>
              <a:t>Velocità della luce e sua dipendenza dal mezzo</a:t>
            </a:r>
          </a:p>
        </p:txBody>
      </p:sp>
      <p:pic>
        <p:nvPicPr>
          <p:cNvPr id="143" name="Immagine 3" descr="Immagine 3"/>
          <p:cNvPicPr>
            <a:picLocks noChangeAspect="1"/>
          </p:cNvPicPr>
          <p:nvPr/>
        </p:nvPicPr>
        <p:blipFill>
          <a:blip r:embed="rId2"/>
          <a:stretch>
            <a:fillRect/>
          </a:stretch>
        </p:blipFill>
        <p:spPr>
          <a:xfrm>
            <a:off x="2914650" y="1543049"/>
            <a:ext cx="8261350" cy="4897448"/>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Titolo 1"/>
          <p:cNvSpPr txBox="1">
            <a:spLocks noGrp="1"/>
          </p:cNvSpPr>
          <p:nvPr>
            <p:ph type="title"/>
          </p:nvPr>
        </p:nvSpPr>
        <p:spPr>
          <a:prstGeom prst="rect">
            <a:avLst/>
          </a:prstGeom>
        </p:spPr>
        <p:txBody>
          <a:bodyPr/>
          <a:lstStyle/>
          <a:p>
            <a:r>
              <a:t>Indice di rifrazione assoluto</a:t>
            </a:r>
          </a:p>
        </p:txBody>
      </p:sp>
      <p:pic>
        <p:nvPicPr>
          <p:cNvPr id="146" name="Segnaposto contenuto 3" descr="Segnaposto contenuto 3"/>
          <p:cNvPicPr>
            <a:picLocks noChangeAspect="1"/>
          </p:cNvPicPr>
          <p:nvPr/>
        </p:nvPicPr>
        <p:blipFill>
          <a:blip r:embed="rId2"/>
          <a:stretch>
            <a:fillRect/>
          </a:stretch>
        </p:blipFill>
        <p:spPr>
          <a:xfrm>
            <a:off x="1759479" y="1690688"/>
            <a:ext cx="8194114" cy="4263231"/>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Segnaposto contenuto 3" descr="Segnaposto contenuto 3"/>
          <p:cNvPicPr>
            <a:picLocks noChangeAspect="1"/>
          </p:cNvPicPr>
          <p:nvPr/>
        </p:nvPicPr>
        <p:blipFill>
          <a:blip r:embed="rId2"/>
          <a:stretch>
            <a:fillRect/>
          </a:stretch>
        </p:blipFill>
        <p:spPr>
          <a:xfrm>
            <a:off x="2252134" y="504825"/>
            <a:ext cx="8431587" cy="5658909"/>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Titolo 1"/>
          <p:cNvSpPr txBox="1">
            <a:spLocks noGrp="1"/>
          </p:cNvSpPr>
          <p:nvPr>
            <p:ph type="title"/>
          </p:nvPr>
        </p:nvSpPr>
        <p:spPr>
          <a:xfrm>
            <a:off x="838200" y="365125"/>
            <a:ext cx="10515600" cy="989544"/>
          </a:xfrm>
          <a:prstGeom prst="rect">
            <a:avLst/>
          </a:prstGeom>
        </p:spPr>
        <p:txBody>
          <a:bodyPr/>
          <a:lstStyle>
            <a:lvl1pPr>
              <a:defRPr>
                <a:solidFill>
                  <a:srgbClr val="FF0000"/>
                </a:solidFill>
              </a:defRPr>
            </a:lvl1pPr>
          </a:lstStyle>
          <a:p>
            <a:r>
              <a:t>Indice di rifrazione relativo</a:t>
            </a:r>
          </a:p>
        </p:txBody>
      </p:sp>
      <p:pic>
        <p:nvPicPr>
          <p:cNvPr id="151" name="Immagine 2" descr="Immagine 2"/>
          <p:cNvPicPr>
            <a:picLocks noChangeAspect="1"/>
          </p:cNvPicPr>
          <p:nvPr/>
        </p:nvPicPr>
        <p:blipFill>
          <a:blip r:embed="rId2"/>
          <a:stretch>
            <a:fillRect/>
          </a:stretch>
        </p:blipFill>
        <p:spPr>
          <a:xfrm>
            <a:off x="1572154" y="1586969"/>
            <a:ext cx="8119182" cy="4644497"/>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itolo 1"/>
          <p:cNvSpPr txBox="1">
            <a:spLocks noGrp="1"/>
          </p:cNvSpPr>
          <p:nvPr>
            <p:ph type="title"/>
          </p:nvPr>
        </p:nvSpPr>
        <p:spPr>
          <a:prstGeom prst="rect">
            <a:avLst/>
          </a:prstGeom>
        </p:spPr>
        <p:txBody>
          <a:bodyPr/>
          <a:lstStyle/>
          <a:p>
            <a:pPr>
              <a:defRPr>
                <a:solidFill>
                  <a:srgbClr val="FF0000"/>
                </a:solidFill>
              </a:defRPr>
            </a:pPr>
            <a:r>
              <a:t>Definizione geometrica di n</a:t>
            </a:r>
            <a:r>
              <a:rPr baseline="-25000"/>
              <a:t>B/A</a:t>
            </a:r>
          </a:p>
        </p:txBody>
      </p:sp>
      <p:pic>
        <p:nvPicPr>
          <p:cNvPr id="154" name="Immagine 2" descr="Immagine 2"/>
          <p:cNvPicPr>
            <a:picLocks noChangeAspect="1"/>
          </p:cNvPicPr>
          <p:nvPr/>
        </p:nvPicPr>
        <p:blipFill>
          <a:blip r:embed="rId2"/>
          <a:stretch>
            <a:fillRect/>
          </a:stretch>
        </p:blipFill>
        <p:spPr>
          <a:xfrm>
            <a:off x="668337" y="1690688"/>
            <a:ext cx="7268326" cy="4818063"/>
          </a:xfrm>
          <a:prstGeom prst="rect">
            <a:avLst/>
          </a:prstGeom>
          <a:ln w="12700">
            <a:miter lim="400000"/>
          </a:ln>
        </p:spPr>
      </p:pic>
      <p:pic>
        <p:nvPicPr>
          <p:cNvPr id="155" name="Immagine 3" descr="Immagine 3"/>
          <p:cNvPicPr>
            <a:picLocks noChangeAspect="1"/>
          </p:cNvPicPr>
          <p:nvPr/>
        </p:nvPicPr>
        <p:blipFill>
          <a:blip r:embed="rId3"/>
          <a:stretch>
            <a:fillRect/>
          </a:stretch>
        </p:blipFill>
        <p:spPr>
          <a:xfrm>
            <a:off x="8106525" y="1411817"/>
            <a:ext cx="3500858" cy="3717274"/>
          </a:xfrm>
          <a:prstGeom prst="rect">
            <a:avLst/>
          </a:prstGeom>
          <a:ln w="12700">
            <a:miter lim="400000"/>
          </a:ln>
        </p:spPr>
      </p:pic>
      <p:sp>
        <p:nvSpPr>
          <p:cNvPr id="156" name="Rettangolo 4"/>
          <p:cNvSpPr txBox="1"/>
          <p:nvPr/>
        </p:nvSpPr>
        <p:spPr>
          <a:xfrm>
            <a:off x="8364329" y="5292545"/>
            <a:ext cx="2943751" cy="1196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a:solidFill>
                  <a:srgbClr val="0070C0"/>
                </a:solidFill>
              </a:defRPr>
            </a:lvl1pPr>
          </a:lstStyle>
          <a:p>
            <a:r>
              <a:t>https://wiki.anton-paar.com/en/basics-of-refractometry/</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Titolo 1"/>
          <p:cNvSpPr txBox="1">
            <a:spLocks noGrp="1"/>
          </p:cNvSpPr>
          <p:nvPr>
            <p:ph type="title"/>
          </p:nvPr>
        </p:nvSpPr>
        <p:spPr>
          <a:xfrm>
            <a:off x="2736319" y="365125"/>
            <a:ext cx="8617481" cy="1325563"/>
          </a:xfrm>
          <a:prstGeom prst="rect">
            <a:avLst/>
          </a:prstGeom>
        </p:spPr>
        <p:txBody>
          <a:bodyPr/>
          <a:lstStyle>
            <a:lvl1pPr>
              <a:defRPr>
                <a:solidFill>
                  <a:srgbClr val="FF0000"/>
                </a:solidFill>
              </a:defRPr>
            </a:lvl1pPr>
          </a:lstStyle>
          <a:p>
            <a:r>
              <a:t>nD per diversi materiali</a:t>
            </a:r>
          </a:p>
        </p:txBody>
      </p:sp>
      <p:pic>
        <p:nvPicPr>
          <p:cNvPr id="159" name="Immagine 2" descr="Immagine 2"/>
          <p:cNvPicPr>
            <a:picLocks noChangeAspect="1"/>
          </p:cNvPicPr>
          <p:nvPr/>
        </p:nvPicPr>
        <p:blipFill>
          <a:blip r:embed="rId2"/>
          <a:stretch>
            <a:fillRect/>
          </a:stretch>
        </p:blipFill>
        <p:spPr>
          <a:xfrm>
            <a:off x="2617786" y="1318154"/>
            <a:ext cx="6765774" cy="4727046"/>
          </a:xfrm>
          <a:prstGeom prst="rect">
            <a:avLst/>
          </a:prstGeom>
          <a:ln w="12700">
            <a:miter lim="400000"/>
          </a:ln>
        </p:spPr>
      </p:pic>
      <p:sp>
        <p:nvSpPr>
          <p:cNvPr id="160" name="CasellaDiTesto 3"/>
          <p:cNvSpPr txBox="1"/>
          <p:nvPr/>
        </p:nvSpPr>
        <p:spPr>
          <a:xfrm>
            <a:off x="2663506" y="6212945"/>
            <a:ext cx="3268240" cy="414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solidFill>
                  <a:srgbClr val="FF0000"/>
                </a:solidFill>
              </a:defRPr>
            </a:pPr>
            <a:r>
              <a:t>zaffiro Al</a:t>
            </a:r>
            <a:r>
              <a:rPr baseline="-25000"/>
              <a:t>2</a:t>
            </a:r>
            <a:r>
              <a:t>O</a:t>
            </a:r>
            <a:r>
              <a:rPr baseline="-25000"/>
              <a:t>3</a:t>
            </a:r>
            <a:r>
              <a:t>  1.76 </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Titolo 1"/>
          <p:cNvSpPr txBox="1">
            <a:spLocks noGrp="1"/>
          </p:cNvSpPr>
          <p:nvPr>
            <p:ph type="title"/>
          </p:nvPr>
        </p:nvSpPr>
        <p:spPr>
          <a:prstGeom prst="rect">
            <a:avLst/>
          </a:prstGeom>
        </p:spPr>
        <p:txBody>
          <a:bodyPr/>
          <a:lstStyle>
            <a:lvl1pPr>
              <a:defRPr>
                <a:solidFill>
                  <a:srgbClr val="FF0000"/>
                </a:solidFill>
              </a:defRPr>
            </a:lvl1pPr>
          </a:lstStyle>
          <a:p>
            <a:r>
              <a:t>Angolo critico: riflessione totale</a:t>
            </a:r>
          </a:p>
        </p:txBody>
      </p:sp>
      <p:sp>
        <p:nvSpPr>
          <p:cNvPr id="163" name="Rettangolo 2"/>
          <p:cNvSpPr txBox="1"/>
          <p:nvPr/>
        </p:nvSpPr>
        <p:spPr>
          <a:xfrm>
            <a:off x="511500" y="5728723"/>
            <a:ext cx="5378573" cy="370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solidFill>
                  <a:srgbClr val="0070C0"/>
                </a:solidFill>
              </a:defRPr>
            </a:lvl1pPr>
          </a:lstStyle>
          <a:p>
            <a:r>
              <a:t>https://wiki.anton-paar.com/en/basics-of-refractometry/</a:t>
            </a:r>
          </a:p>
        </p:txBody>
      </p:sp>
      <p:pic>
        <p:nvPicPr>
          <p:cNvPr id="164" name="Immagine 3" descr="Immagine 3"/>
          <p:cNvPicPr>
            <a:picLocks noChangeAspect="1"/>
          </p:cNvPicPr>
          <p:nvPr/>
        </p:nvPicPr>
        <p:blipFill>
          <a:blip r:embed="rId2"/>
          <a:stretch>
            <a:fillRect/>
          </a:stretch>
        </p:blipFill>
        <p:spPr>
          <a:xfrm>
            <a:off x="838200" y="1690688"/>
            <a:ext cx="4223280" cy="3414224"/>
          </a:xfrm>
          <a:prstGeom prst="rect">
            <a:avLst/>
          </a:prstGeom>
          <a:ln w="12700">
            <a:miter lim="400000"/>
          </a:ln>
        </p:spPr>
      </p:pic>
      <p:sp>
        <p:nvSpPr>
          <p:cNvPr id="165" name="CasellaDiTesto 4"/>
          <p:cNvSpPr txBox="1"/>
          <p:nvPr/>
        </p:nvSpPr>
        <p:spPr>
          <a:xfrm>
            <a:off x="6378787" y="1475873"/>
            <a:ext cx="4683760" cy="1605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000"/>
            </a:pPr>
            <a:r>
              <a:t>Nel caso reciproco del passaggio dal mezzo (più denso) all’aria (meno denso):</a:t>
            </a:r>
          </a:p>
          <a:p>
            <a:pPr>
              <a:defRPr sz="2000"/>
            </a:pPr>
            <a:r>
              <a:t>Angolo di incidenza </a:t>
            </a:r>
            <a:r>
              <a:rPr>
                <a:latin typeface="Symbol"/>
                <a:ea typeface="Symbol"/>
                <a:cs typeface="Symbol"/>
                <a:sym typeface="Symbol"/>
              </a:rPr>
              <a:t>a</a:t>
            </a:r>
            <a:r>
              <a:t>1</a:t>
            </a:r>
          </a:p>
          <a:p>
            <a:pPr>
              <a:defRPr sz="2000"/>
            </a:pPr>
            <a:r>
              <a:t>Angolo rifrazione </a:t>
            </a:r>
            <a:r>
              <a:rPr>
                <a:latin typeface="Symbol"/>
                <a:ea typeface="Symbol"/>
                <a:cs typeface="Symbol"/>
                <a:sym typeface="Symbol"/>
              </a:rPr>
              <a:t>a</a:t>
            </a:r>
            <a:r>
              <a:t>2</a:t>
            </a:r>
          </a:p>
        </p:txBody>
      </p:sp>
      <mc:AlternateContent xmlns:mc="http://schemas.openxmlformats.org/markup-compatibility/2006">
        <mc:Choice xmlns:a14="http://schemas.microsoft.com/office/drawing/2010/main" Requires="a14">
          <p:sp>
            <p:nvSpPr>
              <p:cNvPr id="166" name="Rettangolo 6"/>
              <p:cNvSpPr txBox="1"/>
              <p:nvPr/>
            </p:nvSpPr>
            <p:spPr>
              <a:xfrm>
                <a:off x="7729219" y="2834764"/>
                <a:ext cx="2644782" cy="122469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45719" rIns="45719">
                <a:spAutoFit/>
              </a:bodyPr>
              <a:lstStyle/>
              <a:p>
                <a:pPr>
                  <a:defRPr sz="2800">
                    <a:latin typeface="Cambria Math"/>
                    <a:ea typeface="Cambria Math"/>
                    <a:cs typeface="Cambria Math"/>
                    <a:sym typeface="Cambria Math"/>
                  </a:defRPr>
                </a:pPr>
                <a14:m>
                  <m:oMath xmlns:m="http://schemas.openxmlformats.org/officeDocument/2006/math">
                    <m:f>
                      <m:fPr>
                        <m:ctrlPr>
                          <a:rPr sz="3050" i="1">
                            <a:solidFill>
                              <a:srgbClr val="000000"/>
                            </a:solidFill>
                            <a:latin typeface="Cambria Math" panose="02040503050406030204" pitchFamily="18" charset="0"/>
                          </a:rPr>
                        </m:ctrlPr>
                      </m:fPr>
                      <m:num>
                        <m:r>
                          <a:rPr sz="3050" i="1">
                            <a:solidFill>
                              <a:srgbClr val="000000"/>
                            </a:solidFill>
                            <a:latin typeface="Cambria Math" panose="02040503050406030204" pitchFamily="18" charset="0"/>
                          </a:rPr>
                          <m:t>𝑠𝑖𝑛</m:t>
                        </m:r>
                        <m:d>
                          <m:dPr>
                            <m:ctrlPr>
                              <a:rPr sz="3050" i="1">
                                <a:solidFill>
                                  <a:srgbClr val="000000"/>
                                </a:solidFill>
                                <a:latin typeface="Cambria Math" panose="02040503050406030204" pitchFamily="18" charset="0"/>
                              </a:rPr>
                            </m:ctrlPr>
                          </m:dPr>
                          <m:e>
                            <m:sSub>
                              <m:sSubPr>
                                <m:ctrlPr>
                                  <a:rPr sz="3050" i="1">
                                    <a:solidFill>
                                      <a:srgbClr val="000000"/>
                                    </a:solidFill>
                                    <a:latin typeface="Cambria Math" panose="02040503050406030204" pitchFamily="18" charset="0"/>
                                  </a:rPr>
                                </m:ctrlPr>
                              </m:sSubPr>
                              <m:e>
                                <m:r>
                                  <a:rPr sz="3050" i="1">
                                    <a:solidFill>
                                      <a:srgbClr val="000000"/>
                                    </a:solidFill>
                                    <a:latin typeface="Cambria Math" panose="02040503050406030204" pitchFamily="18" charset="0"/>
                                  </a:rPr>
                                  <m:t>𝛼</m:t>
                                </m:r>
                              </m:e>
                              <m:sub>
                                <m:r>
                                  <a:rPr sz="3050" i="1">
                                    <a:solidFill>
                                      <a:srgbClr val="000000"/>
                                    </a:solidFill>
                                    <a:latin typeface="Cambria Math" panose="02040503050406030204" pitchFamily="18" charset="0"/>
                                  </a:rPr>
                                  <m:t>1</m:t>
                                </m:r>
                              </m:sub>
                            </m:sSub>
                          </m:e>
                        </m:d>
                      </m:num>
                      <m:den>
                        <m:r>
                          <a:rPr sz="3050" i="1">
                            <a:solidFill>
                              <a:srgbClr val="000000"/>
                            </a:solidFill>
                            <a:latin typeface="Cambria Math" panose="02040503050406030204" pitchFamily="18" charset="0"/>
                          </a:rPr>
                          <m:t>𝑠𝑖𝑛</m:t>
                        </m:r>
                        <m:d>
                          <m:dPr>
                            <m:ctrlPr>
                              <a:rPr sz="3050" i="1">
                                <a:solidFill>
                                  <a:srgbClr val="000000"/>
                                </a:solidFill>
                                <a:latin typeface="Cambria Math" panose="02040503050406030204" pitchFamily="18" charset="0"/>
                              </a:rPr>
                            </m:ctrlPr>
                          </m:dPr>
                          <m:e>
                            <m:sSub>
                              <m:sSubPr>
                                <m:ctrlPr>
                                  <a:rPr sz="3050" i="1">
                                    <a:solidFill>
                                      <a:srgbClr val="000000"/>
                                    </a:solidFill>
                                    <a:latin typeface="Cambria Math" panose="02040503050406030204" pitchFamily="18" charset="0"/>
                                  </a:rPr>
                                </m:ctrlPr>
                              </m:sSubPr>
                              <m:e>
                                <m:r>
                                  <a:rPr sz="3050" i="1">
                                    <a:solidFill>
                                      <a:srgbClr val="000000"/>
                                    </a:solidFill>
                                    <a:latin typeface="Cambria Math" panose="02040503050406030204" pitchFamily="18" charset="0"/>
                                  </a:rPr>
                                  <m:t>𝛼</m:t>
                                </m:r>
                              </m:e>
                              <m:sub>
                                <m:r>
                                  <a:rPr sz="3050" i="1">
                                    <a:solidFill>
                                      <a:srgbClr val="000000"/>
                                    </a:solidFill>
                                    <a:latin typeface="Cambria Math" panose="02040503050406030204" pitchFamily="18" charset="0"/>
                                  </a:rPr>
                                  <m:t>2</m:t>
                                </m:r>
                              </m:sub>
                            </m:sSub>
                          </m:e>
                        </m:d>
                      </m:den>
                    </m:f>
                  </m:oMath>
                </a14:m>
                <a:r>
                  <a:rPr>
                    <a:latin typeface="+mn-lt"/>
                    <a:ea typeface="+mn-ea"/>
                    <a:cs typeface="+mn-cs"/>
                    <a:sym typeface="Calibri"/>
                  </a:rPr>
                  <a:t>=</a:t>
                </a:r>
                <a14:m>
                  <m:oMath xmlns:m="http://schemas.openxmlformats.org/officeDocument/2006/math">
                    <m:f>
                      <m:fPr>
                        <m:ctrlPr>
                          <a:rPr sz="3000" i="1">
                            <a:solidFill>
                              <a:srgbClr val="000000"/>
                            </a:solidFill>
                            <a:latin typeface="Cambria Math" panose="02040503050406030204" pitchFamily="18" charset="0"/>
                          </a:rPr>
                        </m:ctrlPr>
                      </m:fPr>
                      <m:num>
                        <m:sSub>
                          <m:sSubPr>
                            <m:ctrlPr>
                              <a:rPr sz="3000" i="1">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𝑛</m:t>
                            </m:r>
                          </m:e>
                          <m:sub>
                            <m:r>
                              <a:rPr sz="3000" i="1">
                                <a:solidFill>
                                  <a:srgbClr val="000000"/>
                                </a:solidFill>
                                <a:latin typeface="Cambria Math" panose="02040503050406030204" pitchFamily="18" charset="0"/>
                              </a:rPr>
                              <m:t>𝐴</m:t>
                            </m:r>
                          </m:sub>
                        </m:sSub>
                      </m:num>
                      <m:den>
                        <m:sSub>
                          <m:sSubPr>
                            <m:ctrlPr>
                              <a:rPr sz="3000" i="1">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𝑛</m:t>
                            </m:r>
                          </m:e>
                          <m:sub>
                            <m:r>
                              <a:rPr sz="3000" i="1">
                                <a:solidFill>
                                  <a:srgbClr val="000000"/>
                                </a:solidFill>
                                <a:latin typeface="Cambria Math" panose="02040503050406030204" pitchFamily="18" charset="0"/>
                              </a:rPr>
                              <m:t>𝑀</m:t>
                            </m:r>
                          </m:sub>
                        </m:sSub>
                      </m:den>
                    </m:f>
                  </m:oMath>
                </a14:m>
                <a:endParaRPr>
                  <a:latin typeface="+mn-lt"/>
                  <a:ea typeface="+mn-ea"/>
                  <a:cs typeface="+mn-cs"/>
                  <a:sym typeface="Calibri"/>
                </a:endParaRPr>
              </a:p>
            </p:txBody>
          </p:sp>
        </mc:Choice>
        <mc:Fallback>
          <p:sp>
            <p:nvSpPr>
              <p:cNvPr id="166" name="Rettangolo 6"/>
              <p:cNvSpPr txBox="1">
                <a:spLocks noRot="1" noChangeAspect="1" noMove="1" noResize="1" noEditPoints="1" noAdjustHandles="1" noChangeArrowheads="1" noChangeShapeType="1" noTextEdit="1"/>
              </p:cNvSpPr>
              <p:nvPr/>
            </p:nvSpPr>
            <p:spPr>
              <a:xfrm>
                <a:off x="7729219" y="2834764"/>
                <a:ext cx="2644782" cy="1224693"/>
              </a:xfrm>
              <a:prstGeom prst="rect">
                <a:avLst/>
              </a:prstGeom>
              <a:blipFill>
                <a:blip r:embed="rId3"/>
                <a:stretch>
                  <a:fillRect/>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it-IT">
                    <a:noFill/>
                  </a:rPr>
                  <a:t> </a:t>
                </a:r>
              </a:p>
            </p:txBody>
          </p:sp>
        </mc:Fallback>
      </mc:AlternateContent>
      <p:sp>
        <p:nvSpPr>
          <p:cNvPr id="167" name="CasellaDiTesto 7"/>
          <p:cNvSpPr txBox="1"/>
          <p:nvPr/>
        </p:nvSpPr>
        <p:spPr>
          <a:xfrm>
            <a:off x="6251904" y="3875437"/>
            <a:ext cx="5310176" cy="277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000"/>
            </a:pPr>
            <a:r>
              <a:rPr dirty="0"/>
              <a:t>Quando </a:t>
            </a:r>
            <a:r>
              <a:rPr dirty="0">
                <a:latin typeface="Symbol"/>
                <a:ea typeface="Symbol"/>
                <a:cs typeface="Symbol"/>
                <a:sym typeface="Symbol"/>
              </a:rPr>
              <a:t>a</a:t>
            </a:r>
            <a:r>
              <a:rPr baseline="-25000" dirty="0"/>
              <a:t>1</a:t>
            </a:r>
            <a:r>
              <a:rPr dirty="0"/>
              <a:t>=</a:t>
            </a:r>
            <a:r>
              <a:rPr dirty="0" err="1">
                <a:latin typeface="Symbol"/>
                <a:ea typeface="Symbol"/>
                <a:cs typeface="Symbol"/>
                <a:sym typeface="Symbol"/>
              </a:rPr>
              <a:t>a</a:t>
            </a:r>
            <a:r>
              <a:rPr baseline="-25000" dirty="0" err="1"/>
              <a:t>crit</a:t>
            </a:r>
            <a:r>
              <a:rPr dirty="0"/>
              <a:t> </a:t>
            </a:r>
            <a:r>
              <a:rPr dirty="0" err="1"/>
              <a:t>una</a:t>
            </a:r>
            <a:r>
              <a:rPr dirty="0"/>
              <a:t> </a:t>
            </a:r>
            <a:r>
              <a:rPr dirty="0" err="1"/>
              <a:t>parte</a:t>
            </a:r>
            <a:r>
              <a:rPr dirty="0"/>
              <a:t> del </a:t>
            </a:r>
            <a:r>
              <a:rPr dirty="0" err="1"/>
              <a:t>raggio</a:t>
            </a:r>
            <a:r>
              <a:rPr dirty="0"/>
              <a:t> è </a:t>
            </a:r>
            <a:r>
              <a:rPr dirty="0" err="1"/>
              <a:t>rifratta</a:t>
            </a:r>
            <a:r>
              <a:rPr dirty="0"/>
              <a:t> ……&gt; con  </a:t>
            </a:r>
            <a:r>
              <a:rPr dirty="0">
                <a:latin typeface="Symbol"/>
                <a:ea typeface="Symbol"/>
                <a:cs typeface="Symbol"/>
                <a:sym typeface="Symbol"/>
              </a:rPr>
              <a:t>a</a:t>
            </a:r>
            <a:r>
              <a:rPr baseline="-25000" dirty="0"/>
              <a:t>2</a:t>
            </a:r>
            <a:r>
              <a:rPr dirty="0"/>
              <a:t>= 90°, </a:t>
            </a:r>
            <a:r>
              <a:rPr dirty="0" err="1"/>
              <a:t>quindi</a:t>
            </a:r>
            <a:r>
              <a:rPr dirty="0"/>
              <a:t> sin(</a:t>
            </a:r>
            <a:r>
              <a:rPr dirty="0">
                <a:latin typeface="Symbol"/>
                <a:ea typeface="Symbol"/>
                <a:cs typeface="Symbol"/>
                <a:sym typeface="Symbol"/>
              </a:rPr>
              <a:t>a</a:t>
            </a:r>
            <a:r>
              <a:rPr baseline="-25000" dirty="0"/>
              <a:t>2</a:t>
            </a:r>
            <a:r>
              <a:rPr dirty="0"/>
              <a:t>)= 1</a:t>
            </a:r>
          </a:p>
          <a:p>
            <a:pPr>
              <a:defRPr sz="2000"/>
            </a:pPr>
            <a:r>
              <a:rPr dirty="0"/>
              <a:t>ed </a:t>
            </a:r>
            <a:r>
              <a:rPr dirty="0" err="1"/>
              <a:t>una</a:t>
            </a:r>
            <a:r>
              <a:rPr dirty="0"/>
              <a:t> </a:t>
            </a:r>
            <a:r>
              <a:rPr dirty="0" err="1"/>
              <a:t>parte</a:t>
            </a:r>
            <a:r>
              <a:rPr dirty="0"/>
              <a:t> è </a:t>
            </a:r>
            <a:r>
              <a:rPr dirty="0" err="1"/>
              <a:t>riflessa</a:t>
            </a:r>
            <a:r>
              <a:rPr dirty="0"/>
              <a:t> —&gt; (</a:t>
            </a:r>
            <a:r>
              <a:rPr dirty="0" err="1"/>
              <a:t>stesso</a:t>
            </a:r>
            <a:r>
              <a:rPr dirty="0"/>
              <a:t> </a:t>
            </a:r>
            <a:r>
              <a:rPr dirty="0" err="1"/>
              <a:t>angolo</a:t>
            </a:r>
            <a:r>
              <a:rPr dirty="0"/>
              <a:t> con la </a:t>
            </a:r>
            <a:r>
              <a:rPr dirty="0" err="1"/>
              <a:t>normale</a:t>
            </a:r>
            <a:r>
              <a:rPr dirty="0"/>
              <a:t> del </a:t>
            </a:r>
            <a:r>
              <a:rPr dirty="0" err="1"/>
              <a:t>raggio</a:t>
            </a:r>
            <a:r>
              <a:rPr dirty="0"/>
              <a:t> </a:t>
            </a:r>
            <a:r>
              <a:rPr dirty="0" err="1"/>
              <a:t>incidente</a:t>
            </a:r>
            <a:r>
              <a:rPr dirty="0"/>
              <a:t>)</a:t>
            </a:r>
          </a:p>
          <a:p>
            <a:pPr>
              <a:defRPr sz="2000"/>
            </a:pPr>
            <a:r>
              <a:rPr dirty="0" err="1"/>
              <a:t>All’angolo</a:t>
            </a:r>
            <a:r>
              <a:rPr dirty="0"/>
              <a:t> </a:t>
            </a:r>
            <a:r>
              <a:rPr dirty="0" err="1"/>
              <a:t>critico</a:t>
            </a:r>
            <a:endParaRPr dirty="0"/>
          </a:p>
          <a:p>
            <a:pPr>
              <a:defRPr sz="2000"/>
            </a:pPr>
            <a:r>
              <a:rPr dirty="0" err="1"/>
              <a:t>n</a:t>
            </a:r>
            <a:r>
              <a:rPr baseline="-25000" dirty="0" err="1"/>
              <a:t>A</a:t>
            </a:r>
            <a:r>
              <a:rPr dirty="0"/>
              <a:t>=</a:t>
            </a:r>
            <a:r>
              <a:rPr dirty="0" err="1"/>
              <a:t>n</a:t>
            </a:r>
            <a:r>
              <a:rPr baseline="-25000" dirty="0" err="1"/>
              <a:t>M</a:t>
            </a:r>
            <a:r>
              <a:rPr dirty="0"/>
              <a:t> sin(</a:t>
            </a:r>
            <a:r>
              <a:rPr dirty="0" err="1">
                <a:latin typeface="Symbol"/>
                <a:ea typeface="Symbol"/>
                <a:cs typeface="Symbol"/>
                <a:sym typeface="Symbol"/>
              </a:rPr>
              <a:t>a</a:t>
            </a:r>
            <a:r>
              <a:rPr baseline="-25000" dirty="0" err="1"/>
              <a:t>crit</a:t>
            </a:r>
            <a:r>
              <a:rPr dirty="0"/>
              <a:t>)</a:t>
            </a:r>
          </a:p>
          <a:p>
            <a:pPr>
              <a:defRPr sz="2000"/>
            </a:pPr>
            <a:r>
              <a:rPr dirty="0" err="1"/>
              <a:t>Determinato</a:t>
            </a:r>
            <a:r>
              <a:rPr dirty="0"/>
              <a:t> </a:t>
            </a:r>
            <a:r>
              <a:rPr dirty="0" err="1"/>
              <a:t>l’angolo</a:t>
            </a:r>
            <a:r>
              <a:rPr dirty="0"/>
              <a:t> </a:t>
            </a:r>
            <a:r>
              <a:rPr dirty="0" err="1"/>
              <a:t>critico</a:t>
            </a:r>
            <a:r>
              <a:rPr dirty="0"/>
              <a:t>, </a:t>
            </a:r>
            <a:r>
              <a:rPr dirty="0" err="1"/>
              <a:t>noto</a:t>
            </a:r>
            <a:r>
              <a:rPr dirty="0"/>
              <a:t> il </a:t>
            </a:r>
            <a:r>
              <a:rPr dirty="0" err="1"/>
              <a:t>n</a:t>
            </a:r>
            <a:r>
              <a:rPr baseline="-25000" dirty="0" err="1"/>
              <a:t>M</a:t>
            </a:r>
            <a:r>
              <a:rPr dirty="0"/>
              <a:t> (mezzo </a:t>
            </a:r>
            <a:r>
              <a:rPr dirty="0" err="1"/>
              <a:t>più</a:t>
            </a:r>
            <a:r>
              <a:rPr dirty="0"/>
              <a:t> </a:t>
            </a:r>
            <a:r>
              <a:rPr dirty="0" err="1"/>
              <a:t>denso</a:t>
            </a:r>
            <a:r>
              <a:rPr dirty="0"/>
              <a:t>) </a:t>
            </a:r>
            <a:r>
              <a:rPr dirty="0" err="1"/>
              <a:t>si</a:t>
            </a:r>
            <a:r>
              <a:rPr dirty="0"/>
              <a:t> </a:t>
            </a:r>
            <a:r>
              <a:rPr dirty="0" err="1"/>
              <a:t>ottiene</a:t>
            </a:r>
            <a:r>
              <a:rPr dirty="0"/>
              <a:t> il </a:t>
            </a:r>
            <a:r>
              <a:rPr dirty="0" err="1"/>
              <a:t>n</a:t>
            </a:r>
            <a:r>
              <a:rPr baseline="-25000" dirty="0" err="1"/>
              <a:t>A</a:t>
            </a:r>
            <a:r>
              <a:rPr dirty="0"/>
              <a:t> per il mezzo </a:t>
            </a:r>
            <a:r>
              <a:rPr dirty="0" err="1"/>
              <a:t>meno</a:t>
            </a:r>
            <a:r>
              <a:rPr dirty="0"/>
              <a:t> </a:t>
            </a:r>
            <a:r>
              <a:rPr dirty="0" err="1"/>
              <a:t>denso</a:t>
            </a:r>
            <a:endParaRPr dirty="0"/>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itolo 1"/>
          <p:cNvSpPr txBox="1">
            <a:spLocks noGrp="1"/>
          </p:cNvSpPr>
          <p:nvPr>
            <p:ph type="title"/>
          </p:nvPr>
        </p:nvSpPr>
        <p:spPr>
          <a:prstGeom prst="rect">
            <a:avLst/>
          </a:prstGeom>
        </p:spPr>
        <p:txBody>
          <a:bodyPr/>
          <a:lstStyle>
            <a:lvl1pPr>
              <a:defRPr>
                <a:solidFill>
                  <a:srgbClr val="FF0000"/>
                </a:solidFill>
              </a:defRPr>
            </a:lvl1pPr>
          </a:lstStyle>
          <a:p>
            <a:r>
              <a:t>Passaggio da un mezzo più denso ad uno meno denso</a:t>
            </a:r>
          </a:p>
        </p:txBody>
      </p:sp>
      <p:pic>
        <p:nvPicPr>
          <p:cNvPr id="170" name="Immagine 3" descr="Immagine 3"/>
          <p:cNvPicPr>
            <a:picLocks noChangeAspect="1"/>
          </p:cNvPicPr>
          <p:nvPr/>
        </p:nvPicPr>
        <p:blipFill>
          <a:blip r:embed="rId2"/>
          <a:stretch>
            <a:fillRect/>
          </a:stretch>
        </p:blipFill>
        <p:spPr>
          <a:xfrm>
            <a:off x="1720850" y="2209800"/>
            <a:ext cx="7577139" cy="3289300"/>
          </a:xfrm>
          <a:prstGeom prst="rect">
            <a:avLst/>
          </a:prstGeom>
          <a:ln w="12700">
            <a:miter lim="400000"/>
          </a:ln>
        </p:spPr>
      </p:pic>
      <p:sp>
        <p:nvSpPr>
          <p:cNvPr id="171" name="Rettangolo 4"/>
          <p:cNvSpPr txBox="1"/>
          <p:nvPr/>
        </p:nvSpPr>
        <p:spPr>
          <a:xfrm>
            <a:off x="998219" y="5740400"/>
            <a:ext cx="9573261" cy="929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0070C0"/>
                </a:solidFill>
              </a:defRPr>
            </a:lvl1pPr>
          </a:lstStyle>
          <a:p>
            <a:r>
              <a:t>Wright, S.F. et. al A review of solid–fluid selection options for optical-based measurements in single-phase liquid, two-phase liquid–liquid and multiphase solid–liquid flows. Exp Fluids 58, 108 (2017). https://doi.org/10.1007/s00348-017-2386-y</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Titolo 1"/>
          <p:cNvSpPr txBox="1">
            <a:spLocks noGrp="1"/>
          </p:cNvSpPr>
          <p:nvPr>
            <p:ph type="title"/>
          </p:nvPr>
        </p:nvSpPr>
        <p:spPr>
          <a:prstGeom prst="rect">
            <a:avLst/>
          </a:prstGeom>
        </p:spPr>
        <p:txBody>
          <a:bodyPr/>
          <a:lstStyle>
            <a:lvl1pPr>
              <a:defRPr>
                <a:solidFill>
                  <a:srgbClr val="FF0000"/>
                </a:solidFill>
              </a:defRPr>
            </a:lvl1pPr>
          </a:lstStyle>
          <a:p>
            <a:r>
              <a:t>Schema rifrattometro digitale</a:t>
            </a:r>
          </a:p>
        </p:txBody>
      </p:sp>
      <p:pic>
        <p:nvPicPr>
          <p:cNvPr id="174" name="Immagine 2" descr="Immagine 2"/>
          <p:cNvPicPr>
            <a:picLocks noChangeAspect="1"/>
          </p:cNvPicPr>
          <p:nvPr/>
        </p:nvPicPr>
        <p:blipFill>
          <a:blip r:embed="rId2"/>
          <a:stretch>
            <a:fillRect/>
          </a:stretch>
        </p:blipFill>
        <p:spPr>
          <a:xfrm>
            <a:off x="742950" y="1525587"/>
            <a:ext cx="4970177" cy="2779713"/>
          </a:xfrm>
          <a:prstGeom prst="rect">
            <a:avLst/>
          </a:prstGeom>
          <a:ln w="12700">
            <a:miter lim="400000"/>
          </a:ln>
        </p:spPr>
      </p:pic>
      <p:sp>
        <p:nvSpPr>
          <p:cNvPr id="175" name="CasellaDiTesto 3"/>
          <p:cNvSpPr txBox="1"/>
          <p:nvPr/>
        </p:nvSpPr>
        <p:spPr>
          <a:xfrm>
            <a:off x="6687819" y="1525587"/>
            <a:ext cx="4620261" cy="2326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t>Sorgente: LED con filtro per selezionare un’unica lunghezza d’onda</a:t>
            </a:r>
          </a:p>
          <a:p>
            <a:r>
              <a:t>Lenti che dirigono il raggio sul prisma</a:t>
            </a:r>
          </a:p>
          <a:p>
            <a:r>
              <a:t>C’è un range di angoli di incidenza diversi</a:t>
            </a:r>
          </a:p>
          <a:p>
            <a:r>
              <a:t>I raggi con angolo di incidenza minore dell’angolo critico vengono rifratti, quelli con angolo maggiore riflessi</a:t>
            </a:r>
          </a:p>
          <a:p>
            <a:r>
              <a:t>Il sensore misura quest’ultima parte</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Titolo 1"/>
          <p:cNvSpPr txBox="1">
            <a:spLocks noGrp="1"/>
          </p:cNvSpPr>
          <p:nvPr>
            <p:ph type="title"/>
          </p:nvPr>
        </p:nvSpPr>
        <p:spPr>
          <a:prstGeom prst="rect">
            <a:avLst/>
          </a:prstGeom>
        </p:spPr>
        <p:txBody>
          <a:bodyPr/>
          <a:lstStyle/>
          <a:p>
            <a:endParaRPr/>
          </a:p>
        </p:txBody>
      </p:sp>
      <p:pic>
        <p:nvPicPr>
          <p:cNvPr id="178" name="Immagine 2" descr="Immagine 2"/>
          <p:cNvPicPr>
            <a:picLocks noChangeAspect="1"/>
          </p:cNvPicPr>
          <p:nvPr/>
        </p:nvPicPr>
        <p:blipFill>
          <a:blip r:embed="rId2"/>
          <a:stretch>
            <a:fillRect/>
          </a:stretch>
        </p:blipFill>
        <p:spPr>
          <a:xfrm>
            <a:off x="284765" y="1808864"/>
            <a:ext cx="5145471" cy="2859272"/>
          </a:xfrm>
          <a:prstGeom prst="rect">
            <a:avLst/>
          </a:prstGeom>
          <a:ln w="12700">
            <a:miter lim="400000"/>
          </a:ln>
        </p:spPr>
      </p:pic>
      <p:sp>
        <p:nvSpPr>
          <p:cNvPr id="179" name="Rettangolo 3"/>
          <p:cNvSpPr txBox="1"/>
          <p:nvPr/>
        </p:nvSpPr>
        <p:spPr>
          <a:xfrm>
            <a:off x="5592938" y="2222837"/>
            <a:ext cx="6004560" cy="2047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t> A Charge-coupled Device (CCD) sensor precisely measures the intensity of the reflected light and determines the exact angle αcritical at which light begins to be completely reflected. Because this angle is dependent on the ratio of the refractive index of the prism to that of the sample, the refractive index of the sample can be determined using the known refractive index of the prism. </a:t>
            </a:r>
          </a:p>
        </p:txBody>
      </p:sp>
      <p:sp>
        <p:nvSpPr>
          <p:cNvPr id="180" name="Rettangolo 4"/>
          <p:cNvSpPr txBox="1"/>
          <p:nvPr/>
        </p:nvSpPr>
        <p:spPr>
          <a:xfrm>
            <a:off x="1823720" y="5200286"/>
            <a:ext cx="6004560" cy="929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t>Figure 6: Diagram of CCD sensor critical angle detection. A theoretical curve is fitted to all collected data points and from this the critical angle αcritical can be determined precisely.</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Titolo 1"/>
          <p:cNvSpPr txBox="1">
            <a:spLocks noGrp="1"/>
          </p:cNvSpPr>
          <p:nvPr>
            <p:ph type="title"/>
          </p:nvPr>
        </p:nvSpPr>
        <p:spPr>
          <a:xfrm>
            <a:off x="838200" y="146261"/>
            <a:ext cx="10900593" cy="1325564"/>
          </a:xfrm>
          <a:prstGeom prst="rect">
            <a:avLst/>
          </a:prstGeom>
        </p:spPr>
        <p:txBody>
          <a:bodyPr/>
          <a:lstStyle>
            <a:lvl1pPr>
              <a:defRPr sz="3500" b="1">
                <a:solidFill>
                  <a:srgbClr val="FF2600"/>
                </a:solidFill>
                <a:latin typeface="+mn-lt"/>
                <a:ea typeface="+mn-ea"/>
                <a:cs typeface="+mn-cs"/>
                <a:sym typeface="Calibri"/>
              </a:defRPr>
            </a:lvl1pPr>
          </a:lstStyle>
          <a:p>
            <a:r>
              <a:t>Specifiche - Rifrattometro digitale Easy R40 Mettler Toledo</a:t>
            </a:r>
          </a:p>
        </p:txBody>
      </p:sp>
      <p:sp>
        <p:nvSpPr>
          <p:cNvPr id="183" name="Segnaposto contenuto 2"/>
          <p:cNvSpPr txBox="1">
            <a:spLocks noGrp="1"/>
          </p:cNvSpPr>
          <p:nvPr>
            <p:ph type="body" idx="1"/>
          </p:nvPr>
        </p:nvSpPr>
        <p:spPr>
          <a:xfrm>
            <a:off x="838200" y="1422400"/>
            <a:ext cx="10515600" cy="5070475"/>
          </a:xfrm>
          <a:prstGeom prst="rect">
            <a:avLst/>
          </a:prstGeom>
        </p:spPr>
        <p:txBody>
          <a:bodyPr/>
          <a:lstStyle/>
          <a:p>
            <a:pPr>
              <a:lnSpc>
                <a:spcPct val="81000"/>
              </a:lnSpc>
              <a:defRPr sz="2500"/>
            </a:pPr>
            <a:r>
              <a:t>Lunghezza d’onda 589 nm</a:t>
            </a:r>
          </a:p>
          <a:p>
            <a:pPr>
              <a:lnSpc>
                <a:spcPct val="81000"/>
              </a:lnSpc>
              <a:defRPr sz="2500"/>
            </a:pPr>
            <a:r>
              <a:t>Intervallo di misura </a:t>
            </a:r>
            <a:r>
              <a:rPr i="1"/>
              <a:t>n</a:t>
            </a:r>
            <a:r>
              <a:t> 1.30- 1.72  </a:t>
            </a:r>
          </a:p>
          <a:p>
            <a:pPr>
              <a:lnSpc>
                <a:spcPct val="81000"/>
              </a:lnSpc>
              <a:defRPr sz="2500"/>
            </a:pPr>
            <a:r>
              <a:t>Accuratezza ±0,0001</a:t>
            </a:r>
          </a:p>
          <a:p>
            <a:pPr>
              <a:lnSpc>
                <a:spcPct val="81000"/>
              </a:lnSpc>
              <a:defRPr sz="2500"/>
            </a:pPr>
            <a:r>
              <a:t>Ripetibilità 0,0005</a:t>
            </a:r>
          </a:p>
          <a:p>
            <a:pPr>
              <a:lnSpc>
                <a:spcPct val="81000"/>
              </a:lnSpc>
              <a:defRPr sz="2500"/>
            </a:pPr>
            <a:r>
              <a:t>Risoluzione 0,0001</a:t>
            </a:r>
          </a:p>
          <a:p>
            <a:pPr>
              <a:lnSpc>
                <a:spcPct val="81000"/>
              </a:lnSpc>
              <a:defRPr sz="2500"/>
            </a:pPr>
            <a:r>
              <a:t>Temperatura 10-65 °C (termostato Peltier)</a:t>
            </a:r>
          </a:p>
          <a:p>
            <a:pPr>
              <a:lnSpc>
                <a:spcPct val="81000"/>
              </a:lnSpc>
              <a:defRPr sz="2500"/>
            </a:pPr>
            <a:r>
              <a:t>Accuratezza ±0,1 °C</a:t>
            </a:r>
          </a:p>
          <a:p>
            <a:pPr>
              <a:lnSpc>
                <a:spcPct val="81000"/>
              </a:lnSpc>
              <a:defRPr sz="2500"/>
            </a:pPr>
            <a:r>
              <a:t>Risoluzione 0,01 °C</a:t>
            </a:r>
          </a:p>
          <a:p>
            <a:pPr>
              <a:lnSpc>
                <a:spcPct val="81000"/>
              </a:lnSpc>
              <a:defRPr sz="2500"/>
            </a:pPr>
            <a:r>
              <a:t>Volume campione </a:t>
            </a:r>
          </a:p>
          <a:p>
            <a:pPr marL="0" indent="0">
              <a:lnSpc>
                <a:spcPct val="81000"/>
              </a:lnSpc>
              <a:buSzTx/>
              <a:buNone/>
              <a:defRPr sz="2500"/>
            </a:pPr>
            <a:r>
              <a:t>minimo 0,20 ml (0,2 mL)</a:t>
            </a:r>
          </a:p>
          <a:p>
            <a:pPr marL="0" indent="0">
              <a:lnSpc>
                <a:spcPct val="81000"/>
              </a:lnSpc>
              <a:buSzTx/>
              <a:buNone/>
              <a:defRPr sz="2500"/>
            </a:pPr>
            <a:r>
              <a:t>consigliato 0,5 mL per soluzioni acquose, 1 mL per solventi organici</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Titolo 1"/>
          <p:cNvSpPr txBox="1">
            <a:spLocks noGrp="1"/>
          </p:cNvSpPr>
          <p:nvPr>
            <p:ph type="title"/>
          </p:nvPr>
        </p:nvSpPr>
        <p:spPr>
          <a:xfrm>
            <a:off x="838200" y="365125"/>
            <a:ext cx="10515600" cy="854075"/>
          </a:xfrm>
          <a:prstGeom prst="rect">
            <a:avLst/>
          </a:prstGeom>
        </p:spPr>
        <p:txBody>
          <a:bodyPr/>
          <a:lstStyle/>
          <a:p>
            <a:r>
              <a:t>Scale di misura- Easy R40</a:t>
            </a:r>
          </a:p>
        </p:txBody>
      </p:sp>
      <p:sp>
        <p:nvSpPr>
          <p:cNvPr id="186" name="Segnaposto contenuto 2"/>
          <p:cNvSpPr txBox="1">
            <a:spLocks noGrp="1"/>
          </p:cNvSpPr>
          <p:nvPr>
            <p:ph type="body" idx="1"/>
          </p:nvPr>
        </p:nvSpPr>
        <p:spPr>
          <a:prstGeom prst="rect">
            <a:avLst/>
          </a:prstGeom>
        </p:spPr>
        <p:txBody>
          <a:bodyPr/>
          <a:lstStyle/>
          <a:p>
            <a:r>
              <a:t>Chimico</a:t>
            </a:r>
          </a:p>
          <a:p>
            <a:r>
              <a:t>Concentrazione definita dall'utente</a:t>
            </a:r>
          </a:p>
          <a:p>
            <a:r>
              <a:t>Indice di rifrazione</a:t>
            </a:r>
          </a:p>
          <a:p>
            <a:r>
              <a:t>Punto di congelamento</a:t>
            </a:r>
          </a:p>
          <a:p>
            <a:r>
              <a:t>Zucchero (Brix e altro ancora)</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Titolo 1"/>
          <p:cNvSpPr txBox="1">
            <a:spLocks noGrp="1"/>
          </p:cNvSpPr>
          <p:nvPr>
            <p:ph type="title"/>
          </p:nvPr>
        </p:nvSpPr>
        <p:spPr>
          <a:prstGeom prst="rect">
            <a:avLst/>
          </a:prstGeom>
        </p:spPr>
        <p:txBody>
          <a:bodyPr/>
          <a:lstStyle/>
          <a:p>
            <a:r>
              <a:t>Standard di riferimento</a:t>
            </a:r>
          </a:p>
        </p:txBody>
      </p:sp>
      <p:sp>
        <p:nvSpPr>
          <p:cNvPr id="189" name="Segnaposto contenuto 2"/>
          <p:cNvSpPr txBox="1">
            <a:spLocks noGrp="1"/>
          </p:cNvSpPr>
          <p:nvPr>
            <p:ph type="body" idx="1"/>
          </p:nvPr>
        </p:nvSpPr>
        <p:spPr>
          <a:prstGeom prst="rect">
            <a:avLst/>
          </a:prstGeom>
        </p:spPr>
        <p:txBody>
          <a:bodyPr/>
          <a:lstStyle/>
          <a:p>
            <a:r>
              <a:t>Calibrazione: fare test giornaliero con H2O a 20 °C : nD=  1,33299</a:t>
            </a:r>
          </a:p>
          <a:p>
            <a:r>
              <a:t>Dodecano nD= 1,42</a:t>
            </a:r>
          </a:p>
          <a:p>
            <a:r>
              <a:t>2,4-diclorotoluene nD= 1,55</a:t>
            </a:r>
          </a:p>
          <a:p>
            <a:r>
              <a:t>1-bromonaftalene nD= 1,66</a:t>
            </a:r>
          </a:p>
          <a:p>
            <a:pPr>
              <a:defRPr b="1"/>
            </a:pPr>
            <a:r>
              <a:t>n dipende dalla T</a:t>
            </a:r>
            <a:r>
              <a:rPr b="0"/>
              <a:t>. Diminuisce all’aumentare della T, perciò è importante la termostatazione</a:t>
            </a:r>
          </a:p>
        </p:txBody>
      </p:sp>
      <p:sp>
        <p:nvSpPr>
          <p:cNvPr id="190" name="Rettangolo 3"/>
          <p:cNvSpPr txBox="1"/>
          <p:nvPr/>
        </p:nvSpPr>
        <p:spPr>
          <a:xfrm>
            <a:off x="883919" y="5338002"/>
            <a:ext cx="10424161" cy="828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400">
                <a:solidFill>
                  <a:srgbClr val="0070C0"/>
                </a:solidFill>
              </a:defRPr>
            </a:lvl1pPr>
          </a:lstStyle>
          <a:p>
            <a:r>
              <a:t>https://www.mt.com/dam/non-indexed/po/ana/refractometry/guide/30499541A_V01.20_GU_Refractometry_A4_EN_LR.pdf</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Titolo 1"/>
          <p:cNvSpPr txBox="1">
            <a:spLocks noGrp="1"/>
          </p:cNvSpPr>
          <p:nvPr>
            <p:ph type="title"/>
          </p:nvPr>
        </p:nvSpPr>
        <p:spPr>
          <a:prstGeom prst="rect">
            <a:avLst/>
          </a:prstGeom>
        </p:spPr>
        <p:txBody>
          <a:bodyPr/>
          <a:lstStyle/>
          <a:p>
            <a:r>
              <a:t>Dipendenza di nD dell’H</a:t>
            </a:r>
            <a:r>
              <a:rPr baseline="-25000"/>
              <a:t>2</a:t>
            </a:r>
            <a:r>
              <a:t>O dalla T</a:t>
            </a:r>
          </a:p>
        </p:txBody>
      </p:sp>
      <p:pic>
        <p:nvPicPr>
          <p:cNvPr id="193" name="Immagine 6" descr="Immagine 6"/>
          <p:cNvPicPr>
            <a:picLocks noChangeAspect="1"/>
          </p:cNvPicPr>
          <p:nvPr/>
        </p:nvPicPr>
        <p:blipFill>
          <a:blip r:embed="rId2"/>
          <a:stretch>
            <a:fillRect/>
          </a:stretch>
        </p:blipFill>
        <p:spPr>
          <a:xfrm>
            <a:off x="2512891" y="1690688"/>
            <a:ext cx="7166218" cy="4334405"/>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Titolo 1"/>
          <p:cNvSpPr txBox="1">
            <a:spLocks noGrp="1"/>
          </p:cNvSpPr>
          <p:nvPr>
            <p:ph type="title"/>
          </p:nvPr>
        </p:nvSpPr>
        <p:spPr>
          <a:prstGeom prst="rect">
            <a:avLst/>
          </a:prstGeom>
        </p:spPr>
        <p:txBody>
          <a:bodyPr/>
          <a:lstStyle/>
          <a:p>
            <a:r>
              <a:t>Caricamento del campione</a:t>
            </a:r>
          </a:p>
        </p:txBody>
      </p:sp>
      <p:sp>
        <p:nvSpPr>
          <p:cNvPr id="196" name="Segnaposto contenuto 2"/>
          <p:cNvSpPr txBox="1">
            <a:spLocks noGrp="1"/>
          </p:cNvSpPr>
          <p:nvPr>
            <p:ph type="body" sz="quarter" idx="1"/>
          </p:nvPr>
        </p:nvSpPr>
        <p:spPr>
          <a:xfrm>
            <a:off x="838200" y="1453092"/>
            <a:ext cx="10515600" cy="697442"/>
          </a:xfrm>
          <a:prstGeom prst="rect">
            <a:avLst/>
          </a:prstGeom>
        </p:spPr>
        <p:txBody>
          <a:bodyPr/>
          <a:lstStyle>
            <a:lvl1pPr marL="0" indent="0">
              <a:buSzTx/>
              <a:buNone/>
            </a:lvl1pPr>
          </a:lstStyle>
          <a:p>
            <a:r>
              <a:t>Vengono consigliate siringhe di plastica con guarnizione</a:t>
            </a:r>
          </a:p>
        </p:txBody>
      </p:sp>
      <p:pic>
        <p:nvPicPr>
          <p:cNvPr id="197" name="Immagine 3" descr="Immagine 3"/>
          <p:cNvPicPr>
            <a:picLocks noChangeAspect="1"/>
          </p:cNvPicPr>
          <p:nvPr/>
        </p:nvPicPr>
        <p:blipFill>
          <a:blip r:embed="rId2"/>
          <a:stretch>
            <a:fillRect/>
          </a:stretch>
        </p:blipFill>
        <p:spPr>
          <a:xfrm>
            <a:off x="838200" y="1961642"/>
            <a:ext cx="5979527" cy="3280305"/>
          </a:xfrm>
          <a:prstGeom prst="rect">
            <a:avLst/>
          </a:prstGeom>
          <a:ln w="12700">
            <a:miter lim="400000"/>
          </a:ln>
        </p:spPr>
      </p:pic>
      <p:sp>
        <p:nvSpPr>
          <p:cNvPr id="198" name="CasellaDiTesto 4"/>
          <p:cNvSpPr txBox="1"/>
          <p:nvPr/>
        </p:nvSpPr>
        <p:spPr>
          <a:xfrm>
            <a:off x="6548119" y="2175404"/>
            <a:ext cx="5276428" cy="3406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400"/>
            </a:pPr>
            <a:r>
              <a:t>Caricamento corretto:</a:t>
            </a:r>
          </a:p>
          <a:p>
            <a:pPr marL="342900" indent="-342900">
              <a:buSzPct val="100000"/>
              <a:buFont typeface="Arial"/>
              <a:buChar char="•"/>
              <a:defRPr sz="2400"/>
            </a:pPr>
            <a:r>
              <a:t>Il raggio riflesso all’interfaccia prisma-campione colpisce il detector CCD (di tipo fotografico)</a:t>
            </a:r>
          </a:p>
          <a:p>
            <a:pPr>
              <a:defRPr sz="2400"/>
            </a:pPr>
            <a:r>
              <a:t>CCD charge coupled device: è un array di fotodiodi</a:t>
            </a:r>
          </a:p>
          <a:p>
            <a:pPr>
              <a:defRPr sz="2400"/>
            </a:pPr>
            <a:endParaRPr/>
          </a:p>
          <a:p>
            <a:pPr marL="342900" indent="-342900">
              <a:buSzPct val="100000"/>
              <a:buFont typeface="Arial"/>
              <a:buChar char="•"/>
              <a:defRPr sz="2400"/>
            </a:pPr>
            <a:r>
              <a:t>Il raggio riflesso all’interfaccia campione-aria non colpisce il detector  </a:t>
            </a:r>
          </a:p>
        </p:txBody>
      </p:sp>
      <p:sp>
        <p:nvSpPr>
          <p:cNvPr id="199" name="Rettangolo 5"/>
          <p:cNvSpPr txBox="1"/>
          <p:nvPr/>
        </p:nvSpPr>
        <p:spPr>
          <a:xfrm>
            <a:off x="367453" y="5042117"/>
            <a:ext cx="6089227" cy="1869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800"/>
            </a:lvl1pPr>
          </a:lstStyle>
          <a:p>
            <a:r>
              <a:t>Un sensore ottico ad alta risoluzione misura la riflessione totale di  un raggio di luce emesso da una sorgente a LED che colpisce il campione.</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egnaposto contenuto 2"/>
          <p:cNvSpPr txBox="1">
            <a:spLocks noGrp="1"/>
          </p:cNvSpPr>
          <p:nvPr>
            <p:ph type="body" sz="quarter" idx="1"/>
          </p:nvPr>
        </p:nvSpPr>
        <p:spPr>
          <a:xfrm>
            <a:off x="838200" y="5249333"/>
            <a:ext cx="10515600" cy="927631"/>
          </a:xfrm>
          <a:prstGeom prst="rect">
            <a:avLst/>
          </a:prstGeom>
          <a:ln w="38100">
            <a:solidFill>
              <a:schemeClr val="accent2"/>
            </a:solidFill>
            <a:round/>
          </a:ln>
        </p:spPr>
        <p:txBody>
          <a:bodyPr/>
          <a:lstStyle/>
          <a:p>
            <a:pPr marL="0" indent="0" defTabSz="868680">
              <a:spcBef>
                <a:spcPts val="900"/>
              </a:spcBef>
              <a:buSzTx/>
              <a:buNone/>
              <a:defRPr sz="2660"/>
            </a:pPr>
            <a:r>
              <a:t>Nei campioni contenenti un composto organico il menisco è concavo è perciò bisogna usare un volume ancora maggiore (ca. </a:t>
            </a:r>
            <a:r>
              <a:rPr b="1"/>
              <a:t>1 mL</a:t>
            </a:r>
            <a:r>
              <a:t>)</a:t>
            </a:r>
          </a:p>
        </p:txBody>
      </p:sp>
      <p:pic>
        <p:nvPicPr>
          <p:cNvPr id="202" name="Immagine 3" descr="Immagine 3"/>
          <p:cNvPicPr>
            <a:picLocks noChangeAspect="1"/>
          </p:cNvPicPr>
          <p:nvPr/>
        </p:nvPicPr>
        <p:blipFill>
          <a:blip r:embed="rId2"/>
          <a:stretch>
            <a:fillRect/>
          </a:stretch>
        </p:blipFill>
        <p:spPr>
          <a:xfrm>
            <a:off x="838200" y="1830916"/>
            <a:ext cx="5110553" cy="2910417"/>
          </a:xfrm>
          <a:prstGeom prst="rect">
            <a:avLst/>
          </a:prstGeom>
          <a:ln w="12700">
            <a:miter lim="400000"/>
          </a:ln>
        </p:spPr>
      </p:pic>
      <p:sp>
        <p:nvSpPr>
          <p:cNvPr id="203" name="CasellaDiTesto 6"/>
          <p:cNvSpPr txBox="1"/>
          <p:nvPr/>
        </p:nvSpPr>
        <p:spPr>
          <a:xfrm>
            <a:off x="883919" y="423332"/>
            <a:ext cx="10457534" cy="1424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800"/>
            </a:lvl1pPr>
          </a:lstStyle>
          <a:p>
            <a:r>
              <a:t>Se il livello del campione è  troppo basso anche  il raggio riflesso all’interfaccia campione – aria colpisce il detector  interferendo con la misura</a:t>
            </a:r>
          </a:p>
        </p:txBody>
      </p:sp>
      <p:pic>
        <p:nvPicPr>
          <p:cNvPr id="204" name="Immagine 7" descr="Immagine 7"/>
          <p:cNvPicPr>
            <a:picLocks noChangeAspect="1"/>
          </p:cNvPicPr>
          <p:nvPr/>
        </p:nvPicPr>
        <p:blipFill>
          <a:blip r:embed="rId3"/>
          <a:stretch>
            <a:fillRect/>
          </a:stretch>
        </p:blipFill>
        <p:spPr>
          <a:xfrm>
            <a:off x="6186309" y="1830916"/>
            <a:ext cx="5200863" cy="2910417"/>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egnaposto contenuto 2"/>
          <p:cNvSpPr txBox="1">
            <a:spLocks noGrp="1"/>
          </p:cNvSpPr>
          <p:nvPr>
            <p:ph type="body" idx="1"/>
          </p:nvPr>
        </p:nvSpPr>
        <p:spPr>
          <a:prstGeom prst="rect">
            <a:avLst/>
          </a:prstGeom>
        </p:spPr>
        <p:txBody>
          <a:bodyPr/>
          <a:lstStyle/>
          <a:p>
            <a:r>
              <a:t>Dopo aver fatto la misura</a:t>
            </a:r>
          </a:p>
          <a:p>
            <a:r>
              <a:t>Togliere il campione con una siringa per gli scarti</a:t>
            </a:r>
          </a:p>
          <a:p>
            <a:r>
              <a:t>Sciacquare con un solvente adatto (acqua)</a:t>
            </a:r>
          </a:p>
          <a:p>
            <a:r>
              <a:t>Meglio non usare un solvente che evapora velocemente, es. acetone, per evitare contaminazioni</a:t>
            </a:r>
          </a:p>
          <a:p>
            <a:r>
              <a:t>Asciugare con un tessuto morbido prima di aggiungere il campione successivo</a:t>
            </a:r>
          </a:p>
        </p:txBody>
      </p:sp>
    </p:spTree>
  </p:cSld>
  <p:clrMapOvr>
    <a:masterClrMapping/>
  </p:clrMapOvr>
  <p:transition spd="med"/>
</p:sld>
</file>

<file path=ppt/theme/theme1.xml><?xml version="1.0" encoding="utf-8"?>
<a:theme xmlns:a="http://schemas.openxmlformats.org/drawingml/2006/main" name="Tema di Office">
  <a:themeElements>
    <a:clrScheme name="Tema di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i Office">
      <a:majorFont>
        <a:latin typeface="Helvetica"/>
        <a:ea typeface="Helvetica"/>
        <a:cs typeface="Helvetica"/>
      </a:majorFont>
      <a:minorFont>
        <a:latin typeface="Calibri"/>
        <a:ea typeface="Calibri"/>
        <a:cs typeface="Calibri"/>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i Office">
  <a:themeElements>
    <a:clrScheme name="Tema di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i Office">
      <a:majorFont>
        <a:latin typeface="Helvetica"/>
        <a:ea typeface="Helvetica"/>
        <a:cs typeface="Helvetica"/>
      </a:majorFont>
      <a:minorFont>
        <a:latin typeface="Calibri"/>
        <a:ea typeface="Calibri"/>
        <a:cs typeface="Calibri"/>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967</Words>
  <Application>Microsoft Office PowerPoint</Application>
  <PresentationFormat>Widescreen</PresentationFormat>
  <Paragraphs>101</Paragraphs>
  <Slides>23</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23</vt:i4>
      </vt:variant>
    </vt:vector>
  </HeadingPairs>
  <TitlesOfParts>
    <vt:vector size="29" baseType="lpstr">
      <vt:lpstr>Arial</vt:lpstr>
      <vt:lpstr>Calibri</vt:lpstr>
      <vt:lpstr>Calibri Light</vt:lpstr>
      <vt:lpstr>Cambria Math</vt:lpstr>
      <vt:lpstr>Symbol</vt:lpstr>
      <vt:lpstr>Tema di Office</vt:lpstr>
      <vt:lpstr>Es. 3 Determinazione di un diagramma di fase liquido/vapore per un sistema binario formante un azeotropo</vt:lpstr>
      <vt:lpstr>Presentazione standard di PowerPoint</vt:lpstr>
      <vt:lpstr>Azeotropo</vt:lpstr>
      <vt:lpstr>Miscela n-propanolo acqua</vt:lpstr>
      <vt:lpstr>Presentazione standard di PowerPoint</vt:lpstr>
      <vt:lpstr>Rifrattometria: definizione</vt:lpstr>
      <vt:lpstr>Velocità della luce e sua dipendenza dal mezzo</vt:lpstr>
      <vt:lpstr>Indice di rifrazione assoluto</vt:lpstr>
      <vt:lpstr>Presentazione standard di PowerPoint</vt:lpstr>
      <vt:lpstr>Indice di rifrazione relativo</vt:lpstr>
      <vt:lpstr>Definizione geometrica di nB/A</vt:lpstr>
      <vt:lpstr>nD per diversi materiali</vt:lpstr>
      <vt:lpstr>Angolo critico: riflessione totale</vt:lpstr>
      <vt:lpstr>Passaggio da un mezzo più denso ad uno meno denso</vt:lpstr>
      <vt:lpstr>Schema rifrattometro digitale</vt:lpstr>
      <vt:lpstr>Presentazione standard di PowerPoint</vt:lpstr>
      <vt:lpstr>Specifiche - Rifrattometro digitale Easy R40 Mettler Toledo</vt:lpstr>
      <vt:lpstr>Scale di misura- Easy R40</vt:lpstr>
      <vt:lpstr>Standard di riferimento</vt:lpstr>
      <vt:lpstr>Dipendenza di nD dell’H2O dalla T</vt:lpstr>
      <vt:lpstr>Caricamento del campione</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ASARO FIORETTA</cp:lastModifiedBy>
  <cp:revision>1</cp:revision>
  <dcterms:modified xsi:type="dcterms:W3CDTF">2026-10-15T20:52:04Z</dcterms:modified>
</cp:coreProperties>
</file>