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0" r:id="rId2"/>
    <p:sldId id="257" r:id="rId3"/>
    <p:sldId id="332" r:id="rId4"/>
    <p:sldId id="374" r:id="rId5"/>
    <p:sldId id="372" r:id="rId6"/>
    <p:sldId id="375" r:id="rId7"/>
    <p:sldId id="377" r:id="rId8"/>
    <p:sldId id="378" r:id="rId9"/>
    <p:sldId id="379" r:id="rId10"/>
    <p:sldId id="380" r:id="rId11"/>
    <p:sldId id="381" r:id="rId12"/>
    <p:sldId id="382" r:id="rId13"/>
    <p:sldId id="383" r:id="rId14"/>
    <p:sldId id="384" r:id="rId15"/>
    <p:sldId id="385" r:id="rId16"/>
    <p:sldId id="386" r:id="rId17"/>
    <p:sldId id="387" r:id="rId18"/>
    <p:sldId id="389" r:id="rId19"/>
    <p:sldId id="395" r:id="rId20"/>
    <p:sldId id="396" r:id="rId21"/>
    <p:sldId id="390" r:id="rId22"/>
    <p:sldId id="391" r:id="rId23"/>
    <p:sldId id="392" r:id="rId24"/>
    <p:sldId id="394" r:id="rId25"/>
    <p:sldId id="393" r:id="rId26"/>
    <p:sldId id="400" r:id="rId27"/>
    <p:sldId id="401" r:id="rId28"/>
    <p:sldId id="399" r:id="rId29"/>
    <p:sldId id="398" r:id="rId30"/>
    <p:sldId id="404" r:id="rId31"/>
    <p:sldId id="402" r:id="rId32"/>
    <p:sldId id="405" r:id="rId33"/>
    <p:sldId id="406" r:id="rId34"/>
    <p:sldId id="407" r:id="rId35"/>
    <p:sldId id="408" r:id="rId3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BB7012-E2B3-ABAF-3A41-68096D6EC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B3296E4-602A-338B-3947-CF12836CB2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F119B1-1AB1-4EF4-3513-F042E5882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E5E66A-43EA-B027-5332-C2DE56257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C5649A-F487-D94D-589F-6A96804ED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85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733F85-8813-4614-618C-91BDC6305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C5A12E-87BD-08AC-A078-6089BA87A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1428E9-97A2-8EFF-1EAF-A6F3EF61D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5DC286-0229-C2AC-D246-E13FACD41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15AFA4-0902-B15A-0919-0EEB93BAD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630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5D57B9-BEFD-4284-0B3F-30C786F5B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61085-4B7E-4222-E788-93B38D9FE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5A8C6B-6605-6C94-A861-D3066E91D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0C2D9E-0DCE-AC8F-16F1-DBD82A768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BE2367-D29C-D97E-ECF0-A0CA8F5F9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8492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BE7868-B72D-F02E-C5EA-0462FF943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720093-A265-8B2D-9EA4-C07E6F0F6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272C83-D7A2-D6B0-3A43-B3134D924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644A469-5B91-EA89-707F-69856E8F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7EB9A0D-FC79-547D-581D-F9BA92EF9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FB7D00-A99B-EFEA-02DF-84FBB9B5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0449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70F301-B7B1-CC60-797C-752C8607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6F86C05-EC3E-DDEC-D56A-845FBAB2D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E70B93E-0DE8-037C-AD48-D1CB52E29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3C6F102-D3C9-89E2-AB08-4CC507FC27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AE3742D-D57E-EA1F-72F9-55A9EAC26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FBAEA6A-0AB4-5E24-7D65-8CD882C74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F581C10-B3AC-D278-E899-62E5CD26A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2C50393-1C04-06CB-F0BA-8286FF0D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0894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F2DD8C-1326-EE7F-5B26-D4E7FE4A3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14408B8-2253-032D-1A75-249D61E9A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1F430EA-8D65-1E5A-C9E5-268E14611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BDB8633-0481-1301-966D-A7FCE568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2319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925457B-0EFB-9583-9955-E5A249249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7EB18F-ABEE-7B7A-407C-A1F054D7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4712263-216C-2A2B-B7D6-4074E841D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44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1B7A7D-A295-5429-8B65-0CB3940D2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970E67-B943-256E-4570-998990667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EB0BA36-F6B7-2373-C03B-7D3CD7CB9B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AA7BC77-5435-0339-DAE5-BA5C4D9E4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EBD8B98-8992-77DD-30A5-EFFB8D332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1329F84-36B8-3086-9905-89D228AAC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6329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F9F09A-84A3-BFC9-4BAB-1A837E129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519112C-B065-7237-18C2-02B37EB513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AD2B259-B6D3-D054-08AD-F2357AA6B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EACE908-BC47-B81D-CD91-F42D718AD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20AC7E-0460-3538-88C0-74FBF7726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0556794-DE11-B5C1-26FB-4FDFE4742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006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F3DEF8-B65F-FF03-A798-4BE279BCD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7C4B1DD-FF1B-9222-881E-B5B932BBC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4996BE-93D2-C3BA-615B-C6E0D0C9B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622081-E9FE-6085-5C86-F70D2166A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4E4592-497D-F237-0C36-59A31E5BD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384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6BB0B4D-44E1-94B5-A1E2-2BE53939D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2CF9D77-16E1-9863-0208-C0CF3AD6A8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D38CCE-8518-E3A1-443A-55A22F52A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2394B7-30D1-24C8-4E1C-9D45A6FC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806A01-DD69-0D46-99FB-DC5ECFF59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6563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324AE9F-0E3C-7A43-7FE0-6EEC6E45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F743870-9D31-20C2-1007-5ED85635C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04AAE8-F8D5-2642-6180-DD8CDAFF46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C4EC1-0987-4A14-B257-DA6BE41A6C00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FDEE63-692D-888C-F05F-813C1A8E5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D7AC37-D221-5989-4085-3CAD29364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12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98703F-B26F-546D-018E-CF7F47310D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>
            <a:normAutofit/>
          </a:bodyPr>
          <a:lstStyle/>
          <a:p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Italian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Company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Law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3F1FEB4-F5DF-E778-B807-0E7CA4A38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8971"/>
            <a:ext cx="9144000" cy="2815695"/>
          </a:xfrm>
        </p:spPr>
        <p:txBody>
          <a:bodyPr>
            <a:normAutofit/>
          </a:bodyPr>
          <a:lstStyle/>
          <a:p>
            <a:endParaRPr lang="it-IT" dirty="0"/>
          </a:p>
          <a:p>
            <a:r>
              <a:rPr lang="it-IT" sz="4000" i="1" dirty="0">
                <a:latin typeface="Arial" panose="020B0604020202020204" pitchFamily="34" charset="0"/>
                <a:cs typeface="Arial" panose="020B0604020202020204" pitchFamily="34" charset="0"/>
              </a:rPr>
              <a:t>Joint Stock Company (S.p.a.)</a:t>
            </a:r>
          </a:p>
          <a:p>
            <a:endParaRPr lang="it-IT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DEAMS  (566EC-1/2)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A.A. 2026/2027</a:t>
            </a:r>
          </a:p>
        </p:txBody>
      </p:sp>
    </p:spTree>
    <p:extLst>
      <p:ext uri="{BB962C8B-B14F-4D97-AF65-F5344CB8AC3E}">
        <p14:creationId xmlns:p14="http://schemas.microsoft.com/office/powerpoint/2010/main" val="2702255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51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“CAPITAL” COMPANIES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limited liability company (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s.r.l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limited joint-stock company (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s.a.p.a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42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22527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ESSENCE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epitome of “capital” company for investment attraction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most structured in terms of organization &amp; functioning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most advanced type (listed companies, banks,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…)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most onerous &amp; serious type (not for SMEs)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057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22527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ESSENCE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Sub-differentiation according to its market-orientation:</a:t>
            </a: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“closed”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	= 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shares not widely distributed among the public</a:t>
            </a: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“open”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	= 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companies that resort to risk capital markets</a:t>
            </a: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		(listed companies OR widely-distributed shares)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[special rules for “open”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.]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[even more special for listed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.]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06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22527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ESSENCE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PERFECT PATRIMONIAL AUTONOMY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only the company is liable for its obligations (2325 c.c.)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 are liable only for their capital contribution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CORPORATE PARTICIPATION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only represented by shares (2346 c.c.)</a:t>
            </a: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= credit titles of equal nominal value intended for circulation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199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22527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INCORPORATION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Two possible procedures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simultaneous incorporation</a:t>
            </a: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public subscription (art. 2333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ff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c.c.)</a:t>
            </a:r>
          </a:p>
          <a:p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443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22527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SIMULTANEOUS INC.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STEPS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drafting the instrument of incorporation</a:t>
            </a:r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registering the instrument of incorporation</a:t>
            </a:r>
          </a:p>
          <a:p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= NO judicial approval anymore</a:t>
            </a: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= BUT notary “legal” control (Dir. UE 1132/2017)</a:t>
            </a:r>
          </a:p>
          <a:p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597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2252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SIMULTANEOUS INC.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INSTRUMENT OF INCORPORATION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by contract or unilateral act (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exception!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only by public deed (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form for the validity!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mandatory content (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2238 c.c.: name, object, shares…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“statute” (by-laws) on corporate functioning (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attached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29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22527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SIMULTANEOUS INC.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CONDITION FOR INCORPORATION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minimum capital amount (50.000€)</a:t>
            </a: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compliance with contribution rules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eventual special authorization or conditions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517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22527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SIMULTANEOUS INC.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CONCLUSION OF INCORPORATION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registration in the Business Register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constitutive effect (legal personality)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before registration, personal unlimited liability of those who have acted or approved such transactions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however, if then the company agrees, the company itself is also liable with the obligation to indemnify them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684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SIMULTANEOUS INC.</a:t>
            </a:r>
          </a:p>
          <a:p>
            <a:endParaRPr lang="en-US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NULLITY OF INCORPORATION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no common rules on contract nullity (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it’s a legal person!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no unlimited time and retroactive effects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only strict cases (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legal certainty &amp; corporate stability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invalidity of the form (i.e. no public deed)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= illegality of corporate object (e.g. criminal activity)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= lack of indications about name, contributions, shares, or object</a:t>
            </a:r>
          </a:p>
          <a:p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-&gt; always a special effect </a:t>
            </a:r>
            <a:r>
              <a:rPr lang="en" sz="320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" sz="3200" i="1">
                <a:latin typeface="Arial" panose="020B0604020202020204" pitchFamily="34" charset="0"/>
                <a:cs typeface="Arial" panose="020B0604020202020204" pitchFamily="34" charset="0"/>
              </a:rPr>
              <a:t>just </a:t>
            </a:r>
            <a:r>
              <a:rPr lang="en" sz="3200" i="1" dirty="0">
                <a:latin typeface="Arial" panose="020B0604020202020204" pitchFamily="34" charset="0"/>
                <a:cs typeface="Arial" panose="020B0604020202020204" pitchFamily="34" charset="0"/>
              </a:rPr>
              <a:t>“liquidation” of the subject)</a:t>
            </a:r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nullity becomes a cause of dissolution (i.e. acts remain valid)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= possibility to eliminate the nullity cause with adequate publicity</a:t>
            </a:r>
          </a:p>
        </p:txBody>
      </p:sp>
    </p:spTree>
    <p:extLst>
      <p:ext uri="{BB962C8B-B14F-4D97-AF65-F5344CB8AC3E}">
        <p14:creationId xmlns:p14="http://schemas.microsoft.com/office/powerpoint/2010/main" val="1080273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22527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CONTRIBUTIONS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PRINCIPLES (art. 2342 &amp; 2346 c.c.)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-&gt; effectiveness of contributions</a:t>
            </a:r>
          </a:p>
          <a:p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= NEVER contributions can be less than the capital</a:t>
            </a: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= ONLY contributions in cash or assets in kind or credits</a:t>
            </a:r>
          </a:p>
          <a:p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[working activity -&gt; just participatory financial instruments]</a:t>
            </a:r>
          </a:p>
          <a:p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903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22527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CONTRIBUTIONS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PROCEDURE (art. 2342 &amp; 2344 &amp; 2356 c.c.)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unless otherwise provided, contributions must made in </a:t>
            </a:r>
            <a:r>
              <a:rPr lang="en" sz="2800" u="sng" dirty="0">
                <a:latin typeface="Arial" panose="020B0604020202020204" pitchFamily="34" charset="0"/>
                <a:cs typeface="Arial" panose="020B0604020202020204" pitchFamily="34" charset="0"/>
              </a:rPr>
              <a:t>cash</a:t>
            </a:r>
          </a:p>
          <a:p>
            <a:endParaRPr lang="e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obligation to pay 25% at the time of incorporation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residual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payment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directors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’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request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(15-days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notice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until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full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payment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shareholders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cannot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vote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in case of non-performance, shares can be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offered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 the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other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shareholders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or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eventually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sold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on the market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in any case of transfer,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joint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liability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for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residual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payment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for 3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years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from the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registration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in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shareholders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’ book (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first the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transferee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85936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22527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CONTRIBUTIONS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PROCEDURE (art. 2343 c.c.)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for contributions as assets in kind or credits, </a:t>
            </a:r>
            <a:r>
              <a:rPr lang="en" sz="2800" u="sng" dirty="0">
                <a:latin typeface="Arial" panose="020B0604020202020204" pitchFamily="34" charset="0"/>
                <a:cs typeface="Arial" panose="020B0604020202020204" pitchFamily="34" charset="0"/>
              </a:rPr>
              <a:t>appraisal report</a:t>
            </a:r>
          </a:p>
          <a:p>
            <a:endParaRPr lang="e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obligation to confer the good or credit in full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obligatory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sworn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appraisal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report by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expert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nominated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by the court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by the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directors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correctness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the ‘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at-least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equal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’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value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until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revision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within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180-days), shares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cannot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transfered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from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revision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actual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value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less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than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1/5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- company must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proportionally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reduce capital (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annulling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shares)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-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shareholder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can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also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integrate in cash (or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withdraw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[BUT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exception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appraisal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report in special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cases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art. 2343-bis c.c.]</a:t>
            </a:r>
          </a:p>
        </p:txBody>
      </p:sp>
    </p:spTree>
    <p:extLst>
      <p:ext uri="{BB962C8B-B14F-4D97-AF65-F5344CB8AC3E}">
        <p14:creationId xmlns:p14="http://schemas.microsoft.com/office/powerpoint/2010/main" val="2981782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CONTRIBUTIONS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DANGEROUS PURCHASES (art. 2343 c.c.)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for goods or credits </a:t>
            </a:r>
            <a:r>
              <a:rPr lang="en" sz="2800" u="sng" dirty="0">
                <a:latin typeface="Arial" panose="020B0604020202020204" pitchFamily="34" charset="0"/>
                <a:cs typeface="Arial" panose="020B0604020202020204" pitchFamily="34" charset="0"/>
              </a:rPr>
              <a:t>acquired from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founders, shareholders, directors</a:t>
            </a:r>
            <a:endParaRPr lang="en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 consideration is more than 1/10 of share capital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purchased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within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2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years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from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incorporation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in Business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Register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carried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out in standard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terms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part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enterprise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activity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</a:t>
            </a:r>
            <a:r>
              <a:rPr lang="it-IT" sz="2800" u="sng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sworn</a:t>
            </a:r>
            <a:r>
              <a:rPr lang="it-IT" sz="2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u="sng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appraisal</a:t>
            </a:r>
            <a:r>
              <a:rPr lang="it-IT" sz="2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report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+ </a:t>
            </a:r>
            <a:r>
              <a:rPr lang="it-IT" sz="2800" u="sng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shareholders</a:t>
            </a:r>
            <a:r>
              <a:rPr lang="it-IT" sz="2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’ meeting </a:t>
            </a:r>
            <a:r>
              <a:rPr lang="it-IT" sz="2800" u="sng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authorization</a:t>
            </a:r>
            <a:endParaRPr lang="it-IT" sz="2800" u="sng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03581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18120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SOLE-SHAREHOLDER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SINGLE-MEMBER COMPANY (art. 2325 &amp; 2362 c.c.)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incorporation by unilateral act (or subsequent event)</a:t>
            </a:r>
            <a:endParaRPr lang="en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disclosure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declaration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in Business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Register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contributions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in cash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should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paid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100%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immediately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=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liability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the sole-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shareholder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for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company’s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obligation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/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transactions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between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company and sole-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shareholder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should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result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from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board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directors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meeting&amp;decision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books or with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certified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date,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	=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no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enforceability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against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third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-party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company’s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creditors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endParaRPr lang="it-IT" sz="2400" i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81638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SHARES (art. 2348 c.c.)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titles representing the capital of the company (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≠ quota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nominal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capital is divided into shares of equal value (number)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each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share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represents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same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portion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the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nominal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capital</a:t>
            </a: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NOMINAL VALUE ≠ REAL VALUE (≠ MARKET VALUE)</a:t>
            </a: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21889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it-IT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AUTONOMY</a:t>
            </a:r>
          </a:p>
          <a:p>
            <a:pPr lvl="0"/>
            <a:r>
              <a:rPr lang="it-IT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each</a:t>
            </a:r>
            <a:r>
              <a:rPr lang="it-IT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share </a:t>
            </a: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</a:t>
            </a:r>
            <a:r>
              <a:rPr lang="it-IT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independent</a:t>
            </a:r>
            <a:r>
              <a:rPr lang="it-IT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from the </a:t>
            </a: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others</a:t>
            </a:r>
            <a:endParaRPr lang="it-IT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/>
            <a:r>
              <a:rPr lang="it-IT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the share </a:t>
            </a: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</a:t>
            </a:r>
            <a:r>
              <a:rPr lang="it-IT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</a:t>
            </a: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unit</a:t>
            </a:r>
            <a:r>
              <a:rPr lang="it-IT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</a:t>
            </a: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measurment</a:t>
            </a:r>
            <a:r>
              <a:rPr lang="it-IT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corporate </a:t>
            </a: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rights</a:t>
            </a:r>
            <a:r>
              <a:rPr lang="it-IT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pPr lvl="0"/>
            <a:endParaRPr lang="it-IT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/>
            <a:endParaRPr lang="it-IT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INDIVISIBILITY (art. 2347 c.c.)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the share is the minimum unit of participation to the company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shares cannot be further subdivided or ‘split’</a:t>
            </a:r>
            <a:endParaRPr lang="e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TRANSFERABILITY (2346 c.c.)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shares can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circulate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freely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‘certificate-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holder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’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securities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restrictions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are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possible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only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in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exceptional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cases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77401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TRANSFERABILITY LIMITS 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legal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limits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(2343 &amp; 2345 c.c.)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shares under contributions other than cash (until directors’ check)</a:t>
            </a: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shares with tied “ancillary services” (board of directors’ approval)</a:t>
            </a: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68581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TRANSFERABILITY LIMITS 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statutory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limits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(2355-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bis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c.c.)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when no share certificates are issued</a:t>
            </a: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clauses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forbidding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transfer (up to 5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years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pre-emption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clauses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acceptance clauses (in case of refusal, obligation for the company to purchase the shares or a right of withdrawal of the transferor)</a:t>
            </a: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edemption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clauses</a:t>
            </a:r>
          </a:p>
          <a:p>
            <a:pPr marL="457200" indent="-457200">
              <a:buFontTx/>
              <a:buChar char="-"/>
            </a:pPr>
            <a:endParaRPr lang="en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[≠ shareholders’ pact “blocking </a:t>
            </a:r>
            <a:r>
              <a:rPr lang="en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synd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cate” -&gt; no enforceability]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60944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097188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DISTRIBUTION (art. 2346 c.c.)</a:t>
            </a: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each shareholder is granted a number of shares proportional to the capital subscribed and for a value not exceeding its contribution</a:t>
            </a:r>
          </a:p>
          <a:p>
            <a:pPr algn="just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by-laws may provide for a different allocation of shares</a:t>
            </a:r>
          </a:p>
          <a:p>
            <a:endParaRPr lang="e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EQUALITY (art. 2348 c.c.)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shares must be of equal value and confer equal rights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by-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laws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provide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for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different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categories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shares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within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same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category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shares must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confer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equal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rights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62737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097188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EQUALITY… (art. 2348 c.c.)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RELATIVE (≠ ABSOLUTE)</a:t>
            </a: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different categories of shares can confer different rights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in terms of 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patrimonial rights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‘correlated’ shares to certain sectorial activity (IF company profit)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‘preferential’ shares (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profit&amp;loss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distribution BUT leonine pact)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‘workers’ shares (for distributing company profits)</a:t>
            </a:r>
          </a:p>
          <a:p>
            <a:pPr marL="457200" indent="-457200" algn="just">
              <a:buFontTx/>
              <a:buChar char="-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SPECIAL SHAREHOLDERS’ MEETING</a:t>
            </a:r>
          </a:p>
          <a:p>
            <a:endParaRPr lang="it-IT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3457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097188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EQUALITY… (art. 2351 c.c.)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RELATIVE (≠ ABSOLUTE)</a:t>
            </a: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different categories of shares can confer different rights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in terms of 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administrative rights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without voting rights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with limited voting rights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with conditional voting rights</a:t>
            </a:r>
          </a:p>
          <a:p>
            <a:pPr marL="457200" indent="-457200" algn="just">
              <a:buFontTx/>
              <a:buChar char="-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TOTAL LIMIT OF NOT EXCEEDING 50% CAPITAL</a:t>
            </a:r>
            <a:endParaRPr lang="it-IT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51301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097188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EQUALITY… (art. 2351 c.c.)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RELATIVE (≠ ABSOLUTE)</a:t>
            </a: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same category of shares can confer different rights?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in terms of 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voting rights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shares with multiple voting rights (up to 10 per share)</a:t>
            </a:r>
          </a:p>
          <a:p>
            <a:pPr marL="457200" indent="-457200" algn="just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‘capped’ or ‘scaled’ voting rights (subjective quantity)</a:t>
            </a:r>
          </a:p>
          <a:p>
            <a:pPr marL="457200" indent="-457200" algn="just">
              <a:buFontTx/>
              <a:buChar char="-"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THEY ARE NOT A DIFFERENT CATEGORY OF SHARE!</a:t>
            </a:r>
            <a:endParaRPr lang="it-IT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91009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097188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EQUALITY… (art. 2348 c.c.)</a:t>
            </a:r>
          </a:p>
          <a:p>
            <a:pPr algn="just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OBJECTIVE (≠ SUBJECTIVE)</a:t>
            </a: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different shareholders enjoy in fact different rights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rights attributed to shares as such, irrespective of the number</a:t>
            </a:r>
            <a:endParaRPr lang="en-US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(e.g. participation in shareholder’s meeting)</a:t>
            </a: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rights attributed to certain threshold of shares</a:t>
            </a: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(e.g. “minority” rights for appealing resolutions)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-&gt; rights attributed proportionally to the quantity of shares</a:t>
            </a:r>
          </a:p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(e.g. profit distribution)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1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TRANSACTIONS ON OWN SHARES 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u="sng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subscription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own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shares: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absolute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prohibition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(2357-quater c.c.)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0) NO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real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capital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contribution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zero-sum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transaction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!)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i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u="sng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purchase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own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shares: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permitted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with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limits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(2357 c.c.)</a:t>
            </a:r>
          </a:p>
          <a:p>
            <a:pPr marL="514350" indent="-514350">
              <a:buAutoNum type="arabicParenR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fully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paid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-up shares (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contribution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remaining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pPr marL="514350" indent="-514350">
              <a:buAutoNum type="arabicParenR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only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with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available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sum (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profits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or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reserves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pPr marL="514350" indent="-514350">
              <a:buAutoNum type="arabicParenR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approval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general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shareholders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’ meeting 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(control on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directors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u="sng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guarantees</a:t>
            </a:r>
            <a:r>
              <a:rPr lang="it-IT" sz="2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or </a:t>
            </a:r>
            <a:r>
              <a:rPr lang="it-IT" sz="2800" u="sng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loans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for shares: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permitted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with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rules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(2358 c.c.)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approval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extraordinary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shareholders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’ meeting +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directors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report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12972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TRANSACTIONS ON OWN SHARES 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u="sng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subscription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own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shares: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sanctions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(2357-quater c.c.)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personal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liability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for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contributions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by promoters/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directors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i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u="sng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purchase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own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shares: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sanctions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(2357 c.c.)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sale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within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1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year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(to be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determined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by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shareholders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’ meeting)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IF NOT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sold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shares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cancellation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with capital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reduction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EXCEPTION: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admitted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purchase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own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shares in special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cases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e.g. capital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decrease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purchase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for free,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succession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(2357-bis c.c.)</a:t>
            </a:r>
          </a:p>
          <a:p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BUT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within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1/5 capital, OTHERWISE sale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within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3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year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or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cancellation</a:t>
            </a:r>
            <a:endParaRPr lang="it-IT" sz="2800" i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87655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088374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TRANSACTIONS ON OWN SHARES 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u="sng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exercise</a:t>
            </a:r>
            <a:r>
              <a:rPr lang="it-IT" sz="2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</a:t>
            </a:r>
            <a:r>
              <a:rPr lang="it-IT" sz="2800" u="sng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rights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on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own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shares: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restrictions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(2357-ter c.c.)</a:t>
            </a: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voting rights are frozen</a:t>
            </a: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dividends and pre-emption rights are proportionally redistributed</a:t>
            </a: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acts of disposal only with authorization of shareholders’ meeting</a:t>
            </a: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[in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order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limit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powers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of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directors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on the company via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these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‘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own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’ shares]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26289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SHARES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OTHER INSTRUMENTS DIFFERENT FROM SHARES</a:t>
            </a:r>
          </a:p>
          <a:p>
            <a:endParaRPr lang="it-IT" sz="3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≠ </a:t>
            </a:r>
            <a:r>
              <a:rPr lang="it-IT" sz="32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PARTICIPATORY FINANCIAL INSTRUMENTS</a:t>
            </a:r>
          </a:p>
          <a:p>
            <a:endParaRPr lang="it-IT" sz="3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≠ </a:t>
            </a:r>
            <a:r>
              <a:rPr lang="it-IT" sz="32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BONDS</a:t>
            </a: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to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raise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fundings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and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resources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other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than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from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contributions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288315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BONDS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BONDS = DEBT SECURITIES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SHARES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equal-value fractions of a unitary “transaction”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≠ SHARES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money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acquired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loan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contribution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bonds are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shares (of the company capital)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bondholders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are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shareholders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(no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participation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rights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bondholders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are just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creditors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(right to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receive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capital+interests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endParaRPr lang="it-IT" sz="12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[BUT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many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types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indexed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subordinated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it-IT" sz="28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convertible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etc.]</a:t>
            </a:r>
          </a:p>
        </p:txBody>
      </p:sp>
    </p:spTree>
    <p:extLst>
      <p:ext uri="{BB962C8B-B14F-4D97-AF65-F5344CB8AC3E}">
        <p14:creationId xmlns:p14="http://schemas.microsoft.com/office/powerpoint/2010/main" val="31849211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BONDS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PROCEDURE (2410 c.c.)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bonds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issuance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decided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by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directors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unless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otherwise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provided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resolution minute must be drawn up by a notary (legality check)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resolution must be registered in the Business Register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until registration, the resolution is not effective (so no issuance)</a:t>
            </a:r>
          </a:p>
          <a:p>
            <a:endParaRPr lang="en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" sz="22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BUT for convertible bonds (art. 2420-bis/</a:t>
            </a:r>
            <a:r>
              <a:rPr lang="en" sz="22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ter</a:t>
            </a:r>
            <a:r>
              <a:rPr lang="en" sz="22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c.c.)</a:t>
            </a:r>
          </a:p>
          <a:p>
            <a:r>
              <a:rPr lang="en" sz="22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need to configure a parallel capital increase</a:t>
            </a:r>
          </a:p>
          <a:p>
            <a:r>
              <a:rPr lang="en" sz="22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addressed to shareholders or previous convertible-bondholders</a:t>
            </a:r>
          </a:p>
          <a:p>
            <a:r>
              <a:rPr lang="en" sz="22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competence of extraordinary shareholders’ meeting</a:t>
            </a:r>
          </a:p>
          <a:p>
            <a:r>
              <a:rPr lang="en" sz="22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delegation to directors in the statute (fixed amount up to 5-years)</a:t>
            </a:r>
          </a:p>
        </p:txBody>
      </p:sp>
    </p:spTree>
    <p:extLst>
      <p:ext uri="{BB962C8B-B14F-4D97-AF65-F5344CB8AC3E}">
        <p14:creationId xmlns:p14="http://schemas.microsoft.com/office/powerpoint/2010/main" val="35519712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BONDS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LIMITS (2412 c.c.): RATIO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total amount not exceeding twice (2x) 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capital+reserves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“capital” is considered subscribed capital (not actually paid-up)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“reserves” are both legal and available reserves (balance sheet)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correspondence should be checked by statutory auditors</a:t>
            </a:r>
          </a:p>
          <a:p>
            <a:endParaRPr lang="en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" sz="22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EXCEPTIONS: </a:t>
            </a:r>
          </a:p>
          <a:p>
            <a:pPr marL="342900" indent="-342900">
              <a:buFontTx/>
              <a:buChar char="-"/>
            </a:pPr>
            <a:r>
              <a:rPr lang="en" sz="22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subscription by institutional investor under prudential supervision</a:t>
            </a:r>
          </a:p>
          <a:p>
            <a:pPr marL="342900" indent="-342900">
              <a:buFontTx/>
              <a:buChar char="-"/>
            </a:pPr>
            <a:r>
              <a:rPr lang="en" sz="22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bonds are guaranteed by a first priority mortgage </a:t>
            </a:r>
            <a:r>
              <a:rPr lang="en" sz="2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[</a:t>
            </a:r>
            <a:r>
              <a:rPr lang="en" sz="22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ipoteca</a:t>
            </a:r>
            <a:r>
              <a:rPr lang="en" sz="2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]</a:t>
            </a:r>
            <a:endParaRPr lang="en" sz="2200" i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Tx/>
              <a:buChar char="-"/>
            </a:pPr>
            <a:r>
              <a:rPr lang="en" sz="22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bonds to be listed in regulated markets</a:t>
            </a:r>
          </a:p>
          <a:p>
            <a:pPr marL="342900" indent="-342900">
              <a:buFontTx/>
              <a:buChar char="-"/>
            </a:pPr>
            <a:r>
              <a:rPr lang="en" sz="22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convertible bonds</a:t>
            </a:r>
          </a:p>
        </p:txBody>
      </p:sp>
    </p:spTree>
    <p:extLst>
      <p:ext uri="{BB962C8B-B14F-4D97-AF65-F5344CB8AC3E}">
        <p14:creationId xmlns:p14="http://schemas.microsoft.com/office/powerpoint/2010/main" val="1330642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BONDS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LIMITS (2413 c.c.): PERIOD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 ratio limit should be respected also after the issuance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no voluntary capital/reserves decrease beyond the limit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if capital/reserves loss, no profit distribution until reaching limit</a:t>
            </a:r>
          </a:p>
          <a:p>
            <a:endParaRPr lang="en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003267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BONDS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ORGANIZATION (2415-2419 c.c.)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ONLY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shareholders have “participatory” administrative rights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BUT bondholders have their “own” organizational rights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bondholders’ meeting</a:t>
            </a: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(competence related to the bonds: e.g. loan modification)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bondholders’ common representative</a:t>
            </a: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(acting in the common interests of bondholders)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en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000757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PART.FIN.INSTR.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32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PARTICIPATORY FINANCIAL INSTRUMENTS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SHARES &lt; --- &gt; PART.FIN-INSTR. &lt; --- &gt; BONDS</a:t>
            </a: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issued in exchange for resources (including work or services)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such resources do not form part of the capital (≠ shares)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-&gt; great autonomy and flexibility in company by-laws</a:t>
            </a: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patrimonial rights (INCLUDING reimbursement)</a:t>
            </a: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administrative rights (EXCEPT vote in the shareholders’ meeting)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54361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2635</Words>
  <Application>Microsoft Office PowerPoint</Application>
  <PresentationFormat>Widescreen</PresentationFormat>
  <Paragraphs>406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Tema di Office</vt:lpstr>
      <vt:lpstr>Italian and European Company Law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and European Company Law</dc:title>
  <dc:creator>SERAFIN Giulia</dc:creator>
  <cp:lastModifiedBy>CALABRESE BERNARDO</cp:lastModifiedBy>
  <cp:revision>196</cp:revision>
  <dcterms:created xsi:type="dcterms:W3CDTF">2022-09-29T07:58:18Z</dcterms:created>
  <dcterms:modified xsi:type="dcterms:W3CDTF">2026-10-21T09:01:18Z</dcterms:modified>
</cp:coreProperties>
</file>