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9" r:id="rId2"/>
    <p:sldId id="310" r:id="rId3"/>
    <p:sldId id="311" r:id="rId4"/>
    <p:sldId id="312" r:id="rId5"/>
    <p:sldId id="268" r:id="rId6"/>
    <p:sldId id="267" r:id="rId7"/>
    <p:sldId id="269" r:id="rId8"/>
    <p:sldId id="270" r:id="rId9"/>
    <p:sldId id="314" r:id="rId10"/>
    <p:sldId id="272" r:id="rId11"/>
    <p:sldId id="315" r:id="rId12"/>
    <p:sldId id="284" r:id="rId13"/>
    <p:sldId id="306" r:id="rId14"/>
    <p:sldId id="282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01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712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9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398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806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10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041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649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19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595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642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85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B02BB4-1E7D-4E6F-B85C-7430C164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2556"/>
          </a:xfrm>
        </p:spPr>
        <p:txBody>
          <a:bodyPr>
            <a:normAutofit/>
          </a:bodyPr>
          <a:lstStyle/>
          <a:p>
            <a:r>
              <a:rPr lang="it-IT" sz="2800" dirty="0"/>
              <a:t>Il Compromesso austro-ungarico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B105FD-8FF3-420A-A670-4F0883D44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793"/>
            <a:ext cx="10515600" cy="495217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Dopo la sconfitta contro la Prussia (1866) e di fronte alle crescenti tensioni fra Austria e Ungheria, Francesco Giuseppe raggiunge un compromesso con l’élite magiara: nasce l’Impero austro-ungarico (1867)</a:t>
            </a:r>
          </a:p>
          <a:p>
            <a:pPr algn="just"/>
            <a:r>
              <a:rPr lang="it-IT" sz="2400" dirty="0"/>
              <a:t>Nasce una monarchia dualistica: Austria e Regno d’Ungheria hanno propri governi e parlamenti, sotto un unico sovrano; istituzione di tre ministeri comuni (Esteri, Guerra e Finanze)</a:t>
            </a:r>
          </a:p>
          <a:p>
            <a:pPr algn="just"/>
            <a:r>
              <a:rPr lang="it-IT" sz="2400" dirty="0"/>
              <a:t>Differenze profonde fra parte austriaca (</a:t>
            </a:r>
            <a:r>
              <a:rPr lang="it-IT" sz="2400" dirty="0" err="1"/>
              <a:t>Cisleitania</a:t>
            </a:r>
            <a:r>
              <a:rPr lang="it-IT" sz="2400" dirty="0"/>
              <a:t>) e parte ungherese (</a:t>
            </a:r>
            <a:r>
              <a:rPr lang="it-IT" sz="2400" dirty="0" err="1"/>
              <a:t>Transleitania</a:t>
            </a:r>
            <a:r>
              <a:rPr lang="it-IT" sz="2400" dirty="0"/>
              <a:t>)</a:t>
            </a:r>
          </a:p>
          <a:p>
            <a:pPr algn="just"/>
            <a:r>
              <a:rPr lang="it-IT" sz="2400" dirty="0"/>
              <a:t>Dal punto di vista economico, la </a:t>
            </a:r>
            <a:r>
              <a:rPr lang="it-IT" sz="2400" dirty="0" err="1"/>
              <a:t>Cisleitania</a:t>
            </a:r>
            <a:r>
              <a:rPr lang="it-IT" sz="2400" dirty="0"/>
              <a:t> era mediamente più industrializzata della </a:t>
            </a:r>
            <a:r>
              <a:rPr lang="it-IT" sz="2400" dirty="0" err="1"/>
              <a:t>Transleitania</a:t>
            </a:r>
            <a:r>
              <a:rPr lang="it-IT" sz="2400" dirty="0"/>
              <a:t>, dove predominava il latifondo e l’agricoltura</a:t>
            </a:r>
          </a:p>
          <a:p>
            <a:pPr algn="just"/>
            <a:r>
              <a:rPr lang="it-IT" sz="2400" dirty="0"/>
              <a:t>Per quanto riguarda la questione nazionale, benché entrambe le parti prevedessero forme di tutela delle nazionalità minoritarie, in </a:t>
            </a:r>
            <a:r>
              <a:rPr lang="it-IT" sz="2400" dirty="0" err="1"/>
              <a:t>Cisleitania</a:t>
            </a:r>
            <a:r>
              <a:rPr lang="it-IT" sz="2400" dirty="0"/>
              <a:t> si sviluppò un quadro politico più favorevole alla pluralità linguistico-nazionale, mentre in </a:t>
            </a:r>
            <a:r>
              <a:rPr lang="it-IT" sz="2400" dirty="0" err="1"/>
              <a:t>Transleitania</a:t>
            </a:r>
            <a:r>
              <a:rPr lang="it-IT" sz="2400" dirty="0"/>
              <a:t> si affermò una crescente politica di </a:t>
            </a:r>
            <a:r>
              <a:rPr lang="it-IT" sz="2400" dirty="0" err="1"/>
              <a:t>magiarizzazione</a:t>
            </a:r>
            <a:endParaRPr lang="it-IT" sz="2400" dirty="0"/>
          </a:p>
          <a:p>
            <a:pPr algn="just"/>
            <a:r>
              <a:rPr lang="it-IT" sz="2400" dirty="0"/>
              <a:t>Soltanto con il Regno di Croazia-Slavonia Budapest giunse ad un compromesso  (1868), che accordava ai croati una forma di autonomia all’interno del Regno d’Ungheria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2286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772106F8-7616-65D2-43A9-18EBB4B7C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9687"/>
          </a:xfrm>
        </p:spPr>
        <p:txBody>
          <a:bodyPr>
            <a:noAutofit/>
          </a:bodyPr>
          <a:lstStyle/>
          <a:p>
            <a:pPr algn="ctr"/>
            <a:r>
              <a:rPr lang="it-IT" sz="2800" dirty="0"/>
              <a:t>Compromesso austro-ungarico (1867)</a:t>
            </a:r>
          </a:p>
        </p:txBody>
      </p:sp>
      <p:pic>
        <p:nvPicPr>
          <p:cNvPr id="18" name="Segnaposto contenuto 17">
            <a:extLst>
              <a:ext uri="{FF2B5EF4-FFF2-40B4-BE49-F238E27FC236}">
                <a16:creationId xmlns:a16="http://schemas.microsoft.com/office/drawing/2014/main" id="{87EEA908-56B4-93EE-ADBB-51C7DE856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422" y="814812"/>
            <a:ext cx="7149155" cy="56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7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5D8707-92E3-40C6-97D5-69CE72C9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890"/>
          </a:xfrm>
        </p:spPr>
        <p:txBody>
          <a:bodyPr>
            <a:normAutofit/>
          </a:bodyPr>
          <a:lstStyle/>
          <a:p>
            <a:r>
              <a:rPr lang="it-IT" sz="2800" dirty="0"/>
              <a:t>Nuovi stati nazionali nell’area danubiano-balcanica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CE5A81-5E29-4ABF-96D5-D637E3960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741"/>
            <a:ext cx="10515600" cy="4608222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400" dirty="0"/>
              <a:t>Dal trattato di Adrianopoli (1829) al Congresso di Berlino (1878), Grecia (ormai indipendente dal 1830), Serbia, Montenegro e Romania (principati autonomi sotto sovranità ottomana) iniziano un percorso di modernizzazione</a:t>
            </a:r>
          </a:p>
          <a:p>
            <a:pPr algn="just"/>
            <a:r>
              <a:rPr lang="it-IT" sz="2400" dirty="0"/>
              <a:t>Rafforzamento della burocrazia, dell’esercito, dell’istruzione</a:t>
            </a:r>
          </a:p>
          <a:p>
            <a:pPr algn="just"/>
            <a:r>
              <a:rPr lang="it-IT" sz="2400" dirty="0"/>
              <a:t>Trasformazione dei rapporti agrari e riforme fondiarie</a:t>
            </a:r>
          </a:p>
          <a:p>
            <a:pPr algn="just"/>
            <a:r>
              <a:rPr lang="it-IT" sz="2400" dirty="0"/>
              <a:t>Introduzione di costituzioni e di pur limitati sistemi parlamentari</a:t>
            </a:r>
          </a:p>
          <a:p>
            <a:pPr algn="just"/>
            <a:r>
              <a:rPr lang="it-IT" sz="2400" dirty="0"/>
              <a:t>Formazione di élite e schieramenti politici, spesso contrapposti tra orientamenti liberali e conservatori</a:t>
            </a:r>
          </a:p>
          <a:p>
            <a:pPr algn="just"/>
            <a:r>
              <a:rPr lang="it-IT" sz="2400" dirty="0"/>
              <a:t>Tentativi di alleanze e accordi, anche segreti, in funzione </a:t>
            </a:r>
            <a:r>
              <a:rPr lang="it-IT" sz="2400" dirty="0" err="1"/>
              <a:t>antiottomana</a:t>
            </a:r>
            <a:endParaRPr lang="it-IT" sz="2400" dirty="0"/>
          </a:p>
          <a:p>
            <a:pPr algn="just"/>
            <a:r>
              <a:rPr lang="it-IT" sz="2400" dirty="0"/>
              <a:t>La Serbia comincia a presentarsi come punto di riferimento di tutti i serbi, anche al di fuori dei suoi confini (</a:t>
            </a:r>
            <a:r>
              <a:rPr lang="it-IT" sz="2400" dirty="0" err="1"/>
              <a:t>panserbismo</a:t>
            </a:r>
            <a:r>
              <a:rPr lang="it-IT" sz="2400" dirty="0"/>
              <a:t>) e, tendenzialmente, di tutti gli «slavi del Sud»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094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BC807A-9005-44A0-A6DF-2D3705448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La guerra russo-turca del 1877-78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C73901-23A6-48A5-A0CF-61E584549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297"/>
            <a:ext cx="10515600" cy="457466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Insurrezioni in Bosnia ed Erzegovina (1875): i contadini, in maggioranza cristiani ortodossi e cattolici, si rivoltano contro i proprietari terrieri musulmani, in larga parte anch’essi di lingua slava</a:t>
            </a:r>
          </a:p>
          <a:p>
            <a:pPr algn="just"/>
            <a:r>
              <a:rPr lang="it-IT" sz="2400" dirty="0"/>
              <a:t>Insurrezione in Bulgaria (1876)</a:t>
            </a:r>
          </a:p>
          <a:p>
            <a:pPr algn="just"/>
            <a:r>
              <a:rPr lang="it-IT" sz="2400" dirty="0"/>
              <a:t>Frattura sociale e religiosa</a:t>
            </a:r>
          </a:p>
          <a:p>
            <a:pPr algn="just"/>
            <a:r>
              <a:rPr lang="it-IT" sz="2400" dirty="0"/>
              <a:t>Serbia e Montenegro utilizzano le insurrezioni per attuare una politica espansionistica </a:t>
            </a:r>
            <a:r>
              <a:rPr lang="it-IT" sz="2400" dirty="0" err="1"/>
              <a:t>antiottomana</a:t>
            </a:r>
            <a:r>
              <a:rPr lang="it-IT" sz="2400" dirty="0"/>
              <a:t>, con l’appoggio russo</a:t>
            </a:r>
          </a:p>
          <a:p>
            <a:pPr algn="just"/>
            <a:r>
              <a:rPr lang="it-IT" sz="2400" dirty="0"/>
              <a:t>Conferenza di Costantinopoli (1876): tentativo fallito delle grandi potenze di trovare un accordo con la Sublime Porta per la tutela dei cristiani balcanici</a:t>
            </a:r>
          </a:p>
          <a:p>
            <a:pPr algn="just"/>
            <a:r>
              <a:rPr lang="it-IT" sz="2400" dirty="0"/>
              <a:t>Guerra russo-ottomana (1877-78): intervento della Russia, affiancata dalla Romania; partecipazione di Serbia e Montenegro</a:t>
            </a:r>
          </a:p>
          <a:p>
            <a:pPr algn="just"/>
            <a:r>
              <a:rPr lang="it-IT" sz="2400" dirty="0"/>
              <a:t>Vittoria russa</a:t>
            </a:r>
          </a:p>
          <a:p>
            <a:pPr marL="0" indent="0">
              <a:buNone/>
            </a:pPr>
            <a:r>
              <a:rPr lang="it-IT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416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E0427E-2B75-4B3B-9545-7D3C21433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6954"/>
            <a:ext cx="10515600" cy="5380009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Trattato di San Stefano (marzo 1878): indipendenza dall’Impero ottomano di Montenegro, Serbia e Romania, autonomia della Bulgaria (ingrandita territorialmente con l’annessione della Macedonia e con uno sbocco sul Mare Egeo) sotto protezione russa</a:t>
            </a:r>
          </a:p>
          <a:p>
            <a:pPr algn="just"/>
            <a:r>
              <a:rPr lang="it-IT" sz="2400" dirty="0"/>
              <a:t>Congresso di Berlino (giugno-luglio 1878), con la partecipazione delle grandi potenze, con l’obiettivo di ridimensionare i vantaggi acquisiti dalla Russia con la pace di San Stefano</a:t>
            </a:r>
          </a:p>
          <a:p>
            <a:pPr algn="just"/>
            <a:r>
              <a:rPr lang="it-IT" sz="2400" dirty="0"/>
              <a:t>Ridimensionamento territoriale della Bulgaria, che diviene un principato autonomo, con un governo cristiano, sotto la sovranità della Sublime Porta (veniva poi creato un ulteriore territorio, autonomo dalla Bulgaria, detto </a:t>
            </a:r>
            <a:r>
              <a:rPr lang="it-IT" sz="2400" dirty="0" err="1"/>
              <a:t>Rumelia</a:t>
            </a:r>
            <a:r>
              <a:rPr lang="it-IT" sz="2400" dirty="0"/>
              <a:t> orientale, che si sarebbe riunito </a:t>
            </a:r>
            <a:r>
              <a:rPr lang="it-IT" sz="2400"/>
              <a:t>alla Bulgaria nel 1885)</a:t>
            </a:r>
            <a:endParaRPr lang="it-IT" sz="2400" dirty="0"/>
          </a:p>
          <a:p>
            <a:pPr algn="just"/>
            <a:r>
              <a:rPr lang="it-IT" sz="2400" dirty="0"/>
              <a:t>È confermata l’indipendenza di Serbia, Montenegro e Romania</a:t>
            </a:r>
          </a:p>
          <a:p>
            <a:pPr algn="just"/>
            <a:r>
              <a:rPr lang="it-IT" sz="2400" dirty="0"/>
              <a:t>La Bosnia-Erzegovina viene affidata in amministrazione temporanea all’Impero austro-ungarico</a:t>
            </a:r>
          </a:p>
        </p:txBody>
      </p:sp>
    </p:spTree>
    <p:extLst>
      <p:ext uri="{BB962C8B-B14F-4D97-AF65-F5344CB8AC3E}">
        <p14:creationId xmlns:p14="http://schemas.microsoft.com/office/powerpoint/2010/main" val="270359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uropa contro Russia in Crimea, la prima volta - Limes">
            <a:extLst>
              <a:ext uri="{FF2B5EF4-FFF2-40B4-BE49-F238E27FC236}">
                <a16:creationId xmlns:a16="http://schemas.microsoft.com/office/drawing/2014/main" id="{1543E354-631D-46B1-85FE-58E8882202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29" y="753701"/>
            <a:ext cx="8863342" cy="535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31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FBD910-DAC3-4411-B445-D55C72EC6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I Balcani dopo il Congresso di Berlino (1878)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5995DD-F316-4B04-8C3C-73F4B32308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820" y="986828"/>
            <a:ext cx="7342359" cy="517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004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EA087D-C3B0-4DD2-84AE-07F3C4FA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1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L’Impero austro-ungarico dopo il 1878 (carta etnica)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99F95E3-AF67-40C6-9CEE-16DD0B9A37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85" y="1004936"/>
            <a:ext cx="6744830" cy="517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982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C40E5-CBA5-49E4-9562-758361ED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835"/>
          </a:xfrm>
        </p:spPr>
        <p:txBody>
          <a:bodyPr>
            <a:normAutofit/>
          </a:bodyPr>
          <a:lstStyle/>
          <a:p>
            <a:r>
              <a:rPr lang="it-IT" sz="3200" dirty="0"/>
              <a:t>L’Impero russo fra anni Settanta e Ottanta del XIX secolo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8AE9AC-4C1D-480C-BC59-CC646BA19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629"/>
            <a:ext cx="10515600" cy="4675334"/>
          </a:xfrm>
        </p:spPr>
        <p:txBody>
          <a:bodyPr>
            <a:normAutofit fontScale="85000" lnSpcReduction="2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Prosegue l’espansione russa nel Caucaso, nell’Asia Centrale e nell’Estremo </a:t>
            </a:r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O</a:t>
            </a: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riente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mentre nei Balcani la Russia incontra la crescente opposizione delle altre grandi potenze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riforme di Alessandro II</a:t>
            </a:r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 modificano il carattere autocratico del regime; radicalizzazione di settori dell’intelligencija e sviluppo del populismo </a:t>
            </a:r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kumimoji="0" lang="it-IT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narodničestvo</a:t>
            </a:r>
            <a:r>
              <a:rPr kumimoji="0" lang="it-IT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/>
            <a:r>
              <a:rPr lang="it-IT" dirty="0"/>
              <a:t>L’«andata nel popolo» (1874) e l’organizzazione Terra e Libertà (1876); scissione del 1879 fra Ripartizione nera e Volontà del popolo, favorevole al terrorismo politico</a:t>
            </a:r>
          </a:p>
          <a:p>
            <a:pPr algn="just"/>
            <a:r>
              <a:rPr lang="it-IT" dirty="0"/>
              <a:t>Uccisione dello zar Alessandro II (1881) e rafforzamento dell’autocrazia sotto Alessandro III</a:t>
            </a:r>
          </a:p>
          <a:p>
            <a:pPr algn="just"/>
            <a:r>
              <a:rPr lang="it-IT" dirty="0"/>
              <a:t>Crescita dell’antisemitismo e pogrom antiebraici dal 1881-1882; nuove violenze all’inizio del Novecento</a:t>
            </a:r>
          </a:p>
          <a:p>
            <a:pPr algn="just"/>
            <a:r>
              <a:rPr lang="it-IT" dirty="0"/>
              <a:t>Diffusione in Europa dell’antisemitismo politico e razziale moderno, intrecciato con il tradizionale antigiudaismo religioso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3556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D0500-F314-4F33-B85F-32A2B0047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7055"/>
          </a:xfrm>
        </p:spPr>
        <p:txBody>
          <a:bodyPr>
            <a:normAutofit/>
          </a:bodyPr>
          <a:lstStyle/>
          <a:p>
            <a:r>
              <a:rPr lang="it-IT" sz="2800" dirty="0"/>
              <a:t>L’Impero ottomano dopo il Congresso di Berlino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BE8FD6-8723-4672-AE42-84746DAF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4990960"/>
          </a:xfrm>
        </p:spPr>
        <p:txBody>
          <a:bodyPr>
            <a:noAutofit/>
          </a:bodyPr>
          <a:lstStyle/>
          <a:p>
            <a:pPr algn="just"/>
            <a:r>
              <a:rPr lang="it-IT" sz="1600" dirty="0"/>
              <a:t>Nel 1876 il sultano </a:t>
            </a:r>
            <a:r>
              <a:rPr lang="it-IT" sz="1600" dirty="0" err="1"/>
              <a:t>Abdülhamid</a:t>
            </a:r>
            <a:r>
              <a:rPr lang="it-IT" sz="1600" dirty="0"/>
              <a:t> II emana una costituzione che introduce un parlamento</a:t>
            </a:r>
          </a:p>
          <a:p>
            <a:pPr algn="just"/>
            <a:r>
              <a:rPr lang="it-IT" sz="1600" dirty="0"/>
              <a:t>Nel 1878 la costituzione viene sospesa e il parlamento viene sciolto durante la guerra russo-ottomana del 1877-78</a:t>
            </a:r>
          </a:p>
          <a:p>
            <a:pPr algn="just"/>
            <a:r>
              <a:rPr lang="it-IT" sz="1600" dirty="0"/>
              <a:t>L’Impero ottomano cerca una sua nuova identità dopo la perdita di buona parte dei suoi territori europei: rafforzamento del panislamismo accanto all’ottomanismo</a:t>
            </a:r>
          </a:p>
          <a:p>
            <a:pPr algn="just"/>
            <a:r>
              <a:rPr lang="it-IT" sz="1600" dirty="0"/>
              <a:t>La crisi economica che colpisce l’Impero porta ad un controllo del debito pubblico ottomano da parte dei creditori europei, soprattutto francesi e britannici: creazione nel 1881 dell’Amministrazione del debito pubblico ottomano</a:t>
            </a:r>
          </a:p>
          <a:p>
            <a:pPr algn="just"/>
            <a:r>
              <a:rPr lang="it-IT" sz="1600" dirty="0"/>
              <a:t>Occupazione britannica dell’Egitto (1882), formalmente ancora sotto sovranità ottomana, per tutelare gli interessi strategici e finanziari britannici, legati in particolare al controllo del Canale di Suez</a:t>
            </a:r>
          </a:p>
          <a:p>
            <a:pPr algn="just"/>
            <a:r>
              <a:rPr lang="it-IT" sz="1600" dirty="0"/>
              <a:t>Insurrezioni armene e massacri </a:t>
            </a:r>
            <a:r>
              <a:rPr lang="it-IT" sz="1600" dirty="0" err="1"/>
              <a:t>hamidiani</a:t>
            </a:r>
            <a:r>
              <a:rPr lang="it-IT" sz="1600" dirty="0"/>
              <a:t> (1894-1896); guerra greco-turca per Creta (1897), poi autonoma dal 1898 sotto sovranità nominale ottomana e tutela delle grandi potenze, infine annessa alla Grecia (1913)</a:t>
            </a:r>
          </a:p>
          <a:p>
            <a:pPr algn="just"/>
            <a:r>
              <a:rPr lang="it-IT" sz="1600" dirty="0"/>
              <a:t>In Macedonia, nel 1893, nasce l’Organizzazione rivoluzionaria interna macedone (VMRO), per la realizzazione di una Macedonia autonoma, e, nel 1895, il Comitato supremo macedone, favorevole all’unione con la Bulgaria</a:t>
            </a:r>
          </a:p>
          <a:p>
            <a:pPr algn="just"/>
            <a:r>
              <a:rPr lang="it-IT" sz="1600" dirty="0"/>
              <a:t>Serbia, Grecia e Bulgaria sostengono i rispettivi irredentismi attivi in Macedonia</a:t>
            </a:r>
          </a:p>
          <a:p>
            <a:pPr algn="just"/>
            <a:r>
              <a:rPr lang="it-IT" sz="1600" dirty="0"/>
              <a:t>Insurrezione della VMRO in Macedonia nel 1903 (rivolta di Ilinden), repressione ottomana e tentativo di mediazione delle potenze</a:t>
            </a:r>
          </a:p>
        </p:txBody>
      </p:sp>
    </p:spTree>
    <p:extLst>
      <p:ext uri="{BB962C8B-B14F-4D97-AF65-F5344CB8AC3E}">
        <p14:creationId xmlns:p14="http://schemas.microsoft.com/office/powerpoint/2010/main" val="1166593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1419FC-4C2A-E3D4-6FE8-A75AF30CB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7622"/>
            <a:ext cx="10515600" cy="5279341"/>
          </a:xfrm>
        </p:spPr>
        <p:txBody>
          <a:bodyPr>
            <a:normAutofit lnSpcReduction="1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Nascita del movimento dei Giovani turchi e fondazione, nel 1889 a Costantinopoli, di una società segreta da cui si sviluppa il CUP (Comitato Unione e Progresso), successivamente radicato fra gli ufficiali di Salonicco, in Macedonia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Giovani turchi vogliono conciliare costituzionalismo, modernizzazione e nazionalismo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Rivoluzione dei Giovani turchi del 1908: rivolta militare in Macedonia, che porta al ripristino della costituzione del 1876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Prosegue la crisi dell’Impero ottomano: nel 1908 indipendenza della Bulgaria e annessione della Bosnia-Erzegovina da parte dell’Impero austro-ungarico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Insurrezione conservatrice a Istanbul (1909), intervento della Terza Armata proveniente dalla Macedonia</a:t>
            </a: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legata al CUP e abdicazione di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Abdülhamid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II, sostituito da Mehmet V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Giovani Turchi acquistano crescente influenza politica nell’Impero ottomano: progressiva affermazione di un nazionalismo di matrice turca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0208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0756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Crisi dell’Impero ottomano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173" y="995882"/>
            <a:ext cx="7307653" cy="521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626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5A7319-185D-4C00-ACD1-232A984C1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455" y="727789"/>
            <a:ext cx="10511406" cy="821094"/>
          </a:xfrm>
        </p:spPr>
        <p:txBody>
          <a:bodyPr>
            <a:normAutofit fontScale="90000"/>
          </a:bodyPr>
          <a:lstStyle/>
          <a:p>
            <a:pPr algn="just"/>
            <a:r>
              <a:rPr lang="it-IT" sz="3200" dirty="0"/>
              <a:t>Gli orientamenti politici di opposizione nell’Impero russo fra fine Ottocento e inizio Novecento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D676C97-C5DE-4527-8129-A9A1BF832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2455" y="1679510"/>
            <a:ext cx="10452683" cy="4152123"/>
          </a:xfrm>
        </p:spPr>
        <p:txBody>
          <a:bodyPr>
            <a:normAutofit fontScale="850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Sviluppo industriale dell’Impero russo durante il regno di Alessandro III (1881-1894)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 marxisti russi si riconoscono nel Partito socialdemocratico russo, fondato nel 1898, che nel 1903 si scinde in due correnti, menscevica e bolscevica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 menscevichi sostenevano un partito di massa, sul modello della socialdemocrazia tedesca, e attribuivano un ruolo centrale alla fase democratico-borghese della rivoluzione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 bolscevichi sostenevano un partito fortemente organizzato e disciplinato, con un nucleo dirigente di rivoluzionari di professione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 socialisti-rivoluzionari, eredi del populismo russo, ponevano al centro la questione contadina e la socializzazione della terra; una loro organizzazione praticava il terrorismo politico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 liberali, organizzati nel Partito </a:t>
            </a:r>
            <a:r>
              <a:rPr lang="it-IT" dirty="0" err="1"/>
              <a:t>costituzional</a:t>
            </a:r>
            <a:r>
              <a:rPr lang="it-IT" dirty="0"/>
              <a:t>-democratico (cadetti), fondato nel 1905, sostenevano l’introduzione di un sistema costituzionale e parlamentare, ispirato ai modelli liberali occidentali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Operavano inoltre movimenti nazionali, di diverso orientamento politico, che rivendicavano forme di autonomia o l’indipendenza delle nazionalità dell’Impero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0163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4705D6-9B97-4ED2-8BBC-18A79BE9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950"/>
            <a:ext cx="10515600" cy="805344"/>
          </a:xfrm>
        </p:spPr>
        <p:txBody>
          <a:bodyPr>
            <a:noAutofit/>
          </a:bodyPr>
          <a:lstStyle/>
          <a:p>
            <a:r>
              <a:rPr lang="it-IT" sz="2800" dirty="0"/>
              <a:t>L’</a:t>
            </a:r>
            <a:r>
              <a:rPr lang="it-IT" sz="2800" dirty="0" err="1"/>
              <a:t>obščina</a:t>
            </a:r>
            <a:r>
              <a:rPr lang="it-IT" sz="2800" dirty="0"/>
              <a:t> e il problema della modernizzazione della Russia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FD17D1-7AD9-4A62-9DD9-9F3A67903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963"/>
            <a:ext cx="10515600" cy="4625000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Marxisti: interpretavano prevalentemente la dissoluzione della comunità contadina e lo sviluppo capitalistico come parte della trasformazione economico-sociale destinata a creare le condizioni per il socialismo</a:t>
            </a:r>
          </a:p>
          <a:p>
            <a:pPr algn="just"/>
            <a:r>
              <a:rPr lang="it-IT" sz="2400" dirty="0"/>
              <a:t>Populisti: individuavano nell’</a:t>
            </a:r>
            <a:r>
              <a:rPr lang="it-IT" sz="2400" dirty="0" err="1"/>
              <a:t>obščina</a:t>
            </a:r>
            <a:r>
              <a:rPr lang="it-IT" sz="2400" dirty="0"/>
              <a:t> una possibile base per il passaggio a una società socialista, evitando le contraddizioni dello sviluppo capitalistico occidentale</a:t>
            </a:r>
          </a:p>
          <a:p>
            <a:pPr algn="just"/>
            <a:r>
              <a:rPr lang="it-IT" sz="2400" dirty="0"/>
              <a:t>Liberali: sostenevano generalmente la modernizzazione dell’agricoltura attraverso il rafforzamento della proprietà individuale e dell’iniziativa economica, superando i vincoli comunitari</a:t>
            </a:r>
          </a:p>
          <a:p>
            <a:pPr algn="just"/>
            <a:r>
              <a:rPr lang="it-IT" sz="2400" dirty="0"/>
              <a:t>Governo zarista: coesistevano orientamenti differenti: la difesa dell’</a:t>
            </a:r>
            <a:r>
              <a:rPr lang="it-IT" sz="2400" dirty="0" err="1"/>
              <a:t>obščina</a:t>
            </a:r>
            <a:r>
              <a:rPr lang="it-IT" sz="2400" dirty="0"/>
              <a:t> come strumento di controllo sociale e fiscale e la volontà di favorire una trasformazione capitalistica dell’agricoltura</a:t>
            </a:r>
          </a:p>
        </p:txBody>
      </p:sp>
    </p:spTree>
    <p:extLst>
      <p:ext uri="{BB962C8B-B14F-4D97-AF65-F5344CB8AC3E}">
        <p14:creationId xmlns:p14="http://schemas.microsoft.com/office/powerpoint/2010/main" val="44398047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1338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1_Tema di Office</vt:lpstr>
      <vt:lpstr>Il Compromesso austro-ungarico</vt:lpstr>
      <vt:lpstr>Compromesso austro-ungarico (1867)</vt:lpstr>
      <vt:lpstr>Nuovi stati nazionali nell’area danubiano-balcanica</vt:lpstr>
      <vt:lpstr>La guerra russo-turca del 1877-78</vt:lpstr>
      <vt:lpstr>Presentazione standard di PowerPoint</vt:lpstr>
      <vt:lpstr>Presentazione standard di PowerPoint</vt:lpstr>
      <vt:lpstr>I Balcani dopo il Congresso di Berlino (1878)</vt:lpstr>
      <vt:lpstr>L’Impero austro-ungarico dopo il 1878 (carta etnica)</vt:lpstr>
      <vt:lpstr>L’Impero russo fra anni Settanta e Ottanta del XIX secolo</vt:lpstr>
      <vt:lpstr>L’Impero ottomano dopo il Congresso di Berlino</vt:lpstr>
      <vt:lpstr>Presentazione standard di PowerPoint</vt:lpstr>
      <vt:lpstr>Crisi dell’Impero ottomano</vt:lpstr>
      <vt:lpstr>Gli orientamenti politici di opposizione nell’Impero russo fra fine Ottocento e inizio Novecento</vt:lpstr>
      <vt:lpstr>L’obščina e il problema della modernizzazione della Russia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2026-10-21T13:35:33Z</dcterms:created>
  <dcterms:modified xsi:type="dcterms:W3CDTF">2026-10-21T13:36:16Z</dcterms:modified>
</cp:coreProperties>
</file>