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0" r:id="rId2"/>
    <p:sldId id="332" r:id="rId3"/>
    <p:sldId id="409" r:id="rId4"/>
    <p:sldId id="411" r:id="rId5"/>
    <p:sldId id="434" r:id="rId6"/>
    <p:sldId id="435" r:id="rId7"/>
    <p:sldId id="436" r:id="rId8"/>
    <p:sldId id="414" r:id="rId9"/>
    <p:sldId id="416" r:id="rId10"/>
    <p:sldId id="417" r:id="rId11"/>
    <p:sldId id="415" r:id="rId12"/>
    <p:sldId id="418" r:id="rId13"/>
    <p:sldId id="419" r:id="rId14"/>
    <p:sldId id="421" r:id="rId15"/>
    <p:sldId id="420" r:id="rId16"/>
    <p:sldId id="424" r:id="rId17"/>
    <p:sldId id="422" r:id="rId18"/>
    <p:sldId id="423" r:id="rId19"/>
    <p:sldId id="425" r:id="rId20"/>
    <p:sldId id="426" r:id="rId21"/>
    <p:sldId id="427" r:id="rId22"/>
    <p:sldId id="428" r:id="rId23"/>
    <p:sldId id="429" r:id="rId24"/>
    <p:sldId id="430" r:id="rId25"/>
    <p:sldId id="431" r:id="rId26"/>
    <p:sldId id="432" r:id="rId27"/>
    <p:sldId id="433" r:id="rId28"/>
    <p:sldId id="410" r:id="rId29"/>
    <p:sldId id="412" r:id="rId30"/>
    <p:sldId id="437" r:id="rId31"/>
    <p:sldId id="438" r:id="rId32"/>
    <p:sldId id="440" r:id="rId33"/>
    <p:sldId id="439" r:id="rId34"/>
    <p:sldId id="446" r:id="rId35"/>
    <p:sldId id="448" r:id="rId36"/>
    <p:sldId id="447" r:id="rId37"/>
    <p:sldId id="449" r:id="rId38"/>
    <p:sldId id="450" r:id="rId39"/>
    <p:sldId id="451" r:id="rId40"/>
    <p:sldId id="452" r:id="rId41"/>
    <p:sldId id="454" r:id="rId42"/>
    <p:sldId id="455" r:id="rId43"/>
    <p:sldId id="456" r:id="rId44"/>
    <p:sldId id="460" r:id="rId45"/>
    <p:sldId id="457" r:id="rId46"/>
    <p:sldId id="459" r:id="rId47"/>
    <p:sldId id="461" r:id="rId48"/>
    <p:sldId id="462" r:id="rId49"/>
    <p:sldId id="463" r:id="rId50"/>
    <p:sldId id="464" r:id="rId51"/>
    <p:sldId id="466" r:id="rId52"/>
    <p:sldId id="467" r:id="rId53"/>
    <p:sldId id="465" r:id="rId54"/>
    <p:sldId id="468" r:id="rId55"/>
    <p:sldId id="469" r:id="rId56"/>
    <p:sldId id="470" r:id="rId57"/>
    <p:sldId id="471" r:id="rId58"/>
    <p:sldId id="472" r:id="rId59"/>
    <p:sldId id="458" r:id="rId60"/>
    <p:sldId id="473" r:id="rId61"/>
    <p:sldId id="474" r:id="rId62"/>
    <p:sldId id="475" r:id="rId63"/>
    <p:sldId id="476" r:id="rId64"/>
    <p:sldId id="477" r:id="rId65"/>
    <p:sldId id="478" r:id="rId6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BB7012-E2B3-ABAF-3A41-68096D6EC1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B3296E4-602A-338B-3947-CF12836CB2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F119B1-1AB1-4EF4-3513-F042E5882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E5E66A-43EA-B027-5332-C2DE56257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3C5649A-F487-D94D-589F-6A96804ED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785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733F85-8813-4614-618C-91BDC6305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8C5A12E-87BD-08AC-A078-6089BA87A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1428E9-97A2-8EFF-1EAF-A6F3EF61D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B5DC286-0229-C2AC-D246-E13FACD41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15AFA4-0902-B15A-0919-0EEB93BAD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6309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5D57B9-BEFD-4284-0B3F-30C786F5B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4F61085-4B7E-4222-E788-93B38D9FE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5A8C6B-6605-6C94-A861-D3066E91D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F0C2D9E-0DCE-AC8F-16F1-DBD82A768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BE2367-D29C-D97E-ECF0-A0CA8F5F9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8492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BE7868-B72D-F02E-C5EA-0462FF943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E720093-A265-8B2D-9EA4-C07E6F0F64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A272C83-D7A2-D6B0-3A43-B3134D924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644A469-5B91-EA89-707F-69856E8F8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7EB9A0D-FC79-547D-581D-F9BA92EF9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8FB7D00-A99B-EFEA-02DF-84FBB9B53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0449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70F301-B7B1-CC60-797C-752C8607D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6F86C05-EC3E-DDEC-D56A-845FBAB2D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E70B93E-0DE8-037C-AD48-D1CB52E29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3C6F102-D3C9-89E2-AB08-4CC507FC27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AE3742D-D57E-EA1F-72F9-55A9EAC26D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FBAEA6A-0AB4-5E24-7D65-8CD882C74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F581C10-B3AC-D278-E899-62E5CD26A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2C50393-1C04-06CB-F0BA-8286FF0D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0894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F2DD8C-1326-EE7F-5B26-D4E7FE4A3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14408B8-2253-032D-1A75-249D61E9A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1F430EA-8D65-1E5A-C9E5-268E14611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BDB8633-0481-1301-966D-A7FCE5688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2319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925457B-0EFB-9583-9955-E5A249249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27EB18F-ABEE-7B7A-407C-A1F054D79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4712263-216C-2A2B-B7D6-4074E841D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445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1B7A7D-A295-5429-8B65-0CB3940D2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A970E67-B943-256E-4570-998990667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EB0BA36-F6B7-2373-C03B-7D3CD7CB9B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AA7BC77-5435-0339-DAE5-BA5C4D9E4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EBD8B98-8992-77DD-30A5-EFFB8D332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1329F84-36B8-3086-9905-89D228AAC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6329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F9F09A-84A3-BFC9-4BAB-1A837E129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519112C-B065-7237-18C2-02B37EB513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AD2B259-B6D3-D054-08AD-F2357AA6B3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EACE908-BC47-B81D-CD91-F42D718AD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320AC7E-0460-3538-88C0-74FBF7726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0556794-DE11-B5C1-26FB-4FDFE4742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006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F3DEF8-B65F-FF03-A798-4BE279BCD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7C4B1DD-FF1B-9222-881E-B5B932BBC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4996BE-93D2-C3BA-615B-C6E0D0C9B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4622081-E9FE-6085-5C86-F70D2166A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74E4592-497D-F237-0C36-59A31E5BD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3843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6BB0B4D-44E1-94B5-A1E2-2BE53939DF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2CF9D77-16E1-9863-0208-C0CF3AD6A8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D38CCE-8518-E3A1-443A-55A22F52A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C4EC1-0987-4A14-B257-DA6BE41A6C00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2394B7-30D1-24C8-4E1C-9D45A6FC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3806A01-DD69-0D46-99FB-DC5ECFF59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6563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324AE9F-0E3C-7A43-7FE0-6EEC6E45A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F743870-9D31-20C2-1007-5ED85635C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004AAE8-F8D5-2642-6180-DD8CDAFF46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C4EC1-0987-4A14-B257-DA6BE41A6C00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FFDEE63-692D-888C-F05F-813C1A8E5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D7AC37-D221-5989-4085-3CAD29364A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F401A-4003-4221-92DD-6E5AA7A7F326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012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98703F-B26F-546D-018E-CF7F47310D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>
            <a:normAutofit/>
          </a:bodyPr>
          <a:lstStyle/>
          <a:p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Italian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Company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Law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3F1FEB4-F5DF-E778-B807-0E7CA4A38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18971"/>
            <a:ext cx="9144000" cy="2815695"/>
          </a:xfrm>
        </p:spPr>
        <p:txBody>
          <a:bodyPr>
            <a:normAutofit/>
          </a:bodyPr>
          <a:lstStyle/>
          <a:p>
            <a:endParaRPr lang="it-IT" dirty="0"/>
          </a:p>
          <a:p>
            <a:r>
              <a:rPr lang="it-IT" sz="4000" i="1" dirty="0">
                <a:latin typeface="Arial" panose="020B0604020202020204" pitchFamily="34" charset="0"/>
                <a:cs typeface="Arial" panose="020B0604020202020204" pitchFamily="34" charset="0"/>
              </a:rPr>
              <a:t>Joint Stock Company (S.p.a.)</a:t>
            </a:r>
          </a:p>
          <a:p>
            <a:endParaRPr lang="it-IT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DEAMS  (566EC-1/2)</a:t>
            </a: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A.A. 2026/2027</a:t>
            </a:r>
          </a:p>
        </p:txBody>
      </p:sp>
    </p:spTree>
    <p:extLst>
      <p:ext uri="{BB962C8B-B14F-4D97-AF65-F5344CB8AC3E}">
        <p14:creationId xmlns:p14="http://schemas.microsoft.com/office/powerpoint/2010/main" val="2702255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" sz="3200" i="1" dirty="0">
                <a:latin typeface="Arial" panose="020B0604020202020204" pitchFamily="34" charset="0"/>
                <a:cs typeface="Arial" panose="020B0604020202020204" pitchFamily="34" charset="0"/>
              </a:rPr>
              <a:t>the system by which companies are directed and controlled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SYSTEM = STRUCTURES + PROCESSES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STRUCTURES -&gt; INTERNAL BODIES (owners/admins/controllers)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PROCESSES -&gt; INTERNAL RELATIONS (information/coordination)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057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CORPORATE BODIES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“owners”	  -&gt; express company will (major “constitutional” decisions)</a:t>
            </a:r>
          </a:p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endParaRPr 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“admins”	  -&gt;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manage&amp;represent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the company (implementing its will)</a:t>
            </a:r>
          </a:p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“controllers”  -&gt; control of the company functioning (internal audit)</a:t>
            </a:r>
          </a:p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213052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CORPORATE BODIES: 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“TRADITIONAL” SYSTEM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“owners”	  -&gt; express company will (major “constitutional” decisions)</a:t>
            </a:r>
          </a:p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= SHAREHOLDERS’ MEETING (SM) </a:t>
            </a:r>
          </a:p>
          <a:p>
            <a:endParaRPr lang="en-US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“admins”	  -&gt;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manage&amp;represent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the company (implementing its will)</a:t>
            </a:r>
          </a:p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= BOARD OF DIRECTORS (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“controllers”  -&gt; control of the company functioning (internal audit)</a:t>
            </a:r>
          </a:p>
          <a:p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= BOARD OF STATUTORY AUDITORS (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n-US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[THERE ARE ALSO “ALTERNATIVE” SYSTEMS: TWO-TIER &amp; ONE-TIER]</a:t>
            </a:r>
          </a:p>
        </p:txBody>
      </p:sp>
    </p:spTree>
    <p:extLst>
      <p:ext uri="{BB962C8B-B14F-4D97-AF65-F5344CB8AC3E}">
        <p14:creationId xmlns:p14="http://schemas.microsoft.com/office/powerpoint/2010/main" val="3436386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: ESSENCE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collective body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consists of the shareholders (BUT special SM for special classes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collegial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functioning</a:t>
            </a:r>
          </a:p>
          <a:p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“ritual” formalities (summon, agenda, minute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plutocratic functioning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vote by majority of shares (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capital counts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institutional functioning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resolutions are corporate will, binding all shareholders</a:t>
            </a:r>
          </a:p>
          <a:p>
            <a:pPr marL="457200" indent="-457200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competence for subject-matters reserved in law or statute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91965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MODALITIES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Ordinary SM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basic situation (2364 c.c.) = general and residual competence</a:t>
            </a:r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Extraordinary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SM</a:t>
            </a:r>
          </a:p>
          <a:p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special situation (2365 c.c.) = fixed competence</a:t>
            </a: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DISTINCTION DEPENDS ON THE SUBJECT-MATTER (LAW OR STATUTE)</a:t>
            </a:r>
          </a:p>
          <a:p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[NOTE: special classes of SM follow the “extraordinary” modality]</a:t>
            </a: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[NOTE: competence of SM may vary in alternative systems]</a:t>
            </a:r>
          </a:p>
        </p:txBody>
      </p:sp>
    </p:spTree>
    <p:extLst>
      <p:ext uri="{BB962C8B-B14F-4D97-AF65-F5344CB8AC3E}">
        <p14:creationId xmlns:p14="http://schemas.microsoft.com/office/powerpoint/2010/main" val="1408617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COMPETENCE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Ordinary SM (2364 c.c.)</a:t>
            </a:r>
          </a:p>
          <a:p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arenR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approves the financial statements; </a:t>
            </a:r>
          </a:p>
          <a:p>
            <a:pPr marL="457200" indent="-457200">
              <a:buAutoNum type="arabicParenR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appoints and removes directors; appoints the statutory auditors and its chairman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(and, if present, the person appointed to carry out the external audit of accounts)</a:t>
            </a:r>
          </a:p>
          <a:p>
            <a:pPr marL="457200" indent="-457200">
              <a:buFont typeface="+mj-lt"/>
              <a:buAutoNum type="arabicParenR" startAt="3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determines the remuneration of directors and statutory auditors, unless provided in the statute</a:t>
            </a:r>
          </a:p>
          <a:p>
            <a:pPr marL="457200" indent="-457200">
              <a:buFont typeface="+mj-lt"/>
              <a:buAutoNum type="arabicParenR" startAt="3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decides on the liability of directors and statutory auditors</a:t>
            </a:r>
          </a:p>
          <a:p>
            <a:pPr marL="457200" indent="-457200">
              <a:buFont typeface="+mj-lt"/>
              <a:buAutoNum type="arabicParenR" startAt="3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decides on other matters assigned in law to the competence of the shareholders’ meeting 	(and on authorizations required by the statute for directors’ acts, save their liability)</a:t>
            </a:r>
          </a:p>
          <a:p>
            <a:pPr marL="457200" indent="-457200">
              <a:buFont typeface="+mj-lt"/>
              <a:buAutoNum type="arabicParenR" startAt="3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approves any regulations for the proceedings of the shareholders’ meeting</a:t>
            </a:r>
            <a:endParaRPr lang="e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237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10408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COMPETENCE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Extraordinary SM (2365 c.c.)</a:t>
            </a:r>
          </a:p>
          <a:p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arenR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amendments to the statute; </a:t>
            </a:r>
          </a:p>
          <a:p>
            <a:pPr marL="457200" indent="-457200">
              <a:buAutoNum type="arabicParenR"/>
            </a:pPr>
            <a:r>
              <a:rPr lang="en" sz="2000" dirty="0">
                <a:latin typeface="Arial" panose="020B0604020202020204" pitchFamily="34" charset="0"/>
                <a:cs typeface="Arial" panose="020B0604020202020204" pitchFamily="34" charset="0"/>
              </a:rPr>
              <a:t>appointment, replacement and powers of liquidators</a:t>
            </a:r>
          </a:p>
          <a:p>
            <a:pPr marL="457200" indent="-457200">
              <a:buAutoNum type="arabicParenR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any other subject-matter reserved in law to its competence</a:t>
            </a:r>
          </a:p>
          <a:p>
            <a:pPr marL="457200" indent="-457200">
              <a:buAutoNum type="arabicParenR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HOWEVER, statute can delegate certain subject-matters to directors</a:t>
            </a: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sz="2000" i="1" dirty="0">
                <a:latin typeface="Arial" panose="020B0604020202020204" pitchFamily="34" charset="0"/>
                <a:cs typeface="Arial" panose="020B0604020202020204" pitchFamily="34" charset="0"/>
              </a:rPr>
              <a:t>-&gt; “simplified” mergers; establishment/closure of branches; designation of directors with representation; capital reduction after a shareholder’s withdrawal; amendments to the statute </a:t>
            </a:r>
            <a:r>
              <a:rPr lang="it-IT" sz="2000" i="1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it-IT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it-IT" sz="2000" i="1" dirty="0">
                <a:latin typeface="Arial" panose="020B0604020202020204" pitchFamily="34" charset="0"/>
                <a:cs typeface="Arial" panose="020B0604020202020204" pitchFamily="34" charset="0"/>
              </a:rPr>
              <a:t> with </a:t>
            </a:r>
            <a:r>
              <a:rPr lang="en" sz="2000" i="1" dirty="0">
                <a:latin typeface="Arial" panose="020B0604020202020204" pitchFamily="34" charset="0"/>
                <a:cs typeface="Arial" panose="020B0604020202020204" pitchFamily="34" charset="0"/>
              </a:rPr>
              <a:t>legal provisions; transfer of the registered office within the national territory</a:t>
            </a:r>
          </a:p>
        </p:txBody>
      </p:sp>
    </p:spTree>
    <p:extLst>
      <p:ext uri="{BB962C8B-B14F-4D97-AF65-F5344CB8AC3E}">
        <p14:creationId xmlns:p14="http://schemas.microsoft.com/office/powerpoint/2010/main" val="1067013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10408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SUMMON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any time deemed opportune</a:t>
            </a:r>
          </a:p>
          <a:p>
            <a:endParaRPr lang="en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BUT IT IS MANDATORY</a:t>
            </a:r>
          </a:p>
          <a:p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least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once a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(for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approval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financial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statement,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within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120/180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days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-&gt; in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any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necessary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case (e.g.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replacement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directors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, capital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dissolution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request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shareholders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minorities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(10% capital, or 5% for “open”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s.p.a.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it-IT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=  SM CALLING IS NOT AN INDIVIDUAL RIGHT OF SHAREHOLDERS!</a:t>
            </a:r>
          </a:p>
        </p:txBody>
      </p:sp>
    </p:spTree>
    <p:extLst>
      <p:ext uri="{BB962C8B-B14F-4D97-AF65-F5344CB8AC3E}">
        <p14:creationId xmlns:p14="http://schemas.microsoft.com/office/powerpoint/2010/main" val="1393399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104084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SUMMON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municipality of company’s headquarters (BUT statute can provide differently)</a:t>
            </a:r>
          </a:p>
          <a:p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it-IT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How?</a:t>
            </a:r>
            <a:endParaRPr lang="en" sz="20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formal notice to be published in OJ / selected newspapers (15-days before)</a:t>
            </a:r>
          </a:p>
          <a:p>
            <a:pPr lvl="0"/>
            <a:r>
              <a:rPr lang="e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“closed” </a:t>
            </a:r>
            <a:r>
              <a:rPr lang="en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= statute can provide other “assured” means (8-days before)</a:t>
            </a:r>
          </a:p>
          <a:p>
            <a:pPr lvl="0"/>
            <a:r>
              <a:rPr lang="e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always including the meeting agenda 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	(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disclosure + binding effects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/>
            <a:endParaRPr lang="e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BUT no need of notice for “plenary” SM = all capital + majority </a:t>
            </a:r>
            <a:r>
              <a:rPr lang="en" sz="2400" dirty="0" err="1">
                <a:latin typeface="Arial" panose="020B0604020202020204" pitchFamily="34" charset="0"/>
                <a:cs typeface="Arial" panose="020B0604020202020204" pitchFamily="34" charset="0"/>
              </a:rPr>
              <a:t>BoD&amp;BoSA</a:t>
            </a:r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375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104084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SUMMON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can call?</a:t>
            </a:r>
            <a:endParaRPr lang="en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generally, the power to call the meeting is vested in directors</a:t>
            </a:r>
          </a:p>
          <a:p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BUT ALSO</a:t>
            </a:r>
          </a:p>
          <a:p>
            <a:pPr marL="342900" indent="-342900">
              <a:buFontTx/>
              <a:buChar char="-"/>
            </a:pP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" sz="2400" dirty="0" err="1">
                <a:latin typeface="Arial" panose="020B0604020202020204" pitchFamily="34" charset="0"/>
                <a:cs typeface="Arial" panose="020B0604020202020204" pitchFamily="34" charset="0"/>
              </a:rPr>
              <a:t>tatutory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 auditors: if directors fail to call when necessary, or if </a:t>
            </a:r>
            <a:r>
              <a:rPr lang="en" sz="2400" dirty="0" err="1">
                <a:latin typeface="Arial" panose="020B0604020202020204" pitchFamily="34" charset="0"/>
                <a:cs typeface="Arial" panose="020B0604020202020204" pitchFamily="34" charset="0"/>
              </a:rPr>
              <a:t>BoA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 falls down</a:t>
            </a: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judge: if directors (and statutory auditors) fail to follow shareholders’ request</a:t>
            </a: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	[also other exceptional cases: e.g. serious irregularities (art. 2409 c.c.)</a:t>
            </a: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235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104084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SUMMON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can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participate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persons entitled to vote (shareholders + representatives/pledgees/custodians)</a:t>
            </a:r>
          </a:p>
          <a:p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BUT ALSO</a:t>
            </a:r>
          </a:p>
          <a:p>
            <a:pPr marL="342900" indent="-342900">
              <a:buFontTx/>
              <a:buChar char="-"/>
            </a:pP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directors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 &amp; statutory auditors (without any voting rights)</a:t>
            </a:r>
          </a:p>
          <a:p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ONLINE PARTICIPATION?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= YES, only IF provided by the statute (opt-in mechanism)</a:t>
            </a:r>
          </a:p>
          <a:p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507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10408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SUMMON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can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represent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shareholders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anyone (including legal persons) with a written proxy (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delega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BUT </a:t>
            </a: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closed </a:t>
            </a:r>
            <a:r>
              <a:rPr lang="en" sz="2400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.: the statute can restrict or exclude representation</a:t>
            </a:r>
          </a:p>
          <a:p>
            <a:endParaRPr lang="e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HOWEVER</a:t>
            </a:r>
            <a:b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there are subjective limits (e.g. NO directors or statutory auditors)</a:t>
            </a: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there are quantitative limits (maximum number of people)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there are special regimes (as usual: open/listed </a:t>
            </a:r>
            <a:r>
              <a:rPr lang="en" sz="2400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787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10408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FUNCTIONING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" sz="2800" dirty="0" err="1">
                <a:latin typeface="Arial" panose="020B0604020202020204" pitchFamily="34" charset="0"/>
                <a:cs typeface="Arial" panose="020B0604020202020204" pitchFamily="34" charset="0"/>
              </a:rPr>
              <a:t>hairman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(2371 c.c.)</a:t>
            </a: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nominated in the statute or elected during the seat</a:t>
            </a: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directing, moderating, ascertaining the meeting</a:t>
            </a: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signing the “minute” proceedings (with </a:t>
            </a:r>
            <a:r>
              <a:rPr lang="en" sz="2800" dirty="0" err="1">
                <a:latin typeface="Arial" panose="020B0604020202020204" pitchFamily="34" charset="0"/>
                <a:cs typeface="Arial" panose="020B0604020202020204" pitchFamily="34" charset="0"/>
              </a:rPr>
              <a:t>secretary&amp;notary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buFontTx/>
              <a:buChar char="-"/>
            </a:pPr>
            <a:endParaRPr lang="en" sz="28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postponement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(2374 c.c.)</a:t>
            </a: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in case of insufficient information about the subject-matter</a:t>
            </a: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1/3 capital, after 5-days, only once</a:t>
            </a:r>
          </a:p>
        </p:txBody>
      </p:sp>
    </p:spTree>
    <p:extLst>
      <p:ext uri="{BB962C8B-B14F-4D97-AF65-F5344CB8AC3E}">
        <p14:creationId xmlns:p14="http://schemas.microsoft.com/office/powerpoint/2010/main" val="548108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199" y="539827"/>
            <a:ext cx="11214253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FUNCTIONING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Ordinary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SM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constitution&amp;deliberative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quorum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(2368-2369 c.c.)</a:t>
            </a:r>
          </a:p>
          <a:p>
            <a:pPr marL="457200" indent="-457200">
              <a:buFontTx/>
              <a:buChar char="-"/>
            </a:pPr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1st call</a:t>
            </a: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constitution	= 50% total capital </a:t>
            </a: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vote 		= 50%+1 present capital</a:t>
            </a:r>
          </a:p>
          <a:p>
            <a:pPr lvl="1"/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</a:rPr>
              <a:t>2nd call</a:t>
            </a:r>
          </a:p>
          <a:p>
            <a:pPr lvl="1"/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constitution	= not required</a:t>
            </a: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vote 		= 50%+1 present capital</a:t>
            </a: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827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199" y="539827"/>
            <a:ext cx="1121425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FUNCTIONING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Ordinary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SM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constitution&amp;deliberative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quorum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(2368-2369 c.c.)</a:t>
            </a:r>
          </a:p>
          <a:p>
            <a:pPr marL="457200" indent="-457200">
              <a:buFontTx/>
              <a:buChar char="-"/>
            </a:pPr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HOWEVER statute can require higher majority for vote</a:t>
            </a:r>
          </a:p>
          <a:p>
            <a:pPr lvl="1"/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BUT	not for the approval of the financial statements</a:t>
            </a: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	not for the </a:t>
            </a:r>
            <a:r>
              <a:rPr lang="en" sz="2800" dirty="0" err="1">
                <a:latin typeface="Arial" panose="020B0604020202020204" pitchFamily="34" charset="0"/>
                <a:cs typeface="Arial" panose="020B0604020202020204" pitchFamily="34" charset="0"/>
              </a:rPr>
              <a:t>appointment&amp;removal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" sz="2800" dirty="0" err="1">
                <a:latin typeface="Arial" panose="020B0604020202020204" pitchFamily="34" charset="0"/>
                <a:cs typeface="Arial" panose="020B0604020202020204" pitchFamily="34" charset="0"/>
              </a:rPr>
              <a:t>directors&amp;auditors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576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199" y="539827"/>
            <a:ext cx="11353801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FUNCTIONING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Extraordinary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SM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const&amp;delib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quorum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(2368-2369 c.c.)</a:t>
            </a:r>
          </a:p>
          <a:p>
            <a:pPr marL="457200" indent="-457200">
              <a:buFontTx/>
              <a:buChar char="-"/>
            </a:pPr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1st call</a:t>
            </a: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constitution	= 50% total capital </a:t>
            </a: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vote 		= 50% total capital</a:t>
            </a:r>
          </a:p>
          <a:p>
            <a:pPr lvl="1"/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</a:rPr>
              <a:t>2nd call</a:t>
            </a:r>
          </a:p>
          <a:p>
            <a:pPr lvl="1"/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constitution	= 1/3 total capital</a:t>
            </a: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vote 		= 2/3 present capital</a:t>
            </a: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090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199" y="539827"/>
            <a:ext cx="11353801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FUNCTIONING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Conflict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interests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(2373 c.c.)</a:t>
            </a: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when having a direct/indirect interests in conflict with the company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special case of directors voting about their own liability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= IF such vote is “decisive” and “prejudicial” THEN voidability</a:t>
            </a:r>
          </a:p>
          <a:p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≠ shareholders’ pact “voting </a:t>
            </a:r>
            <a:r>
              <a:rPr lang="en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synd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cate”</a:t>
            </a:r>
          </a:p>
          <a:p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-&gt; no enforceability (BUT “contractual” liability)</a:t>
            </a:r>
          </a:p>
          <a:p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-&gt; open/listed </a:t>
            </a:r>
            <a:r>
              <a:rPr lang="en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. = special rules about </a:t>
            </a:r>
            <a:r>
              <a:rPr lang="en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disclosure&amp;effects</a:t>
            </a:r>
            <a:endParaRPr lang="en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8620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199" y="539827"/>
            <a:ext cx="11214253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INVALIDITY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SM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resolutions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subject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to special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invalidity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regimes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in court</a:t>
            </a: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2800" u="sng" dirty="0">
                <a:latin typeface="Arial" panose="020B0604020202020204" pitchFamily="34" charset="0"/>
                <a:cs typeface="Arial" panose="020B0604020202020204" pitchFamily="34" charset="0"/>
              </a:rPr>
              <a:t>VOIDABILITY vs NULLITY</a:t>
            </a:r>
          </a:p>
          <a:p>
            <a:pPr algn="just"/>
            <a:endParaRPr lang="it-IT" sz="2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VOIDABILITY = general regime, general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problems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, more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restrictions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NULLITY =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exceptional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regime,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serious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problems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less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restrictions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9900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199" y="539827"/>
            <a:ext cx="1135380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VOIDABILITY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SM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resolutions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annullable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(2377 c.c.) -&gt; OBJECT</a:t>
            </a: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= WHEN not passed in accordance with law or statute</a:t>
            </a:r>
          </a:p>
          <a:p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BUT for not legitimate participation, only IF “decisive” (</a:t>
            </a:r>
            <a:r>
              <a:rPr lang="en" sz="2800" dirty="0" err="1">
                <a:latin typeface="Arial" panose="020B0604020202020204" pitchFamily="34" charset="0"/>
                <a:cs typeface="Arial" panose="020B0604020202020204" pitchFamily="34" charset="0"/>
              </a:rPr>
              <a:t>const.qr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BUT for illegitimate/miscounted vote, only IF “decisive” (</a:t>
            </a:r>
            <a:r>
              <a:rPr lang="en" sz="2800" dirty="0" err="1">
                <a:latin typeface="Arial" panose="020B0604020202020204" pitchFamily="34" charset="0"/>
                <a:cs typeface="Arial" panose="020B0604020202020204" pitchFamily="34" charset="0"/>
              </a:rPr>
              <a:t>delib.qrm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BUT for inaccuracy of minutes, only IF impossible understanding</a:t>
            </a:r>
          </a:p>
          <a:p>
            <a:pPr marL="457200" indent="-457200">
              <a:buFontTx/>
              <a:buChar char="-"/>
            </a:pP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373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199" y="539827"/>
            <a:ext cx="11353801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VOIDABILITY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SM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resolutions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annullable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(2377 c.c.) -&gt; STANDING</a:t>
            </a: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= BY shareholders which were absent, dissenting or abstaining 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BUT ONLY IF represent 5% total capital (0,1% for open </a:t>
            </a:r>
            <a:r>
              <a:rPr lang="en" sz="2800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OTHERWISE just damages claim (without voiding the resolution)</a:t>
            </a:r>
          </a:p>
          <a:p>
            <a:endParaRPr lang="e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= BY directors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= BY statutory auditors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= BY public supervising authority (for special sectors)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8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199" y="539827"/>
            <a:ext cx="1135380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VOIDABILITY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SM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resolutions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annullable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(2377 c.c.) -&gt; TIME</a:t>
            </a: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= 90 days from approval (or transcription in Business Register)</a:t>
            </a:r>
          </a:p>
          <a:p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BUT no voidability IF the resolution is validly “substituted” 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891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199" y="539827"/>
            <a:ext cx="1135380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VOIDABILITY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SM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resolutions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annullable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(2377 c.c.) -&gt; EFFECTS</a:t>
            </a: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= resolution become void for everyone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= obliges the directors to take any necessary actions</a:t>
            </a:r>
          </a:p>
          <a:p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BUT not affecting third-party rights acquired in good faith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579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199" y="539827"/>
            <a:ext cx="11353801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NULLITY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SM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resolutions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" sz="2800" dirty="0" err="1">
                <a:latin typeface="Arial" panose="020B0604020202020204" pitchFamily="34" charset="0"/>
                <a:cs typeface="Arial" panose="020B0604020202020204" pitchFamily="34" charset="0"/>
              </a:rPr>
              <a:t>null&amp;void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(2379 c.c.) -&gt; OBJECT</a:t>
            </a: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= WHEN specific cases provided by law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-&gt; failure to summon 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[not just formal irregularities]</a:t>
            </a:r>
            <a:b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-&gt; absence of minutes 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[ok mere signature and date] </a:t>
            </a:r>
            <a:b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-&gt; impossibility/unlawfulness of resolution’s object</a:t>
            </a: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6900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199" y="539827"/>
            <a:ext cx="1135380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NULLITY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SM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resolutions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" sz="2800" dirty="0" err="1">
                <a:latin typeface="Arial" panose="020B0604020202020204" pitchFamily="34" charset="0"/>
                <a:cs typeface="Arial" panose="020B0604020202020204" pitchFamily="34" charset="0"/>
              </a:rPr>
              <a:t>null&amp;void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(2379 c.c.) -&gt; STANDING</a:t>
            </a: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= BY any interested parties (ALSO outside the company)</a:t>
            </a:r>
          </a:p>
          <a:p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BUT for </a:t>
            </a:r>
            <a:r>
              <a:rPr lang="en" sz="2800" dirty="0" err="1">
                <a:latin typeface="Arial" panose="020B0604020202020204" pitchFamily="34" charset="0"/>
                <a:cs typeface="Arial" panose="020B0604020202020204" pitchFamily="34" charset="0"/>
              </a:rPr>
              <a:t>failur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to summon NOT BY WHOM agreed to proceed</a:t>
            </a:r>
          </a:p>
          <a:p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6012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199" y="539827"/>
            <a:ext cx="11353801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NULLITY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SM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resolutions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annullable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(2377 c.c.) -&gt; TIME</a:t>
            </a: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= 3 years from approval (or transcription in Business Register)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= NO time limit for corporate object becoming impossible/illegal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= SPECIAL time limit for certain resolution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- financial statements NOT AFTER approval of the next one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- capital increase/reduction NOT AFTER 180-days from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registration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[in case of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failure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summon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, NOT AFTER 90-days from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approval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financial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statements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resolution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enacted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87019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199" y="539827"/>
            <a:ext cx="1135380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SHAREHOLDERS’ MEETING: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NULLITY 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SM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resolutions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annullable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(2377 c.c.) -&gt; EFFECTS</a:t>
            </a: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= resolution become void for everyone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= obliges the directors to take any necessary actions</a:t>
            </a:r>
          </a:p>
          <a:p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BUT not affecting third-party rights acquired in good faith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-&gt; BUT for open/listed </a:t>
            </a:r>
            <a:r>
              <a:rPr lang="en" sz="2800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= NO NULLITY when resolution partially enacted </a:t>
            </a:r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[only </a:t>
            </a:r>
            <a:r>
              <a:rPr lang="en" sz="2800" i="1">
                <a:latin typeface="Arial" panose="020B0604020202020204" pitchFamily="34" charset="0"/>
                <a:cs typeface="Arial" panose="020B0604020202020204" pitchFamily="34" charset="0"/>
              </a:rPr>
              <a:t>damages]</a:t>
            </a:r>
            <a:endParaRPr lang="it-IT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3768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BOARD OF DIRECTORS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: ESSENCE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it-IT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</a:t>
            </a: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body</a:t>
            </a:r>
          </a:p>
          <a:p>
            <a:pPr lvl="0"/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necessary body that does not coincide with corporate “participation”</a:t>
            </a:r>
          </a:p>
          <a:p>
            <a:pPr marL="457200" lvl="0" indent="-457200">
              <a:buFontTx/>
              <a:buChar char="-"/>
            </a:pP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administrative body</a:t>
            </a:r>
          </a:p>
          <a:p>
            <a:pPr lvl="0"/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managing competence as defined in law</a:t>
            </a:r>
          </a:p>
          <a:p>
            <a:pPr marL="457200" indent="-457200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administrative “organ”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usually is collective (board), BUT it can be individual (sole-director)</a:t>
            </a:r>
            <a:endParaRPr lang="en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board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functioning</a:t>
            </a:r>
          </a:p>
          <a:p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collegial mechanism (chairman, quorum, minutes, resolutions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8831831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BOARD OF DIRECTORS: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" sz="2800" dirty="0" err="1">
                <a:latin typeface="Arial" panose="020B0604020202020204" pitchFamily="34" charset="0"/>
                <a:cs typeface="Arial" panose="020B0604020202020204" pitchFamily="34" charset="0"/>
              </a:rPr>
              <a:t>ppointment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(2364 c.c.)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articles of incorporation or Ordinary SM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remuneration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(2389 c.c.)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with the act of appointment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		= articles of incorporation or Ordinary SM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	-&gt; BUT additional remuneration for directors with 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“executive”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tasks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		= decided by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with the opinion of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		= statute may provide SM to set a total amount </a:t>
            </a: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2093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BOARD OF DIRECTORS: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</a:p>
          <a:p>
            <a:pPr lvl="0"/>
            <a:endParaRPr lang="en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it-IT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duration</a:t>
            </a:r>
            <a:r>
              <a:rPr lang="it-IT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(2383 c.c.)</a:t>
            </a:r>
            <a:endParaRPr lang="en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3 financial years BUT renewable (2383 c.c.)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institutional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(2380-bis c.c.)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-&gt; directors may be also non-shareholders</a:t>
            </a:r>
          </a:p>
          <a:p>
            <a:endParaRPr lang="en" sz="8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basic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(2382 c.c.)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-&gt; NO ineligibility/disqualification THAT IS incapacity or criminal sanctions</a:t>
            </a:r>
          </a:p>
          <a:p>
            <a:pPr marL="457200" indent="-457200">
              <a:buFontTx/>
              <a:buChar char="-"/>
            </a:pPr>
            <a:endParaRPr lang="en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special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(2387 c.c.)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-&gt; 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honourability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professionality, independence IF provided by statute or law</a:t>
            </a:r>
          </a:p>
          <a:p>
            <a:pPr marL="457200" indent="-457200">
              <a:buFontTx/>
              <a:buChar char="-"/>
            </a:pPr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8342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BOARD OF DIRECTORS: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</a:p>
          <a:p>
            <a:pPr lvl="0"/>
            <a:endParaRPr lang="en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it-IT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termination</a:t>
            </a:r>
            <a:endParaRPr lang="en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“involuntary” cases (disqualification, expiration, death)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-&gt; “voluntary” cases (resignation &amp; revocation)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resignation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(2385 c.c.)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-&gt; IF persists majority of 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WITH immediate effect</a:t>
            </a:r>
          </a:p>
          <a:p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-&gt; IF lacks majority of 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ONLY FROM restored majority of 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endParaRPr lang="en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8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revocation</a:t>
            </a:r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(2383 c.c.)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-&gt; always discretional at any time (by the same Ordinary SM)</a:t>
            </a:r>
          </a:p>
          <a:p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-&gt; BUT compensation for damages IF no due cause</a:t>
            </a:r>
          </a:p>
          <a:p>
            <a:pPr marL="457200" indent="-457200">
              <a:buFontTx/>
              <a:buChar char="-"/>
            </a:pPr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4156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BOARD OF DIRECTORS: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</a:p>
          <a:p>
            <a:pPr lvl="0"/>
            <a:endParaRPr lang="en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it-IT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replacement</a:t>
            </a:r>
            <a:r>
              <a:rPr lang="it-IT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(2396-undecies c.c.)</a:t>
            </a:r>
            <a:endParaRPr lang="en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persists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majority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elected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SM in the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endParaRPr lang="it-IT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=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remaining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appoint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new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directors</a:t>
            </a:r>
            <a:endParaRPr lang="it-IT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= ‘co-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optation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be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approved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endParaRPr lang="it-IT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= ‘co-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optated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remain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charge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until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SM</a:t>
            </a:r>
            <a:endParaRPr lang="en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-&gt; 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lacks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majority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elected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SM in the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endParaRPr lang="it-IT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=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remaining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summon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SM</a:t>
            </a:r>
          </a:p>
          <a:p>
            <a:pPr lvl="0"/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= ‘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appointed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directors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remain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charge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same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duration</a:t>
            </a:r>
            <a:endParaRPr lang="it-IT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-&gt; 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cease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case of ‘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stabunt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cadent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’)</a:t>
            </a:r>
          </a:p>
          <a:p>
            <a:pPr lvl="0"/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=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urgent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summoning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SM</a:t>
            </a:r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0827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BOARD OF DIRECTORS: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COMPETENCE</a:t>
            </a:r>
          </a:p>
          <a:p>
            <a:pPr lvl="0"/>
            <a:endParaRPr lang="en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“administration” (2380-bis c.c.)</a:t>
            </a:r>
          </a:p>
          <a:p>
            <a:pPr lvl="0"/>
            <a:endParaRPr lang="en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management and organisation of the company, including the establishment of organisational, administrative and accounting structure </a:t>
            </a:r>
            <a:r>
              <a:rPr lang="e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[“appropriate” = 2086 c.c.]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are the sole responsibility of the directors, who carry out all transactions necessary for the fulfilment of the company’s object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such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“administration” includes more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specifically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representation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company</a:t>
            </a:r>
          </a:p>
          <a:p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summon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SM and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execution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resolutions</a:t>
            </a:r>
            <a:endParaRPr lang="it-IT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keeping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accounting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records</a:t>
            </a:r>
            <a:endParaRPr lang="it-IT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paration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financial statements</a:t>
            </a:r>
          </a:p>
        </p:txBody>
      </p:sp>
    </p:spTree>
    <p:extLst>
      <p:ext uri="{BB962C8B-B14F-4D97-AF65-F5344CB8AC3E}">
        <p14:creationId xmlns:p14="http://schemas.microsoft.com/office/powerpoint/2010/main" val="32706028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BOARD OF DIRECTORS: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POWERS</a:t>
            </a:r>
          </a:p>
          <a:p>
            <a:pPr lvl="0"/>
            <a:endParaRPr lang="en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representation (2384 c.c.)</a:t>
            </a:r>
          </a:p>
          <a:p>
            <a:pPr lvl="0"/>
            <a:endParaRPr lang="en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power of representation is general by default (for all relevant acts)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power of representation is not automatic (not for all directors)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power of representation is entrusted by the statute (to indicated directors)</a:t>
            </a:r>
          </a:p>
          <a:p>
            <a:pPr lvl="0"/>
            <a:endParaRPr lang="en" sz="28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it-IT" sz="2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it-IT" sz="2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representation</a:t>
            </a:r>
            <a:r>
              <a:rPr lang="it-IT" sz="2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it-IT" sz="2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 </a:t>
            </a:r>
            <a:r>
              <a:rPr lang="it-IT" sz="2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registered</a:t>
            </a:r>
            <a:r>
              <a:rPr lang="it-IT" sz="2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Business </a:t>
            </a:r>
            <a:r>
              <a:rPr lang="it-IT" sz="2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Register</a:t>
            </a:r>
            <a:endParaRPr lang="it-IT" sz="2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BUT no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enforceability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against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third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-parties of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statutory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limits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registered</a:t>
            </a:r>
            <a:endParaRPr lang="it-IT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ONLY IF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demonstration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intentional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damage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against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company</a:t>
            </a:r>
          </a:p>
        </p:txBody>
      </p:sp>
    </p:spTree>
    <p:extLst>
      <p:ext uri="{BB962C8B-B14F-4D97-AF65-F5344CB8AC3E}">
        <p14:creationId xmlns:p14="http://schemas.microsoft.com/office/powerpoint/2010/main" val="15439540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BOARD OF DIRECTORS: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POWERS</a:t>
            </a:r>
          </a:p>
          <a:p>
            <a:pPr lvl="0"/>
            <a:endParaRPr lang="en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delegation (2381-bis c.c.)</a:t>
            </a:r>
          </a:p>
          <a:p>
            <a:pPr lvl="0"/>
            <a:endParaRPr lang="en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administrative powers can be delegated IF provided by statute or SM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powers can be delegated to “executive” directors or “executive committee”</a:t>
            </a:r>
          </a:p>
          <a:p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determines scope, limits, procedures for delegation of powers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executive bodies exercise delegated powers, periodically reporting to the 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endParaRPr lang="en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at any time issue instructions or assume responsibility for transactions</a:t>
            </a:r>
          </a:p>
          <a:p>
            <a:pPr lvl="0"/>
            <a:endParaRPr lang="en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" sz="2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powers that cannot be delegated to executive bodies</a:t>
            </a:r>
          </a:p>
          <a:p>
            <a:pPr lvl="0"/>
            <a:r>
              <a:rPr lang="e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statements, capital increase/reduction, convertible bonds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merger/division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access to insolvency proceedings (BUT YES appropriate structure 2086 c.c.)</a:t>
            </a:r>
          </a:p>
          <a:p>
            <a:pPr lvl="0"/>
            <a:endParaRPr lang="en" sz="28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7862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92781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BOARD OF DIRECTORS: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DUTIES</a:t>
            </a:r>
          </a:p>
          <a:p>
            <a:pPr lvl="0"/>
            <a:endParaRPr lang="en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“diligent” administration (2392 c.c.)</a:t>
            </a:r>
          </a:p>
          <a:p>
            <a:pPr lvl="0"/>
            <a:endParaRPr lang="en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directors must fulfil the duties imposed on them by the law and the statute with the diligence required by the nature of their role and their specific expertise</a:t>
            </a:r>
          </a:p>
          <a:p>
            <a:pPr lvl="0"/>
            <a:endParaRPr lang="en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“informed” administration (2381-ter c.c.)</a:t>
            </a:r>
          </a:p>
          <a:p>
            <a:pPr lvl="0"/>
            <a:endParaRPr lang="en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directors are required to act in an informed manner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any director may request the delegated “colleague” to provide information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when making their decisions, directors without delegated powers shall rely, to a reasonable extent and taking into account their specific areas of expertise, on the information received in accordance with the provisions of law and statute</a:t>
            </a:r>
            <a:endParaRPr lang="it-IT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6627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92781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BOARD OF DIRECTORS: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DUTIES</a:t>
            </a:r>
          </a:p>
          <a:p>
            <a:pPr lvl="0"/>
            <a:endParaRPr lang="en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“patrimonial” administration (2394 c.c.)</a:t>
            </a:r>
          </a:p>
          <a:p>
            <a:pPr lvl="0"/>
            <a:endParaRPr lang="en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directors must preserve business continuity and capital integrity</a:t>
            </a:r>
          </a:p>
          <a:p>
            <a:pPr lvl="0"/>
            <a:endParaRPr lang="en" sz="8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“personal” obligations (2390 ff. c.c.)</a:t>
            </a:r>
          </a:p>
          <a:p>
            <a:pPr lvl="0"/>
            <a:endParaRPr lang="en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obligation of 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loyalty&amp;confidentiality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(general diligence + statutory clauses)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obligation of not using company information for personal advantage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obligation of non-competition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= NO partner with unlimited liability in competing companies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= NO directors or “strategic” managers in competing companies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= NO materially carrying out any competing business activity 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UNLESS authorized by SM</a:t>
            </a:r>
          </a:p>
        </p:txBody>
      </p:sp>
    </p:spTree>
    <p:extLst>
      <p:ext uri="{BB962C8B-B14F-4D97-AF65-F5344CB8AC3E}">
        <p14:creationId xmlns:p14="http://schemas.microsoft.com/office/powerpoint/2010/main" val="25472275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92781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BOARD OF DIRECTORS: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FUNCTIONING</a:t>
            </a:r>
          </a:p>
          <a:p>
            <a:pPr lvl="0"/>
            <a:endParaRPr lang="en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“collegial” functioning (2388 c.c.)</a:t>
            </a:r>
          </a:p>
          <a:p>
            <a:pPr lvl="0"/>
            <a:endParaRPr lang="en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chaired by a 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rman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(“President”) with coordinating functions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Quorum for constitution = absolute majority of members (BUT statute)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Quorum for deliberation = absolute majority of participants (BUT statute)</a:t>
            </a:r>
          </a:p>
          <a:p>
            <a:pPr lvl="0"/>
            <a:endParaRPr lang="en" sz="8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resolutions invalidity (2388 c.c.)</a:t>
            </a:r>
          </a:p>
          <a:p>
            <a:pPr lvl="0"/>
            <a:endParaRPr lang="en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IN CASE OF non-compliance with law or statute</a:t>
            </a:r>
          </a:p>
          <a:p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WITHIN 90-days from resolution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ONLY by absent/dissenting directors OR statutory auditors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IF detrimental to individual rights ALSO shareholders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SAVE in any case the acquired rights by third-parties in good faith</a:t>
            </a:r>
            <a:endParaRPr lang="it-IT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4259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1236286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BOARD OF DIRECTORS: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FUNCTIONING</a:t>
            </a:r>
          </a:p>
          <a:p>
            <a:pPr lvl="0"/>
            <a:endParaRPr lang="en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CONFLICT OF INTERESTS (2391 c.c.)</a:t>
            </a:r>
          </a:p>
          <a:p>
            <a:pPr lvl="0"/>
            <a:endParaRPr lang="en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directors have to disclose any direct/indirect “interest” in a company transaction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directors must INFORM the other directors and the statutory auditors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executive directors must ABSTAIN from the transaction, remitting it to the 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endParaRPr lang="en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WHEN THE BOARD DECIDES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should duly motivate the reasons and convenience for the company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HOWEVER the resolution can be challenged by directors / statutory auditors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IF there is a potential damage for the company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IF the vote of the “interested” director was decisive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IF the “appellant” director has not approved following due information</a:t>
            </a:r>
          </a:p>
          <a:p>
            <a:pPr lvl="0"/>
            <a:endParaRPr lang="en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4215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927814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BOARD OF DIRECTORS: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LIABILITY</a:t>
            </a:r>
          </a:p>
          <a:p>
            <a:pPr lvl="0"/>
            <a:endParaRPr lang="en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TOWARDS COMPANY (2392 c.c.)</a:t>
            </a:r>
          </a:p>
          <a:p>
            <a:pPr lvl="0"/>
            <a:endParaRPr lang="en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breach of the duty of diligence or any other obligation causing a damage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individual (not collegial) 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joint&amp;several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liability among all directors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liability depends on the competence of each director (= delegated bodies)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HOWEVER non-executive directors must always act in “informed” manner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ALSO personal liability if, having been aware of prejudicial facts, they failed to do everything in their power to prevent or mitigate harmful consequences</a:t>
            </a:r>
          </a:p>
          <a:p>
            <a:pPr lvl="0"/>
            <a:endParaRPr lang="en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[administration “negligence” is not just related to the company result</a:t>
            </a:r>
          </a:p>
          <a:p>
            <a:pPr lvl="0"/>
            <a:r>
              <a:rPr lang="e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-&gt; business success ≠ business judgement rule]</a:t>
            </a:r>
            <a:endParaRPr lang="it-IT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2403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927814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BOARD OF DIRECTORS: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LIABILITY</a:t>
            </a:r>
          </a:p>
          <a:p>
            <a:pPr lvl="0"/>
            <a:endParaRPr lang="en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LIABILITY CLAIM (2393 c.c.)</a:t>
            </a:r>
          </a:p>
          <a:p>
            <a:pPr lvl="0"/>
            <a:endParaRPr lang="en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WITHIN 5-years from termination of the director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the liability claim should be approved by SM (BUT ALSO statutory auditors)</a:t>
            </a:r>
          </a:p>
          <a:p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can be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approved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 of the agenda, in the meeting for the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statements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liability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regards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facts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endParaRPr lang="it-IT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approval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liability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claim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1/5 capital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implies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automatic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revocation</a:t>
            </a:r>
            <a:endParaRPr lang="it-IT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company can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waive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settle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liability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claim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against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directors</a:t>
            </a:r>
            <a:endParaRPr lang="it-IT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IF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approved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SM BUT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minority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shareholders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1/5 capital</a:t>
            </a:r>
          </a:p>
          <a:p>
            <a:endParaRPr lang="it-IT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liability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claim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can be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activated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minority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shareholders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(2393-bis c.c.)</a:t>
            </a:r>
          </a:p>
          <a:p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-&gt; IF 1/5 capital (OR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portion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statute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NOT 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beyond</a:t>
            </a:r>
            <a:r>
              <a:rPr lang="it-IT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1/3 capital)</a:t>
            </a:r>
          </a:p>
          <a:p>
            <a:endParaRPr lang="it-IT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8768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1" y="539827"/>
            <a:ext cx="1092781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BOARD OF DIRECTORS: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LIABILITY</a:t>
            </a:r>
          </a:p>
          <a:p>
            <a:pPr lvl="0"/>
            <a:endParaRPr lang="en" sz="12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TOWARDS CREDITORS (2394 c.c.)</a:t>
            </a:r>
          </a:p>
          <a:p>
            <a:pPr lvl="0"/>
            <a:endParaRPr lang="en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breach of the duty to preserve patrimonial integrity (again “diligently”)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CONDITION OF insufficiency of corporate assets to satisfy debts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BUT IF 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insolve</a:t>
            </a:r>
            <a:r>
              <a:rPr lang="it-IT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proceedings ALSO by liquidators (special rules)</a:t>
            </a:r>
          </a:p>
          <a:p>
            <a:pPr lvl="0"/>
            <a:endParaRPr lang="en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TOWARDS SHAREHOLDERS/THIRD-PARTIES (2395 c.c.)</a:t>
            </a:r>
          </a:p>
          <a:p>
            <a:pPr lvl="0"/>
            <a:endParaRPr lang="en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residual possibility of general claim for damages in case of “unlawful” acts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CONDITION OF director’s fault PLUS direct damage to individual rights</a:t>
            </a:r>
          </a:p>
          <a:p>
            <a:pPr lvl="0"/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WITHIN 5-years from the prejudicial act</a:t>
            </a:r>
            <a:endParaRPr lang="it-IT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1282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STATUTORY AUDITORS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: ESSENCE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it-IT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</a:t>
            </a: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body</a:t>
            </a:r>
          </a:p>
          <a:p>
            <a:pPr lvl="0"/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necessary body in addition to the 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dicothomy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ownership/management</a:t>
            </a:r>
          </a:p>
          <a:p>
            <a:pPr marL="457200" lvl="0" indent="-457200">
              <a:buFontTx/>
              <a:buChar char="-"/>
            </a:pP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body</a:t>
            </a:r>
          </a:p>
          <a:p>
            <a:pPr lvl="0"/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internal audit competence as defined in law [≠ external audit]</a:t>
            </a:r>
          </a:p>
          <a:p>
            <a:pPr marL="457200" indent="-457200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collective body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NO sole-auditor “organ”</a:t>
            </a:r>
            <a:endParaRPr lang="en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board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functioning</a:t>
            </a:r>
          </a:p>
          <a:p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collegial mechanism PLUS individual powers</a:t>
            </a:r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1576991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STATUTORY AUDITORS: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appointment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(2400 c.c.)</a:t>
            </a: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Ordinary SM (save for first ones always in the incorporation act)</a:t>
            </a: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" sz="2400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 is appointed by the same shareholders that appoints </a:t>
            </a:r>
            <a:r>
              <a:rPr lang="en" sz="2400" dirty="0" err="1"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special rules to guarantee independence of “controllers”</a:t>
            </a: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6186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STATUTORY AUDITORS: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(2397 c.c.)</a:t>
            </a: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3 to 5 active members (+2 substitute members)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indifferent whether shareholders or not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(2399 c.c.)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professionalism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	= at least 1+1 (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active+substitute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) member as “registered” auditors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	= others as listed professionals or law/economics academics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ineligibility/disqualification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	= loss of professional requirements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	= other requirements provided in the statute </a:t>
            </a: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115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08205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STATUTORY AUDITORS: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independence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requirement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(2396-septies c.c.)</a:t>
            </a: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basic requirements for directors (= incapacity &amp; criminal sanctions)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directors’ family members up to the fourth degree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directors’ family members also for companies of the same group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any person linked to the company (or companies of the same group) by a working/economic relationship which may compromise their independence</a:t>
            </a: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[BUT being a statutory auditor in such companies is not in itself incompatible]</a:t>
            </a:r>
          </a:p>
        </p:txBody>
      </p:sp>
    </p:spTree>
    <p:extLst>
      <p:ext uri="{BB962C8B-B14F-4D97-AF65-F5344CB8AC3E}">
        <p14:creationId xmlns:p14="http://schemas.microsoft.com/office/powerpoint/2010/main" val="39266078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STATUTORY AUDITORS: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duration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(2400 c.c.)</a:t>
            </a: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3 financial years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UNTIL approval of 3rd financial statements (BUT </a:t>
            </a:r>
            <a:r>
              <a:rPr lang="en" sz="2400" dirty="0" err="1">
                <a:latin typeface="Arial" panose="020B0604020202020204" pitchFamily="34" charset="0"/>
                <a:cs typeface="Arial" panose="020B0604020202020204" pitchFamily="34" charset="0"/>
              </a:rPr>
              <a:t>prorogatio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 UNTIL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substit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tion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renewable mandate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remuneration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(2402 c.c.)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in statute or by Ordinary SM with the act of appointment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remuneration is annual BUT should be defined for the entire term</a:t>
            </a:r>
          </a:p>
        </p:txBody>
      </p:sp>
    </p:spTree>
    <p:extLst>
      <p:ext uri="{BB962C8B-B14F-4D97-AF65-F5344CB8AC3E}">
        <p14:creationId xmlns:p14="http://schemas.microsoft.com/office/powerpoint/2010/main" val="6978193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STATUTORY AUDITORS: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termination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(2400 c.c.)</a:t>
            </a: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regular “expiration” 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disqualification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ineligibility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causes</a:t>
            </a:r>
            <a:endParaRPr lang="it-IT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resignation</a:t>
            </a:r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revocation by the company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	= ONLY for due cause CONFIRMED BY judicial decree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replacement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(2401 c.c.)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substitute members “temporarily” until the following SM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following SM integrates the board with new members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new members stay in charge for the same remaining mandate</a:t>
            </a:r>
          </a:p>
        </p:txBody>
      </p:sp>
    </p:spTree>
    <p:extLst>
      <p:ext uri="{BB962C8B-B14F-4D97-AF65-F5344CB8AC3E}">
        <p14:creationId xmlns:p14="http://schemas.microsoft.com/office/powerpoint/2010/main" val="10019229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STATUTORY AUDITORS: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COMPETENCE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internal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audit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(2396-quinquies c.c.)</a:t>
            </a: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compliance with law and statute (“legality” control = YES substance NO merit)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adherence to the principles of sound administration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adequacy and effective functioning of the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organi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ational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“structures”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including the internal control and risk management system 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	= THEREFORE PRIMARILY DIRECTORS! BUT ALSO SM…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accounting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audit (2403 c.c.)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ONLY for companies NOT with “consolidated” financial statements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statute may entrust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ALSO of performing accounting audit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BUT all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members should be registered accounting auditors</a:t>
            </a:r>
          </a:p>
        </p:txBody>
      </p:sp>
    </p:spTree>
    <p:extLst>
      <p:ext uri="{BB962C8B-B14F-4D97-AF65-F5344CB8AC3E}">
        <p14:creationId xmlns:p14="http://schemas.microsoft.com/office/powerpoint/2010/main" val="19401624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STATUTORY AUDITORS: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POWERS &amp; DUTIES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attendance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of SM and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+ executive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bodies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(2305 c.c.)</a:t>
            </a: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collective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powers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of information (2396-sexies c.c.)</a:t>
            </a: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collective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individual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powers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inspection&amp;control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(2403-bis c.c.)</a:t>
            </a: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acts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of information (e.g.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disclosure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directors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’ “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interests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”)</a:t>
            </a: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acts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approval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(e.g.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remuneration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of executive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bodies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reactive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powers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substitute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powers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5966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STATUTORY AUDITORS: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POWERS &amp; DUTIES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reactive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powers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appeal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voidable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resolutions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by SM and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endParaRPr lang="it-IT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summon SM whether it detects serious facts and there is urgent need of action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deliberate the company liability claim for directors (2/3 majority members)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receive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complaint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by single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shareholders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THEN to be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reported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SM</a:t>
            </a: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= IF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complaint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by 1/20 capital ALSO duty to investigate and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it-IT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promote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judicial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review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in case of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serious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managing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irregularities</a:t>
            </a:r>
            <a:endParaRPr lang="it-IT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87270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STATUTORY AUDITORS: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POWERS &amp; DUTIES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substitute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powers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summon SM in case of omission by directors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perform publications in Business R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gister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in case of omission by directors 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ask the judge for capital reduction when required by law (omission by SM/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IF all directors cease, take over the (ordinary) management of the company</a:t>
            </a:r>
          </a:p>
        </p:txBody>
      </p:sp>
    </p:spTree>
    <p:extLst>
      <p:ext uri="{BB962C8B-B14F-4D97-AF65-F5344CB8AC3E}">
        <p14:creationId xmlns:p14="http://schemas.microsoft.com/office/powerpoint/2010/main" val="36031891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STATUTORY AUDITORS: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FUNCTIONING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MEETINGS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(2396-octies c.c.)</a:t>
            </a:r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is chaired by a chairman (“President”) appointed by SM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frequency should be at least any 90 days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Constitutive quorum = absolute majority of members (NO statute)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Deliberative quorum = absolute majority of participants (BUT dissenting)</a:t>
            </a:r>
          </a:p>
          <a:p>
            <a:endParaRPr lang="en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ATTENDANCE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(2396-octies c.c.)</a:t>
            </a:r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disqualification if failing to attend without due justification (alternatively):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- 2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in a year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- 2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(&amp; delegated bodies) consecutively in a year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- 1 SM</a:t>
            </a: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7953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STATUTORY AUDITORS: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LIABILITY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OBLIGATIONS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(2407 c.c.)</a:t>
            </a:r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diligence and professionality required by their role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truth about their declarations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confidentiality about documents and facts known for their role</a:t>
            </a:r>
          </a:p>
          <a:p>
            <a:endParaRPr lang="en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LIABILITY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(2407 c.c.)</a:t>
            </a:r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similar type of liability (company, creditors, shareholders and third-parties)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similar procedure for claim (respectively)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similar term (5-years from deposit of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annual report concerning the fact) 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NEW!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liabilit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cap for “fault” = multiple of annual remuneration (15x; 12x; 10x)</a:t>
            </a: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7211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EXTERNAL AUDITORS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: ESSENCE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Tx/>
              <a:buChar char="-"/>
            </a:pPr>
            <a:r>
              <a:rPr lang="it-IT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institutional</a:t>
            </a: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role</a:t>
            </a:r>
          </a:p>
          <a:p>
            <a:pPr lvl="0"/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necessary “consultant” (exceptional accounting competence of </a:t>
            </a:r>
            <a:r>
              <a:rPr lang="en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lvl="0" indent="-457200">
              <a:buFontTx/>
              <a:buChar char="-"/>
            </a:pPr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role</a:t>
            </a:r>
          </a:p>
          <a:p>
            <a:pPr lvl="0"/>
            <a:r>
              <a:rPr lang="e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external audit competence (financial statements + regular accounting)</a:t>
            </a:r>
          </a:p>
          <a:p>
            <a:pPr marL="457200" indent="-457200">
              <a:buFontTx/>
              <a:buChar char="-"/>
            </a:pP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subjective qualification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sole-auditor or audit company BUT ALWAYS “registered” professional</a:t>
            </a:r>
            <a:endParaRPr lang="en" sz="2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special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rules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d.lgs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. 39/2010</a:t>
            </a:r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0778293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EXTERNAL AUDITORS: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appointment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(art. 13, </a:t>
            </a:r>
            <a:r>
              <a:rPr lang="en" sz="2800" dirty="0" err="1">
                <a:latin typeface="Arial" panose="020B0604020202020204" pitchFamily="34" charset="0"/>
                <a:cs typeface="Arial" panose="020B0604020202020204" pitchFamily="34" charset="0"/>
              </a:rPr>
              <a:t>d.lgs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. 39/2010)</a:t>
            </a: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by Ordinary SM on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proposal (save for first ones in incorporation act)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entire remuneration with the appointment act + adjustment criteria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3 financial year term BUT renewable (expect for special companies)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revocation by Ordinary SM after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opinion ONLY for due cause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[= due cause is NEVER by law divergence of views about accounting checks]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resignation/resolution is possible BUT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cases&amp;modalities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prescribed by law  </a:t>
            </a:r>
          </a:p>
          <a:p>
            <a:endParaRPr lang="en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(art. 9-10, </a:t>
            </a:r>
            <a:r>
              <a:rPr lang="en" sz="2800" dirty="0" err="1">
                <a:latin typeface="Arial" panose="020B0604020202020204" pitchFamily="34" charset="0"/>
                <a:cs typeface="Arial" panose="020B0604020202020204" pitchFamily="34" charset="0"/>
              </a:rPr>
              <a:t>d.lgs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. 39/2010)</a:t>
            </a: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deontology, professional skepticism, independence, objectivity</a:t>
            </a:r>
          </a:p>
        </p:txBody>
      </p:sp>
    </p:spTree>
    <p:extLst>
      <p:ext uri="{BB962C8B-B14F-4D97-AF65-F5344CB8AC3E}">
        <p14:creationId xmlns:p14="http://schemas.microsoft.com/office/powerpoint/2010/main" val="31715776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EXTERNAL AUDITORS: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COMPETENCE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competence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(art. 14, d.lgs. 39/2010)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check regularity and conformity of accounting records</a:t>
            </a:r>
          </a:p>
          <a:p>
            <a:endParaRPr lang="en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special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competences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advisory functions for particular corporate operations (e.g. withdrawal, mergers)</a:t>
            </a:r>
          </a:p>
          <a:p>
            <a:endParaRPr lang="en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task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express the audit opinion on financial statements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= positive opinion with/without findings (IF fully positive = restrictions on invalidity)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= negative opinion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= impossible opinion</a:t>
            </a:r>
          </a:p>
        </p:txBody>
      </p:sp>
    </p:spTree>
    <p:extLst>
      <p:ext uri="{BB962C8B-B14F-4D97-AF65-F5344CB8AC3E}">
        <p14:creationId xmlns:p14="http://schemas.microsoft.com/office/powerpoint/2010/main" val="2862145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EXTERNAL AUDITORS: </a:t>
            </a:r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POWERS &amp; DUTIES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mirroring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powers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information&amp;inspection</a:t>
            </a:r>
            <a:endParaRPr lang="it-IT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duty of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professional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diligence</a:t>
            </a:r>
            <a:endParaRPr lang="it-IT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liability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for non-performance</a:t>
            </a:r>
          </a:p>
          <a:p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interfacing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(NEW! 2409-septies c.c.)</a:t>
            </a: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obligation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exchange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information for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respective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tasks</a:t>
            </a:r>
            <a:endParaRPr lang="it-IT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SO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promptly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regularly</a:t>
            </a:r>
            <a:endParaRPr lang="it-IT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6109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ALTERNATIVE SYSTEMS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: TWO-TIER &amp; ONE-TIER</a:t>
            </a:r>
            <a:endParaRPr lang="it-IT" sz="32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Traditional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 (2396-decies ff. c.c.)</a:t>
            </a: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SM +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Two-tier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(2409-novies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ff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. c.c.)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Management Board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	-&gt; Supervisory Board (= internal control body)</a:t>
            </a:r>
          </a:p>
          <a:p>
            <a:endParaRPr lang="en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One-tier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(2409-septiesdecies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ff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. c.c.)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Board of Directors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	-&gt; Management Control Commit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ee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(= internal control body)</a:t>
            </a: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5493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ALTERNATIVE SYSTEMS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: TWO-TIER</a:t>
            </a:r>
            <a:endParaRPr lang="it-IT" sz="32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Supervisory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Board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general competence of the control body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	-&gt; special competences of SM (e.g. approval of financial statements)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Management Board</a:t>
            </a:r>
          </a:p>
          <a:p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general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competence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administrative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body</a:t>
            </a: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	-&gt; more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connected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Supervisory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Board (in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fact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appointed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by SB) </a:t>
            </a:r>
          </a:p>
          <a:p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[ACCOUNTING AUDIT = ALWAYS EXTERNAL AUDITORS]</a:t>
            </a:r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2038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ALTERNATIVE SYSTEMS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: ONE-TIER</a:t>
            </a:r>
            <a:endParaRPr lang="it-IT" sz="32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Board of Directors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general competence of the administrative body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	-&gt; same rules as for the traditional system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Management Control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Committee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800" i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committee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“inside” the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nominated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by the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itself</a:t>
            </a:r>
            <a:endParaRPr lang="it-IT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	-&gt; BUT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directors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of MCC with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independence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endParaRPr lang="it-IT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	-&gt; AND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directors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always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appointed&amp;revoked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by SM</a:t>
            </a:r>
          </a:p>
          <a:p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[ACCOUNTING AUDIT = ALWAYS EXTERNAL AUDITORS]</a:t>
            </a:r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9529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JUDICIAL REVIEW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: art. 2396-quater c.c. (</a:t>
            </a:r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former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 2409 c.c.)</a:t>
            </a:r>
            <a:endParaRPr lang="it-IT" sz="32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Extreme “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external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” control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mechanism</a:t>
            </a:r>
            <a:endParaRPr lang="e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oversight by the judge for restoring the legality of corporate administration </a:t>
            </a: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≠ supervision by public authorities in sectors (e.g. CONSOB, BANKITALIA, IVASS)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5606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JUDICIAL REVIEW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: art. 2396-quater c.c. (</a:t>
            </a:r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former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 2409 c.c.)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CONDITIONS</a:t>
            </a:r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well-founded suspicion of serious irregularities in management by directors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= such irregularities may cause damage to the company (or subsidiaries)</a:t>
            </a:r>
          </a:p>
          <a:p>
            <a:endParaRPr lang="en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STANDING</a:t>
            </a:r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shareholders at least 1/10 capital OR less by statute (1/20 in “open”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(OR equivalent control body)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= Public Prosecutor (ONLY in “open”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= CONSOB for serious irregularities by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(ONLY in “listed”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7670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JUDICIAL REVIEW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: art. 2396-quater c.c. (</a:t>
            </a:r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former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 2409 c.c.)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PROCEDURE</a:t>
            </a:r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1) preliminary investigation by the judge after the claim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judicial hearing of company directors and statutory auditors</a:t>
            </a:r>
          </a:p>
          <a:p>
            <a:endParaRPr lang="en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2) IF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suspicion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 is confirmed</a:t>
            </a: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-&gt; 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judge may order inspection of company management by a judicial advisor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judge may suspend the proceedings IN CASE OF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(+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) substitution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[new directors should be adequate and proactive in </a:t>
            </a:r>
            <a:r>
              <a:rPr lang="it-IT" sz="2400" i="1">
                <a:latin typeface="Arial" panose="020B0604020202020204" pitchFamily="34" charset="0"/>
                <a:cs typeface="Arial" panose="020B0604020202020204" pitchFamily="34" charset="0"/>
              </a:rPr>
              <a:t>remedying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irregularities]</a:t>
            </a:r>
          </a:p>
          <a:p>
            <a:endParaRPr lang="en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3) IF irregularities are confirmed (as well as IF remedies are insufficient)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judge may take provisional measures and summon SM for consequent acts</a:t>
            </a: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-&gt; ALSO judge may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revok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(+</a:t>
            </a:r>
            <a:r>
              <a:rPr lang="en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) and appoint a judicial administrator</a:t>
            </a:r>
          </a:p>
          <a:p>
            <a:endParaRPr lang="en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44159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FB20AD2-EA33-4A4B-87B5-2B8728270EB3}"/>
              </a:ext>
            </a:extLst>
          </p:cNvPr>
          <p:cNvSpPr txBox="1"/>
          <p:nvPr/>
        </p:nvSpPr>
        <p:spPr>
          <a:xfrm>
            <a:off x="838200" y="539827"/>
            <a:ext cx="1135380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joint stock company (</a:t>
            </a:r>
            <a:r>
              <a:rPr lang="en-US" sz="3200" u="sng" dirty="0" err="1"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sz="3200" u="sng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CORPORATE GOVERNANCE</a:t>
            </a:r>
          </a:p>
          <a:p>
            <a:endParaRPr lang="en-US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i="1" u="sng" dirty="0">
                <a:latin typeface="Arial" panose="020B0604020202020204" pitchFamily="34" charset="0"/>
                <a:cs typeface="Arial" panose="020B0604020202020204" pitchFamily="34" charset="0"/>
              </a:rPr>
              <a:t>JUDICIAL REVIEW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: art. 2396-quater c.c. (</a:t>
            </a:r>
            <a:r>
              <a:rPr lang="it-IT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former</a:t>
            </a:r>
            <a:r>
              <a:rPr lang="it-IT" sz="3200" i="1" dirty="0">
                <a:latin typeface="Arial" panose="020B0604020202020204" pitchFamily="34" charset="0"/>
                <a:cs typeface="Arial" panose="020B0604020202020204" pitchFamily="34" charset="0"/>
              </a:rPr>
              <a:t> 2409 c.c.)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PROCEDURE</a:t>
            </a:r>
            <a:endParaRPr lang="e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" sz="2400" dirty="0" err="1">
                <a:latin typeface="Arial" panose="020B0604020202020204" pitchFamily="34" charset="0"/>
                <a:cs typeface="Arial" panose="020B0604020202020204" pitchFamily="34" charset="0"/>
              </a:rPr>
              <a:t>udicial</a:t>
            </a:r>
            <a:r>
              <a:rPr lang="en" sz="2400" dirty="0">
                <a:latin typeface="Arial" panose="020B0604020202020204" pitchFamily="34" charset="0"/>
                <a:cs typeface="Arial" panose="020B0604020202020204" pitchFamily="34" charset="0"/>
              </a:rPr>
              <a:t> administrator</a:t>
            </a:r>
          </a:p>
          <a:p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" sz="2400" i="1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powers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terms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determined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by the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judge</a:t>
            </a:r>
            <a:endParaRPr lang="it-IT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powers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include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always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claiming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company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liability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against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endParaRPr lang="it-IT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the end of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office</a:t>
            </a: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	-&gt; reporting to the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judge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  <a:endParaRPr lang="it-IT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	-&gt;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summoning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chairing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SM for appropriate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initiatives</a:t>
            </a:r>
            <a:endParaRPr lang="it-IT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		EITHER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appoint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new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BoD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BoSA</a:t>
            </a:r>
            <a:endParaRPr lang="it-IT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		OR decide to liquidate the company (or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insolvency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proceedings</a:t>
            </a:r>
            <a:r>
              <a:rPr lang="it-IT" sz="24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3177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2406</TotalTime>
  <Words>5930</Words>
  <Application>Microsoft Office PowerPoint</Application>
  <PresentationFormat>Widescreen</PresentationFormat>
  <Paragraphs>936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9" baseType="lpstr">
      <vt:lpstr>Arial</vt:lpstr>
      <vt:lpstr>Calibri</vt:lpstr>
      <vt:lpstr>Calibri Light</vt:lpstr>
      <vt:lpstr>Tema di Office</vt:lpstr>
      <vt:lpstr>Italian and European Company Law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Italian and European Company Law</dc:title>
  <dc:creator>SERAFIN Giulia</dc:creator>
  <cp:lastModifiedBy>CALABRESE BERNARDO</cp:lastModifiedBy>
  <cp:revision>325</cp:revision>
  <dcterms:created xsi:type="dcterms:W3CDTF">2022-09-29T07:58:18Z</dcterms:created>
  <dcterms:modified xsi:type="dcterms:W3CDTF">2026-10-28T11:42:17Z</dcterms:modified>
</cp:coreProperties>
</file>