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322" r:id="rId3"/>
    <p:sldId id="258" r:id="rId4"/>
    <p:sldId id="294" r:id="rId5"/>
    <p:sldId id="265" r:id="rId6"/>
    <p:sldId id="318" r:id="rId7"/>
    <p:sldId id="307" r:id="rId8"/>
    <p:sldId id="308" r:id="rId9"/>
    <p:sldId id="319" r:id="rId10"/>
    <p:sldId id="320" r:id="rId11"/>
    <p:sldId id="263" r:id="rId12"/>
    <p:sldId id="292" r:id="rId13"/>
    <p:sldId id="321" r:id="rId14"/>
    <p:sldId id="271" r:id="rId15"/>
    <p:sldId id="293" r:id="rId16"/>
    <p:sldId id="264" r:id="rId17"/>
    <p:sldId id="295" r:id="rId18"/>
    <p:sldId id="276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16D3-8CE8-0D8D-8BCD-1C9B982E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EF45DD-A783-5431-B2BF-6F1EF8483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8FBD1-BC0F-D2F0-A9BF-BB360880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C9A029-336F-DF53-252F-E72D893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40C53-C3DF-FF98-FB80-C260834F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4145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D32E6B-E6F7-00EA-98CC-25BF444C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72D4DA-966B-6D36-1723-A20E138F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C23A-1804-4274-E7A8-CE67368D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1EED31-7F05-2CA9-A55A-D74EBF52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EC824-6374-E8DF-FA63-A49CDDA5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438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B99B9-CAC2-DBD6-A9A5-0320C772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DEC15-7A96-B5D8-4B07-DB91A5CF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2569D8-05CD-7E09-C718-F0208C4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0BAB8D-F933-2790-EC98-DCAFA210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DEF79-5681-9F27-F92F-065605E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609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E69E9-860F-4F28-672D-80A00942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41408B-9A46-0030-E92A-58994FC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79C4CE-EC34-CA28-93BE-6E7FE9370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09EA45-FEE0-7583-9D96-20E3258D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DF0BB9-D4BE-882A-6966-D5C5260D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E384-E824-5DEA-CC2B-B6A44FD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1778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0BCDA3-989F-5D80-639C-AC3E93B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D2B4A7-EFA0-7260-BF2B-DFFD4EED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AF7881-2836-C32C-AEA4-A6F36051A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AAFFD3-0E13-2532-93DC-B3FA4ECCE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DECF4-0DB0-B0F9-DC8C-AD651023A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E0A8C8-60B0-054A-2243-E5376043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1AA92F-02C1-5473-9030-BB3E8DD4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32C9A4-9E28-9F6B-178B-FA1489AB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956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C5B65C-1B41-B558-BA9C-9B183E9A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4ECCD8B-2FC4-8DEC-6F96-FBE4AC9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C86B28-5085-F5BA-66B1-B459EBE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13E71C-99B4-C20A-29B0-4DBD2E37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717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FDEED1-6E0B-6CE9-B6DC-3F09BC5A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5B3F66-FD73-F544-1801-49E4A616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F9F57F-D161-6D98-8B58-161183DB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206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F62F6-2959-ECA1-8ADF-8430164B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7E92BD-6A15-6805-88A2-7B4D8CB9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A2B5D0-9B60-31FE-7C42-BF3CC41FF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A7348-0832-5A0A-6B1E-0754B562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213119-236A-1376-66B5-EBA5CCDA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7E17F2-0492-6FF1-2AE8-761706E2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2561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3C4FB-A071-34A0-158E-1D6C4692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96EC7A-041F-1AD9-5BD6-85605DAD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4B7D6D-116F-C4E7-1826-8779008A1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B0E4DE-BC51-A4D4-B63E-DEE7670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05A4D0-02FA-72A8-28BC-94438A2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63EEA6-A09E-CF4E-9C77-4F46BA7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932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0CABC-12D8-9F0D-6B6D-90A66DEB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54263B-DD25-0F89-3B89-CB431F7EC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437374-E697-2BE1-6BD2-1D3C1476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F6D3E0-6B2A-3901-C83F-09156990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2A027B-8784-1B57-312B-A234AB4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7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034C3B-3AA2-925D-C5BF-C03D5424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0BBCD9-DA18-A321-504D-E5252F6F7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E4D3CC-3A85-48CF-A973-E3346C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BB50C7-64CB-4D34-6929-476F87F1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95E7E-FACB-B700-A7B7-D17070B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336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53B6AB-300A-A9CE-A6B9-0EABA4AC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8EA76-36E4-72A8-5A98-3D2AB2649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1A03F-367D-98B5-6A75-88BFAFE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279B7-9D30-4408-B879-192EFAAF0F0F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45D843-91E1-AD20-2B19-D31BB010F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BF03B9-73D4-DCD3-DA8A-323F41775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422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4008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Guerra italo-turca (1911-12)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994" y="869134"/>
            <a:ext cx="6916011" cy="514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04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DE08A0-FC5F-E304-69F8-1F1797DE7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222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Modifiche territoriali dopo le guerre balcaniche</a:t>
            </a:r>
          </a:p>
        </p:txBody>
      </p:sp>
      <p:pic>
        <p:nvPicPr>
          <p:cNvPr id="7" name="Segnaposto contenuto 6" descr="File:Guerres balkaniques - situation avant 1912.png - Wikimedia Commons">
            <a:extLst>
              <a:ext uri="{FF2B5EF4-FFF2-40B4-BE49-F238E27FC236}">
                <a16:creationId xmlns:a16="http://schemas.microsoft.com/office/drawing/2014/main" id="{98172B90-DA36-4942-0B27-DE3AA2C3D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015" y="1057274"/>
            <a:ext cx="5822985" cy="5067301"/>
          </a:xfrm>
          <a:prstGeom prst="rect">
            <a:avLst/>
          </a:prstGeom>
        </p:spPr>
      </p:pic>
      <p:pic>
        <p:nvPicPr>
          <p:cNvPr id="8" name="Immagine 7" descr="10 август 1913, со Букурешкиот договор била поделена Македонија | Кајгана">
            <a:extLst>
              <a:ext uri="{FF2B5EF4-FFF2-40B4-BE49-F238E27FC236}">
                <a16:creationId xmlns:a16="http://schemas.microsoft.com/office/drawing/2014/main" id="{A3D6A34F-A8EC-E8C9-C072-101511FF8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199" y="1057274"/>
            <a:ext cx="5822985" cy="506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68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5564E7-8A0D-450A-8238-B36CB895B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1674"/>
          </a:xfrm>
        </p:spPr>
        <p:txBody>
          <a:bodyPr>
            <a:normAutofit/>
          </a:bodyPr>
          <a:lstStyle/>
          <a:p>
            <a:r>
              <a:rPr lang="it-IT" sz="3200" dirty="0"/>
              <a:t>I Balcani alla vigilia della Prima guerra mondiale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6E5E9C-153F-4A5F-B861-6D0E78E5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1576"/>
            <a:ext cx="10515600" cy="5086350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Le guerre balcaniche rafforzano soprattutto Serbia e Romania, modificando gli equilibri politici dell’Europa sud-orientale</a:t>
            </a:r>
          </a:p>
          <a:p>
            <a:pPr algn="just"/>
            <a:r>
              <a:rPr lang="it-IT" dirty="0"/>
              <a:t>Romania: legata segretamente alla Triplice Alleanza dal 1883 in funzione antirussa, è attraversata da crescenti tensioni con l’Ungheria per la condizione dei romeni di Transilvania</a:t>
            </a:r>
          </a:p>
          <a:p>
            <a:pPr algn="just"/>
            <a:r>
              <a:rPr lang="it-IT" dirty="0"/>
              <a:t>Serbia: rafforzata dalle conquiste territoriali, coltiva aspirazioni nazionali che la pongono in contrasto con l’Austria-Ungheria, soprattutto per la Bosnia-Erzegovina, annessa nel 1908</a:t>
            </a:r>
          </a:p>
          <a:p>
            <a:pPr algn="just"/>
            <a:r>
              <a:rPr lang="it-IT" dirty="0"/>
              <a:t>Austria-Ungheria: l’arciduca Francesco Ferdinando, erede al trono austro-ungarico, guardava con interesse ai progetti di federalizzazione della monarchia, discussi anche nel suo circolo del Belvedere, tra cui quello elaborato dal romeno Aurel Popovici (1906)</a:t>
            </a:r>
          </a:p>
        </p:txBody>
      </p:sp>
    </p:spTree>
    <p:extLst>
      <p:ext uri="{BB962C8B-B14F-4D97-AF65-F5344CB8AC3E}">
        <p14:creationId xmlns:p14="http://schemas.microsoft.com/office/powerpoint/2010/main" val="1630212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7679E4-2513-41C8-96F7-2DB573EAD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8327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dirty="0"/>
              <a:t>Il progetto federalista di Aurel Popovici:</a:t>
            </a:r>
            <a:br>
              <a:rPr lang="it-IT" sz="2800" dirty="0"/>
            </a:br>
            <a:r>
              <a:rPr lang="it-IT" sz="2800" dirty="0"/>
              <a:t>gli «Stati Uniti della Grande Austria» (1906)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DCFADA-D5EB-4A8D-9D6A-9A230C7BC7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079" y="1021062"/>
            <a:ext cx="7423842" cy="507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706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4EA38F-624E-47F2-A381-A5028E1F6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7" y="488887"/>
            <a:ext cx="10469461" cy="570368"/>
          </a:xfrm>
        </p:spPr>
        <p:txBody>
          <a:bodyPr>
            <a:normAutofit/>
          </a:bodyPr>
          <a:lstStyle/>
          <a:p>
            <a:pPr algn="just"/>
            <a:r>
              <a:rPr lang="it-IT" sz="3200" dirty="0"/>
              <a:t>L’Imperialismo russo fra Otto e Novecento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B4E9DE1-D34B-4B4A-B102-DC5539E66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65" y="1222218"/>
            <a:ext cx="10301681" cy="4884966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Nel corso dell’Ottocento l’Impero russo consolida ed estende la propria presenza nel Caucaso (rivalità con l’Impero ottomano), in Asia centrale (competizione con la Gran Bretagna) e nell’Estremo Oriente (rivalità con il Giappone)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Ferrovia transiberiana (dal 1891): strumento di integrazione economica e di rafforzamento della presenza russa in Estremo Oriente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La competizione russo-giapponese per la Manciuria e la Corea, aggravata dalla presenza militare russa a Port Arthur, conduce allo scontro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Guerra russo-giapponese (1904-1905): sconfitta della Russia, indebolimento del regime zarista e aggravamento della crisi interna che sfocia nella rivoluzione del 1905</a:t>
            </a:r>
          </a:p>
        </p:txBody>
      </p:sp>
    </p:spTree>
    <p:extLst>
      <p:ext uri="{BB962C8B-B14F-4D97-AF65-F5344CB8AC3E}">
        <p14:creationId xmlns:p14="http://schemas.microsoft.com/office/powerpoint/2010/main" val="3798137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039BA8-FEC6-47D7-B26A-63EE5E383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2114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L’espansione dell’Impero russo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113AA66-C8EE-4AFE-8FAF-C2EE0AB6DE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145" y="887240"/>
            <a:ext cx="9433710" cy="542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808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7DF311D-17A4-4DCF-AE94-BC285FDB5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75" y="672219"/>
            <a:ext cx="9795849" cy="5513562"/>
          </a:xfrm>
        </p:spPr>
      </p:pic>
    </p:spTree>
    <p:extLst>
      <p:ext uri="{BB962C8B-B14F-4D97-AF65-F5344CB8AC3E}">
        <p14:creationId xmlns:p14="http://schemas.microsoft.com/office/powerpoint/2010/main" val="784684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DAC9D3-8932-42C2-98E3-3B364CBC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495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dirty="0"/>
              <a:t>La ferrovia transiberiana: costruzione dal 1891, completamento nel 1916 interamente in territorio russo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57B21BF-CA58-4475-AA5E-87F1A13FC5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018" y="995881"/>
            <a:ext cx="7613963" cy="52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199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D7D758-34BC-4CE3-915C-42B2ACFE4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La rivoluzione russa del 1905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CF286E-53CD-40F9-A5F8-69A3AA17B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5519"/>
            <a:ext cx="10515600" cy="460555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it-IT" dirty="0"/>
              <a:t>La guerra russo-giapponese aumenta le tensioni sociali in Russia e nel gennaio 1905 una manifestazione operaia a San Pietroburgo viene repressa con la forza (domenica di sangue)</a:t>
            </a:r>
          </a:p>
          <a:p>
            <a:pPr algn="just"/>
            <a:r>
              <a:rPr lang="it-IT" dirty="0"/>
              <a:t>Nei mesi successivi si estendono scioperi e manifestazioni, dove istanze politico-sociali si uniscono a istanze nazionali, in particolare in Polonia e nei paesi baltici</a:t>
            </a:r>
          </a:p>
          <a:p>
            <a:pPr algn="just"/>
            <a:r>
              <a:rPr lang="it-IT" dirty="0"/>
              <a:t>In seguito ad un grande sciopero generale nell’ottobre del 1905 si forma il soviet di San Pietroburgo, un organo di autogoverno operaio</a:t>
            </a:r>
          </a:p>
          <a:p>
            <a:pPr algn="just"/>
            <a:r>
              <a:rPr lang="it-IT" dirty="0"/>
              <a:t>Nicola II promulga il Manifesto d’Ottobre, con cui garantisce le libertà civili e l’esistenza di un’assemblea elettiva parlamentare (Duma), ma nel dicembre scioglie il soviet di San Pietroburgo e reprime una sollevazione operaia</a:t>
            </a:r>
          </a:p>
          <a:p>
            <a:pPr algn="just"/>
            <a:r>
              <a:rPr lang="it-IT" dirty="0"/>
              <a:t>Le «leggi fondamentali» del maggio 1906 continuano a riservare all’imperatore delle prerogative molto ampie</a:t>
            </a:r>
          </a:p>
          <a:p>
            <a:pPr algn="just"/>
            <a:r>
              <a:rPr lang="it-IT" dirty="0"/>
              <a:t>Il diritto di voto viene progressivamente ridotto su base censitaria per diminuire la rappresentanza parlamentare della sinistra</a:t>
            </a:r>
          </a:p>
          <a:p>
            <a:pPr algn="just"/>
            <a:r>
              <a:rPr lang="it-IT" dirty="0"/>
              <a:t>I progetti di riforma agraria radicale, avanzati dai cadetti e dalla sinistra della Duma, vengono respinti e il primo ministro </a:t>
            </a:r>
            <a:r>
              <a:rPr lang="it-IT" dirty="0" err="1"/>
              <a:t>Stolypin</a:t>
            </a:r>
            <a:r>
              <a:rPr lang="it-IT" dirty="0"/>
              <a:t> vara una riforma agraria più moderata che scioglie l’</a:t>
            </a:r>
            <a:r>
              <a:rPr lang="it-IT" dirty="0" err="1"/>
              <a:t>obščina</a:t>
            </a:r>
            <a:r>
              <a:rPr lang="it-IT" dirty="0"/>
              <a:t> contadina per creare un ceto di piccoli e medi proprietari, in funzione conservatrice</a:t>
            </a:r>
          </a:p>
        </p:txBody>
      </p:sp>
    </p:spTree>
    <p:extLst>
      <p:ext uri="{BB962C8B-B14F-4D97-AF65-F5344CB8AC3E}">
        <p14:creationId xmlns:p14="http://schemas.microsoft.com/office/powerpoint/2010/main" val="1250861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D71DBA-F85F-44FA-B4A0-2EE184646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453" y="612396"/>
            <a:ext cx="10620463" cy="536896"/>
          </a:xfrm>
        </p:spPr>
        <p:txBody>
          <a:bodyPr>
            <a:normAutofit/>
          </a:bodyPr>
          <a:lstStyle/>
          <a:p>
            <a:pPr algn="just"/>
            <a:r>
              <a:rPr lang="it-IT" sz="2800" dirty="0"/>
              <a:t>La guerra nell’Europa danubiano-balcanica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A62D678-3204-4914-8E20-8FE96ADE9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953" y="1275128"/>
            <a:ext cx="10620463" cy="4894975"/>
          </a:xfrm>
        </p:spPr>
        <p:txBody>
          <a:bodyPr>
            <a:normAutofit fontScale="40000" lnSpcReduction="2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5800" dirty="0"/>
              <a:t>L’erede al trono dell’Impero asburgico, arciduca Francesco Ferdinando, si propone come coordinatore delle istanze di federalizzazione portate avanti dai movimenti nazionali minoritari dell’Impero e in particolare della </a:t>
            </a:r>
            <a:r>
              <a:rPr lang="it-IT" sz="5800" dirty="0" err="1"/>
              <a:t>Transleitania</a:t>
            </a:r>
            <a:endParaRPr lang="it-IT" sz="58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5800" dirty="0"/>
              <a:t>Obiettivo: indebolire le posizioni dell’Ungheria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5800" dirty="0"/>
              <a:t>L’Italia e la Romania si trovano in una situazione simile: legate alla Triplice Alleanza ma sensibili alla propaganda irredentista, rispettivamente nella Venezia Giulia e in Transilvania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5800" dirty="0"/>
              <a:t>Patto di Londra (aprile 1915) fra l’Italia e la Triplice Intesa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5800" dirty="0"/>
              <a:t>Fra il 1915 e il 1916, gli Imperi centrali e la Bulgaria riescono a controllare i Balcani, occupando Serbia, Montenegro e Romania (quest’ultima firma un trattato di pace con gli Imperi centrali nel maggio del 1918 e rientra in guerra a fianco dell’Intesa il 10 novembre)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5800" dirty="0"/>
              <a:t>Nel 1917 la Grecia entra in guerra a fianco dell’Intesa: a partire da Salonicco, l’Armata alleata in Oriente porterà fra il settembre e il novembre 1918 alla sconfitta degli Imperi centrali nei Balcani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dirty="0"/>
          </a:p>
          <a:p>
            <a:pPr algn="just"/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2362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FFB1A4-ECC4-4F79-BD5F-32159C6C1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8451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200" dirty="0"/>
              <a:t>I territori promessi all’Italia nell’Adriatico orientale</a:t>
            </a:r>
            <a:br>
              <a:rPr lang="it-IT" sz="3200" dirty="0"/>
            </a:br>
            <a:r>
              <a:rPr lang="it-IT" sz="3200" dirty="0"/>
              <a:t>con il Patto di Londra del 1915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F1DC02-F78A-4EEA-B000-FC0F72847E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675" y="1113576"/>
            <a:ext cx="7052649" cy="49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424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81200" y="476672"/>
            <a:ext cx="8229600" cy="94096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/>
              <a:t>Schieramenti nella Prima guerra mondiale</a:t>
            </a:r>
            <a:br>
              <a:rPr lang="it-IT" dirty="0"/>
            </a:br>
            <a:endParaRPr lang="it-I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083" y="947155"/>
            <a:ext cx="7963833" cy="520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266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991FC5-7AA6-4BFC-BA60-9F25B6F66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3005"/>
            <a:ext cx="10515600" cy="687897"/>
          </a:xfrm>
        </p:spPr>
        <p:txBody>
          <a:bodyPr>
            <a:noAutofit/>
          </a:bodyPr>
          <a:lstStyle/>
          <a:p>
            <a:r>
              <a:rPr lang="it-IT" sz="3200" dirty="0"/>
              <a:t>L’Impero turco-ottomano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49A2DF-4E6F-46C7-BB76-D526AFA44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608"/>
            <a:ext cx="10515600" cy="4719354"/>
          </a:xfrm>
        </p:spPr>
        <p:txBody>
          <a:bodyPr>
            <a:normAutofit/>
          </a:bodyPr>
          <a:lstStyle/>
          <a:p>
            <a:r>
              <a:rPr lang="it-IT" dirty="0"/>
              <a:t>Genocidio degli armeni (1915-16)</a:t>
            </a:r>
          </a:p>
          <a:p>
            <a:pPr algn="just"/>
            <a:r>
              <a:rPr lang="it-IT" dirty="0"/>
              <a:t>La Gran Bretagna appoggia la rivolta araba (1916-18) contro l’Impero ottomano</a:t>
            </a:r>
          </a:p>
          <a:p>
            <a:pPr algn="just"/>
            <a:r>
              <a:rPr lang="it-IT" dirty="0"/>
              <a:t>Con l’accordo Sykes-Picot (1916), Gran Bretagna e Francia concordano la suddivisione dei territori arabi dell’Impero ottomano in zone di controllo e di influenza</a:t>
            </a:r>
          </a:p>
          <a:p>
            <a:pPr algn="just"/>
            <a:r>
              <a:rPr lang="it-IT" dirty="0"/>
              <a:t>Con la dichiarazione Balfour (1917), la Gran Bretagna si dichiara favorevole alla creazione di un focolare nazionale ebraico in Palestina</a:t>
            </a:r>
          </a:p>
          <a:p>
            <a:pPr algn="just"/>
            <a:r>
              <a:rPr lang="it-IT" dirty="0"/>
              <a:t>Accordi di San Giovanni di Moriana (1917), firmati da Gran Bretagna, Francia e Italia: area di influenza italiana nell’Anatolia sud-occidentale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8454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2860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Accordo </a:t>
            </a:r>
            <a:r>
              <a:rPr lang="it-IT" sz="3200" dirty="0" err="1"/>
              <a:t>Sykes-Picot</a:t>
            </a:r>
            <a:r>
              <a:rPr lang="it-IT" sz="3200" dirty="0"/>
              <a:t> (maggio 1916)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080" y="1077986"/>
            <a:ext cx="7423840" cy="500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118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2722C53-80AB-43FA-9AA2-496219D91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933" y="344861"/>
            <a:ext cx="9248133" cy="616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712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4F7B81-5F9C-40D3-8CC1-2DBAD1DC5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441" y="868363"/>
            <a:ext cx="10618237" cy="574543"/>
          </a:xfrm>
        </p:spPr>
        <p:txBody>
          <a:bodyPr>
            <a:normAutofit/>
          </a:bodyPr>
          <a:lstStyle/>
          <a:p>
            <a:pPr algn="l"/>
            <a:r>
              <a:rPr lang="it-IT" sz="3200" dirty="0"/>
              <a:t>L’Italia e la politica delle nazionalità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7A856F7-40E0-43FB-BC49-DE59C0354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441" y="1692999"/>
            <a:ext cx="10618237" cy="4296640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800" dirty="0"/>
              <a:t>Dopo la sconfitta di Caporetto (ottobre-novembre 1917), in Italia si rafforza, anche a fini propagandistici, il sostegno alle rivendicazioni dei movimenti nazionali dell’Impero austro-ungarico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800" dirty="0"/>
              <a:t>Congresso dei popoli oppressi di Roma dell’aprile 1918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800" dirty="0"/>
              <a:t>Permangono le diffidenze fra il governo italiano e il movimento nazionale jugoslavo a causa del contenzioso territoriale relativo all’Adriatico nord-orientale e orientale (nel luglio 1917 era stata firmata da Regno di Serbia e Comitato jugoslavo la Dichiarazione di Corfù)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9722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4541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Situazione dopo la sconfitta italiana a Caporetto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88" y="1032094"/>
            <a:ext cx="8030423" cy="506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92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E47220-B088-4BC2-B7C5-943EF5C9E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565" y="494950"/>
            <a:ext cx="10360404" cy="645953"/>
          </a:xfrm>
        </p:spPr>
        <p:txBody>
          <a:bodyPr>
            <a:normAutofit/>
          </a:bodyPr>
          <a:lstStyle/>
          <a:p>
            <a:pPr algn="just"/>
            <a:r>
              <a:rPr lang="it-IT" sz="3200" dirty="0"/>
              <a:t>L’ultima fase della guerra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0ACDDD8-1C7F-46F3-B7F3-014375604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8565" y="1348967"/>
            <a:ext cx="10360404" cy="4741440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Idea di guerra «democratica» per i diritti delle nazionalità oppresse, in base al principio di autodeterminazione dei popoli, sostenuto, con finalità politiche differenti, da Wilson e Lenin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Lenin propone di trasformare la guerra imperialista in guerra civile rivoluzionaria (conferenze socialiste di Zimmerwald, 1915, e </a:t>
            </a:r>
            <a:r>
              <a:rPr lang="it-IT" dirty="0" err="1"/>
              <a:t>Kienthal</a:t>
            </a:r>
            <a:r>
              <a:rPr lang="it-IT" dirty="0"/>
              <a:t>, 1916)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La rivoluzione bolscevica (ottobre 1917) in Russia porta al trattato di Brest-</a:t>
            </a:r>
            <a:r>
              <a:rPr lang="it-IT" dirty="0" err="1"/>
              <a:t>Litovsk</a:t>
            </a:r>
            <a:r>
              <a:rPr lang="it-IT" dirty="0"/>
              <a:t> con gli Imperi centrali (marzo 1918)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In Italia, in base alla politica delle nazionalità, vengono formate la Legione cecoslovacca e la Legione romena nel 1918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Tra settembre e novembre 1918 gli Imperi centrali firmano progressivamente gli armistizi con le potenze dell’Intesa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829436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967</Words>
  <Application>Microsoft Office PowerPoint</Application>
  <PresentationFormat>Widescreen</PresentationFormat>
  <Paragraphs>52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1_Tema di Office</vt:lpstr>
      <vt:lpstr>Guerra italo-turca (1911-12)</vt:lpstr>
      <vt:lpstr>Modifiche territoriali dopo le guerre balcaniche</vt:lpstr>
      <vt:lpstr>I Balcani alla vigilia della Prima guerra mondiale</vt:lpstr>
      <vt:lpstr>Il progetto federalista di Aurel Popovici: gli «Stati Uniti della Grande Austria» (1906)</vt:lpstr>
      <vt:lpstr>L’Imperialismo russo fra Otto e Novecento</vt:lpstr>
      <vt:lpstr>L’espansione dell’Impero russo</vt:lpstr>
      <vt:lpstr>Presentazione standard di PowerPoint</vt:lpstr>
      <vt:lpstr>La ferrovia transiberiana: costruzione dal 1891, completamento nel 1916 interamente in territorio russo</vt:lpstr>
      <vt:lpstr>La rivoluzione russa del 1905</vt:lpstr>
      <vt:lpstr>La guerra nell’Europa danubiano-balcanica</vt:lpstr>
      <vt:lpstr>I territori promessi all’Italia nell’Adriatico orientale con il Patto di Londra del 1915</vt:lpstr>
      <vt:lpstr>Schieramenti nella Prima guerra mondiale </vt:lpstr>
      <vt:lpstr>L’Impero turco-ottomano</vt:lpstr>
      <vt:lpstr>Accordo Sykes-Picot (maggio 1916)</vt:lpstr>
      <vt:lpstr>Presentazione standard di PowerPoint</vt:lpstr>
      <vt:lpstr>L’Italia e la politica delle nazionalità</vt:lpstr>
      <vt:lpstr>Situazione dopo la sconfitta italiana a Caporetto</vt:lpstr>
      <vt:lpstr>L’ultima fase della guerra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SANTORO STEFANO</dc:creator>
  <cp:lastModifiedBy>SANTORO STEFANO</cp:lastModifiedBy>
  <cp:revision>1</cp:revision>
  <dcterms:created xsi:type="dcterms:W3CDTF">2026-10-28T15:51:27Z</dcterms:created>
  <dcterms:modified xsi:type="dcterms:W3CDTF">2026-10-28T15:52:10Z</dcterms:modified>
</cp:coreProperties>
</file>