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40" r:id="rId2"/>
    <p:sldId id="332" r:id="rId3"/>
    <p:sldId id="434" r:id="rId4"/>
    <p:sldId id="479" r:id="rId5"/>
    <p:sldId id="480" r:id="rId6"/>
    <p:sldId id="481" r:id="rId7"/>
    <p:sldId id="482" r:id="rId8"/>
    <p:sldId id="483" r:id="rId9"/>
    <p:sldId id="484" r:id="rId10"/>
    <p:sldId id="485" r:id="rId11"/>
    <p:sldId id="486" r:id="rId12"/>
    <p:sldId id="487" r:id="rId13"/>
    <p:sldId id="488" r:id="rId14"/>
    <p:sldId id="489" r:id="rId15"/>
    <p:sldId id="490" r:id="rId16"/>
    <p:sldId id="491" r:id="rId17"/>
    <p:sldId id="492" r:id="rId18"/>
    <p:sldId id="493" r:id="rId19"/>
    <p:sldId id="494" r:id="rId20"/>
    <p:sldId id="495" r:id="rId21"/>
    <p:sldId id="496" r:id="rId22"/>
    <p:sldId id="497" r:id="rId23"/>
    <p:sldId id="498" r:id="rId24"/>
    <p:sldId id="499" r:id="rId25"/>
    <p:sldId id="502" r:id="rId26"/>
    <p:sldId id="500" r:id="rId27"/>
    <p:sldId id="505" r:id="rId28"/>
    <p:sldId id="503" r:id="rId29"/>
    <p:sldId id="504" r:id="rId30"/>
    <p:sldId id="506" r:id="rId3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BB7012-E2B3-ABAF-3A41-68096D6EC13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CB3296E4-602A-338B-3947-CF12836CB2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21F119B1-1AB1-4EF4-3513-F042E5882694}"/>
              </a:ext>
            </a:extLst>
          </p:cNvPr>
          <p:cNvSpPr>
            <a:spLocks noGrp="1"/>
          </p:cNvSpPr>
          <p:nvPr>
            <p:ph type="dt" sz="half" idx="10"/>
          </p:nvPr>
        </p:nvSpPr>
        <p:spPr/>
        <p:txBody>
          <a:bodyPr/>
          <a:lstStyle/>
          <a:p>
            <a:fld id="{A7DC4EC1-0987-4A14-B257-DA6BE41A6C00}" type="datetimeFigureOut">
              <a:rPr lang="it-IT" smtClean="0"/>
              <a:t>29/10/2026</a:t>
            </a:fld>
            <a:endParaRPr lang="it-IT"/>
          </a:p>
        </p:txBody>
      </p:sp>
      <p:sp>
        <p:nvSpPr>
          <p:cNvPr id="5" name="Segnaposto piè di pagina 4">
            <a:extLst>
              <a:ext uri="{FF2B5EF4-FFF2-40B4-BE49-F238E27FC236}">
                <a16:creationId xmlns:a16="http://schemas.microsoft.com/office/drawing/2014/main" id="{89E5E66A-43EA-B027-5332-C2DE5625787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3C5649A-F487-D94D-589F-6A96804ED01F}"/>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60785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733F85-8813-4614-618C-91BDC630597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8C5A12E-87BD-08AC-A078-6089BA87A77A}"/>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31428E9-97A2-8EFF-1EAF-A6F3EF61DCE3}"/>
              </a:ext>
            </a:extLst>
          </p:cNvPr>
          <p:cNvSpPr>
            <a:spLocks noGrp="1"/>
          </p:cNvSpPr>
          <p:nvPr>
            <p:ph type="dt" sz="half" idx="10"/>
          </p:nvPr>
        </p:nvSpPr>
        <p:spPr/>
        <p:txBody>
          <a:bodyPr/>
          <a:lstStyle/>
          <a:p>
            <a:fld id="{A7DC4EC1-0987-4A14-B257-DA6BE41A6C00}" type="datetimeFigureOut">
              <a:rPr lang="it-IT" smtClean="0"/>
              <a:t>29/10/2026</a:t>
            </a:fld>
            <a:endParaRPr lang="it-IT"/>
          </a:p>
        </p:txBody>
      </p:sp>
      <p:sp>
        <p:nvSpPr>
          <p:cNvPr id="5" name="Segnaposto piè di pagina 4">
            <a:extLst>
              <a:ext uri="{FF2B5EF4-FFF2-40B4-BE49-F238E27FC236}">
                <a16:creationId xmlns:a16="http://schemas.microsoft.com/office/drawing/2014/main" id="{8B5DC286-0229-C2AC-D246-E13FACD4172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D15AFA4-0902-B15A-0919-0EEB93BAD037}"/>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2526309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5D57B9-BEFD-4284-0B3F-30C786F5B155}"/>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B4F61085-4B7E-4222-E788-93B38D9FED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665A8C6B-6605-6C94-A861-D3066E91D267}"/>
              </a:ext>
            </a:extLst>
          </p:cNvPr>
          <p:cNvSpPr>
            <a:spLocks noGrp="1"/>
          </p:cNvSpPr>
          <p:nvPr>
            <p:ph type="dt" sz="half" idx="10"/>
          </p:nvPr>
        </p:nvSpPr>
        <p:spPr/>
        <p:txBody>
          <a:bodyPr/>
          <a:lstStyle/>
          <a:p>
            <a:fld id="{A7DC4EC1-0987-4A14-B257-DA6BE41A6C00}" type="datetimeFigureOut">
              <a:rPr lang="it-IT" smtClean="0"/>
              <a:t>29/10/2026</a:t>
            </a:fld>
            <a:endParaRPr lang="it-IT"/>
          </a:p>
        </p:txBody>
      </p:sp>
      <p:sp>
        <p:nvSpPr>
          <p:cNvPr id="5" name="Segnaposto piè di pagina 4">
            <a:extLst>
              <a:ext uri="{FF2B5EF4-FFF2-40B4-BE49-F238E27FC236}">
                <a16:creationId xmlns:a16="http://schemas.microsoft.com/office/drawing/2014/main" id="{9F0C2D9E-0DCE-AC8F-16F1-DBD82A7684F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BBE2367-D29C-D97E-ECF0-A0CA8F5F96AF}"/>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368492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BE7868-B72D-F02E-C5EA-0462FF943B8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E720093-A265-8B2D-9EA4-C07E6F0F64BE}"/>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AA272C83-D7A2-D6B0-3A43-B3134D924BD8}"/>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644A469-5B91-EA89-707F-69856E8F817F}"/>
              </a:ext>
            </a:extLst>
          </p:cNvPr>
          <p:cNvSpPr>
            <a:spLocks noGrp="1"/>
          </p:cNvSpPr>
          <p:nvPr>
            <p:ph type="dt" sz="half" idx="10"/>
          </p:nvPr>
        </p:nvSpPr>
        <p:spPr/>
        <p:txBody>
          <a:bodyPr/>
          <a:lstStyle/>
          <a:p>
            <a:fld id="{A7DC4EC1-0987-4A14-B257-DA6BE41A6C00}" type="datetimeFigureOut">
              <a:rPr lang="it-IT" smtClean="0"/>
              <a:t>29/10/2026</a:t>
            </a:fld>
            <a:endParaRPr lang="it-IT"/>
          </a:p>
        </p:txBody>
      </p:sp>
      <p:sp>
        <p:nvSpPr>
          <p:cNvPr id="6" name="Segnaposto piè di pagina 5">
            <a:extLst>
              <a:ext uri="{FF2B5EF4-FFF2-40B4-BE49-F238E27FC236}">
                <a16:creationId xmlns:a16="http://schemas.microsoft.com/office/drawing/2014/main" id="{17EB9A0D-FC79-547D-581D-F9BA92EF97E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8FB7D00-A99B-EFEA-02DF-84FBB9B535FA}"/>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590449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70F301-B7B1-CC60-797C-752C8607D0CF}"/>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6F86C05-EC3E-DDEC-D56A-845FBAB2D6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E70B93E-0DE8-037C-AD48-D1CB52E2974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63C6F102-D3C9-89E2-AB08-4CC507FC27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BAE3742D-D57E-EA1F-72F9-55A9EAC26DCF}"/>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CFBAEA6A-0AB4-5E24-7D65-8CD882C7432F}"/>
              </a:ext>
            </a:extLst>
          </p:cNvPr>
          <p:cNvSpPr>
            <a:spLocks noGrp="1"/>
          </p:cNvSpPr>
          <p:nvPr>
            <p:ph type="dt" sz="half" idx="10"/>
          </p:nvPr>
        </p:nvSpPr>
        <p:spPr/>
        <p:txBody>
          <a:bodyPr/>
          <a:lstStyle/>
          <a:p>
            <a:fld id="{A7DC4EC1-0987-4A14-B257-DA6BE41A6C00}" type="datetimeFigureOut">
              <a:rPr lang="it-IT" smtClean="0"/>
              <a:t>29/10/2026</a:t>
            </a:fld>
            <a:endParaRPr lang="it-IT"/>
          </a:p>
        </p:txBody>
      </p:sp>
      <p:sp>
        <p:nvSpPr>
          <p:cNvPr id="8" name="Segnaposto piè di pagina 7">
            <a:extLst>
              <a:ext uri="{FF2B5EF4-FFF2-40B4-BE49-F238E27FC236}">
                <a16:creationId xmlns:a16="http://schemas.microsoft.com/office/drawing/2014/main" id="{EF581C10-B3AC-D278-E899-62E5CD26A57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52C50393-1C04-06CB-F0BA-8286FF0D83BB}"/>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460894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F2DD8C-1326-EE7F-5B26-D4E7FE4A3281}"/>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514408B8-2253-032D-1A75-249D61E9A8F6}"/>
              </a:ext>
            </a:extLst>
          </p:cNvPr>
          <p:cNvSpPr>
            <a:spLocks noGrp="1"/>
          </p:cNvSpPr>
          <p:nvPr>
            <p:ph type="dt" sz="half" idx="10"/>
          </p:nvPr>
        </p:nvSpPr>
        <p:spPr/>
        <p:txBody>
          <a:bodyPr/>
          <a:lstStyle/>
          <a:p>
            <a:fld id="{A7DC4EC1-0987-4A14-B257-DA6BE41A6C00}" type="datetimeFigureOut">
              <a:rPr lang="it-IT" smtClean="0"/>
              <a:t>29/10/2026</a:t>
            </a:fld>
            <a:endParaRPr lang="it-IT"/>
          </a:p>
        </p:txBody>
      </p:sp>
      <p:sp>
        <p:nvSpPr>
          <p:cNvPr id="4" name="Segnaposto piè di pagina 3">
            <a:extLst>
              <a:ext uri="{FF2B5EF4-FFF2-40B4-BE49-F238E27FC236}">
                <a16:creationId xmlns:a16="http://schemas.microsoft.com/office/drawing/2014/main" id="{F1F430EA-8D65-1E5A-C9E5-268E1461119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ABDB8633-0481-1301-966D-A7FCE56883FB}"/>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1182319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3925457B-0EFB-9583-9955-E5A249249B1F}"/>
              </a:ext>
            </a:extLst>
          </p:cNvPr>
          <p:cNvSpPr>
            <a:spLocks noGrp="1"/>
          </p:cNvSpPr>
          <p:nvPr>
            <p:ph type="dt" sz="half" idx="10"/>
          </p:nvPr>
        </p:nvSpPr>
        <p:spPr/>
        <p:txBody>
          <a:bodyPr/>
          <a:lstStyle/>
          <a:p>
            <a:fld id="{A7DC4EC1-0987-4A14-B257-DA6BE41A6C00}" type="datetimeFigureOut">
              <a:rPr lang="it-IT" smtClean="0"/>
              <a:t>29/10/2026</a:t>
            </a:fld>
            <a:endParaRPr lang="it-IT"/>
          </a:p>
        </p:txBody>
      </p:sp>
      <p:sp>
        <p:nvSpPr>
          <p:cNvPr id="3" name="Segnaposto piè di pagina 2">
            <a:extLst>
              <a:ext uri="{FF2B5EF4-FFF2-40B4-BE49-F238E27FC236}">
                <a16:creationId xmlns:a16="http://schemas.microsoft.com/office/drawing/2014/main" id="{727EB18F-ABEE-7B7A-407C-A1F054D79DA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94712263-216C-2A2B-B7D6-4074E841DDD4}"/>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147445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1B7A7D-A295-5429-8B65-0CB3940D2FF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A970E67-B943-256E-4570-9989906672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EEB0BA36-F6B7-2373-C03B-7D3CD7CB9B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AA7BC77-5435-0339-DAE5-BA5C4D9E4100}"/>
              </a:ext>
            </a:extLst>
          </p:cNvPr>
          <p:cNvSpPr>
            <a:spLocks noGrp="1"/>
          </p:cNvSpPr>
          <p:nvPr>
            <p:ph type="dt" sz="half" idx="10"/>
          </p:nvPr>
        </p:nvSpPr>
        <p:spPr/>
        <p:txBody>
          <a:bodyPr/>
          <a:lstStyle/>
          <a:p>
            <a:fld id="{A7DC4EC1-0987-4A14-B257-DA6BE41A6C00}" type="datetimeFigureOut">
              <a:rPr lang="it-IT" smtClean="0"/>
              <a:t>29/10/2026</a:t>
            </a:fld>
            <a:endParaRPr lang="it-IT"/>
          </a:p>
        </p:txBody>
      </p:sp>
      <p:sp>
        <p:nvSpPr>
          <p:cNvPr id="6" name="Segnaposto piè di pagina 5">
            <a:extLst>
              <a:ext uri="{FF2B5EF4-FFF2-40B4-BE49-F238E27FC236}">
                <a16:creationId xmlns:a16="http://schemas.microsoft.com/office/drawing/2014/main" id="{7EBD8B98-8992-77DD-30A5-EFFB8D332B1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1329F84-36B8-3086-9905-89D228AACFF0}"/>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696329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1F9F09A-84A3-BFC9-4BAB-1A837E1291B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519112C-B065-7237-18C2-02B37EB513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2AD2B259-B6D3-D054-08AD-F2357AA6B3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EACE908-BC47-B81D-CD91-F42D718ADE57}"/>
              </a:ext>
            </a:extLst>
          </p:cNvPr>
          <p:cNvSpPr>
            <a:spLocks noGrp="1"/>
          </p:cNvSpPr>
          <p:nvPr>
            <p:ph type="dt" sz="half" idx="10"/>
          </p:nvPr>
        </p:nvSpPr>
        <p:spPr/>
        <p:txBody>
          <a:bodyPr/>
          <a:lstStyle/>
          <a:p>
            <a:fld id="{A7DC4EC1-0987-4A14-B257-DA6BE41A6C00}" type="datetimeFigureOut">
              <a:rPr lang="it-IT" smtClean="0"/>
              <a:t>29/10/2026</a:t>
            </a:fld>
            <a:endParaRPr lang="it-IT"/>
          </a:p>
        </p:txBody>
      </p:sp>
      <p:sp>
        <p:nvSpPr>
          <p:cNvPr id="6" name="Segnaposto piè di pagina 5">
            <a:extLst>
              <a:ext uri="{FF2B5EF4-FFF2-40B4-BE49-F238E27FC236}">
                <a16:creationId xmlns:a16="http://schemas.microsoft.com/office/drawing/2014/main" id="{5320AC7E-0460-3538-88C0-74FBF772691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0556794-DE11-B5C1-26FB-4FDFE4742A94}"/>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010066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F3DEF8-B65F-FF03-A798-4BE279BCDC34}"/>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7C4B1DD-FF1B-9222-881E-B5B932BBCCB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94996BE-93D2-C3BA-615B-C6E0D0C9B0F5}"/>
              </a:ext>
            </a:extLst>
          </p:cNvPr>
          <p:cNvSpPr>
            <a:spLocks noGrp="1"/>
          </p:cNvSpPr>
          <p:nvPr>
            <p:ph type="dt" sz="half" idx="10"/>
          </p:nvPr>
        </p:nvSpPr>
        <p:spPr/>
        <p:txBody>
          <a:bodyPr/>
          <a:lstStyle/>
          <a:p>
            <a:fld id="{A7DC4EC1-0987-4A14-B257-DA6BE41A6C00}" type="datetimeFigureOut">
              <a:rPr lang="it-IT" smtClean="0"/>
              <a:t>29/10/2026</a:t>
            </a:fld>
            <a:endParaRPr lang="it-IT"/>
          </a:p>
        </p:txBody>
      </p:sp>
      <p:sp>
        <p:nvSpPr>
          <p:cNvPr id="5" name="Segnaposto piè di pagina 4">
            <a:extLst>
              <a:ext uri="{FF2B5EF4-FFF2-40B4-BE49-F238E27FC236}">
                <a16:creationId xmlns:a16="http://schemas.microsoft.com/office/drawing/2014/main" id="{74622081-E9FE-6085-5C86-F70D2166ABA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74E4592-497D-F237-0C36-59A31E5BD566}"/>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1103843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86BB0B4D-44E1-94B5-A1E2-2BE53939DF5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B2CF9D77-16E1-9863-0208-C0CF3AD6A8DE}"/>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3D38CCE-8518-E3A1-443A-55A22F52AC34}"/>
              </a:ext>
            </a:extLst>
          </p:cNvPr>
          <p:cNvSpPr>
            <a:spLocks noGrp="1"/>
          </p:cNvSpPr>
          <p:nvPr>
            <p:ph type="dt" sz="half" idx="10"/>
          </p:nvPr>
        </p:nvSpPr>
        <p:spPr/>
        <p:txBody>
          <a:bodyPr/>
          <a:lstStyle/>
          <a:p>
            <a:fld id="{A7DC4EC1-0987-4A14-B257-DA6BE41A6C00}" type="datetimeFigureOut">
              <a:rPr lang="it-IT" smtClean="0"/>
              <a:t>29/10/2026</a:t>
            </a:fld>
            <a:endParaRPr lang="it-IT"/>
          </a:p>
        </p:txBody>
      </p:sp>
      <p:sp>
        <p:nvSpPr>
          <p:cNvPr id="5" name="Segnaposto piè di pagina 4">
            <a:extLst>
              <a:ext uri="{FF2B5EF4-FFF2-40B4-BE49-F238E27FC236}">
                <a16:creationId xmlns:a16="http://schemas.microsoft.com/office/drawing/2014/main" id="{CE2394B7-30D1-24C8-4E1C-9D45A6FCFE7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3806A01-DD69-0D46-99FB-DC5ECFF59927}"/>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596563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C324AE9F-0E3C-7A43-7FE0-6EEC6E45A5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F743870-9D31-20C2-1007-5ED85635C4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004AAE8-F8D5-2642-6180-DD8CDAFF46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DC4EC1-0987-4A14-B257-DA6BE41A6C00}" type="datetimeFigureOut">
              <a:rPr lang="it-IT" smtClean="0"/>
              <a:t>29/10/2026</a:t>
            </a:fld>
            <a:endParaRPr lang="it-IT"/>
          </a:p>
        </p:txBody>
      </p:sp>
      <p:sp>
        <p:nvSpPr>
          <p:cNvPr id="5" name="Segnaposto piè di pagina 4">
            <a:extLst>
              <a:ext uri="{FF2B5EF4-FFF2-40B4-BE49-F238E27FC236}">
                <a16:creationId xmlns:a16="http://schemas.microsoft.com/office/drawing/2014/main" id="{CFFDEE63-692D-888C-F05F-813C1A8E5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9FD7AC37-D221-5989-4085-3CAD29364A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0F401A-4003-4221-92DD-6E5AA7A7F326}" type="slidenum">
              <a:rPr lang="it-IT" smtClean="0"/>
              <a:t>‹#›</a:t>
            </a:fld>
            <a:endParaRPr lang="it-IT"/>
          </a:p>
        </p:txBody>
      </p:sp>
    </p:spTree>
    <p:extLst>
      <p:ext uri="{BB962C8B-B14F-4D97-AF65-F5344CB8AC3E}">
        <p14:creationId xmlns:p14="http://schemas.microsoft.com/office/powerpoint/2010/main" val="1530126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98703F-B26F-546D-018E-CF7F47310D4A}"/>
              </a:ext>
            </a:extLst>
          </p:cNvPr>
          <p:cNvSpPr>
            <a:spLocks noGrp="1"/>
          </p:cNvSpPr>
          <p:nvPr>
            <p:ph type="ctrTitle"/>
          </p:nvPr>
        </p:nvSpPr>
        <p:spPr/>
        <p:txBody>
          <a:bodyPr anchor="t">
            <a:normAutofit/>
          </a:bodyPr>
          <a:lstStyle/>
          <a:p>
            <a:r>
              <a:rPr lang="it-IT" dirty="0" err="1">
                <a:latin typeface="Arial" panose="020B0604020202020204" pitchFamily="34" charset="0"/>
                <a:cs typeface="Arial" panose="020B0604020202020204" pitchFamily="34" charset="0"/>
              </a:rPr>
              <a:t>Italian</a:t>
            </a:r>
            <a:r>
              <a:rPr lang="it-IT" dirty="0">
                <a:latin typeface="Arial" panose="020B0604020202020204" pitchFamily="34" charset="0"/>
                <a:cs typeface="Arial" panose="020B0604020202020204" pitchFamily="34" charset="0"/>
              </a:rPr>
              <a:t> and </a:t>
            </a:r>
            <a:r>
              <a:rPr lang="it-IT" dirty="0" err="1">
                <a:latin typeface="Arial" panose="020B0604020202020204" pitchFamily="34" charset="0"/>
                <a:cs typeface="Arial" panose="020B0604020202020204" pitchFamily="34" charset="0"/>
              </a:rPr>
              <a:t>European</a:t>
            </a:r>
            <a:r>
              <a:rPr lang="it-IT" dirty="0">
                <a:latin typeface="Arial" panose="020B0604020202020204" pitchFamily="34" charset="0"/>
                <a:cs typeface="Arial" panose="020B0604020202020204" pitchFamily="34" charset="0"/>
              </a:rPr>
              <a:t> Company </a:t>
            </a:r>
            <a:r>
              <a:rPr lang="it-IT" dirty="0" err="1">
                <a:latin typeface="Arial" panose="020B0604020202020204" pitchFamily="34" charset="0"/>
                <a:cs typeface="Arial" panose="020B0604020202020204" pitchFamily="34" charset="0"/>
              </a:rPr>
              <a:t>Law</a:t>
            </a:r>
            <a:endParaRPr lang="it-IT" dirty="0">
              <a:latin typeface="Arial" panose="020B0604020202020204" pitchFamily="34" charset="0"/>
              <a:cs typeface="Arial" panose="020B0604020202020204" pitchFamily="34" charset="0"/>
            </a:endParaRPr>
          </a:p>
        </p:txBody>
      </p:sp>
      <p:sp>
        <p:nvSpPr>
          <p:cNvPr id="3" name="Sottotitolo 2">
            <a:extLst>
              <a:ext uri="{FF2B5EF4-FFF2-40B4-BE49-F238E27FC236}">
                <a16:creationId xmlns:a16="http://schemas.microsoft.com/office/drawing/2014/main" id="{03F1FEB4-F5DF-E778-B807-0E7CA4A38064}"/>
              </a:ext>
            </a:extLst>
          </p:cNvPr>
          <p:cNvSpPr>
            <a:spLocks noGrp="1"/>
          </p:cNvSpPr>
          <p:nvPr>
            <p:ph type="subTitle" idx="1"/>
          </p:nvPr>
        </p:nvSpPr>
        <p:spPr>
          <a:xfrm>
            <a:off x="1524000" y="3618971"/>
            <a:ext cx="9144000" cy="2815695"/>
          </a:xfrm>
        </p:spPr>
        <p:txBody>
          <a:bodyPr>
            <a:normAutofit/>
          </a:bodyPr>
          <a:lstStyle/>
          <a:p>
            <a:endParaRPr lang="it-IT" dirty="0"/>
          </a:p>
          <a:p>
            <a:r>
              <a:rPr lang="it-IT" sz="4000" i="1" dirty="0">
                <a:latin typeface="Arial" panose="020B0604020202020204" pitchFamily="34" charset="0"/>
                <a:cs typeface="Arial" panose="020B0604020202020204" pitchFamily="34" charset="0"/>
              </a:rPr>
              <a:t>Joint Stock Company (S.p.a.)</a:t>
            </a:r>
          </a:p>
          <a:p>
            <a:endParaRPr lang="it-IT" i="1" dirty="0">
              <a:latin typeface="Arial" panose="020B0604020202020204" pitchFamily="34" charset="0"/>
              <a:cs typeface="Arial" panose="020B0604020202020204" pitchFamily="34" charset="0"/>
            </a:endParaRPr>
          </a:p>
          <a:p>
            <a:r>
              <a:rPr lang="it-IT" dirty="0">
                <a:latin typeface="Arial" panose="020B0604020202020204" pitchFamily="34" charset="0"/>
                <a:cs typeface="Arial" panose="020B0604020202020204" pitchFamily="34" charset="0"/>
              </a:rPr>
              <a:t>DEAMS  (566EC-1/2)</a:t>
            </a:r>
          </a:p>
          <a:p>
            <a:r>
              <a:rPr lang="it-IT" dirty="0">
                <a:latin typeface="Arial" panose="020B0604020202020204" pitchFamily="34" charset="0"/>
                <a:cs typeface="Arial" panose="020B0604020202020204" pitchFamily="34" charset="0"/>
              </a:rPr>
              <a:t>A.A. 2026/2027</a:t>
            </a:r>
          </a:p>
        </p:txBody>
      </p:sp>
    </p:spTree>
    <p:extLst>
      <p:ext uri="{BB962C8B-B14F-4D97-AF65-F5344CB8AC3E}">
        <p14:creationId xmlns:p14="http://schemas.microsoft.com/office/powerpoint/2010/main" val="2702255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6063198"/>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en-US" sz="3200" i="1" dirty="0">
                <a:latin typeface="Arial" panose="020B0604020202020204" pitchFamily="34" charset="0"/>
                <a:cs typeface="Arial" panose="020B0604020202020204" pitchFamily="34" charset="0"/>
              </a:rPr>
              <a:t>= </a:t>
            </a:r>
            <a:r>
              <a:rPr lang="en" sz="3200" i="1" dirty="0">
                <a:latin typeface="Arial" panose="020B0604020202020204" pitchFamily="34" charset="0"/>
                <a:cs typeface="Arial" panose="020B0604020202020204" pitchFamily="34" charset="0"/>
              </a:rPr>
              <a:t>certain modifying operations follow special rules</a:t>
            </a:r>
            <a:endParaRPr lang="en-US" sz="3200" i="1"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pPr marL="457200" indent="-457200">
              <a:buFontTx/>
              <a:buChar char="-"/>
            </a:pPr>
            <a:r>
              <a:rPr lang="en-US" sz="2800" u="sng" dirty="0">
                <a:latin typeface="Arial" panose="020B0604020202020204" pitchFamily="34" charset="0"/>
                <a:cs typeface="Arial" panose="020B0604020202020204" pitchFamily="34" charset="0"/>
              </a:rPr>
              <a:t>amendment to company “contract”</a:t>
            </a:r>
            <a:r>
              <a:rPr lang="en-US" sz="2800" dirty="0">
                <a:latin typeface="Arial" panose="020B0604020202020204" pitchFamily="34" charset="0"/>
                <a:cs typeface="Arial" panose="020B0604020202020204" pitchFamily="34" charset="0"/>
              </a:rPr>
              <a:t> </a:t>
            </a:r>
          </a:p>
          <a:p>
            <a:pPr marL="914400" lvl="1" indent="-457200">
              <a:buFontTx/>
              <a:buChar char="-"/>
            </a:pPr>
            <a:r>
              <a:rPr lang="en-US" sz="2800" dirty="0">
                <a:latin typeface="Arial" panose="020B0604020202020204" pitchFamily="34" charset="0"/>
                <a:cs typeface="Arial" panose="020B0604020202020204" pitchFamily="34" charset="0"/>
              </a:rPr>
              <a:t>incorporation deed or statute</a:t>
            </a:r>
          </a:p>
          <a:p>
            <a:pPr marL="457200" indent="-457200">
              <a:buFontTx/>
              <a:buChar char="-"/>
            </a:pPr>
            <a:r>
              <a:rPr lang="en-US" sz="2800" u="sng" dirty="0">
                <a:latin typeface="Arial" panose="020B0604020202020204" pitchFamily="34" charset="0"/>
                <a:cs typeface="Arial" panose="020B0604020202020204" pitchFamily="34" charset="0"/>
              </a:rPr>
              <a:t>amendment to company “capital”</a:t>
            </a:r>
          </a:p>
          <a:p>
            <a:pPr marL="914400" lvl="1" indent="-457200">
              <a:buFontTx/>
              <a:buChar char="-"/>
            </a:pPr>
            <a:r>
              <a:rPr lang="en-US" sz="2800" dirty="0">
                <a:latin typeface="Arial" panose="020B0604020202020204" pitchFamily="34" charset="0"/>
                <a:cs typeface="Arial" panose="020B0604020202020204" pitchFamily="34" charset="0"/>
              </a:rPr>
              <a:t>capital increase</a:t>
            </a:r>
          </a:p>
          <a:p>
            <a:pPr marL="914400" lvl="1" indent="-457200">
              <a:buFontTx/>
              <a:buChar char="-"/>
            </a:pPr>
            <a:r>
              <a:rPr lang="en-US" sz="2800" dirty="0">
                <a:latin typeface="Arial" panose="020B0604020202020204" pitchFamily="34" charset="0"/>
                <a:cs typeface="Arial" panose="020B0604020202020204" pitchFamily="34" charset="0"/>
              </a:rPr>
              <a:t>capital reduction</a:t>
            </a:r>
          </a:p>
          <a:p>
            <a:pPr marL="914400" lvl="1" indent="-457200">
              <a:buFontTx/>
              <a:buChar char="-"/>
            </a:pPr>
            <a:r>
              <a:rPr lang="en-US" sz="2800" dirty="0">
                <a:latin typeface="Arial" panose="020B0604020202020204" pitchFamily="34" charset="0"/>
                <a:cs typeface="Arial" panose="020B0604020202020204" pitchFamily="34" charset="0"/>
              </a:rPr>
              <a:t>shareholders withdrawal (≠ “substitution” by share transfer)</a:t>
            </a:r>
          </a:p>
          <a:p>
            <a:pPr marL="457200" indent="-457200">
              <a:buFontTx/>
              <a:buChar char="-"/>
            </a:pPr>
            <a:endParaRPr lang="en-US" sz="28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4057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44764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INC.DEED / STATUTE</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a:latin typeface="Arial" panose="020B0604020202020204" pitchFamily="34" charset="0"/>
                <a:cs typeface="Arial" panose="020B0604020202020204" pitchFamily="34" charset="0"/>
              </a:rPr>
              <a:t>g</a:t>
            </a:r>
            <a:r>
              <a:rPr lang="en" sz="2800" dirty="0" err="1">
                <a:latin typeface="Arial" panose="020B0604020202020204" pitchFamily="34" charset="0"/>
                <a:cs typeface="Arial" panose="020B0604020202020204" pitchFamily="34" charset="0"/>
              </a:rPr>
              <a:t>eneral</a:t>
            </a:r>
            <a:r>
              <a:rPr lang="en" sz="2800" dirty="0">
                <a:latin typeface="Arial" panose="020B0604020202020204" pitchFamily="34" charset="0"/>
                <a:cs typeface="Arial" panose="020B0604020202020204" pitchFamily="34" charset="0"/>
              </a:rPr>
              <a:t> structure</a:t>
            </a:r>
          </a:p>
          <a:p>
            <a:r>
              <a:rPr lang="en" sz="2800" dirty="0">
                <a:latin typeface="Arial" panose="020B0604020202020204" pitchFamily="34" charset="0"/>
                <a:cs typeface="Arial" panose="020B0604020202020204" pitchFamily="34" charset="0"/>
              </a:rPr>
              <a:t>	</a:t>
            </a:r>
            <a:r>
              <a:rPr lang="en" sz="2400" dirty="0">
                <a:latin typeface="Arial" panose="020B0604020202020204" pitchFamily="34" charset="0"/>
                <a:cs typeface="Arial" panose="020B0604020202020204" pitchFamily="34" charset="0"/>
              </a:rPr>
              <a:t>-&gt; </a:t>
            </a:r>
            <a:r>
              <a:rPr lang="en" sz="2400" i="1" dirty="0">
                <a:latin typeface="Arial" panose="020B0604020202020204" pitchFamily="34" charset="0"/>
                <a:cs typeface="Arial" panose="020B0604020202020204" pitchFamily="34" charset="0"/>
              </a:rPr>
              <a:t>YES objective modification of company clauses</a:t>
            </a:r>
          </a:p>
          <a:p>
            <a:r>
              <a:rPr lang="en" sz="2400" i="1" dirty="0">
                <a:latin typeface="Arial" panose="020B0604020202020204" pitchFamily="34" charset="0"/>
                <a:cs typeface="Arial" panose="020B0604020202020204" pitchFamily="34" charset="0"/>
              </a:rPr>
              <a:t>	-&gt; NO </a:t>
            </a:r>
            <a:r>
              <a:rPr lang="en" sz="2400" i="1" dirty="0" err="1">
                <a:latin typeface="Arial" panose="020B0604020202020204" pitchFamily="34" charset="0"/>
                <a:cs typeface="Arial" panose="020B0604020202020204" pitchFamily="34" charset="0"/>
              </a:rPr>
              <a:t>subjecti</a:t>
            </a:r>
            <a:r>
              <a:rPr lang="it-IT" sz="2400" i="1" dirty="0">
                <a:latin typeface="Arial" panose="020B0604020202020204" pitchFamily="34" charset="0"/>
                <a:cs typeface="Arial" panose="020B0604020202020204" pitchFamily="34" charset="0"/>
              </a:rPr>
              <a:t>v</a:t>
            </a:r>
            <a:r>
              <a:rPr lang="en" sz="2400" i="1" dirty="0">
                <a:latin typeface="Arial" panose="020B0604020202020204" pitchFamily="34" charset="0"/>
                <a:cs typeface="Arial" panose="020B0604020202020204" pitchFamily="34" charset="0"/>
              </a:rPr>
              <a:t>e modification (directors, auditors, shareholders) </a:t>
            </a:r>
          </a:p>
          <a:p>
            <a:endParaRPr lang="en" sz="2400" dirty="0">
              <a:latin typeface="Arial" panose="020B0604020202020204" pitchFamily="34" charset="0"/>
              <a:cs typeface="Arial" panose="020B0604020202020204" pitchFamily="34" charset="0"/>
            </a:endParaRPr>
          </a:p>
          <a:p>
            <a:pPr marL="457200" indent="-457200">
              <a:buFontTx/>
              <a:buChar char="-"/>
            </a:pPr>
            <a:r>
              <a:rPr lang="it-IT" sz="2800" dirty="0">
                <a:latin typeface="Arial" panose="020B0604020202020204" pitchFamily="34" charset="0"/>
                <a:cs typeface="Arial" panose="020B0604020202020204" pitchFamily="34" charset="0"/>
              </a:rPr>
              <a:t>general procedure</a:t>
            </a:r>
            <a:endParaRPr lang="en" sz="2800" dirty="0">
              <a:latin typeface="Arial" panose="020B0604020202020204" pitchFamily="34" charset="0"/>
              <a:cs typeface="Arial" panose="020B0604020202020204" pitchFamily="34" charset="0"/>
            </a:endParaRPr>
          </a:p>
          <a:p>
            <a:r>
              <a:rPr lang="en" sz="2800" i="1" dirty="0">
                <a:latin typeface="Arial" panose="020B0604020202020204" pitchFamily="34" charset="0"/>
                <a:cs typeface="Arial" panose="020B0604020202020204" pitchFamily="34" charset="0"/>
              </a:rPr>
              <a:t>	1) </a:t>
            </a:r>
            <a:r>
              <a:rPr lang="en" sz="2400" i="1" dirty="0">
                <a:latin typeface="Arial" panose="020B0604020202020204" pitchFamily="34" charset="0"/>
                <a:cs typeface="Arial" panose="020B0604020202020204" pitchFamily="34" charset="0"/>
              </a:rPr>
              <a:t>extraordinary SM approval</a:t>
            </a:r>
          </a:p>
          <a:p>
            <a:r>
              <a:rPr lang="en" sz="2400" i="1" dirty="0">
                <a:latin typeface="Arial" panose="020B0604020202020204" pitchFamily="34" charset="0"/>
                <a:cs typeface="Arial" panose="020B0604020202020204" pitchFamily="34" charset="0"/>
              </a:rPr>
              <a:t>	2) notary control (PLUS eventual judicial control)</a:t>
            </a:r>
          </a:p>
          <a:p>
            <a:r>
              <a:rPr lang="en" sz="2400" i="1" dirty="0">
                <a:latin typeface="Arial" panose="020B0604020202020204" pitchFamily="34" charset="0"/>
                <a:cs typeface="Arial" panose="020B0604020202020204" pitchFamily="34" charset="0"/>
              </a:rPr>
              <a:t>	3) registration in Business Register</a:t>
            </a:r>
            <a:endParaRPr lang="e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1965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390876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INC.DEED / STATUTE</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approval</a:t>
            </a:r>
            <a:r>
              <a:rPr lang="it-IT" sz="2800" dirty="0">
                <a:latin typeface="Arial" panose="020B0604020202020204" pitchFamily="34" charset="0"/>
                <a:cs typeface="Arial" panose="020B0604020202020204" pitchFamily="34" charset="0"/>
              </a:rPr>
              <a:t> stage (2365 c.c.)</a:t>
            </a:r>
          </a:p>
          <a:p>
            <a:pPr marL="457200" indent="-457200">
              <a:buFontTx/>
              <a:buChar char="-"/>
            </a:pPr>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en" sz="2400" i="1" dirty="0">
                <a:latin typeface="Arial" panose="020B0604020202020204" pitchFamily="34" charset="0"/>
                <a:cs typeface="Arial" panose="020B0604020202020204" pitchFamily="34" charset="0"/>
              </a:rPr>
              <a:t>competence of extraordinary SM </a:t>
            </a:r>
          </a:p>
          <a:p>
            <a:r>
              <a:rPr lang="en" sz="2400" i="1" dirty="0">
                <a:latin typeface="Arial" panose="020B0604020202020204" pitchFamily="34" charset="0"/>
                <a:cs typeface="Arial" panose="020B0604020202020204" pitchFamily="34" charset="0"/>
              </a:rPr>
              <a:t>-&gt; BUT the statute may attribute special cases to </a:t>
            </a:r>
            <a:r>
              <a:rPr lang="en" sz="2400" i="1" dirty="0" err="1">
                <a:latin typeface="Arial" panose="020B0604020202020204" pitchFamily="34" charset="0"/>
                <a:cs typeface="Arial" panose="020B0604020202020204" pitchFamily="34" charset="0"/>
              </a:rPr>
              <a:t>BoD</a:t>
            </a:r>
            <a:r>
              <a:rPr lang="en" sz="2400" i="1" dirty="0">
                <a:latin typeface="Arial" panose="020B0604020202020204" pitchFamily="34" charset="0"/>
                <a:cs typeface="Arial" panose="020B0604020202020204" pitchFamily="34" charset="0"/>
              </a:rPr>
              <a:t> (e.g. “law-compliant” fixing)</a:t>
            </a:r>
          </a:p>
          <a:p>
            <a:r>
              <a:rPr lang="en" sz="2400" i="1" dirty="0">
                <a:latin typeface="Arial" panose="020B0604020202020204" pitchFamily="34" charset="0"/>
                <a:cs typeface="Arial" panose="020B0604020202020204" pitchFamily="34" charset="0"/>
              </a:rPr>
              <a:t>-&gt; HOWEVER the following procedure remains the same</a:t>
            </a:r>
          </a:p>
        </p:txBody>
      </p:sp>
    </p:spTree>
    <p:extLst>
      <p:ext uri="{BB962C8B-B14F-4D97-AF65-F5344CB8AC3E}">
        <p14:creationId xmlns:p14="http://schemas.microsoft.com/office/powerpoint/2010/main" val="104343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75542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INC.DEED / STATUTE</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a:latin typeface="Arial" panose="020B0604020202020204" pitchFamily="34" charset="0"/>
                <a:cs typeface="Arial" panose="020B0604020202020204" pitchFamily="34" charset="0"/>
              </a:rPr>
              <a:t>control stage (2436 c.c.)</a:t>
            </a:r>
          </a:p>
          <a:p>
            <a:pPr marL="457200" indent="-457200">
              <a:buFontTx/>
              <a:buChar char="-"/>
            </a:pPr>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en" sz="2400" i="1" dirty="0">
                <a:latin typeface="Arial" panose="020B0604020202020204" pitchFamily="34" charset="0"/>
                <a:cs typeface="Arial" panose="020B0604020202020204" pitchFamily="34" charset="0"/>
              </a:rPr>
              <a:t>competence of notary drafting the act (= same public deed form for the validity!) </a:t>
            </a:r>
          </a:p>
          <a:p>
            <a:r>
              <a:rPr lang="en" sz="2400" i="1" dirty="0">
                <a:latin typeface="Arial" panose="020B0604020202020204" pitchFamily="34" charset="0"/>
                <a:cs typeface="Arial" panose="020B0604020202020204" pitchFamily="34" charset="0"/>
              </a:rPr>
              <a:t>-&gt; “legal” (NO merit BUT NO only formal) control of the modification</a:t>
            </a:r>
          </a:p>
          <a:p>
            <a:r>
              <a:rPr lang="en" sz="2400" i="1" dirty="0">
                <a:latin typeface="Arial" panose="020B0604020202020204" pitchFamily="34" charset="0"/>
                <a:cs typeface="Arial" panose="020B0604020202020204" pitchFamily="34" charset="0"/>
              </a:rPr>
              <a:t>-&gt; IF control is ok, notary applies for registration in Business Register</a:t>
            </a:r>
          </a:p>
          <a:p>
            <a:r>
              <a:rPr lang="en" sz="2400" i="1" dirty="0">
                <a:latin typeface="Arial" panose="020B0604020202020204" pitchFamily="34" charset="0"/>
                <a:cs typeface="Arial" panose="020B0604020202020204" pitchFamily="34" charset="0"/>
              </a:rPr>
              <a:t>-&gt; IF control is not ok, notary shall promptly notify the non-compliance to </a:t>
            </a:r>
            <a:r>
              <a:rPr lang="en" sz="2400" i="1" dirty="0" err="1">
                <a:latin typeface="Arial" panose="020B0604020202020204" pitchFamily="34" charset="0"/>
                <a:cs typeface="Arial" panose="020B0604020202020204" pitchFamily="34" charset="0"/>
              </a:rPr>
              <a:t>BoD</a:t>
            </a:r>
            <a:endParaRPr lang="en" sz="2400" i="1" dirty="0">
              <a:latin typeface="Arial" panose="020B0604020202020204" pitchFamily="34" charset="0"/>
              <a:cs typeface="Arial" panose="020B0604020202020204" pitchFamily="34" charset="0"/>
            </a:endParaRPr>
          </a:p>
          <a:p>
            <a:r>
              <a:rPr lang="en" sz="2400" i="1" dirty="0">
                <a:latin typeface="Arial" panose="020B0604020202020204" pitchFamily="34" charset="0"/>
                <a:cs typeface="Arial" panose="020B0604020202020204" pitchFamily="34" charset="0"/>
              </a:rPr>
              <a:t>-&gt; THEN directors have two options (within 30 days)</a:t>
            </a:r>
          </a:p>
          <a:p>
            <a:r>
              <a:rPr lang="en" sz="2400" i="1" dirty="0">
                <a:latin typeface="Arial" panose="020B0604020202020204" pitchFamily="34" charset="0"/>
                <a:cs typeface="Arial" panose="020B0604020202020204" pitchFamily="34" charset="0"/>
              </a:rPr>
              <a:t>	- summon SM to take appropriate action to remedy the non-compliance</a:t>
            </a:r>
          </a:p>
          <a:p>
            <a:r>
              <a:rPr lang="en" sz="2400" i="1" dirty="0">
                <a:latin typeface="Arial" panose="020B0604020202020204" pitchFamily="34" charset="0"/>
                <a:cs typeface="Arial" panose="020B0604020202020204" pitchFamily="34" charset="0"/>
              </a:rPr>
              <a:t>	- go to court to ascertain the compliance of the requested modification</a:t>
            </a:r>
          </a:p>
          <a:p>
            <a:r>
              <a:rPr lang="en" sz="2400" i="1" dirty="0">
                <a:latin typeface="Arial" panose="020B0604020202020204" pitchFamily="34" charset="0"/>
                <a:cs typeface="Arial" panose="020B0604020202020204" pitchFamily="34" charset="0"/>
              </a:rPr>
              <a:t>	[OTHERWISE the amendment resolution becomes definitely ineffective]</a:t>
            </a:r>
          </a:p>
        </p:txBody>
      </p:sp>
    </p:spTree>
    <p:extLst>
      <p:ext uri="{BB962C8B-B14F-4D97-AF65-F5344CB8AC3E}">
        <p14:creationId xmlns:p14="http://schemas.microsoft.com/office/powerpoint/2010/main" val="1271388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390876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INC.DEED / STATUTE</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registration</a:t>
            </a:r>
            <a:r>
              <a:rPr lang="it-IT" sz="2800" dirty="0">
                <a:latin typeface="Arial" panose="020B0604020202020204" pitchFamily="34" charset="0"/>
                <a:cs typeface="Arial" panose="020B0604020202020204" pitchFamily="34" charset="0"/>
              </a:rPr>
              <a:t> stage (2436 c.c.)</a:t>
            </a:r>
          </a:p>
          <a:p>
            <a:pPr marL="457200" indent="-457200">
              <a:buFontTx/>
              <a:buChar char="-"/>
            </a:pPr>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en" sz="2400" i="1" dirty="0">
                <a:latin typeface="Arial" panose="020B0604020202020204" pitchFamily="34" charset="0"/>
                <a:cs typeface="Arial" panose="020B0604020202020204" pitchFamily="34" charset="0"/>
              </a:rPr>
              <a:t>only “formal” check by the Business Register office</a:t>
            </a:r>
          </a:p>
          <a:p>
            <a:r>
              <a:rPr lang="en" sz="2400" i="1" dirty="0">
                <a:latin typeface="Arial" panose="020B0604020202020204" pitchFamily="34" charset="0"/>
                <a:cs typeface="Arial" panose="020B0604020202020204" pitchFamily="34" charset="0"/>
              </a:rPr>
              <a:t>-&gt; amendment becomes effective only after registration</a:t>
            </a:r>
          </a:p>
          <a:p>
            <a:r>
              <a:rPr lang="en" sz="2400" i="1" dirty="0">
                <a:latin typeface="Arial" panose="020B0604020202020204" pitchFamily="34" charset="0"/>
                <a:cs typeface="Arial" panose="020B0604020202020204" pitchFamily="34" charset="0"/>
              </a:rPr>
              <a:t>-&gt; publication should include a consolidated copy of the new statute</a:t>
            </a:r>
          </a:p>
        </p:txBody>
      </p:sp>
    </p:spTree>
    <p:extLst>
      <p:ext uri="{BB962C8B-B14F-4D97-AF65-F5344CB8AC3E}">
        <p14:creationId xmlns:p14="http://schemas.microsoft.com/office/powerpoint/2010/main" val="2879581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483209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COMPANY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direct</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operations</a:t>
            </a:r>
            <a:endParaRPr lang="it-IT" sz="2800" dirty="0">
              <a:latin typeface="Arial" panose="020B0604020202020204" pitchFamily="34" charset="0"/>
              <a:cs typeface="Arial" panose="020B0604020202020204" pitchFamily="34" charset="0"/>
            </a:endParaRPr>
          </a:p>
          <a:p>
            <a:pPr marL="457200" indent="-457200">
              <a:buFontTx/>
              <a:buChar char="-"/>
            </a:pPr>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en" sz="2400" i="1" dirty="0">
                <a:latin typeface="Arial" panose="020B0604020202020204" pitchFamily="34" charset="0"/>
                <a:cs typeface="Arial" panose="020B0604020202020204" pitchFamily="34" charset="0"/>
              </a:rPr>
              <a:t>capital increase or reduction</a:t>
            </a:r>
          </a:p>
          <a:p>
            <a:endParaRPr lang="en" sz="2400" i="1"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indirect</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operations</a:t>
            </a:r>
            <a:endParaRPr lang="it-IT" sz="2800" dirty="0">
              <a:latin typeface="Arial" panose="020B0604020202020204" pitchFamily="34" charset="0"/>
              <a:cs typeface="Arial" panose="020B0604020202020204" pitchFamily="34" charset="0"/>
            </a:endParaRPr>
          </a:p>
          <a:p>
            <a:pPr marL="457200" indent="-457200">
              <a:buFontTx/>
              <a:buChar char="-"/>
            </a:pPr>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en" sz="2400" i="1" dirty="0">
                <a:latin typeface="Arial" panose="020B0604020202020204" pitchFamily="34" charset="0"/>
                <a:cs typeface="Arial" panose="020B0604020202020204" pitchFamily="34" charset="0"/>
              </a:rPr>
              <a:t>withdrawal by shareholders (ONLY eventually implies capital reduction)</a:t>
            </a:r>
          </a:p>
          <a:p>
            <a:endParaRPr lang="en" sz="2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2210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940088"/>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RIGHT OF WITHDRAWAL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a:latin typeface="Arial" panose="020B0604020202020204" pitchFamily="34" charset="0"/>
                <a:cs typeface="Arial" panose="020B0604020202020204" pitchFamily="34" charset="0"/>
              </a:rPr>
              <a:t>EXCEPTIONAL </a:t>
            </a:r>
            <a:r>
              <a:rPr lang="it-IT" sz="2800" dirty="0" err="1">
                <a:latin typeface="Arial" panose="020B0604020202020204" pitchFamily="34" charset="0"/>
                <a:cs typeface="Arial" panose="020B0604020202020204" pitchFamily="34" charset="0"/>
              </a:rPr>
              <a:t>remedy</a:t>
            </a:r>
            <a:r>
              <a:rPr lang="it-IT" sz="2800" dirty="0">
                <a:latin typeface="Arial" panose="020B0604020202020204" pitchFamily="34" charset="0"/>
                <a:cs typeface="Arial" panose="020B0604020202020204" pitchFamily="34" charset="0"/>
              </a:rPr>
              <a:t> to </a:t>
            </a:r>
            <a:r>
              <a:rPr lang="it-IT" sz="2800" dirty="0" err="1">
                <a:latin typeface="Arial" panose="020B0604020202020204" pitchFamily="34" charset="0"/>
                <a:cs typeface="Arial" panose="020B0604020202020204" pitchFamily="34" charset="0"/>
              </a:rPr>
              <a:t>protect</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shareholders</a:t>
            </a:r>
            <a:r>
              <a:rPr lang="it-IT" sz="2800" dirty="0">
                <a:latin typeface="Arial" panose="020B0604020202020204" pitchFamily="34" charset="0"/>
                <a:cs typeface="Arial" panose="020B0604020202020204" pitchFamily="34" charset="0"/>
              </a:rPr>
              <a:t> </a:t>
            </a:r>
          </a:p>
          <a:p>
            <a:pPr marL="457200" indent="-457200">
              <a:buFontTx/>
              <a:buChar char="-"/>
            </a:pPr>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 </a:t>
            </a:r>
            <a:r>
              <a:rPr lang="en" sz="2400" i="1" dirty="0">
                <a:latin typeface="Arial" panose="020B0604020202020204" pitchFamily="34" charset="0"/>
                <a:cs typeface="Arial" panose="020B0604020202020204" pitchFamily="34" charset="0"/>
              </a:rPr>
              <a:t>as a matter of principle, “corporate” bound is non-revo</a:t>
            </a:r>
            <a:r>
              <a:rPr lang="it-IT" sz="2400" i="1" dirty="0">
                <a:latin typeface="Arial" panose="020B0604020202020204" pitchFamily="34" charset="0"/>
                <a:cs typeface="Arial" panose="020B0604020202020204" pitchFamily="34" charset="0"/>
              </a:rPr>
              <a:t>c</a:t>
            </a:r>
            <a:r>
              <a:rPr lang="en" sz="2400" i="1" dirty="0">
                <a:latin typeface="Arial" panose="020B0604020202020204" pitchFamily="34" charset="0"/>
                <a:cs typeface="Arial" panose="020B0604020202020204" pitchFamily="34" charset="0"/>
              </a:rPr>
              <a:t>able (EXIT vs VOICE)</a:t>
            </a:r>
          </a:p>
          <a:p>
            <a:r>
              <a:rPr lang="en" sz="2400" i="1" dirty="0">
                <a:latin typeface="Arial" panose="020B0604020202020204" pitchFamily="34" charset="0"/>
                <a:cs typeface="Arial" panose="020B0604020202020204" pitchFamily="34" charset="0"/>
              </a:rPr>
              <a:t>≠</a:t>
            </a:r>
            <a:r>
              <a:rPr lang="it-IT" sz="2400" i="1" dirty="0">
                <a:latin typeface="Arial" panose="020B0604020202020204" pitchFamily="34" charset="0"/>
                <a:cs typeface="Arial" panose="020B0604020202020204" pitchFamily="34" charset="0"/>
              </a:rPr>
              <a:t> corporate </a:t>
            </a:r>
            <a:r>
              <a:rPr lang="it-IT" sz="2400" i="1" dirty="0" err="1">
                <a:latin typeface="Arial" panose="020B0604020202020204" pitchFamily="34" charset="0"/>
                <a:cs typeface="Arial" panose="020B0604020202020204" pitchFamily="34" charset="0"/>
              </a:rPr>
              <a:t>participation</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is</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always</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transferable</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according</a:t>
            </a:r>
            <a:r>
              <a:rPr lang="it-IT" sz="2400" i="1" dirty="0">
                <a:latin typeface="Arial" panose="020B0604020202020204" pitchFamily="34" charset="0"/>
                <a:cs typeface="Arial" panose="020B0604020202020204" pitchFamily="34" charset="0"/>
              </a:rPr>
              <a:t> to the shares status)</a:t>
            </a:r>
          </a:p>
          <a:p>
            <a:endParaRPr lang="it-IT" sz="2400" i="1" dirty="0">
              <a:latin typeface="Arial" panose="020B0604020202020204" pitchFamily="34" charset="0"/>
              <a:cs typeface="Arial" panose="020B0604020202020204" pitchFamily="34" charset="0"/>
            </a:endParaRPr>
          </a:p>
          <a:p>
            <a:pPr marL="457200" indent="-457200">
              <a:buFontTx/>
              <a:buChar char="-"/>
            </a:pPr>
            <a:r>
              <a:rPr lang="it-IT" sz="2800" dirty="0">
                <a:latin typeface="Arial" panose="020B0604020202020204" pitchFamily="34" charset="0"/>
                <a:cs typeface="Arial" panose="020B0604020202020204" pitchFamily="34" charset="0"/>
              </a:rPr>
              <a:t>EXCEPTIONAL </a:t>
            </a:r>
            <a:r>
              <a:rPr lang="it-IT" sz="2800" dirty="0" err="1">
                <a:latin typeface="Arial" panose="020B0604020202020204" pitchFamily="34" charset="0"/>
                <a:cs typeface="Arial" panose="020B0604020202020204" pitchFamily="34" charset="0"/>
              </a:rPr>
              <a:t>reimbursement</a:t>
            </a:r>
            <a:r>
              <a:rPr lang="it-IT" sz="2800" dirty="0">
                <a:latin typeface="Arial" panose="020B0604020202020204" pitchFamily="34" charset="0"/>
                <a:cs typeface="Arial" panose="020B0604020202020204" pitchFamily="34" charset="0"/>
              </a:rPr>
              <a:t> of capital </a:t>
            </a:r>
            <a:r>
              <a:rPr lang="it-IT" sz="2800" dirty="0" err="1">
                <a:latin typeface="Arial" panose="020B0604020202020204" pitchFamily="34" charset="0"/>
                <a:cs typeface="Arial" panose="020B0604020202020204" pitchFamily="34" charset="0"/>
              </a:rPr>
              <a:t>during</a:t>
            </a:r>
            <a:r>
              <a:rPr lang="it-IT" sz="2800" dirty="0">
                <a:latin typeface="Arial" panose="020B0604020202020204" pitchFamily="34" charset="0"/>
                <a:cs typeface="Arial" panose="020B0604020202020204" pitchFamily="34" charset="0"/>
              </a:rPr>
              <a:t> company life </a:t>
            </a:r>
          </a:p>
          <a:p>
            <a:pPr marL="457200" indent="-457200">
              <a:buFontTx/>
              <a:buChar char="-"/>
            </a:pPr>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 </a:t>
            </a:r>
            <a:r>
              <a:rPr lang="en" sz="2400" i="1" dirty="0">
                <a:latin typeface="Arial" panose="020B0604020202020204" pitchFamily="34" charset="0"/>
                <a:cs typeface="Arial" panose="020B0604020202020204" pitchFamily="34" charset="0"/>
              </a:rPr>
              <a:t>as a matter of principle, withdrawal implies shares’ “elimination” (i.e. liquidation)</a:t>
            </a:r>
          </a:p>
          <a:p>
            <a:r>
              <a:rPr lang="en" sz="2400" i="1" dirty="0">
                <a:latin typeface="Arial" panose="020B0604020202020204" pitchFamily="34" charset="0"/>
                <a:cs typeface="Arial" panose="020B0604020202020204" pitchFamily="34" charset="0"/>
              </a:rPr>
              <a:t>≠</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preference</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is</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given</a:t>
            </a:r>
            <a:r>
              <a:rPr lang="it-IT" sz="2400" i="1" dirty="0">
                <a:latin typeface="Arial" panose="020B0604020202020204" pitchFamily="34" charset="0"/>
                <a:cs typeface="Arial" panose="020B0604020202020204" pitchFamily="34" charset="0"/>
              </a:rPr>
              <a:t> to </a:t>
            </a:r>
            <a:r>
              <a:rPr lang="it-IT" sz="2400" i="1" dirty="0" err="1">
                <a:latin typeface="Arial" panose="020B0604020202020204" pitchFamily="34" charset="0"/>
                <a:cs typeface="Arial" panose="020B0604020202020204" pitchFamily="34" charset="0"/>
              </a:rPr>
              <a:t>reimbursement</a:t>
            </a:r>
            <a:r>
              <a:rPr lang="it-IT" sz="2400" i="1" dirty="0">
                <a:latin typeface="Arial" panose="020B0604020202020204" pitchFamily="34" charset="0"/>
                <a:cs typeface="Arial" panose="020B0604020202020204" pitchFamily="34" charset="0"/>
              </a:rPr>
              <a:t> via transfer (“conservative” </a:t>
            </a:r>
            <a:r>
              <a:rPr lang="it-IT" sz="2400" i="1" dirty="0" err="1">
                <a:latin typeface="Arial" panose="020B0604020202020204" pitchFamily="34" charset="0"/>
                <a:cs typeface="Arial" panose="020B0604020202020204" pitchFamily="34" charset="0"/>
              </a:rPr>
              <a:t>mechanism</a:t>
            </a:r>
            <a:r>
              <a:rPr lang="it-IT" sz="2400" i="1" dirty="0">
                <a:latin typeface="Arial" panose="020B0604020202020204" pitchFamily="34" charset="0"/>
                <a:cs typeface="Arial" panose="020B0604020202020204" pitchFamily="34" charset="0"/>
              </a:rPr>
              <a:t>)</a:t>
            </a:r>
          </a:p>
          <a:p>
            <a:endParaRPr lang="en" sz="2400" i="1" dirty="0">
              <a:latin typeface="Arial" panose="020B0604020202020204" pitchFamily="34" charset="0"/>
              <a:cs typeface="Arial" panose="020B0604020202020204" pitchFamily="34" charset="0"/>
            </a:endParaRPr>
          </a:p>
          <a:p>
            <a:endParaRPr lang="en" sz="2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6099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509200"/>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RIGHT OF WITHDRAWAL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a:latin typeface="Arial" panose="020B0604020202020204" pitchFamily="34" charset="0"/>
                <a:cs typeface="Arial" panose="020B0604020202020204" pitchFamily="34" charset="0"/>
              </a:rPr>
              <a:t>EXCEPTIONAL </a:t>
            </a:r>
            <a:r>
              <a:rPr lang="it-IT" sz="2800" dirty="0" err="1">
                <a:latin typeface="Arial" panose="020B0604020202020204" pitchFamily="34" charset="0"/>
                <a:cs typeface="Arial" panose="020B0604020202020204" pitchFamily="34" charset="0"/>
              </a:rPr>
              <a:t>remedy</a:t>
            </a:r>
            <a:r>
              <a:rPr lang="it-IT" sz="2800" dirty="0">
                <a:latin typeface="Arial" panose="020B0604020202020204" pitchFamily="34" charset="0"/>
                <a:cs typeface="Arial" panose="020B0604020202020204" pitchFamily="34" charset="0"/>
              </a:rPr>
              <a:t> to </a:t>
            </a:r>
            <a:r>
              <a:rPr lang="it-IT" sz="2800" dirty="0" err="1">
                <a:latin typeface="Arial" panose="020B0604020202020204" pitchFamily="34" charset="0"/>
                <a:cs typeface="Arial" panose="020B0604020202020204" pitchFamily="34" charset="0"/>
              </a:rPr>
              <a:t>protect</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shareholders</a:t>
            </a:r>
            <a:endParaRPr lang="it-IT" sz="2800" dirty="0">
              <a:latin typeface="Arial" panose="020B0604020202020204" pitchFamily="34" charset="0"/>
              <a:cs typeface="Arial" panose="020B0604020202020204" pitchFamily="34" charset="0"/>
            </a:endParaRPr>
          </a:p>
          <a:p>
            <a:pPr marL="457200" indent="-457200">
              <a:buFontTx/>
              <a:buChar char="-"/>
            </a:pPr>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err="1">
                <a:latin typeface="Arial" panose="020B0604020202020204" pitchFamily="34" charset="0"/>
                <a:cs typeface="Arial" panose="020B0604020202020204" pitchFamily="34" charset="0"/>
              </a:rPr>
              <a:t>withdrawal</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is</a:t>
            </a:r>
            <a:r>
              <a:rPr lang="it-IT" sz="2400" i="1" dirty="0">
                <a:latin typeface="Arial" panose="020B0604020202020204" pitchFamily="34" charset="0"/>
                <a:cs typeface="Arial" panose="020B0604020202020204" pitchFamily="34" charset="0"/>
              </a:rPr>
              <a:t> a right </a:t>
            </a:r>
            <a:r>
              <a:rPr lang="it-IT" sz="2400" i="1" dirty="0" err="1">
                <a:latin typeface="Arial" panose="020B0604020202020204" pitchFamily="34" charset="0"/>
                <a:cs typeface="Arial" panose="020B0604020202020204" pitchFamily="34" charset="0"/>
              </a:rPr>
              <a:t>but</a:t>
            </a:r>
            <a:r>
              <a:rPr lang="it-IT" sz="2400" i="1" dirty="0">
                <a:latin typeface="Arial" panose="020B0604020202020204" pitchFamily="34" charset="0"/>
                <a:cs typeface="Arial" panose="020B0604020202020204" pitchFamily="34" charset="0"/>
              </a:rPr>
              <a:t> NOT ABSOLUTE AND DISCRETIONAL</a:t>
            </a:r>
          </a:p>
          <a:p>
            <a:endParaRPr lang="it-IT" sz="800" i="1" dirty="0">
              <a:latin typeface="Arial" panose="020B0604020202020204" pitchFamily="34" charset="0"/>
              <a:cs typeface="Arial" panose="020B0604020202020204" pitchFamily="34" charset="0"/>
            </a:endParaRPr>
          </a:p>
          <a:p>
            <a:r>
              <a:rPr lang="it-IT" sz="2400" i="1" dirty="0">
                <a:latin typeface="Arial" panose="020B0604020202020204" pitchFamily="34" charset="0"/>
                <a:cs typeface="Arial" panose="020B0604020202020204" pitchFamily="34" charset="0"/>
              </a:rPr>
              <a:t>-&gt; </a:t>
            </a:r>
            <a:r>
              <a:rPr lang="it-IT" sz="2400" i="1" dirty="0" err="1">
                <a:latin typeface="Arial" panose="020B0604020202020204" pitchFamily="34" charset="0"/>
                <a:cs typeface="Arial" panose="020B0604020202020204" pitchFamily="34" charset="0"/>
              </a:rPr>
              <a:t>grounds</a:t>
            </a:r>
            <a:r>
              <a:rPr lang="it-IT" sz="2400" i="1" dirty="0">
                <a:latin typeface="Arial" panose="020B0604020202020204" pitchFamily="34" charset="0"/>
                <a:cs typeface="Arial" panose="020B0604020202020204" pitchFamily="34" charset="0"/>
              </a:rPr>
              <a:t> for </a:t>
            </a:r>
            <a:r>
              <a:rPr lang="it-IT" sz="2400" i="1" dirty="0" err="1">
                <a:latin typeface="Arial" panose="020B0604020202020204" pitchFamily="34" charset="0"/>
                <a:cs typeface="Arial" panose="020B0604020202020204" pitchFamily="34" charset="0"/>
              </a:rPr>
              <a:t>withdrawal</a:t>
            </a:r>
            <a:r>
              <a:rPr lang="it-IT" sz="2400" i="1" dirty="0">
                <a:latin typeface="Arial" panose="020B0604020202020204" pitchFamily="34" charset="0"/>
                <a:cs typeface="Arial" panose="020B0604020202020204" pitchFamily="34" charset="0"/>
              </a:rPr>
              <a:t> ONLY </a:t>
            </a:r>
            <a:r>
              <a:rPr lang="it-IT" sz="2400" i="1" dirty="0" err="1">
                <a:latin typeface="Arial" panose="020B0604020202020204" pitchFamily="34" charset="0"/>
                <a:cs typeface="Arial" panose="020B0604020202020204" pitchFamily="34" charset="0"/>
              </a:rPr>
              <a:t>as</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prescribed</a:t>
            </a:r>
            <a:endParaRPr lang="it-IT" sz="2400" i="1" dirty="0">
              <a:latin typeface="Arial" panose="020B0604020202020204" pitchFamily="34" charset="0"/>
              <a:cs typeface="Arial" panose="020B0604020202020204" pitchFamily="34" charset="0"/>
            </a:endParaRPr>
          </a:p>
          <a:p>
            <a:r>
              <a:rPr lang="it-IT" sz="2400" i="1" dirty="0">
                <a:latin typeface="Arial" panose="020B0604020202020204" pitchFamily="34" charset="0"/>
                <a:cs typeface="Arial" panose="020B0604020202020204" pitchFamily="34" charset="0"/>
              </a:rPr>
              <a:t>	- </a:t>
            </a:r>
            <a:r>
              <a:rPr lang="it-IT" sz="2400" i="1" dirty="0" err="1">
                <a:latin typeface="Arial" panose="020B0604020202020204" pitchFamily="34" charset="0"/>
                <a:cs typeface="Arial" panose="020B0604020202020204" pitchFamily="34" charset="0"/>
              </a:rPr>
              <a:t>mandatory</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grounds</a:t>
            </a:r>
            <a:endParaRPr lang="it-IT" sz="2400" i="1" dirty="0">
              <a:latin typeface="Arial" panose="020B0604020202020204" pitchFamily="34" charset="0"/>
              <a:cs typeface="Arial" panose="020B0604020202020204" pitchFamily="34" charset="0"/>
            </a:endParaRPr>
          </a:p>
          <a:p>
            <a:r>
              <a:rPr lang="it-IT" sz="2400" i="1" dirty="0">
                <a:latin typeface="Arial" panose="020B0604020202020204" pitchFamily="34" charset="0"/>
                <a:cs typeface="Arial" panose="020B0604020202020204" pitchFamily="34" charset="0"/>
              </a:rPr>
              <a:t>	- </a:t>
            </a:r>
            <a:r>
              <a:rPr lang="it-IT" sz="2400" i="1" dirty="0" err="1">
                <a:latin typeface="Arial" panose="020B0604020202020204" pitchFamily="34" charset="0"/>
                <a:cs typeface="Arial" panose="020B0604020202020204" pitchFamily="34" charset="0"/>
              </a:rPr>
              <a:t>derogable</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grounds</a:t>
            </a:r>
            <a:endParaRPr lang="it-IT" sz="2400" i="1" dirty="0">
              <a:latin typeface="Arial" panose="020B0604020202020204" pitchFamily="34" charset="0"/>
              <a:cs typeface="Arial" panose="020B0604020202020204" pitchFamily="34" charset="0"/>
            </a:endParaRPr>
          </a:p>
          <a:p>
            <a:r>
              <a:rPr lang="it-IT" sz="2400" i="1" dirty="0">
                <a:latin typeface="Arial" panose="020B0604020202020204" pitchFamily="34" charset="0"/>
                <a:cs typeface="Arial" panose="020B0604020202020204" pitchFamily="34" charset="0"/>
              </a:rPr>
              <a:t>	- special </a:t>
            </a:r>
            <a:r>
              <a:rPr lang="it-IT" sz="2400" i="1" dirty="0" err="1">
                <a:latin typeface="Arial" panose="020B0604020202020204" pitchFamily="34" charset="0"/>
                <a:cs typeface="Arial" panose="020B0604020202020204" pitchFamily="34" charset="0"/>
              </a:rPr>
              <a:t>grounds</a:t>
            </a:r>
            <a:r>
              <a:rPr lang="it-IT" sz="2400" i="1" dirty="0">
                <a:latin typeface="Arial" panose="020B0604020202020204" pitchFamily="34" charset="0"/>
                <a:cs typeface="Arial" panose="020B0604020202020204" pitchFamily="34" charset="0"/>
              </a:rPr>
              <a:t> </a:t>
            </a:r>
          </a:p>
          <a:p>
            <a:endParaRPr lang="en" sz="2400" i="1" dirty="0">
              <a:latin typeface="Arial" panose="020B0604020202020204" pitchFamily="34" charset="0"/>
              <a:cs typeface="Arial" panose="020B0604020202020204" pitchFamily="34" charset="0"/>
            </a:endParaRPr>
          </a:p>
          <a:p>
            <a:endParaRPr lang="en" sz="2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5296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649408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RIGHT OF WITHDRAWAL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it-IT" sz="2800" dirty="0">
                <a:latin typeface="Arial" panose="020B0604020202020204" pitchFamily="34" charset="0"/>
                <a:cs typeface="Arial" panose="020B0604020202020204" pitchFamily="34" charset="0"/>
              </a:rPr>
              <a:t>MANDATORY GROUNDS (2437(1) c.c.)</a:t>
            </a:r>
          </a:p>
          <a:p>
            <a:pPr marL="457200" indent="-457200">
              <a:buFontTx/>
              <a:buChar char="-"/>
            </a:pPr>
            <a:endParaRPr lang="en" sz="800" dirty="0">
              <a:latin typeface="Arial" panose="020B0604020202020204" pitchFamily="34" charset="0"/>
              <a:cs typeface="Arial" panose="020B0604020202020204" pitchFamily="34" charset="0"/>
            </a:endParaRPr>
          </a:p>
          <a:p>
            <a:r>
              <a:rPr lang="it-IT" sz="2400" i="1" dirty="0">
                <a:latin typeface="Arial" panose="020B0604020202020204" pitchFamily="34" charset="0"/>
                <a:cs typeface="Arial" panose="020B0604020202020204" pitchFamily="34" charset="0"/>
              </a:rPr>
              <a:t>a)</a:t>
            </a:r>
            <a:r>
              <a:rPr lang="en" sz="2400" i="1" dirty="0">
                <a:latin typeface="Arial" panose="020B0604020202020204" pitchFamily="34" charset="0"/>
                <a:cs typeface="Arial" panose="020B0604020202020204" pitchFamily="34" charset="0"/>
              </a:rPr>
              <a:t> amending of the corporate purpose</a:t>
            </a:r>
            <a:br>
              <a:rPr lang="en" sz="2400" i="1" dirty="0">
                <a:latin typeface="Arial" panose="020B0604020202020204" pitchFamily="34" charset="0"/>
                <a:cs typeface="Arial" panose="020B0604020202020204" pitchFamily="34" charset="0"/>
              </a:rPr>
            </a:br>
            <a:r>
              <a:rPr lang="en" sz="2400" i="1" dirty="0">
                <a:latin typeface="Arial" panose="020B0604020202020204" pitchFamily="34" charset="0"/>
                <a:cs typeface="Arial" panose="020B0604020202020204" pitchFamily="34" charset="0"/>
              </a:rPr>
              <a:t>b) transformation of the company</a:t>
            </a:r>
            <a:br>
              <a:rPr lang="en" sz="2400" i="1" dirty="0">
                <a:latin typeface="Arial" panose="020B0604020202020204" pitchFamily="34" charset="0"/>
                <a:cs typeface="Arial" panose="020B0604020202020204" pitchFamily="34" charset="0"/>
              </a:rPr>
            </a:br>
            <a:r>
              <a:rPr lang="en" sz="2400" i="1" dirty="0">
                <a:latin typeface="Arial" panose="020B0604020202020204" pitchFamily="34" charset="0"/>
                <a:cs typeface="Arial" panose="020B0604020202020204" pitchFamily="34" charset="0"/>
              </a:rPr>
              <a:t>c) </a:t>
            </a:r>
            <a:r>
              <a:rPr lang="en" sz="2400" i="1" strike="sngStrike" dirty="0">
                <a:latin typeface="Arial" panose="020B0604020202020204" pitchFamily="34" charset="0"/>
                <a:cs typeface="Arial" panose="020B0604020202020204" pitchFamily="34" charset="0"/>
              </a:rPr>
              <a:t>[transferring the company’s headquarter abroad]</a:t>
            </a:r>
            <a:r>
              <a:rPr lang="en" sz="2400" i="1" dirty="0">
                <a:latin typeface="Arial" panose="020B0604020202020204" pitchFamily="34" charset="0"/>
                <a:cs typeface="Arial" panose="020B0604020202020204" pitchFamily="34" charset="0"/>
              </a:rPr>
              <a:t> abrogated</a:t>
            </a:r>
            <a:br>
              <a:rPr lang="en" sz="2400" i="1" dirty="0">
                <a:latin typeface="Arial" panose="020B0604020202020204" pitchFamily="34" charset="0"/>
                <a:cs typeface="Arial" panose="020B0604020202020204" pitchFamily="34" charset="0"/>
              </a:rPr>
            </a:br>
            <a:r>
              <a:rPr lang="en" sz="2400" i="1" dirty="0">
                <a:latin typeface="Arial" panose="020B0604020202020204" pitchFamily="34" charset="0"/>
                <a:cs typeface="Arial" panose="020B0604020202020204" pitchFamily="34" charset="0"/>
              </a:rPr>
              <a:t>d) revoking liquidation status</a:t>
            </a:r>
            <a:br>
              <a:rPr lang="en" sz="2400" i="1" dirty="0">
                <a:latin typeface="Arial" panose="020B0604020202020204" pitchFamily="34" charset="0"/>
                <a:cs typeface="Arial" panose="020B0604020202020204" pitchFamily="34" charset="0"/>
              </a:rPr>
            </a:br>
            <a:r>
              <a:rPr lang="en" sz="2400" i="1" dirty="0">
                <a:latin typeface="Arial" panose="020B0604020202020204" pitchFamily="34" charset="0"/>
                <a:cs typeface="Arial" panose="020B0604020202020204" pitchFamily="34" charset="0"/>
              </a:rPr>
              <a:t>e) eliminating one or more of the </a:t>
            </a:r>
            <a:r>
              <a:rPr lang="en" sz="2400" i="1" dirty="0" err="1">
                <a:latin typeface="Arial" panose="020B0604020202020204" pitchFamily="34" charset="0"/>
                <a:cs typeface="Arial" panose="020B0604020202020204" pitchFamily="34" charset="0"/>
              </a:rPr>
              <a:t>derogable</a:t>
            </a:r>
            <a:r>
              <a:rPr lang="en" sz="2400" i="1" dirty="0">
                <a:latin typeface="Arial" panose="020B0604020202020204" pitchFamily="34" charset="0"/>
                <a:cs typeface="Arial" panose="020B0604020202020204" pitchFamily="34" charset="0"/>
              </a:rPr>
              <a:t> grounds of withdrawal </a:t>
            </a:r>
            <a:br>
              <a:rPr lang="en" sz="2400" i="1" dirty="0">
                <a:latin typeface="Arial" panose="020B0604020202020204" pitchFamily="34" charset="0"/>
                <a:cs typeface="Arial" panose="020B0604020202020204" pitchFamily="34" charset="0"/>
              </a:rPr>
            </a:br>
            <a:r>
              <a:rPr lang="en" sz="2400" i="1" dirty="0">
                <a:latin typeface="Arial" panose="020B0604020202020204" pitchFamily="34" charset="0"/>
                <a:cs typeface="Arial" panose="020B0604020202020204" pitchFamily="34" charset="0"/>
              </a:rPr>
              <a:t>f) changes of the criteria to value shares in the event of withdrawal</a:t>
            </a:r>
            <a:br>
              <a:rPr lang="en" sz="2400" i="1" dirty="0">
                <a:latin typeface="Arial" panose="020B0604020202020204" pitchFamily="34" charset="0"/>
                <a:cs typeface="Arial" panose="020B0604020202020204" pitchFamily="34" charset="0"/>
              </a:rPr>
            </a:br>
            <a:r>
              <a:rPr lang="en" sz="2400" i="1" dirty="0">
                <a:latin typeface="Arial" panose="020B0604020202020204" pitchFamily="34" charset="0"/>
                <a:cs typeface="Arial" panose="020B0604020202020204" pitchFamily="34" charset="0"/>
              </a:rPr>
              <a:t>g) changes concerning the voting rights or the participation rights</a:t>
            </a:r>
          </a:p>
          <a:p>
            <a:endParaRPr lang="en" sz="2400" i="1" dirty="0">
              <a:latin typeface="Arial" panose="020B0604020202020204" pitchFamily="34" charset="0"/>
              <a:cs typeface="Arial" panose="020B0604020202020204" pitchFamily="34" charset="0"/>
            </a:endParaRPr>
          </a:p>
          <a:p>
            <a:r>
              <a:rPr lang="en" sz="2400" i="1" dirty="0">
                <a:latin typeface="Arial" panose="020B0604020202020204" pitchFamily="34" charset="0"/>
                <a:cs typeface="Arial" panose="020B0604020202020204" pitchFamily="34" charset="0"/>
              </a:rPr>
              <a:t>= any pact for excluding or making more difficult withdrawal is null and void </a:t>
            </a:r>
          </a:p>
          <a:p>
            <a:endParaRPr lang="en" sz="2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4782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390876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RIGHT OF WITHDRAWAL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it-IT" sz="2800" dirty="0">
                <a:latin typeface="Arial" panose="020B0604020202020204" pitchFamily="34" charset="0"/>
                <a:cs typeface="Arial" panose="020B0604020202020204" pitchFamily="34" charset="0"/>
              </a:rPr>
              <a:t>DEROGABLE GROUNDS BY THE STATUTE (2437(2)-(4) c.c.)</a:t>
            </a:r>
          </a:p>
          <a:p>
            <a:pPr marL="457200" indent="-457200">
              <a:buFontTx/>
              <a:buChar char="-"/>
            </a:pPr>
            <a:endParaRPr lang="en" sz="800" dirty="0">
              <a:latin typeface="Arial" panose="020B0604020202020204" pitchFamily="34" charset="0"/>
              <a:cs typeface="Arial" panose="020B0604020202020204" pitchFamily="34" charset="0"/>
            </a:endParaRPr>
          </a:p>
          <a:p>
            <a:r>
              <a:rPr lang="it-IT" sz="2400" i="1" dirty="0">
                <a:latin typeface="Arial" panose="020B0604020202020204" pitchFamily="34" charset="0"/>
                <a:cs typeface="Arial" panose="020B0604020202020204" pitchFamily="34" charset="0"/>
              </a:rPr>
              <a:t>a)</a:t>
            </a:r>
            <a:r>
              <a:rPr lang="en" sz="2400" i="1" dirty="0">
                <a:latin typeface="Arial" panose="020B0604020202020204" pitchFamily="34" charset="0"/>
                <a:cs typeface="Arial" panose="020B0604020202020204" pitchFamily="34" charset="0"/>
              </a:rPr>
              <a:t> extension of the (definitive) term of the company’s duration</a:t>
            </a:r>
            <a:br>
              <a:rPr lang="en" sz="2400" i="1" dirty="0">
                <a:latin typeface="Arial" panose="020B0604020202020204" pitchFamily="34" charset="0"/>
                <a:cs typeface="Arial" panose="020B0604020202020204" pitchFamily="34" charset="0"/>
              </a:rPr>
            </a:br>
            <a:r>
              <a:rPr lang="en" sz="2400" i="1" dirty="0">
                <a:latin typeface="Arial" panose="020B0604020202020204" pitchFamily="34" charset="0"/>
                <a:cs typeface="Arial" panose="020B0604020202020204" pitchFamily="34" charset="0"/>
              </a:rPr>
              <a:t>b) introduction or removal of restrictions on the circulation of shares</a:t>
            </a:r>
          </a:p>
          <a:p>
            <a:r>
              <a:rPr lang="en" sz="2400" i="1" dirty="0">
                <a:latin typeface="Arial" panose="020B0604020202020204" pitchFamily="34" charset="0"/>
                <a:cs typeface="Arial" panose="020B0604020202020204" pitchFamily="34" charset="0"/>
              </a:rPr>
              <a:t>+ “closed” </a:t>
            </a:r>
            <a:r>
              <a:rPr lang="en" sz="2400" i="1" dirty="0" err="1">
                <a:latin typeface="Arial" panose="020B0604020202020204" pitchFamily="34" charset="0"/>
                <a:cs typeface="Arial" panose="020B0604020202020204" pitchFamily="34" charset="0"/>
              </a:rPr>
              <a:t>s.p.a</a:t>
            </a:r>
            <a:r>
              <a:rPr lang="en" sz="2400" i="1" dirty="0">
                <a:latin typeface="Arial" panose="020B0604020202020204" pitchFamily="34" charset="0"/>
                <a:cs typeface="Arial" panose="020B0604020202020204" pitchFamily="34" charset="0"/>
              </a:rPr>
              <a:t>. statutes may introduce </a:t>
            </a:r>
            <a:r>
              <a:rPr lang="en" sz="2400" i="1" dirty="0" err="1">
                <a:latin typeface="Arial" panose="020B0604020202020204" pitchFamily="34" charset="0"/>
                <a:cs typeface="Arial" panose="020B0604020202020204" pitchFamily="34" charset="0"/>
              </a:rPr>
              <a:t>furthe</a:t>
            </a:r>
            <a:r>
              <a:rPr lang="it-IT" sz="2400" i="1" dirty="0" err="1">
                <a:latin typeface="Arial" panose="020B0604020202020204" pitchFamily="34" charset="0"/>
                <a:cs typeface="Arial" panose="020B0604020202020204" pitchFamily="34" charset="0"/>
              </a:rPr>
              <a:t>r</a:t>
            </a:r>
            <a:r>
              <a:rPr lang="en" sz="2400" i="1" dirty="0">
                <a:latin typeface="Arial" panose="020B0604020202020204" pitchFamily="34" charset="0"/>
                <a:cs typeface="Arial" panose="020B0604020202020204" pitchFamily="34" charset="0"/>
              </a:rPr>
              <a:t> grounds for withdrawal</a:t>
            </a:r>
          </a:p>
        </p:txBody>
      </p:sp>
    </p:spTree>
    <p:extLst>
      <p:ext uri="{BB962C8B-B14F-4D97-AF65-F5344CB8AC3E}">
        <p14:creationId xmlns:p14="http://schemas.microsoft.com/office/powerpoint/2010/main" val="2385410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4647426"/>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RIGHT OF WITHDRAWAL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it-IT" sz="2800" dirty="0">
                <a:latin typeface="Arial" panose="020B0604020202020204" pitchFamily="34" charset="0"/>
                <a:cs typeface="Arial" panose="020B0604020202020204" pitchFamily="34" charset="0"/>
              </a:rPr>
              <a:t>SPECIAL GROUNDS</a:t>
            </a:r>
          </a:p>
          <a:p>
            <a:endParaRPr lang="en" sz="800" dirty="0">
              <a:latin typeface="Arial" panose="020B0604020202020204" pitchFamily="34" charset="0"/>
              <a:cs typeface="Arial" panose="020B0604020202020204" pitchFamily="34" charset="0"/>
            </a:endParaRPr>
          </a:p>
          <a:p>
            <a:r>
              <a:rPr lang="en" sz="2400" i="1" dirty="0">
                <a:latin typeface="Arial" panose="020B0604020202020204" pitchFamily="34" charset="0"/>
                <a:cs typeface="Arial" panose="020B0604020202020204" pitchFamily="34" charset="0"/>
              </a:rPr>
              <a:t>a) “indefinite term” non-listed </a:t>
            </a:r>
            <a:r>
              <a:rPr lang="en" sz="2400" i="1" dirty="0" err="1">
                <a:latin typeface="Arial" panose="020B0604020202020204" pitchFamily="34" charset="0"/>
                <a:cs typeface="Arial" panose="020B0604020202020204" pitchFamily="34" charset="0"/>
              </a:rPr>
              <a:t>s.p.a</a:t>
            </a:r>
            <a:r>
              <a:rPr lang="en" sz="2400" i="1" dirty="0">
                <a:latin typeface="Arial" panose="020B0604020202020204" pitchFamily="34" charset="0"/>
                <a:cs typeface="Arial" panose="020B0604020202020204" pitchFamily="34" charset="0"/>
              </a:rPr>
              <a:t>. = FREE withdrawal (2437(3) c.c.)</a:t>
            </a:r>
          </a:p>
          <a:p>
            <a:r>
              <a:rPr lang="en" sz="2400" i="1" dirty="0">
                <a:latin typeface="Arial" panose="020B0604020202020204" pitchFamily="34" charset="0"/>
                <a:cs typeface="Arial" panose="020B0604020202020204" pitchFamily="34" charset="0"/>
              </a:rPr>
              <a:t>	-&gt; with 180-days notice (BUT statute up to 1-year)</a:t>
            </a:r>
          </a:p>
          <a:p>
            <a:r>
              <a:rPr lang="it-IT" sz="2400" i="1" dirty="0">
                <a:latin typeface="Arial" panose="020B0604020202020204" pitchFamily="34" charset="0"/>
                <a:cs typeface="Arial" panose="020B0604020202020204" pitchFamily="34" charset="0"/>
              </a:rPr>
              <a:t>b) </a:t>
            </a:r>
            <a:r>
              <a:rPr lang="it-IT" sz="2400" i="1" dirty="0" err="1">
                <a:latin typeface="Arial" panose="020B0604020202020204" pitchFamily="34" charset="0"/>
                <a:cs typeface="Arial" panose="020B0604020202020204" pitchFamily="34" charset="0"/>
              </a:rPr>
              <a:t>listed</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s.p.a.</a:t>
            </a:r>
            <a:r>
              <a:rPr lang="it-IT" sz="2400" i="1" dirty="0">
                <a:latin typeface="Arial" panose="020B0604020202020204" pitchFamily="34" charset="0"/>
                <a:cs typeface="Arial" panose="020B0604020202020204" pitchFamily="34" charset="0"/>
              </a:rPr>
              <a:t> = </a:t>
            </a:r>
            <a:r>
              <a:rPr lang="it-IT" sz="2400" i="1" dirty="0" err="1">
                <a:latin typeface="Arial" panose="020B0604020202020204" pitchFamily="34" charset="0"/>
                <a:cs typeface="Arial" panose="020B0604020202020204" pitchFamily="34" charset="0"/>
              </a:rPr>
              <a:t>withdrawal</a:t>
            </a:r>
            <a:r>
              <a:rPr lang="it-IT" sz="2400" i="1" dirty="0">
                <a:latin typeface="Arial" panose="020B0604020202020204" pitchFamily="34" charset="0"/>
                <a:cs typeface="Arial" panose="020B0604020202020204" pitchFamily="34" charset="0"/>
              </a:rPr>
              <a:t> in case of </a:t>
            </a:r>
            <a:r>
              <a:rPr lang="it-IT" sz="2400" i="1" dirty="0" err="1">
                <a:latin typeface="Arial" panose="020B0604020202020204" pitchFamily="34" charset="0"/>
                <a:cs typeface="Arial" panose="020B0604020202020204" pitchFamily="34" charset="0"/>
              </a:rPr>
              <a:t>delisting</a:t>
            </a:r>
            <a:r>
              <a:rPr lang="it-IT" sz="2400" i="1" dirty="0">
                <a:latin typeface="Arial" panose="020B0604020202020204" pitchFamily="34" charset="0"/>
                <a:cs typeface="Arial" panose="020B0604020202020204" pitchFamily="34" charset="0"/>
              </a:rPr>
              <a:t> (2437-quinquies c.c.)</a:t>
            </a:r>
          </a:p>
          <a:p>
            <a:r>
              <a:rPr lang="it-IT" sz="2400" i="1" dirty="0">
                <a:latin typeface="Arial" panose="020B0604020202020204" pitchFamily="34" charset="0"/>
                <a:cs typeface="Arial" panose="020B0604020202020204" pitchFamily="34" charset="0"/>
              </a:rPr>
              <a:t>c) cross-</a:t>
            </a:r>
            <a:r>
              <a:rPr lang="it-IT" sz="2400" i="1" dirty="0" err="1">
                <a:latin typeface="Arial" panose="020B0604020202020204" pitchFamily="34" charset="0"/>
                <a:cs typeface="Arial" panose="020B0604020202020204" pitchFamily="34" charset="0"/>
              </a:rPr>
              <a:t>border</a:t>
            </a:r>
            <a:r>
              <a:rPr lang="it-IT" sz="2400" i="1" dirty="0">
                <a:latin typeface="Arial" panose="020B0604020202020204" pitchFamily="34" charset="0"/>
                <a:cs typeface="Arial" panose="020B0604020202020204" pitchFamily="34" charset="0"/>
              </a:rPr>
              <a:t> merger, </a:t>
            </a:r>
            <a:r>
              <a:rPr lang="it-IT" sz="2400" i="1" dirty="0" err="1">
                <a:latin typeface="Arial" panose="020B0604020202020204" pitchFamily="34" charset="0"/>
                <a:cs typeface="Arial" panose="020B0604020202020204" pitchFamily="34" charset="0"/>
              </a:rPr>
              <a:t>division</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transformation</a:t>
            </a:r>
            <a:r>
              <a:rPr lang="it-IT" sz="2400" i="1" dirty="0">
                <a:latin typeface="Arial" panose="020B0604020202020204" pitchFamily="34" charset="0"/>
                <a:cs typeface="Arial" panose="020B0604020202020204" pitchFamily="34" charset="0"/>
              </a:rPr>
              <a:t> (d.lgs. 19/2023)</a:t>
            </a:r>
          </a:p>
          <a:p>
            <a:r>
              <a:rPr lang="it-IT" sz="2400" i="1" dirty="0">
                <a:latin typeface="Arial" panose="020B0604020202020204" pitchFamily="34" charset="0"/>
                <a:cs typeface="Arial" panose="020B0604020202020204" pitchFamily="34" charset="0"/>
              </a:rPr>
              <a:t>	≠ from </a:t>
            </a:r>
            <a:r>
              <a:rPr lang="it-IT" sz="2400" i="1" dirty="0" err="1">
                <a:latin typeface="Arial" panose="020B0604020202020204" pitchFamily="34" charset="0"/>
                <a:cs typeface="Arial" panose="020B0604020202020204" pitchFamily="34" charset="0"/>
              </a:rPr>
              <a:t>national</a:t>
            </a:r>
            <a:r>
              <a:rPr lang="it-IT" sz="2400" i="1" dirty="0">
                <a:latin typeface="Arial" panose="020B0604020202020204" pitchFamily="34" charset="0"/>
                <a:cs typeface="Arial" panose="020B0604020202020204" pitchFamily="34" charset="0"/>
              </a:rPr>
              <a:t> merger &amp; </a:t>
            </a:r>
            <a:r>
              <a:rPr lang="it-IT" sz="2400" i="1" dirty="0" err="1">
                <a:latin typeface="Arial" panose="020B0604020202020204" pitchFamily="34" charset="0"/>
                <a:cs typeface="Arial" panose="020B0604020202020204" pitchFamily="34" charset="0"/>
              </a:rPr>
              <a:t>division</a:t>
            </a:r>
            <a:r>
              <a:rPr lang="it-IT" sz="2400" i="1" dirty="0">
                <a:latin typeface="Arial" panose="020B0604020202020204" pitchFamily="34" charset="0"/>
                <a:cs typeface="Arial" panose="020B0604020202020204" pitchFamily="34" charset="0"/>
              </a:rPr>
              <a:t> (NO </a:t>
            </a:r>
            <a:r>
              <a:rPr lang="it-IT" sz="2400" i="1" dirty="0" err="1">
                <a:latin typeface="Arial" panose="020B0604020202020204" pitchFamily="34" charset="0"/>
                <a:cs typeface="Arial" panose="020B0604020202020204" pitchFamily="34" charset="0"/>
              </a:rPr>
              <a:t>withdrawal</a:t>
            </a:r>
            <a:r>
              <a:rPr lang="it-IT" sz="2400" i="1" dirty="0">
                <a:latin typeface="Arial" panose="020B0604020202020204" pitchFamily="34" charset="0"/>
                <a:cs typeface="Arial" panose="020B0604020202020204" pitchFamily="34" charset="0"/>
              </a:rPr>
              <a:t> </a:t>
            </a:r>
            <a:r>
              <a:rPr lang="it-IT" sz="2400" dirty="0">
                <a:latin typeface="Arial" panose="020B0604020202020204" pitchFamily="34" charset="0"/>
                <a:cs typeface="Arial" panose="020B0604020202020204" pitchFamily="34" charset="0"/>
              </a:rPr>
              <a:t>per se</a:t>
            </a:r>
            <a:r>
              <a:rPr lang="it-IT" sz="2400" i="1" dirty="0">
                <a:latin typeface="Arial" panose="020B0604020202020204" pitchFamily="34" charset="0"/>
                <a:cs typeface="Arial" panose="020B0604020202020204" pitchFamily="34" charset="0"/>
              </a:rPr>
              <a:t>)</a:t>
            </a:r>
            <a:endParaRPr lang="en" sz="2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5372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75542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RIGHT OF WITHDRAWAL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it-IT" sz="2800" dirty="0">
                <a:latin typeface="Arial" panose="020B0604020202020204" pitchFamily="34" charset="0"/>
                <a:cs typeface="Arial" panose="020B0604020202020204" pitchFamily="34" charset="0"/>
              </a:rPr>
              <a:t>PROCEDURE (2437-bis c.c.)</a:t>
            </a:r>
          </a:p>
          <a:p>
            <a:endParaRPr lang="en" sz="800" dirty="0">
              <a:latin typeface="Arial" panose="020B0604020202020204" pitchFamily="34" charset="0"/>
              <a:cs typeface="Arial" panose="020B0604020202020204" pitchFamily="34" charset="0"/>
            </a:endParaRPr>
          </a:p>
          <a:p>
            <a:r>
              <a:rPr lang="it-IT" sz="2400" i="1" dirty="0">
                <a:latin typeface="Arial" panose="020B0604020202020204" pitchFamily="34" charset="0"/>
                <a:cs typeface="Arial" panose="020B0604020202020204" pitchFamily="34" charset="0"/>
              </a:rPr>
              <a:t>- </a:t>
            </a:r>
            <a:r>
              <a:rPr lang="en" sz="2400" i="1" dirty="0">
                <a:latin typeface="Arial" panose="020B0604020202020204" pitchFamily="34" charset="0"/>
                <a:cs typeface="Arial" panose="020B0604020202020204" pitchFamily="34" charset="0"/>
              </a:rPr>
              <a:t>registered letter by the shareholders</a:t>
            </a:r>
            <a:br>
              <a:rPr lang="en" sz="2400" i="1" dirty="0">
                <a:latin typeface="Arial" panose="020B0604020202020204" pitchFamily="34" charset="0"/>
                <a:cs typeface="Arial" panose="020B0604020202020204" pitchFamily="34" charset="0"/>
              </a:rPr>
            </a:br>
            <a:r>
              <a:rPr lang="en" sz="2400" i="1" dirty="0">
                <a:latin typeface="Arial" panose="020B0604020202020204" pitchFamily="34" charset="0"/>
                <a:cs typeface="Arial" panose="020B0604020202020204" pitchFamily="34" charset="0"/>
              </a:rPr>
              <a:t>- within 15-days from the recording of the resolution in the Business register</a:t>
            </a:r>
          </a:p>
          <a:p>
            <a:r>
              <a:rPr lang="en" sz="2400" i="1" dirty="0">
                <a:latin typeface="Arial" panose="020B0604020202020204" pitchFamily="34" charset="0"/>
                <a:cs typeface="Arial" panose="020B0604020202020204" pitchFamily="34" charset="0"/>
              </a:rPr>
              <a:t>	-&gt; IF NO resolution, within 30-days from awareness of the relevant fact</a:t>
            </a:r>
          </a:p>
          <a:p>
            <a:r>
              <a:rPr lang="it-IT" sz="2400" i="1" dirty="0">
                <a:latin typeface="Arial" panose="020B0604020202020204" pitchFamily="34" charset="0"/>
                <a:cs typeface="Arial" panose="020B0604020202020204" pitchFamily="34" charset="0"/>
              </a:rPr>
              <a:t>- in the </a:t>
            </a:r>
            <a:r>
              <a:rPr lang="it-IT" sz="2400" i="1" dirty="0" err="1">
                <a:latin typeface="Arial" panose="020B0604020202020204" pitchFamily="34" charset="0"/>
                <a:cs typeface="Arial" panose="020B0604020202020204" pitchFamily="34" charset="0"/>
              </a:rPr>
              <a:t>meantime</a:t>
            </a:r>
            <a:r>
              <a:rPr lang="it-IT" sz="2400" i="1" dirty="0">
                <a:latin typeface="Arial" panose="020B0604020202020204" pitchFamily="34" charset="0"/>
                <a:cs typeface="Arial" panose="020B0604020202020204" pitchFamily="34" charset="0"/>
              </a:rPr>
              <a:t>, shares </a:t>
            </a:r>
            <a:r>
              <a:rPr lang="it-IT" sz="2400" i="1" dirty="0" err="1">
                <a:latin typeface="Arial" panose="020B0604020202020204" pitchFamily="34" charset="0"/>
                <a:cs typeface="Arial" panose="020B0604020202020204" pitchFamily="34" charset="0"/>
              </a:rPr>
              <a:t>cannot</a:t>
            </a:r>
            <a:r>
              <a:rPr lang="it-IT" sz="2400" i="1" dirty="0">
                <a:latin typeface="Arial" panose="020B0604020202020204" pitchFamily="34" charset="0"/>
                <a:cs typeface="Arial" panose="020B0604020202020204" pitchFamily="34" charset="0"/>
              </a:rPr>
              <a:t> be </a:t>
            </a:r>
            <a:r>
              <a:rPr lang="it-IT" sz="2400" i="1" dirty="0" err="1">
                <a:latin typeface="Arial" panose="020B0604020202020204" pitchFamily="34" charset="0"/>
                <a:cs typeface="Arial" panose="020B0604020202020204" pitchFamily="34" charset="0"/>
              </a:rPr>
              <a:t>transfered</a:t>
            </a:r>
            <a:endParaRPr lang="it-IT" sz="2400" i="1" dirty="0">
              <a:latin typeface="Arial" panose="020B0604020202020204" pitchFamily="34" charset="0"/>
              <a:cs typeface="Arial" panose="020B0604020202020204" pitchFamily="34" charset="0"/>
            </a:endParaRPr>
          </a:p>
          <a:p>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withdrawal</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becomes</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ineffective</a:t>
            </a:r>
            <a:r>
              <a:rPr lang="it-IT" sz="2400" i="1" dirty="0">
                <a:latin typeface="Arial" panose="020B0604020202020204" pitchFamily="34" charset="0"/>
                <a:cs typeface="Arial" panose="020B0604020202020204" pitchFamily="34" charset="0"/>
              </a:rPr>
              <a:t> IF company </a:t>
            </a:r>
            <a:r>
              <a:rPr lang="it-IT" sz="2400" i="1" dirty="0" err="1">
                <a:latin typeface="Arial" panose="020B0604020202020204" pitchFamily="34" charset="0"/>
                <a:cs typeface="Arial" panose="020B0604020202020204" pitchFamily="34" charset="0"/>
              </a:rPr>
              <a:t>within</a:t>
            </a:r>
            <a:r>
              <a:rPr lang="it-IT" sz="2400" i="1" dirty="0">
                <a:latin typeface="Arial" panose="020B0604020202020204" pitchFamily="34" charset="0"/>
                <a:cs typeface="Arial" panose="020B0604020202020204" pitchFamily="34" charset="0"/>
              </a:rPr>
              <a:t> 90-days:</a:t>
            </a:r>
          </a:p>
          <a:p>
            <a:r>
              <a:rPr lang="it-IT" sz="2400" i="1" dirty="0">
                <a:latin typeface="Arial" panose="020B0604020202020204" pitchFamily="34" charset="0"/>
                <a:cs typeface="Arial" panose="020B0604020202020204" pitchFamily="34" charset="0"/>
              </a:rPr>
              <a:t>	-&gt; </a:t>
            </a:r>
            <a:r>
              <a:rPr lang="it-IT" sz="2400" i="1" dirty="0" err="1">
                <a:latin typeface="Arial" panose="020B0604020202020204" pitchFamily="34" charset="0"/>
                <a:cs typeface="Arial" panose="020B0604020202020204" pitchFamily="34" charset="0"/>
              </a:rPr>
              <a:t>revokes</a:t>
            </a:r>
            <a:r>
              <a:rPr lang="it-IT" sz="2400" i="1" dirty="0">
                <a:latin typeface="Arial" panose="020B0604020202020204" pitchFamily="34" charset="0"/>
                <a:cs typeface="Arial" panose="020B0604020202020204" pitchFamily="34" charset="0"/>
              </a:rPr>
              <a:t> the </a:t>
            </a:r>
            <a:r>
              <a:rPr lang="it-IT" sz="2400" i="1" dirty="0" err="1">
                <a:latin typeface="Arial" panose="020B0604020202020204" pitchFamily="34" charset="0"/>
                <a:cs typeface="Arial" panose="020B0604020202020204" pitchFamily="34" charset="0"/>
              </a:rPr>
              <a:t>resolution</a:t>
            </a:r>
            <a:endParaRPr lang="it-IT" sz="2400" i="1" dirty="0">
              <a:latin typeface="Arial" panose="020B0604020202020204" pitchFamily="34" charset="0"/>
              <a:cs typeface="Arial" panose="020B0604020202020204" pitchFamily="34" charset="0"/>
            </a:endParaRPr>
          </a:p>
          <a:p>
            <a:r>
              <a:rPr lang="it-IT" sz="2400" i="1" dirty="0">
                <a:latin typeface="Arial" panose="020B0604020202020204" pitchFamily="34" charset="0"/>
                <a:cs typeface="Arial" panose="020B0604020202020204" pitchFamily="34" charset="0"/>
              </a:rPr>
              <a:t>	-&gt; </a:t>
            </a:r>
            <a:r>
              <a:rPr lang="it-IT" sz="2400" i="1" dirty="0" err="1">
                <a:latin typeface="Arial" panose="020B0604020202020204" pitchFamily="34" charset="0"/>
                <a:cs typeface="Arial" panose="020B0604020202020204" pitchFamily="34" charset="0"/>
              </a:rPr>
              <a:t>decides</a:t>
            </a:r>
            <a:r>
              <a:rPr lang="it-IT" sz="2400" i="1" dirty="0">
                <a:latin typeface="Arial" panose="020B0604020202020204" pitchFamily="34" charset="0"/>
                <a:cs typeface="Arial" panose="020B0604020202020204" pitchFamily="34" charset="0"/>
              </a:rPr>
              <a:t> for </a:t>
            </a:r>
            <a:r>
              <a:rPr lang="it-IT" sz="2400" i="1" dirty="0" err="1">
                <a:latin typeface="Arial" panose="020B0604020202020204" pitchFamily="34" charset="0"/>
                <a:cs typeface="Arial" panose="020B0604020202020204" pitchFamily="34" charset="0"/>
              </a:rPr>
              <a:t>dissolution</a:t>
            </a:r>
            <a:r>
              <a:rPr lang="it-IT" sz="2400" i="1" dirty="0">
                <a:latin typeface="Arial" panose="020B0604020202020204" pitchFamily="34" charset="0"/>
                <a:cs typeface="Arial" panose="020B0604020202020204" pitchFamily="34" charset="0"/>
              </a:rPr>
              <a:t> </a:t>
            </a:r>
          </a:p>
          <a:p>
            <a:r>
              <a:rPr lang="en" sz="2400" i="1"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426807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0938831" cy="6124754"/>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RIGHT OF WITHDRAWAL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it-IT" sz="2800" dirty="0">
                <a:latin typeface="Arial" panose="020B0604020202020204" pitchFamily="34" charset="0"/>
                <a:cs typeface="Arial" panose="020B0604020202020204" pitchFamily="34" charset="0"/>
              </a:rPr>
              <a:t>LIQUIDATION (2437-ter c.c.)</a:t>
            </a:r>
          </a:p>
          <a:p>
            <a:endParaRPr lang="en" sz="800" dirty="0">
              <a:latin typeface="Arial" panose="020B0604020202020204" pitchFamily="34" charset="0"/>
              <a:cs typeface="Arial" panose="020B0604020202020204" pitchFamily="34" charset="0"/>
            </a:endParaRPr>
          </a:p>
          <a:p>
            <a:pPr marL="342900" indent="-342900" algn="just">
              <a:buFontTx/>
              <a:buChar char="-"/>
            </a:pPr>
            <a:r>
              <a:rPr lang="it-IT" sz="2400" i="1" dirty="0">
                <a:latin typeface="Arial" panose="020B0604020202020204" pitchFamily="34" charset="0"/>
                <a:cs typeface="Arial" panose="020B0604020202020204" pitchFamily="34" charset="0"/>
              </a:rPr>
              <a:t>l</a:t>
            </a:r>
            <a:r>
              <a:rPr lang="en" sz="2400" i="1" dirty="0" err="1">
                <a:latin typeface="Arial" panose="020B0604020202020204" pitchFamily="34" charset="0"/>
                <a:cs typeface="Arial" panose="020B0604020202020204" pitchFamily="34" charset="0"/>
              </a:rPr>
              <a:t>iquidation</a:t>
            </a:r>
            <a:r>
              <a:rPr lang="en" sz="2400" i="1" dirty="0">
                <a:latin typeface="Arial" panose="020B0604020202020204" pitchFamily="34" charset="0"/>
                <a:cs typeface="Arial" panose="020B0604020202020204" pitchFamily="34" charset="0"/>
              </a:rPr>
              <a:t> is a shareholder’s right consequential to withdrawal</a:t>
            </a:r>
            <a:endParaRPr lang="it-IT" sz="2400" i="1" dirty="0">
              <a:latin typeface="Arial" panose="020B0604020202020204" pitchFamily="34" charset="0"/>
              <a:cs typeface="Arial" panose="020B0604020202020204" pitchFamily="34" charset="0"/>
            </a:endParaRPr>
          </a:p>
          <a:p>
            <a:pPr marL="342900" indent="-342900" algn="just">
              <a:buFontTx/>
              <a:buChar char="-"/>
            </a:pPr>
            <a:r>
              <a:rPr lang="en" sz="2400" i="1" dirty="0">
                <a:latin typeface="Arial" panose="020B0604020202020204" pitchFamily="34" charset="0"/>
                <a:cs typeface="Arial" panose="020B0604020202020204" pitchFamily="34" charset="0"/>
              </a:rPr>
              <a:t>liquidation is calculated on the basis of certain criteria</a:t>
            </a:r>
          </a:p>
          <a:p>
            <a:pPr algn="just"/>
            <a:r>
              <a:rPr lang="en" sz="2400" i="1" dirty="0">
                <a:latin typeface="Arial" panose="020B0604020202020204" pitchFamily="34" charset="0"/>
                <a:cs typeface="Arial" panose="020B0604020202020204" pitchFamily="34" charset="0"/>
              </a:rPr>
              <a:t> -&gt; for non-listed </a:t>
            </a:r>
            <a:r>
              <a:rPr lang="en" sz="2400" i="1" dirty="0" err="1">
                <a:latin typeface="Arial" panose="020B0604020202020204" pitchFamily="34" charset="0"/>
                <a:cs typeface="Arial" panose="020B0604020202020204" pitchFamily="34" charset="0"/>
              </a:rPr>
              <a:t>s.p.a</a:t>
            </a:r>
            <a:r>
              <a:rPr lang="en" sz="2400" i="1" dirty="0">
                <a:latin typeface="Arial" panose="020B0604020202020204" pitchFamily="34" charset="0"/>
                <a:cs typeface="Arial" panose="020B0604020202020204" pitchFamily="34" charset="0"/>
              </a:rPr>
              <a:t>.</a:t>
            </a:r>
          </a:p>
          <a:p>
            <a:pPr algn="just"/>
            <a:r>
              <a:rPr lang="en" sz="2400" i="1" dirty="0">
                <a:latin typeface="Arial" panose="020B0604020202020204" pitchFamily="34" charset="0"/>
                <a:cs typeface="Arial" panose="020B0604020202020204" pitchFamily="34" charset="0"/>
              </a:rPr>
              <a:t>= determined by the directors, after consulting the BoSA and external auditors, taking into account the company’s financial position and its profit prospects, also considering the market value of the shares (if any)</a:t>
            </a:r>
          </a:p>
          <a:p>
            <a:pPr algn="just"/>
            <a:r>
              <a:rPr lang="en" sz="2400" i="1" dirty="0">
                <a:latin typeface="Arial" panose="020B0604020202020204" pitchFamily="34" charset="0"/>
                <a:cs typeface="Arial" panose="020B0604020202020204" pitchFamily="34" charset="0"/>
              </a:rPr>
              <a:t>-&gt; for listed </a:t>
            </a:r>
            <a:r>
              <a:rPr lang="en" sz="2400" i="1" dirty="0" err="1">
                <a:latin typeface="Arial" panose="020B0604020202020204" pitchFamily="34" charset="0"/>
                <a:cs typeface="Arial" panose="020B0604020202020204" pitchFamily="34" charset="0"/>
              </a:rPr>
              <a:t>s.p.a</a:t>
            </a:r>
            <a:r>
              <a:rPr lang="en" sz="2400" i="1" dirty="0">
                <a:latin typeface="Arial" panose="020B0604020202020204" pitchFamily="34" charset="0"/>
                <a:cs typeface="Arial" panose="020B0604020202020204" pitchFamily="34" charset="0"/>
              </a:rPr>
              <a:t>.</a:t>
            </a:r>
          </a:p>
          <a:p>
            <a:pPr algn="just"/>
            <a:r>
              <a:rPr lang="en" sz="2400" i="1" dirty="0">
                <a:latin typeface="Arial" panose="020B0604020202020204" pitchFamily="34" charset="0"/>
                <a:cs typeface="Arial" panose="020B0604020202020204" pitchFamily="34" charset="0"/>
              </a:rPr>
              <a:t>= arithmetic mean of the closing prices over the previous 6-months (minimum)</a:t>
            </a:r>
          </a:p>
          <a:p>
            <a:pPr algn="just"/>
            <a:r>
              <a:rPr lang="en" sz="2400" i="1" dirty="0">
                <a:latin typeface="Arial" panose="020B0604020202020204" pitchFamily="34" charset="0"/>
                <a:cs typeface="Arial" panose="020B0604020202020204" pitchFamily="34" charset="0"/>
              </a:rPr>
              <a:t>[statute can provide different criteria and relevant adjustments]</a:t>
            </a:r>
          </a:p>
        </p:txBody>
      </p:sp>
    </p:spTree>
    <p:extLst>
      <p:ext uri="{BB962C8B-B14F-4D97-AF65-F5344CB8AC3E}">
        <p14:creationId xmlns:p14="http://schemas.microsoft.com/office/powerpoint/2010/main" val="2019938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0938831" cy="4278094"/>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RIGHT OF WITHDRAWAL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it-IT" sz="2800" dirty="0">
                <a:latin typeface="Arial" panose="020B0604020202020204" pitchFamily="34" charset="0"/>
                <a:cs typeface="Arial" panose="020B0604020202020204" pitchFamily="34" charset="0"/>
              </a:rPr>
              <a:t>LIQUIDATION (2437-ter c.c.)</a:t>
            </a:r>
          </a:p>
          <a:p>
            <a:endParaRPr lang="en" sz="800" dirty="0">
              <a:latin typeface="Arial" panose="020B0604020202020204" pitchFamily="34" charset="0"/>
              <a:cs typeface="Arial" panose="020B0604020202020204" pitchFamily="34" charset="0"/>
            </a:endParaRPr>
          </a:p>
          <a:p>
            <a:pPr marL="342900" indent="-342900" algn="just">
              <a:buFontTx/>
              <a:buChar char="-"/>
            </a:pPr>
            <a:r>
              <a:rPr lang="it-IT" sz="2400" i="1" dirty="0" err="1">
                <a:latin typeface="Arial" panose="020B0604020202020204" pitchFamily="34" charset="0"/>
                <a:cs typeface="Arial" panose="020B0604020202020204" pitchFamily="34" charset="0"/>
              </a:rPr>
              <a:t>shareholder</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has</a:t>
            </a:r>
            <a:r>
              <a:rPr lang="it-IT" sz="2400" i="1" dirty="0">
                <a:latin typeface="Arial" panose="020B0604020202020204" pitchFamily="34" charset="0"/>
                <a:cs typeface="Arial" panose="020B0604020202020204" pitchFamily="34" charset="0"/>
              </a:rPr>
              <a:t> the right to be </a:t>
            </a:r>
            <a:r>
              <a:rPr lang="it-IT" sz="2400" i="1" dirty="0" err="1">
                <a:latin typeface="Arial" panose="020B0604020202020204" pitchFamily="34" charset="0"/>
                <a:cs typeface="Arial" panose="020B0604020202020204" pitchFamily="34" charset="0"/>
              </a:rPr>
              <a:t>informed</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about</a:t>
            </a:r>
            <a:r>
              <a:rPr lang="it-IT" sz="2400" i="1" dirty="0">
                <a:latin typeface="Arial" panose="020B0604020202020204" pitchFamily="34" charset="0"/>
                <a:cs typeface="Arial" panose="020B0604020202020204" pitchFamily="34" charset="0"/>
              </a:rPr>
              <a:t> the </a:t>
            </a:r>
            <a:r>
              <a:rPr lang="it-IT" sz="2400" i="1" dirty="0" err="1">
                <a:latin typeface="Arial" panose="020B0604020202020204" pitchFamily="34" charset="0"/>
                <a:cs typeface="Arial" panose="020B0604020202020204" pitchFamily="34" charset="0"/>
              </a:rPr>
              <a:t>value</a:t>
            </a:r>
            <a:r>
              <a:rPr lang="it-IT" sz="2400" i="1" dirty="0">
                <a:latin typeface="Arial" panose="020B0604020202020204" pitchFamily="34" charset="0"/>
                <a:cs typeface="Arial" panose="020B0604020202020204" pitchFamily="34" charset="0"/>
              </a:rPr>
              <a:t> to be </a:t>
            </a:r>
            <a:r>
              <a:rPr lang="it-IT" sz="2400" i="1" dirty="0" err="1">
                <a:latin typeface="Arial" panose="020B0604020202020204" pitchFamily="34" charset="0"/>
                <a:cs typeface="Arial" panose="020B0604020202020204" pitchFamily="34" charset="0"/>
              </a:rPr>
              <a:t>liquidated</a:t>
            </a:r>
            <a:endParaRPr lang="it-IT" sz="2400" i="1" dirty="0">
              <a:latin typeface="Arial" panose="020B0604020202020204" pitchFamily="34" charset="0"/>
              <a:cs typeface="Arial" panose="020B0604020202020204" pitchFamily="34" charset="0"/>
            </a:endParaRPr>
          </a:p>
          <a:p>
            <a:pPr marL="342900" indent="-342900" algn="just">
              <a:buFontTx/>
              <a:buChar char="-"/>
            </a:pPr>
            <a:r>
              <a:rPr lang="en" sz="2400" i="1" dirty="0">
                <a:latin typeface="Arial" panose="020B0604020202020204" pitchFamily="34" charset="0"/>
                <a:cs typeface="Arial" panose="020B0604020202020204" pitchFamily="34" charset="0"/>
              </a:rPr>
              <a:t>shareholder has the right to oppose to such calculation</a:t>
            </a:r>
          </a:p>
          <a:p>
            <a:pPr algn="just"/>
            <a:r>
              <a:rPr lang="en" sz="2400" i="1" dirty="0">
                <a:latin typeface="Arial" panose="020B0604020202020204" pitchFamily="34" charset="0"/>
                <a:cs typeface="Arial" panose="020B0604020202020204" pitchFamily="34" charset="0"/>
              </a:rPr>
              <a:t> -&gt; in case of opposition, liquidation value shall be determined within 90-days by means of a sworn report drawn up by an expert appointed by the court</a:t>
            </a:r>
          </a:p>
        </p:txBody>
      </p:sp>
    </p:spTree>
    <p:extLst>
      <p:ext uri="{BB962C8B-B14F-4D97-AF65-F5344CB8AC3E}">
        <p14:creationId xmlns:p14="http://schemas.microsoft.com/office/powerpoint/2010/main" val="2078043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0938831" cy="5016758"/>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RIGHT OF WITHDRAWAL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it-IT" sz="2800" dirty="0">
                <a:latin typeface="Arial" panose="020B0604020202020204" pitchFamily="34" charset="0"/>
                <a:cs typeface="Arial" panose="020B0604020202020204" pitchFamily="34" charset="0"/>
              </a:rPr>
              <a:t>LIQUIDATION (2437-ter c.c.)</a:t>
            </a:r>
          </a:p>
          <a:p>
            <a:endParaRPr lang="en" sz="800" dirty="0">
              <a:latin typeface="Arial" panose="020B0604020202020204" pitchFamily="34" charset="0"/>
              <a:cs typeface="Arial" panose="020B0604020202020204" pitchFamily="34" charset="0"/>
            </a:endParaRPr>
          </a:p>
          <a:p>
            <a:pPr marL="342900" indent="-342900" algn="just">
              <a:buFontTx/>
              <a:buChar char="-"/>
            </a:pPr>
            <a:r>
              <a:rPr lang="it-IT" sz="2400" i="1" dirty="0" err="1">
                <a:latin typeface="Arial" panose="020B0604020202020204" pitchFamily="34" charset="0"/>
                <a:cs typeface="Arial" panose="020B0604020202020204" pitchFamily="34" charset="0"/>
              </a:rPr>
              <a:t>liquidation</a:t>
            </a:r>
            <a:r>
              <a:rPr lang="it-IT" sz="2400" i="1" dirty="0">
                <a:latin typeface="Arial" panose="020B0604020202020204" pitchFamily="34" charset="0"/>
                <a:cs typeface="Arial" panose="020B0604020202020204" pitchFamily="34" charset="0"/>
              </a:rPr>
              <a:t> of the shares </a:t>
            </a:r>
            <a:r>
              <a:rPr lang="it-IT" sz="2400" i="1" dirty="0" err="1">
                <a:latin typeface="Arial" panose="020B0604020202020204" pitchFamily="34" charset="0"/>
                <a:cs typeface="Arial" panose="020B0604020202020204" pitchFamily="34" charset="0"/>
              </a:rPr>
              <a:t>is</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executed</a:t>
            </a:r>
            <a:r>
              <a:rPr lang="it-IT" sz="2400" i="1" dirty="0">
                <a:latin typeface="Arial" panose="020B0604020202020204" pitchFamily="34" charset="0"/>
                <a:cs typeface="Arial" panose="020B0604020202020204" pitchFamily="34" charset="0"/>
              </a:rPr>
              <a:t> by </a:t>
            </a:r>
            <a:r>
              <a:rPr lang="it-IT" sz="2400" i="1" dirty="0" err="1">
                <a:latin typeface="Arial" panose="020B0604020202020204" pitchFamily="34" charset="0"/>
                <a:cs typeface="Arial" panose="020B0604020202020204" pitchFamily="34" charset="0"/>
              </a:rPr>
              <a:t>directors</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according</a:t>
            </a:r>
            <a:r>
              <a:rPr lang="it-IT" sz="2400" i="1" dirty="0">
                <a:latin typeface="Arial" panose="020B0604020202020204" pitchFamily="34" charset="0"/>
                <a:cs typeface="Arial" panose="020B0604020202020204" pitchFamily="34" charset="0"/>
              </a:rPr>
              <a:t> to </a:t>
            </a:r>
            <a:r>
              <a:rPr lang="it-IT" sz="2400" i="1" dirty="0" err="1">
                <a:latin typeface="Arial" panose="020B0604020202020204" pitchFamily="34" charset="0"/>
                <a:cs typeface="Arial" panose="020B0604020202020204" pitchFamily="34" charset="0"/>
              </a:rPr>
              <a:t>certain</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steps</a:t>
            </a:r>
            <a:r>
              <a:rPr lang="it-IT" sz="2400" i="1" dirty="0">
                <a:latin typeface="Arial" panose="020B0604020202020204" pitchFamily="34" charset="0"/>
                <a:cs typeface="Arial" panose="020B0604020202020204" pitchFamily="34" charset="0"/>
              </a:rPr>
              <a:t>:</a:t>
            </a:r>
          </a:p>
          <a:p>
            <a:pPr marL="457200" indent="-457200" algn="just">
              <a:buAutoNum type="arabicParenR"/>
            </a:pPr>
            <a:r>
              <a:rPr lang="it-IT" sz="2400" i="1" dirty="0">
                <a:latin typeface="Arial" panose="020B0604020202020204" pitchFamily="34" charset="0"/>
                <a:cs typeface="Arial" panose="020B0604020202020204" pitchFamily="34" charset="0"/>
              </a:rPr>
              <a:t>o</a:t>
            </a:r>
            <a:r>
              <a:rPr lang="en" sz="2400" i="1" dirty="0" err="1">
                <a:latin typeface="Arial" panose="020B0604020202020204" pitchFamily="34" charset="0"/>
                <a:cs typeface="Arial" panose="020B0604020202020204" pitchFamily="34" charset="0"/>
              </a:rPr>
              <a:t>ffer</a:t>
            </a:r>
            <a:r>
              <a:rPr lang="en" sz="2400" i="1" dirty="0">
                <a:latin typeface="Arial" panose="020B0604020202020204" pitchFamily="34" charset="0"/>
                <a:cs typeface="Arial" panose="020B0604020202020204" pitchFamily="34" charset="0"/>
              </a:rPr>
              <a:t> proportionally to shareholders and convertible bondholders</a:t>
            </a:r>
          </a:p>
          <a:p>
            <a:pPr marL="457200" indent="-457200" algn="just">
              <a:buAutoNum type="arabicParenR"/>
            </a:pPr>
            <a:r>
              <a:rPr lang="en" sz="2400" i="1" dirty="0">
                <a:latin typeface="Arial" panose="020B0604020202020204" pitchFamily="34" charset="0"/>
                <a:cs typeface="Arial" panose="020B0604020202020204" pitchFamily="34" charset="0"/>
              </a:rPr>
              <a:t>IF remaining, offer to the third-parties (listed </a:t>
            </a:r>
            <a:r>
              <a:rPr lang="en" sz="2400" i="1" dirty="0" err="1">
                <a:latin typeface="Arial" panose="020B0604020202020204" pitchFamily="34" charset="0"/>
                <a:cs typeface="Arial" panose="020B0604020202020204" pitchFamily="34" charset="0"/>
              </a:rPr>
              <a:t>s.p.a</a:t>
            </a:r>
            <a:r>
              <a:rPr lang="en" sz="2400" i="1" dirty="0">
                <a:latin typeface="Arial" panose="020B0604020202020204" pitchFamily="34" charset="0"/>
                <a:cs typeface="Arial" panose="020B0604020202020204" pitchFamily="34" charset="0"/>
              </a:rPr>
              <a:t>. = regulated markets)</a:t>
            </a:r>
          </a:p>
          <a:p>
            <a:pPr marL="457200" indent="-457200" algn="just">
              <a:buAutoNum type="arabicParenR"/>
            </a:pPr>
            <a:r>
              <a:rPr lang="en" sz="2400" i="1" dirty="0">
                <a:latin typeface="Arial" panose="020B0604020202020204" pitchFamily="34" charset="0"/>
                <a:cs typeface="Arial" panose="020B0604020202020204" pitchFamily="34" charset="0"/>
              </a:rPr>
              <a:t>IF remaining after 180-days from withdrawal, company “own” purchase</a:t>
            </a:r>
          </a:p>
          <a:p>
            <a:pPr marL="457200" indent="-457200" algn="just">
              <a:buAutoNum type="arabicParenR"/>
            </a:pPr>
            <a:r>
              <a:rPr lang="en" sz="2400" i="1" dirty="0">
                <a:latin typeface="Arial" panose="020B0604020202020204" pitchFamily="34" charset="0"/>
                <a:cs typeface="Arial" panose="020B0604020202020204" pitchFamily="34" charset="0"/>
              </a:rPr>
              <a:t>IF no available profits/reserves, capital reduction OR company dissolution</a:t>
            </a:r>
          </a:p>
          <a:p>
            <a:pPr algn="just"/>
            <a:r>
              <a:rPr lang="en" sz="2400" i="1" dirty="0">
                <a:latin typeface="Arial" panose="020B0604020202020204" pitchFamily="34" charset="0"/>
                <a:cs typeface="Arial" panose="020B0604020202020204" pitchFamily="34" charset="0"/>
              </a:rPr>
              <a:t>	[in this latter case the competence remains of Extraordinary SM]</a:t>
            </a:r>
            <a:endParaRPr lang="it-IT" sz="2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8471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078313"/>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SHARE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a:latin typeface="Arial" panose="020B0604020202020204" pitchFamily="34" charset="0"/>
                <a:cs typeface="Arial" panose="020B0604020202020204" pitchFamily="34" charset="0"/>
              </a:rPr>
              <a:t>capital </a:t>
            </a:r>
            <a:r>
              <a:rPr lang="it-IT" sz="2800" dirty="0" err="1">
                <a:latin typeface="Arial" panose="020B0604020202020204" pitchFamily="34" charset="0"/>
                <a:cs typeface="Arial" panose="020B0604020202020204" pitchFamily="34" charset="0"/>
              </a:rPr>
              <a:t>increase</a:t>
            </a:r>
            <a:endParaRPr lang="en" sz="2800" dirty="0">
              <a:latin typeface="Arial" panose="020B0604020202020204" pitchFamily="34" charset="0"/>
              <a:cs typeface="Arial" panose="020B0604020202020204" pitchFamily="34" charset="0"/>
            </a:endParaRPr>
          </a:p>
          <a:p>
            <a:r>
              <a:rPr lang="en" sz="2800" dirty="0">
                <a:latin typeface="Arial" panose="020B0604020202020204" pitchFamily="34" charset="0"/>
                <a:cs typeface="Arial" panose="020B0604020202020204" pitchFamily="34" charset="0"/>
              </a:rPr>
              <a:t>	</a:t>
            </a:r>
            <a:r>
              <a:rPr lang="en" sz="2400" dirty="0">
                <a:latin typeface="Arial" panose="020B0604020202020204" pitchFamily="34" charset="0"/>
                <a:cs typeface="Arial" panose="020B0604020202020204" pitchFamily="34" charset="0"/>
              </a:rPr>
              <a:t>-&gt; </a:t>
            </a:r>
            <a:r>
              <a:rPr lang="en" sz="2400" i="1" dirty="0">
                <a:latin typeface="Arial" panose="020B0604020202020204" pitchFamily="34" charset="0"/>
                <a:cs typeface="Arial" panose="020B0604020202020204" pitchFamily="34" charset="0"/>
              </a:rPr>
              <a:t>material increase (or “paid” increase)</a:t>
            </a:r>
          </a:p>
          <a:p>
            <a:r>
              <a:rPr lang="en" sz="2400" i="1" dirty="0">
                <a:latin typeface="Arial" panose="020B0604020202020204" pitchFamily="34" charset="0"/>
                <a:cs typeface="Arial" panose="020B0604020202020204" pitchFamily="34" charset="0"/>
              </a:rPr>
              <a:t>	-&gt; </a:t>
            </a:r>
            <a:r>
              <a:rPr lang="it-IT" sz="2400" i="1" dirty="0" err="1">
                <a:latin typeface="Arial" panose="020B0604020202020204" pitchFamily="34" charset="0"/>
                <a:cs typeface="Arial" panose="020B0604020202020204" pitchFamily="34" charset="0"/>
              </a:rPr>
              <a:t>nominal</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increase</a:t>
            </a:r>
            <a:r>
              <a:rPr lang="it-IT" sz="2400" i="1" dirty="0">
                <a:latin typeface="Arial" panose="020B0604020202020204" pitchFamily="34" charset="0"/>
                <a:cs typeface="Arial" panose="020B0604020202020204" pitchFamily="34" charset="0"/>
              </a:rPr>
              <a:t> (or “free” </a:t>
            </a:r>
            <a:r>
              <a:rPr lang="it-IT" sz="2400" i="1" dirty="0" err="1">
                <a:latin typeface="Arial" panose="020B0604020202020204" pitchFamily="34" charset="0"/>
                <a:cs typeface="Arial" panose="020B0604020202020204" pitchFamily="34" charset="0"/>
              </a:rPr>
              <a:t>increase</a:t>
            </a:r>
            <a:r>
              <a:rPr lang="it-IT" sz="2400" i="1" dirty="0">
                <a:latin typeface="Arial" panose="020B0604020202020204" pitchFamily="34" charset="0"/>
                <a:cs typeface="Arial" panose="020B0604020202020204" pitchFamily="34" charset="0"/>
              </a:rPr>
              <a:t>)</a:t>
            </a:r>
            <a:r>
              <a:rPr lang="en" sz="2400" i="1" dirty="0">
                <a:latin typeface="Arial" panose="020B0604020202020204" pitchFamily="34" charset="0"/>
                <a:cs typeface="Arial" panose="020B0604020202020204" pitchFamily="34" charset="0"/>
              </a:rPr>
              <a:t> </a:t>
            </a:r>
          </a:p>
          <a:p>
            <a:endParaRPr lang="en" sz="2400" dirty="0">
              <a:latin typeface="Arial" panose="020B0604020202020204" pitchFamily="34" charset="0"/>
              <a:cs typeface="Arial" panose="020B0604020202020204" pitchFamily="34" charset="0"/>
            </a:endParaRPr>
          </a:p>
          <a:p>
            <a:pPr marL="457200" indent="-457200">
              <a:buFontTx/>
              <a:buChar char="-"/>
            </a:pPr>
            <a:r>
              <a:rPr lang="it-IT" sz="2800" dirty="0">
                <a:latin typeface="Arial" panose="020B0604020202020204" pitchFamily="34" charset="0"/>
                <a:cs typeface="Arial" panose="020B0604020202020204" pitchFamily="34" charset="0"/>
              </a:rPr>
              <a:t>capital </a:t>
            </a:r>
            <a:r>
              <a:rPr lang="it-IT" sz="2800" dirty="0" err="1">
                <a:latin typeface="Arial" panose="020B0604020202020204" pitchFamily="34" charset="0"/>
                <a:cs typeface="Arial" panose="020B0604020202020204" pitchFamily="34" charset="0"/>
              </a:rPr>
              <a:t>reduction</a:t>
            </a:r>
            <a:endParaRPr lang="en" sz="2800" dirty="0">
              <a:latin typeface="Arial" panose="020B0604020202020204" pitchFamily="34" charset="0"/>
              <a:cs typeface="Arial" panose="020B0604020202020204" pitchFamily="34" charset="0"/>
            </a:endParaRPr>
          </a:p>
          <a:p>
            <a:pPr lvl="0"/>
            <a:r>
              <a:rPr lang="en" sz="2800" i="1" dirty="0">
                <a:latin typeface="Arial" panose="020B0604020202020204" pitchFamily="34" charset="0"/>
                <a:cs typeface="Arial" panose="020B0604020202020204" pitchFamily="34" charset="0"/>
              </a:rPr>
              <a:t>	</a:t>
            </a:r>
            <a:r>
              <a:rPr lang="en" sz="2400" dirty="0">
                <a:solidFill>
                  <a:prstClr val="black"/>
                </a:solidFill>
                <a:latin typeface="Arial" panose="020B0604020202020204" pitchFamily="34" charset="0"/>
                <a:cs typeface="Arial" panose="020B0604020202020204" pitchFamily="34" charset="0"/>
              </a:rPr>
              <a:t>-&gt; </a:t>
            </a:r>
            <a:r>
              <a:rPr lang="en" sz="2400" i="1" dirty="0">
                <a:solidFill>
                  <a:prstClr val="black"/>
                </a:solidFill>
                <a:latin typeface="Arial" panose="020B0604020202020204" pitchFamily="34" charset="0"/>
                <a:cs typeface="Arial" panose="020B0604020202020204" pitchFamily="34" charset="0"/>
              </a:rPr>
              <a:t>material reduction</a:t>
            </a:r>
          </a:p>
          <a:p>
            <a:pPr lvl="0"/>
            <a:r>
              <a:rPr lang="en" sz="2400" i="1" dirty="0">
                <a:solidFill>
                  <a:prstClr val="black"/>
                </a:solidFill>
                <a:latin typeface="Arial" panose="020B0604020202020204" pitchFamily="34" charset="0"/>
                <a:cs typeface="Arial" panose="020B0604020202020204" pitchFamily="34" charset="0"/>
              </a:rPr>
              <a:t>	-&gt; </a:t>
            </a:r>
            <a:r>
              <a:rPr lang="it-IT" sz="2400" i="1" dirty="0" err="1">
                <a:solidFill>
                  <a:prstClr val="black"/>
                </a:solidFill>
                <a:latin typeface="Arial" panose="020B0604020202020204" pitchFamily="34" charset="0"/>
                <a:cs typeface="Arial" panose="020B0604020202020204" pitchFamily="34" charset="0"/>
              </a:rPr>
              <a:t>nominal</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reduction</a:t>
            </a:r>
            <a:r>
              <a:rPr lang="it-IT" sz="2400" i="1" dirty="0">
                <a:solidFill>
                  <a:prstClr val="black"/>
                </a:solidFill>
                <a:latin typeface="Arial" panose="020B0604020202020204" pitchFamily="34" charset="0"/>
                <a:cs typeface="Arial" panose="020B0604020202020204" pitchFamily="34" charset="0"/>
              </a:rPr>
              <a:t> (for “</a:t>
            </a:r>
            <a:r>
              <a:rPr lang="it-IT" sz="2400" i="1" dirty="0" err="1">
                <a:solidFill>
                  <a:prstClr val="black"/>
                </a:solidFill>
                <a:latin typeface="Arial" panose="020B0604020202020204" pitchFamily="34" charset="0"/>
                <a:cs typeface="Arial" panose="020B0604020202020204" pitchFamily="34" charset="0"/>
              </a:rPr>
              <a:t>losses</a:t>
            </a:r>
            <a:r>
              <a:rPr lang="it-IT" sz="2400" i="1" dirty="0">
                <a:solidFill>
                  <a:prstClr val="black"/>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165893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87853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SHARE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real</a:t>
            </a:r>
            <a:r>
              <a:rPr lang="it-IT" sz="2800" dirty="0">
                <a:latin typeface="Arial" panose="020B0604020202020204" pitchFamily="34" charset="0"/>
                <a:cs typeface="Arial" panose="020B0604020202020204" pitchFamily="34" charset="0"/>
              </a:rPr>
              <a:t> capital </a:t>
            </a:r>
            <a:r>
              <a:rPr lang="it-IT" sz="2800" dirty="0" err="1">
                <a:latin typeface="Arial" panose="020B0604020202020204" pitchFamily="34" charset="0"/>
                <a:cs typeface="Arial" panose="020B0604020202020204" pitchFamily="34" charset="0"/>
              </a:rPr>
              <a:t>increase</a:t>
            </a:r>
            <a:endParaRPr lang="it-IT" sz="2800" dirty="0">
              <a:latin typeface="Arial" panose="020B0604020202020204" pitchFamily="34" charset="0"/>
              <a:cs typeface="Arial" panose="020B0604020202020204" pitchFamily="34" charset="0"/>
            </a:endParaRPr>
          </a:p>
          <a:p>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a:latin typeface="Arial" panose="020B0604020202020204" pitchFamily="34" charset="0"/>
                <a:cs typeface="Arial" panose="020B0604020202020204" pitchFamily="34" charset="0"/>
              </a:rPr>
              <a:t>capital </a:t>
            </a:r>
            <a:r>
              <a:rPr lang="it-IT" sz="2400" i="1" dirty="0" err="1">
                <a:latin typeface="Arial" panose="020B0604020202020204" pitchFamily="34" charset="0"/>
                <a:cs typeface="Arial" panose="020B0604020202020204" pitchFamily="34" charset="0"/>
              </a:rPr>
              <a:t>is</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increased</a:t>
            </a:r>
            <a:r>
              <a:rPr lang="it-IT" sz="2400" i="1" dirty="0">
                <a:latin typeface="Arial" panose="020B0604020202020204" pitchFamily="34" charset="0"/>
                <a:cs typeface="Arial" panose="020B0604020202020204" pitchFamily="34" charset="0"/>
              </a:rPr>
              <a:t> by </a:t>
            </a:r>
            <a:r>
              <a:rPr lang="it-IT" sz="2400" i="1" dirty="0" err="1">
                <a:latin typeface="Arial" panose="020B0604020202020204" pitchFamily="34" charset="0"/>
                <a:cs typeface="Arial" panose="020B0604020202020204" pitchFamily="34" charset="0"/>
              </a:rPr>
              <a:t>means</a:t>
            </a:r>
            <a:r>
              <a:rPr lang="it-IT" sz="2400" i="1" dirty="0">
                <a:latin typeface="Arial" panose="020B0604020202020204" pitchFamily="34" charset="0"/>
                <a:cs typeface="Arial" panose="020B0604020202020204" pitchFamily="34" charset="0"/>
              </a:rPr>
              <a:t> of the </a:t>
            </a:r>
            <a:r>
              <a:rPr lang="it-IT" sz="2400" i="1" dirty="0" err="1">
                <a:latin typeface="Arial" panose="020B0604020202020204" pitchFamily="34" charset="0"/>
                <a:cs typeface="Arial" panose="020B0604020202020204" pitchFamily="34" charset="0"/>
              </a:rPr>
              <a:t>actual</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contribution</a:t>
            </a:r>
            <a:r>
              <a:rPr lang="it-IT" sz="2400" i="1" dirty="0">
                <a:latin typeface="Arial" panose="020B0604020202020204" pitchFamily="34" charset="0"/>
                <a:cs typeface="Arial" panose="020B0604020202020204" pitchFamily="34" charset="0"/>
              </a:rPr>
              <a:t> of new </a:t>
            </a:r>
            <a:r>
              <a:rPr lang="it-IT" sz="2400" i="1" dirty="0" err="1">
                <a:latin typeface="Arial" panose="020B0604020202020204" pitchFamily="34" charset="0"/>
                <a:cs typeface="Arial" panose="020B0604020202020204" pitchFamily="34" charset="0"/>
              </a:rPr>
              <a:t>resources</a:t>
            </a:r>
            <a:endParaRPr lang="it-IT" sz="2400" i="1" dirty="0">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 company </a:t>
            </a:r>
            <a:r>
              <a:rPr lang="it-IT" sz="2400" i="1" dirty="0" err="1">
                <a:solidFill>
                  <a:prstClr val="black"/>
                </a:solidFill>
                <a:latin typeface="Arial" panose="020B0604020202020204" pitchFamily="34" charset="0"/>
                <a:cs typeface="Arial" panose="020B0604020202020204" pitchFamily="34" charset="0"/>
              </a:rPr>
              <a:t>acquires</a:t>
            </a:r>
            <a:r>
              <a:rPr lang="it-IT" sz="2400" i="1" dirty="0">
                <a:solidFill>
                  <a:prstClr val="black"/>
                </a:solidFill>
                <a:latin typeface="Arial" panose="020B0604020202020204" pitchFamily="34" charset="0"/>
                <a:cs typeface="Arial" panose="020B0604020202020204" pitchFamily="34" charset="0"/>
              </a:rPr>
              <a:t> new </a:t>
            </a:r>
            <a:r>
              <a:rPr lang="it-IT" sz="2400" i="1" dirty="0" err="1">
                <a:solidFill>
                  <a:prstClr val="black"/>
                </a:solidFill>
                <a:latin typeface="Arial" panose="020B0604020202020204" pitchFamily="34" charset="0"/>
                <a:cs typeface="Arial" panose="020B0604020202020204" pitchFamily="34" charset="0"/>
              </a:rPr>
              <a:t>assets</a:t>
            </a:r>
            <a:r>
              <a:rPr lang="it-IT" sz="2400" i="1" dirty="0">
                <a:solidFill>
                  <a:prstClr val="black"/>
                </a:solidFill>
                <a:latin typeface="Arial" panose="020B0604020202020204" pitchFamily="34" charset="0"/>
                <a:cs typeface="Arial" panose="020B0604020202020204" pitchFamily="34" charset="0"/>
              </a:rPr>
              <a:t> (in </a:t>
            </a:r>
            <a:r>
              <a:rPr lang="it-IT" sz="2400" i="1" dirty="0" err="1">
                <a:solidFill>
                  <a:prstClr val="black"/>
                </a:solidFill>
                <a:latin typeface="Arial" panose="020B0604020202020204" pitchFamily="34" charset="0"/>
                <a:cs typeface="Arial" panose="020B0604020202020204" pitchFamily="34" charset="0"/>
              </a:rPr>
              <a:t>this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sense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is</a:t>
            </a:r>
            <a:r>
              <a:rPr lang="it-IT" sz="2400" i="1" dirty="0">
                <a:solidFill>
                  <a:prstClr val="black"/>
                </a:solidFill>
                <a:latin typeface="Arial" panose="020B0604020202020204" pitchFamily="34" charset="0"/>
                <a:cs typeface="Arial" panose="020B0604020202020204" pitchFamily="34" charset="0"/>
              </a:rPr>
              <a:t> a </a:t>
            </a:r>
            <a:r>
              <a:rPr lang="en" sz="2400" i="1" dirty="0">
                <a:latin typeface="Arial" panose="020B0604020202020204" pitchFamily="34" charset="0"/>
                <a:cs typeface="Arial" panose="020B0604020202020204" pitchFamily="34" charset="0"/>
              </a:rPr>
              <a:t>“paid” increase)</a:t>
            </a:r>
          </a:p>
          <a:p>
            <a:r>
              <a:rPr lang="en" sz="2400" i="1" dirty="0">
                <a:solidFill>
                  <a:prstClr val="black"/>
                </a:solidFill>
                <a:latin typeface="Arial" panose="020B0604020202020204" pitchFamily="34" charset="0"/>
                <a:cs typeface="Arial" panose="020B0604020202020204" pitchFamily="34" charset="0"/>
              </a:rPr>
              <a:t>	THEREFORE </a:t>
            </a:r>
            <a:r>
              <a:rPr lang="it-IT" sz="2400" i="1" dirty="0" err="1">
                <a:solidFill>
                  <a:prstClr val="black"/>
                </a:solidFill>
                <a:latin typeface="Arial" panose="020B0604020202020204" pitchFamily="34" charset="0"/>
                <a:cs typeface="Arial" panose="020B0604020202020204" pitchFamily="34" charset="0"/>
              </a:rPr>
              <a:t>it</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issues</a:t>
            </a:r>
            <a:r>
              <a:rPr lang="it-IT" sz="2400" i="1" dirty="0">
                <a:solidFill>
                  <a:prstClr val="black"/>
                </a:solidFill>
                <a:latin typeface="Arial" panose="020B0604020202020204" pitchFamily="34" charset="0"/>
                <a:cs typeface="Arial" panose="020B0604020202020204" pitchFamily="34" charset="0"/>
              </a:rPr>
              <a:t> new shares</a:t>
            </a:r>
          </a:p>
          <a:p>
            <a:endParaRPr lang="it-IT" sz="8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-&gt; </a:t>
            </a:r>
            <a:r>
              <a:rPr lang="it-IT" sz="2400" i="1" dirty="0" err="1">
                <a:solidFill>
                  <a:prstClr val="black"/>
                </a:solidFill>
                <a:latin typeface="Arial" panose="020B0604020202020204" pitchFamily="34" charset="0"/>
                <a:cs typeface="Arial" panose="020B0604020202020204" pitchFamily="34" charset="0"/>
              </a:rPr>
              <a:t>such</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operation</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has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relevant</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implications</a:t>
            </a:r>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 </a:t>
            </a:r>
            <a:r>
              <a:rPr lang="it-IT" sz="2400" i="1" dirty="0" err="1">
                <a:solidFill>
                  <a:prstClr val="black"/>
                </a:solidFill>
                <a:latin typeface="Arial" panose="020B0604020202020204" pitchFamily="34" charset="0"/>
                <a:cs typeface="Arial" panose="020B0604020202020204" pitchFamily="34" charset="0"/>
              </a:rPr>
              <a:t>same</a:t>
            </a:r>
            <a:r>
              <a:rPr lang="it-IT" sz="2400" i="1" dirty="0">
                <a:solidFill>
                  <a:prstClr val="black"/>
                </a:solidFill>
                <a:latin typeface="Arial" panose="020B0604020202020204" pitchFamily="34" charset="0"/>
                <a:cs typeface="Arial" panose="020B0604020202020204" pitchFamily="34" charset="0"/>
              </a:rPr>
              <a:t> general </a:t>
            </a:r>
            <a:r>
              <a:rPr lang="it-IT" sz="2400" i="1" dirty="0" err="1">
                <a:solidFill>
                  <a:prstClr val="black"/>
                </a:solidFill>
                <a:latin typeface="Arial" panose="020B0604020202020204" pitchFamily="34" charset="0"/>
                <a:cs typeface="Arial" panose="020B0604020202020204" pitchFamily="34" charset="0"/>
              </a:rPr>
              <a:t>issues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regarding</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contributions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as</a:t>
            </a:r>
            <a:r>
              <a:rPr lang="it-IT" sz="2400" i="1" dirty="0">
                <a:solidFill>
                  <a:prstClr val="black"/>
                </a:solidFill>
                <a:latin typeface="Arial" panose="020B0604020202020204" pitchFamily="34" charset="0"/>
                <a:cs typeface="Arial" panose="020B0604020202020204" pitchFamily="34" charset="0"/>
              </a:rPr>
              <a:t> for </a:t>
            </a:r>
            <a:r>
              <a:rPr lang="it-IT" sz="2400" i="1" dirty="0" err="1">
                <a:solidFill>
                  <a:prstClr val="black"/>
                </a:solidFill>
                <a:latin typeface="Arial" panose="020B0604020202020204" pitchFamily="34" charset="0"/>
                <a:cs typeface="Arial" panose="020B0604020202020204" pitchFamily="34" charset="0"/>
              </a:rPr>
              <a:t>incorporation</a:t>
            </a:r>
            <a:r>
              <a:rPr lang="it-IT" sz="2400" i="1" dirty="0">
                <a:solidFill>
                  <a:prstClr val="black"/>
                </a:solidFill>
                <a:latin typeface="Arial" panose="020B0604020202020204" pitchFamily="34" charset="0"/>
                <a:cs typeface="Arial" panose="020B0604020202020204" pitchFamily="34" charset="0"/>
              </a:rPr>
              <a:t>)</a:t>
            </a:r>
          </a:p>
          <a:p>
            <a:r>
              <a:rPr lang="it-IT" sz="2400" i="1" dirty="0">
                <a:solidFill>
                  <a:prstClr val="black"/>
                </a:solidFill>
                <a:latin typeface="Arial" panose="020B0604020202020204" pitchFamily="34" charset="0"/>
                <a:cs typeface="Arial" panose="020B0604020202020204" pitchFamily="34" charset="0"/>
              </a:rPr>
              <a:t>		-&gt; </a:t>
            </a:r>
            <a:r>
              <a:rPr lang="it-IT" sz="2400" i="1" dirty="0" err="1">
                <a:solidFill>
                  <a:prstClr val="black"/>
                </a:solidFill>
                <a:latin typeface="Arial" panose="020B0604020202020204" pitchFamily="34" charset="0"/>
                <a:cs typeface="Arial" panose="020B0604020202020204" pitchFamily="34" charset="0"/>
              </a:rPr>
              <a:t>terms</a:t>
            </a:r>
            <a:r>
              <a:rPr lang="it-IT" sz="2400" i="1" dirty="0">
                <a:solidFill>
                  <a:prstClr val="black"/>
                </a:solidFill>
                <a:latin typeface="Arial" panose="020B0604020202020204" pitchFamily="34" charset="0"/>
                <a:cs typeface="Arial" panose="020B0604020202020204" pitchFamily="34" charset="0"/>
              </a:rPr>
              <a:t> and procedure</a:t>
            </a:r>
          </a:p>
          <a:p>
            <a:r>
              <a:rPr lang="it-IT" sz="2400" i="1" dirty="0">
                <a:solidFill>
                  <a:prstClr val="black"/>
                </a:solidFill>
                <a:latin typeface="Arial" panose="020B0604020202020204" pitchFamily="34" charset="0"/>
                <a:cs typeface="Arial" panose="020B0604020202020204" pitchFamily="34" charset="0"/>
              </a:rPr>
              <a:t>	= </a:t>
            </a:r>
            <a:r>
              <a:rPr lang="it-IT" sz="2400" i="1" dirty="0" err="1">
                <a:solidFill>
                  <a:prstClr val="black"/>
                </a:solidFill>
                <a:latin typeface="Arial" panose="020B0604020202020204" pitchFamily="34" charset="0"/>
                <a:cs typeface="Arial" panose="020B0604020202020204" pitchFamily="34" charset="0"/>
              </a:rPr>
              <a:t>different</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subjective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issues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regarding</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shareholders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respective</a:t>
            </a:r>
            <a:r>
              <a:rPr lang="it-IT" sz="2400" i="1" dirty="0">
                <a:solidFill>
                  <a:prstClr val="black"/>
                </a:solidFill>
                <a:latin typeface="Arial" panose="020B0604020202020204" pitchFamily="34" charset="0"/>
                <a:cs typeface="Arial" panose="020B0604020202020204" pitchFamily="34" charset="0"/>
              </a:rPr>
              <a:t> </a:t>
            </a:r>
            <a:r>
              <a:rPr lang="en" sz="2400" i="1" dirty="0">
                <a:latin typeface="Arial" panose="020B0604020202020204" pitchFamily="34" charset="0"/>
                <a:cs typeface="Arial" panose="020B0604020202020204" pitchFamily="34" charset="0"/>
              </a:rPr>
              <a:t>“portion”</a:t>
            </a:r>
            <a:r>
              <a:rPr lang="it-IT" sz="2400" i="1" dirty="0">
                <a:solidFill>
                  <a:prstClr val="black"/>
                </a:solidFill>
                <a:latin typeface="Arial" panose="020B0604020202020204" pitchFamily="34" charset="0"/>
                <a:cs typeface="Arial" panose="020B0604020202020204" pitchFamily="34" charset="0"/>
              </a:rPr>
              <a:t>)</a:t>
            </a:r>
          </a:p>
          <a:p>
            <a:r>
              <a:rPr lang="it-IT" sz="2400" i="1" dirty="0">
                <a:solidFill>
                  <a:prstClr val="black"/>
                </a:solidFill>
                <a:latin typeface="Arial" panose="020B0604020202020204" pitchFamily="34" charset="0"/>
                <a:cs typeface="Arial" panose="020B0604020202020204" pitchFamily="34" charset="0"/>
              </a:rPr>
              <a:t>		-&gt; right of </a:t>
            </a:r>
            <a:r>
              <a:rPr lang="it-IT" sz="2400" i="1" dirty="0" err="1">
                <a:solidFill>
                  <a:prstClr val="black"/>
                </a:solidFill>
                <a:latin typeface="Arial" panose="020B0604020202020204" pitchFamily="34" charset="0"/>
                <a:cs typeface="Arial" panose="020B0604020202020204" pitchFamily="34" charset="0"/>
              </a:rPr>
              <a:t>pre-emption</a:t>
            </a:r>
            <a:r>
              <a:rPr lang="it-IT" sz="2400" i="1" dirty="0">
                <a:solidFill>
                  <a:prstClr val="black"/>
                </a:solidFill>
                <a:latin typeface="Arial" panose="020B0604020202020204" pitchFamily="34" charset="0"/>
                <a:cs typeface="Arial" panose="020B0604020202020204" pitchFamily="34" charset="0"/>
              </a:rPr>
              <a:t> (or </a:t>
            </a:r>
            <a:r>
              <a:rPr lang="en" sz="2400" i="1" dirty="0">
                <a:latin typeface="Arial" panose="020B0604020202020204" pitchFamily="34" charset="0"/>
                <a:cs typeface="Arial" panose="020B0604020202020204" pitchFamily="34" charset="0"/>
              </a:rPr>
              <a:t>“subscription”)</a:t>
            </a:r>
            <a:endParaRPr lang="it-IT" sz="2400" i="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9964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87853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SHARE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real</a:t>
            </a:r>
            <a:r>
              <a:rPr lang="it-IT" sz="2800" dirty="0">
                <a:latin typeface="Arial" panose="020B0604020202020204" pitchFamily="34" charset="0"/>
                <a:cs typeface="Arial" panose="020B0604020202020204" pitchFamily="34" charset="0"/>
              </a:rPr>
              <a:t> capital </a:t>
            </a:r>
            <a:r>
              <a:rPr lang="it-IT" sz="2800" dirty="0" err="1">
                <a:latin typeface="Arial" panose="020B0604020202020204" pitchFamily="34" charset="0"/>
                <a:cs typeface="Arial" panose="020B0604020202020204" pitchFamily="34" charset="0"/>
              </a:rPr>
              <a:t>increase</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terms</a:t>
            </a:r>
            <a:r>
              <a:rPr lang="it-IT" sz="2800" dirty="0">
                <a:latin typeface="Arial" panose="020B0604020202020204" pitchFamily="34" charset="0"/>
                <a:cs typeface="Arial" panose="020B0604020202020204" pitchFamily="34" charset="0"/>
              </a:rPr>
              <a:t> and procedure (2438-2439-2440 c.c.)</a:t>
            </a:r>
          </a:p>
          <a:p>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a:latin typeface="Arial" panose="020B0604020202020204" pitchFamily="34" charset="0"/>
                <a:cs typeface="Arial" panose="020B0604020202020204" pitchFamily="34" charset="0"/>
              </a:rPr>
              <a:t>PRECONDITION</a:t>
            </a:r>
          </a:p>
          <a:p>
            <a:pPr marL="342900" indent="-342900">
              <a:buFontTx/>
              <a:buChar char="-"/>
            </a:pPr>
            <a:r>
              <a:rPr lang="it-IT" sz="2400" i="1" dirty="0" err="1">
                <a:solidFill>
                  <a:prstClr val="black"/>
                </a:solidFill>
                <a:latin typeface="Arial" panose="020B0604020202020204" pitchFamily="34" charset="0"/>
                <a:cs typeface="Arial" panose="020B0604020202020204" pitchFamily="34" charset="0"/>
              </a:rPr>
              <a:t>existing</a:t>
            </a:r>
            <a:r>
              <a:rPr lang="it-IT" sz="2400" i="1" dirty="0">
                <a:solidFill>
                  <a:prstClr val="black"/>
                </a:solidFill>
                <a:latin typeface="Arial" panose="020B0604020202020204" pitchFamily="34" charset="0"/>
                <a:cs typeface="Arial" panose="020B0604020202020204" pitchFamily="34" charset="0"/>
              </a:rPr>
              <a:t> shares </a:t>
            </a:r>
            <a:r>
              <a:rPr lang="it-IT" sz="2400" i="1" dirty="0" err="1">
                <a:solidFill>
                  <a:prstClr val="black"/>
                </a:solidFill>
                <a:latin typeface="Arial" panose="020B0604020202020204" pitchFamily="34" charset="0"/>
                <a:cs typeface="Arial" panose="020B0604020202020204" pitchFamily="34" charset="0"/>
              </a:rPr>
              <a:t>should</a:t>
            </a:r>
            <a:r>
              <a:rPr lang="it-IT" sz="2400" i="1" dirty="0">
                <a:solidFill>
                  <a:prstClr val="black"/>
                </a:solidFill>
                <a:latin typeface="Arial" panose="020B0604020202020204" pitchFamily="34" charset="0"/>
                <a:cs typeface="Arial" panose="020B0604020202020204" pitchFamily="34" charset="0"/>
              </a:rPr>
              <a:t> be </a:t>
            </a:r>
            <a:r>
              <a:rPr lang="it-IT" sz="2400" i="1" dirty="0" err="1">
                <a:solidFill>
                  <a:prstClr val="black"/>
                </a:solidFill>
                <a:latin typeface="Arial" panose="020B0604020202020204" pitchFamily="34" charset="0"/>
                <a:cs typeface="Arial" panose="020B0604020202020204" pitchFamily="34" charset="0"/>
              </a:rPr>
              <a:t>all</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fully</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paid</a:t>
            </a:r>
            <a:r>
              <a:rPr lang="it-IT" sz="2400" i="1" dirty="0">
                <a:solidFill>
                  <a:prstClr val="black"/>
                </a:solidFill>
                <a:latin typeface="Arial" panose="020B0604020202020204" pitchFamily="34" charset="0"/>
                <a:cs typeface="Arial" panose="020B0604020202020204" pitchFamily="34" charset="0"/>
              </a:rPr>
              <a:t>-up </a:t>
            </a:r>
          </a:p>
          <a:p>
            <a:endParaRPr lang="it-IT" sz="8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-&gt; CONDITIONS</a:t>
            </a:r>
          </a:p>
          <a:p>
            <a:pPr marL="342900" indent="-342900">
              <a:buFontTx/>
              <a:buChar char="-"/>
            </a:pPr>
            <a:r>
              <a:rPr lang="it-IT" sz="2400" i="1" dirty="0" err="1">
                <a:solidFill>
                  <a:prstClr val="black"/>
                </a:solidFill>
                <a:latin typeface="Arial" panose="020B0604020202020204" pitchFamily="34" charset="0"/>
                <a:cs typeface="Arial" panose="020B0604020202020204" pitchFamily="34" charset="0"/>
              </a:rPr>
              <a:t>same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conditions</a:t>
            </a:r>
            <a:r>
              <a:rPr lang="it-IT" sz="2400" i="1" dirty="0">
                <a:solidFill>
                  <a:prstClr val="black"/>
                </a:solidFill>
                <a:latin typeface="Arial" panose="020B0604020202020204" pitchFamily="34" charset="0"/>
                <a:cs typeface="Arial" panose="020B0604020202020204" pitchFamily="34" charset="0"/>
              </a:rPr>
              <a:t> for </a:t>
            </a:r>
            <a:r>
              <a:rPr lang="it-IT" sz="2400" i="1" dirty="0" err="1">
                <a:solidFill>
                  <a:prstClr val="black"/>
                </a:solidFill>
                <a:latin typeface="Arial" panose="020B0604020202020204" pitchFamily="34" charset="0"/>
                <a:cs typeface="Arial" panose="020B0604020202020204" pitchFamily="34" charset="0"/>
              </a:rPr>
              <a:t>contributions</a:t>
            </a:r>
            <a:r>
              <a:rPr lang="it-IT" sz="2400" i="1" dirty="0">
                <a:solidFill>
                  <a:prstClr val="black"/>
                </a:solidFill>
                <a:latin typeface="Arial" panose="020B0604020202020204" pitchFamily="34" charset="0"/>
                <a:cs typeface="Arial" panose="020B0604020202020204" pitchFamily="34" charset="0"/>
              </a:rPr>
              <a:t> in </a:t>
            </a:r>
            <a:r>
              <a:rPr lang="it-IT" sz="2400" i="1" dirty="0" err="1">
                <a:solidFill>
                  <a:prstClr val="black"/>
                </a:solidFill>
                <a:latin typeface="Arial" panose="020B0604020202020204" pitchFamily="34" charset="0"/>
                <a:cs typeface="Arial" panose="020B0604020202020204" pitchFamily="34" charset="0"/>
              </a:rPr>
              <a:t>kind</a:t>
            </a:r>
            <a:r>
              <a:rPr lang="it-IT" sz="2400" i="1" dirty="0">
                <a:solidFill>
                  <a:prstClr val="black"/>
                </a:solidFill>
                <a:latin typeface="Arial" panose="020B0604020202020204" pitchFamily="34" charset="0"/>
                <a:cs typeface="Arial" panose="020B0604020202020204" pitchFamily="34" charset="0"/>
              </a:rPr>
              <a:t> or </a:t>
            </a:r>
            <a:r>
              <a:rPr lang="it-IT" sz="2400" i="1" dirty="0" err="1">
                <a:solidFill>
                  <a:prstClr val="black"/>
                </a:solidFill>
                <a:latin typeface="Arial" panose="020B0604020202020204" pitchFamily="34" charset="0"/>
                <a:cs typeface="Arial" panose="020B0604020202020204" pitchFamily="34" charset="0"/>
              </a:rPr>
              <a:t>credits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sworn</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appraisal</a:t>
            </a:r>
            <a:r>
              <a:rPr lang="it-IT" sz="2400" i="1" dirty="0">
                <a:solidFill>
                  <a:prstClr val="black"/>
                </a:solidFill>
                <a:latin typeface="Arial" panose="020B0604020202020204" pitchFamily="34" charset="0"/>
                <a:cs typeface="Arial" panose="020B0604020202020204" pitchFamily="34" charset="0"/>
              </a:rPr>
              <a:t> report, etc.)</a:t>
            </a:r>
          </a:p>
          <a:p>
            <a:pPr marL="342900" indent="-342900">
              <a:buFontTx/>
              <a:buChar char="-"/>
            </a:pPr>
            <a:r>
              <a:rPr lang="it-IT" sz="2400" i="1" dirty="0" err="1">
                <a:solidFill>
                  <a:prstClr val="black"/>
                </a:solidFill>
                <a:latin typeface="Arial" panose="020B0604020202020204" pitchFamily="34" charset="0"/>
                <a:cs typeface="Arial" panose="020B0604020202020204" pitchFamily="34" charset="0"/>
              </a:rPr>
              <a:t>same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conditions</a:t>
            </a:r>
            <a:r>
              <a:rPr lang="it-IT" sz="2400" i="1" dirty="0">
                <a:solidFill>
                  <a:prstClr val="black"/>
                </a:solidFill>
                <a:latin typeface="Arial" panose="020B0604020202020204" pitchFamily="34" charset="0"/>
                <a:cs typeface="Arial" panose="020B0604020202020204" pitchFamily="34" charset="0"/>
              </a:rPr>
              <a:t> for </a:t>
            </a:r>
            <a:r>
              <a:rPr lang="it-IT" sz="2400" i="1" dirty="0" err="1">
                <a:solidFill>
                  <a:prstClr val="black"/>
                </a:solidFill>
                <a:latin typeface="Arial" panose="020B0604020202020204" pitchFamily="34" charset="0"/>
                <a:cs typeface="Arial" panose="020B0604020202020204" pitchFamily="34" charset="0"/>
              </a:rPr>
              <a:t>contributions</a:t>
            </a:r>
            <a:r>
              <a:rPr lang="it-IT" sz="2400" i="1" dirty="0">
                <a:solidFill>
                  <a:prstClr val="black"/>
                </a:solidFill>
                <a:latin typeface="Arial" panose="020B0604020202020204" pitchFamily="34" charset="0"/>
                <a:cs typeface="Arial" panose="020B0604020202020204" pitchFamily="34" charset="0"/>
              </a:rPr>
              <a:t> in cash (25% of immediate </a:t>
            </a:r>
            <a:r>
              <a:rPr lang="it-IT" sz="2400" i="1" dirty="0" err="1">
                <a:solidFill>
                  <a:prstClr val="black"/>
                </a:solidFill>
                <a:latin typeface="Arial" panose="020B0604020202020204" pitchFamily="34" charset="0"/>
                <a:cs typeface="Arial" panose="020B0604020202020204" pitchFamily="34" charset="0"/>
              </a:rPr>
              <a:t>payment</a:t>
            </a:r>
            <a:r>
              <a:rPr lang="it-IT" sz="2400" i="1" dirty="0">
                <a:solidFill>
                  <a:prstClr val="black"/>
                </a:solidFill>
                <a:latin typeface="Arial" panose="020B0604020202020204" pitchFamily="34" charset="0"/>
                <a:cs typeface="Arial" panose="020B0604020202020204" pitchFamily="34" charset="0"/>
              </a:rPr>
              <a:t>)</a:t>
            </a:r>
          </a:p>
          <a:p>
            <a:r>
              <a:rPr lang="it-IT" sz="2400" i="1" dirty="0">
                <a:solidFill>
                  <a:prstClr val="black"/>
                </a:solidFill>
                <a:latin typeface="Arial" panose="020B0604020202020204" pitchFamily="34" charset="0"/>
                <a:cs typeface="Arial" panose="020B0604020202020204" pitchFamily="34" charset="0"/>
              </a:rPr>
              <a:t>	BUT </a:t>
            </a:r>
            <a:r>
              <a:rPr lang="it-IT" sz="2400" i="1" dirty="0" err="1">
                <a:solidFill>
                  <a:prstClr val="black"/>
                </a:solidFill>
                <a:latin typeface="Arial" panose="020B0604020202020204" pitchFamily="34" charset="0"/>
                <a:cs typeface="Arial" panose="020B0604020202020204" pitchFamily="34" charset="0"/>
              </a:rPr>
              <a:t>eventual</a:t>
            </a:r>
            <a:r>
              <a:rPr lang="it-IT" sz="2400" i="1" dirty="0">
                <a:solidFill>
                  <a:prstClr val="black"/>
                </a:solidFill>
                <a:latin typeface="Arial" panose="020B0604020202020204" pitchFamily="34" charset="0"/>
                <a:cs typeface="Arial" panose="020B0604020202020204" pitchFamily="34" charset="0"/>
              </a:rPr>
              <a:t> </a:t>
            </a:r>
            <a:r>
              <a:rPr lang="en" sz="2400" i="1" dirty="0">
                <a:latin typeface="Arial" panose="020B0604020202020204" pitchFamily="34" charset="0"/>
                <a:cs typeface="Arial" panose="020B0604020202020204" pitchFamily="34" charset="0"/>
              </a:rPr>
              <a:t>“premium-price”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should</a:t>
            </a:r>
            <a:r>
              <a:rPr lang="it-IT" sz="2400" i="1" dirty="0">
                <a:solidFill>
                  <a:prstClr val="black"/>
                </a:solidFill>
                <a:latin typeface="Arial" panose="020B0604020202020204" pitchFamily="34" charset="0"/>
                <a:cs typeface="Arial" panose="020B0604020202020204" pitchFamily="34" charset="0"/>
              </a:rPr>
              <a:t> be </a:t>
            </a:r>
            <a:r>
              <a:rPr lang="it-IT" sz="2400" i="1" dirty="0" err="1">
                <a:solidFill>
                  <a:prstClr val="black"/>
                </a:solidFill>
                <a:latin typeface="Arial" panose="020B0604020202020204" pitchFamily="34" charset="0"/>
                <a:cs typeface="Arial" panose="020B0604020202020204" pitchFamily="34" charset="0"/>
              </a:rPr>
              <a:t>paid</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immediately</a:t>
            </a:r>
            <a:r>
              <a:rPr lang="it-IT" sz="2400" i="1" dirty="0">
                <a:solidFill>
                  <a:prstClr val="black"/>
                </a:solidFill>
                <a:latin typeface="Arial" panose="020B0604020202020204" pitchFamily="34" charset="0"/>
                <a:cs typeface="Arial" panose="020B0604020202020204" pitchFamily="34" charset="0"/>
              </a:rPr>
              <a:t> 100%</a:t>
            </a:r>
          </a:p>
          <a:p>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a:t>
            </a:r>
            <a:r>
              <a:rPr lang="en" sz="2400" i="1" dirty="0">
                <a:latin typeface="Arial" panose="020B0604020202020204" pitchFamily="34" charset="0"/>
                <a:cs typeface="Arial" panose="020B0604020202020204" pitchFamily="34" charset="0"/>
              </a:rPr>
              <a:t>“premium-price” is to adapt initial nominal value to actual company value] </a:t>
            </a:r>
            <a:endParaRPr lang="it-IT" sz="2400" i="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296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139869"/>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SHARE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real</a:t>
            </a:r>
            <a:r>
              <a:rPr lang="it-IT" sz="2800" dirty="0">
                <a:latin typeface="Arial" panose="020B0604020202020204" pitchFamily="34" charset="0"/>
                <a:cs typeface="Arial" panose="020B0604020202020204" pitchFamily="34" charset="0"/>
              </a:rPr>
              <a:t> capital </a:t>
            </a:r>
            <a:r>
              <a:rPr lang="it-IT" sz="2800" dirty="0" err="1">
                <a:latin typeface="Arial" panose="020B0604020202020204" pitchFamily="34" charset="0"/>
                <a:cs typeface="Arial" panose="020B0604020202020204" pitchFamily="34" charset="0"/>
              </a:rPr>
              <a:t>increase</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terms</a:t>
            </a:r>
            <a:r>
              <a:rPr lang="it-IT" sz="2800" dirty="0">
                <a:latin typeface="Arial" panose="020B0604020202020204" pitchFamily="34" charset="0"/>
                <a:cs typeface="Arial" panose="020B0604020202020204" pitchFamily="34" charset="0"/>
              </a:rPr>
              <a:t> and procedure (2443 c.c.)</a:t>
            </a:r>
          </a:p>
          <a:p>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a:latin typeface="Arial" panose="020B0604020202020204" pitchFamily="34" charset="0"/>
                <a:cs typeface="Arial" panose="020B0604020202020204" pitchFamily="34" charset="0"/>
              </a:rPr>
              <a:t>PROCEDURE</a:t>
            </a:r>
          </a:p>
          <a:p>
            <a:pPr marL="342900" indent="-342900">
              <a:buFontTx/>
              <a:buChar char="-"/>
            </a:pPr>
            <a:r>
              <a:rPr lang="it-IT" sz="2400" i="1" dirty="0" err="1">
                <a:solidFill>
                  <a:prstClr val="black"/>
                </a:solidFill>
                <a:latin typeface="Arial" panose="020B0604020202020204" pitchFamily="34" charset="0"/>
                <a:cs typeface="Arial" panose="020B0604020202020204" pitchFamily="34" charset="0"/>
              </a:rPr>
              <a:t>as</a:t>
            </a:r>
            <a:r>
              <a:rPr lang="it-IT" sz="2400" i="1" dirty="0">
                <a:solidFill>
                  <a:prstClr val="black"/>
                </a:solidFill>
                <a:latin typeface="Arial" panose="020B0604020202020204" pitchFamily="34" charset="0"/>
                <a:cs typeface="Arial" panose="020B0604020202020204" pitchFamily="34" charset="0"/>
              </a:rPr>
              <a:t> a </a:t>
            </a:r>
            <a:r>
              <a:rPr lang="it-IT" sz="2400" i="1" dirty="0" err="1">
                <a:solidFill>
                  <a:prstClr val="black"/>
                </a:solidFill>
                <a:latin typeface="Arial" panose="020B0604020202020204" pitchFamily="34" charset="0"/>
                <a:cs typeface="Arial" panose="020B0604020202020204" pitchFamily="34" charset="0"/>
              </a:rPr>
              <a:t>matter</a:t>
            </a:r>
            <a:r>
              <a:rPr lang="it-IT" sz="2400" i="1" dirty="0">
                <a:solidFill>
                  <a:prstClr val="black"/>
                </a:solidFill>
                <a:latin typeface="Arial" panose="020B0604020202020204" pitchFamily="34" charset="0"/>
                <a:cs typeface="Arial" panose="020B0604020202020204" pitchFamily="34" charset="0"/>
              </a:rPr>
              <a:t> of </a:t>
            </a:r>
            <a:r>
              <a:rPr lang="it-IT" sz="2400" i="1" dirty="0" err="1">
                <a:solidFill>
                  <a:prstClr val="black"/>
                </a:solidFill>
                <a:latin typeface="Arial" panose="020B0604020202020204" pitchFamily="34" charset="0"/>
                <a:cs typeface="Arial" panose="020B0604020202020204" pitchFamily="34" charset="0"/>
              </a:rPr>
              <a:t>principle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resolution</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competence</a:t>
            </a:r>
            <a:r>
              <a:rPr lang="it-IT" sz="2400" i="1" dirty="0">
                <a:solidFill>
                  <a:prstClr val="black"/>
                </a:solidFill>
                <a:latin typeface="Arial" panose="020B0604020202020204" pitchFamily="34" charset="0"/>
                <a:cs typeface="Arial" panose="020B0604020202020204" pitchFamily="34" charset="0"/>
              </a:rPr>
              <a:t> by </a:t>
            </a:r>
            <a:r>
              <a:rPr lang="it-IT" sz="2400" i="1" dirty="0" err="1">
                <a:solidFill>
                  <a:prstClr val="black"/>
                </a:solidFill>
                <a:latin typeface="Arial" panose="020B0604020202020204" pitchFamily="34" charset="0"/>
                <a:cs typeface="Arial" panose="020B0604020202020204" pitchFamily="34" charset="0"/>
              </a:rPr>
              <a:t>Extraordinary</a:t>
            </a:r>
            <a:r>
              <a:rPr lang="it-IT" sz="2400" i="1" dirty="0">
                <a:solidFill>
                  <a:prstClr val="black"/>
                </a:solidFill>
                <a:latin typeface="Arial" panose="020B0604020202020204" pitchFamily="34" charset="0"/>
                <a:cs typeface="Arial" panose="020B0604020202020204" pitchFamily="34" charset="0"/>
              </a:rPr>
              <a:t> SM</a:t>
            </a:r>
          </a:p>
          <a:p>
            <a:pPr marL="342900" indent="-342900">
              <a:buFontTx/>
              <a:buChar char="-"/>
            </a:pPr>
            <a:r>
              <a:rPr lang="it-IT" sz="2400" i="1" dirty="0">
                <a:solidFill>
                  <a:prstClr val="black"/>
                </a:solidFill>
                <a:latin typeface="Arial" panose="020B0604020202020204" pitchFamily="34" charset="0"/>
                <a:cs typeface="Arial" panose="020B0604020202020204" pitchFamily="34" charset="0"/>
              </a:rPr>
              <a:t>ONLY IF </a:t>
            </a:r>
            <a:r>
              <a:rPr lang="it-IT" sz="2400" i="1" dirty="0" err="1">
                <a:solidFill>
                  <a:prstClr val="black"/>
                </a:solidFill>
                <a:latin typeface="Arial" panose="020B0604020202020204" pitchFamily="34" charset="0"/>
                <a:cs typeface="Arial" panose="020B0604020202020204" pitchFamily="34" charset="0"/>
              </a:rPr>
              <a:t>said</a:t>
            </a:r>
            <a:r>
              <a:rPr lang="it-IT" sz="2400" i="1" dirty="0">
                <a:solidFill>
                  <a:prstClr val="black"/>
                </a:solidFill>
                <a:latin typeface="Arial" panose="020B0604020202020204" pitchFamily="34" charset="0"/>
                <a:cs typeface="Arial" panose="020B0604020202020204" pitchFamily="34" charset="0"/>
              </a:rPr>
              <a:t> so, </a:t>
            </a:r>
            <a:r>
              <a:rPr lang="en" sz="2400" i="1" dirty="0">
                <a:latin typeface="Arial" panose="020B0604020202020204" pitchFamily="34" charset="0"/>
                <a:cs typeface="Arial" panose="020B0604020202020204" pitchFamily="34" charset="0"/>
              </a:rPr>
              <a:t>“incomplete” </a:t>
            </a:r>
            <a:r>
              <a:rPr lang="it-IT" sz="2400" i="1" dirty="0" err="1">
                <a:solidFill>
                  <a:prstClr val="black"/>
                </a:solidFill>
                <a:latin typeface="Arial" panose="020B0604020202020204" pitchFamily="34" charset="0"/>
                <a:cs typeface="Arial" panose="020B0604020202020204" pitchFamily="34" charset="0"/>
              </a:rPr>
              <a:t>increase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admitted</a:t>
            </a:r>
            <a:r>
              <a:rPr lang="it-IT" sz="2400" i="1" dirty="0">
                <a:solidFill>
                  <a:prstClr val="black"/>
                </a:solidFill>
                <a:latin typeface="Arial" panose="020B0604020202020204" pitchFamily="34" charset="0"/>
                <a:cs typeface="Arial" panose="020B0604020202020204" pitchFamily="34" charset="0"/>
              </a:rPr>
              <a:t> (OTHERWISE </a:t>
            </a:r>
            <a:r>
              <a:rPr lang="it-IT" sz="2400" i="1" dirty="0" err="1">
                <a:solidFill>
                  <a:prstClr val="black"/>
                </a:solidFill>
                <a:latin typeface="Arial" panose="020B0604020202020204" pitchFamily="34" charset="0"/>
                <a:cs typeface="Arial" panose="020B0604020202020204" pitchFamily="34" charset="0"/>
              </a:rPr>
              <a:t>all</a:t>
            </a:r>
            <a:r>
              <a:rPr lang="it-IT" sz="2400" i="1" dirty="0">
                <a:solidFill>
                  <a:prstClr val="black"/>
                </a:solidFill>
                <a:latin typeface="Arial" panose="020B0604020202020204" pitchFamily="34" charset="0"/>
                <a:cs typeface="Arial" panose="020B0604020202020204" pitchFamily="34" charset="0"/>
              </a:rPr>
              <a:t> or </a:t>
            </a:r>
            <a:r>
              <a:rPr lang="it-IT" sz="2400" i="1" dirty="0" err="1">
                <a:solidFill>
                  <a:prstClr val="black"/>
                </a:solidFill>
                <a:latin typeface="Arial" panose="020B0604020202020204" pitchFamily="34" charset="0"/>
                <a:cs typeface="Arial" panose="020B0604020202020204" pitchFamily="34" charset="0"/>
              </a:rPr>
              <a:t>nothing</a:t>
            </a:r>
            <a:r>
              <a:rPr lang="it-IT" sz="2400" i="1" dirty="0">
                <a:solidFill>
                  <a:prstClr val="black"/>
                </a:solidFill>
                <a:latin typeface="Arial" panose="020B0604020202020204" pitchFamily="34" charset="0"/>
                <a:cs typeface="Arial" panose="020B0604020202020204" pitchFamily="34" charset="0"/>
              </a:rPr>
              <a:t>)</a:t>
            </a:r>
          </a:p>
          <a:p>
            <a:pPr marL="342900" indent="-342900">
              <a:buFontTx/>
              <a:buChar char="-"/>
            </a:pPr>
            <a:r>
              <a:rPr lang="it-IT" sz="2400" i="1" dirty="0" err="1">
                <a:solidFill>
                  <a:prstClr val="black"/>
                </a:solidFill>
                <a:latin typeface="Arial" panose="020B0604020202020204" pitchFamily="34" charset="0"/>
                <a:cs typeface="Arial" panose="020B0604020202020204" pitchFamily="34" charset="0"/>
              </a:rPr>
              <a:t>statute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may</a:t>
            </a:r>
            <a:r>
              <a:rPr lang="it-IT" sz="2400" i="1" dirty="0">
                <a:solidFill>
                  <a:prstClr val="black"/>
                </a:solidFill>
                <a:latin typeface="Arial" panose="020B0604020202020204" pitchFamily="34" charset="0"/>
                <a:cs typeface="Arial" panose="020B0604020202020204" pitchFamily="34" charset="0"/>
              </a:rPr>
              <a:t> delegate </a:t>
            </a:r>
            <a:r>
              <a:rPr lang="it-IT" sz="2400" i="1" dirty="0" err="1">
                <a:solidFill>
                  <a:prstClr val="black"/>
                </a:solidFill>
                <a:latin typeface="Arial" panose="020B0604020202020204" pitchFamily="34" charset="0"/>
                <a:cs typeface="Arial" panose="020B0604020202020204" pitchFamily="34" charset="0"/>
              </a:rPr>
              <a:t>directors</a:t>
            </a:r>
            <a:r>
              <a:rPr lang="it-IT" sz="2400" i="1" dirty="0">
                <a:solidFill>
                  <a:prstClr val="black"/>
                </a:solidFill>
                <a:latin typeface="Arial" panose="020B0604020202020204" pitchFamily="34" charset="0"/>
                <a:cs typeface="Arial" panose="020B0604020202020204" pitchFamily="34" charset="0"/>
              </a:rPr>
              <a:t> for a </a:t>
            </a:r>
            <a:r>
              <a:rPr lang="it-IT" sz="2400" i="1" dirty="0" err="1">
                <a:solidFill>
                  <a:prstClr val="black"/>
                </a:solidFill>
                <a:latin typeface="Arial" panose="020B0604020202020204" pitchFamily="34" charset="0"/>
                <a:cs typeface="Arial" panose="020B0604020202020204" pitchFamily="34" charset="0"/>
              </a:rPr>
              <a:t>fixed</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amount</a:t>
            </a:r>
            <a:r>
              <a:rPr lang="it-IT" sz="2400" i="1" dirty="0">
                <a:solidFill>
                  <a:prstClr val="black"/>
                </a:solidFill>
                <a:latin typeface="Arial" panose="020B0604020202020204" pitchFamily="34" charset="0"/>
                <a:cs typeface="Arial" panose="020B0604020202020204" pitchFamily="34" charset="0"/>
              </a:rPr>
              <a:t> for 5-years </a:t>
            </a:r>
          </a:p>
          <a:p>
            <a:r>
              <a:rPr lang="it-IT" sz="2400" i="1" dirty="0">
                <a:solidFill>
                  <a:prstClr val="black"/>
                </a:solidFill>
                <a:latin typeface="Arial" panose="020B0604020202020204" pitchFamily="34" charset="0"/>
                <a:cs typeface="Arial" panose="020B0604020202020204" pitchFamily="34" charset="0"/>
              </a:rPr>
              <a:t>	HOWEVER </a:t>
            </a:r>
            <a:r>
              <a:rPr lang="it-IT" sz="2400" i="1" dirty="0" err="1">
                <a:solidFill>
                  <a:prstClr val="black"/>
                </a:solidFill>
                <a:latin typeface="Arial" panose="020B0604020202020204" pitchFamily="34" charset="0"/>
                <a:cs typeface="Arial" panose="020B0604020202020204" pitchFamily="34" charset="0"/>
              </a:rPr>
              <a:t>reinforced</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formal</a:t>
            </a:r>
            <a:r>
              <a:rPr lang="it-IT" sz="2400" i="1" dirty="0">
                <a:solidFill>
                  <a:prstClr val="black"/>
                </a:solidFill>
                <a:latin typeface="Arial" panose="020B0604020202020204" pitchFamily="34" charset="0"/>
                <a:cs typeface="Arial" panose="020B0604020202020204" pitchFamily="34" charset="0"/>
              </a:rPr>
              <a:t> procedure with </a:t>
            </a:r>
            <a:r>
              <a:rPr lang="it-IT" sz="2400" i="1" dirty="0" err="1">
                <a:solidFill>
                  <a:prstClr val="black"/>
                </a:solidFill>
                <a:latin typeface="Arial" panose="020B0604020202020204" pitchFamily="34" charset="0"/>
                <a:cs typeface="Arial" panose="020B0604020202020204" pitchFamily="34" charset="0"/>
              </a:rPr>
              <a:t>notary</a:t>
            </a:r>
            <a:r>
              <a:rPr lang="it-IT" sz="2400" i="1" dirty="0">
                <a:solidFill>
                  <a:prstClr val="black"/>
                </a:solidFill>
                <a:latin typeface="Arial" panose="020B0604020202020204" pitchFamily="34" charset="0"/>
                <a:cs typeface="Arial" panose="020B0604020202020204" pitchFamily="34" charset="0"/>
              </a:rPr>
              <a:t> (2436 c.c.)</a:t>
            </a:r>
          </a:p>
          <a:p>
            <a:endParaRPr lang="it-IT" sz="800" i="1" dirty="0">
              <a:solidFill>
                <a:prstClr val="black"/>
              </a:solidFill>
              <a:latin typeface="Arial" panose="020B0604020202020204" pitchFamily="34" charset="0"/>
              <a:cs typeface="Arial" panose="020B0604020202020204" pitchFamily="34" charset="0"/>
            </a:endParaRPr>
          </a:p>
          <a:p>
            <a:endParaRPr lang="it-IT" sz="2400" i="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281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75542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SHARE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real</a:t>
            </a:r>
            <a:r>
              <a:rPr lang="it-IT" sz="2800" dirty="0">
                <a:latin typeface="Arial" panose="020B0604020202020204" pitchFamily="34" charset="0"/>
                <a:cs typeface="Arial" panose="020B0604020202020204" pitchFamily="34" charset="0"/>
              </a:rPr>
              <a:t> capital </a:t>
            </a:r>
            <a:r>
              <a:rPr lang="it-IT" sz="2800" dirty="0" err="1">
                <a:latin typeface="Arial" panose="020B0604020202020204" pitchFamily="34" charset="0"/>
                <a:cs typeface="Arial" panose="020B0604020202020204" pitchFamily="34" charset="0"/>
              </a:rPr>
              <a:t>increase</a:t>
            </a:r>
            <a:r>
              <a:rPr lang="it-IT" sz="2800" dirty="0">
                <a:latin typeface="Arial" panose="020B0604020202020204" pitchFamily="34" charset="0"/>
                <a:cs typeface="Arial" panose="020B0604020202020204" pitchFamily="34" charset="0"/>
              </a:rPr>
              <a:t>: right of </a:t>
            </a:r>
            <a:r>
              <a:rPr lang="it-IT" sz="2800" dirty="0" err="1">
                <a:latin typeface="Arial" panose="020B0604020202020204" pitchFamily="34" charset="0"/>
                <a:cs typeface="Arial" panose="020B0604020202020204" pitchFamily="34" charset="0"/>
              </a:rPr>
              <a:t>pre-emption</a:t>
            </a:r>
            <a:r>
              <a:rPr lang="it-IT" sz="2800" dirty="0">
                <a:latin typeface="Arial" panose="020B0604020202020204" pitchFamily="34" charset="0"/>
                <a:cs typeface="Arial" panose="020B0604020202020204" pitchFamily="34" charset="0"/>
              </a:rPr>
              <a:t> (2441 c.c.)</a:t>
            </a:r>
          </a:p>
          <a:p>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a:latin typeface="Arial" panose="020B0604020202020204" pitchFamily="34" charset="0"/>
                <a:cs typeface="Arial" panose="020B0604020202020204" pitchFamily="34" charset="0"/>
              </a:rPr>
              <a:t>ESSENCE</a:t>
            </a:r>
          </a:p>
          <a:p>
            <a:pPr marL="342900" indent="-342900">
              <a:buFontTx/>
              <a:buChar char="-"/>
            </a:pPr>
            <a:r>
              <a:rPr lang="it-IT" sz="2400" i="1" dirty="0">
                <a:solidFill>
                  <a:prstClr val="black"/>
                </a:solidFill>
                <a:latin typeface="Arial" panose="020B0604020202020204" pitchFamily="34" charset="0"/>
                <a:cs typeface="Arial" panose="020B0604020202020204" pitchFamily="34" charset="0"/>
              </a:rPr>
              <a:t>“</a:t>
            </a:r>
            <a:r>
              <a:rPr lang="it-IT" sz="2400" i="1" dirty="0" err="1">
                <a:solidFill>
                  <a:prstClr val="black"/>
                </a:solidFill>
                <a:latin typeface="Arial" panose="020B0604020202020204" pitchFamily="34" charset="0"/>
                <a:cs typeface="Arial" panose="020B0604020202020204" pitchFamily="34" charset="0"/>
              </a:rPr>
              <a:t>internal</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interest</a:t>
            </a:r>
            <a:r>
              <a:rPr lang="it-IT" sz="2400" i="1" dirty="0">
                <a:solidFill>
                  <a:prstClr val="black"/>
                </a:solidFill>
                <a:latin typeface="Arial" panose="020B0604020202020204" pitchFamily="34" charset="0"/>
                <a:cs typeface="Arial" panose="020B0604020202020204" pitchFamily="34" charset="0"/>
              </a:rPr>
              <a:t> to </a:t>
            </a:r>
            <a:r>
              <a:rPr lang="it-IT" sz="2400" i="1" dirty="0" err="1">
                <a:solidFill>
                  <a:prstClr val="black"/>
                </a:solidFill>
                <a:latin typeface="Arial" panose="020B0604020202020204" pitchFamily="34" charset="0"/>
                <a:cs typeface="Arial" panose="020B0604020202020204" pitchFamily="34" charset="0"/>
              </a:rPr>
              <a:t>maintain</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economic&amp;administrative</a:t>
            </a:r>
            <a:r>
              <a:rPr lang="it-IT" sz="2400" i="1" dirty="0">
                <a:solidFill>
                  <a:prstClr val="black"/>
                </a:solidFill>
                <a:latin typeface="Arial" panose="020B0604020202020204" pitchFamily="34" charset="0"/>
                <a:cs typeface="Arial" panose="020B0604020202020204" pitchFamily="34" charset="0"/>
              </a:rPr>
              <a:t> position in the company</a:t>
            </a:r>
          </a:p>
          <a:p>
            <a:pPr marL="342900" indent="-342900">
              <a:buFontTx/>
              <a:buChar char="-"/>
            </a:pPr>
            <a:r>
              <a:rPr lang="en" sz="2400" i="1" dirty="0">
                <a:latin typeface="Arial" panose="020B0604020202020204" pitchFamily="34" charset="0"/>
                <a:cs typeface="Arial" panose="020B0604020202020204" pitchFamily="34" charset="0"/>
              </a:rPr>
              <a:t>“external” barrier to attract new economic resources for the company</a:t>
            </a:r>
            <a:endParaRPr lang="it-IT" sz="2400" i="1" dirty="0">
              <a:solidFill>
                <a:prstClr val="black"/>
              </a:solidFill>
              <a:latin typeface="Arial" panose="020B0604020202020204" pitchFamily="34" charset="0"/>
              <a:cs typeface="Arial" panose="020B0604020202020204" pitchFamily="34" charset="0"/>
            </a:endParaRPr>
          </a:p>
          <a:p>
            <a:endParaRPr lang="it-IT" sz="2400" i="1" dirty="0">
              <a:solidFill>
                <a:prstClr val="black"/>
              </a:solidFill>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a:latin typeface="Arial" panose="020B0604020202020204" pitchFamily="34" charset="0"/>
                <a:cs typeface="Arial" panose="020B0604020202020204" pitchFamily="34" charset="0"/>
              </a:rPr>
              <a:t>DISCIPLINE</a:t>
            </a:r>
          </a:p>
          <a:p>
            <a:pPr marL="342900" indent="-342900">
              <a:buFontTx/>
              <a:buChar char="-"/>
            </a:pPr>
            <a:r>
              <a:rPr lang="it-IT" sz="2400" i="1" dirty="0" err="1">
                <a:solidFill>
                  <a:prstClr val="black"/>
                </a:solidFill>
                <a:latin typeface="Arial" panose="020B0604020202020204" pitchFamily="34" charset="0"/>
                <a:cs typeface="Arial" panose="020B0604020202020204" pitchFamily="34" charset="0"/>
              </a:rPr>
              <a:t>basic</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subjective</a:t>
            </a:r>
            <a:r>
              <a:rPr lang="it-IT" sz="2400" i="1" dirty="0">
                <a:solidFill>
                  <a:prstClr val="black"/>
                </a:solidFill>
                <a:latin typeface="Arial" panose="020B0604020202020204" pitchFamily="34" charset="0"/>
                <a:cs typeface="Arial" panose="020B0604020202020204" pitchFamily="34" charset="0"/>
              </a:rPr>
              <a:t> right in </a:t>
            </a:r>
            <a:r>
              <a:rPr lang="it-IT" sz="2400" i="1" dirty="0" err="1">
                <a:solidFill>
                  <a:prstClr val="black"/>
                </a:solidFill>
                <a:latin typeface="Arial" panose="020B0604020202020204" pitchFamily="34" charset="0"/>
                <a:cs typeface="Arial" panose="020B0604020202020204" pitchFamily="34" charset="0"/>
              </a:rPr>
              <a:t>favour</a:t>
            </a:r>
            <a:r>
              <a:rPr lang="it-IT" sz="2400" i="1" dirty="0">
                <a:solidFill>
                  <a:prstClr val="black"/>
                </a:solidFill>
                <a:latin typeface="Arial" panose="020B0604020202020204" pitchFamily="34" charset="0"/>
                <a:cs typeface="Arial" panose="020B0604020202020204" pitchFamily="34" charset="0"/>
              </a:rPr>
              <a:t> of </a:t>
            </a:r>
            <a:r>
              <a:rPr lang="it-IT" sz="2400" i="1" dirty="0" err="1">
                <a:solidFill>
                  <a:prstClr val="black"/>
                </a:solidFill>
                <a:latin typeface="Arial" panose="020B0604020202020204" pitchFamily="34" charset="0"/>
                <a:cs typeface="Arial" panose="020B0604020202020204" pitchFamily="34" charset="0"/>
              </a:rPr>
              <a:t>shareholders</a:t>
            </a:r>
            <a:r>
              <a:rPr lang="it-IT" sz="2400" i="1" dirty="0">
                <a:solidFill>
                  <a:prstClr val="black"/>
                </a:solidFill>
                <a:latin typeface="Arial" panose="020B0604020202020204" pitchFamily="34" charset="0"/>
                <a:cs typeface="Arial" panose="020B0604020202020204" pitchFamily="34" charset="0"/>
              </a:rPr>
              <a:t> (&amp; </a:t>
            </a:r>
            <a:r>
              <a:rPr lang="it-IT" sz="2400" i="1" dirty="0" err="1">
                <a:solidFill>
                  <a:prstClr val="black"/>
                </a:solidFill>
                <a:latin typeface="Arial" panose="020B0604020202020204" pitchFamily="34" charset="0"/>
                <a:cs typeface="Arial" panose="020B0604020202020204" pitchFamily="34" charset="0"/>
              </a:rPr>
              <a:t>convertible-bondholders</a:t>
            </a:r>
            <a:r>
              <a:rPr lang="it-IT" sz="2400" i="1" dirty="0">
                <a:solidFill>
                  <a:prstClr val="black"/>
                </a:solidFill>
                <a:latin typeface="Arial" panose="020B0604020202020204" pitchFamily="34" charset="0"/>
                <a:cs typeface="Arial" panose="020B0604020202020204" pitchFamily="34" charset="0"/>
              </a:rPr>
              <a:t>)</a:t>
            </a:r>
          </a:p>
          <a:p>
            <a:pPr marL="342900" indent="-342900">
              <a:buFontTx/>
              <a:buChar char="-"/>
            </a:pPr>
            <a:r>
              <a:rPr lang="it-IT" sz="2400" i="1" dirty="0" err="1">
                <a:solidFill>
                  <a:prstClr val="black"/>
                </a:solidFill>
                <a:latin typeface="Arial" panose="020B0604020202020204" pitchFamily="34" charset="0"/>
                <a:cs typeface="Arial" panose="020B0604020202020204" pitchFamily="34" charset="0"/>
              </a:rPr>
              <a:t>exceptional</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derogation</a:t>
            </a:r>
            <a:r>
              <a:rPr lang="it-IT" sz="2400" i="1" dirty="0">
                <a:solidFill>
                  <a:prstClr val="black"/>
                </a:solidFill>
                <a:latin typeface="Arial" panose="020B0604020202020204" pitchFamily="34" charset="0"/>
                <a:cs typeface="Arial" panose="020B0604020202020204" pitchFamily="34" charset="0"/>
              </a:rPr>
              <a:t> in special </a:t>
            </a:r>
            <a:r>
              <a:rPr lang="it-IT" sz="2400" i="1" dirty="0" err="1">
                <a:solidFill>
                  <a:prstClr val="black"/>
                </a:solidFill>
                <a:latin typeface="Arial" panose="020B0604020202020204" pitchFamily="34" charset="0"/>
                <a:cs typeface="Arial" panose="020B0604020202020204" pitchFamily="34" charset="0"/>
              </a:rPr>
              <a:t>circumstances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regarding</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third</a:t>
            </a:r>
            <a:r>
              <a:rPr lang="it-IT" sz="2400" i="1" dirty="0">
                <a:solidFill>
                  <a:prstClr val="black"/>
                </a:solidFill>
                <a:latin typeface="Arial" panose="020B0604020202020204" pitchFamily="34" charset="0"/>
                <a:cs typeface="Arial" panose="020B0604020202020204" pitchFamily="34" charset="0"/>
              </a:rPr>
              <a:t>-parties)</a:t>
            </a:r>
            <a:endParaRPr lang="it-IT" sz="800" i="1" dirty="0">
              <a:solidFill>
                <a:prstClr val="black"/>
              </a:solidFill>
              <a:latin typeface="Arial" panose="020B0604020202020204" pitchFamily="34" charset="0"/>
              <a:cs typeface="Arial" panose="020B0604020202020204" pitchFamily="34" charset="0"/>
            </a:endParaRPr>
          </a:p>
          <a:p>
            <a:endParaRPr lang="it-IT" sz="2400" i="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6943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7171194"/>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SHARE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real</a:t>
            </a:r>
            <a:r>
              <a:rPr lang="it-IT" sz="2800" dirty="0">
                <a:latin typeface="Arial" panose="020B0604020202020204" pitchFamily="34" charset="0"/>
                <a:cs typeface="Arial" panose="020B0604020202020204" pitchFamily="34" charset="0"/>
              </a:rPr>
              <a:t> capital </a:t>
            </a:r>
            <a:r>
              <a:rPr lang="it-IT" sz="2800" dirty="0" err="1">
                <a:latin typeface="Arial" panose="020B0604020202020204" pitchFamily="34" charset="0"/>
                <a:cs typeface="Arial" panose="020B0604020202020204" pitchFamily="34" charset="0"/>
              </a:rPr>
              <a:t>increase</a:t>
            </a:r>
            <a:r>
              <a:rPr lang="it-IT" sz="2800" dirty="0">
                <a:latin typeface="Arial" panose="020B0604020202020204" pitchFamily="34" charset="0"/>
                <a:cs typeface="Arial" panose="020B0604020202020204" pitchFamily="34" charset="0"/>
              </a:rPr>
              <a:t>: right of </a:t>
            </a:r>
            <a:r>
              <a:rPr lang="it-IT" sz="2800" dirty="0" err="1">
                <a:latin typeface="Arial" panose="020B0604020202020204" pitchFamily="34" charset="0"/>
                <a:cs typeface="Arial" panose="020B0604020202020204" pitchFamily="34" charset="0"/>
              </a:rPr>
              <a:t>pre-emption</a:t>
            </a:r>
            <a:r>
              <a:rPr lang="it-IT" sz="2800" dirty="0">
                <a:latin typeface="Arial" panose="020B0604020202020204" pitchFamily="34" charset="0"/>
                <a:cs typeface="Arial" panose="020B0604020202020204" pitchFamily="34" charset="0"/>
              </a:rPr>
              <a:t> (2441 c.c.)</a:t>
            </a:r>
          </a:p>
          <a:p>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a:latin typeface="Arial" panose="020B0604020202020204" pitchFamily="34" charset="0"/>
                <a:cs typeface="Arial" panose="020B0604020202020204" pitchFamily="34" charset="0"/>
              </a:rPr>
              <a:t>RULE</a:t>
            </a:r>
          </a:p>
          <a:p>
            <a:pPr marL="342900" indent="-342900">
              <a:buFontTx/>
              <a:buChar char="-"/>
            </a:pPr>
            <a:r>
              <a:rPr lang="it-IT" sz="2400" i="1" dirty="0">
                <a:solidFill>
                  <a:prstClr val="black"/>
                </a:solidFill>
                <a:latin typeface="Arial" panose="020B0604020202020204" pitchFamily="34" charset="0"/>
                <a:cs typeface="Arial" panose="020B0604020202020204" pitchFamily="34" charset="0"/>
              </a:rPr>
              <a:t>company </a:t>
            </a:r>
            <a:r>
              <a:rPr lang="it-IT" sz="2400" i="1" dirty="0" err="1">
                <a:solidFill>
                  <a:prstClr val="black"/>
                </a:solidFill>
                <a:latin typeface="Arial" panose="020B0604020202020204" pitchFamily="34" charset="0"/>
                <a:cs typeface="Arial" panose="020B0604020202020204" pitchFamily="34" charset="0"/>
              </a:rPr>
              <a:t>publicity</a:t>
            </a:r>
            <a:r>
              <a:rPr lang="it-IT" sz="2400" i="1" dirty="0">
                <a:solidFill>
                  <a:prstClr val="black"/>
                </a:solidFill>
                <a:latin typeface="Arial" panose="020B0604020202020204" pitchFamily="34" charset="0"/>
                <a:cs typeface="Arial" panose="020B0604020202020204" pitchFamily="34" charset="0"/>
              </a:rPr>
              <a:t> of the </a:t>
            </a:r>
            <a:r>
              <a:rPr lang="it-IT" sz="2400" i="1" dirty="0" err="1">
                <a:solidFill>
                  <a:prstClr val="black"/>
                </a:solidFill>
                <a:latin typeface="Arial" panose="020B0604020202020204" pitchFamily="34" charset="0"/>
                <a:cs typeface="Arial" panose="020B0604020202020204" pitchFamily="34" charset="0"/>
              </a:rPr>
              <a:t>offer</a:t>
            </a:r>
            <a:r>
              <a:rPr lang="it-IT" sz="2400" i="1" dirty="0">
                <a:solidFill>
                  <a:prstClr val="black"/>
                </a:solidFill>
                <a:latin typeface="Arial" panose="020B0604020202020204" pitchFamily="34" charset="0"/>
                <a:cs typeface="Arial" panose="020B0604020202020204" pitchFamily="34" charset="0"/>
              </a:rPr>
              <a:t> in </a:t>
            </a:r>
            <a:r>
              <a:rPr lang="it-IT" sz="2400" i="1" dirty="0" err="1">
                <a:solidFill>
                  <a:prstClr val="black"/>
                </a:solidFill>
                <a:latin typeface="Arial" panose="020B0604020202020204" pitchFamily="34" charset="0"/>
                <a:cs typeface="Arial" panose="020B0604020202020204" pitchFamily="34" charset="0"/>
              </a:rPr>
              <a:t>pre-emption</a:t>
            </a:r>
            <a:r>
              <a:rPr lang="it-IT" sz="2400" i="1" dirty="0">
                <a:solidFill>
                  <a:prstClr val="black"/>
                </a:solidFill>
                <a:latin typeface="Arial" panose="020B0604020202020204" pitchFamily="34" charset="0"/>
                <a:cs typeface="Arial" panose="020B0604020202020204" pitchFamily="34" charset="0"/>
              </a:rPr>
              <a:t> to be </a:t>
            </a:r>
            <a:r>
              <a:rPr lang="it-IT" sz="2400" i="1" dirty="0" err="1">
                <a:solidFill>
                  <a:prstClr val="black"/>
                </a:solidFill>
                <a:latin typeface="Arial" panose="020B0604020202020204" pitchFamily="34" charset="0"/>
                <a:cs typeface="Arial" panose="020B0604020202020204" pitchFamily="34" charset="0"/>
              </a:rPr>
              <a:t>exercised</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within</a:t>
            </a:r>
            <a:r>
              <a:rPr lang="it-IT" sz="2400" i="1" dirty="0">
                <a:solidFill>
                  <a:prstClr val="black"/>
                </a:solidFill>
                <a:latin typeface="Arial" panose="020B0604020202020204" pitchFamily="34" charset="0"/>
                <a:cs typeface="Arial" panose="020B0604020202020204" pitchFamily="34" charset="0"/>
              </a:rPr>
              <a:t> 14-days</a:t>
            </a:r>
          </a:p>
          <a:p>
            <a:pPr marL="342900" indent="-342900">
              <a:buFontTx/>
              <a:buChar char="-"/>
            </a:pPr>
            <a:r>
              <a:rPr lang="it-IT" sz="2400" i="1" dirty="0">
                <a:solidFill>
                  <a:prstClr val="black"/>
                </a:solidFill>
                <a:latin typeface="Arial" panose="020B0604020202020204" pitchFamily="34" charset="0"/>
                <a:cs typeface="Arial" panose="020B0604020202020204" pitchFamily="34" charset="0"/>
              </a:rPr>
              <a:t>r</a:t>
            </a:r>
            <a:r>
              <a:rPr lang="en" sz="2400" i="1" dirty="0" err="1">
                <a:solidFill>
                  <a:prstClr val="black"/>
                </a:solidFill>
                <a:latin typeface="Arial" panose="020B0604020202020204" pitchFamily="34" charset="0"/>
                <a:cs typeface="Arial" panose="020B0604020202020204" pitchFamily="34" charset="0"/>
              </a:rPr>
              <a:t>ightholders</a:t>
            </a:r>
            <a:r>
              <a:rPr lang="en" sz="2400" i="1" dirty="0">
                <a:solidFill>
                  <a:prstClr val="black"/>
                </a:solidFill>
                <a:latin typeface="Arial" panose="020B0604020202020204" pitchFamily="34" charset="0"/>
                <a:cs typeface="Arial" panose="020B0604020202020204" pitchFamily="34" charset="0"/>
              </a:rPr>
              <a:t> may reserve pre-emption also for “not-opted” shares</a:t>
            </a:r>
            <a:endParaRPr lang="it-IT" sz="2400" i="1" dirty="0">
              <a:solidFill>
                <a:prstClr val="black"/>
              </a:solidFill>
              <a:latin typeface="Arial" panose="020B0604020202020204" pitchFamily="34" charset="0"/>
              <a:cs typeface="Arial" panose="020B0604020202020204" pitchFamily="34" charset="0"/>
            </a:endParaRPr>
          </a:p>
          <a:p>
            <a:endParaRPr lang="it-IT" sz="1200" i="1" dirty="0">
              <a:solidFill>
                <a:prstClr val="black"/>
              </a:solidFill>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en" sz="2400" i="1" dirty="0">
                <a:latin typeface="Arial" panose="020B0604020202020204" pitchFamily="34" charset="0"/>
                <a:cs typeface="Arial" panose="020B0604020202020204" pitchFamily="34" charset="0"/>
              </a:rPr>
              <a:t>EXCLUSION OR </a:t>
            </a:r>
            <a:r>
              <a:rPr lang="it-IT" sz="2400" i="1" dirty="0">
                <a:latin typeface="Arial" panose="020B0604020202020204" pitchFamily="34" charset="0"/>
                <a:cs typeface="Arial" panose="020B0604020202020204" pitchFamily="34" charset="0"/>
              </a:rPr>
              <a:t>LIMITATION (with special </a:t>
            </a:r>
            <a:r>
              <a:rPr lang="it-IT" sz="2400" i="1" dirty="0" err="1">
                <a:latin typeface="Arial" panose="020B0604020202020204" pitchFamily="34" charset="0"/>
                <a:cs typeface="Arial" panose="020B0604020202020204" pitchFamily="34" charset="0"/>
              </a:rPr>
              <a:t>conformity</a:t>
            </a:r>
            <a:r>
              <a:rPr lang="it-IT" sz="2400" i="1" dirty="0">
                <a:latin typeface="Arial" panose="020B0604020202020204" pitchFamily="34" charset="0"/>
                <a:cs typeface="Arial" panose="020B0604020202020204" pitchFamily="34" charset="0"/>
              </a:rPr>
              <a:t> control by </a:t>
            </a:r>
            <a:r>
              <a:rPr lang="it-IT" sz="2400" i="1" dirty="0" err="1">
                <a:latin typeface="Arial" panose="020B0604020202020204" pitchFamily="34" charset="0"/>
                <a:cs typeface="Arial" panose="020B0604020202020204" pitchFamily="34" charset="0"/>
              </a:rPr>
              <a:t>BoSA</a:t>
            </a:r>
            <a:r>
              <a:rPr lang="it-IT" sz="2400" i="1" dirty="0">
                <a:latin typeface="Arial" panose="020B0604020202020204" pitchFamily="34" charset="0"/>
                <a:cs typeface="Arial" panose="020B0604020202020204" pitchFamily="34" charset="0"/>
              </a:rPr>
              <a:t>)</a:t>
            </a:r>
          </a:p>
          <a:p>
            <a:pPr marL="342900" indent="-342900">
              <a:buFontTx/>
              <a:buChar char="-"/>
            </a:pPr>
            <a:r>
              <a:rPr lang="it-IT" sz="2400" i="1" dirty="0" err="1">
                <a:solidFill>
                  <a:prstClr val="black"/>
                </a:solidFill>
                <a:latin typeface="Arial" panose="020B0604020202020204" pitchFamily="34" charset="0"/>
                <a:cs typeface="Arial" panose="020B0604020202020204" pitchFamily="34" charset="0"/>
              </a:rPr>
              <a:t>excluded</a:t>
            </a:r>
            <a:r>
              <a:rPr lang="it-IT" sz="2400" i="1" dirty="0">
                <a:solidFill>
                  <a:prstClr val="black"/>
                </a:solidFill>
                <a:latin typeface="Arial" panose="020B0604020202020204" pitchFamily="34" charset="0"/>
                <a:cs typeface="Arial" panose="020B0604020202020204" pitchFamily="34" charset="0"/>
              </a:rPr>
              <a:t> for new shares for </a:t>
            </a:r>
            <a:r>
              <a:rPr lang="it-IT" sz="2400" i="1" dirty="0" err="1">
                <a:solidFill>
                  <a:prstClr val="black"/>
                </a:solidFill>
                <a:latin typeface="Arial" panose="020B0604020202020204" pitchFamily="34" charset="0"/>
                <a:cs typeface="Arial" panose="020B0604020202020204" pitchFamily="34" charset="0"/>
              </a:rPr>
              <a:t>contributions</a:t>
            </a:r>
            <a:r>
              <a:rPr lang="it-IT" sz="2400" i="1" dirty="0">
                <a:solidFill>
                  <a:prstClr val="black"/>
                </a:solidFill>
                <a:latin typeface="Arial" panose="020B0604020202020204" pitchFamily="34" charset="0"/>
                <a:cs typeface="Arial" panose="020B0604020202020204" pitchFamily="34" charset="0"/>
              </a:rPr>
              <a:t> in </a:t>
            </a:r>
            <a:r>
              <a:rPr lang="it-IT" sz="2400" i="1" dirty="0" err="1">
                <a:solidFill>
                  <a:prstClr val="black"/>
                </a:solidFill>
                <a:latin typeface="Arial" panose="020B0604020202020204" pitchFamily="34" charset="0"/>
                <a:cs typeface="Arial" panose="020B0604020202020204" pitchFamily="34" charset="0"/>
              </a:rPr>
              <a:t>kind</a:t>
            </a:r>
            <a:r>
              <a:rPr lang="it-IT" sz="2400" i="1" dirty="0">
                <a:solidFill>
                  <a:prstClr val="black"/>
                </a:solidFill>
                <a:latin typeface="Arial" panose="020B0604020202020204" pitchFamily="34" charset="0"/>
                <a:cs typeface="Arial" panose="020B0604020202020204" pitchFamily="34" charset="0"/>
              </a:rPr>
              <a:t> </a:t>
            </a:r>
          </a:p>
          <a:p>
            <a:pPr marL="342900" indent="-342900">
              <a:buFontTx/>
              <a:buChar char="-"/>
            </a:pPr>
            <a:r>
              <a:rPr lang="it-IT" sz="2400" i="1" dirty="0">
                <a:solidFill>
                  <a:prstClr val="black"/>
                </a:solidFill>
                <a:latin typeface="Arial" panose="020B0604020202020204" pitchFamily="34" charset="0"/>
                <a:cs typeface="Arial" panose="020B0604020202020204" pitchFamily="34" charset="0"/>
              </a:rPr>
              <a:t>e</a:t>
            </a:r>
            <a:r>
              <a:rPr lang="en" sz="2400" i="1" dirty="0" err="1">
                <a:solidFill>
                  <a:prstClr val="black"/>
                </a:solidFill>
                <a:latin typeface="Arial" panose="020B0604020202020204" pitchFamily="34" charset="0"/>
                <a:cs typeface="Arial" panose="020B0604020202020204" pitchFamily="34" charset="0"/>
              </a:rPr>
              <a:t>xcluded</a:t>
            </a:r>
            <a:r>
              <a:rPr lang="en" sz="2400" i="1" dirty="0">
                <a:solidFill>
                  <a:prstClr val="black"/>
                </a:solidFill>
                <a:latin typeface="Arial" panose="020B0604020202020204" pitchFamily="34" charset="0"/>
                <a:cs typeface="Arial" panose="020B0604020202020204" pitchFamily="34" charset="0"/>
              </a:rPr>
              <a:t> for new shares offered to company employees </a:t>
            </a:r>
          </a:p>
          <a:p>
            <a:pPr marL="342900" indent="-342900">
              <a:buFontTx/>
              <a:buChar char="-"/>
            </a:pPr>
            <a:r>
              <a:rPr lang="it-IT" sz="2400" i="1" dirty="0" err="1">
                <a:solidFill>
                  <a:prstClr val="black"/>
                </a:solidFill>
                <a:latin typeface="Arial" panose="020B0604020202020204" pitchFamily="34" charset="0"/>
                <a:cs typeface="Arial" panose="020B0604020202020204" pitchFamily="34" charset="0"/>
              </a:rPr>
              <a:t>excluded</a:t>
            </a:r>
            <a:r>
              <a:rPr lang="it-IT" sz="2400" i="1" dirty="0">
                <a:solidFill>
                  <a:prstClr val="black"/>
                </a:solidFill>
                <a:latin typeface="Arial" panose="020B0604020202020204" pitchFamily="34" charset="0"/>
                <a:cs typeface="Arial" panose="020B0604020202020204" pitchFamily="34" charset="0"/>
              </a:rPr>
              <a:t>/</a:t>
            </a:r>
            <a:r>
              <a:rPr lang="it-IT" sz="2400" i="1" dirty="0" err="1">
                <a:solidFill>
                  <a:prstClr val="black"/>
                </a:solidFill>
                <a:latin typeface="Arial" panose="020B0604020202020204" pitchFamily="34" charset="0"/>
                <a:cs typeface="Arial" panose="020B0604020202020204" pitchFamily="34" charset="0"/>
              </a:rPr>
              <a:t>limited</a:t>
            </a:r>
            <a:r>
              <a:rPr lang="it-IT" sz="2400" i="1" dirty="0">
                <a:solidFill>
                  <a:prstClr val="black"/>
                </a:solidFill>
                <a:latin typeface="Arial" panose="020B0604020202020204" pitchFamily="34" charset="0"/>
                <a:cs typeface="Arial" panose="020B0604020202020204" pitchFamily="34" charset="0"/>
              </a:rPr>
              <a:t> </a:t>
            </a:r>
            <a:r>
              <a:rPr lang="en" sz="2400" i="1" dirty="0">
                <a:solidFill>
                  <a:prstClr val="black"/>
                </a:solidFill>
                <a:latin typeface="Arial" panose="020B0604020202020204" pitchFamily="34" charset="0"/>
                <a:cs typeface="Arial" panose="020B0604020202020204" pitchFamily="34" charset="0"/>
              </a:rPr>
              <a:t>“when company’s interest so requires” </a:t>
            </a:r>
          </a:p>
          <a:p>
            <a:pPr marL="342900" indent="-342900">
              <a:buFontTx/>
              <a:buChar char="-"/>
            </a:pPr>
            <a:r>
              <a:rPr lang="it-IT" sz="2400" i="1" dirty="0" err="1">
                <a:solidFill>
                  <a:prstClr val="black"/>
                </a:solidFill>
                <a:latin typeface="Arial" panose="020B0604020202020204" pitchFamily="34" charset="0"/>
                <a:cs typeface="Arial" panose="020B0604020202020204" pitchFamily="34" charset="0"/>
              </a:rPr>
              <a:t>indirectly</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admitted</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if</a:t>
            </a:r>
            <a:r>
              <a:rPr lang="it-IT" sz="2400" i="1" dirty="0">
                <a:solidFill>
                  <a:prstClr val="black"/>
                </a:solidFill>
                <a:latin typeface="Arial" panose="020B0604020202020204" pitchFamily="34" charset="0"/>
                <a:cs typeface="Arial" panose="020B0604020202020204" pitchFamily="34" charset="0"/>
              </a:rPr>
              <a:t> new shares are </a:t>
            </a:r>
            <a:r>
              <a:rPr lang="it-IT" sz="2400" i="1" dirty="0" err="1">
                <a:solidFill>
                  <a:prstClr val="black"/>
                </a:solidFill>
                <a:latin typeface="Arial" panose="020B0604020202020204" pitchFamily="34" charset="0"/>
                <a:cs typeface="Arial" panose="020B0604020202020204" pitchFamily="34" charset="0"/>
              </a:rPr>
              <a:t>subscribed</a:t>
            </a:r>
            <a:r>
              <a:rPr lang="it-IT" sz="2400" i="1" dirty="0">
                <a:solidFill>
                  <a:prstClr val="black"/>
                </a:solidFill>
                <a:latin typeface="Arial" panose="020B0604020202020204" pitchFamily="34" charset="0"/>
                <a:cs typeface="Arial" panose="020B0604020202020204" pitchFamily="34" charset="0"/>
              </a:rPr>
              <a:t> by </a:t>
            </a:r>
            <a:r>
              <a:rPr lang="it-IT" sz="2400" i="1" dirty="0" err="1">
                <a:solidFill>
                  <a:prstClr val="black"/>
                </a:solidFill>
                <a:latin typeface="Arial" panose="020B0604020202020204" pitchFamily="34" charset="0"/>
                <a:cs typeface="Arial" panose="020B0604020202020204" pitchFamily="34" charset="0"/>
              </a:rPr>
              <a:t>banks&amp;institutional-investors</a:t>
            </a:r>
            <a:r>
              <a:rPr lang="it-IT" sz="2400" i="1" dirty="0">
                <a:solidFill>
                  <a:prstClr val="black"/>
                </a:solidFill>
                <a:latin typeface="Arial" panose="020B0604020202020204" pitchFamily="34" charset="0"/>
                <a:cs typeface="Arial" panose="020B0604020202020204" pitchFamily="34" charset="0"/>
              </a:rPr>
              <a:t> with the </a:t>
            </a:r>
            <a:r>
              <a:rPr lang="it-IT" sz="2400" i="1" dirty="0" err="1">
                <a:solidFill>
                  <a:prstClr val="black"/>
                </a:solidFill>
                <a:latin typeface="Arial" panose="020B0604020202020204" pitchFamily="34" charset="0"/>
                <a:cs typeface="Arial" panose="020B0604020202020204" pitchFamily="34" charset="0"/>
              </a:rPr>
              <a:t>following</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obligation</a:t>
            </a:r>
            <a:r>
              <a:rPr lang="it-IT" sz="2400" i="1" dirty="0">
                <a:solidFill>
                  <a:prstClr val="black"/>
                </a:solidFill>
                <a:latin typeface="Arial" panose="020B0604020202020204" pitchFamily="34" charset="0"/>
                <a:cs typeface="Arial" panose="020B0604020202020204" pitchFamily="34" charset="0"/>
              </a:rPr>
              <a:t> to </a:t>
            </a:r>
            <a:r>
              <a:rPr lang="it-IT" sz="2400" i="1" dirty="0" err="1">
                <a:solidFill>
                  <a:prstClr val="black"/>
                </a:solidFill>
                <a:latin typeface="Arial" panose="020B0604020202020204" pitchFamily="34" charset="0"/>
                <a:cs typeface="Arial" panose="020B0604020202020204" pitchFamily="34" charset="0"/>
              </a:rPr>
              <a:t>offer</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them</a:t>
            </a:r>
            <a:r>
              <a:rPr lang="it-IT" sz="2400" i="1" dirty="0">
                <a:solidFill>
                  <a:prstClr val="black"/>
                </a:solidFill>
                <a:latin typeface="Arial" panose="020B0604020202020204" pitchFamily="34" charset="0"/>
                <a:cs typeface="Arial" panose="020B0604020202020204" pitchFamily="34" charset="0"/>
              </a:rPr>
              <a:t> to </a:t>
            </a:r>
            <a:r>
              <a:rPr lang="it-IT" sz="2400" i="1" dirty="0" err="1">
                <a:solidFill>
                  <a:prstClr val="black"/>
                </a:solidFill>
                <a:latin typeface="Arial" panose="020B0604020202020204" pitchFamily="34" charset="0"/>
                <a:cs typeface="Arial" panose="020B0604020202020204" pitchFamily="34" charset="0"/>
              </a:rPr>
              <a:t>shareholders</a:t>
            </a:r>
            <a:endParaRPr lang="it-IT" sz="2400" i="1" dirty="0">
              <a:solidFill>
                <a:prstClr val="black"/>
              </a:solidFill>
              <a:latin typeface="Arial" panose="020B0604020202020204" pitchFamily="34" charset="0"/>
              <a:cs typeface="Arial" panose="020B0604020202020204" pitchFamily="34" charset="0"/>
            </a:endParaRPr>
          </a:p>
          <a:p>
            <a:endParaRPr lang="it-IT" sz="2400" i="1" dirty="0">
              <a:solidFill>
                <a:prstClr val="black"/>
              </a:solidFill>
              <a:latin typeface="Arial" panose="020B0604020202020204" pitchFamily="34" charset="0"/>
              <a:cs typeface="Arial" panose="020B0604020202020204" pitchFamily="34" charset="0"/>
            </a:endParaRPr>
          </a:p>
          <a:p>
            <a:endParaRPr lang="it-IT" sz="800" i="1" dirty="0">
              <a:solidFill>
                <a:prstClr val="black"/>
              </a:solidFill>
              <a:latin typeface="Arial" panose="020B0604020202020204" pitchFamily="34" charset="0"/>
              <a:cs typeface="Arial" panose="020B0604020202020204" pitchFamily="34" charset="0"/>
            </a:endParaRPr>
          </a:p>
          <a:p>
            <a:endParaRPr lang="it-IT" sz="2400" i="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2288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509200"/>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SHARE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nominal</a:t>
            </a:r>
            <a:r>
              <a:rPr lang="it-IT" sz="2800" dirty="0">
                <a:latin typeface="Arial" panose="020B0604020202020204" pitchFamily="34" charset="0"/>
                <a:cs typeface="Arial" panose="020B0604020202020204" pitchFamily="34" charset="0"/>
              </a:rPr>
              <a:t> capital </a:t>
            </a:r>
            <a:r>
              <a:rPr lang="it-IT" sz="2800" dirty="0" err="1">
                <a:latin typeface="Arial" panose="020B0604020202020204" pitchFamily="34" charset="0"/>
                <a:cs typeface="Arial" panose="020B0604020202020204" pitchFamily="34" charset="0"/>
              </a:rPr>
              <a:t>increase</a:t>
            </a:r>
            <a:endParaRPr lang="it-IT" sz="2800" dirty="0">
              <a:latin typeface="Arial" panose="020B0604020202020204" pitchFamily="34" charset="0"/>
              <a:cs typeface="Arial" panose="020B0604020202020204" pitchFamily="34" charset="0"/>
            </a:endParaRPr>
          </a:p>
          <a:p>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a:latin typeface="Arial" panose="020B0604020202020204" pitchFamily="34" charset="0"/>
                <a:cs typeface="Arial" panose="020B0604020202020204" pitchFamily="34" charset="0"/>
              </a:rPr>
              <a:t>capital </a:t>
            </a:r>
            <a:r>
              <a:rPr lang="it-IT" sz="2400" i="1" dirty="0" err="1">
                <a:latin typeface="Arial" panose="020B0604020202020204" pitchFamily="34" charset="0"/>
                <a:cs typeface="Arial" panose="020B0604020202020204" pitchFamily="34" charset="0"/>
              </a:rPr>
              <a:t>is</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increased</a:t>
            </a:r>
            <a:r>
              <a:rPr lang="it-IT" sz="2400" i="1" dirty="0">
                <a:latin typeface="Arial" panose="020B0604020202020204" pitchFamily="34" charset="0"/>
                <a:cs typeface="Arial" panose="020B0604020202020204" pitchFamily="34" charset="0"/>
              </a:rPr>
              <a:t> by </a:t>
            </a:r>
            <a:r>
              <a:rPr lang="it-IT" sz="2400" i="1" dirty="0" err="1">
                <a:latin typeface="Arial" panose="020B0604020202020204" pitchFamily="34" charset="0"/>
                <a:cs typeface="Arial" panose="020B0604020202020204" pitchFamily="34" charset="0"/>
              </a:rPr>
              <a:t>means</a:t>
            </a:r>
            <a:r>
              <a:rPr lang="it-IT" sz="2400" i="1" dirty="0">
                <a:latin typeface="Arial" panose="020B0604020202020204" pitchFamily="34" charset="0"/>
                <a:cs typeface="Arial" panose="020B0604020202020204" pitchFamily="34" charset="0"/>
              </a:rPr>
              <a:t> of </a:t>
            </a:r>
            <a:r>
              <a:rPr lang="it-IT" sz="2400" i="1" dirty="0" err="1">
                <a:latin typeface="Arial" panose="020B0604020202020204" pitchFamily="34" charset="0"/>
                <a:cs typeface="Arial" panose="020B0604020202020204" pitchFamily="34" charset="0"/>
              </a:rPr>
              <a:t>internal</a:t>
            </a:r>
            <a:r>
              <a:rPr lang="it-IT" sz="2400" i="1" dirty="0">
                <a:latin typeface="Arial" panose="020B0604020202020204" pitchFamily="34" charset="0"/>
                <a:cs typeface="Arial" panose="020B0604020202020204" pitchFamily="34" charset="0"/>
              </a:rPr>
              <a:t> </a:t>
            </a:r>
            <a:r>
              <a:rPr lang="en" sz="2400" i="1" dirty="0">
                <a:latin typeface="Arial" panose="020B0604020202020204" pitchFamily="34" charset="0"/>
                <a:cs typeface="Arial" panose="020B0604020202020204" pitchFamily="34" charset="0"/>
              </a:rPr>
              <a:t>“allocation” of available resources </a:t>
            </a:r>
            <a:endParaRPr lang="it-IT" sz="2400" i="1" dirty="0">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 company </a:t>
            </a:r>
            <a:r>
              <a:rPr lang="it-IT" sz="2400" i="1" dirty="0" err="1">
                <a:solidFill>
                  <a:prstClr val="black"/>
                </a:solidFill>
                <a:latin typeface="Arial" panose="020B0604020202020204" pitchFamily="34" charset="0"/>
                <a:cs typeface="Arial" panose="020B0604020202020204" pitchFamily="34" charset="0"/>
              </a:rPr>
              <a:t>does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not</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acquire</a:t>
            </a:r>
            <a:r>
              <a:rPr lang="it-IT" sz="2400" i="1" dirty="0">
                <a:solidFill>
                  <a:prstClr val="black"/>
                </a:solidFill>
                <a:latin typeface="Arial" panose="020B0604020202020204" pitchFamily="34" charset="0"/>
                <a:cs typeface="Arial" panose="020B0604020202020204" pitchFamily="34" charset="0"/>
              </a:rPr>
              <a:t> new </a:t>
            </a:r>
            <a:r>
              <a:rPr lang="it-IT" sz="2400" i="1" dirty="0" err="1">
                <a:solidFill>
                  <a:prstClr val="black"/>
                </a:solidFill>
                <a:latin typeface="Arial" panose="020B0604020202020204" pitchFamily="34" charset="0"/>
                <a:cs typeface="Arial" panose="020B0604020202020204" pitchFamily="34" charset="0"/>
              </a:rPr>
              <a:t>assets</a:t>
            </a:r>
            <a:r>
              <a:rPr lang="it-IT" sz="2400" i="1" dirty="0">
                <a:solidFill>
                  <a:prstClr val="black"/>
                </a:solidFill>
                <a:latin typeface="Arial" panose="020B0604020202020204" pitchFamily="34" charset="0"/>
                <a:cs typeface="Arial" panose="020B0604020202020204" pitchFamily="34" charset="0"/>
              </a:rPr>
              <a:t> (in </a:t>
            </a:r>
            <a:r>
              <a:rPr lang="it-IT" sz="2400" i="1" dirty="0" err="1">
                <a:solidFill>
                  <a:prstClr val="black"/>
                </a:solidFill>
                <a:latin typeface="Arial" panose="020B0604020202020204" pitchFamily="34" charset="0"/>
                <a:cs typeface="Arial" panose="020B0604020202020204" pitchFamily="34" charset="0"/>
              </a:rPr>
              <a:t>this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sense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it</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is</a:t>
            </a:r>
            <a:r>
              <a:rPr lang="it-IT" sz="2400" i="1" dirty="0">
                <a:solidFill>
                  <a:prstClr val="black"/>
                </a:solidFill>
                <a:latin typeface="Arial" panose="020B0604020202020204" pitchFamily="34" charset="0"/>
                <a:cs typeface="Arial" panose="020B0604020202020204" pitchFamily="34" charset="0"/>
              </a:rPr>
              <a:t> for </a:t>
            </a:r>
            <a:r>
              <a:rPr lang="en" sz="2400" i="1" dirty="0">
                <a:latin typeface="Arial" panose="020B0604020202020204" pitchFamily="34" charset="0"/>
                <a:cs typeface="Arial" panose="020B0604020202020204" pitchFamily="34" charset="0"/>
              </a:rPr>
              <a:t>“free”)</a:t>
            </a:r>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BUT </a:t>
            </a:r>
            <a:r>
              <a:rPr lang="it-IT" sz="2400" i="1" dirty="0" err="1">
                <a:solidFill>
                  <a:prstClr val="black"/>
                </a:solidFill>
                <a:latin typeface="Arial" panose="020B0604020202020204" pitchFamily="34" charset="0"/>
                <a:cs typeface="Arial" panose="020B0604020202020204" pitchFamily="34" charset="0"/>
              </a:rPr>
              <a:t>it</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transforms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actual</a:t>
            </a:r>
            <a:r>
              <a:rPr lang="it-IT" sz="2400" i="1" dirty="0">
                <a:solidFill>
                  <a:prstClr val="black"/>
                </a:solidFill>
                <a:latin typeface="Arial" panose="020B0604020202020204" pitchFamily="34" charset="0"/>
                <a:cs typeface="Arial" panose="020B0604020202020204" pitchFamily="34" charset="0"/>
              </a:rPr>
              <a:t> cash funds </a:t>
            </a:r>
            <a:r>
              <a:rPr lang="it-IT" sz="2400" i="1" dirty="0" err="1">
                <a:solidFill>
                  <a:prstClr val="black"/>
                </a:solidFill>
                <a:latin typeface="Arial" panose="020B0604020202020204" pitchFamily="34" charset="0"/>
                <a:cs typeface="Arial" panose="020B0604020202020204" pitchFamily="34" charset="0"/>
              </a:rPr>
              <a:t>into</a:t>
            </a:r>
            <a:r>
              <a:rPr lang="it-IT" sz="2400" i="1" dirty="0">
                <a:solidFill>
                  <a:prstClr val="black"/>
                </a:solidFill>
                <a:latin typeface="Arial" panose="020B0604020202020204" pitchFamily="34" charset="0"/>
                <a:cs typeface="Arial" panose="020B0604020202020204" pitchFamily="34" charset="0"/>
              </a:rPr>
              <a:t> capital</a:t>
            </a:r>
          </a:p>
          <a:p>
            <a:r>
              <a:rPr lang="it-IT" sz="2400" i="1" dirty="0">
                <a:solidFill>
                  <a:prstClr val="black"/>
                </a:solidFill>
                <a:latin typeface="Arial" panose="020B0604020202020204" pitchFamily="34" charset="0"/>
                <a:cs typeface="Arial" panose="020B0604020202020204" pitchFamily="34" charset="0"/>
              </a:rPr>
              <a:t>	THEREFORE </a:t>
            </a:r>
            <a:r>
              <a:rPr lang="it-IT" sz="2400" i="1" dirty="0" err="1">
                <a:solidFill>
                  <a:prstClr val="black"/>
                </a:solidFill>
                <a:latin typeface="Arial" panose="020B0604020202020204" pitchFamily="34" charset="0"/>
                <a:cs typeface="Arial" panose="020B0604020202020204" pitchFamily="34" charset="0"/>
              </a:rPr>
              <a:t>it</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issues</a:t>
            </a:r>
            <a:r>
              <a:rPr lang="it-IT" sz="2400" i="1" dirty="0">
                <a:solidFill>
                  <a:prstClr val="black"/>
                </a:solidFill>
                <a:latin typeface="Arial" panose="020B0604020202020204" pitchFamily="34" charset="0"/>
                <a:cs typeface="Arial" panose="020B0604020202020204" pitchFamily="34" charset="0"/>
              </a:rPr>
              <a:t> new shares (OR </a:t>
            </a:r>
            <a:r>
              <a:rPr lang="it-IT" sz="2400" i="1" dirty="0" err="1">
                <a:solidFill>
                  <a:prstClr val="black"/>
                </a:solidFill>
                <a:latin typeface="Arial" panose="020B0604020202020204" pitchFamily="34" charset="0"/>
                <a:cs typeface="Arial" panose="020B0604020202020204" pitchFamily="34" charset="0"/>
              </a:rPr>
              <a:t>increase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existing</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ones</a:t>
            </a:r>
            <a:r>
              <a:rPr lang="it-IT" sz="2400" i="1" dirty="0">
                <a:solidFill>
                  <a:prstClr val="black"/>
                </a:solidFill>
                <a:latin typeface="Arial" panose="020B0604020202020204" pitchFamily="34" charset="0"/>
                <a:cs typeface="Arial" panose="020B0604020202020204" pitchFamily="34" charset="0"/>
              </a:rPr>
              <a:t>)</a:t>
            </a:r>
          </a:p>
          <a:p>
            <a:endParaRPr lang="it-IT" sz="8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-&gt; </a:t>
            </a:r>
            <a:r>
              <a:rPr lang="it-IT" sz="2400" i="1" dirty="0" err="1">
                <a:solidFill>
                  <a:prstClr val="black"/>
                </a:solidFill>
                <a:latin typeface="Arial" panose="020B0604020202020204" pitchFamily="34" charset="0"/>
                <a:cs typeface="Arial" panose="020B0604020202020204" pitchFamily="34" charset="0"/>
              </a:rPr>
              <a:t>such</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operation</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has</a:t>
            </a:r>
            <a:r>
              <a:rPr lang="it-IT" sz="2400" i="1" dirty="0">
                <a:solidFill>
                  <a:prstClr val="black"/>
                </a:solidFill>
                <a:latin typeface="Arial" panose="020B0604020202020204" pitchFamily="34" charset="0"/>
                <a:cs typeface="Arial" panose="020B0604020202020204" pitchFamily="34" charset="0"/>
              </a:rPr>
              <a:t> NOT the </a:t>
            </a:r>
            <a:r>
              <a:rPr lang="it-IT" sz="2400" i="1" dirty="0" err="1">
                <a:solidFill>
                  <a:prstClr val="black"/>
                </a:solidFill>
                <a:latin typeface="Arial" panose="020B0604020202020204" pitchFamily="34" charset="0"/>
                <a:cs typeface="Arial" panose="020B0604020202020204" pitchFamily="34" charset="0"/>
              </a:rPr>
              <a:t>same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implications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as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real</a:t>
            </a:r>
            <a:r>
              <a:rPr lang="it-IT" sz="2400" i="1" dirty="0">
                <a:solidFill>
                  <a:prstClr val="black"/>
                </a:solidFill>
                <a:latin typeface="Arial" panose="020B0604020202020204" pitchFamily="34" charset="0"/>
                <a:cs typeface="Arial" panose="020B0604020202020204" pitchFamily="34" charset="0"/>
              </a:rPr>
              <a:t> capital </a:t>
            </a:r>
            <a:r>
              <a:rPr lang="it-IT" sz="2400" i="1" dirty="0" err="1">
                <a:solidFill>
                  <a:prstClr val="black"/>
                </a:solidFill>
                <a:latin typeface="Arial" panose="020B0604020202020204" pitchFamily="34" charset="0"/>
                <a:cs typeface="Arial" panose="020B0604020202020204" pitchFamily="34" charset="0"/>
              </a:rPr>
              <a:t>increase</a:t>
            </a:r>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 NO </a:t>
            </a:r>
            <a:r>
              <a:rPr lang="it-IT" sz="2400" i="1" dirty="0" err="1">
                <a:solidFill>
                  <a:prstClr val="black"/>
                </a:solidFill>
                <a:latin typeface="Arial" panose="020B0604020202020204" pitchFamily="34" charset="0"/>
                <a:cs typeface="Arial" panose="020B0604020202020204" pitchFamily="34" charset="0"/>
              </a:rPr>
              <a:t>contributions</a:t>
            </a:r>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 NO </a:t>
            </a:r>
            <a:r>
              <a:rPr lang="it-IT" sz="2400" i="1" dirty="0" err="1">
                <a:solidFill>
                  <a:prstClr val="black"/>
                </a:solidFill>
                <a:latin typeface="Arial" panose="020B0604020202020204" pitchFamily="34" charset="0"/>
                <a:cs typeface="Arial" panose="020B0604020202020204" pitchFamily="34" charset="0"/>
              </a:rPr>
              <a:t>external</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dimension</a:t>
            </a:r>
            <a:endParaRPr lang="it-IT" sz="2400" i="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1594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87853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SHARE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nominal</a:t>
            </a:r>
            <a:r>
              <a:rPr lang="it-IT" sz="2800" dirty="0">
                <a:latin typeface="Arial" panose="020B0604020202020204" pitchFamily="34" charset="0"/>
                <a:cs typeface="Arial" panose="020B0604020202020204" pitchFamily="34" charset="0"/>
              </a:rPr>
              <a:t> capital </a:t>
            </a:r>
            <a:r>
              <a:rPr lang="it-IT" sz="2800" dirty="0" err="1">
                <a:latin typeface="Arial" panose="020B0604020202020204" pitchFamily="34" charset="0"/>
                <a:cs typeface="Arial" panose="020B0604020202020204" pitchFamily="34" charset="0"/>
              </a:rPr>
              <a:t>increase</a:t>
            </a:r>
            <a:r>
              <a:rPr lang="it-IT" sz="2800" dirty="0">
                <a:latin typeface="Arial" panose="020B0604020202020204" pitchFamily="34" charset="0"/>
                <a:cs typeface="Arial" panose="020B0604020202020204" pitchFamily="34" charset="0"/>
              </a:rPr>
              <a:t> (2442 c.c.)</a:t>
            </a:r>
          </a:p>
          <a:p>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a:latin typeface="Arial" panose="020B0604020202020204" pitchFamily="34" charset="0"/>
                <a:cs typeface="Arial" panose="020B0604020202020204" pitchFamily="34" charset="0"/>
              </a:rPr>
              <a:t>CONDITION</a:t>
            </a:r>
          </a:p>
          <a:p>
            <a:pPr marL="342900" indent="-342900">
              <a:buFontTx/>
              <a:buChar char="-"/>
            </a:pPr>
            <a:r>
              <a:rPr lang="it-IT" sz="2400" i="1" dirty="0">
                <a:solidFill>
                  <a:prstClr val="black"/>
                </a:solidFill>
                <a:latin typeface="Arial" panose="020B0604020202020204" pitchFamily="34" charset="0"/>
                <a:cs typeface="Arial" panose="020B0604020202020204" pitchFamily="34" charset="0"/>
              </a:rPr>
              <a:t>use of company </a:t>
            </a:r>
            <a:r>
              <a:rPr lang="it-IT" sz="2400" i="1" dirty="0" err="1">
                <a:solidFill>
                  <a:prstClr val="black"/>
                </a:solidFill>
                <a:latin typeface="Arial" panose="020B0604020202020204" pitchFamily="34" charset="0"/>
                <a:cs typeface="Arial" panose="020B0604020202020204" pitchFamily="34" charset="0"/>
              </a:rPr>
              <a:t>reserves</a:t>
            </a:r>
            <a:r>
              <a:rPr lang="it-IT" sz="2400" i="1" dirty="0">
                <a:solidFill>
                  <a:prstClr val="black"/>
                </a:solidFill>
                <a:latin typeface="Arial" panose="020B0604020202020204" pitchFamily="34" charset="0"/>
                <a:cs typeface="Arial" panose="020B0604020202020204" pitchFamily="34" charset="0"/>
              </a:rPr>
              <a:t> or </a:t>
            </a:r>
            <a:r>
              <a:rPr lang="it-IT" sz="2400" i="1" dirty="0" err="1">
                <a:solidFill>
                  <a:prstClr val="black"/>
                </a:solidFill>
                <a:latin typeface="Arial" panose="020B0604020202020204" pitchFamily="34" charset="0"/>
                <a:cs typeface="Arial" panose="020B0604020202020204" pitchFamily="34" charset="0"/>
              </a:rPr>
              <a:t>other</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available</a:t>
            </a:r>
            <a:r>
              <a:rPr lang="it-IT" sz="2400" i="1" dirty="0">
                <a:solidFill>
                  <a:prstClr val="black"/>
                </a:solidFill>
                <a:latin typeface="Arial" panose="020B0604020202020204" pitchFamily="34" charset="0"/>
                <a:cs typeface="Arial" panose="020B0604020202020204" pitchFamily="34" charset="0"/>
              </a:rPr>
              <a:t> funds in the balance </a:t>
            </a:r>
            <a:r>
              <a:rPr lang="it-IT" sz="2400" i="1" dirty="0" err="1">
                <a:solidFill>
                  <a:prstClr val="black"/>
                </a:solidFill>
                <a:latin typeface="Arial" panose="020B0604020202020204" pitchFamily="34" charset="0"/>
                <a:cs typeface="Arial" panose="020B0604020202020204" pitchFamily="34" charset="0"/>
              </a:rPr>
              <a:t>sheet</a:t>
            </a:r>
            <a:endParaRPr lang="it-IT" sz="2400" i="1" dirty="0">
              <a:solidFill>
                <a:prstClr val="black"/>
              </a:solidFill>
              <a:latin typeface="Arial" panose="020B0604020202020204" pitchFamily="34" charset="0"/>
              <a:cs typeface="Arial" panose="020B0604020202020204" pitchFamily="34" charset="0"/>
            </a:endParaRPr>
          </a:p>
          <a:p>
            <a:endParaRPr lang="it-IT" sz="8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-&gt; PROCEDURE</a:t>
            </a:r>
          </a:p>
          <a:p>
            <a:pPr marL="342900" indent="-342900">
              <a:buFontTx/>
              <a:buChar char="-"/>
            </a:pPr>
            <a:r>
              <a:rPr lang="it-IT" sz="2400" i="1" dirty="0" err="1">
                <a:solidFill>
                  <a:prstClr val="black"/>
                </a:solidFill>
                <a:latin typeface="Arial" panose="020B0604020202020204" pitchFamily="34" charset="0"/>
                <a:cs typeface="Arial" panose="020B0604020202020204" pitchFamily="34" charset="0"/>
              </a:rPr>
              <a:t>same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competence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Extraordinary</a:t>
            </a:r>
            <a:r>
              <a:rPr lang="it-IT" sz="2400" i="1" dirty="0">
                <a:solidFill>
                  <a:prstClr val="black"/>
                </a:solidFill>
                <a:latin typeface="Arial" panose="020B0604020202020204" pitchFamily="34" charset="0"/>
                <a:cs typeface="Arial" panose="020B0604020202020204" pitchFamily="34" charset="0"/>
              </a:rPr>
              <a:t> SM + </a:t>
            </a:r>
            <a:r>
              <a:rPr lang="it-IT" sz="2400" i="1" dirty="0" err="1">
                <a:solidFill>
                  <a:prstClr val="black"/>
                </a:solidFill>
                <a:latin typeface="Arial" panose="020B0604020202020204" pitchFamily="34" charset="0"/>
                <a:cs typeface="Arial" panose="020B0604020202020204" pitchFamily="34" charset="0"/>
              </a:rPr>
              <a:t>eventual</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statute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delegation</a:t>
            </a:r>
            <a:r>
              <a:rPr lang="it-IT" sz="2400" i="1" dirty="0">
                <a:solidFill>
                  <a:prstClr val="black"/>
                </a:solidFill>
                <a:latin typeface="Arial" panose="020B0604020202020204" pitchFamily="34" charset="0"/>
                <a:cs typeface="Arial" panose="020B0604020202020204" pitchFamily="34" charset="0"/>
              </a:rPr>
              <a:t> to </a:t>
            </a:r>
            <a:r>
              <a:rPr lang="it-IT" sz="2400" i="1" dirty="0" err="1">
                <a:solidFill>
                  <a:prstClr val="black"/>
                </a:solidFill>
                <a:latin typeface="Arial" panose="020B0604020202020204" pitchFamily="34" charset="0"/>
                <a:cs typeface="Arial" panose="020B0604020202020204" pitchFamily="34" charset="0"/>
              </a:rPr>
              <a:t>BoD</a:t>
            </a:r>
            <a:r>
              <a:rPr lang="it-IT" sz="2400" i="1" dirty="0">
                <a:solidFill>
                  <a:prstClr val="black"/>
                </a:solidFill>
                <a:latin typeface="Arial" panose="020B0604020202020204" pitchFamily="34" charset="0"/>
                <a:cs typeface="Arial" panose="020B0604020202020204" pitchFamily="34" charset="0"/>
              </a:rPr>
              <a:t>)</a:t>
            </a:r>
          </a:p>
          <a:p>
            <a:pPr marL="342900" indent="-342900">
              <a:buFontTx/>
              <a:buChar char="-"/>
            </a:pPr>
            <a:r>
              <a:rPr lang="it-IT" sz="2400" i="1" dirty="0">
                <a:solidFill>
                  <a:prstClr val="black"/>
                </a:solidFill>
                <a:latin typeface="Arial" panose="020B0604020202020204" pitchFamily="34" charset="0"/>
                <a:cs typeface="Arial" panose="020B0604020202020204" pitchFamily="34" charset="0"/>
              </a:rPr>
              <a:t>new shares </a:t>
            </a:r>
            <a:r>
              <a:rPr lang="it-IT" sz="2400" i="1" dirty="0" err="1">
                <a:solidFill>
                  <a:prstClr val="black"/>
                </a:solidFill>
                <a:latin typeface="Arial" panose="020B0604020202020204" pitchFamily="34" charset="0"/>
                <a:cs typeface="Arial" panose="020B0604020202020204" pitchFamily="34" charset="0"/>
              </a:rPr>
              <a:t>should</a:t>
            </a:r>
            <a:r>
              <a:rPr lang="it-IT" sz="2400" i="1" dirty="0">
                <a:solidFill>
                  <a:prstClr val="black"/>
                </a:solidFill>
                <a:latin typeface="Arial" panose="020B0604020202020204" pitchFamily="34" charset="0"/>
                <a:cs typeface="Arial" panose="020B0604020202020204" pitchFamily="34" charset="0"/>
              </a:rPr>
              <a:t> be </a:t>
            </a:r>
            <a:r>
              <a:rPr lang="it-IT" sz="2400" i="1" dirty="0" err="1">
                <a:solidFill>
                  <a:prstClr val="black"/>
                </a:solidFill>
                <a:latin typeface="Arial" panose="020B0604020202020204" pitchFamily="34" charset="0"/>
                <a:cs typeface="Arial" panose="020B0604020202020204" pitchFamily="34" charset="0"/>
              </a:rPr>
              <a:t>equivalent</a:t>
            </a:r>
            <a:r>
              <a:rPr lang="it-IT" sz="2400" i="1" dirty="0">
                <a:solidFill>
                  <a:prstClr val="black"/>
                </a:solidFill>
                <a:latin typeface="Arial" panose="020B0604020202020204" pitchFamily="34" charset="0"/>
                <a:cs typeface="Arial" panose="020B0604020202020204" pitchFamily="34" charset="0"/>
              </a:rPr>
              <a:t> to </a:t>
            </a:r>
            <a:r>
              <a:rPr lang="it-IT" sz="2400" i="1" dirty="0" err="1">
                <a:solidFill>
                  <a:prstClr val="black"/>
                </a:solidFill>
                <a:latin typeface="Arial" panose="020B0604020202020204" pitchFamily="34" charset="0"/>
                <a:cs typeface="Arial" panose="020B0604020202020204" pitchFamily="34" charset="0"/>
              </a:rPr>
              <a:t>existing</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ones</a:t>
            </a:r>
            <a:endParaRPr lang="it-IT" sz="2400" i="1" dirty="0">
              <a:solidFill>
                <a:prstClr val="black"/>
              </a:solidFill>
              <a:latin typeface="Arial" panose="020B0604020202020204" pitchFamily="34" charset="0"/>
              <a:cs typeface="Arial" panose="020B0604020202020204" pitchFamily="34" charset="0"/>
            </a:endParaRPr>
          </a:p>
          <a:p>
            <a:pPr marL="342900" indent="-342900">
              <a:buFontTx/>
              <a:buChar char="-"/>
            </a:pPr>
            <a:r>
              <a:rPr lang="it-IT" sz="2400" i="1" dirty="0">
                <a:solidFill>
                  <a:prstClr val="black"/>
                </a:solidFill>
                <a:latin typeface="Arial" panose="020B0604020202020204" pitchFamily="34" charset="0"/>
                <a:cs typeface="Arial" panose="020B0604020202020204" pitchFamily="34" charset="0"/>
              </a:rPr>
              <a:t>new shares </a:t>
            </a:r>
            <a:r>
              <a:rPr lang="it-IT" sz="2400" i="1" dirty="0" err="1">
                <a:solidFill>
                  <a:prstClr val="black"/>
                </a:solidFill>
                <a:latin typeface="Arial" panose="020B0604020202020204" pitchFamily="34" charset="0"/>
                <a:cs typeface="Arial" panose="020B0604020202020204" pitchFamily="34" charset="0"/>
              </a:rPr>
              <a:t>should</a:t>
            </a:r>
            <a:r>
              <a:rPr lang="it-IT" sz="2400" i="1" dirty="0">
                <a:solidFill>
                  <a:prstClr val="black"/>
                </a:solidFill>
                <a:latin typeface="Arial" panose="020B0604020202020204" pitchFamily="34" charset="0"/>
                <a:cs typeface="Arial" panose="020B0604020202020204" pitchFamily="34" charset="0"/>
              </a:rPr>
              <a:t> be </a:t>
            </a:r>
            <a:r>
              <a:rPr lang="it-IT" sz="2400" i="1" dirty="0" err="1">
                <a:solidFill>
                  <a:prstClr val="black"/>
                </a:solidFill>
                <a:latin typeface="Arial" panose="020B0604020202020204" pitchFamily="34" charset="0"/>
                <a:cs typeface="Arial" panose="020B0604020202020204" pitchFamily="34" charset="0"/>
              </a:rPr>
              <a:t>distributed</a:t>
            </a:r>
            <a:r>
              <a:rPr lang="it-IT" sz="2400" i="1" dirty="0">
                <a:solidFill>
                  <a:prstClr val="black"/>
                </a:solidFill>
                <a:latin typeface="Arial" panose="020B0604020202020204" pitchFamily="34" charset="0"/>
                <a:cs typeface="Arial" panose="020B0604020202020204" pitchFamily="34" charset="0"/>
              </a:rPr>
              <a:t> in </a:t>
            </a:r>
            <a:r>
              <a:rPr lang="it-IT" sz="2400" i="1" dirty="0" err="1">
                <a:solidFill>
                  <a:prstClr val="black"/>
                </a:solidFill>
                <a:latin typeface="Arial" panose="020B0604020202020204" pitchFamily="34" charset="0"/>
                <a:cs typeface="Arial" panose="020B0604020202020204" pitchFamily="34" charset="0"/>
              </a:rPr>
              <a:t>proportion</a:t>
            </a:r>
            <a:r>
              <a:rPr lang="it-IT" sz="2400" i="1" dirty="0">
                <a:solidFill>
                  <a:prstClr val="black"/>
                </a:solidFill>
                <a:latin typeface="Arial" panose="020B0604020202020204" pitchFamily="34" charset="0"/>
                <a:cs typeface="Arial" panose="020B0604020202020204" pitchFamily="34" charset="0"/>
              </a:rPr>
              <a:t> to </a:t>
            </a:r>
            <a:r>
              <a:rPr lang="it-IT" sz="2400" i="1" dirty="0" err="1">
                <a:solidFill>
                  <a:prstClr val="black"/>
                </a:solidFill>
                <a:latin typeface="Arial" panose="020B0604020202020204" pitchFamily="34" charset="0"/>
                <a:cs typeface="Arial" panose="020B0604020202020204" pitchFamily="34" charset="0"/>
              </a:rPr>
              <a:t>shareholders</a:t>
            </a:r>
            <a:r>
              <a:rPr lang="it-IT" sz="2400" i="1" dirty="0">
                <a:solidFill>
                  <a:prstClr val="black"/>
                </a:solidFill>
                <a:latin typeface="Arial" panose="020B0604020202020204" pitchFamily="34" charset="0"/>
                <a:cs typeface="Arial" panose="020B0604020202020204" pitchFamily="34" charset="0"/>
              </a:rPr>
              <a:t> for free</a:t>
            </a:r>
          </a:p>
          <a:p>
            <a:r>
              <a:rPr lang="it-IT" sz="2400" i="1" dirty="0">
                <a:solidFill>
                  <a:prstClr val="black"/>
                </a:solidFill>
                <a:latin typeface="Arial" panose="020B0604020202020204" pitchFamily="34" charset="0"/>
                <a:cs typeface="Arial" panose="020B0604020202020204" pitchFamily="34" charset="0"/>
              </a:rPr>
              <a:t>[ALTERNATIVELY the </a:t>
            </a:r>
            <a:r>
              <a:rPr lang="it-IT" sz="2400" i="1" dirty="0" err="1">
                <a:solidFill>
                  <a:prstClr val="black"/>
                </a:solidFill>
                <a:latin typeface="Arial" panose="020B0604020202020204" pitchFamily="34" charset="0"/>
                <a:cs typeface="Arial" panose="020B0604020202020204" pitchFamily="34" charset="0"/>
              </a:rPr>
              <a:t>nominal</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value</a:t>
            </a:r>
            <a:r>
              <a:rPr lang="it-IT" sz="2400" i="1" dirty="0">
                <a:solidFill>
                  <a:prstClr val="black"/>
                </a:solidFill>
                <a:latin typeface="Arial" panose="020B0604020202020204" pitchFamily="34" charset="0"/>
                <a:cs typeface="Arial" panose="020B0604020202020204" pitchFamily="34" charset="0"/>
              </a:rPr>
              <a:t> of </a:t>
            </a:r>
            <a:r>
              <a:rPr lang="it-IT" sz="2400" i="1" dirty="0" err="1">
                <a:solidFill>
                  <a:prstClr val="black"/>
                </a:solidFill>
                <a:latin typeface="Arial" panose="020B0604020202020204" pitchFamily="34" charset="0"/>
                <a:cs typeface="Arial" panose="020B0604020202020204" pitchFamily="34" charset="0"/>
              </a:rPr>
              <a:t>existing</a:t>
            </a:r>
            <a:r>
              <a:rPr lang="it-IT" sz="2400" i="1" dirty="0">
                <a:solidFill>
                  <a:prstClr val="black"/>
                </a:solidFill>
                <a:latin typeface="Arial" panose="020B0604020202020204" pitchFamily="34" charset="0"/>
                <a:cs typeface="Arial" panose="020B0604020202020204" pitchFamily="34" charset="0"/>
              </a:rPr>
              <a:t> shares </a:t>
            </a:r>
            <a:r>
              <a:rPr lang="it-IT" sz="2400" i="1" dirty="0" err="1">
                <a:solidFill>
                  <a:prstClr val="black"/>
                </a:solidFill>
                <a:latin typeface="Arial" panose="020B0604020202020204" pitchFamily="34" charset="0"/>
                <a:cs typeface="Arial" panose="020B0604020202020204" pitchFamily="34" charset="0"/>
              </a:rPr>
              <a:t>should</a:t>
            </a:r>
            <a:r>
              <a:rPr lang="it-IT" sz="2400" i="1" dirty="0">
                <a:solidFill>
                  <a:prstClr val="black"/>
                </a:solidFill>
                <a:latin typeface="Arial" panose="020B0604020202020204" pitchFamily="34" charset="0"/>
                <a:cs typeface="Arial" panose="020B0604020202020204" pitchFamily="34" charset="0"/>
              </a:rPr>
              <a:t> be </a:t>
            </a:r>
            <a:r>
              <a:rPr lang="it-IT" sz="2400" i="1" dirty="0" err="1">
                <a:solidFill>
                  <a:prstClr val="black"/>
                </a:solidFill>
                <a:latin typeface="Arial" panose="020B0604020202020204" pitchFamily="34" charset="0"/>
                <a:cs typeface="Arial" panose="020B0604020202020204" pitchFamily="34" charset="0"/>
              </a:rPr>
              <a:t>increased</a:t>
            </a:r>
            <a:r>
              <a:rPr lang="it-IT" sz="2400" i="1" dirty="0">
                <a:solidFill>
                  <a:prstClr val="black"/>
                </a:solidFill>
                <a:latin typeface="Arial" panose="020B0604020202020204" pitchFamily="34" charset="0"/>
                <a:cs typeface="Arial" panose="020B0604020202020204" pitchFamily="34" charset="0"/>
              </a:rPr>
              <a:t>]</a:t>
            </a:r>
          </a:p>
          <a:p>
            <a:endParaRPr lang="it-IT" sz="2400" i="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2633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016758"/>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SHARE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real</a:t>
            </a:r>
            <a:r>
              <a:rPr lang="it-IT" sz="2800" dirty="0">
                <a:latin typeface="Arial" panose="020B0604020202020204" pitchFamily="34" charset="0"/>
                <a:cs typeface="Arial" panose="020B0604020202020204" pitchFamily="34" charset="0"/>
              </a:rPr>
              <a:t> capital </a:t>
            </a:r>
            <a:r>
              <a:rPr lang="it-IT" sz="2800" dirty="0" err="1">
                <a:latin typeface="Arial" panose="020B0604020202020204" pitchFamily="34" charset="0"/>
                <a:cs typeface="Arial" panose="020B0604020202020204" pitchFamily="34" charset="0"/>
              </a:rPr>
              <a:t>reduction</a:t>
            </a:r>
            <a:endParaRPr lang="it-IT" sz="2800" dirty="0">
              <a:latin typeface="Arial" panose="020B0604020202020204" pitchFamily="34" charset="0"/>
              <a:cs typeface="Arial" panose="020B0604020202020204" pitchFamily="34" charset="0"/>
            </a:endParaRPr>
          </a:p>
          <a:p>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a:latin typeface="Arial" panose="020B0604020202020204" pitchFamily="34" charset="0"/>
                <a:cs typeface="Arial" panose="020B0604020202020204" pitchFamily="34" charset="0"/>
              </a:rPr>
              <a:t>capital </a:t>
            </a:r>
            <a:r>
              <a:rPr lang="it-IT" sz="2400" i="1" dirty="0" err="1">
                <a:latin typeface="Arial" panose="020B0604020202020204" pitchFamily="34" charset="0"/>
                <a:cs typeface="Arial" panose="020B0604020202020204" pitchFamily="34" charset="0"/>
              </a:rPr>
              <a:t>is</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reduced</a:t>
            </a:r>
            <a:r>
              <a:rPr lang="it-IT" sz="2400" i="1" dirty="0">
                <a:latin typeface="Arial" panose="020B0604020202020204" pitchFamily="34" charset="0"/>
                <a:cs typeface="Arial" panose="020B0604020202020204" pitchFamily="34" charset="0"/>
              </a:rPr>
              <a:t> by </a:t>
            </a:r>
            <a:r>
              <a:rPr lang="it-IT" sz="2400" i="1" dirty="0" err="1">
                <a:latin typeface="Arial" panose="020B0604020202020204" pitchFamily="34" charset="0"/>
                <a:cs typeface="Arial" panose="020B0604020202020204" pitchFamily="34" charset="0"/>
              </a:rPr>
              <a:t>means</a:t>
            </a:r>
            <a:r>
              <a:rPr lang="it-IT" sz="2400" i="1" dirty="0">
                <a:latin typeface="Arial" panose="020B0604020202020204" pitchFamily="34" charset="0"/>
                <a:cs typeface="Arial" panose="020B0604020202020204" pitchFamily="34" charset="0"/>
              </a:rPr>
              <a:t> of a </a:t>
            </a:r>
            <a:r>
              <a:rPr lang="it-IT" sz="2400" i="1" dirty="0" err="1">
                <a:latin typeface="Arial" panose="020B0604020202020204" pitchFamily="34" charset="0"/>
                <a:cs typeface="Arial" panose="020B0604020202020204" pitchFamily="34" charset="0"/>
              </a:rPr>
              <a:t>counter-operation</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about</a:t>
            </a:r>
            <a:r>
              <a:rPr lang="it-IT" sz="2400" i="1" dirty="0">
                <a:latin typeface="Arial" panose="020B0604020202020204" pitchFamily="34" charset="0"/>
                <a:cs typeface="Arial" panose="020B0604020202020204" pitchFamily="34" charset="0"/>
              </a:rPr>
              <a:t> shares’ </a:t>
            </a:r>
            <a:r>
              <a:rPr lang="it-IT" sz="2400" i="1" dirty="0" err="1">
                <a:latin typeface="Arial" panose="020B0604020202020204" pitchFamily="34" charset="0"/>
                <a:cs typeface="Arial" panose="020B0604020202020204" pitchFamily="34" charset="0"/>
              </a:rPr>
              <a:t>issuance</a:t>
            </a:r>
            <a:endParaRPr lang="it-IT" sz="2400" i="1" dirty="0">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 company </a:t>
            </a:r>
            <a:r>
              <a:rPr lang="en" sz="2400" i="1" dirty="0">
                <a:latin typeface="Arial" panose="020B0604020202020204" pitchFamily="34" charset="0"/>
                <a:cs typeface="Arial" panose="020B0604020202020204" pitchFamily="34" charset="0"/>
              </a:rPr>
              <a:t>“gives up”</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money</a:t>
            </a:r>
            <a:r>
              <a:rPr lang="it-IT" sz="2400" i="1" dirty="0">
                <a:solidFill>
                  <a:prstClr val="black"/>
                </a:solidFill>
                <a:latin typeface="Arial" panose="020B0604020202020204" pitchFamily="34" charset="0"/>
                <a:cs typeface="Arial" panose="020B0604020202020204" pitchFamily="34" charset="0"/>
              </a:rPr>
              <a:t> (in </a:t>
            </a:r>
            <a:r>
              <a:rPr lang="it-IT" sz="2400" i="1" dirty="0" err="1">
                <a:solidFill>
                  <a:prstClr val="black"/>
                </a:solidFill>
                <a:latin typeface="Arial" panose="020B0604020202020204" pitchFamily="34" charset="0"/>
                <a:cs typeface="Arial" panose="020B0604020202020204" pitchFamily="34" charset="0"/>
              </a:rPr>
              <a:t>this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sense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it</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is</a:t>
            </a:r>
            <a:r>
              <a:rPr lang="it-IT" sz="2400" i="1" dirty="0">
                <a:solidFill>
                  <a:prstClr val="black"/>
                </a:solidFill>
                <a:latin typeface="Arial" panose="020B0604020202020204" pitchFamily="34" charset="0"/>
                <a:cs typeface="Arial" panose="020B0604020202020204" pitchFamily="34" charset="0"/>
              </a:rPr>
              <a:t> for </a:t>
            </a:r>
            <a:r>
              <a:rPr lang="en" sz="2400" i="1" dirty="0">
                <a:latin typeface="Arial" panose="020B0604020202020204" pitchFamily="34" charset="0"/>
                <a:cs typeface="Arial" panose="020B0604020202020204" pitchFamily="34" charset="0"/>
              </a:rPr>
              <a:t>“real”)</a:t>
            </a:r>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a:t>
            </a:r>
            <a:endParaRPr lang="it-IT" sz="8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-&gt; </a:t>
            </a:r>
            <a:r>
              <a:rPr lang="it-IT" sz="2400" i="1" dirty="0" err="1">
                <a:solidFill>
                  <a:prstClr val="black"/>
                </a:solidFill>
                <a:latin typeface="Arial" panose="020B0604020202020204" pitchFamily="34" charset="0"/>
                <a:cs typeface="Arial" panose="020B0604020202020204" pitchFamily="34" charset="0"/>
              </a:rPr>
              <a:t>such</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operation</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has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relevant</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implications</a:t>
            </a:r>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 </a:t>
            </a:r>
            <a:r>
              <a:rPr lang="en" sz="2400" i="1" dirty="0">
                <a:solidFill>
                  <a:prstClr val="black"/>
                </a:solidFill>
                <a:latin typeface="Arial" panose="020B0604020202020204" pitchFamily="34" charset="0"/>
                <a:cs typeface="Arial" panose="020B0604020202020204" pitchFamily="34" charset="0"/>
              </a:rPr>
              <a:t>patrimonial solidity of the business basis (internal check)</a:t>
            </a:r>
            <a:r>
              <a:rPr lang="it-IT" sz="2400" i="1" dirty="0">
                <a:solidFill>
                  <a:prstClr val="black"/>
                </a:solidFill>
                <a:latin typeface="Arial" panose="020B0604020202020204" pitchFamily="34" charset="0"/>
                <a:cs typeface="Arial" panose="020B0604020202020204" pitchFamily="34" charset="0"/>
              </a:rPr>
              <a:t> </a:t>
            </a:r>
          </a:p>
          <a:p>
            <a:r>
              <a:rPr lang="it-IT" sz="2400" i="1" dirty="0">
                <a:solidFill>
                  <a:prstClr val="black"/>
                </a:solidFill>
                <a:latin typeface="Arial" panose="020B0604020202020204" pitchFamily="34" charset="0"/>
                <a:cs typeface="Arial" panose="020B0604020202020204" pitchFamily="34" charset="0"/>
              </a:rPr>
              <a:t>	= </a:t>
            </a:r>
            <a:r>
              <a:rPr lang="it-IT" sz="2400" i="1" dirty="0" err="1">
                <a:solidFill>
                  <a:prstClr val="black"/>
                </a:solidFill>
                <a:latin typeface="Arial" panose="020B0604020202020204" pitchFamily="34" charset="0"/>
                <a:cs typeface="Arial" panose="020B0604020202020204" pitchFamily="34" charset="0"/>
              </a:rPr>
              <a:t>patrimonial</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solidity</a:t>
            </a:r>
            <a:r>
              <a:rPr lang="it-IT" sz="2400" i="1" dirty="0">
                <a:solidFill>
                  <a:prstClr val="black"/>
                </a:solidFill>
                <a:latin typeface="Arial" panose="020B0604020202020204" pitchFamily="34" charset="0"/>
                <a:cs typeface="Arial" panose="020B0604020202020204" pitchFamily="34" charset="0"/>
              </a:rPr>
              <a:t> of </a:t>
            </a:r>
            <a:r>
              <a:rPr lang="it-IT" sz="2400" i="1" dirty="0" err="1">
                <a:solidFill>
                  <a:prstClr val="black"/>
                </a:solidFill>
                <a:latin typeface="Arial" panose="020B0604020202020204" pitchFamily="34" charset="0"/>
                <a:cs typeface="Arial" panose="020B0604020202020204" pitchFamily="34" charset="0"/>
              </a:rPr>
              <a:t>creditors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guarantee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external</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check</a:t>
            </a:r>
            <a:r>
              <a:rPr lang="it-IT" sz="2400" i="1" dirty="0">
                <a:solidFill>
                  <a:prstClr val="black"/>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134462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509200"/>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SHARE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real</a:t>
            </a:r>
            <a:r>
              <a:rPr lang="it-IT" sz="2800" dirty="0">
                <a:latin typeface="Arial" panose="020B0604020202020204" pitchFamily="34" charset="0"/>
                <a:cs typeface="Arial" panose="020B0604020202020204" pitchFamily="34" charset="0"/>
              </a:rPr>
              <a:t> capital </a:t>
            </a:r>
            <a:r>
              <a:rPr lang="it-IT" sz="2800" dirty="0" err="1">
                <a:latin typeface="Arial" panose="020B0604020202020204" pitchFamily="34" charset="0"/>
                <a:cs typeface="Arial" panose="020B0604020202020204" pitchFamily="34" charset="0"/>
              </a:rPr>
              <a:t>reduction</a:t>
            </a:r>
            <a:r>
              <a:rPr lang="it-IT" sz="2800" dirty="0">
                <a:latin typeface="Arial" panose="020B0604020202020204" pitchFamily="34" charset="0"/>
                <a:cs typeface="Arial" panose="020B0604020202020204" pitchFamily="34" charset="0"/>
              </a:rPr>
              <a:t> (2445 c.c.)</a:t>
            </a:r>
          </a:p>
          <a:p>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a:latin typeface="Arial" panose="020B0604020202020204" pitchFamily="34" charset="0"/>
                <a:cs typeface="Arial" panose="020B0604020202020204" pitchFamily="34" charset="0"/>
              </a:rPr>
              <a:t>CONDITION</a:t>
            </a:r>
          </a:p>
          <a:p>
            <a:pPr marL="342900" indent="-342900">
              <a:buFontTx/>
              <a:buChar char="-"/>
            </a:pPr>
            <a:r>
              <a:rPr lang="it-IT" sz="2400" i="1" dirty="0" err="1">
                <a:solidFill>
                  <a:prstClr val="black"/>
                </a:solidFill>
                <a:latin typeface="Arial" panose="020B0604020202020204" pitchFamily="34" charset="0"/>
                <a:cs typeface="Arial" panose="020B0604020202020204" pitchFamily="34" charset="0"/>
              </a:rPr>
              <a:t>respect</a:t>
            </a:r>
            <a:r>
              <a:rPr lang="it-IT" sz="2400" i="1" dirty="0">
                <a:solidFill>
                  <a:prstClr val="black"/>
                </a:solidFill>
                <a:latin typeface="Arial" panose="020B0604020202020204" pitchFamily="34" charset="0"/>
                <a:cs typeface="Arial" panose="020B0604020202020204" pitchFamily="34" charset="0"/>
              </a:rPr>
              <a:t> of </a:t>
            </a:r>
            <a:r>
              <a:rPr lang="it-IT" sz="2400" i="1" dirty="0" err="1">
                <a:solidFill>
                  <a:prstClr val="black"/>
                </a:solidFill>
                <a:latin typeface="Arial" panose="020B0604020202020204" pitchFamily="34" charset="0"/>
                <a:cs typeface="Arial" panose="020B0604020202020204" pitchFamily="34" charset="0"/>
              </a:rPr>
              <a:t>mandatory</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limits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regarding</a:t>
            </a:r>
            <a:r>
              <a:rPr lang="it-IT" sz="2400" i="1" dirty="0">
                <a:solidFill>
                  <a:prstClr val="black"/>
                </a:solidFill>
                <a:latin typeface="Arial" panose="020B0604020202020204" pitchFamily="34" charset="0"/>
                <a:cs typeface="Arial" panose="020B0604020202020204" pitchFamily="34" charset="0"/>
              </a:rPr>
              <a:t> capital (minimum </a:t>
            </a:r>
            <a:r>
              <a:rPr lang="it-IT" sz="2400" i="1" dirty="0" err="1">
                <a:solidFill>
                  <a:prstClr val="black"/>
                </a:solidFill>
                <a:latin typeface="Arial" panose="020B0604020202020204" pitchFamily="34" charset="0"/>
                <a:cs typeface="Arial" panose="020B0604020202020204" pitchFamily="34" charset="0"/>
              </a:rPr>
              <a:t>amount</a:t>
            </a:r>
            <a:r>
              <a:rPr lang="it-IT" sz="2400" i="1" dirty="0">
                <a:solidFill>
                  <a:prstClr val="black"/>
                </a:solidFill>
                <a:latin typeface="Arial" panose="020B0604020202020204" pitchFamily="34" charset="0"/>
                <a:cs typeface="Arial" panose="020B0604020202020204" pitchFamily="34" charset="0"/>
              </a:rPr>
              <a:t>, bonds ratio) </a:t>
            </a:r>
          </a:p>
          <a:p>
            <a:endParaRPr lang="it-IT" sz="800" i="1" dirty="0">
              <a:solidFill>
                <a:prstClr val="black"/>
              </a:solidFill>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a:latin typeface="Arial" panose="020B0604020202020204" pitchFamily="34" charset="0"/>
                <a:cs typeface="Arial" panose="020B0604020202020204" pitchFamily="34" charset="0"/>
              </a:rPr>
              <a:t>MODALITY</a:t>
            </a:r>
          </a:p>
          <a:p>
            <a:pPr marL="342900" indent="-342900">
              <a:buFontTx/>
              <a:buChar char="-"/>
            </a:pPr>
            <a:r>
              <a:rPr lang="it-IT" sz="2400" i="1" dirty="0">
                <a:solidFill>
                  <a:prstClr val="black"/>
                </a:solidFill>
                <a:latin typeface="Arial" panose="020B0604020202020204" pitchFamily="34" charset="0"/>
                <a:cs typeface="Arial" panose="020B0604020202020204" pitchFamily="34" charset="0"/>
              </a:rPr>
              <a:t>shares’ </a:t>
            </a:r>
            <a:r>
              <a:rPr lang="it-IT" sz="2400" i="1" dirty="0" err="1">
                <a:solidFill>
                  <a:prstClr val="black"/>
                </a:solidFill>
                <a:latin typeface="Arial" panose="020B0604020202020204" pitchFamily="34" charset="0"/>
                <a:cs typeface="Arial" panose="020B0604020202020204" pitchFamily="34" charset="0"/>
              </a:rPr>
              <a:t>annullment</a:t>
            </a:r>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 </a:t>
            </a:r>
            <a:r>
              <a:rPr lang="it-IT" sz="2400" i="1" dirty="0" err="1">
                <a:solidFill>
                  <a:prstClr val="black"/>
                </a:solidFill>
                <a:latin typeface="Arial" panose="020B0604020202020204" pitchFamily="34" charset="0"/>
                <a:cs typeface="Arial" panose="020B0604020202020204" pitchFamily="34" charset="0"/>
              </a:rPr>
              <a:t>reimbursement</a:t>
            </a:r>
            <a:r>
              <a:rPr lang="it-IT" sz="2400" i="1" dirty="0">
                <a:solidFill>
                  <a:prstClr val="black"/>
                </a:solidFill>
                <a:latin typeface="Arial" panose="020B0604020202020204" pitchFamily="34" charset="0"/>
                <a:cs typeface="Arial" panose="020B0604020202020204" pitchFamily="34" charset="0"/>
              </a:rPr>
              <a:t> to </a:t>
            </a:r>
            <a:r>
              <a:rPr lang="it-IT" sz="2400" i="1" dirty="0" err="1">
                <a:solidFill>
                  <a:prstClr val="black"/>
                </a:solidFill>
                <a:latin typeface="Arial" panose="020B0604020202020204" pitchFamily="34" charset="0"/>
                <a:cs typeface="Arial" panose="020B0604020202020204" pitchFamily="34" charset="0"/>
              </a:rPr>
              <a:t>shareholders</a:t>
            </a:r>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 OR </a:t>
            </a:r>
            <a:r>
              <a:rPr lang="it-IT" sz="2400" i="1" dirty="0" err="1">
                <a:solidFill>
                  <a:prstClr val="black"/>
                </a:solidFill>
                <a:latin typeface="Arial" panose="020B0604020202020204" pitchFamily="34" charset="0"/>
                <a:cs typeface="Arial" panose="020B0604020202020204" pitchFamily="34" charset="0"/>
              </a:rPr>
              <a:t>liberation</a:t>
            </a:r>
            <a:r>
              <a:rPr lang="it-IT" sz="2400" i="1" dirty="0">
                <a:solidFill>
                  <a:prstClr val="black"/>
                </a:solidFill>
                <a:latin typeface="Arial" panose="020B0604020202020204" pitchFamily="34" charset="0"/>
                <a:cs typeface="Arial" panose="020B0604020202020204" pitchFamily="34" charset="0"/>
              </a:rPr>
              <a:t> from </a:t>
            </a:r>
            <a:r>
              <a:rPr lang="it-IT" sz="2400" i="1" dirty="0" err="1">
                <a:solidFill>
                  <a:prstClr val="black"/>
                </a:solidFill>
                <a:latin typeface="Arial" panose="020B0604020202020204" pitchFamily="34" charset="0"/>
                <a:cs typeface="Arial" panose="020B0604020202020204" pitchFamily="34" charset="0"/>
              </a:rPr>
              <a:t>eventual</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residual</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contribution</a:t>
            </a:r>
            <a:endParaRPr lang="it-IT" sz="2400" i="1" dirty="0">
              <a:solidFill>
                <a:prstClr val="black"/>
              </a:solidFill>
              <a:latin typeface="Arial" panose="020B0604020202020204" pitchFamily="34" charset="0"/>
              <a:cs typeface="Arial" panose="020B0604020202020204" pitchFamily="34" charset="0"/>
            </a:endParaRPr>
          </a:p>
          <a:p>
            <a:endParaRPr lang="it-IT" sz="2400" i="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7121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6001643"/>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SHARE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real</a:t>
            </a:r>
            <a:r>
              <a:rPr lang="it-IT" sz="2800" dirty="0">
                <a:latin typeface="Arial" panose="020B0604020202020204" pitchFamily="34" charset="0"/>
                <a:cs typeface="Arial" panose="020B0604020202020204" pitchFamily="34" charset="0"/>
              </a:rPr>
              <a:t> capital </a:t>
            </a:r>
            <a:r>
              <a:rPr lang="it-IT" sz="2800" dirty="0" err="1">
                <a:latin typeface="Arial" panose="020B0604020202020204" pitchFamily="34" charset="0"/>
                <a:cs typeface="Arial" panose="020B0604020202020204" pitchFamily="34" charset="0"/>
              </a:rPr>
              <a:t>reduction</a:t>
            </a:r>
            <a:r>
              <a:rPr lang="it-IT" sz="2800" dirty="0">
                <a:latin typeface="Arial" panose="020B0604020202020204" pitchFamily="34" charset="0"/>
                <a:cs typeface="Arial" panose="020B0604020202020204" pitchFamily="34" charset="0"/>
              </a:rPr>
              <a:t> (2445 c.c.)</a:t>
            </a:r>
          </a:p>
          <a:p>
            <a:endParaRPr lang="en" sz="800" dirty="0">
              <a:latin typeface="Arial" panose="020B0604020202020204" pitchFamily="34" charset="0"/>
              <a:cs typeface="Arial" panose="020B0604020202020204" pitchFamily="34" charset="0"/>
            </a:endParaRPr>
          </a:p>
          <a:p>
            <a:endParaRPr lang="it-IT" sz="8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-&gt; PROCEDURE</a:t>
            </a:r>
          </a:p>
          <a:p>
            <a:pPr marL="342900" indent="-342900">
              <a:buFontTx/>
              <a:buChar char="-"/>
            </a:pPr>
            <a:r>
              <a:rPr lang="it-IT" sz="2400" i="1" dirty="0" err="1">
                <a:solidFill>
                  <a:prstClr val="black"/>
                </a:solidFill>
                <a:latin typeface="Arial" panose="020B0604020202020204" pitchFamily="34" charset="0"/>
                <a:cs typeface="Arial" panose="020B0604020202020204" pitchFamily="34" charset="0"/>
              </a:rPr>
              <a:t>internal</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check</a:t>
            </a:r>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 special </a:t>
            </a:r>
            <a:r>
              <a:rPr lang="it-IT" sz="2400" i="1" dirty="0" err="1">
                <a:solidFill>
                  <a:prstClr val="black"/>
                </a:solidFill>
                <a:latin typeface="Arial" panose="020B0604020202020204" pitchFamily="34" charset="0"/>
                <a:cs typeface="Arial" panose="020B0604020202020204" pitchFamily="34" charset="0"/>
              </a:rPr>
              <a:t>disclosure</a:t>
            </a:r>
            <a:r>
              <a:rPr lang="it-IT" sz="2400" i="1" dirty="0">
                <a:solidFill>
                  <a:prstClr val="black"/>
                </a:solidFill>
                <a:latin typeface="Arial" panose="020B0604020202020204" pitchFamily="34" charset="0"/>
                <a:cs typeface="Arial" panose="020B0604020202020204" pitchFamily="34" charset="0"/>
              </a:rPr>
              <a:t> of </a:t>
            </a:r>
            <a:r>
              <a:rPr lang="it-IT" sz="2400" i="1" dirty="0" err="1">
                <a:solidFill>
                  <a:prstClr val="black"/>
                </a:solidFill>
                <a:latin typeface="Arial" panose="020B0604020202020204" pitchFamily="34" charset="0"/>
                <a:cs typeface="Arial" panose="020B0604020202020204" pitchFamily="34" charset="0"/>
              </a:rPr>
              <a:t>relevant</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reasons</a:t>
            </a:r>
            <a:r>
              <a:rPr lang="it-IT" sz="2400" i="1" dirty="0">
                <a:solidFill>
                  <a:prstClr val="black"/>
                </a:solidFill>
                <a:latin typeface="Arial" panose="020B0604020202020204" pitchFamily="34" charset="0"/>
                <a:cs typeface="Arial" panose="020B0604020202020204" pitchFamily="34" charset="0"/>
              </a:rPr>
              <a:t> &amp; </a:t>
            </a:r>
            <a:r>
              <a:rPr lang="it-IT" sz="2400" i="1" dirty="0" err="1">
                <a:solidFill>
                  <a:prstClr val="black"/>
                </a:solidFill>
                <a:latin typeface="Arial" panose="020B0604020202020204" pitchFamily="34" charset="0"/>
                <a:cs typeface="Arial" panose="020B0604020202020204" pitchFamily="34" charset="0"/>
              </a:rPr>
              <a:t>terms</a:t>
            </a:r>
            <a:r>
              <a:rPr lang="it-IT" sz="2400" i="1" dirty="0">
                <a:solidFill>
                  <a:prstClr val="black"/>
                </a:solidFill>
                <a:latin typeface="Arial" panose="020B0604020202020204" pitchFamily="34" charset="0"/>
                <a:cs typeface="Arial" panose="020B0604020202020204" pitchFamily="34" charset="0"/>
              </a:rPr>
              <a:t> in SM </a:t>
            </a:r>
            <a:r>
              <a:rPr lang="it-IT" sz="2400" i="1" dirty="0" err="1">
                <a:solidFill>
                  <a:prstClr val="black"/>
                </a:solidFill>
                <a:latin typeface="Arial" panose="020B0604020202020204" pitchFamily="34" charset="0"/>
                <a:cs typeface="Arial" panose="020B0604020202020204" pitchFamily="34" charset="0"/>
              </a:rPr>
              <a:t>summon</a:t>
            </a:r>
            <a:endParaRPr lang="it-IT" sz="2400" i="1" dirty="0">
              <a:solidFill>
                <a:prstClr val="black"/>
              </a:solidFill>
              <a:latin typeface="Arial" panose="020B0604020202020204" pitchFamily="34" charset="0"/>
              <a:cs typeface="Arial" panose="020B0604020202020204" pitchFamily="34" charset="0"/>
            </a:endParaRPr>
          </a:p>
          <a:p>
            <a:endParaRPr lang="it-IT" sz="800" i="1" dirty="0">
              <a:solidFill>
                <a:prstClr val="black"/>
              </a:solidFill>
              <a:latin typeface="Arial" panose="020B0604020202020204" pitchFamily="34" charset="0"/>
              <a:cs typeface="Arial" panose="020B0604020202020204" pitchFamily="34" charset="0"/>
            </a:endParaRPr>
          </a:p>
          <a:p>
            <a:pPr marL="342900" indent="-342900">
              <a:buFontTx/>
              <a:buChar char="-"/>
            </a:pPr>
            <a:r>
              <a:rPr lang="it-IT" sz="2400" i="1" dirty="0" err="1">
                <a:solidFill>
                  <a:prstClr val="black"/>
                </a:solidFill>
                <a:latin typeface="Arial" panose="020B0604020202020204" pitchFamily="34" charset="0"/>
                <a:cs typeface="Arial" panose="020B0604020202020204" pitchFamily="34" charset="0"/>
              </a:rPr>
              <a:t>external</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check</a:t>
            </a:r>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 </a:t>
            </a:r>
            <a:r>
              <a:rPr lang="it-IT" sz="2400" i="1" dirty="0" err="1">
                <a:solidFill>
                  <a:prstClr val="black"/>
                </a:solidFill>
                <a:latin typeface="Arial" panose="020B0604020202020204" pitchFamily="34" charset="0"/>
                <a:cs typeface="Arial" panose="020B0604020202020204" pitchFamily="34" charset="0"/>
              </a:rPr>
              <a:t>resolution</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cannot</a:t>
            </a:r>
            <a:r>
              <a:rPr lang="it-IT" sz="2400" i="1" dirty="0">
                <a:solidFill>
                  <a:prstClr val="black"/>
                </a:solidFill>
                <a:latin typeface="Arial" panose="020B0604020202020204" pitchFamily="34" charset="0"/>
                <a:cs typeface="Arial" panose="020B0604020202020204" pitchFamily="34" charset="0"/>
              </a:rPr>
              <a:t> be </a:t>
            </a:r>
            <a:r>
              <a:rPr lang="it-IT" sz="2400" i="1" dirty="0" err="1">
                <a:solidFill>
                  <a:prstClr val="black"/>
                </a:solidFill>
                <a:latin typeface="Arial" panose="020B0604020202020204" pitchFamily="34" charset="0"/>
                <a:cs typeface="Arial" panose="020B0604020202020204" pitchFamily="34" charset="0"/>
              </a:rPr>
              <a:t>executed</a:t>
            </a:r>
            <a:r>
              <a:rPr lang="it-IT" sz="2400" i="1" dirty="0">
                <a:solidFill>
                  <a:prstClr val="black"/>
                </a:solidFill>
                <a:latin typeface="Arial" panose="020B0604020202020204" pitchFamily="34" charset="0"/>
                <a:cs typeface="Arial" panose="020B0604020202020204" pitchFamily="34" charset="0"/>
              </a:rPr>
              <a:t> for 90-days after Business </a:t>
            </a:r>
            <a:r>
              <a:rPr lang="it-IT" sz="2400" i="1" dirty="0" err="1">
                <a:solidFill>
                  <a:prstClr val="black"/>
                </a:solidFill>
                <a:latin typeface="Arial" panose="020B0604020202020204" pitchFamily="34" charset="0"/>
                <a:cs typeface="Arial" panose="020B0604020202020204" pitchFamily="34" charset="0"/>
              </a:rPr>
              <a:t>Register</a:t>
            </a:r>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 </a:t>
            </a:r>
            <a:r>
              <a:rPr lang="it-IT" sz="2400" i="1" dirty="0" err="1">
                <a:solidFill>
                  <a:prstClr val="black"/>
                </a:solidFill>
                <a:latin typeface="Arial" panose="020B0604020202020204" pitchFamily="34" charset="0"/>
                <a:cs typeface="Arial" panose="020B0604020202020204" pitchFamily="34" charset="0"/>
              </a:rPr>
              <a:t>within</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this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term</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creditors</a:t>
            </a:r>
            <a:r>
              <a:rPr lang="it-IT" sz="2400" i="1" dirty="0">
                <a:solidFill>
                  <a:prstClr val="black"/>
                </a:solidFill>
                <a:latin typeface="Arial" panose="020B0604020202020204" pitchFamily="34" charset="0"/>
                <a:cs typeface="Arial" panose="020B0604020202020204" pitchFamily="34" charset="0"/>
              </a:rPr>
              <a:t> can file an </a:t>
            </a:r>
            <a:r>
              <a:rPr lang="it-IT" sz="2400" i="1" dirty="0" err="1">
                <a:solidFill>
                  <a:prstClr val="black"/>
                </a:solidFill>
                <a:latin typeface="Arial" panose="020B0604020202020204" pitchFamily="34" charset="0"/>
                <a:cs typeface="Arial" panose="020B0604020202020204" pitchFamily="34" charset="0"/>
              </a:rPr>
              <a:t>opposition</a:t>
            </a:r>
            <a:r>
              <a:rPr lang="it-IT" sz="2400" i="1" dirty="0">
                <a:solidFill>
                  <a:prstClr val="black"/>
                </a:solidFill>
                <a:latin typeface="Arial" panose="020B0604020202020204" pitchFamily="34" charset="0"/>
                <a:cs typeface="Arial" panose="020B0604020202020204" pitchFamily="34" charset="0"/>
              </a:rPr>
              <a:t> to the court</a:t>
            </a:r>
          </a:p>
          <a:p>
            <a:r>
              <a:rPr lang="it-IT" sz="2400" i="1" dirty="0">
                <a:solidFill>
                  <a:prstClr val="black"/>
                </a:solidFill>
                <a:latin typeface="Arial" panose="020B0604020202020204" pitchFamily="34" charset="0"/>
                <a:cs typeface="Arial" panose="020B0604020202020204" pitchFamily="34" charset="0"/>
              </a:rPr>
              <a:t>	= </a:t>
            </a:r>
            <a:r>
              <a:rPr lang="it-IT" sz="2400" i="1" dirty="0" err="1">
                <a:solidFill>
                  <a:prstClr val="black"/>
                </a:solidFill>
                <a:latin typeface="Arial" panose="020B0604020202020204" pitchFamily="34" charset="0"/>
                <a:cs typeface="Arial" panose="020B0604020202020204" pitchFamily="34" charset="0"/>
              </a:rPr>
              <a:t>then</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judge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decides</a:t>
            </a:r>
            <a:r>
              <a:rPr lang="it-IT" sz="2400" i="1" dirty="0">
                <a:solidFill>
                  <a:prstClr val="black"/>
                </a:solidFill>
                <a:latin typeface="Arial" panose="020B0604020202020204" pitchFamily="34" charset="0"/>
                <a:cs typeface="Arial" panose="020B0604020202020204" pitchFamily="34" charset="0"/>
              </a:rPr>
              <a:t> the </a:t>
            </a:r>
            <a:r>
              <a:rPr lang="it-IT" sz="2400" i="1" dirty="0" err="1">
                <a:solidFill>
                  <a:prstClr val="black"/>
                </a:solidFill>
                <a:latin typeface="Arial" panose="020B0604020202020204" pitchFamily="34" charset="0"/>
                <a:cs typeface="Arial" panose="020B0604020202020204" pitchFamily="34" charset="0"/>
              </a:rPr>
              <a:t>approval</a:t>
            </a:r>
            <a:r>
              <a:rPr lang="it-IT" sz="2400" i="1" dirty="0">
                <a:solidFill>
                  <a:prstClr val="black"/>
                </a:solidFill>
                <a:latin typeface="Arial" panose="020B0604020202020204" pitchFamily="34" charset="0"/>
                <a:cs typeface="Arial" panose="020B0604020202020204" pitchFamily="34" charset="0"/>
              </a:rPr>
              <a:t> (ALSO AFTER company </a:t>
            </a:r>
            <a:r>
              <a:rPr lang="it-IT" sz="2400" i="1" dirty="0" err="1">
                <a:solidFill>
                  <a:prstClr val="black"/>
                </a:solidFill>
                <a:latin typeface="Arial" panose="020B0604020202020204" pitchFamily="34" charset="0"/>
                <a:cs typeface="Arial" panose="020B0604020202020204" pitchFamily="34" charset="0"/>
              </a:rPr>
              <a:t>guarantee</a:t>
            </a:r>
            <a:r>
              <a:rPr lang="it-IT" sz="2400" i="1" dirty="0">
                <a:solidFill>
                  <a:prstClr val="black"/>
                </a:solidFill>
                <a:latin typeface="Arial" panose="020B0604020202020204" pitchFamily="34" charset="0"/>
                <a:cs typeface="Arial" panose="020B0604020202020204" pitchFamily="34" charset="0"/>
              </a:rPr>
              <a:t>)</a:t>
            </a:r>
          </a:p>
          <a:p>
            <a:endParaRPr lang="it-IT" sz="2400" i="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46312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75542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SHARE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nominal</a:t>
            </a:r>
            <a:r>
              <a:rPr lang="it-IT" sz="2800" dirty="0">
                <a:latin typeface="Arial" panose="020B0604020202020204" pitchFamily="34" charset="0"/>
                <a:cs typeface="Arial" panose="020B0604020202020204" pitchFamily="34" charset="0"/>
              </a:rPr>
              <a:t> capital </a:t>
            </a:r>
            <a:r>
              <a:rPr lang="it-IT" sz="2800" dirty="0" err="1">
                <a:latin typeface="Arial" panose="020B0604020202020204" pitchFamily="34" charset="0"/>
                <a:cs typeface="Arial" panose="020B0604020202020204" pitchFamily="34" charset="0"/>
              </a:rPr>
              <a:t>reduction</a:t>
            </a:r>
            <a:endParaRPr lang="it-IT" sz="2800" dirty="0">
              <a:latin typeface="Arial" panose="020B0604020202020204" pitchFamily="34" charset="0"/>
              <a:cs typeface="Arial" panose="020B0604020202020204" pitchFamily="34" charset="0"/>
            </a:endParaRPr>
          </a:p>
          <a:p>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a:latin typeface="Arial" panose="020B0604020202020204" pitchFamily="34" charset="0"/>
                <a:cs typeface="Arial" panose="020B0604020202020204" pitchFamily="34" charset="0"/>
              </a:rPr>
              <a:t>capital </a:t>
            </a:r>
            <a:r>
              <a:rPr lang="it-IT" sz="2400" i="1" dirty="0" err="1">
                <a:latin typeface="Arial" panose="020B0604020202020204" pitchFamily="34" charset="0"/>
                <a:cs typeface="Arial" panose="020B0604020202020204" pitchFamily="34" charset="0"/>
              </a:rPr>
              <a:t>could</a:t>
            </a:r>
            <a:r>
              <a:rPr lang="it-IT" sz="2400" i="1" dirty="0">
                <a:latin typeface="Arial" panose="020B0604020202020204" pitchFamily="34" charset="0"/>
                <a:cs typeface="Arial" panose="020B0604020202020204" pitchFamily="34" charset="0"/>
              </a:rPr>
              <a:t> be </a:t>
            </a:r>
            <a:r>
              <a:rPr lang="it-IT" sz="2400" i="1" dirty="0" err="1">
                <a:latin typeface="Arial" panose="020B0604020202020204" pitchFamily="34" charset="0"/>
                <a:cs typeface="Arial" panose="020B0604020202020204" pitchFamily="34" charset="0"/>
              </a:rPr>
              <a:t>reduced</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because</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it</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has</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already</a:t>
            </a:r>
            <a:r>
              <a:rPr lang="it-IT" sz="2400" i="1" dirty="0">
                <a:latin typeface="Arial" panose="020B0604020202020204" pitchFamily="34" charset="0"/>
                <a:cs typeface="Arial" panose="020B0604020202020204" pitchFamily="34" charset="0"/>
              </a:rPr>
              <a:t> </a:t>
            </a:r>
            <a:r>
              <a:rPr lang="it-IT" sz="2400" i="1" dirty="0" err="1">
                <a:latin typeface="Arial" panose="020B0604020202020204" pitchFamily="34" charset="0"/>
                <a:cs typeface="Arial" panose="020B0604020202020204" pitchFamily="34" charset="0"/>
              </a:rPr>
              <a:t>decreased</a:t>
            </a:r>
            <a:r>
              <a:rPr lang="it-IT" sz="2400" i="1" dirty="0">
                <a:latin typeface="Arial" panose="020B0604020202020204" pitchFamily="34" charset="0"/>
                <a:cs typeface="Arial" panose="020B0604020202020204" pitchFamily="34" charset="0"/>
              </a:rPr>
              <a:t> in </a:t>
            </a:r>
            <a:r>
              <a:rPr lang="it-IT" sz="2400" i="1" dirty="0" err="1">
                <a:latin typeface="Arial" panose="020B0604020202020204" pitchFamily="34" charset="0"/>
                <a:cs typeface="Arial" panose="020B0604020202020204" pitchFamily="34" charset="0"/>
              </a:rPr>
              <a:t>fact</a:t>
            </a:r>
            <a:endParaRPr lang="it-IT" sz="2400" i="1" dirty="0">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 company </a:t>
            </a:r>
            <a:r>
              <a:rPr lang="en" sz="2400" i="1" dirty="0">
                <a:latin typeface="Arial" panose="020B0604020202020204" pitchFamily="34" charset="0"/>
                <a:cs typeface="Arial" panose="020B0604020202020204" pitchFamily="34" charset="0"/>
              </a:rPr>
              <a:t>“acknowledges”</a:t>
            </a:r>
            <a:r>
              <a:rPr lang="it-IT" sz="2400" i="1" dirty="0">
                <a:solidFill>
                  <a:prstClr val="black"/>
                </a:solidFill>
                <a:latin typeface="Arial" panose="020B0604020202020204" pitchFamily="34" charset="0"/>
                <a:cs typeface="Arial" panose="020B0604020202020204" pitchFamily="34" charset="0"/>
              </a:rPr>
              <a:t> the </a:t>
            </a:r>
            <a:r>
              <a:rPr lang="it-IT" sz="2400" i="1" dirty="0" err="1">
                <a:solidFill>
                  <a:prstClr val="black"/>
                </a:solidFill>
                <a:latin typeface="Arial" panose="020B0604020202020204" pitchFamily="34" charset="0"/>
                <a:cs typeface="Arial" panose="020B0604020202020204" pitchFamily="34" charset="0"/>
              </a:rPr>
              <a:t>reduction</a:t>
            </a:r>
            <a:r>
              <a:rPr lang="it-IT" sz="2400" i="1" dirty="0">
                <a:solidFill>
                  <a:prstClr val="black"/>
                </a:solidFill>
                <a:latin typeface="Arial" panose="020B0604020202020204" pitchFamily="34" charset="0"/>
                <a:cs typeface="Arial" panose="020B0604020202020204" pitchFamily="34" charset="0"/>
              </a:rPr>
              <a:t> (in </a:t>
            </a:r>
            <a:r>
              <a:rPr lang="it-IT" sz="2400" i="1" dirty="0" err="1">
                <a:solidFill>
                  <a:prstClr val="black"/>
                </a:solidFill>
                <a:latin typeface="Arial" panose="020B0604020202020204" pitchFamily="34" charset="0"/>
                <a:cs typeface="Arial" panose="020B0604020202020204" pitchFamily="34" charset="0"/>
              </a:rPr>
              <a:t>this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sense</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it</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is</a:t>
            </a:r>
            <a:r>
              <a:rPr lang="it-IT" sz="2400" i="1" dirty="0">
                <a:solidFill>
                  <a:prstClr val="black"/>
                </a:solidFill>
                <a:latin typeface="Arial" panose="020B0604020202020204" pitchFamily="34" charset="0"/>
                <a:cs typeface="Arial" panose="020B0604020202020204" pitchFamily="34" charset="0"/>
              </a:rPr>
              <a:t> for </a:t>
            </a:r>
            <a:r>
              <a:rPr lang="en" sz="2400" i="1" dirty="0">
                <a:latin typeface="Arial" panose="020B0604020202020204" pitchFamily="34" charset="0"/>
                <a:cs typeface="Arial" panose="020B0604020202020204" pitchFamily="34" charset="0"/>
              </a:rPr>
              <a:t>“losses”)</a:t>
            </a:r>
          </a:p>
          <a:p>
            <a:r>
              <a:rPr lang="en" sz="2400" i="1" dirty="0">
                <a:solidFill>
                  <a:prstClr val="black"/>
                </a:solidFill>
                <a:latin typeface="Arial" panose="020B0604020202020204" pitchFamily="34" charset="0"/>
                <a:cs typeface="Arial" panose="020B0604020202020204" pitchFamily="34" charset="0"/>
              </a:rPr>
              <a:t>	THEREFORE in this case NO money is reimbursed (capital already lost!)</a:t>
            </a:r>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a:t>
            </a:r>
            <a:endParaRPr lang="it-IT" sz="8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-&gt; </a:t>
            </a:r>
            <a:r>
              <a:rPr lang="it-IT" sz="2400" i="1" dirty="0" err="1">
                <a:solidFill>
                  <a:prstClr val="black"/>
                </a:solidFill>
                <a:latin typeface="Arial" panose="020B0604020202020204" pitchFamily="34" charset="0"/>
                <a:cs typeface="Arial" panose="020B0604020202020204" pitchFamily="34" charset="0"/>
              </a:rPr>
              <a:t>such</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operation</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has</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relevant</a:t>
            </a:r>
            <a:r>
              <a:rPr lang="it-IT" sz="2400" i="1"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implications</a:t>
            </a:r>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 </a:t>
            </a:r>
            <a:r>
              <a:rPr lang="en" sz="2400" i="1" dirty="0">
                <a:solidFill>
                  <a:prstClr val="black"/>
                </a:solidFill>
                <a:latin typeface="Arial" panose="020B0604020202020204" pitchFamily="34" charset="0"/>
                <a:cs typeface="Arial" panose="020B0604020202020204" pitchFamily="34" charset="0"/>
              </a:rPr>
              <a:t>patrimonial stability of the company itself (“safety” check)</a:t>
            </a:r>
            <a:r>
              <a:rPr lang="it-IT" sz="2400" i="1" dirty="0">
                <a:solidFill>
                  <a:prstClr val="black"/>
                </a:solidFill>
                <a:latin typeface="Arial" panose="020B0604020202020204" pitchFamily="34" charset="0"/>
                <a:cs typeface="Arial" panose="020B0604020202020204" pitchFamily="34" charset="0"/>
              </a:rPr>
              <a:t> </a:t>
            </a:r>
          </a:p>
          <a:p>
            <a:r>
              <a:rPr lang="it-IT" sz="2400" i="1" dirty="0">
                <a:solidFill>
                  <a:prstClr val="black"/>
                </a:solidFill>
                <a:latin typeface="Arial" panose="020B0604020202020204" pitchFamily="34" charset="0"/>
                <a:cs typeface="Arial" panose="020B0604020202020204" pitchFamily="34" charset="0"/>
              </a:rPr>
              <a:t>	= </a:t>
            </a:r>
            <a:r>
              <a:rPr lang="en" sz="2400" i="1" dirty="0">
                <a:solidFill>
                  <a:prstClr val="black"/>
                </a:solidFill>
                <a:latin typeface="Arial" panose="020B0604020202020204" pitchFamily="34" charset="0"/>
                <a:cs typeface="Arial" panose="020B0604020202020204" pitchFamily="34" charset="0"/>
              </a:rPr>
              <a:t>patrimonial integrity of the company itself (“vital” check)</a:t>
            </a:r>
            <a:endParaRPr lang="it-IT" sz="2400" i="1" dirty="0">
              <a:solidFill>
                <a:prstClr val="black"/>
              </a:solidFill>
              <a:latin typeface="Arial" panose="020B0604020202020204" pitchFamily="34" charset="0"/>
              <a:cs typeface="Arial" panose="020B0604020202020204" pitchFamily="34" charset="0"/>
            </a:endParaRPr>
          </a:p>
          <a:p>
            <a:r>
              <a:rPr lang="it-IT" sz="2400" i="1" dirty="0">
                <a:solidFill>
                  <a:prstClr val="black"/>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392676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575542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SHARE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nominal</a:t>
            </a:r>
            <a:r>
              <a:rPr lang="it-IT" sz="2800" dirty="0">
                <a:latin typeface="Arial" panose="020B0604020202020204" pitchFamily="34" charset="0"/>
                <a:cs typeface="Arial" panose="020B0604020202020204" pitchFamily="34" charset="0"/>
              </a:rPr>
              <a:t> capital </a:t>
            </a:r>
            <a:r>
              <a:rPr lang="it-IT" sz="2800" dirty="0" err="1">
                <a:latin typeface="Arial" panose="020B0604020202020204" pitchFamily="34" charset="0"/>
                <a:cs typeface="Arial" panose="020B0604020202020204" pitchFamily="34" charset="0"/>
              </a:rPr>
              <a:t>reduction</a:t>
            </a:r>
            <a:r>
              <a:rPr lang="it-IT" sz="2800" dirty="0">
                <a:latin typeface="Arial" panose="020B0604020202020204" pitchFamily="34" charset="0"/>
                <a:cs typeface="Arial" panose="020B0604020202020204" pitchFamily="34" charset="0"/>
              </a:rPr>
              <a:t> (2446 c.c.)</a:t>
            </a:r>
          </a:p>
          <a:p>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a:latin typeface="Arial" panose="020B0604020202020204" pitchFamily="34" charset="0"/>
                <a:cs typeface="Arial" panose="020B0604020202020204" pitchFamily="34" charset="0"/>
              </a:rPr>
              <a:t>IF LOSSES ARE BEYOND 1/3 CAPITAL</a:t>
            </a:r>
          </a:p>
          <a:p>
            <a:pPr marL="342900" indent="-342900">
              <a:buFontTx/>
              <a:buChar char="-"/>
            </a:pPr>
            <a:r>
              <a:rPr lang="en" sz="2400" i="1" dirty="0">
                <a:solidFill>
                  <a:prstClr val="black"/>
                </a:solidFill>
                <a:latin typeface="Arial" panose="020B0604020202020204" pitchFamily="34" charset="0"/>
                <a:cs typeface="Arial" panose="020B0604020202020204" pitchFamily="34" charset="0"/>
              </a:rPr>
              <a:t>urgent summoning SM</a:t>
            </a:r>
          </a:p>
          <a:p>
            <a:pPr marL="342900" indent="-342900">
              <a:buFontTx/>
              <a:buChar char="-"/>
            </a:pPr>
            <a:r>
              <a:rPr lang="en" sz="2400" i="1" dirty="0">
                <a:solidFill>
                  <a:prstClr val="black"/>
                </a:solidFill>
                <a:latin typeface="Arial" panose="020B0604020202020204" pitchFamily="34" charset="0"/>
                <a:cs typeface="Arial" panose="020B0604020202020204" pitchFamily="34" charset="0"/>
              </a:rPr>
              <a:t>presentation of up-to-date balance sheet with </a:t>
            </a:r>
            <a:r>
              <a:rPr lang="en" sz="2400" i="1" dirty="0" err="1">
                <a:solidFill>
                  <a:prstClr val="black"/>
                </a:solidFill>
                <a:latin typeface="Arial" panose="020B0604020202020204" pitchFamily="34" charset="0"/>
                <a:cs typeface="Arial" panose="020B0604020202020204" pitchFamily="34" charset="0"/>
              </a:rPr>
              <a:t>BoD</a:t>
            </a:r>
            <a:r>
              <a:rPr lang="en" sz="2400" i="1" dirty="0">
                <a:solidFill>
                  <a:prstClr val="black"/>
                </a:solidFill>
                <a:latin typeface="Arial" panose="020B0604020202020204" pitchFamily="34" charset="0"/>
                <a:cs typeface="Arial" panose="020B0604020202020204" pitchFamily="34" charset="0"/>
              </a:rPr>
              <a:t> report &amp; </a:t>
            </a:r>
            <a:r>
              <a:rPr lang="en" sz="2400" i="1" dirty="0" err="1">
                <a:solidFill>
                  <a:prstClr val="black"/>
                </a:solidFill>
                <a:latin typeface="Arial" panose="020B0604020202020204" pitchFamily="34" charset="0"/>
                <a:cs typeface="Arial" panose="020B0604020202020204" pitchFamily="34" charset="0"/>
              </a:rPr>
              <a:t>BoSA</a:t>
            </a:r>
            <a:r>
              <a:rPr lang="en" sz="2400" i="1" dirty="0">
                <a:solidFill>
                  <a:prstClr val="black"/>
                </a:solidFill>
                <a:latin typeface="Arial" panose="020B0604020202020204" pitchFamily="34" charset="0"/>
                <a:cs typeface="Arial" panose="020B0604020202020204" pitchFamily="34" charset="0"/>
              </a:rPr>
              <a:t> observations</a:t>
            </a:r>
          </a:p>
          <a:p>
            <a:pPr marL="342900" indent="-342900">
              <a:buFontTx/>
              <a:buChar char="-"/>
            </a:pPr>
            <a:r>
              <a:rPr lang="en" sz="2400" i="1" dirty="0">
                <a:solidFill>
                  <a:prstClr val="black"/>
                </a:solidFill>
                <a:latin typeface="Arial" panose="020B0604020202020204" pitchFamily="34" charset="0"/>
                <a:cs typeface="Arial" panose="020B0604020202020204" pitchFamily="34" charset="0"/>
              </a:rPr>
              <a:t>SM can decide to carry losses “forward” in the next financial year</a:t>
            </a:r>
          </a:p>
          <a:p>
            <a:r>
              <a:rPr lang="en" sz="2400" i="1" dirty="0">
                <a:solidFill>
                  <a:prstClr val="black"/>
                </a:solidFill>
                <a:latin typeface="Arial" panose="020B0604020202020204" pitchFamily="34" charset="0"/>
                <a:cs typeface="Arial" panose="020B0604020202020204" pitchFamily="34" charset="0"/>
              </a:rPr>
              <a:t>	-&gt; BUT IF then losses are not restored above 1/3 capital</a:t>
            </a:r>
          </a:p>
          <a:p>
            <a:r>
              <a:rPr lang="en" sz="2400" i="1" dirty="0">
                <a:solidFill>
                  <a:prstClr val="black"/>
                </a:solidFill>
                <a:latin typeface="Arial" panose="020B0604020202020204" pitchFamily="34" charset="0"/>
                <a:cs typeface="Arial" panose="020B0604020202020204" pitchFamily="34" charset="0"/>
              </a:rPr>
              <a:t>	= Ordinary SM should proceed to proportional capital reduction</a:t>
            </a:r>
          </a:p>
          <a:p>
            <a:r>
              <a:rPr lang="en" sz="2400" i="1" dirty="0">
                <a:solidFill>
                  <a:prstClr val="black"/>
                </a:solidFill>
                <a:latin typeface="Arial" panose="020B0604020202020204" pitchFamily="34" charset="0"/>
                <a:cs typeface="Arial" panose="020B0604020202020204" pitchFamily="34" charset="0"/>
              </a:rPr>
              <a:t>	[if failing, </a:t>
            </a:r>
            <a:r>
              <a:rPr lang="en" sz="2400" i="1" dirty="0" err="1">
                <a:solidFill>
                  <a:prstClr val="black"/>
                </a:solidFill>
                <a:latin typeface="Arial" panose="020B0604020202020204" pitchFamily="34" charset="0"/>
                <a:cs typeface="Arial" panose="020B0604020202020204" pitchFamily="34" charset="0"/>
              </a:rPr>
              <a:t>BoD</a:t>
            </a:r>
            <a:r>
              <a:rPr lang="en" sz="2400" i="1" dirty="0">
                <a:solidFill>
                  <a:prstClr val="black"/>
                </a:solidFill>
                <a:latin typeface="Arial" panose="020B0604020202020204" pitchFamily="34" charset="0"/>
                <a:cs typeface="Arial" panose="020B0604020202020204" pitchFamily="34" charset="0"/>
              </a:rPr>
              <a:t> or </a:t>
            </a:r>
            <a:r>
              <a:rPr lang="en" sz="2400" i="1" dirty="0" err="1">
                <a:solidFill>
                  <a:prstClr val="black"/>
                </a:solidFill>
                <a:latin typeface="Arial" panose="020B0604020202020204" pitchFamily="34" charset="0"/>
                <a:cs typeface="Arial" panose="020B0604020202020204" pitchFamily="34" charset="0"/>
              </a:rPr>
              <a:t>BoSA</a:t>
            </a:r>
            <a:r>
              <a:rPr lang="en" sz="2400" i="1" dirty="0">
                <a:solidFill>
                  <a:prstClr val="black"/>
                </a:solidFill>
                <a:latin typeface="Arial" panose="020B0604020202020204" pitchFamily="34" charset="0"/>
                <a:cs typeface="Arial" panose="020B0604020202020204" pitchFamily="34" charset="0"/>
              </a:rPr>
              <a:t> should ask the court to provide with judicial decree]</a:t>
            </a:r>
          </a:p>
          <a:p>
            <a:endParaRPr lang="en" sz="2400" i="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8240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353800" cy="6124754"/>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joint stock company (</a:t>
            </a:r>
            <a:r>
              <a:rPr lang="en-US" sz="3200" u="sng" dirty="0" err="1">
                <a:latin typeface="Arial" panose="020B0604020202020204" pitchFamily="34" charset="0"/>
                <a:cs typeface="Arial" panose="020B0604020202020204" pitchFamily="34" charset="0"/>
              </a:rPr>
              <a:t>s.p.a</a:t>
            </a:r>
            <a:r>
              <a:rPr lang="en-US" sz="3200" u="sng"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CORPORATE AMENDMENTS</a:t>
            </a:r>
          </a:p>
          <a:p>
            <a:endParaRPr lang="en-US" sz="3200" u="sng" dirty="0">
              <a:latin typeface="Arial" panose="020B0604020202020204" pitchFamily="34" charset="0"/>
              <a:cs typeface="Arial" panose="020B0604020202020204" pitchFamily="34" charset="0"/>
            </a:endParaRPr>
          </a:p>
          <a:p>
            <a:r>
              <a:rPr lang="it-IT" sz="3200" i="1" u="sng" dirty="0">
                <a:latin typeface="Arial" panose="020B0604020202020204" pitchFamily="34" charset="0"/>
                <a:cs typeface="Arial" panose="020B0604020202020204" pitchFamily="34" charset="0"/>
              </a:rPr>
              <a:t>AMENDMENTS TO SHARE CAPITAL</a:t>
            </a:r>
            <a:endParaRPr lang="it-IT" sz="3200" i="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nominal</a:t>
            </a:r>
            <a:r>
              <a:rPr lang="it-IT" sz="2800" dirty="0">
                <a:latin typeface="Arial" panose="020B0604020202020204" pitchFamily="34" charset="0"/>
                <a:cs typeface="Arial" panose="020B0604020202020204" pitchFamily="34" charset="0"/>
              </a:rPr>
              <a:t> capital </a:t>
            </a:r>
            <a:r>
              <a:rPr lang="it-IT" sz="2800" dirty="0" err="1">
                <a:latin typeface="Arial" panose="020B0604020202020204" pitchFamily="34" charset="0"/>
                <a:cs typeface="Arial" panose="020B0604020202020204" pitchFamily="34" charset="0"/>
              </a:rPr>
              <a:t>reduction</a:t>
            </a:r>
            <a:r>
              <a:rPr lang="it-IT" sz="2800" dirty="0">
                <a:latin typeface="Arial" panose="020B0604020202020204" pitchFamily="34" charset="0"/>
                <a:cs typeface="Arial" panose="020B0604020202020204" pitchFamily="34" charset="0"/>
              </a:rPr>
              <a:t> (2447 c.c.)</a:t>
            </a:r>
          </a:p>
          <a:p>
            <a:endParaRPr lang="en" sz="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a:t>
            </a:r>
            <a:r>
              <a:rPr lang="it-IT" sz="2400" i="1" dirty="0">
                <a:latin typeface="Arial" panose="020B0604020202020204" pitchFamily="34" charset="0"/>
                <a:cs typeface="Arial" panose="020B0604020202020204" pitchFamily="34" charset="0"/>
              </a:rPr>
              <a:t>IF LOSSES BEYOND 1/3 AND ALSO CAPITAL BELOW LEGAL MINIMUM</a:t>
            </a:r>
          </a:p>
          <a:p>
            <a:pPr marL="342900" indent="-342900">
              <a:buFontTx/>
              <a:buChar char="-"/>
            </a:pPr>
            <a:r>
              <a:rPr lang="en" sz="2400" i="1" dirty="0">
                <a:solidFill>
                  <a:prstClr val="black"/>
                </a:solidFill>
                <a:latin typeface="Arial" panose="020B0604020202020204" pitchFamily="34" charset="0"/>
                <a:cs typeface="Arial" panose="020B0604020202020204" pitchFamily="34" charset="0"/>
              </a:rPr>
              <a:t>urgent summoning SM</a:t>
            </a:r>
          </a:p>
          <a:p>
            <a:pPr marL="342900" indent="-342900">
              <a:buFontTx/>
              <a:buChar char="-"/>
            </a:pPr>
            <a:r>
              <a:rPr lang="en" sz="2400" i="1" dirty="0">
                <a:solidFill>
                  <a:prstClr val="black"/>
                </a:solidFill>
                <a:latin typeface="Arial" panose="020B0604020202020204" pitchFamily="34" charset="0"/>
                <a:cs typeface="Arial" panose="020B0604020202020204" pitchFamily="34" charset="0"/>
              </a:rPr>
              <a:t>immediate resolution with only 3 possible options</a:t>
            </a:r>
          </a:p>
          <a:p>
            <a:r>
              <a:rPr lang="en" sz="2400" i="1" dirty="0">
                <a:solidFill>
                  <a:prstClr val="black"/>
                </a:solidFill>
                <a:latin typeface="Arial" panose="020B0604020202020204" pitchFamily="34" charset="0"/>
                <a:cs typeface="Arial" panose="020B0604020202020204" pitchFamily="34" charset="0"/>
              </a:rPr>
              <a:t>	-&gt; RECAPITALIZE</a:t>
            </a:r>
          </a:p>
          <a:p>
            <a:r>
              <a:rPr lang="en" sz="2400" i="1" dirty="0">
                <a:solidFill>
                  <a:prstClr val="black"/>
                </a:solidFill>
                <a:latin typeface="Arial" panose="020B0604020202020204" pitchFamily="34" charset="0"/>
                <a:cs typeface="Arial" panose="020B0604020202020204" pitchFamily="34" charset="0"/>
              </a:rPr>
              <a:t>		= capital reduction and simultaneous increase above legal minimum</a:t>
            </a:r>
          </a:p>
          <a:p>
            <a:r>
              <a:rPr lang="en" sz="2400" i="1" dirty="0">
                <a:solidFill>
                  <a:prstClr val="black"/>
                </a:solidFill>
                <a:latin typeface="Arial" panose="020B0604020202020204" pitchFamily="34" charset="0"/>
                <a:cs typeface="Arial" panose="020B0604020202020204" pitchFamily="34" charset="0"/>
              </a:rPr>
              <a:t>	-&gt; TRANSFORM</a:t>
            </a:r>
          </a:p>
          <a:p>
            <a:r>
              <a:rPr lang="en" sz="2400" i="1" dirty="0">
                <a:solidFill>
                  <a:prstClr val="black"/>
                </a:solidFill>
                <a:latin typeface="Arial" panose="020B0604020202020204" pitchFamily="34" charset="0"/>
                <a:cs typeface="Arial" panose="020B0604020202020204" pitchFamily="34" charset="0"/>
              </a:rPr>
              <a:t>		= company transformation into a different type</a:t>
            </a:r>
          </a:p>
          <a:p>
            <a:r>
              <a:rPr lang="en" sz="2400" i="1" dirty="0">
                <a:solidFill>
                  <a:prstClr val="black"/>
                </a:solidFill>
                <a:latin typeface="Arial" panose="020B0604020202020204" pitchFamily="34" charset="0"/>
                <a:cs typeface="Arial" panose="020B0604020202020204" pitchFamily="34" charset="0"/>
              </a:rPr>
              <a:t>	-&gt; LIQUIDATE</a:t>
            </a:r>
          </a:p>
          <a:p>
            <a:r>
              <a:rPr lang="en" sz="2400" i="1" dirty="0">
                <a:solidFill>
                  <a:prstClr val="black"/>
                </a:solidFill>
                <a:latin typeface="Arial" panose="020B0604020202020204" pitchFamily="34" charset="0"/>
                <a:cs typeface="Arial" panose="020B0604020202020204" pitchFamily="34" charset="0"/>
              </a:rPr>
              <a:t>		= company final dissolution</a:t>
            </a:r>
          </a:p>
        </p:txBody>
      </p:sp>
    </p:spTree>
    <p:extLst>
      <p:ext uri="{BB962C8B-B14F-4D97-AF65-F5344CB8AC3E}">
        <p14:creationId xmlns:p14="http://schemas.microsoft.com/office/powerpoint/2010/main" val="134355682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2597</TotalTime>
  <Words>2434</Words>
  <Application>Microsoft Office PowerPoint</Application>
  <PresentationFormat>Widescreen</PresentationFormat>
  <Paragraphs>391</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Tema di Office</vt:lpstr>
      <vt:lpstr>Italian and European Company Law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and European Company Law</dc:title>
  <dc:creator>SERAFIN Giulia</dc:creator>
  <cp:lastModifiedBy>CALABRESE BERNARDO</cp:lastModifiedBy>
  <cp:revision>367</cp:revision>
  <dcterms:created xsi:type="dcterms:W3CDTF">2022-09-29T07:58:18Z</dcterms:created>
  <dcterms:modified xsi:type="dcterms:W3CDTF">2026-10-29T09:45:19Z</dcterms:modified>
</cp:coreProperties>
</file>