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0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7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3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799611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 e lime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Titolo presentazione</a:t>
            </a:r>
          </a:p>
        </p:txBody>
      </p:sp>
      <p:sp>
        <p:nvSpPr>
          <p:cNvPr id="23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Autore e data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139160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iotola con frittelle al salmone, insalata e humm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olo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Titolo</a:t>
            </a:r>
          </a:p>
        </p:txBody>
      </p:sp>
      <p:sp>
        <p:nvSpPr>
          <p:cNvPr id="3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8825"/>
            <a:ext cx="262892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899525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476065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89917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Sottotitolo diapositiva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appardelle con burro al prezzemolo, nocciole tostate e scaglie di parmigiano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olo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813240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8825"/>
            <a:ext cx="262892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131338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115533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495541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698079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Dettagli informazione</a:t>
            </a:r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017604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Attribuzione</a:t>
            </a:r>
          </a:p>
        </p:txBody>
      </p:sp>
      <p:sp>
        <p:nvSpPr>
          <p:cNvPr id="116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0721764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iotola di insalata con riso saltato, uova sode e bacchette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Ciotola con frittelle al salmone, insalata e humm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Pappardelle con burro al prezzemolo, nocciole tostate e scaglie di parmigiano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829428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11182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96847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6708"/>
            <a:ext cx="262892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714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olo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Cinetica Chimica</a:t>
            </a:r>
          </a:p>
        </p:txBody>
      </p:sp>
      <p:sp>
        <p:nvSpPr>
          <p:cNvPr id="95" name="Sottotitolo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r>
              <a:t>Es. 5 Reazione di iodurazione dell’acetone in ambiente acido</a:t>
            </a:r>
          </a:p>
          <a:p>
            <a:r>
              <a:t>Es. 6 Determinazione della costante cinetica di idrolisi dell’acetato di etile con tecnica pH-STAT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olo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Cinetica</a:t>
            </a:r>
            <a:r>
              <a:rPr dirty="0"/>
              <a:t> di </a:t>
            </a:r>
            <a:r>
              <a:rPr dirty="0" err="1"/>
              <a:t>iodurazione</a:t>
            </a:r>
            <a:r>
              <a:rPr dirty="0"/>
              <a:t> </a:t>
            </a:r>
            <a:r>
              <a:rPr dirty="0" err="1"/>
              <a:t>dell’acetone</a:t>
            </a:r>
            <a:r>
              <a:rPr dirty="0"/>
              <a:t> in </a:t>
            </a:r>
            <a:r>
              <a:rPr dirty="0" err="1"/>
              <a:t>ambiente</a:t>
            </a:r>
            <a:r>
              <a:rPr dirty="0"/>
              <a:t> </a:t>
            </a:r>
            <a:r>
              <a:rPr dirty="0" err="1"/>
              <a:t>acido</a:t>
            </a:r>
            <a:endParaRPr dirty="0"/>
          </a:p>
        </p:txBody>
      </p:sp>
      <p:pic>
        <p:nvPicPr>
          <p:cNvPr id="98" name="Segnaposto contenuto 3" descr="Segnaposto contenut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608" y="1690688"/>
            <a:ext cx="7791535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7A95B4-15A0-117D-37BF-85DF0973E6C8}"/>
              </a:ext>
            </a:extLst>
          </p:cNvPr>
          <p:cNvSpPr txBox="1"/>
          <p:nvPr/>
        </p:nvSpPr>
        <p:spPr>
          <a:xfrm>
            <a:off x="5294376" y="3291840"/>
            <a:ext cx="1216152" cy="46166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dn</a:t>
            </a:r>
            <a:r>
              <a:rPr kumimoji="0" lang="it-IT" sz="2400" b="0" i="0" u="none" strike="noStrike" cap="none" spc="0" normalizeH="0" baseline="-2500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J</a:t>
            </a:r>
            <a:r>
              <a:rPr kumimoji="0" lang="it-IT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=</a:t>
            </a:r>
            <a:r>
              <a:rPr kumimoji="0" lang="it-IT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anose="05050102010706020507" pitchFamily="18" charset="2"/>
                <a:sym typeface="Calibri"/>
              </a:rPr>
              <a:t>n</a:t>
            </a:r>
            <a:r>
              <a:rPr kumimoji="0" lang="it-IT" sz="2400" b="0" i="0" u="none" strike="noStrike" cap="none" spc="0" normalizeH="0" baseline="-2500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J</a:t>
            </a:r>
            <a:r>
              <a:rPr kumimoji="0" lang="it-IT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</a:t>
            </a:r>
            <a:r>
              <a:rPr kumimoji="0" lang="it-IT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anose="05050102010706020507" pitchFamily="18" charset="2"/>
                <a:sym typeface="Calibri"/>
              </a:rPr>
              <a:t>x</a:t>
            </a:r>
            <a:endParaRPr kumimoji="0" lang="it-IT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Symbol" panose="05050102010706020507" pitchFamily="18" charset="2"/>
              <a:sym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915233-8301-CCFF-88A5-1A675023A206}"/>
              </a:ext>
            </a:extLst>
          </p:cNvPr>
          <p:cNvSpPr txBox="1"/>
          <p:nvPr/>
        </p:nvSpPr>
        <p:spPr>
          <a:xfrm>
            <a:off x="6625675" y="3322616"/>
            <a:ext cx="609447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sz="2000" dirty="0" err="1">
                <a:latin typeface="Symbol" panose="05050102010706020507" pitchFamily="18" charset="2"/>
              </a:rPr>
              <a:t>n</a:t>
            </a:r>
            <a:r>
              <a:rPr lang="it-IT" sz="2000" baseline="-25000" dirty="0" err="1"/>
              <a:t>J</a:t>
            </a:r>
            <a:r>
              <a:rPr lang="it-IT" sz="2000" dirty="0"/>
              <a:t>: coefficiente stechiometrico con segno intrinseco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3E9273-E74F-FF6C-E51B-2207462963F5}"/>
              </a:ext>
            </a:extLst>
          </p:cNvPr>
          <p:cNvSpPr txBox="1"/>
          <p:nvPr/>
        </p:nvSpPr>
        <p:spPr>
          <a:xfrm>
            <a:off x="5827099" y="2447331"/>
            <a:ext cx="336499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si considerano le moli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CC12D7C-DFFF-D7CD-11EA-12E0FF49C076}"/>
              </a:ext>
            </a:extLst>
          </p:cNvPr>
          <p:cNvSpPr txBox="1"/>
          <p:nvPr/>
        </p:nvSpPr>
        <p:spPr>
          <a:xfrm>
            <a:off x="5358384" y="3794016"/>
            <a:ext cx="469087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si considerano le </a:t>
            </a:r>
            <a:r>
              <a:rPr kumimoji="0" lang="it-IT" sz="20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concentrazioni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egnaposto contenuto 3" descr="Segnaposto contenut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9" y="499268"/>
            <a:ext cx="11040586" cy="58594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olo 1"/>
          <p:cNvSpPr txBox="1">
            <a:spLocks noGrp="1"/>
          </p:cNvSpPr>
          <p:nvPr>
            <p:ph type="title"/>
          </p:nvPr>
        </p:nvSpPr>
        <p:spPr>
          <a:xfrm>
            <a:off x="838199" y="312736"/>
            <a:ext cx="10515601" cy="1325564"/>
          </a:xfrm>
          <a:prstGeom prst="rect">
            <a:avLst/>
          </a:prstGeom>
        </p:spPr>
        <p:txBody>
          <a:bodyPr/>
          <a:lstStyle/>
          <a:p>
            <a:r>
              <a:t>Meccanismo della reazione di iodurazione dell’acetone</a:t>
            </a:r>
          </a:p>
        </p:txBody>
      </p:sp>
      <p:pic>
        <p:nvPicPr>
          <p:cNvPr id="103" name="Segnaposto contenuto 3" descr="Segnaposto contenut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24" y="1638300"/>
            <a:ext cx="8808277" cy="481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nettore diritto 5"/>
          <p:cNvSpPr/>
          <p:nvPr/>
        </p:nvSpPr>
        <p:spPr>
          <a:xfrm>
            <a:off x="7861300" y="5952671"/>
            <a:ext cx="0" cy="15240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45719" rIns="45719"/>
          <a:lstStyle/>
          <a:p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042" y="144108"/>
            <a:ext cx="8917635" cy="66882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5" y="0"/>
            <a:ext cx="914401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920" y="108017"/>
            <a:ext cx="8992682" cy="67445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859" y="22471"/>
            <a:ext cx="9144009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074" y="20383"/>
            <a:ext cx="9089654" cy="68172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297" y="91050"/>
            <a:ext cx="914400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00" y="-185922"/>
            <a:ext cx="9639802" cy="7229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385" y="-17634"/>
            <a:ext cx="9144009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386" y="-13133"/>
            <a:ext cx="8990691" cy="67430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006" y="-75667"/>
            <a:ext cx="9345788" cy="7009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Elettrodo combinato per la misura del p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Elettrodo combinato per la misura del pH</a:t>
            </a:r>
          </a:p>
        </p:txBody>
      </p:sp>
      <p:sp>
        <p:nvSpPr>
          <p:cNvPr id="152" name="Elettrodo a vetro + elettrodo di riferiment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Elettrodo a vetro + elettrodo di riferimento</a:t>
            </a:r>
          </a:p>
        </p:txBody>
      </p:sp>
      <p:sp>
        <p:nvSpPr>
          <p:cNvPr id="153" name="Schema della cella:…"/>
          <p:cNvSpPr txBox="1">
            <a:spLocks noGrp="1"/>
          </p:cNvSpPr>
          <p:nvPr>
            <p:ph type="body" idx="1"/>
          </p:nvPr>
        </p:nvSpPr>
        <p:spPr>
          <a:xfrm>
            <a:off x="603250" y="1696511"/>
            <a:ext cx="10985501" cy="310952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Schema della cella:</a:t>
            </a:r>
          </a:p>
          <a:p>
            <a:pPr marL="0" indent="0">
              <a:buSzTx/>
              <a:buNone/>
              <a:defRPr b="1"/>
            </a:pPr>
            <a:r>
              <a:t>Ag|AgCl | HCl | membrana di vetro </a:t>
            </a:r>
            <a:r>
              <a:rPr>
                <a:solidFill>
                  <a:srgbClr val="0433FF"/>
                </a:solidFill>
              </a:rPr>
              <a:t>|</a:t>
            </a:r>
            <a:r>
              <a:t> soluzione in esame | elettrodo di riferimento </a:t>
            </a:r>
          </a:p>
        </p:txBody>
      </p:sp>
      <p:sp>
        <p:nvSpPr>
          <p:cNvPr id="154" name="https://www.electrochem.org/dl/interface/sum/sum04/IF6-04-Pages19-20.pdf"/>
          <p:cNvSpPr txBox="1"/>
          <p:nvPr/>
        </p:nvSpPr>
        <p:spPr>
          <a:xfrm>
            <a:off x="591413" y="6448224"/>
            <a:ext cx="8047076" cy="335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700">
                <a:solidFill>
                  <a:srgbClr val="0433FF"/>
                </a:solidFill>
              </a:defRPr>
            </a:lvl1pPr>
          </a:lstStyle>
          <a:p>
            <a:pPr algn="ctr" defTabSz="1219169"/>
            <a:r>
              <a:rPr sz="1850">
                <a:latin typeface="Helvetica Neue"/>
                <a:sym typeface="Helvetica Neue"/>
              </a:rPr>
              <a:t>https://www.electrochem.org/dl/interface/sum/sum04/IF6-04-Pages19-20.pdf</a:t>
            </a:r>
          </a:p>
        </p:txBody>
      </p:sp>
      <p:sp>
        <p:nvSpPr>
          <p:cNvPr id="155" name="Il pHmetro è un voltmetro…"/>
          <p:cNvSpPr txBox="1"/>
          <p:nvPr/>
        </p:nvSpPr>
        <p:spPr>
          <a:xfrm>
            <a:off x="617891" y="3110084"/>
            <a:ext cx="6448983" cy="3300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1">
                <a:solidFill>
                  <a:srgbClr val="000000"/>
                </a:solidFill>
              </a:defRPr>
            </a:pPr>
            <a:r>
              <a:rPr sz="2400" dirty="0">
                <a:latin typeface="Helvetica Neue"/>
                <a:sym typeface="Helvetica Neue"/>
              </a:rPr>
              <a:t>Il </a:t>
            </a:r>
            <a:r>
              <a:rPr sz="2400" dirty="0" err="1">
                <a:latin typeface="Helvetica Neue"/>
                <a:sym typeface="Helvetica Neue"/>
              </a:rPr>
              <a:t>pHmetro</a:t>
            </a:r>
            <a:r>
              <a:rPr sz="2400" dirty="0">
                <a:latin typeface="Helvetica Neue"/>
                <a:sym typeface="Helvetica Neue"/>
              </a:rPr>
              <a:t> è un </a:t>
            </a:r>
            <a:r>
              <a:rPr sz="2400" dirty="0" err="1">
                <a:latin typeface="Helvetica Neue"/>
                <a:sym typeface="Helvetica Neue"/>
              </a:rPr>
              <a:t>voltmetro</a:t>
            </a:r>
            <a:endParaRPr sz="2400" dirty="0">
              <a:latin typeface="Helvetica Neue"/>
              <a:sym typeface="Helvetica Neue"/>
            </a:endParaRPr>
          </a:p>
          <a:p>
            <a:pPr defTabSz="1219169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r>
              <a:rPr sz="2400" dirty="0">
                <a:latin typeface="Helvetica Neue"/>
                <a:sym typeface="Helvetica Neue"/>
              </a:rPr>
              <a:t>La </a:t>
            </a:r>
            <a:r>
              <a:rPr sz="2400" dirty="0" err="1">
                <a:latin typeface="Helvetica Neue"/>
                <a:sym typeface="Helvetica Neue"/>
              </a:rPr>
              <a:t>differenza</a:t>
            </a:r>
            <a:r>
              <a:rPr sz="2400" dirty="0">
                <a:latin typeface="Helvetica Neue"/>
                <a:sym typeface="Helvetica Neue"/>
              </a:rPr>
              <a:t> di </a:t>
            </a:r>
            <a:r>
              <a:rPr sz="2400" dirty="0" err="1">
                <a:latin typeface="Helvetica Neue"/>
                <a:sym typeface="Helvetica Neue"/>
              </a:rPr>
              <a:t>potenziale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rilevante</a:t>
            </a:r>
            <a:r>
              <a:rPr sz="2400" dirty="0">
                <a:latin typeface="Helvetica Neue"/>
                <a:sym typeface="Helvetica Neue"/>
              </a:rPr>
              <a:t> per la </a:t>
            </a:r>
            <a:r>
              <a:rPr sz="2400" dirty="0" err="1">
                <a:latin typeface="Helvetica Neue"/>
                <a:sym typeface="Helvetica Neue"/>
              </a:rPr>
              <a:t>misura</a:t>
            </a:r>
            <a:r>
              <a:rPr sz="2400" dirty="0">
                <a:latin typeface="Helvetica Neue"/>
                <a:sym typeface="Helvetica Neue"/>
              </a:rPr>
              <a:t> del pH è </a:t>
            </a:r>
            <a:r>
              <a:rPr sz="2400" dirty="0" err="1">
                <a:latin typeface="Helvetica Neue"/>
                <a:sym typeface="Helvetica Neue"/>
              </a:rPr>
              <a:t>quella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che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si</a:t>
            </a:r>
            <a:r>
              <a:rPr sz="2400" dirty="0">
                <a:latin typeface="Helvetica Neue"/>
                <a:sym typeface="Helvetica Neue"/>
              </a:rPr>
              <a:t> genera </a:t>
            </a:r>
            <a:r>
              <a:rPr sz="2400" dirty="0" err="1">
                <a:latin typeface="Helvetica Neue"/>
                <a:sym typeface="Helvetica Neue"/>
              </a:rPr>
              <a:t>all’interfaccia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esterno</a:t>
            </a:r>
            <a:r>
              <a:rPr sz="2400" dirty="0">
                <a:latin typeface="Helvetica Neue"/>
                <a:sym typeface="Helvetica Neue"/>
              </a:rPr>
              <a:t> del </a:t>
            </a:r>
            <a:r>
              <a:rPr sz="2400" dirty="0" err="1">
                <a:latin typeface="Helvetica Neue"/>
                <a:sym typeface="Helvetica Neue"/>
              </a:rPr>
              <a:t>vetro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soluzione</a:t>
            </a:r>
            <a:r>
              <a:rPr sz="2400" dirty="0">
                <a:latin typeface="Helvetica Neue"/>
                <a:sym typeface="Helvetica Neue"/>
              </a:rPr>
              <a:t> in </a:t>
            </a:r>
            <a:r>
              <a:rPr sz="2400" dirty="0" err="1">
                <a:latin typeface="Helvetica Neue"/>
                <a:sym typeface="Helvetica Neue"/>
              </a:rPr>
              <a:t>esame</a:t>
            </a:r>
            <a:r>
              <a:rPr sz="2400" dirty="0">
                <a:latin typeface="Helvetica Neue"/>
                <a:sym typeface="Helvetica Neue"/>
              </a:rPr>
              <a:t> (</a:t>
            </a:r>
            <a:r>
              <a:rPr sz="2400" dirty="0">
                <a:solidFill>
                  <a:srgbClr val="0433FF"/>
                </a:solidFill>
                <a:latin typeface="Helvetica Neue"/>
                <a:sym typeface="Helvetica Neue"/>
              </a:rPr>
              <a:t>I</a:t>
            </a:r>
            <a:r>
              <a:rPr sz="2400" dirty="0">
                <a:latin typeface="Helvetica Neue"/>
                <a:sym typeface="Helvetica Neue"/>
              </a:rPr>
              <a:t>)</a:t>
            </a:r>
          </a:p>
          <a:p>
            <a:pPr defTabSz="1219169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r>
              <a:rPr sz="2400" dirty="0" err="1">
                <a:latin typeface="Helvetica Neue"/>
                <a:sym typeface="Helvetica Neue"/>
              </a:rPr>
              <a:t>L’elettrodo</a:t>
            </a:r>
            <a:r>
              <a:rPr sz="2400" dirty="0">
                <a:latin typeface="Helvetica Neue"/>
                <a:sym typeface="Helvetica Neue"/>
              </a:rPr>
              <a:t> a </a:t>
            </a:r>
            <a:r>
              <a:rPr sz="2400" dirty="0" err="1">
                <a:latin typeface="Helvetica Neue"/>
                <a:sym typeface="Helvetica Neue"/>
              </a:rPr>
              <a:t>vetro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b="1" dirty="0" err="1">
                <a:latin typeface="Helvetica Neue"/>
                <a:sym typeface="Helvetica Neue"/>
              </a:rPr>
              <a:t>Ag|AgCl</a:t>
            </a:r>
            <a:r>
              <a:rPr sz="2400" b="1" dirty="0">
                <a:latin typeface="Helvetica Neue"/>
                <a:sym typeface="Helvetica Neue"/>
              </a:rPr>
              <a:t> | HCl | membrana di </a:t>
            </a:r>
            <a:r>
              <a:rPr sz="2400" b="1" dirty="0" err="1">
                <a:latin typeface="Helvetica Neue"/>
                <a:sym typeface="Helvetica Neue"/>
              </a:rPr>
              <a:t>vetro</a:t>
            </a:r>
            <a:r>
              <a:rPr sz="2400" dirty="0">
                <a:latin typeface="Helvetica Neue"/>
                <a:sym typeface="Helvetica Neue"/>
              </a:rPr>
              <a:t> è </a:t>
            </a:r>
            <a:r>
              <a:rPr sz="2400" dirty="0" err="1">
                <a:latin typeface="Helvetica Neue"/>
                <a:sym typeface="Helvetica Neue"/>
              </a:rPr>
              <a:t>sigillato</a:t>
            </a:r>
            <a:r>
              <a:rPr sz="2400" dirty="0">
                <a:latin typeface="Helvetica Neue"/>
                <a:sym typeface="Helvetica Neue"/>
              </a:rPr>
              <a:t> e il </a:t>
            </a:r>
            <a:r>
              <a:rPr sz="2400" dirty="0" err="1">
                <a:latin typeface="Helvetica Neue"/>
                <a:sym typeface="Helvetica Neue"/>
              </a:rPr>
              <a:t>potenziale</a:t>
            </a:r>
            <a:r>
              <a:rPr sz="2400" dirty="0">
                <a:latin typeface="Helvetica Neue"/>
                <a:sym typeface="Helvetica Neue"/>
              </a:rPr>
              <a:t> è </a:t>
            </a:r>
            <a:r>
              <a:rPr sz="2400" dirty="0" err="1">
                <a:latin typeface="Helvetica Neue"/>
                <a:sym typeface="Helvetica Neue"/>
              </a:rPr>
              <a:t>costante</a:t>
            </a:r>
            <a:r>
              <a:rPr sz="2400" dirty="0">
                <a:latin typeface="Helvetica Neue"/>
                <a:sym typeface="Helvetica Neue"/>
              </a:rPr>
              <a:t> </a:t>
            </a:r>
            <a:r>
              <a:rPr sz="2400" dirty="0" err="1">
                <a:latin typeface="Helvetica Neue"/>
                <a:sym typeface="Helvetica Neue"/>
              </a:rPr>
              <a:t>perché</a:t>
            </a:r>
            <a:r>
              <a:rPr sz="2400" dirty="0">
                <a:latin typeface="Helvetica Neue"/>
                <a:sym typeface="Helvetica Neue"/>
              </a:rPr>
              <a:t> la </a:t>
            </a:r>
            <a:r>
              <a:rPr sz="2400" dirty="0" err="1">
                <a:latin typeface="Helvetica Neue"/>
                <a:sym typeface="Helvetica Neue"/>
              </a:rPr>
              <a:t>concentrazione</a:t>
            </a:r>
            <a:r>
              <a:rPr sz="2400" dirty="0">
                <a:latin typeface="Helvetica Neue"/>
                <a:sym typeface="Helvetica Neue"/>
              </a:rPr>
              <a:t> di Cl</a:t>
            </a:r>
            <a:r>
              <a:rPr sz="2400" baseline="31999" dirty="0">
                <a:latin typeface="Helvetica Neue"/>
                <a:sym typeface="Helvetica Neue"/>
              </a:rPr>
              <a:t>-</a:t>
            </a:r>
            <a:r>
              <a:rPr sz="2400" dirty="0">
                <a:latin typeface="Helvetica Neue"/>
                <a:sym typeface="Helvetica Neue"/>
              </a:rPr>
              <a:t> è </a:t>
            </a:r>
            <a:r>
              <a:rPr sz="2400" dirty="0" err="1">
                <a:latin typeface="Helvetica Neue"/>
                <a:sym typeface="Helvetica Neue"/>
              </a:rPr>
              <a:t>costante</a:t>
            </a:r>
            <a:endParaRPr sz="2400" dirty="0">
              <a:latin typeface="Helvetica Neue"/>
              <a:sym typeface="Helvetica Neue"/>
            </a:endParaRPr>
          </a:p>
        </p:txBody>
      </p:sp>
      <p:pic>
        <p:nvPicPr>
          <p:cNvPr id="15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530" y="2867976"/>
            <a:ext cx="2753115" cy="3784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lettrodo a vetr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Elettrodo a vetro</a:t>
            </a:r>
          </a:p>
        </p:txBody>
      </p:sp>
      <p:sp>
        <p:nvSpPr>
          <p:cNvPr id="159" name="La superficie di silice idratata va incontro ad equilibri acido-base…"/>
          <p:cNvSpPr txBox="1">
            <a:spLocks noGrp="1"/>
          </p:cNvSpPr>
          <p:nvPr>
            <p:ph type="body" idx="1"/>
          </p:nvPr>
        </p:nvSpPr>
        <p:spPr>
          <a:xfrm>
            <a:off x="603250" y="1472591"/>
            <a:ext cx="10985501" cy="5281316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defTabSz="396240">
              <a:spcBef>
                <a:spcPts val="850"/>
              </a:spcBef>
              <a:defRPr sz="5280" spc="-52"/>
            </a:pPr>
            <a:r>
              <a:rPr dirty="0"/>
              <a:t>La </a:t>
            </a:r>
            <a:r>
              <a:rPr dirty="0" err="1"/>
              <a:t>superficie</a:t>
            </a:r>
            <a:r>
              <a:rPr dirty="0"/>
              <a:t> di </a:t>
            </a:r>
            <a:r>
              <a:rPr dirty="0" err="1"/>
              <a:t>silice</a:t>
            </a:r>
            <a:r>
              <a:rPr dirty="0"/>
              <a:t> </a:t>
            </a:r>
            <a:r>
              <a:rPr b="1" dirty="0" err="1"/>
              <a:t>idratata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incontro</a:t>
            </a:r>
            <a:r>
              <a:rPr dirty="0"/>
              <a:t> ad </a:t>
            </a:r>
            <a:r>
              <a:rPr dirty="0" err="1"/>
              <a:t>equilibri</a:t>
            </a:r>
            <a:r>
              <a:rPr dirty="0"/>
              <a:t> </a:t>
            </a:r>
            <a:r>
              <a:rPr dirty="0" err="1"/>
              <a:t>acido</a:t>
            </a:r>
            <a:r>
              <a:rPr dirty="0"/>
              <a:t>-base</a:t>
            </a:r>
          </a:p>
          <a:p>
            <a:pPr defTabSz="396240">
              <a:spcBef>
                <a:spcPts val="850"/>
              </a:spcBef>
              <a:defRPr sz="5280" spc="-52"/>
            </a:pPr>
            <a:r>
              <a:rPr dirty="0"/>
              <a:t>Alla </a:t>
            </a:r>
            <a:r>
              <a:rPr dirty="0" err="1"/>
              <a:t>superficie</a:t>
            </a:r>
            <a:r>
              <a:rPr dirty="0"/>
              <a:t> del </a:t>
            </a:r>
            <a:r>
              <a:rPr dirty="0" err="1"/>
              <a:t>vetro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crea</a:t>
            </a:r>
            <a:r>
              <a:rPr dirty="0"/>
              <a:t> un </a:t>
            </a:r>
            <a:r>
              <a:rPr dirty="0" err="1"/>
              <a:t>potenziale</a:t>
            </a:r>
            <a:r>
              <a:rPr dirty="0"/>
              <a:t> </a:t>
            </a:r>
          </a:p>
          <a:p>
            <a:pPr defTabSz="396240">
              <a:spcBef>
                <a:spcPts val="850"/>
              </a:spcBef>
              <a:defRPr sz="5280" spc="-52"/>
            </a:pPr>
            <a:r>
              <a:rPr dirty="0" err="1"/>
              <a:t>Eglass</a:t>
            </a:r>
            <a:r>
              <a:rPr dirty="0"/>
              <a:t> wall/solution ~ |RT/2.303F log </a:t>
            </a:r>
            <a:r>
              <a:rPr dirty="0" err="1"/>
              <a:t>a</a:t>
            </a:r>
            <a:r>
              <a:rPr baseline="-5999" dirty="0" err="1"/>
              <a:t>H</a:t>
            </a:r>
            <a:r>
              <a:rPr baseline="-5999" dirty="0"/>
              <a:t>+</a:t>
            </a:r>
            <a:r>
              <a:rPr dirty="0"/>
              <a:t>| </a:t>
            </a:r>
          </a:p>
          <a:p>
            <a:pPr defTabSz="396240">
              <a:spcBef>
                <a:spcPts val="850"/>
              </a:spcBef>
              <a:defRPr sz="5280" spc="-52"/>
            </a:pPr>
            <a:r>
              <a:rPr dirty="0" err="1"/>
              <a:t>Anche</a:t>
            </a:r>
            <a:r>
              <a:rPr dirty="0"/>
              <a:t> alla </a:t>
            </a:r>
            <a:r>
              <a:rPr dirty="0" err="1"/>
              <a:t>superficie</a:t>
            </a:r>
            <a:r>
              <a:rPr dirty="0"/>
              <a:t> interna, </a:t>
            </a:r>
            <a:r>
              <a:rPr dirty="0" err="1"/>
              <a:t>c’è</a:t>
            </a:r>
            <a:r>
              <a:rPr dirty="0"/>
              <a:t> un </a:t>
            </a:r>
            <a:r>
              <a:rPr dirty="0" err="1"/>
              <a:t>potenziale</a:t>
            </a:r>
            <a:r>
              <a:rPr dirty="0"/>
              <a:t>, di </a:t>
            </a:r>
            <a:r>
              <a:rPr dirty="0" err="1"/>
              <a:t>polarità</a:t>
            </a:r>
            <a:r>
              <a:rPr dirty="0"/>
              <a:t> </a:t>
            </a:r>
            <a:r>
              <a:rPr dirty="0" err="1"/>
              <a:t>opposta</a:t>
            </a:r>
            <a:r>
              <a:rPr dirty="0"/>
              <a:t>, e </a:t>
            </a:r>
            <a:r>
              <a:rPr dirty="0" err="1"/>
              <a:t>costante</a:t>
            </a:r>
            <a:r>
              <a:rPr dirty="0"/>
              <a:t> </a:t>
            </a:r>
            <a:r>
              <a:rPr dirty="0" err="1"/>
              <a:t>perché</a:t>
            </a:r>
            <a:r>
              <a:rPr dirty="0"/>
              <a:t> la </a:t>
            </a:r>
            <a:r>
              <a:rPr dirty="0" err="1"/>
              <a:t>a</a:t>
            </a:r>
            <a:r>
              <a:rPr baseline="-5999" dirty="0" err="1"/>
              <a:t>H</a:t>
            </a:r>
            <a:r>
              <a:rPr baseline="-5999" dirty="0"/>
              <a:t>+</a:t>
            </a:r>
            <a:r>
              <a:rPr dirty="0"/>
              <a:t> è </a:t>
            </a:r>
            <a:r>
              <a:rPr dirty="0" err="1"/>
              <a:t>costante</a:t>
            </a:r>
            <a:endParaRPr dirty="0"/>
          </a:p>
          <a:p>
            <a:pPr defTabSz="396240">
              <a:spcBef>
                <a:spcPts val="850"/>
              </a:spcBef>
              <a:defRPr sz="5280" spc="-52"/>
            </a:pPr>
            <a:r>
              <a:rPr dirty="0"/>
              <a:t>Il </a:t>
            </a:r>
            <a:r>
              <a:rPr dirty="0" err="1"/>
              <a:t>potenziale</a:t>
            </a:r>
            <a:r>
              <a:rPr dirty="0"/>
              <a:t> </a:t>
            </a:r>
            <a:r>
              <a:rPr dirty="0" err="1"/>
              <a:t>dell’elettrodo</a:t>
            </a:r>
            <a:r>
              <a:rPr dirty="0"/>
              <a:t> di </a:t>
            </a:r>
            <a:r>
              <a:rPr dirty="0" err="1"/>
              <a:t>riferimento</a:t>
            </a:r>
            <a:r>
              <a:rPr dirty="0"/>
              <a:t> è </a:t>
            </a:r>
            <a:r>
              <a:rPr dirty="0" err="1"/>
              <a:t>costante</a:t>
            </a:r>
            <a:endParaRPr dirty="0"/>
          </a:p>
          <a:p>
            <a:pPr defTabSz="396240">
              <a:spcBef>
                <a:spcPts val="850"/>
              </a:spcBef>
              <a:defRPr sz="5280" spc="-52"/>
            </a:pP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varia a causa delle </a:t>
            </a:r>
            <a:r>
              <a:rPr dirty="0" err="1"/>
              <a:t>soluzione</a:t>
            </a:r>
            <a:r>
              <a:rPr dirty="0"/>
              <a:t> </a:t>
            </a:r>
            <a:r>
              <a:rPr dirty="0" err="1"/>
              <a:t>esterna</a:t>
            </a:r>
            <a:r>
              <a:rPr dirty="0"/>
              <a:t> è il </a:t>
            </a:r>
            <a:r>
              <a:rPr dirty="0" err="1"/>
              <a:t>potenziale</a:t>
            </a:r>
            <a:r>
              <a:rPr dirty="0"/>
              <a:t> alla membrana </a:t>
            </a:r>
            <a:r>
              <a:rPr dirty="0" err="1"/>
              <a:t>esterna</a:t>
            </a:r>
            <a:r>
              <a:rPr dirty="0"/>
              <a:t>, ed è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variazione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fa </a:t>
            </a:r>
            <a:r>
              <a:rPr dirty="0" err="1"/>
              <a:t>variare</a:t>
            </a:r>
            <a:r>
              <a:rPr dirty="0"/>
              <a:t> il </a:t>
            </a:r>
            <a:r>
              <a:rPr dirty="0" err="1"/>
              <a:t>potenziale</a:t>
            </a:r>
            <a:r>
              <a:rPr dirty="0"/>
              <a:t> di </a:t>
            </a:r>
            <a:r>
              <a:rPr dirty="0" err="1"/>
              <a:t>cella</a:t>
            </a:r>
            <a:endParaRPr dirty="0"/>
          </a:p>
          <a:p>
            <a:pPr defTabSz="396240">
              <a:spcBef>
                <a:spcPts val="850"/>
              </a:spcBef>
              <a:defRPr sz="5280" spc="-52"/>
            </a:pPr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misurando</a:t>
            </a:r>
            <a:r>
              <a:rPr dirty="0"/>
              <a:t> le </a:t>
            </a:r>
            <a:r>
              <a:rPr dirty="0" err="1"/>
              <a:t>variazioni</a:t>
            </a:r>
            <a:r>
              <a:rPr dirty="0"/>
              <a:t> del </a:t>
            </a:r>
            <a:r>
              <a:rPr dirty="0" err="1"/>
              <a:t>potenziale</a:t>
            </a:r>
            <a:r>
              <a:rPr dirty="0"/>
              <a:t> di </a:t>
            </a:r>
            <a:r>
              <a:rPr dirty="0" err="1"/>
              <a:t>cella</a:t>
            </a:r>
            <a:r>
              <a:rPr dirty="0"/>
              <a:t> </a:t>
            </a:r>
            <a:r>
              <a:rPr dirty="0" err="1"/>
              <a:t>posso</a:t>
            </a:r>
            <a:r>
              <a:rPr dirty="0"/>
              <a:t> </a:t>
            </a:r>
            <a:r>
              <a:rPr dirty="0" err="1"/>
              <a:t>risalire</a:t>
            </a:r>
            <a:r>
              <a:rPr dirty="0"/>
              <a:t> alle </a:t>
            </a:r>
            <a:r>
              <a:rPr dirty="0" err="1"/>
              <a:t>variazioni</a:t>
            </a:r>
            <a:r>
              <a:rPr dirty="0"/>
              <a:t> di pH della </a:t>
            </a:r>
            <a:r>
              <a:rPr dirty="0" err="1"/>
              <a:t>soluzione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lettrodo combina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t>Elettrodo combinato</a:t>
            </a:r>
          </a:p>
        </p:txBody>
      </p:sp>
      <p:sp>
        <p:nvSpPr>
          <p:cNvPr id="162" name="nell’elettrodo esterno (di riferimento) c’è KCl 3M come elettrolita…"/>
          <p:cNvSpPr txBox="1">
            <a:spLocks noGrp="1"/>
          </p:cNvSpPr>
          <p:nvPr>
            <p:ph type="body" sz="half" idx="1"/>
          </p:nvPr>
        </p:nvSpPr>
        <p:spPr>
          <a:xfrm>
            <a:off x="6830993" y="998655"/>
            <a:ext cx="4639274" cy="4799222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defTabSz="404495">
              <a:spcBef>
                <a:spcPts val="850"/>
              </a:spcBef>
              <a:defRPr sz="5390" spc="-53"/>
            </a:pPr>
            <a:r>
              <a:rPr dirty="0" err="1"/>
              <a:t>nell’elettrodo</a:t>
            </a:r>
            <a:r>
              <a:rPr dirty="0"/>
              <a:t> </a:t>
            </a:r>
            <a:r>
              <a:rPr dirty="0" err="1"/>
              <a:t>esterno</a:t>
            </a:r>
            <a:r>
              <a:rPr dirty="0"/>
              <a:t> (di </a:t>
            </a:r>
            <a:r>
              <a:rPr dirty="0" err="1"/>
              <a:t>riferimento</a:t>
            </a:r>
            <a:r>
              <a:rPr dirty="0"/>
              <a:t>) </a:t>
            </a:r>
            <a:r>
              <a:rPr dirty="0" err="1"/>
              <a:t>c’è</a:t>
            </a:r>
            <a:r>
              <a:rPr dirty="0"/>
              <a:t> KCl 3M come </a:t>
            </a:r>
            <a:r>
              <a:rPr dirty="0" err="1"/>
              <a:t>elettrolita</a:t>
            </a:r>
            <a:endParaRPr dirty="0"/>
          </a:p>
          <a:p>
            <a:pPr defTabSz="404495">
              <a:spcBef>
                <a:spcPts val="850"/>
              </a:spcBef>
              <a:defRPr sz="5390" spc="-53"/>
            </a:pPr>
            <a:r>
              <a:rPr dirty="0" err="1"/>
              <a:t>Bisogna</a:t>
            </a:r>
            <a:r>
              <a:rPr dirty="0"/>
              <a:t> </a:t>
            </a:r>
            <a:r>
              <a:rPr dirty="0" err="1"/>
              <a:t>tener</a:t>
            </a:r>
            <a:r>
              <a:rPr dirty="0"/>
              <a:t> </a:t>
            </a:r>
            <a:r>
              <a:rPr dirty="0" err="1"/>
              <a:t>chiuso</a:t>
            </a:r>
            <a:r>
              <a:rPr dirty="0"/>
              <a:t> il </a:t>
            </a:r>
            <a:r>
              <a:rPr dirty="0" err="1"/>
              <a:t>tappo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non è in </a:t>
            </a:r>
            <a:r>
              <a:rPr dirty="0" err="1"/>
              <a:t>uso</a:t>
            </a:r>
            <a:r>
              <a:rPr dirty="0"/>
              <a:t>, </a:t>
            </a:r>
          </a:p>
          <a:p>
            <a:pPr defTabSz="404495">
              <a:spcBef>
                <a:spcPts val="850"/>
              </a:spcBef>
              <a:defRPr sz="5390" spc="-53"/>
            </a:pPr>
            <a:r>
              <a:rPr lang="it-IT" dirty="0"/>
              <a:t>ed</a:t>
            </a:r>
            <a:r>
              <a:rPr dirty="0"/>
              <a:t> </a:t>
            </a:r>
            <a:r>
              <a:rPr dirty="0" err="1"/>
              <a:t>aprirlo</a:t>
            </a:r>
            <a:r>
              <a:rPr dirty="0"/>
              <a:t> </a:t>
            </a:r>
            <a:r>
              <a:rPr dirty="0" err="1"/>
              <a:t>durante</a:t>
            </a:r>
            <a:r>
              <a:rPr dirty="0"/>
              <a:t> le </a:t>
            </a:r>
            <a:r>
              <a:rPr dirty="0" err="1"/>
              <a:t>misure</a:t>
            </a:r>
            <a:r>
              <a:rPr dirty="0"/>
              <a:t> per </a:t>
            </a:r>
            <a:r>
              <a:rPr dirty="0" err="1"/>
              <a:t>permettere</a:t>
            </a:r>
            <a:r>
              <a:rPr dirty="0"/>
              <a:t> il passaggio degli </a:t>
            </a:r>
            <a:r>
              <a:rPr dirty="0" err="1"/>
              <a:t>ioni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il </a:t>
            </a:r>
            <a:r>
              <a:rPr dirty="0" err="1"/>
              <a:t>setto</a:t>
            </a:r>
            <a:r>
              <a:rPr dirty="0"/>
              <a:t> </a:t>
            </a:r>
            <a:r>
              <a:rPr dirty="0" err="1"/>
              <a:t>poroso</a:t>
            </a:r>
            <a:r>
              <a:rPr dirty="0"/>
              <a:t> (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immerso</a:t>
            </a:r>
            <a:r>
              <a:rPr dirty="0"/>
              <a:t>) per la </a:t>
            </a:r>
            <a:r>
              <a:rPr dirty="0" err="1"/>
              <a:t>chiusura</a:t>
            </a:r>
            <a:r>
              <a:rPr dirty="0"/>
              <a:t> del </a:t>
            </a:r>
            <a:r>
              <a:rPr dirty="0" err="1"/>
              <a:t>circuito</a:t>
            </a:r>
            <a:endParaRPr dirty="0"/>
          </a:p>
        </p:txBody>
      </p:sp>
      <p:pic>
        <p:nvPicPr>
          <p:cNvPr id="16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76" y="1424620"/>
            <a:ext cx="4189596" cy="5160693"/>
          </a:xfrm>
          <a:prstGeom prst="rect">
            <a:avLst/>
          </a:prstGeom>
          <a:ln w="25400">
            <a:miter lim="400000"/>
          </a:ln>
          <a:effectLst>
            <a:outerShdw blurRad="381000" dist="114300" rotWithShape="0">
              <a:srgbClr val="0433FF">
                <a:alpha val="75000"/>
              </a:srgbClr>
            </a:outerShdw>
          </a:effectLst>
        </p:spPr>
      </p:pic>
      <p:sp>
        <p:nvSpPr>
          <p:cNvPr id="164" name="Anal Bioanal Chem 374, 778–786 (2002). https://doi.org/10.1007/s00216-002-1506-5"/>
          <p:cNvSpPr txBox="1"/>
          <p:nvPr/>
        </p:nvSpPr>
        <p:spPr>
          <a:xfrm>
            <a:off x="6708217" y="5896877"/>
            <a:ext cx="5498355" cy="632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200">
                <a:solidFill>
                  <a:srgbClr val="0433FF"/>
                </a:solidFill>
              </a:defRPr>
            </a:pPr>
            <a:r>
              <a:rPr sz="2100" i="1">
                <a:solidFill>
                  <a:srgbClr val="0433FF"/>
                </a:solidFill>
                <a:latin typeface="Helvetica Neue"/>
                <a:sym typeface="Helvetica Neue"/>
              </a:rPr>
              <a:t>Anal Bioanal Chem</a:t>
            </a:r>
            <a:r>
              <a:rPr sz="2100">
                <a:solidFill>
                  <a:srgbClr val="0433FF"/>
                </a:solidFill>
                <a:latin typeface="Helvetica Neue"/>
                <a:sym typeface="Helvetica Neue"/>
              </a:rPr>
              <a:t> </a:t>
            </a:r>
            <a:r>
              <a:rPr sz="2100" b="1">
                <a:solidFill>
                  <a:srgbClr val="0433FF"/>
                </a:solidFill>
                <a:latin typeface="Helvetica Neue"/>
                <a:sym typeface="Helvetica Neue"/>
              </a:rPr>
              <a:t>374</a:t>
            </a:r>
            <a:r>
              <a:rPr sz="2100">
                <a:solidFill>
                  <a:srgbClr val="0433FF"/>
                </a:solidFill>
                <a:latin typeface="Helvetica Neue"/>
                <a:sym typeface="Helvetica Neue"/>
              </a:rPr>
              <a:t>, 778–786 (2002). https://doi.org/10.1007/s00216-002-1506-5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520" y="-282"/>
            <a:ext cx="9370853" cy="70281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339</Words>
  <Application>Microsoft Office PowerPoint</Application>
  <PresentationFormat>Widescreen</PresentationFormat>
  <Paragraphs>30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Helvetica Neue</vt:lpstr>
      <vt:lpstr>Helvetica Neue Medium</vt:lpstr>
      <vt:lpstr>Symbol</vt:lpstr>
      <vt:lpstr>Times New Roman</vt:lpstr>
      <vt:lpstr>Tema di Office</vt:lpstr>
      <vt:lpstr>21_BasicWhite</vt:lpstr>
      <vt:lpstr>Cinetica Chimica</vt:lpstr>
      <vt:lpstr>Cinetica di iodurazione dell’acetone in ambiente acido</vt:lpstr>
      <vt:lpstr>Presentazione standard di PowerPoint</vt:lpstr>
      <vt:lpstr>Meccanismo della reazione di iodurazione dell’acetone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Elettrodo combinato per la misura del pH</vt:lpstr>
      <vt:lpstr>Elettrodo a vetro</vt:lpstr>
      <vt:lpstr>Elettrodo combinato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ASARO FIORETTA</dc:creator>
  <cp:lastModifiedBy>ASARO FIORETTA</cp:lastModifiedBy>
  <cp:revision>7</cp:revision>
  <dcterms:modified xsi:type="dcterms:W3CDTF">2026-10-30T07:56:31Z</dcterms:modified>
</cp:coreProperties>
</file>