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84" r:id="rId3"/>
    <p:sldId id="311" r:id="rId4"/>
    <p:sldId id="277" r:id="rId5"/>
    <p:sldId id="278" r:id="rId6"/>
    <p:sldId id="324" r:id="rId7"/>
    <p:sldId id="280" r:id="rId8"/>
    <p:sldId id="281" r:id="rId9"/>
    <p:sldId id="282" r:id="rId10"/>
    <p:sldId id="283" r:id="rId11"/>
    <p:sldId id="266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6758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5841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90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204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007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314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476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114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080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419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656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02/11/2026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42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84A7CE-0D01-42DB-B8A1-3E5F52BE2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2890"/>
          </a:xfrm>
        </p:spPr>
        <p:txBody>
          <a:bodyPr>
            <a:normAutofit/>
          </a:bodyPr>
          <a:lstStyle/>
          <a:p>
            <a:r>
              <a:rPr lang="it-IT" sz="3200" dirty="0"/>
              <a:t>La rivoluzione russa di febbraio e ottobre 1917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D0D985-E172-4286-8B0A-77EF6267D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8683"/>
            <a:ext cx="10515600" cy="48682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Rivoluzione del febbraio 1917: formazione del governo provvisorio e del Soviet di Pietrogrado, inizialmente dominato da menscevichi e socialisti rivoluzionari</a:t>
            </a:r>
          </a:p>
          <a:p>
            <a:pPr algn="just"/>
            <a:r>
              <a:rPr lang="it-IT" dirty="0"/>
              <a:t>Dualismo fra governo provvisorio e Soviet, soprattutto sul problema della prosecuzione della guerra</a:t>
            </a:r>
          </a:p>
          <a:p>
            <a:pPr algn="just"/>
            <a:r>
              <a:rPr lang="it-IT" dirty="0"/>
              <a:t>Tesi di aprile di Lenin: uscire dalla guerra, tutto il potere ai Soviet, nazionalizzazione delle terre e creazione di un’unica banca nazionale</a:t>
            </a:r>
          </a:p>
          <a:p>
            <a:pPr algn="just"/>
            <a:r>
              <a:rPr lang="it-IT" dirty="0"/>
              <a:t>Crisi di luglio: manifestazioni armate contro il governo provvisorio sostenute dai bolscevichi</a:t>
            </a:r>
          </a:p>
          <a:p>
            <a:pPr algn="just"/>
            <a:r>
              <a:rPr lang="it-IT" dirty="0"/>
              <a:t>Agosto: tentativo autoritario del generale Kornilov</a:t>
            </a:r>
          </a:p>
          <a:p>
            <a:pPr algn="just"/>
            <a:r>
              <a:rPr lang="it-IT" dirty="0"/>
              <a:t>Rivoluzione d’ottobre e presa del potere bolscevica: formazione del Consiglio dei commissari del popolo, primi provvedimenti su pace, terra, controllo operaio, sistema bancario e istituzione della polizia politica (</a:t>
            </a:r>
            <a:r>
              <a:rPr lang="it-IT" dirty="0" err="1"/>
              <a:t>Čeka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05435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E1571C-F384-47A0-ADB6-AFDEF3D40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4675"/>
            <a:ext cx="10515600" cy="5472288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Elezione dell’Assemblea costituente (novembre 1917): i bolscevichi non riescono ad ottenere la maggioranza</a:t>
            </a:r>
          </a:p>
          <a:p>
            <a:pPr algn="just"/>
            <a:r>
              <a:rPr lang="it-IT" dirty="0"/>
              <a:t>Lenin denuncia il carattere «borghese» dell’Assemblea costituente</a:t>
            </a:r>
          </a:p>
          <a:p>
            <a:pPr algn="just"/>
            <a:r>
              <a:rPr lang="it-IT" dirty="0"/>
              <a:t>L’Assemblea costituente rifiuta di riconoscere la supremazia del potere sovietico e viene sciolta dai bolscevichi (gennaio 1918)</a:t>
            </a:r>
          </a:p>
          <a:p>
            <a:pPr algn="just"/>
            <a:r>
              <a:rPr lang="it-IT" dirty="0"/>
              <a:t>Il provvedimento di scioglimento è ratificato dal III Congresso panrusso dei Soviet (gennaio 1918)</a:t>
            </a:r>
          </a:p>
          <a:p>
            <a:pPr algn="just"/>
            <a:r>
              <a:rPr lang="it-IT" dirty="0"/>
              <a:t>Il III Congresso proclama la Repubblica socialista sovietica russa, organizzata su base federativa (gennaio 1918)</a:t>
            </a:r>
          </a:p>
          <a:p>
            <a:pPr algn="just"/>
            <a:r>
              <a:rPr lang="it-IT" dirty="0"/>
              <a:t>Trattato di Brest-</a:t>
            </a:r>
            <a:r>
              <a:rPr lang="it-IT" dirty="0" err="1"/>
              <a:t>Litovsk</a:t>
            </a:r>
            <a:r>
              <a:rPr lang="it-IT" dirty="0"/>
              <a:t> fra Russia e Imperi centrali (marzo 1918): la Russia esce dalla guerra e perde il controllo di vasti territori dell’ex Impero russo nell’Europa orientale e nel Caucaso</a:t>
            </a:r>
          </a:p>
        </p:txBody>
      </p:sp>
    </p:spTree>
    <p:extLst>
      <p:ext uri="{BB962C8B-B14F-4D97-AF65-F5344CB8AC3E}">
        <p14:creationId xmlns:p14="http://schemas.microsoft.com/office/powerpoint/2010/main" val="867957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nfluence did the Treaty of Brest-Litovsk have?">
            <a:extLst>
              <a:ext uri="{FF2B5EF4-FFF2-40B4-BE49-F238E27FC236}">
                <a16:creationId xmlns:a16="http://schemas.microsoft.com/office/drawing/2014/main" id="{CFF0007B-5681-4763-9F8A-69F300BE23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965" y="747915"/>
            <a:ext cx="7632070" cy="536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153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1DA387-2672-411A-B4DF-FC28BDF5B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167"/>
          </a:xfrm>
        </p:spPr>
        <p:txBody>
          <a:bodyPr>
            <a:normAutofit/>
          </a:bodyPr>
          <a:lstStyle/>
          <a:p>
            <a:r>
              <a:rPr lang="it-IT" sz="3200" dirty="0"/>
              <a:t>Guerra civile russa e tensioni rivoluzionarie in Europa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29F79B-EC8A-4FC1-90EC-C47956247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8966"/>
            <a:ext cx="10515600" cy="482799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dirty="0"/>
              <a:t>Novembre 1918: sconfitta della Germania e annullamento del trattato di Brest-</a:t>
            </a:r>
            <a:r>
              <a:rPr lang="it-IT" dirty="0" err="1"/>
              <a:t>Litovsk</a:t>
            </a:r>
            <a:r>
              <a:rPr lang="it-IT" dirty="0"/>
              <a:t> da parte del governo sovietico</a:t>
            </a:r>
          </a:p>
          <a:p>
            <a:pPr algn="just"/>
            <a:r>
              <a:rPr lang="it-IT" dirty="0"/>
              <a:t>Tramite l’Armata rossa i bolscevichi puntano a riconquistare gran parte dei territori appartenuti all’Impero russo</a:t>
            </a:r>
          </a:p>
          <a:p>
            <a:pPr algn="just"/>
            <a:r>
              <a:rPr lang="it-IT" dirty="0"/>
              <a:t>Guerra civile in Russia (1918-21) fra bolscevichi e forze antibolsceviche di diverso orientamento, sostenute anche da interventi dell’Intesa; ruolo importante della Legione cecoslovacca</a:t>
            </a:r>
          </a:p>
          <a:p>
            <a:pPr algn="just"/>
            <a:r>
              <a:rPr lang="it-IT" dirty="0"/>
              <a:t>Nel quadro delle tensioni rivoluzionarie europee del 1918-1919, tentativi di rivoluzione socialista in Europa centro-orientale</a:t>
            </a:r>
          </a:p>
          <a:p>
            <a:pPr algn="just"/>
            <a:r>
              <a:rPr lang="it-IT" dirty="0"/>
              <a:t>Il caso ungherese: la repubblica dei Consigli (marzo-agosto 1919)</a:t>
            </a:r>
          </a:p>
          <a:p>
            <a:pPr algn="just"/>
            <a:r>
              <a:rPr lang="it-IT" dirty="0"/>
              <a:t>La Francia promuove la formazione di un «cordone sanitario» di Stati nell’Europa centro-orientale per contenere l’espansione del bolscevismo</a:t>
            </a:r>
          </a:p>
          <a:p>
            <a:pPr algn="just"/>
            <a:r>
              <a:rPr lang="it-IT" dirty="0"/>
              <a:t>La Russia sovietica riconquista Ucraina e </a:t>
            </a:r>
            <a:r>
              <a:rPr lang="it-IT" dirty="0" err="1"/>
              <a:t>Transcaucasia</a:t>
            </a:r>
            <a:endParaRPr lang="it-IT" dirty="0"/>
          </a:p>
          <a:p>
            <a:pPr algn="just"/>
            <a:r>
              <a:rPr lang="it-IT" dirty="0"/>
              <a:t>Pace di Riga (marzo 1921): fissazione del confine polacco-sovietico</a:t>
            </a:r>
          </a:p>
        </p:txBody>
      </p:sp>
    </p:spTree>
    <p:extLst>
      <p:ext uri="{BB962C8B-B14F-4D97-AF65-F5344CB8AC3E}">
        <p14:creationId xmlns:p14="http://schemas.microsoft.com/office/powerpoint/2010/main" val="2754111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AD307C-02A7-47E3-B853-0239E14D2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873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dirty="0"/>
              <a:t>La guerra civile in Russia</a:t>
            </a:r>
          </a:p>
        </p:txBody>
      </p:sp>
      <p:pic>
        <p:nvPicPr>
          <p:cNvPr id="1026" name="Picture 2" descr="1918-1921) Russian Civil War Map | Mapas históricos, Mapa, Historicos">
            <a:extLst>
              <a:ext uri="{FF2B5EF4-FFF2-40B4-BE49-F238E27FC236}">
                <a16:creationId xmlns:a16="http://schemas.microsoft.com/office/drawing/2014/main" id="{32ED45A4-0785-448A-8672-5BC04449D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261" y="896293"/>
            <a:ext cx="8039478" cy="522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1197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2FD94A-3738-4F95-831E-481328A0C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0844"/>
            <a:ext cx="10515600" cy="5296119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dirty="0"/>
              <a:t>Dal 1918 al 1921 comunismo di guerra: requisizioni forzate di prodotti agricoli, nazionalizzazione di gran parte dell’industria e forte controllo statale dell’economia</a:t>
            </a:r>
          </a:p>
          <a:p>
            <a:pPr algn="just"/>
            <a:r>
              <a:rPr lang="it-IT" dirty="0"/>
              <a:t>Carestia (1921-22)</a:t>
            </a:r>
          </a:p>
          <a:p>
            <a:pPr algn="just"/>
            <a:r>
              <a:rPr lang="it-IT" dirty="0"/>
              <a:t>Nel 1921 Lenin introduce la NEP (nuova politica economica): parziale ripristino del mercato e dell’iniziativa privata, soprattutto in agricoltura e nel piccolo commercio</a:t>
            </a:r>
          </a:p>
          <a:p>
            <a:pPr algn="just"/>
            <a:r>
              <a:rPr lang="it-IT" dirty="0"/>
              <a:t>Dal 1923 politica di «</a:t>
            </a:r>
            <a:r>
              <a:rPr lang="it-IT" dirty="0" err="1"/>
              <a:t>indigenizzazione</a:t>
            </a:r>
            <a:r>
              <a:rPr lang="it-IT" dirty="0"/>
              <a:t>» (</a:t>
            </a:r>
            <a:r>
              <a:rPr lang="it-IT" i="1" dirty="0" err="1"/>
              <a:t>korenizacija</a:t>
            </a:r>
            <a:r>
              <a:rPr lang="it-IT" dirty="0"/>
              <a:t>): promozione delle lingue e culture nazionali e formazione di quadri dirigenti locali nelle repubbliche sovietiche</a:t>
            </a:r>
          </a:p>
          <a:p>
            <a:pPr algn="just"/>
            <a:r>
              <a:rPr lang="it-IT" dirty="0"/>
              <a:t>Il Partito comunista è l’unico detentore del potere politico</a:t>
            </a:r>
          </a:p>
          <a:p>
            <a:pPr algn="just"/>
            <a:r>
              <a:rPr lang="it-IT" dirty="0"/>
              <a:t>Nascita dell’Unione delle Repubbliche Socialiste Sovietiche (Urss) nel dicembre 1922</a:t>
            </a:r>
          </a:p>
        </p:txBody>
      </p:sp>
    </p:spTree>
    <p:extLst>
      <p:ext uri="{BB962C8B-B14F-4D97-AF65-F5344CB8AC3E}">
        <p14:creationId xmlns:p14="http://schemas.microsoft.com/office/powerpoint/2010/main" val="3731015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945055-C80D-4D16-86CC-11A7D815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3311"/>
          </a:xfrm>
        </p:spPr>
        <p:txBody>
          <a:bodyPr>
            <a:normAutofit/>
          </a:bodyPr>
          <a:lstStyle/>
          <a:p>
            <a:r>
              <a:rPr lang="it-IT" sz="3200" dirty="0"/>
              <a:t>La Conferenza di pace di Parigi (1919-20)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0C422A-C6E4-4E17-8962-146D3FAE2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7745"/>
            <a:ext cx="10515600" cy="4819218"/>
          </a:xfrm>
        </p:spPr>
        <p:txBody>
          <a:bodyPr>
            <a:normAutofit fontScale="92500"/>
          </a:bodyPr>
          <a:lstStyle/>
          <a:p>
            <a:pPr algn="just"/>
            <a:r>
              <a:rPr lang="it-IT" dirty="0"/>
              <a:t>Obiettivo della Conferenza: ridefinizione dell’assetto territoriale e politico europeo dopo la Prima guerra mondiale, con particolare riferimento all’Europa centro-orientale e alla dissoluzione degli imperi multinazionali</a:t>
            </a:r>
          </a:p>
          <a:p>
            <a:pPr algn="just"/>
            <a:r>
              <a:rPr lang="it-IT" dirty="0"/>
              <a:t>Atteggiamento punitivo nei confronti della Germania</a:t>
            </a:r>
          </a:p>
          <a:p>
            <a:pPr algn="just"/>
            <a:r>
              <a:rPr lang="it-IT" dirty="0"/>
              <a:t>Wilson intende ispirare il nuovo ordine internazionale ai Quattordici punti enunciati nel gennaio 1918</a:t>
            </a:r>
          </a:p>
          <a:p>
            <a:pPr algn="just"/>
            <a:r>
              <a:rPr lang="it-IT" dirty="0"/>
              <a:t>Principali organi decisionali: Consiglio dei Dieci, poi Consiglio dei Quattro; dal 1920 Conferenza degli ambasciatori per l’applicazione dei trattati</a:t>
            </a:r>
          </a:p>
          <a:p>
            <a:pPr algn="just"/>
            <a:r>
              <a:rPr lang="it-IT" dirty="0"/>
              <a:t>Con il trattato di Versailles (giugno 1919) la Germania (ormai una repubblica) è penalizzata dal punto di vista territoriale, economico e militare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145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9274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L’Europa dopo la Prima guerra mondiale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727" y="977775"/>
            <a:ext cx="8220545" cy="509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769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9274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Conseguenze territoriali del trattato di Versailles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99" y="1023041"/>
            <a:ext cx="8365402" cy="508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951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F8F690-72B4-4FAC-AEB1-F8E27CA0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8505"/>
            <a:ext cx="10515600" cy="746621"/>
          </a:xfrm>
        </p:spPr>
        <p:txBody>
          <a:bodyPr>
            <a:normAutofit/>
          </a:bodyPr>
          <a:lstStyle/>
          <a:p>
            <a:r>
              <a:rPr lang="it-IT" sz="3200" dirty="0"/>
              <a:t>La fine dell’Impero austro-ungarico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61AED8-DD8B-4977-A9EF-CB6F30638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7731"/>
            <a:ext cx="10515600" cy="4529231"/>
          </a:xfrm>
        </p:spPr>
        <p:txBody>
          <a:bodyPr>
            <a:normAutofit fontScale="92500"/>
          </a:bodyPr>
          <a:lstStyle/>
          <a:p>
            <a:pPr algn="just"/>
            <a:r>
              <a:rPr lang="it-IT" dirty="0"/>
              <a:t>Il trattato di Saint-Germain (10 settembre 1919), stipulato con l’Austria, riconosce la dissoluzione dell’Impero austro-ungarico e il nuovo assetto territoriale dell’Europa centro-orientale, ispirato al principio di nazionalità e di autodeterminazione</a:t>
            </a:r>
          </a:p>
          <a:p>
            <a:pPr algn="just"/>
            <a:r>
              <a:rPr lang="it-IT" dirty="0"/>
              <a:t>Austria e Ungheria diventano Stati etnicamente più omogenei, mentre diversi Stati nuovi o ampliati territorialmente (Polonia, Cecoslovacchia, Regno SHS, Romania) comprendono consistenti minoranze nazionali</a:t>
            </a:r>
          </a:p>
          <a:p>
            <a:pPr algn="just"/>
            <a:r>
              <a:rPr lang="it-IT" dirty="0"/>
              <a:t>Contrasti sull’applicazione del Patto di Londra (1915), soprattutto per la Dalmazia, e sulla questione di Fiume</a:t>
            </a:r>
          </a:p>
          <a:p>
            <a:pPr algn="just"/>
            <a:r>
              <a:rPr lang="it-IT" dirty="0"/>
              <a:t>La delimitazione del confine italo-jugoslavo viene definita con il trattato di Rapallo (12 novembre 1920), stipulato tra Italia e Regno SHS</a:t>
            </a:r>
          </a:p>
        </p:txBody>
      </p:sp>
    </p:spTree>
    <p:extLst>
      <p:ext uri="{BB962C8B-B14F-4D97-AF65-F5344CB8AC3E}">
        <p14:creationId xmlns:p14="http://schemas.microsoft.com/office/powerpoint/2010/main" val="319937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796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dirty="0"/>
              <a:t>La scomparsa dell’Impero austro-ungarico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457" y="923453"/>
            <a:ext cx="7219086" cy="519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03784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1_Tema di Office</vt:lpstr>
      <vt:lpstr>La rivoluzione russa di febbraio e ottobre 1917</vt:lpstr>
      <vt:lpstr>Presentazione standard di PowerPoint</vt:lpstr>
      <vt:lpstr>Presentazione standard di PowerPoint</vt:lpstr>
      <vt:lpstr>Guerra civile russa e tensioni rivoluzionarie in Europa</vt:lpstr>
      <vt:lpstr>La guerra civile in Russia</vt:lpstr>
      <vt:lpstr>Presentazione standard di PowerPoint</vt:lpstr>
      <vt:lpstr>La Conferenza di pace di Parigi (1919-20)</vt:lpstr>
      <vt:lpstr>L’Europa dopo la Prima guerra mondiale</vt:lpstr>
      <vt:lpstr>Conseguenze territoriali del trattato di Versailles</vt:lpstr>
      <vt:lpstr>La fine dell’Impero austro-ungarico</vt:lpstr>
      <vt:lpstr>La scomparsa dell’Impero austro-ungarico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1</cp:revision>
  <dcterms:created xsi:type="dcterms:W3CDTF">2026-11-02T13:18:02Z</dcterms:created>
  <dcterms:modified xsi:type="dcterms:W3CDTF">2026-11-02T13:18:27Z</dcterms:modified>
</cp:coreProperties>
</file>