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364" r:id="rId3"/>
    <p:sldId id="264" r:id="rId4"/>
    <p:sldId id="272" r:id="rId5"/>
    <p:sldId id="368" r:id="rId6"/>
    <p:sldId id="257" r:id="rId7"/>
    <p:sldId id="266" r:id="rId8"/>
    <p:sldId id="265" r:id="rId9"/>
    <p:sldId id="256" r:id="rId10"/>
    <p:sldId id="268" r:id="rId11"/>
    <p:sldId id="366" r:id="rId12"/>
    <p:sldId id="460" r:id="rId13"/>
    <p:sldId id="461" r:id="rId14"/>
    <p:sldId id="273" r:id="rId15"/>
    <p:sldId id="367" r:id="rId16"/>
    <p:sldId id="274" r:id="rId17"/>
    <p:sldId id="258" r:id="rId18"/>
    <p:sldId id="275" r:id="rId19"/>
    <p:sldId id="259" r:id="rId20"/>
    <p:sldId id="278" r:id="rId21"/>
    <p:sldId id="277" r:id="rId22"/>
    <p:sldId id="260" r:id="rId23"/>
    <p:sldId id="280" r:id="rId24"/>
    <p:sldId id="261" r:id="rId25"/>
    <p:sldId id="390" r:id="rId26"/>
    <p:sldId id="391" r:id="rId27"/>
    <p:sldId id="392" r:id="rId28"/>
    <p:sldId id="393" r:id="rId29"/>
    <p:sldId id="394" r:id="rId30"/>
    <p:sldId id="395" r:id="rId31"/>
    <p:sldId id="396" r:id="rId32"/>
    <p:sldId id="397" r:id="rId33"/>
    <p:sldId id="398" r:id="rId34"/>
    <p:sldId id="281" r:id="rId35"/>
    <p:sldId id="369" r:id="rId36"/>
    <p:sldId id="382" r:id="rId37"/>
    <p:sldId id="370" r:id="rId38"/>
    <p:sldId id="282" r:id="rId39"/>
    <p:sldId id="283" r:id="rId40"/>
    <p:sldId id="383" r:id="rId41"/>
    <p:sldId id="384" r:id="rId42"/>
    <p:sldId id="385" r:id="rId43"/>
    <p:sldId id="386" r:id="rId44"/>
    <p:sldId id="387" r:id="rId45"/>
    <p:sldId id="388" r:id="rId46"/>
    <p:sldId id="389" r:id="rId47"/>
    <p:sldId id="287" r:id="rId48"/>
    <p:sldId id="289" r:id="rId49"/>
    <p:sldId id="288" r:id="rId50"/>
    <p:sldId id="290" r:id="rId51"/>
    <p:sldId id="291" r:id="rId52"/>
    <p:sldId id="292" r:id="rId53"/>
    <p:sldId id="374" r:id="rId54"/>
    <p:sldId id="293" r:id="rId55"/>
    <p:sldId id="294" r:id="rId56"/>
    <p:sldId id="296" r:id="rId57"/>
    <p:sldId id="297" r:id="rId58"/>
    <p:sldId id="298" r:id="rId59"/>
    <p:sldId id="299" r:id="rId60"/>
    <p:sldId id="300" r:id="rId61"/>
    <p:sldId id="301" r:id="rId62"/>
    <p:sldId id="302" r:id="rId63"/>
    <p:sldId id="402" r:id="rId64"/>
    <p:sldId id="403" r:id="rId65"/>
    <p:sldId id="406" r:id="rId66"/>
    <p:sldId id="456" r:id="rId67"/>
    <p:sldId id="457" r:id="rId68"/>
    <p:sldId id="440" r:id="rId69"/>
    <p:sldId id="458" r:id="rId70"/>
    <p:sldId id="404" r:id="rId71"/>
    <p:sldId id="455" r:id="rId72"/>
    <p:sldId id="408" r:id="rId73"/>
    <p:sldId id="459" r:id="rId74"/>
    <p:sldId id="441" r:id="rId75"/>
    <p:sldId id="442" r:id="rId76"/>
    <p:sldId id="443" r:id="rId77"/>
    <p:sldId id="444" r:id="rId78"/>
    <p:sldId id="445" r:id="rId79"/>
    <p:sldId id="446" r:id="rId80"/>
    <p:sldId id="447" r:id="rId81"/>
    <p:sldId id="448" r:id="rId82"/>
    <p:sldId id="449" r:id="rId83"/>
    <p:sldId id="415" r:id="rId84"/>
    <p:sldId id="416" r:id="rId85"/>
    <p:sldId id="417" r:id="rId86"/>
    <p:sldId id="418" r:id="rId87"/>
    <p:sldId id="420" r:id="rId88"/>
    <p:sldId id="421" r:id="rId89"/>
    <p:sldId id="422" r:id="rId90"/>
    <p:sldId id="423" r:id="rId91"/>
    <p:sldId id="424" r:id="rId92"/>
    <p:sldId id="425" r:id="rId93"/>
    <p:sldId id="419" r:id="rId94"/>
    <p:sldId id="426" r:id="rId95"/>
    <p:sldId id="427" r:id="rId96"/>
    <p:sldId id="428" r:id="rId97"/>
    <p:sldId id="429" r:id="rId98"/>
    <p:sldId id="430" r:id="rId99"/>
    <p:sldId id="431" r:id="rId100"/>
    <p:sldId id="432" r:id="rId101"/>
    <p:sldId id="433" r:id="rId102"/>
    <p:sldId id="434" r:id="rId103"/>
    <p:sldId id="435" r:id="rId104"/>
    <p:sldId id="436" r:id="rId105"/>
    <p:sldId id="437" r:id="rId106"/>
    <p:sldId id="438" r:id="rId107"/>
    <p:sldId id="375" r:id="rId108"/>
    <p:sldId id="376" r:id="rId109"/>
    <p:sldId id="452" r:id="rId110"/>
    <p:sldId id="451" r:id="rId111"/>
    <p:sldId id="453" r:id="rId112"/>
    <p:sldId id="454" r:id="rId113"/>
    <p:sldId id="377" r:id="rId114"/>
    <p:sldId id="379" r:id="rId115"/>
    <p:sldId id="378" r:id="rId116"/>
    <p:sldId id="380" r:id="rId117"/>
    <p:sldId id="381" r:id="rId118"/>
    <p:sldId id="334" r:id="rId119"/>
    <p:sldId id="335" r:id="rId120"/>
    <p:sldId id="336" r:id="rId121"/>
    <p:sldId id="331" r:id="rId122"/>
    <p:sldId id="330" r:id="rId123"/>
    <p:sldId id="333" r:id="rId124"/>
    <p:sldId id="400" r:id="rId125"/>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8BAA6"/>
    <a:srgbClr val="3333FF"/>
    <a:srgbClr val="FFFF66"/>
    <a:srgbClr val="6633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66" d="100"/>
          <a:sy n="66" d="100"/>
        </p:scale>
        <p:origin x="-912" y="-8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814"/>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317C003-5217-405E-8602-0E7275F045D1}"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ED35C43-57B6-4415-BCE2-6C1721D3CA8A}"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B7F3708-86CC-4AEA-922F-634372D583C2}"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C70C057-F642-4ACA-BE32-399D6DDE6EBE}"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5983FDF-F3B9-4AB3-914F-0A78FAB0B094}"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78DC76E-D747-4F47-A2C6-F6B1744312C2}"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4399A767-A9C1-4548-9B9F-F309D6722673}"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C2B72203-EBFA-4A11-B0A6-DBFC594A2F3B}"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51FC51C0-CD1F-41D5-A6CC-0EC704E045EA}"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12A755A-CD20-4C1D-A6F9-0089E8800DAD}"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3CD9669-DA68-4284-B820-1919C9292D31}"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AA176D9-B5F7-43D4-8D54-76012BB8960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hyperlink" Target="http://www.fofi.it/supporto_tecnico@fofi.it" TargetMode="Externa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hyperlink" Target="http://www.fofi.it/farmacovigilanza/scelta_farmaco.php" TargetMode="External"/><Relationship Id="rId7" Type="http://schemas.openxmlformats.org/officeDocument/2006/relationships/hyperlink" Target="http://www.fofi.it/farmacovigilanza/download/veterinari.pdf" TargetMode="External"/><Relationship Id="rId2" Type="http://schemas.openxmlformats.org/officeDocument/2006/relationships/hyperlink" Target="http://www.fofi.it/farmacovigilanza_archivio.php" TargetMode="External"/><Relationship Id="rId1" Type="http://schemas.openxmlformats.org/officeDocument/2006/relationships/slideLayout" Target="../slideLayouts/slideLayout7.xml"/><Relationship Id="rId6" Type="http://schemas.openxmlformats.org/officeDocument/2006/relationships/hyperlink" Target="http://www.fofi.it/farmacovigilanza/download/fitoterapici.pdf" TargetMode="External"/><Relationship Id="rId5" Type="http://schemas.openxmlformats.org/officeDocument/2006/relationships/hyperlink" Target="http://www.fofi.it/farmacovigilanza/download/modello_cittadino.pdf" TargetMode="External"/><Relationship Id="rId4" Type="http://schemas.openxmlformats.org/officeDocument/2006/relationships/hyperlink" Target="http://www.fofi.it/farmacovigilanza/download/segnalazione_difetti.pdf"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8" Type="http://schemas.openxmlformats.org/officeDocument/2006/relationships/hyperlink" Target="http://www.farmacovigilanza.org/responsabili/dettaglio.asp?Id=129" TargetMode="External"/><Relationship Id="rId3" Type="http://schemas.openxmlformats.org/officeDocument/2006/relationships/hyperlink" Target="http://www.farmacovigilanza.org/responsabili/dettaglio.asp?Id=75" TargetMode="External"/><Relationship Id="rId7" Type="http://schemas.openxmlformats.org/officeDocument/2006/relationships/hyperlink" Target="http://www.farmacovigilanza.org/responsabili/dettaglio.asp?Id=20" TargetMode="External"/><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hyperlink" Target="http://www.farmacovigilanza.org/responsabili/dettaglio.asp?Id=73" TargetMode="External"/><Relationship Id="rId5" Type="http://schemas.openxmlformats.org/officeDocument/2006/relationships/hyperlink" Target="http://www.farmacovigilanza.org/responsabili/dettaglio.asp?Id=74" TargetMode="External"/><Relationship Id="rId10" Type="http://schemas.openxmlformats.org/officeDocument/2006/relationships/hyperlink" Target="http://www.farmacovigilanza.org/responsabili/dettaglio.asp?Id=21" TargetMode="External"/><Relationship Id="rId4" Type="http://schemas.openxmlformats.org/officeDocument/2006/relationships/hyperlink" Target="http://www.farmacovigilanza.org/responsabili/dettaglio.asp?Id=72" TargetMode="External"/><Relationship Id="rId9" Type="http://schemas.openxmlformats.org/officeDocument/2006/relationships/hyperlink" Target="http://www.farmacovigilanza.org/responsabili/dettaglio.asp?Id=314" TargetMode="External"/></Relationships>
</file>

<file path=ppt/slides/_rels/slide11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farmacovigilanza.org/corsi/040131-02.asp" TargetMode="Externa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8" Type="http://schemas.openxmlformats.org/officeDocument/2006/relationships/hyperlink" Target="http://www.farmacovigilanza.org/flusso.htm" TargetMode="External"/><Relationship Id="rId3" Type="http://schemas.openxmlformats.org/officeDocument/2006/relationships/hyperlink" Target="http://www.farmacovigilanza.org/responsabili/" TargetMode="External"/><Relationship Id="rId7" Type="http://schemas.openxmlformats.org/officeDocument/2006/relationships/hyperlink" Target="http://www.farmacovigilanza.org/legislazione/cm290999n15.html" TargetMode="External"/><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hyperlink" Target="http://www.farmacovigilanza.org/legislazione/cm240997n12_punto6.html" TargetMode="External"/><Relationship Id="rId5" Type="http://schemas.openxmlformats.org/officeDocument/2006/relationships/hyperlink" Target="http://www.farmacovigilanza.org/come_segnalare/modulistica/schedaunica.pdf" TargetMode="External"/><Relationship Id="rId4" Type="http://schemas.openxmlformats.org/officeDocument/2006/relationships/hyperlink" Target="http://www.farmacovigilanza.org/come_segnalare/modulistica/" TargetMode="External"/></Relationships>
</file>

<file path=ppt/slides/_rels/slide1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farmacovigilanza.org/corsi/040131-02.asp"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farmacovigilanza.org/corsi/meyboom/corso9.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farmacovigilanza.org/corsi/meyboom/corso9.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farmacovigilanza.org/corsi/meyboom/corso9.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www.farmacovigilanza.org/corsi/meyboom/corso9.htm"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upload.wikimedia.org/wikipedia/it/6/6c/Via_dei_pentoso_fosfati.svg"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www.farmacovigilanza.org/corsi/meyboom/corso9.ht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farmacovigilanza.org/corsi/meyboom/corso9.htm"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www.farmacovigilanza.org/corsi/meyboom/corso9.htm"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http://www.farmacovigilanza.org/corsi/meyboom/corso9.htm"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www.farmacovigilanza.org/corsi/meyboom/corso9.htm"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www.farmacovigilanza.org/corsi/meyboom/corso9.htm"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www.farmacovigilanza.org/corsi/meyboom/corso9.htm"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www.farmacovigilanza.org/corsi/meyboom/corso9.htm"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www.farmacovigilanza.org/corsi/caputi/all.htm"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farmacovigilanza.org/corsi/meyboom/corso9.htm" TargetMode="Externa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609600" y="304800"/>
            <a:ext cx="8077200" cy="5611813"/>
          </a:xfrm>
          <a:prstGeom prst="rect">
            <a:avLst/>
          </a:prstGeom>
          <a:solidFill>
            <a:srgbClr val="CCFFFF"/>
          </a:solidFill>
          <a:ln w="9525">
            <a:solidFill>
              <a:srgbClr val="FF0000"/>
            </a:solidFill>
            <a:miter lim="800000"/>
            <a:headEnd/>
            <a:tailEnd/>
          </a:ln>
        </p:spPr>
        <p:txBody>
          <a:bodyPr>
            <a:spAutoFit/>
          </a:bodyPr>
          <a:lstStyle/>
          <a:p>
            <a:pPr algn="ctr"/>
            <a:r>
              <a:rPr lang="it-IT" altLang="it-IT" sz="2800" b="1">
                <a:solidFill>
                  <a:srgbClr val="FF3300"/>
                </a:solidFill>
              </a:rPr>
              <a:t>FARMACOVIGILANZA</a:t>
            </a:r>
          </a:p>
          <a:p>
            <a:endParaRPr lang="it-IT" altLang="it-IT" sz="2800" b="1">
              <a:solidFill>
                <a:srgbClr val="FF3300"/>
              </a:solidFill>
            </a:endParaRPr>
          </a:p>
          <a:p>
            <a:pPr algn="just"/>
            <a:r>
              <a:rPr lang="it-IT" altLang="it-IT" sz="2400" b="1">
                <a:solidFill>
                  <a:srgbClr val="3333FF"/>
                </a:solidFill>
              </a:rPr>
              <a:t>La farmacovigilanza si preoccupa di tutti gli aspetti dell'uso delle medicine che hanno conseguenze riguardo la sicurezza, l'efficacia e l'uso appropriato.</a:t>
            </a:r>
            <a:br>
              <a:rPr lang="it-IT" altLang="it-IT" sz="2400" b="1">
                <a:solidFill>
                  <a:srgbClr val="3333FF"/>
                </a:solidFill>
              </a:rPr>
            </a:br>
            <a:endParaRPr lang="it-IT" altLang="it-IT" sz="2400" b="1">
              <a:solidFill>
                <a:srgbClr val="3333FF"/>
              </a:solidFill>
            </a:endParaRPr>
          </a:p>
          <a:p>
            <a:pPr algn="just"/>
            <a:r>
              <a:rPr lang="it-IT" altLang="it-IT" sz="2400" b="1">
                <a:solidFill>
                  <a:srgbClr val="FF00FF"/>
                </a:solidFill>
              </a:rPr>
              <a:t>I problemi correlati ai medicamenti hanno una varietà di cause differenti, che vanno dagli effetti avversi e dalle interazioni, all’inefficacia, all'uso inappropriato, alla contraffazione, alla dipendenza e all'avvelenamento.</a:t>
            </a:r>
            <a:r>
              <a:rPr lang="it-IT" altLang="it-IT" b="1"/>
              <a:t> </a:t>
            </a:r>
          </a:p>
          <a:p>
            <a:endParaRPr lang="it-IT" altLang="it-IT" b="1"/>
          </a:p>
          <a:p>
            <a:pPr algn="just"/>
            <a:r>
              <a:rPr lang="it-IT" altLang="it-IT" sz="2400" b="1"/>
              <a:t>Fra l'uso appropriato e l'uso sbagliato o eccessivo dei medicamenti esiste una vasta area grigia di uso subottimale, che può ridurre la sicurezza.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1219200"/>
            <a:ext cx="8077200" cy="4525963"/>
          </a:xfrm>
          <a:solidFill>
            <a:srgbClr val="CCFFFF"/>
          </a:solidFill>
          <a:ln>
            <a:solidFill>
              <a:srgbClr val="FF0000"/>
            </a:solidFill>
          </a:ln>
        </p:spPr>
        <p:txBody>
          <a:bodyPr/>
          <a:lstStyle/>
          <a:p>
            <a:pPr algn="just" eaLnBrk="1" hangingPunct="1">
              <a:lnSpc>
                <a:spcPct val="90000"/>
              </a:lnSpc>
            </a:pPr>
            <a:r>
              <a:rPr lang="it-IT" altLang="it-IT" sz="2800" b="1" smtClean="0">
                <a:solidFill>
                  <a:srgbClr val="FF3300"/>
                </a:solidFill>
              </a:rPr>
              <a:t>Effetti avversi</a:t>
            </a:r>
            <a:endParaRPr lang="it-IT" altLang="it-IT" sz="2800" smtClean="0">
              <a:solidFill>
                <a:srgbClr val="FF3300"/>
              </a:solidFill>
            </a:endParaRPr>
          </a:p>
          <a:p>
            <a:pPr algn="just" eaLnBrk="1" hangingPunct="1">
              <a:lnSpc>
                <a:spcPct val="90000"/>
              </a:lnSpc>
            </a:pPr>
            <a:r>
              <a:rPr lang="it-IT" altLang="it-IT" sz="2800" smtClean="0"/>
              <a:t>Una varietà di meccanismi farmacologici, immunologici, metabolici o genetici possono essere alla base dello sviluppo di effetti avversi dei medicamenti e, similmente, le loro manifestazioni cliniche sono estremamente diverse e variabili. </a:t>
            </a:r>
          </a:p>
          <a:p>
            <a:pPr algn="just" eaLnBrk="1" hangingPunct="1">
              <a:lnSpc>
                <a:spcPct val="90000"/>
              </a:lnSpc>
            </a:pPr>
            <a:r>
              <a:rPr lang="it-IT" altLang="it-IT" sz="2800" smtClean="0"/>
              <a:t>Nonostante siano svariate per forma, si possono raggruppare 3 principali gruppi di reazioni avverse, che spesso sono definite come tipo </a:t>
            </a:r>
            <a:r>
              <a:rPr lang="it-IT" altLang="it-IT" sz="2800" smtClean="0">
                <a:solidFill>
                  <a:srgbClr val="FF3300"/>
                </a:solidFill>
              </a:rPr>
              <a:t>A, B e C</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cstate="print"/>
          <a:srcRect/>
          <a:stretch>
            <a:fillRect/>
          </a:stretch>
        </p:blipFill>
        <p:spPr bwMode="auto">
          <a:xfrm>
            <a:off x="420688" y="762000"/>
            <a:ext cx="8421687"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cstate="print"/>
          <a:srcRect/>
          <a:stretch>
            <a:fillRect/>
          </a:stretch>
        </p:blipFill>
        <p:spPr bwMode="auto">
          <a:xfrm>
            <a:off x="762000" y="685800"/>
            <a:ext cx="7219950" cy="2200275"/>
          </a:xfrm>
          <a:prstGeom prst="rect">
            <a:avLst/>
          </a:prstGeom>
          <a:noFill/>
          <a:ln w="9525">
            <a:noFill/>
            <a:miter lim="800000"/>
            <a:headEnd/>
            <a:tailEnd/>
          </a:ln>
        </p:spPr>
      </p:pic>
      <p:pic>
        <p:nvPicPr>
          <p:cNvPr id="102403" name="Picture 3"/>
          <p:cNvPicPr>
            <a:picLocks noChangeAspect="1" noChangeArrowheads="1"/>
          </p:cNvPicPr>
          <p:nvPr/>
        </p:nvPicPr>
        <p:blipFill>
          <a:blip r:embed="rId3" cstate="print"/>
          <a:srcRect/>
          <a:stretch>
            <a:fillRect/>
          </a:stretch>
        </p:blipFill>
        <p:spPr bwMode="auto">
          <a:xfrm>
            <a:off x="762000" y="3138488"/>
            <a:ext cx="7219950"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cstate="print"/>
          <a:srcRect/>
          <a:stretch>
            <a:fillRect/>
          </a:stretch>
        </p:blipFill>
        <p:spPr bwMode="auto">
          <a:xfrm>
            <a:off x="163513" y="762000"/>
            <a:ext cx="8942387"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cstate="print"/>
          <a:srcRect/>
          <a:stretch>
            <a:fillRect/>
          </a:stretch>
        </p:blipFill>
        <p:spPr bwMode="auto">
          <a:xfrm>
            <a:off x="38100" y="38100"/>
            <a:ext cx="9067800" cy="678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cstate="print"/>
          <a:srcRect/>
          <a:stretch>
            <a:fillRect/>
          </a:stretch>
        </p:blipFill>
        <p:spPr bwMode="auto">
          <a:xfrm>
            <a:off x="0" y="28575"/>
            <a:ext cx="9372600" cy="680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cstate="print"/>
          <a:srcRect/>
          <a:stretch>
            <a:fillRect/>
          </a:stretch>
        </p:blipFill>
        <p:spPr bwMode="auto">
          <a:xfrm>
            <a:off x="217488" y="381000"/>
            <a:ext cx="8709025"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cstate="print"/>
          <a:srcRect/>
          <a:stretch>
            <a:fillRect/>
          </a:stretch>
        </p:blipFill>
        <p:spPr bwMode="auto">
          <a:xfrm>
            <a:off x="0" y="1219200"/>
            <a:ext cx="9296400" cy="4881563"/>
          </a:xfrm>
          <a:prstGeom prst="rect">
            <a:avLst/>
          </a:prstGeom>
          <a:noFill/>
          <a:ln w="9525">
            <a:noFill/>
            <a:miter lim="800000"/>
            <a:headEnd/>
            <a:tailEnd/>
          </a:ln>
        </p:spPr>
      </p:pic>
      <p:pic>
        <p:nvPicPr>
          <p:cNvPr id="107523" name="Picture 3"/>
          <p:cNvPicPr>
            <a:picLocks noChangeAspect="1" noChangeArrowheads="1"/>
          </p:cNvPicPr>
          <p:nvPr/>
        </p:nvPicPr>
        <p:blipFill>
          <a:blip r:embed="rId3" cstate="print"/>
          <a:srcRect/>
          <a:stretch>
            <a:fillRect/>
          </a:stretch>
        </p:blipFill>
        <p:spPr bwMode="auto">
          <a:xfrm>
            <a:off x="0" y="-42863"/>
            <a:ext cx="9144000" cy="1081088"/>
          </a:xfrm>
          <a:prstGeom prst="rect">
            <a:avLst/>
          </a:prstGeom>
          <a:noFill/>
          <a:ln w="9525">
            <a:noFill/>
            <a:miter lim="800000"/>
            <a:headEnd/>
            <a:tailEnd/>
          </a:ln>
        </p:spPr>
      </p:pic>
      <p:sp>
        <p:nvSpPr>
          <p:cNvPr id="107524" name="Rettangolo 1"/>
          <p:cNvSpPr>
            <a:spLocks noChangeArrowheads="1"/>
          </p:cNvSpPr>
          <p:nvPr/>
        </p:nvSpPr>
        <p:spPr bwMode="auto">
          <a:xfrm>
            <a:off x="4572000" y="1981200"/>
            <a:ext cx="4800600" cy="646113"/>
          </a:xfrm>
          <a:prstGeom prst="rect">
            <a:avLst/>
          </a:prstGeom>
          <a:noFill/>
          <a:ln w="9525">
            <a:noFill/>
            <a:miter lim="800000"/>
            <a:headEnd/>
            <a:tailEnd/>
          </a:ln>
        </p:spPr>
        <p:txBody>
          <a:bodyPr>
            <a:spAutoFit/>
          </a:bodyPr>
          <a:lstStyle/>
          <a:p>
            <a:endParaRPr lang="it-IT">
              <a:solidFill>
                <a:srgbClr val="FF0000"/>
              </a:solidFill>
            </a:endParaRPr>
          </a:p>
          <a:p>
            <a:r>
              <a:rPr lang="it-IT">
                <a:solidFill>
                  <a:srgbClr val="FF0000"/>
                </a:solidFill>
              </a:rPr>
              <a:t>www.agenziafarmaco.it - sezione Sicurezza:  </a:t>
            </a:r>
          </a:p>
        </p:txBody>
      </p:sp>
      <p:sp>
        <p:nvSpPr>
          <p:cNvPr id="107525" name="Rettangolo 4"/>
          <p:cNvSpPr>
            <a:spLocks noChangeArrowheads="1"/>
          </p:cNvSpPr>
          <p:nvPr/>
        </p:nvSpPr>
        <p:spPr bwMode="auto">
          <a:xfrm>
            <a:off x="0" y="6324600"/>
            <a:ext cx="8229600" cy="338138"/>
          </a:xfrm>
          <a:prstGeom prst="rect">
            <a:avLst/>
          </a:prstGeom>
          <a:noFill/>
          <a:ln w="9525">
            <a:noFill/>
            <a:miter lim="800000"/>
            <a:headEnd/>
            <a:tailEnd/>
          </a:ln>
        </p:spPr>
        <p:txBody>
          <a:bodyPr>
            <a:spAutoFit/>
          </a:bodyPr>
          <a:lstStyle/>
          <a:p>
            <a:r>
              <a:rPr lang="it-IT" sz="1200"/>
              <a:t>http://</a:t>
            </a:r>
            <a:r>
              <a:rPr lang="it-IT" sz="1600"/>
              <a:t>www.agenziafarmaco.gov.it/it/content/rete-nazionale-di-farmacovigilanza</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08546" name="Rettangolo 1"/>
          <p:cNvSpPr>
            <a:spLocks noChangeArrowheads="1"/>
          </p:cNvSpPr>
          <p:nvPr/>
        </p:nvSpPr>
        <p:spPr bwMode="auto">
          <a:xfrm>
            <a:off x="228600" y="381000"/>
            <a:ext cx="8610600" cy="6248400"/>
          </a:xfrm>
          <a:prstGeom prst="rect">
            <a:avLst/>
          </a:prstGeom>
          <a:noFill/>
          <a:ln w="9525">
            <a:noFill/>
            <a:miter lim="800000"/>
            <a:headEnd/>
            <a:tailEnd/>
          </a:ln>
        </p:spPr>
        <p:txBody>
          <a:bodyPr>
            <a:spAutoFit/>
          </a:bodyPr>
          <a:lstStyle/>
          <a:p>
            <a:r>
              <a:rPr lang="it-IT" altLang="it-IT" sz="2000"/>
              <a:t>Se fino al 2003 i farmacisti erano tenuti a segnalare solo le</a:t>
            </a:r>
          </a:p>
          <a:p>
            <a:r>
              <a:rPr lang="it-IT" altLang="it-IT" sz="2000"/>
              <a:t>reazioni avverse a farmaci non soggetti a prescrizione medica,</a:t>
            </a:r>
          </a:p>
          <a:p>
            <a:r>
              <a:rPr lang="it-IT" altLang="it-IT" sz="2000"/>
              <a:t>con i decreti legislativi 95/2003 e 219/06 i farmacisti, così come</a:t>
            </a:r>
          </a:p>
          <a:p>
            <a:r>
              <a:rPr lang="it-IT" altLang="it-IT" sz="2000"/>
              <a:t>tutti gli operatori sanitari, sono tenuti a segnalare le reazioni</a:t>
            </a:r>
          </a:p>
          <a:p>
            <a:r>
              <a:rPr lang="it-IT" altLang="it-IT" sz="2000"/>
              <a:t>avverse a qualunque farmaco.</a:t>
            </a:r>
          </a:p>
          <a:p>
            <a:pPr algn="ctr"/>
            <a:r>
              <a:rPr lang="it-IT" altLang="it-IT" sz="2000" b="1">
                <a:solidFill>
                  <a:srgbClr val="FF0000"/>
                </a:solidFill>
              </a:rPr>
              <a:t>IN ITALIA.</a:t>
            </a:r>
          </a:p>
          <a:p>
            <a:endParaRPr lang="it-IT" altLang="it-IT" sz="2000"/>
          </a:p>
          <a:p>
            <a:r>
              <a:rPr lang="it-IT" altLang="it-IT" sz="2000"/>
              <a:t>Dal 2001 al 18 maggio 2009 nella Rete nazionale di farmacovigilanza</a:t>
            </a:r>
          </a:p>
          <a:p>
            <a:r>
              <a:rPr lang="it-IT" altLang="it-IT" sz="2000"/>
              <a:t>sono state inserite 3.568 segnalazioni di sospette reazioni avverse provenienti da farmacisti  che corrispondono al 5% delle segnalazioni totali.</a:t>
            </a:r>
          </a:p>
          <a:p>
            <a:endParaRPr lang="it-IT" altLang="it-IT" sz="2000"/>
          </a:p>
          <a:p>
            <a:r>
              <a:rPr lang="it-IT" altLang="it-IT" sz="2000"/>
              <a:t>In questi ultimi anni l’attenzione dei farmacisti verso le reazioni avverse ai farmaci è aumentata: se nel 2007 le loro segnalazioni erano il 7% del totale, nel 2008 questo valore è salito all’11% per toccare un picco del 14% nei primi cinque mesi del 2009.</a:t>
            </a:r>
          </a:p>
          <a:p>
            <a:endParaRPr lang="it-IT" altLang="it-IT" sz="2000"/>
          </a:p>
          <a:p>
            <a:r>
              <a:rPr lang="it-IT" altLang="it-IT" sz="2000"/>
              <a:t>Nel 2008, la percentuale di segnalazioni da farmacisti ha</a:t>
            </a:r>
          </a:p>
          <a:p>
            <a:r>
              <a:rPr lang="it-IT" altLang="it-IT" sz="2000"/>
              <a:t>superato la media nazionale dell’11% in tre regioni: Lombardia</a:t>
            </a:r>
          </a:p>
          <a:p>
            <a:r>
              <a:rPr lang="it-IT" altLang="it-IT" sz="2000"/>
              <a:t>(17%), Toscana (18%) e Puglia (20%). </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09570" name="Rettangolo 1"/>
          <p:cNvSpPr>
            <a:spLocks noChangeArrowheads="1"/>
          </p:cNvSpPr>
          <p:nvPr/>
        </p:nvSpPr>
        <p:spPr bwMode="auto">
          <a:xfrm>
            <a:off x="228600" y="301625"/>
            <a:ext cx="8305800" cy="6556375"/>
          </a:xfrm>
          <a:prstGeom prst="rect">
            <a:avLst/>
          </a:prstGeom>
          <a:noFill/>
          <a:ln w="9525">
            <a:noFill/>
            <a:miter lim="800000"/>
            <a:headEnd/>
            <a:tailEnd/>
          </a:ln>
        </p:spPr>
        <p:txBody>
          <a:bodyPr>
            <a:spAutoFit/>
          </a:bodyPr>
          <a:lstStyle/>
          <a:p>
            <a:r>
              <a:rPr lang="it-IT" altLang="it-IT" sz="2000" dirty="0"/>
              <a:t>Il 12%delle segnalazioni da farmacisti è grave, il 78%non grave e il 10%non ha un livello di gravità definito.</a:t>
            </a:r>
          </a:p>
          <a:p>
            <a:r>
              <a:rPr lang="it-IT" altLang="it-IT" sz="2000" dirty="0"/>
              <a:t>Le principali reazioni avverse segnalate si riferiscono a patologie della cute e del tessuto sottocutaneo (22%), gastrointestinali (18%), del sistema nervoso (12%), sistemiche, a condizioni relative alla sede di somministrazione (11%) e infine ai disturbi respiratori (9%).</a:t>
            </a:r>
          </a:p>
          <a:p>
            <a:r>
              <a:rPr lang="it-IT" altLang="it-IT" sz="2000" dirty="0"/>
              <a:t>I principi attivi a cui sono stati attribuiti con maggiore frequenza le reazioni avverse sono stati: acido acetilsalicilico, </a:t>
            </a:r>
            <a:r>
              <a:rPr lang="it-IT" altLang="it-IT" sz="2000" dirty="0" err="1"/>
              <a:t>amoxicillina</a:t>
            </a:r>
            <a:r>
              <a:rPr lang="it-IT" altLang="it-IT" sz="2000" dirty="0"/>
              <a:t> (da sola o in associazione con l’acido </a:t>
            </a:r>
            <a:r>
              <a:rPr lang="it-IT" altLang="it-IT" sz="2000" dirty="0" err="1"/>
              <a:t>clavulanico</a:t>
            </a:r>
            <a:r>
              <a:rPr lang="it-IT" altLang="it-IT" sz="2000" dirty="0"/>
              <a:t>), </a:t>
            </a:r>
            <a:r>
              <a:rPr lang="it-IT" altLang="it-IT" sz="2000" dirty="0" err="1"/>
              <a:t>warfarin</a:t>
            </a:r>
            <a:r>
              <a:rPr lang="it-IT" altLang="it-IT" sz="2000" dirty="0"/>
              <a:t>, </a:t>
            </a:r>
            <a:r>
              <a:rPr lang="it-IT" altLang="it-IT" sz="2000" dirty="0" err="1"/>
              <a:t>ketoprofene</a:t>
            </a:r>
            <a:r>
              <a:rPr lang="it-IT" altLang="it-IT" sz="2000" dirty="0"/>
              <a:t>, paracetamolo, </a:t>
            </a:r>
            <a:r>
              <a:rPr lang="it-IT" altLang="it-IT" sz="2000" dirty="0" err="1"/>
              <a:t>ibuprofene</a:t>
            </a:r>
            <a:r>
              <a:rPr lang="it-IT" altLang="it-IT" sz="2000" dirty="0"/>
              <a:t> e </a:t>
            </a:r>
            <a:r>
              <a:rPr lang="it-IT" altLang="it-IT" sz="2000" dirty="0" err="1"/>
              <a:t>nimesulide</a:t>
            </a:r>
            <a:r>
              <a:rPr lang="it-IT" altLang="it-IT" sz="2000" dirty="0"/>
              <a:t>.</a:t>
            </a:r>
          </a:p>
          <a:p>
            <a:r>
              <a:rPr lang="it-IT" altLang="it-IT" sz="2000" dirty="0">
                <a:solidFill>
                  <a:srgbClr val="FF0000"/>
                </a:solidFill>
              </a:rPr>
              <a:t>Le segnalazioni da parte dei farmacisti sono di grande importanza sia per la stretta vicinanza al cittadino nella pratica quotidiana, sia perché essi possono venire a conoscenza degli eventi avversi associati ai farmaci di automedicazione o da banco con maggiore probabilità rispetto ai medici. I pazienti sono scarsamente consapevoli del rischio connesso all’utilizzazione dei farmaci OTC, ed è quindi importante svolgere un’attività di vigilanza su tali prodotti. </a:t>
            </a:r>
          </a:p>
          <a:p>
            <a:r>
              <a:rPr lang="it-IT" altLang="it-IT" sz="2000" dirty="0"/>
              <a:t>E’ in questo ambito che l’attività del farmacista è particolarmente importante perché può orientare correttamente l’atteggiamento </a:t>
            </a:r>
            <a:r>
              <a:rPr lang="it-IT" altLang="it-IT" sz="2000" dirty="0" err="1"/>
              <a:t>autoprescrittivo</a:t>
            </a:r>
            <a:r>
              <a:rPr lang="it-IT" altLang="it-IT" sz="2000" dirty="0"/>
              <a:t> del paziente e svolgere un ruolo significativo nell’attività di vigilanza sui farmaci da banco.</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10594" name="Rettangolo 1"/>
          <p:cNvSpPr>
            <a:spLocks noChangeArrowheads="1"/>
          </p:cNvSpPr>
          <p:nvPr/>
        </p:nvSpPr>
        <p:spPr bwMode="auto">
          <a:xfrm>
            <a:off x="304800" y="949325"/>
            <a:ext cx="8839200" cy="5908675"/>
          </a:xfrm>
          <a:prstGeom prst="rect">
            <a:avLst/>
          </a:prstGeom>
          <a:noFill/>
          <a:ln w="9525">
            <a:noFill/>
            <a:miter lim="800000"/>
            <a:headEnd/>
            <a:tailEnd/>
          </a:ln>
        </p:spPr>
        <p:txBody>
          <a:bodyPr>
            <a:spAutoFit/>
          </a:bodyPr>
          <a:lstStyle/>
          <a:p>
            <a:r>
              <a:rPr lang="it-IT" b="1"/>
              <a:t>Breve introduzione alla farmacovigilanza </a:t>
            </a:r>
            <a:r>
              <a:rPr lang="it-IT"/>
              <a:t/>
            </a:r>
            <a:br>
              <a:rPr lang="it-IT"/>
            </a:br>
            <a:r>
              <a:rPr lang="it-IT"/>
              <a:t>Italia la rete nazionale di farmacovigilanza per la raccolta delle segnalazioni è stata istituita con il decreto Legislativo 24 aprile 2006, n. 219 (e successive modificazioni), in attuazione della direttiva comunitaria di base 2001/83/CE sopra citata. La rete, che fa capo all'AIFA, si compone, oltre che della stessa Agenzia del Farmaco, di Regioni, Unità Sanitarie Locali (ASL), Ospedali e IRCCS, industrie farmaceutiche e di tutti gli operatori sanitari che lavorino in tali settori o in collegamento con il Servizio Sanitario Nazionale (SNN). Tale rete, in estrema sintesi, prevede per l'operatore sanitario (e, pertanto anche per i farmacisti) l'obbligo di trasmettere le segnalazioni di sospette reazioni avverse, tramite l'apposita scheda (decreto del Ministero della Salute 12 dicembre 2003 - Gazzetta Ufficiale n. 36 del 13/2/2004) al responsabile di farmacovigilanza della ASL competente per territorio che provvede, previa verifica della completezza e della congruità dei dati, all'inserimento della segnalazione nella banca dati della rete di farmacovigilanza nazionale. Lo stesso decreto fa obbligo di segnalare tutte le sospette reazioni avverse (ADR) osservate, gravi (che provocano il decesso di un individuo, o ne mettono in pericolo la vita, ne richiedono o ne prolungano il ricovero ospedaliero, provocano disabilità o incapacità persistenti o significative o comportano un'anomalia congenita o un difetto alla nascita), non gravi, attese ed inattese (in quest'ultimo caso, quando non sono previste nel riassunto delle caratteristiche del prodotto) da tutti i vaccini e dai medicinali posti sotto monitoraggio intensivo ed inclusi in elenchi pubblicati periodicamente dall'AIFA. </a:t>
            </a:r>
          </a:p>
        </p:txBody>
      </p:sp>
      <p:sp>
        <p:nvSpPr>
          <p:cNvPr id="110595" name="CasellaDiTesto 2"/>
          <p:cNvSpPr txBox="1">
            <a:spLocks noChangeArrowheads="1"/>
          </p:cNvSpPr>
          <p:nvPr/>
        </p:nvSpPr>
        <p:spPr bwMode="auto">
          <a:xfrm>
            <a:off x="1219200" y="0"/>
            <a:ext cx="6477000" cy="954088"/>
          </a:xfrm>
          <a:prstGeom prst="rect">
            <a:avLst/>
          </a:prstGeom>
          <a:noFill/>
          <a:ln w="9525">
            <a:noFill/>
            <a:miter lim="800000"/>
            <a:headEnd/>
            <a:tailEnd/>
          </a:ln>
        </p:spPr>
        <p:txBody>
          <a:bodyPr>
            <a:spAutoFit/>
          </a:bodyPr>
          <a:lstStyle/>
          <a:p>
            <a:r>
              <a:rPr lang="it-IT" sz="2800">
                <a:solidFill>
                  <a:srgbClr val="FF0000"/>
                </a:solidFill>
              </a:rPr>
              <a:t>DAL SITO FOFI: http://www.fofi.it/farmacovigilanza.php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850900"/>
          </a:xfrm>
        </p:spPr>
        <p:txBody>
          <a:bodyPr/>
          <a:lstStyle/>
          <a:p>
            <a:r>
              <a:rPr lang="en-GB" altLang="it-IT" sz="4000" smtClean="0">
                <a:solidFill>
                  <a:srgbClr val="FF0000"/>
                </a:solidFill>
                <a:latin typeface="Tahoma" pitchFamily="34" charset="0"/>
              </a:rPr>
              <a:t>Classificazione delle ADR</a:t>
            </a:r>
            <a:r>
              <a:rPr lang="en-GB" altLang="it-IT" smtClean="0">
                <a:solidFill>
                  <a:srgbClr val="FF0000"/>
                </a:solidFill>
              </a:rPr>
              <a:t> </a:t>
            </a:r>
          </a:p>
        </p:txBody>
      </p:sp>
      <p:sp>
        <p:nvSpPr>
          <p:cNvPr id="51203" name="Rectangle 3"/>
          <p:cNvSpPr>
            <a:spLocks noGrp="1" noChangeArrowheads="1"/>
          </p:cNvSpPr>
          <p:nvPr>
            <p:ph type="body" idx="1"/>
          </p:nvPr>
        </p:nvSpPr>
        <p:spPr>
          <a:xfrm>
            <a:off x="457200" y="1268413"/>
            <a:ext cx="8229600" cy="4857750"/>
          </a:xfrm>
        </p:spPr>
        <p:txBody>
          <a:bodyPr/>
          <a:lstStyle/>
          <a:p>
            <a:pPr>
              <a:defRPr/>
            </a:pPr>
            <a:r>
              <a:rPr lang="en-GB" sz="2000" dirty="0" err="1">
                <a:solidFill>
                  <a:srgbClr val="002060"/>
                </a:solidFill>
                <a:latin typeface="+mj-lt"/>
              </a:rPr>
              <a:t>Da</a:t>
            </a:r>
            <a:r>
              <a:rPr lang="en-GB" sz="2000" dirty="0">
                <a:solidFill>
                  <a:srgbClr val="002060"/>
                </a:solidFill>
                <a:latin typeface="+mj-lt"/>
              </a:rPr>
              <a:t> un </a:t>
            </a:r>
            <a:r>
              <a:rPr lang="en-GB" sz="2000" dirty="0" err="1">
                <a:solidFill>
                  <a:srgbClr val="002060"/>
                </a:solidFill>
                <a:latin typeface="+mj-lt"/>
              </a:rPr>
              <a:t>punto</a:t>
            </a:r>
            <a:r>
              <a:rPr lang="en-GB" sz="2000" dirty="0">
                <a:solidFill>
                  <a:srgbClr val="002060"/>
                </a:solidFill>
                <a:latin typeface="+mj-lt"/>
              </a:rPr>
              <a:t> </a:t>
            </a:r>
            <a:r>
              <a:rPr lang="en-GB" sz="2000" dirty="0" err="1">
                <a:solidFill>
                  <a:srgbClr val="002060"/>
                </a:solidFill>
                <a:latin typeface="+mj-lt"/>
              </a:rPr>
              <a:t>di</a:t>
            </a:r>
            <a:r>
              <a:rPr lang="en-GB" sz="2000" dirty="0">
                <a:solidFill>
                  <a:srgbClr val="002060"/>
                </a:solidFill>
                <a:latin typeface="+mj-lt"/>
              </a:rPr>
              <a:t> vista </a:t>
            </a:r>
            <a:r>
              <a:rPr lang="en-GB" sz="2000" dirty="0" err="1">
                <a:solidFill>
                  <a:srgbClr val="002060"/>
                </a:solidFill>
                <a:latin typeface="+mj-lt"/>
              </a:rPr>
              <a:t>clinico</a:t>
            </a:r>
            <a:r>
              <a:rPr lang="en-GB" sz="2000" dirty="0">
                <a:solidFill>
                  <a:srgbClr val="002060"/>
                </a:solidFill>
                <a:latin typeface="+mj-lt"/>
              </a:rPr>
              <a:t> è </a:t>
            </a:r>
            <a:r>
              <a:rPr lang="en-GB" sz="2000" dirty="0" err="1">
                <a:solidFill>
                  <a:srgbClr val="002060"/>
                </a:solidFill>
                <a:latin typeface="+mj-lt"/>
              </a:rPr>
              <a:t>difficile</a:t>
            </a:r>
            <a:r>
              <a:rPr lang="en-GB" sz="2000" dirty="0">
                <a:solidFill>
                  <a:srgbClr val="002060"/>
                </a:solidFill>
                <a:latin typeface="+mj-lt"/>
              </a:rPr>
              <a:t> </a:t>
            </a:r>
            <a:r>
              <a:rPr lang="en-GB" sz="2000" dirty="0" err="1">
                <a:solidFill>
                  <a:srgbClr val="002060"/>
                </a:solidFill>
                <a:latin typeface="+mj-lt"/>
              </a:rPr>
              <a:t>classificare</a:t>
            </a:r>
            <a:r>
              <a:rPr lang="en-GB" sz="2000" dirty="0">
                <a:solidFill>
                  <a:srgbClr val="002060"/>
                </a:solidFill>
                <a:latin typeface="+mj-lt"/>
              </a:rPr>
              <a:t> </a:t>
            </a:r>
            <a:r>
              <a:rPr lang="en-GB" sz="2000" dirty="0" err="1">
                <a:solidFill>
                  <a:srgbClr val="002060"/>
                </a:solidFill>
                <a:latin typeface="+mj-lt"/>
              </a:rPr>
              <a:t>tutte</a:t>
            </a:r>
            <a:r>
              <a:rPr lang="en-GB" sz="2000" dirty="0">
                <a:solidFill>
                  <a:srgbClr val="002060"/>
                </a:solidFill>
                <a:latin typeface="+mj-lt"/>
              </a:rPr>
              <a:t> le </a:t>
            </a:r>
            <a:r>
              <a:rPr lang="en-GB" sz="2000" dirty="0" err="1">
                <a:solidFill>
                  <a:srgbClr val="002060"/>
                </a:solidFill>
                <a:latin typeface="+mj-lt"/>
              </a:rPr>
              <a:t>reazioni</a:t>
            </a:r>
            <a:r>
              <a:rPr lang="en-GB" sz="2000" dirty="0">
                <a:solidFill>
                  <a:srgbClr val="002060"/>
                </a:solidFill>
                <a:latin typeface="+mj-lt"/>
              </a:rPr>
              <a:t> </a:t>
            </a:r>
            <a:r>
              <a:rPr lang="en-GB" sz="2000" dirty="0" err="1">
                <a:solidFill>
                  <a:srgbClr val="002060"/>
                </a:solidFill>
                <a:latin typeface="+mj-lt"/>
              </a:rPr>
              <a:t>avverse</a:t>
            </a:r>
            <a:r>
              <a:rPr lang="en-GB" sz="2000" dirty="0">
                <a:solidFill>
                  <a:srgbClr val="002060"/>
                </a:solidFill>
                <a:latin typeface="+mj-lt"/>
              </a:rPr>
              <a:t> </a:t>
            </a:r>
            <a:r>
              <a:rPr lang="en-GB" sz="2000" dirty="0" err="1">
                <a:solidFill>
                  <a:srgbClr val="002060"/>
                </a:solidFill>
                <a:latin typeface="+mj-lt"/>
              </a:rPr>
              <a:t>dei</a:t>
            </a:r>
            <a:r>
              <a:rPr lang="en-GB" sz="2000" dirty="0">
                <a:solidFill>
                  <a:srgbClr val="002060"/>
                </a:solidFill>
                <a:latin typeface="+mj-lt"/>
              </a:rPr>
              <a:t> </a:t>
            </a:r>
            <a:r>
              <a:rPr lang="en-GB" sz="2000" dirty="0" err="1">
                <a:solidFill>
                  <a:srgbClr val="002060"/>
                </a:solidFill>
                <a:latin typeface="+mj-lt"/>
              </a:rPr>
              <a:t>farmaci</a:t>
            </a:r>
            <a:r>
              <a:rPr lang="en-GB" sz="2000" dirty="0">
                <a:solidFill>
                  <a:srgbClr val="002060"/>
                </a:solidFill>
                <a:latin typeface="+mj-lt"/>
              </a:rPr>
              <a:t>, </a:t>
            </a:r>
            <a:r>
              <a:rPr lang="en-GB" sz="2000" dirty="0" err="1">
                <a:solidFill>
                  <a:srgbClr val="002060"/>
                </a:solidFill>
                <a:latin typeface="+mj-lt"/>
              </a:rPr>
              <a:t>poichè</a:t>
            </a:r>
            <a:r>
              <a:rPr lang="en-GB" sz="2000" dirty="0">
                <a:solidFill>
                  <a:srgbClr val="002060"/>
                </a:solidFill>
                <a:latin typeface="+mj-lt"/>
              </a:rPr>
              <a:t> </a:t>
            </a:r>
            <a:r>
              <a:rPr lang="en-GB" sz="2000" dirty="0" err="1">
                <a:solidFill>
                  <a:srgbClr val="002060"/>
                </a:solidFill>
                <a:latin typeface="+mj-lt"/>
              </a:rPr>
              <a:t>il</a:t>
            </a:r>
            <a:r>
              <a:rPr lang="en-GB" sz="2000" dirty="0">
                <a:solidFill>
                  <a:srgbClr val="002060"/>
                </a:solidFill>
                <a:latin typeface="+mj-lt"/>
              </a:rPr>
              <a:t> </a:t>
            </a:r>
            <a:r>
              <a:rPr lang="en-GB" sz="2000" dirty="0" err="1">
                <a:solidFill>
                  <a:srgbClr val="002060"/>
                </a:solidFill>
                <a:latin typeface="+mj-lt"/>
              </a:rPr>
              <a:t>loro</a:t>
            </a:r>
            <a:r>
              <a:rPr lang="en-GB" sz="2000" dirty="0">
                <a:solidFill>
                  <a:srgbClr val="002060"/>
                </a:solidFill>
                <a:latin typeface="+mj-lt"/>
              </a:rPr>
              <a:t> </a:t>
            </a:r>
            <a:r>
              <a:rPr lang="en-GB" sz="2000" dirty="0" err="1">
                <a:solidFill>
                  <a:srgbClr val="002060"/>
                </a:solidFill>
                <a:latin typeface="+mj-lt"/>
              </a:rPr>
              <a:t>numero</a:t>
            </a:r>
            <a:r>
              <a:rPr lang="en-GB" sz="2000" dirty="0">
                <a:solidFill>
                  <a:srgbClr val="002060"/>
                </a:solidFill>
                <a:latin typeface="+mj-lt"/>
              </a:rPr>
              <a:t> è </a:t>
            </a:r>
            <a:r>
              <a:rPr lang="en-GB" sz="2000" dirty="0" err="1">
                <a:solidFill>
                  <a:srgbClr val="002060"/>
                </a:solidFill>
                <a:latin typeface="+mj-lt"/>
              </a:rPr>
              <a:t>elevato</a:t>
            </a:r>
            <a:r>
              <a:rPr lang="en-GB" sz="2000" dirty="0">
                <a:solidFill>
                  <a:srgbClr val="002060"/>
                </a:solidFill>
                <a:latin typeface="+mj-lt"/>
              </a:rPr>
              <a:t> </a:t>
            </a:r>
            <a:r>
              <a:rPr lang="en-GB" sz="2000" dirty="0" err="1">
                <a:solidFill>
                  <a:srgbClr val="002060"/>
                </a:solidFill>
                <a:latin typeface="+mj-lt"/>
              </a:rPr>
              <a:t>conseguenza</a:t>
            </a:r>
            <a:r>
              <a:rPr lang="en-GB" sz="2000" dirty="0">
                <a:solidFill>
                  <a:srgbClr val="002060"/>
                </a:solidFill>
                <a:latin typeface="+mj-lt"/>
              </a:rPr>
              <a:t> </a:t>
            </a:r>
            <a:r>
              <a:rPr lang="en-GB" sz="2000" dirty="0" err="1">
                <a:solidFill>
                  <a:srgbClr val="002060"/>
                </a:solidFill>
                <a:latin typeface="+mj-lt"/>
              </a:rPr>
              <a:t>dei</a:t>
            </a:r>
            <a:r>
              <a:rPr lang="en-GB" sz="2000" dirty="0">
                <a:solidFill>
                  <a:srgbClr val="002060"/>
                </a:solidFill>
                <a:latin typeface="+mj-lt"/>
              </a:rPr>
              <a:t> </a:t>
            </a:r>
            <a:r>
              <a:rPr lang="en-GB" sz="2000" dirty="0" err="1">
                <a:solidFill>
                  <a:srgbClr val="002060"/>
                </a:solidFill>
                <a:latin typeface="+mj-lt"/>
              </a:rPr>
              <a:t>differenti</a:t>
            </a:r>
            <a:r>
              <a:rPr lang="en-GB" sz="2000" dirty="0">
                <a:solidFill>
                  <a:srgbClr val="002060"/>
                </a:solidFill>
                <a:latin typeface="+mj-lt"/>
              </a:rPr>
              <a:t> </a:t>
            </a:r>
            <a:r>
              <a:rPr lang="en-GB" sz="2000" dirty="0" err="1">
                <a:solidFill>
                  <a:srgbClr val="002060"/>
                </a:solidFill>
                <a:latin typeface="+mj-lt"/>
              </a:rPr>
              <a:t>meccanismi</a:t>
            </a:r>
            <a:r>
              <a:rPr lang="en-GB" sz="2000" dirty="0">
                <a:solidFill>
                  <a:srgbClr val="002060"/>
                </a:solidFill>
                <a:latin typeface="+mj-lt"/>
              </a:rPr>
              <a:t> </a:t>
            </a:r>
            <a:r>
              <a:rPr lang="en-GB" sz="2000" dirty="0" err="1">
                <a:solidFill>
                  <a:srgbClr val="002060"/>
                </a:solidFill>
                <a:latin typeface="+mj-lt"/>
              </a:rPr>
              <a:t>farmacologici</a:t>
            </a:r>
            <a:r>
              <a:rPr lang="en-GB" sz="2000" dirty="0">
                <a:solidFill>
                  <a:srgbClr val="002060"/>
                </a:solidFill>
                <a:latin typeface="+mj-lt"/>
              </a:rPr>
              <a:t>, </a:t>
            </a:r>
            <a:r>
              <a:rPr lang="en-GB" sz="2000" dirty="0" err="1">
                <a:solidFill>
                  <a:srgbClr val="002060"/>
                </a:solidFill>
                <a:latin typeface="+mj-lt"/>
              </a:rPr>
              <a:t>immunologici</a:t>
            </a:r>
            <a:r>
              <a:rPr lang="en-GB" sz="2000" dirty="0">
                <a:solidFill>
                  <a:srgbClr val="002060"/>
                </a:solidFill>
                <a:latin typeface="+mj-lt"/>
              </a:rPr>
              <a:t>, </a:t>
            </a:r>
            <a:r>
              <a:rPr lang="en-GB" sz="2000" dirty="0" err="1">
                <a:solidFill>
                  <a:srgbClr val="002060"/>
                </a:solidFill>
                <a:latin typeface="+mj-lt"/>
              </a:rPr>
              <a:t>metabolici</a:t>
            </a:r>
            <a:r>
              <a:rPr lang="en-GB" sz="2000" dirty="0">
                <a:solidFill>
                  <a:srgbClr val="002060"/>
                </a:solidFill>
                <a:latin typeface="+mj-lt"/>
              </a:rPr>
              <a:t> o </a:t>
            </a:r>
            <a:r>
              <a:rPr lang="en-GB" sz="2000" dirty="0" err="1">
                <a:solidFill>
                  <a:srgbClr val="002060"/>
                </a:solidFill>
                <a:latin typeface="+mj-lt"/>
              </a:rPr>
              <a:t>genetici</a:t>
            </a:r>
            <a:endParaRPr lang="en-GB" sz="2000" dirty="0">
              <a:solidFill>
                <a:srgbClr val="002060"/>
              </a:solidFill>
              <a:latin typeface="+mj-lt"/>
            </a:endParaRPr>
          </a:p>
          <a:p>
            <a:pPr>
              <a:defRPr/>
            </a:pPr>
            <a:r>
              <a:rPr lang="en-GB" sz="2000" dirty="0" err="1">
                <a:solidFill>
                  <a:srgbClr val="002060"/>
                </a:solidFill>
                <a:latin typeface="+mj-lt"/>
              </a:rPr>
              <a:t>Dal</a:t>
            </a:r>
            <a:r>
              <a:rPr lang="en-GB" sz="2000" dirty="0">
                <a:solidFill>
                  <a:srgbClr val="002060"/>
                </a:solidFill>
                <a:latin typeface="+mj-lt"/>
              </a:rPr>
              <a:t> </a:t>
            </a:r>
            <a:r>
              <a:rPr lang="en-GB" sz="2000" dirty="0" err="1">
                <a:solidFill>
                  <a:srgbClr val="002060"/>
                </a:solidFill>
                <a:latin typeface="+mj-lt"/>
              </a:rPr>
              <a:t>momento</a:t>
            </a:r>
            <a:r>
              <a:rPr lang="en-GB" sz="2000" dirty="0">
                <a:solidFill>
                  <a:srgbClr val="002060"/>
                </a:solidFill>
                <a:latin typeface="+mj-lt"/>
              </a:rPr>
              <a:t> </a:t>
            </a:r>
            <a:r>
              <a:rPr lang="en-GB" sz="2000" dirty="0" err="1">
                <a:solidFill>
                  <a:srgbClr val="002060"/>
                </a:solidFill>
                <a:latin typeface="+mj-lt"/>
              </a:rPr>
              <a:t>che</a:t>
            </a:r>
            <a:r>
              <a:rPr lang="en-GB" sz="2000" dirty="0">
                <a:solidFill>
                  <a:srgbClr val="002060"/>
                </a:solidFill>
                <a:latin typeface="+mj-lt"/>
              </a:rPr>
              <a:t> non è </a:t>
            </a:r>
            <a:r>
              <a:rPr lang="en-GB" sz="2000" dirty="0" err="1">
                <a:solidFill>
                  <a:srgbClr val="002060"/>
                </a:solidFill>
                <a:latin typeface="+mj-lt"/>
              </a:rPr>
              <a:t>possibile</a:t>
            </a:r>
            <a:r>
              <a:rPr lang="en-GB" sz="2000" dirty="0">
                <a:solidFill>
                  <a:srgbClr val="002060"/>
                </a:solidFill>
                <a:latin typeface="+mj-lt"/>
              </a:rPr>
              <a:t> </a:t>
            </a:r>
            <a:r>
              <a:rPr lang="en-GB" sz="2000" dirty="0" err="1">
                <a:solidFill>
                  <a:srgbClr val="002060"/>
                </a:solidFill>
                <a:latin typeface="+mj-lt"/>
              </a:rPr>
              <a:t>che</a:t>
            </a:r>
            <a:r>
              <a:rPr lang="en-GB" sz="2000" dirty="0">
                <a:solidFill>
                  <a:srgbClr val="002060"/>
                </a:solidFill>
                <a:latin typeface="+mj-lt"/>
              </a:rPr>
              <a:t> </a:t>
            </a:r>
            <a:r>
              <a:rPr lang="en-GB" sz="2000" dirty="0" err="1">
                <a:solidFill>
                  <a:srgbClr val="002060"/>
                </a:solidFill>
                <a:latin typeface="+mj-lt"/>
              </a:rPr>
              <a:t>il</a:t>
            </a:r>
            <a:r>
              <a:rPr lang="en-GB" sz="2000" dirty="0">
                <a:solidFill>
                  <a:srgbClr val="002060"/>
                </a:solidFill>
                <a:latin typeface="+mj-lt"/>
              </a:rPr>
              <a:t> medico </a:t>
            </a:r>
            <a:r>
              <a:rPr lang="en-GB" sz="2000" dirty="0" err="1">
                <a:solidFill>
                  <a:srgbClr val="002060"/>
                </a:solidFill>
                <a:latin typeface="+mj-lt"/>
              </a:rPr>
              <a:t>memorizzi</a:t>
            </a:r>
            <a:r>
              <a:rPr lang="en-GB" sz="2000" dirty="0">
                <a:solidFill>
                  <a:srgbClr val="002060"/>
                </a:solidFill>
                <a:latin typeface="+mj-lt"/>
              </a:rPr>
              <a:t> </a:t>
            </a:r>
            <a:r>
              <a:rPr lang="en-GB" sz="2000" dirty="0" err="1">
                <a:solidFill>
                  <a:srgbClr val="002060"/>
                </a:solidFill>
                <a:latin typeface="+mj-lt"/>
              </a:rPr>
              <a:t>tutti</a:t>
            </a:r>
            <a:r>
              <a:rPr lang="en-GB" sz="2000" dirty="0">
                <a:solidFill>
                  <a:srgbClr val="002060"/>
                </a:solidFill>
                <a:latin typeface="+mj-lt"/>
              </a:rPr>
              <a:t> le diverse </a:t>
            </a:r>
            <a:r>
              <a:rPr lang="en-GB" sz="2000" dirty="0" err="1">
                <a:solidFill>
                  <a:srgbClr val="002060"/>
                </a:solidFill>
                <a:latin typeface="+mj-lt"/>
              </a:rPr>
              <a:t>tossicità</a:t>
            </a:r>
            <a:r>
              <a:rPr lang="en-GB" sz="2000" dirty="0">
                <a:solidFill>
                  <a:srgbClr val="002060"/>
                </a:solidFill>
                <a:latin typeface="+mj-lt"/>
              </a:rPr>
              <a:t> per I </a:t>
            </a:r>
            <a:r>
              <a:rPr lang="en-GB" sz="2000" dirty="0" err="1">
                <a:solidFill>
                  <a:srgbClr val="002060"/>
                </a:solidFill>
                <a:latin typeface="+mj-lt"/>
              </a:rPr>
              <a:t>diversi</a:t>
            </a:r>
            <a:r>
              <a:rPr lang="en-GB" sz="2000" dirty="0">
                <a:solidFill>
                  <a:srgbClr val="002060"/>
                </a:solidFill>
                <a:latin typeface="+mj-lt"/>
              </a:rPr>
              <a:t> </a:t>
            </a:r>
            <a:r>
              <a:rPr lang="en-GB" sz="2000" dirty="0" err="1">
                <a:solidFill>
                  <a:srgbClr val="002060"/>
                </a:solidFill>
                <a:latin typeface="+mj-lt"/>
              </a:rPr>
              <a:t>farmaci</a:t>
            </a:r>
            <a:r>
              <a:rPr lang="en-GB" sz="2000" dirty="0">
                <a:solidFill>
                  <a:srgbClr val="002060"/>
                </a:solidFill>
                <a:latin typeface="+mj-lt"/>
              </a:rPr>
              <a:t>,  è </a:t>
            </a:r>
            <a:r>
              <a:rPr lang="en-GB" sz="2000" dirty="0" err="1">
                <a:solidFill>
                  <a:srgbClr val="002060"/>
                </a:solidFill>
                <a:latin typeface="+mj-lt"/>
              </a:rPr>
              <a:t>più</a:t>
            </a:r>
            <a:r>
              <a:rPr lang="en-GB" sz="2000" dirty="0">
                <a:solidFill>
                  <a:srgbClr val="002060"/>
                </a:solidFill>
                <a:latin typeface="+mj-lt"/>
              </a:rPr>
              <a:t> </a:t>
            </a:r>
            <a:r>
              <a:rPr lang="en-GB" sz="2000" dirty="0" err="1">
                <a:solidFill>
                  <a:srgbClr val="002060"/>
                </a:solidFill>
                <a:latin typeface="+mj-lt"/>
              </a:rPr>
              <a:t>razionale</a:t>
            </a:r>
            <a:r>
              <a:rPr lang="en-GB" sz="2000" dirty="0">
                <a:solidFill>
                  <a:srgbClr val="002060"/>
                </a:solidFill>
                <a:latin typeface="+mj-lt"/>
              </a:rPr>
              <a:t> </a:t>
            </a:r>
            <a:r>
              <a:rPr lang="en-GB" sz="2000" dirty="0" err="1">
                <a:solidFill>
                  <a:srgbClr val="002060"/>
                </a:solidFill>
                <a:latin typeface="+mj-lt"/>
              </a:rPr>
              <a:t>inquadrare</a:t>
            </a:r>
            <a:r>
              <a:rPr lang="en-GB" sz="2000" dirty="0">
                <a:solidFill>
                  <a:srgbClr val="002060"/>
                </a:solidFill>
                <a:latin typeface="+mj-lt"/>
              </a:rPr>
              <a:t> </a:t>
            </a:r>
            <a:r>
              <a:rPr lang="en-GB" sz="2000" dirty="0" err="1">
                <a:solidFill>
                  <a:srgbClr val="002060"/>
                </a:solidFill>
                <a:latin typeface="+mj-lt"/>
              </a:rPr>
              <a:t>l’effetto</a:t>
            </a:r>
            <a:r>
              <a:rPr lang="en-GB" sz="2000" dirty="0">
                <a:solidFill>
                  <a:srgbClr val="002060"/>
                </a:solidFill>
                <a:latin typeface="+mj-lt"/>
              </a:rPr>
              <a:t> </a:t>
            </a:r>
            <a:r>
              <a:rPr lang="en-GB" sz="2000" dirty="0" err="1">
                <a:solidFill>
                  <a:srgbClr val="002060"/>
                </a:solidFill>
                <a:latin typeface="+mj-lt"/>
              </a:rPr>
              <a:t>indesiderato</a:t>
            </a:r>
            <a:r>
              <a:rPr lang="en-GB" sz="2000" dirty="0">
                <a:solidFill>
                  <a:srgbClr val="002060"/>
                </a:solidFill>
                <a:latin typeface="+mj-lt"/>
              </a:rPr>
              <a:t> </a:t>
            </a:r>
            <a:r>
              <a:rPr lang="en-GB" sz="2000" dirty="0" err="1">
                <a:solidFill>
                  <a:srgbClr val="002060"/>
                </a:solidFill>
                <a:latin typeface="+mj-lt"/>
              </a:rPr>
              <a:t>sulla</a:t>
            </a:r>
            <a:r>
              <a:rPr lang="en-GB" sz="2000" dirty="0">
                <a:solidFill>
                  <a:srgbClr val="002060"/>
                </a:solidFill>
                <a:latin typeface="+mj-lt"/>
              </a:rPr>
              <a:t> base del </a:t>
            </a:r>
            <a:r>
              <a:rPr lang="en-GB" sz="2000" dirty="0" err="1">
                <a:solidFill>
                  <a:srgbClr val="002060"/>
                </a:solidFill>
                <a:latin typeface="+mj-lt"/>
              </a:rPr>
              <a:t>meccansismo</a:t>
            </a:r>
            <a:r>
              <a:rPr lang="en-GB" sz="2000" dirty="0">
                <a:solidFill>
                  <a:srgbClr val="002060"/>
                </a:solidFill>
                <a:latin typeface="+mj-lt"/>
              </a:rPr>
              <a:t> </a:t>
            </a:r>
            <a:r>
              <a:rPr lang="en-GB" sz="2000" dirty="0" err="1">
                <a:solidFill>
                  <a:srgbClr val="002060"/>
                </a:solidFill>
                <a:latin typeface="+mj-lt"/>
              </a:rPr>
              <a:t>responsabile</a:t>
            </a:r>
            <a:r>
              <a:rPr lang="en-GB" sz="2000" dirty="0">
                <a:solidFill>
                  <a:srgbClr val="002060"/>
                </a:solidFill>
                <a:latin typeface="+mj-lt"/>
              </a:rPr>
              <a:t>.</a:t>
            </a:r>
          </a:p>
          <a:p>
            <a:pPr>
              <a:defRPr/>
            </a:pPr>
            <a:r>
              <a:rPr lang="en-GB" sz="2000" dirty="0">
                <a:solidFill>
                  <a:srgbClr val="002060"/>
                </a:solidFill>
                <a:latin typeface="+mj-lt"/>
              </a:rPr>
              <a:t>In base a </a:t>
            </a:r>
            <a:r>
              <a:rPr lang="en-GB" sz="2000" dirty="0" err="1">
                <a:solidFill>
                  <a:srgbClr val="002060"/>
                </a:solidFill>
                <a:latin typeface="+mj-lt"/>
              </a:rPr>
              <a:t>questo</a:t>
            </a:r>
            <a:r>
              <a:rPr lang="en-GB" sz="2000" dirty="0">
                <a:solidFill>
                  <a:srgbClr val="002060"/>
                </a:solidFill>
                <a:latin typeface="+mj-lt"/>
              </a:rPr>
              <a:t> </a:t>
            </a:r>
            <a:r>
              <a:rPr lang="en-GB" sz="2000" dirty="0" err="1">
                <a:solidFill>
                  <a:srgbClr val="002060"/>
                </a:solidFill>
                <a:latin typeface="+mj-lt"/>
              </a:rPr>
              <a:t>criterio</a:t>
            </a:r>
            <a:r>
              <a:rPr lang="en-GB" sz="2000" dirty="0">
                <a:solidFill>
                  <a:srgbClr val="002060"/>
                </a:solidFill>
                <a:latin typeface="+mj-lt"/>
              </a:rPr>
              <a:t> le ADR </a:t>
            </a:r>
            <a:r>
              <a:rPr lang="en-GB" sz="2000" dirty="0" err="1">
                <a:solidFill>
                  <a:srgbClr val="002060"/>
                </a:solidFill>
                <a:latin typeface="+mj-lt"/>
              </a:rPr>
              <a:t>possono</a:t>
            </a:r>
            <a:r>
              <a:rPr lang="en-GB" sz="2000" dirty="0">
                <a:solidFill>
                  <a:srgbClr val="002060"/>
                </a:solidFill>
                <a:latin typeface="+mj-lt"/>
              </a:rPr>
              <a:t> </a:t>
            </a:r>
            <a:r>
              <a:rPr lang="en-GB" sz="2000" dirty="0" err="1">
                <a:solidFill>
                  <a:srgbClr val="002060"/>
                </a:solidFill>
                <a:latin typeface="+mj-lt"/>
              </a:rPr>
              <a:t>essere</a:t>
            </a:r>
            <a:r>
              <a:rPr lang="en-GB" sz="2000" dirty="0">
                <a:solidFill>
                  <a:srgbClr val="002060"/>
                </a:solidFill>
                <a:latin typeface="+mj-lt"/>
              </a:rPr>
              <a:t> </a:t>
            </a:r>
            <a:r>
              <a:rPr lang="en-GB" sz="2000" dirty="0" err="1">
                <a:solidFill>
                  <a:srgbClr val="002060"/>
                </a:solidFill>
                <a:latin typeface="+mj-lt"/>
              </a:rPr>
              <a:t>suddivise</a:t>
            </a:r>
            <a:r>
              <a:rPr lang="en-GB" sz="2000" dirty="0">
                <a:solidFill>
                  <a:srgbClr val="002060"/>
                </a:solidFill>
                <a:latin typeface="+mj-lt"/>
              </a:rPr>
              <a:t> in:</a:t>
            </a:r>
            <a:br>
              <a:rPr lang="en-GB" sz="2000" dirty="0">
                <a:solidFill>
                  <a:srgbClr val="002060"/>
                </a:solidFill>
                <a:latin typeface="+mj-lt"/>
              </a:rPr>
            </a:br>
            <a:r>
              <a:rPr lang="en-GB" sz="2000" dirty="0">
                <a:solidFill>
                  <a:srgbClr val="002060"/>
                </a:solidFill>
                <a:latin typeface="+mj-lt"/>
              </a:rPr>
              <a:t/>
            </a:r>
            <a:br>
              <a:rPr lang="en-GB" sz="2000" dirty="0">
                <a:solidFill>
                  <a:srgbClr val="002060"/>
                </a:solidFill>
                <a:latin typeface="+mj-lt"/>
              </a:rPr>
            </a:br>
            <a:r>
              <a:rPr lang="en-GB" sz="2800" b="1" dirty="0">
                <a:solidFill>
                  <a:schemeClr val="accent3"/>
                </a:solidFill>
                <a:latin typeface="+mj-lt"/>
              </a:rPr>
              <a:t>A) </a:t>
            </a:r>
            <a:r>
              <a:rPr lang="en-GB" sz="2800" b="1" dirty="0" err="1">
                <a:solidFill>
                  <a:schemeClr val="accent3"/>
                </a:solidFill>
                <a:latin typeface="+mj-lt"/>
              </a:rPr>
              <a:t>Reazioni</a:t>
            </a:r>
            <a:r>
              <a:rPr lang="en-GB" sz="2800" b="1" dirty="0">
                <a:solidFill>
                  <a:schemeClr val="accent3"/>
                </a:solidFill>
                <a:latin typeface="+mj-lt"/>
              </a:rPr>
              <a:t> </a:t>
            </a:r>
            <a:r>
              <a:rPr lang="en-GB" sz="2800" b="1" dirty="0" err="1">
                <a:solidFill>
                  <a:schemeClr val="accent3"/>
                </a:solidFill>
                <a:latin typeface="+mj-lt"/>
              </a:rPr>
              <a:t>Avverse</a:t>
            </a:r>
            <a:r>
              <a:rPr lang="en-GB" sz="2800" b="1" dirty="0">
                <a:solidFill>
                  <a:schemeClr val="accent3"/>
                </a:solidFill>
                <a:latin typeface="+mj-lt"/>
              </a:rPr>
              <a:t> </a:t>
            </a:r>
            <a:r>
              <a:rPr lang="en-GB" sz="2800" b="1" dirty="0" err="1">
                <a:solidFill>
                  <a:schemeClr val="accent3"/>
                </a:solidFill>
                <a:latin typeface="+mj-lt"/>
              </a:rPr>
              <a:t>di</a:t>
            </a:r>
            <a:r>
              <a:rPr lang="en-GB" sz="2800" b="1" dirty="0">
                <a:solidFill>
                  <a:schemeClr val="accent3"/>
                </a:solidFill>
                <a:latin typeface="+mj-lt"/>
              </a:rPr>
              <a:t> </a:t>
            </a:r>
            <a:r>
              <a:rPr lang="en-GB" sz="2800" b="1" dirty="0" err="1">
                <a:solidFill>
                  <a:schemeClr val="accent3"/>
                </a:solidFill>
                <a:latin typeface="+mj-lt"/>
              </a:rPr>
              <a:t>Tipo</a:t>
            </a:r>
            <a:r>
              <a:rPr lang="en-GB" sz="2800" b="1" dirty="0">
                <a:solidFill>
                  <a:schemeClr val="accent3"/>
                </a:solidFill>
                <a:latin typeface="+mj-lt"/>
              </a:rPr>
              <a:t> A </a:t>
            </a:r>
            <a:r>
              <a:rPr lang="en-GB" sz="2800" b="1" dirty="0" err="1">
                <a:solidFill>
                  <a:schemeClr val="accent3"/>
                </a:solidFill>
                <a:latin typeface="+mj-lt"/>
              </a:rPr>
              <a:t>dovute</a:t>
            </a:r>
            <a:r>
              <a:rPr lang="en-GB" sz="2800" b="1" dirty="0">
                <a:solidFill>
                  <a:schemeClr val="accent3"/>
                </a:solidFill>
                <a:latin typeface="+mj-lt"/>
              </a:rPr>
              <a:t> al </a:t>
            </a:r>
            <a:r>
              <a:rPr lang="en-GB" sz="2800" b="1" dirty="0" err="1">
                <a:solidFill>
                  <a:schemeClr val="accent3"/>
                </a:solidFill>
                <a:latin typeface="+mj-lt"/>
              </a:rPr>
              <a:t>farmaco</a:t>
            </a:r>
            <a:r>
              <a:rPr lang="en-GB" sz="2800" b="1" dirty="0">
                <a:solidFill>
                  <a:schemeClr val="accent3"/>
                </a:solidFill>
                <a:latin typeface="+mj-lt"/>
              </a:rPr>
              <a:t>, </a:t>
            </a:r>
            <a:r>
              <a:rPr lang="en-GB" sz="2800" b="1" dirty="0" err="1">
                <a:solidFill>
                  <a:schemeClr val="accent3"/>
                </a:solidFill>
                <a:latin typeface="+mj-lt"/>
              </a:rPr>
              <a:t>alla</a:t>
            </a:r>
            <a:r>
              <a:rPr lang="en-GB" sz="2800" b="1" dirty="0">
                <a:solidFill>
                  <a:schemeClr val="accent3"/>
                </a:solidFill>
                <a:latin typeface="+mj-lt"/>
              </a:rPr>
              <a:t> </a:t>
            </a:r>
            <a:r>
              <a:rPr lang="en-GB" sz="2800" b="1" dirty="0" err="1">
                <a:solidFill>
                  <a:schemeClr val="accent3"/>
                </a:solidFill>
                <a:latin typeface="+mj-lt"/>
              </a:rPr>
              <a:t>normale</a:t>
            </a:r>
            <a:r>
              <a:rPr lang="en-GB" sz="2800" b="1" dirty="0">
                <a:solidFill>
                  <a:schemeClr val="accent3"/>
                </a:solidFill>
                <a:latin typeface="+mj-lt"/>
              </a:rPr>
              <a:t> </a:t>
            </a:r>
            <a:r>
              <a:rPr lang="en-GB" sz="2800" b="1" dirty="0" err="1">
                <a:solidFill>
                  <a:schemeClr val="accent3"/>
                </a:solidFill>
                <a:latin typeface="+mj-lt"/>
              </a:rPr>
              <a:t>azione</a:t>
            </a:r>
            <a:r>
              <a:rPr lang="en-GB" sz="2800" b="1" dirty="0">
                <a:solidFill>
                  <a:schemeClr val="accent3"/>
                </a:solidFill>
                <a:latin typeface="+mj-lt"/>
              </a:rPr>
              <a:t> </a:t>
            </a:r>
            <a:r>
              <a:rPr lang="en-GB" sz="2800" b="1" dirty="0" err="1">
                <a:solidFill>
                  <a:schemeClr val="accent3"/>
                </a:solidFill>
                <a:latin typeface="+mj-lt"/>
              </a:rPr>
              <a:t>farmacologica</a:t>
            </a:r>
            <a:r>
              <a:rPr lang="en-GB" sz="2800" b="1" dirty="0">
                <a:solidFill>
                  <a:schemeClr val="accent3"/>
                </a:solidFill>
                <a:latin typeface="+mj-lt"/>
              </a:rPr>
              <a:t/>
            </a:r>
            <a:br>
              <a:rPr lang="en-GB" sz="2800" b="1" dirty="0">
                <a:solidFill>
                  <a:schemeClr val="accent3"/>
                </a:solidFill>
                <a:latin typeface="+mj-lt"/>
              </a:rPr>
            </a:br>
            <a:r>
              <a:rPr lang="en-GB" sz="2800" b="1" dirty="0">
                <a:solidFill>
                  <a:schemeClr val="accent3"/>
                </a:solidFill>
                <a:latin typeface="+mj-lt"/>
              </a:rPr>
              <a:t/>
            </a:r>
            <a:br>
              <a:rPr lang="en-GB" sz="2800" b="1" dirty="0">
                <a:solidFill>
                  <a:schemeClr val="accent3"/>
                </a:solidFill>
                <a:latin typeface="+mj-lt"/>
              </a:rPr>
            </a:br>
            <a:r>
              <a:rPr lang="en-GB" sz="2800" b="1" dirty="0">
                <a:solidFill>
                  <a:schemeClr val="accent3"/>
                </a:solidFill>
                <a:latin typeface="+mj-lt"/>
              </a:rPr>
              <a:t>B) </a:t>
            </a:r>
            <a:r>
              <a:rPr lang="en-GB" sz="2800" b="1" dirty="0" err="1">
                <a:solidFill>
                  <a:schemeClr val="accent3"/>
                </a:solidFill>
                <a:latin typeface="+mj-lt"/>
              </a:rPr>
              <a:t>Reazioni</a:t>
            </a:r>
            <a:r>
              <a:rPr lang="en-GB" sz="2800" b="1" dirty="0">
                <a:solidFill>
                  <a:schemeClr val="accent3"/>
                </a:solidFill>
                <a:latin typeface="+mj-lt"/>
              </a:rPr>
              <a:t> </a:t>
            </a:r>
            <a:r>
              <a:rPr lang="en-GB" sz="2800" b="1" dirty="0" err="1">
                <a:solidFill>
                  <a:schemeClr val="accent3"/>
                </a:solidFill>
                <a:latin typeface="+mj-lt"/>
              </a:rPr>
              <a:t>Avverse</a:t>
            </a:r>
            <a:r>
              <a:rPr lang="en-GB" sz="2800" b="1" dirty="0">
                <a:solidFill>
                  <a:schemeClr val="accent3"/>
                </a:solidFill>
                <a:latin typeface="+mj-lt"/>
              </a:rPr>
              <a:t> </a:t>
            </a:r>
            <a:r>
              <a:rPr lang="en-GB" sz="2800" b="1" dirty="0" err="1">
                <a:solidFill>
                  <a:schemeClr val="accent3"/>
                </a:solidFill>
                <a:latin typeface="+mj-lt"/>
              </a:rPr>
              <a:t>di</a:t>
            </a:r>
            <a:r>
              <a:rPr lang="en-GB" sz="2800" b="1" dirty="0">
                <a:solidFill>
                  <a:schemeClr val="accent3"/>
                </a:solidFill>
                <a:latin typeface="+mj-lt"/>
              </a:rPr>
              <a:t> </a:t>
            </a:r>
            <a:r>
              <a:rPr lang="en-GB" sz="2800" b="1" dirty="0" err="1">
                <a:solidFill>
                  <a:schemeClr val="accent3"/>
                </a:solidFill>
                <a:latin typeface="+mj-lt"/>
              </a:rPr>
              <a:t>Tipo</a:t>
            </a:r>
            <a:r>
              <a:rPr lang="en-GB" sz="2800" b="1" dirty="0">
                <a:solidFill>
                  <a:schemeClr val="accent3"/>
                </a:solidFill>
                <a:latin typeface="+mj-lt"/>
              </a:rPr>
              <a:t> B </a:t>
            </a:r>
            <a:r>
              <a:rPr lang="en-GB" sz="2800" b="1" dirty="0" err="1">
                <a:solidFill>
                  <a:schemeClr val="accent3"/>
                </a:solidFill>
                <a:latin typeface="+mj-lt"/>
              </a:rPr>
              <a:t>dovute</a:t>
            </a:r>
            <a:r>
              <a:rPr lang="en-GB" sz="2800" b="1" dirty="0">
                <a:solidFill>
                  <a:schemeClr val="accent3"/>
                </a:solidFill>
                <a:latin typeface="+mj-lt"/>
              </a:rPr>
              <a:t> </a:t>
            </a:r>
            <a:r>
              <a:rPr lang="en-GB" sz="2800" b="1" dirty="0" err="1">
                <a:solidFill>
                  <a:schemeClr val="accent3"/>
                </a:solidFill>
                <a:latin typeface="+mj-lt"/>
              </a:rPr>
              <a:t>alla</a:t>
            </a:r>
            <a:r>
              <a:rPr lang="en-GB" sz="2800" b="1" dirty="0">
                <a:solidFill>
                  <a:schemeClr val="accent3"/>
                </a:solidFill>
                <a:latin typeface="+mj-lt"/>
              </a:rPr>
              <a:t> </a:t>
            </a:r>
            <a:r>
              <a:rPr lang="en-GB" sz="2800" b="1" dirty="0" err="1">
                <a:solidFill>
                  <a:schemeClr val="accent3"/>
                </a:solidFill>
                <a:latin typeface="+mj-lt"/>
              </a:rPr>
              <a:t>reazione</a:t>
            </a:r>
            <a:r>
              <a:rPr lang="en-GB" sz="2800" b="1" dirty="0">
                <a:solidFill>
                  <a:schemeClr val="accent3"/>
                </a:solidFill>
                <a:latin typeface="+mj-lt"/>
              </a:rPr>
              <a:t> del </a:t>
            </a:r>
            <a:r>
              <a:rPr lang="en-GB" sz="2800" b="1" dirty="0" err="1">
                <a:solidFill>
                  <a:schemeClr val="accent3"/>
                </a:solidFill>
                <a:latin typeface="+mj-lt"/>
              </a:rPr>
              <a:t>paziente</a:t>
            </a:r>
            <a:endParaRPr lang="en-GB" sz="2800" b="1" dirty="0">
              <a:solidFill>
                <a:schemeClr val="accent3"/>
              </a:solidFill>
              <a:latin typeface="+mj-lt"/>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11618" name="Rettangolo 1"/>
          <p:cNvSpPr>
            <a:spLocks noChangeArrowheads="1"/>
          </p:cNvSpPr>
          <p:nvPr/>
        </p:nvSpPr>
        <p:spPr bwMode="auto">
          <a:xfrm>
            <a:off x="0" y="-457200"/>
            <a:ext cx="9144000" cy="7570788"/>
          </a:xfrm>
          <a:prstGeom prst="rect">
            <a:avLst/>
          </a:prstGeom>
          <a:noFill/>
          <a:ln w="9525">
            <a:noFill/>
            <a:miter lim="800000"/>
            <a:headEnd/>
            <a:tailEnd/>
          </a:ln>
        </p:spPr>
        <p:txBody>
          <a:bodyPr>
            <a:spAutoFit/>
          </a:bodyPr>
          <a:lstStyle/>
          <a:p>
            <a:endParaRPr lang="it-IT" dirty="0"/>
          </a:p>
          <a:p>
            <a:endParaRPr lang="it-IT" dirty="0"/>
          </a:p>
          <a:p>
            <a:r>
              <a:rPr lang="it-IT" dirty="0"/>
              <a:t>Il decreto, tra l'altro, forniva anche una definizione di reazione avversa (la reazione, nociva e non intenzionale, ad un medicinale impiegato alle dosi normalmente somministrate all'uomo a scopi profilattici, diagnostici o terapeutici o per ripristinarne, correggerne o modificarne le funzioni fisiologiche) che deve ora ritenersi sorpassata dopo la direttiva europea 2010/84/UE del 15 dicembre 2010 (che modifica e integra la precedente direttiva 2001/83/CE) che, in accordo con il Consiglio dell'Unione Europea, la modifica al fine di garantire che copra gli effetti nocivi e non voluti conseguenti non solo all'uso autorizzato di un medicinale a dosi normali, ma anche agli errori terapeutici e agli usi non conformi alle indicazioni contenute nell'autorizzazione all'immissione in commercio, incluso l'uso improprio (es. dosaggi scorretti, errori di somministrazione, di </a:t>
            </a:r>
            <a:r>
              <a:rPr lang="it-IT" dirty="0" err="1"/>
              <a:t>dispensazione</a:t>
            </a:r>
            <a:r>
              <a:rPr lang="it-IT" dirty="0"/>
              <a:t>) e l'abuso del medicinale. </a:t>
            </a:r>
            <a:r>
              <a:rPr lang="it-IT" dirty="0">
                <a:solidFill>
                  <a:srgbClr val="FF0000"/>
                </a:solidFill>
              </a:rPr>
              <a:t>La stessa direttiva evidenza come sia sufficiente anche solo la sospetta reazione avversa collegata con un nesso causale con il medicinale. Pertanto l'espressione "sospetta reazione avversa" viene utilizzata in tutto il testo in riferimento agli obblighi di segnalazione.</a:t>
            </a:r>
            <a:r>
              <a:rPr lang="it-IT" dirty="0"/>
              <a:t/>
            </a:r>
            <a:br>
              <a:rPr lang="it-IT" dirty="0"/>
            </a:br>
            <a:r>
              <a:rPr lang="it-IT" dirty="0"/>
              <a:t>Il nuovo sistema di farmacovigilanza che si è venuto a delineare dopo l'approvazione della direttiva europea 2010/84/UE assegna agli Stati membri aderenti all'UE, attraverso le proprie autorità </a:t>
            </a:r>
            <a:r>
              <a:rPr lang="it-IT" dirty="0" err="1"/>
              <a:t>regolatorie</a:t>
            </a:r>
            <a:r>
              <a:rPr lang="it-IT" dirty="0"/>
              <a:t>, il compito di fungere da stanza di compensazione per tutte le segnalazioni spontanee di reazioni avverse: gli operatori sanitari e i cittadini devono continuare a segnalare tali casi all'autorità competente (in Italia l'Agenzia Italiana del Farmaco- AIFA) la quale provvederà a ritrasmetterle (tutte e non soltanto quelle più gravi) alla banca dati comunitaria </a:t>
            </a:r>
            <a:r>
              <a:rPr lang="it-IT" dirty="0" err="1"/>
              <a:t>EudraVigilance</a:t>
            </a:r>
            <a:r>
              <a:rPr lang="it-IT" dirty="0"/>
              <a:t>. Gli Stati membri avranno accesso ai rapporti sulle reazioni avverse di </a:t>
            </a:r>
            <a:r>
              <a:rPr lang="it-IT" dirty="0" err="1"/>
              <a:t>EudraVigilance</a:t>
            </a:r>
            <a:r>
              <a:rPr lang="it-IT" dirty="0"/>
              <a:t> e potranno coinvolgere pazienti e professionisti del settore sanitario nel </a:t>
            </a:r>
            <a:r>
              <a:rPr lang="it-IT" dirty="0" err="1"/>
              <a:t>follow</a:t>
            </a:r>
            <a:r>
              <a:rPr lang="it-IT" dirty="0"/>
              <a:t> up dei rapporti che ricevono.</a:t>
            </a:r>
            <a:br>
              <a:rPr lang="it-IT" dirty="0"/>
            </a:br>
            <a:r>
              <a:rPr lang="it-IT" dirty="0"/>
              <a:t/>
            </a:r>
            <a:br>
              <a:rPr lang="it-IT" dirty="0"/>
            </a:br>
            <a:endParaRPr lang="it-IT"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12642" name="Rettangolo 1"/>
          <p:cNvSpPr>
            <a:spLocks noChangeArrowheads="1"/>
          </p:cNvSpPr>
          <p:nvPr/>
        </p:nvSpPr>
        <p:spPr bwMode="auto">
          <a:xfrm>
            <a:off x="228600" y="0"/>
            <a:ext cx="8686800" cy="6740525"/>
          </a:xfrm>
          <a:prstGeom prst="rect">
            <a:avLst/>
          </a:prstGeom>
          <a:noFill/>
          <a:ln w="9525">
            <a:noFill/>
            <a:miter lim="800000"/>
            <a:headEnd/>
            <a:tailEnd/>
          </a:ln>
        </p:spPr>
        <p:txBody>
          <a:bodyPr>
            <a:spAutoFit/>
          </a:bodyPr>
          <a:lstStyle/>
          <a:p>
            <a:r>
              <a:rPr lang="it-IT" b="1">
                <a:solidFill>
                  <a:srgbClr val="FF0000"/>
                </a:solidFill>
              </a:rPr>
              <a:t>Come inviare una segnalazione online attraverso il sito della F.O.F.I.</a:t>
            </a:r>
            <a:r>
              <a:rPr lang="it-IT"/>
              <a:t/>
            </a:r>
            <a:br>
              <a:rPr lang="it-IT"/>
            </a:br>
            <a:r>
              <a:rPr lang="it-IT"/>
              <a:t/>
            </a:r>
            <a:br>
              <a:rPr lang="it-IT"/>
            </a:br>
            <a:r>
              <a:rPr lang="it-IT" b="1"/>
              <a:t>La procedura di segnalazione online è riservata ai farmacisti iscritti all'Ordine</a:t>
            </a:r>
            <a:r>
              <a:rPr lang="it-IT"/>
              <a:t>: è pertanto necessario essere loggati nel sito www.fofi.it tramite la procedura consueta (inserimento Codice Fiscale).</a:t>
            </a:r>
            <a:br>
              <a:rPr lang="it-IT"/>
            </a:br>
            <a:r>
              <a:rPr lang="it-IT"/>
              <a:t>Una volta loggati, sarà possibile accedere attraverso i link in basso nella pagina principale della farmacovigilanza (selezionare</a:t>
            </a:r>
            <a:r>
              <a:rPr lang="it-IT" b="1"/>
              <a:t> farmacovigilanza online</a:t>
            </a:r>
            <a:r>
              <a:rPr lang="it-IT"/>
              <a:t> nel menù di destra del sito FOFI) </a:t>
            </a:r>
            <a:br>
              <a:rPr lang="it-IT"/>
            </a:br>
            <a:r>
              <a:rPr lang="it-IT"/>
              <a:t/>
            </a:r>
            <a:br>
              <a:rPr lang="it-IT"/>
            </a:br>
            <a:r>
              <a:rPr lang="it-IT"/>
              <a:t>Il sistema permette di:</a:t>
            </a:r>
            <a:br>
              <a:rPr lang="it-IT"/>
            </a:br>
            <a:r>
              <a:rPr lang="it-IT" b="1"/>
              <a:t>a) Compilare una scheda ADR e inviarla direttamente</a:t>
            </a:r>
            <a:r>
              <a:rPr lang="it-IT"/>
              <a:t> al responsabile della farmacovigilanza della propria ASL di appartenenza (e in copia al centro di coordinamento nazionale)</a:t>
            </a:r>
            <a:br>
              <a:rPr lang="it-IT"/>
            </a:br>
            <a:r>
              <a:rPr lang="it-IT" b="1"/>
              <a:t>b)</a:t>
            </a:r>
            <a:r>
              <a:rPr lang="it-IT"/>
              <a:t> </a:t>
            </a:r>
            <a:r>
              <a:rPr lang="it-IT" b="1"/>
              <a:t>Compilare schede ADR, anche in maniera incompleta, e salvarle per una successiva revisione/completamento e invio</a:t>
            </a:r>
            <a:r>
              <a:rPr lang="it-IT"/>
              <a:t>. Queste schede saranno accessibili direttamente dalla pagina principale della farmacovigilanza sotto la dicitura "Segnalazioni in attesa".</a:t>
            </a:r>
            <a:br>
              <a:rPr lang="it-IT"/>
            </a:br>
            <a:r>
              <a:rPr lang="it-IT" b="1"/>
              <a:t>c)</a:t>
            </a:r>
            <a:r>
              <a:rPr lang="it-IT"/>
              <a:t> </a:t>
            </a:r>
            <a:r>
              <a:rPr lang="it-IT" b="1"/>
              <a:t>Consultare l'archivio delle proprie schede di segnalazione inviate</a:t>
            </a:r>
            <a:r>
              <a:rPr lang="it-IT"/>
              <a:t>. </a:t>
            </a:r>
            <a:br>
              <a:rPr lang="it-IT"/>
            </a:br>
            <a:r>
              <a:rPr lang="it-IT"/>
              <a:t/>
            </a:r>
            <a:br>
              <a:rPr lang="it-IT"/>
            </a:br>
            <a:r>
              <a:rPr lang="it-IT"/>
              <a:t>Ricordiamo inoltre che per qualunque dubbio, suggerimento o malfunzionamento del sistema di segnalazione, è a disposizione l'indirizzo email del supporto tecnico della F.O.F.I.:</a:t>
            </a:r>
            <a:r>
              <a:rPr lang="it-IT">
                <a:hlinkClick r:id="rId2" action="ppaction://hlinkfile"/>
              </a:rPr>
              <a:t/>
            </a:r>
            <a:br>
              <a:rPr lang="it-IT">
                <a:hlinkClick r:id="rId2" action="ppaction://hlinkfile"/>
              </a:rPr>
            </a:br>
            <a:r>
              <a:rPr lang="it-IT">
                <a:hlinkClick r:id="rId2" action="ppaction://hlinkfile"/>
              </a:rPr>
              <a:t>supporto_tecnico@fofi.it</a:t>
            </a:r>
            <a:r>
              <a:rPr lang="it-IT"/>
              <a:t/>
            </a:r>
            <a:br>
              <a:rPr lang="it-IT"/>
            </a:br>
            <a:endParaRPr lang="it-IT"/>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13666" name="Rettangolo 1"/>
          <p:cNvSpPr>
            <a:spLocks noChangeArrowheads="1"/>
          </p:cNvSpPr>
          <p:nvPr/>
        </p:nvSpPr>
        <p:spPr bwMode="auto">
          <a:xfrm>
            <a:off x="762000" y="1166813"/>
            <a:ext cx="7467600" cy="4524375"/>
          </a:xfrm>
          <a:prstGeom prst="rect">
            <a:avLst/>
          </a:prstGeom>
          <a:noFill/>
          <a:ln w="9525">
            <a:noFill/>
            <a:miter lim="800000"/>
            <a:headEnd/>
            <a:tailEnd/>
          </a:ln>
        </p:spPr>
        <p:txBody>
          <a:bodyPr>
            <a:spAutoFit/>
          </a:bodyPr>
          <a:lstStyle/>
          <a:p>
            <a:r>
              <a:rPr lang="it-IT">
                <a:solidFill>
                  <a:srgbClr val="C00000"/>
                </a:solidFill>
                <a:hlinkClick r:id="rId2" action="ppaction://hlinkfile"/>
              </a:rPr>
              <a:t>Archivio segnalazioni inviate (riservato ai farmacisti)</a:t>
            </a:r>
            <a:endParaRPr lang="it-IT">
              <a:solidFill>
                <a:srgbClr val="C00000"/>
              </a:solidFill>
            </a:endParaRPr>
          </a:p>
          <a:p>
            <a:endParaRPr lang="it-IT">
              <a:solidFill>
                <a:srgbClr val="C00000"/>
              </a:solidFill>
            </a:endParaRPr>
          </a:p>
          <a:p>
            <a:r>
              <a:rPr lang="it-IT">
                <a:solidFill>
                  <a:srgbClr val="C00000"/>
                </a:solidFill>
                <a:hlinkClick r:id="rId3" action="ppaction://hlinkfile"/>
              </a:rPr>
              <a:t>Invia una segnalazione - compilazione online scheda ADR (riservato ai farmacisti)</a:t>
            </a:r>
            <a:r>
              <a:rPr lang="it-IT"/>
              <a:t/>
            </a:r>
            <a:br>
              <a:rPr lang="it-IT"/>
            </a:br>
            <a:endParaRPr lang="it-IT"/>
          </a:p>
          <a:p>
            <a:r>
              <a:rPr lang="it-IT"/>
              <a:t/>
            </a:r>
            <a:br>
              <a:rPr lang="it-IT"/>
            </a:br>
            <a:r>
              <a:rPr lang="it-IT"/>
              <a:t>Altre schede di segnalazione disponibili per il download (formato PDF) </a:t>
            </a:r>
            <a:r>
              <a:rPr lang="it-IT">
                <a:hlinkClick r:id="rId4" action="ppaction://hlinkfile"/>
              </a:rPr>
              <a:t>Modello segnalazione difetti</a:t>
            </a:r>
            <a:endParaRPr lang="it-IT"/>
          </a:p>
          <a:p>
            <a:endParaRPr lang="it-IT"/>
          </a:p>
          <a:p>
            <a:r>
              <a:rPr lang="it-IT">
                <a:hlinkClick r:id="rId5" action="ppaction://hlinkfile"/>
              </a:rPr>
              <a:t>Modello di scheda per la comunicazione di effetti indesiderati dal cittadino</a:t>
            </a:r>
            <a:endParaRPr lang="it-IT"/>
          </a:p>
          <a:p>
            <a:endParaRPr lang="it-IT"/>
          </a:p>
          <a:p>
            <a:r>
              <a:rPr lang="it-IT">
                <a:hlinkClick r:id="rId6" action="ppaction://hlinkfile"/>
              </a:rPr>
              <a:t>Scheda di segnalazione di sospetta reazione avversa a prodotti a base di piante officinali e a integratori alimentari</a:t>
            </a:r>
            <a:endParaRPr lang="it-IT"/>
          </a:p>
          <a:p>
            <a:endParaRPr lang="it-IT"/>
          </a:p>
          <a:p>
            <a:r>
              <a:rPr lang="it-IT">
                <a:hlinkClick r:id="rId7" action="ppaction://hlinkfile"/>
              </a:rPr>
              <a:t>Scheda di segnalazione eventi avversi da farmaci veterinari</a:t>
            </a:r>
            <a:endParaRPr lang="it-IT"/>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14690" name="Rettangolo 1"/>
          <p:cNvSpPr>
            <a:spLocks noChangeArrowheads="1"/>
          </p:cNvSpPr>
          <p:nvPr/>
        </p:nvSpPr>
        <p:spPr bwMode="auto">
          <a:xfrm>
            <a:off x="381000" y="304800"/>
            <a:ext cx="8534400" cy="5970588"/>
          </a:xfrm>
          <a:prstGeom prst="rect">
            <a:avLst/>
          </a:prstGeom>
          <a:noFill/>
          <a:ln w="9525">
            <a:noFill/>
            <a:miter lim="800000"/>
            <a:headEnd/>
            <a:tailEnd/>
          </a:ln>
        </p:spPr>
        <p:txBody>
          <a:bodyPr>
            <a:spAutoFit/>
          </a:bodyPr>
          <a:lstStyle/>
          <a:p>
            <a:r>
              <a:rPr lang="it-IT" altLang="it-IT" sz="2000" b="1">
                <a:solidFill>
                  <a:srgbClr val="FF00FF"/>
                </a:solidFill>
              </a:rPr>
              <a:t>Il ruolo dei farmacisti nella riduzione degli eventi avversi (STUDIO)</a:t>
            </a:r>
          </a:p>
          <a:p>
            <a:endParaRPr lang="it-IT" altLang="it-IT" sz="2000" b="1">
              <a:solidFill>
                <a:srgbClr val="FF00FF"/>
              </a:solidFill>
            </a:endParaRPr>
          </a:p>
          <a:p>
            <a:r>
              <a:rPr lang="it-IT" altLang="it-IT" b="1"/>
              <a:t>OBIETTIVI : </a:t>
            </a:r>
            <a:r>
              <a:rPr lang="it-IT" altLang="it-IT"/>
              <a:t>E’ noto il ruolo del farmacista nella riduzione degli eventi avversi e degli errori di terapia nei pazienti ospedalizzati.</a:t>
            </a:r>
          </a:p>
          <a:p>
            <a:r>
              <a:rPr lang="it-IT" altLang="it-IT"/>
              <a:t>Alcuni farmacisti statunitensi si sono chiesti se un ruolo analogo potesse essere svolto dal farmacista sul territorio per i pazienti in terapia cronica.</a:t>
            </a:r>
          </a:p>
          <a:p>
            <a:endParaRPr lang="it-IT" altLang="it-IT"/>
          </a:p>
          <a:p>
            <a:r>
              <a:rPr lang="it-IT" altLang="it-IT" b="1"/>
              <a:t>METODI : 800 soggetti ipertesi hanno preso parte a due </a:t>
            </a:r>
            <a:r>
              <a:rPr lang="it-IT" altLang="it-IT"/>
              <a:t>studi controllati e randomizzati i cui risultati sono stati raggruppati e analizzati. Di questi pazienti 535 avevano una forma complicata (che si accompagnava cioè a uno scompenso</a:t>
            </a:r>
          </a:p>
          <a:p>
            <a:r>
              <a:rPr lang="it-IT" altLang="it-IT"/>
              <a:t>cardiaco o ad altre complicazioni cardiovascolari) mentre i restanti avevano un’ipertensione non complicata.</a:t>
            </a:r>
          </a:p>
          <a:p>
            <a:r>
              <a:rPr lang="it-IT" altLang="it-IT"/>
              <a:t>Tutti comunque seguivano le terapie a casa. I soggetti sono stati divisi in due gruppi: </a:t>
            </a:r>
          </a:p>
          <a:p>
            <a:r>
              <a:rPr lang="it-IT" altLang="it-IT"/>
              <a:t>1. al primo gruppo fornivano la terapia farmacisti che erano stati formati e che davano di volta in volta consigli sul farmaco e materiale informativo oltre</a:t>
            </a:r>
          </a:p>
          <a:p>
            <a:r>
              <a:rPr lang="it-IT" altLang="it-IT"/>
              <a:t>a tenere aggiornata una scheda computerizzata con tutte le caratteristiche del paziente; </a:t>
            </a:r>
          </a:p>
          <a:p>
            <a:r>
              <a:rPr lang="it-IT" altLang="it-IT"/>
              <a:t>2. al secondo gruppo i farmaci erano dati da farmacisti non formati </a:t>
            </a:r>
            <a:r>
              <a:rPr lang="it-IT" altLang="it-IT" i="1"/>
              <a:t>ad hoc e senza materiale </a:t>
            </a:r>
            <a:r>
              <a:rPr lang="it-IT" altLang="it-IT"/>
              <a:t>informativo o registrazione sul computer. L’esito valutato era la frequenza di effetti avversi e di errori di terapia.</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15714" name="Rettangolo 1"/>
          <p:cNvSpPr>
            <a:spLocks noChangeArrowheads="1"/>
          </p:cNvSpPr>
          <p:nvPr/>
        </p:nvSpPr>
        <p:spPr bwMode="auto">
          <a:xfrm>
            <a:off x="609600" y="0"/>
            <a:ext cx="7924800" cy="6616700"/>
          </a:xfrm>
          <a:prstGeom prst="rect">
            <a:avLst/>
          </a:prstGeom>
          <a:noFill/>
          <a:ln w="9525">
            <a:noFill/>
            <a:miter lim="800000"/>
            <a:headEnd/>
            <a:tailEnd/>
          </a:ln>
        </p:spPr>
        <p:txBody>
          <a:bodyPr>
            <a:spAutoFit/>
          </a:bodyPr>
          <a:lstStyle/>
          <a:p>
            <a:r>
              <a:rPr lang="it-IT" altLang="it-IT" b="1"/>
              <a:t> </a:t>
            </a:r>
            <a:r>
              <a:rPr lang="it-IT" altLang="it-IT" sz="2400" b="1"/>
              <a:t>RISULTATI </a:t>
            </a:r>
          </a:p>
          <a:p>
            <a:endParaRPr lang="it-IT" altLang="it-IT" sz="2400" b="1"/>
          </a:p>
          <a:p>
            <a:r>
              <a:rPr lang="it-IT" altLang="it-IT" sz="2400" b="1"/>
              <a:t>Rispetto al gruppo di controllo (2)</a:t>
            </a:r>
          </a:p>
          <a:p>
            <a:endParaRPr lang="it-IT" altLang="it-IT" sz="2400" b="1"/>
          </a:p>
          <a:p>
            <a:r>
              <a:rPr lang="it-IT" altLang="it-IT" sz="2400"/>
              <a:t>il rischio di qualunque tipo di evento indesiderato era </a:t>
            </a:r>
            <a:r>
              <a:rPr lang="it-IT" altLang="it-IT" sz="2400">
                <a:solidFill>
                  <a:srgbClr val="7030A0"/>
                </a:solidFill>
              </a:rPr>
              <a:t>inferiore del 34% nel gruppo gestito dai farmacisti formati </a:t>
            </a:r>
            <a:r>
              <a:rPr lang="it-IT" altLang="it-IT" sz="2400"/>
              <a:t>(rapporto di rischio 0,66, limiti di confidenza al 95% da 0,50 a 0,88),</a:t>
            </a:r>
          </a:p>
          <a:p>
            <a:endParaRPr lang="it-IT" altLang="it-IT" sz="800"/>
          </a:p>
          <a:p>
            <a:pPr>
              <a:buFontTx/>
              <a:buChar char="-"/>
            </a:pPr>
            <a:r>
              <a:rPr lang="it-IT" altLang="it-IT" sz="2400"/>
              <a:t>con un minor rischio di eventi avversi da farmaco (rapporto di rischio 0,65, limiti di confidenza al 95%da 0,47 a 0,90), </a:t>
            </a:r>
          </a:p>
          <a:p>
            <a:endParaRPr lang="it-IT" altLang="it-IT" sz="800"/>
          </a:p>
          <a:p>
            <a:r>
              <a:rPr lang="it-IT" altLang="it-IT" sz="2400"/>
              <a:t>- di eventi avversi da farmaco prevenibili (rapporto</a:t>
            </a:r>
          </a:p>
          <a:p>
            <a:r>
              <a:rPr lang="it-IT" altLang="it-IT" sz="2400"/>
              <a:t>di rischio 0,52, limiti di confidenza al 95%da 0,25</a:t>
            </a:r>
          </a:p>
          <a:p>
            <a:r>
              <a:rPr lang="it-IT" altLang="it-IT" sz="2400"/>
              <a:t>a 1,09) </a:t>
            </a:r>
          </a:p>
          <a:p>
            <a:endParaRPr lang="it-IT" altLang="it-IT" sz="800"/>
          </a:p>
          <a:p>
            <a:r>
              <a:rPr lang="it-IT" altLang="it-IT" sz="2400"/>
              <a:t>- e di errori legati all’uso del farmaco (rapporto di</a:t>
            </a:r>
          </a:p>
          <a:p>
            <a:r>
              <a:rPr lang="it-IT" altLang="it-IT" sz="2400"/>
              <a:t>rischio 0,63, limiti di confidenza al 95% da 0,40 a 0,98).</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16738" name="Rettangolo 2"/>
          <p:cNvSpPr>
            <a:spLocks noChangeArrowheads="1"/>
          </p:cNvSpPr>
          <p:nvPr/>
        </p:nvSpPr>
        <p:spPr bwMode="auto">
          <a:xfrm>
            <a:off x="304800" y="228600"/>
            <a:ext cx="8534400" cy="6556375"/>
          </a:xfrm>
          <a:prstGeom prst="rect">
            <a:avLst/>
          </a:prstGeom>
          <a:solidFill>
            <a:schemeClr val="bg1"/>
          </a:solidFill>
          <a:ln w="9525">
            <a:solidFill>
              <a:srgbClr val="FF0000"/>
            </a:solidFill>
            <a:miter lim="800000"/>
            <a:headEnd/>
            <a:tailEnd/>
          </a:ln>
        </p:spPr>
        <p:txBody>
          <a:bodyPr>
            <a:spAutoFit/>
          </a:bodyPr>
          <a:lstStyle/>
          <a:p>
            <a:r>
              <a:rPr lang="it-IT" altLang="it-IT" sz="2000"/>
              <a:t>La farmacovigilanza è per molti aspetti il solo mezzo che abbiamo di controllare il comportamento di un farmaco una volta che è entrato nell’impiego clinico corrente, vista anche la difficoltà attuale  a condurre studi di Fase IV. Bene ha fatto, dunque, la Commissione Europea a centralizzare e potenziare questa attività. </a:t>
            </a:r>
            <a:r>
              <a:rPr lang="it-IT" altLang="it-IT" sz="2000">
                <a:solidFill>
                  <a:srgbClr val="FF0000"/>
                </a:solidFill>
              </a:rPr>
              <a:t>Con la direttiva n. 2010/84 e il Regolamento n. 1235/2010, </a:t>
            </a:r>
            <a:r>
              <a:rPr lang="it-IT" altLang="it-IT" sz="2000"/>
              <a:t> nasce finalmente una banca dati europea delle segnalazioni, l’Eudravigilance, e quindi si semplificherà notevolmente sia il lavoro dell’EMA e delle Agenzie nazionali, ma anche il lavoro dei ricercatori che da sempre si regge soprattutto sulla possibilità di accedere a informazioni complete e, per quanto possibile, sui grandi numeri.  </a:t>
            </a:r>
          </a:p>
          <a:p>
            <a:r>
              <a:rPr lang="it-IT" altLang="it-IT" sz="2000"/>
              <a:t>Altrettanto importante è stata la ridefinizione del concetto stesso di reazione avversa, che viene allargato ad alcune circostanze prima non contemplate ma cruciali:  </a:t>
            </a:r>
            <a:r>
              <a:rPr lang="it-IT" altLang="it-IT" sz="2000">
                <a:solidFill>
                  <a:srgbClr val="3333FF"/>
                </a:solidFill>
              </a:rPr>
              <a:t>il sovradosaggio, l'uso al di fuori dalle indicazioni, l'abuso e gli errori nella gestione del medicinale stesso, in fasi di prescrizione o di assunzione, per esempio. </a:t>
            </a:r>
          </a:p>
          <a:p>
            <a:r>
              <a:rPr lang="it-IT" altLang="it-IT" sz="2000"/>
              <a:t>E’ evidente che questa concezione allargata della segnalazione costituisce anche un ampliamento del campo di intervento del farmacista, dello specialista del farmaco al quale pervengono le prescrizioni e che è spesso il primo terminale del feedback del paziente che assume il farmaco.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17762" name="Rettangolo 1"/>
          <p:cNvSpPr>
            <a:spLocks noChangeArrowheads="1"/>
          </p:cNvSpPr>
          <p:nvPr/>
        </p:nvSpPr>
        <p:spPr bwMode="auto">
          <a:xfrm>
            <a:off x="304800" y="152400"/>
            <a:ext cx="8839200" cy="369888"/>
          </a:xfrm>
          <a:prstGeom prst="rect">
            <a:avLst/>
          </a:prstGeom>
          <a:noFill/>
          <a:ln w="9525">
            <a:noFill/>
            <a:miter lim="800000"/>
            <a:headEnd/>
            <a:tailEnd/>
          </a:ln>
        </p:spPr>
        <p:txBody>
          <a:bodyPr>
            <a:spAutoFit/>
          </a:bodyPr>
          <a:lstStyle/>
          <a:p>
            <a:r>
              <a:rPr lang="it-IT" altLang="it-IT"/>
              <a:t>Con la direttiva n. 2010/84 e il Regolamento n. 1235/2010, della CEE.</a:t>
            </a:r>
          </a:p>
        </p:txBody>
      </p:sp>
      <p:sp>
        <p:nvSpPr>
          <p:cNvPr id="3" name="Rettangolo 2"/>
          <p:cNvSpPr/>
          <p:nvPr/>
        </p:nvSpPr>
        <p:spPr>
          <a:xfrm>
            <a:off x="533400" y="914400"/>
            <a:ext cx="7848600" cy="4986338"/>
          </a:xfrm>
          <a:prstGeom prst="rect">
            <a:avLst/>
          </a:prstGeom>
        </p:spPr>
        <p:txBody>
          <a:bodyPr>
            <a:spAutoFit/>
          </a:bodyPr>
          <a:lstStyle/>
          <a:p>
            <a:pPr>
              <a:defRPr/>
            </a:pPr>
            <a:r>
              <a:rPr lang="it-IT" sz="2000" i="1" dirty="0">
                <a:latin typeface="Arial" pitchFamily="34" charset="0"/>
              </a:rPr>
              <a:t>Articolo 24 </a:t>
            </a:r>
          </a:p>
          <a:p>
            <a:pPr>
              <a:defRPr/>
            </a:pPr>
            <a:endParaRPr lang="it-IT" sz="2000" i="1" dirty="0">
              <a:latin typeface="Arial" pitchFamily="34" charset="0"/>
            </a:endParaRPr>
          </a:p>
          <a:p>
            <a:pPr marL="342900" indent="-342900">
              <a:buFontTx/>
              <a:buAutoNum type="arabicPeriod"/>
              <a:defRPr/>
            </a:pPr>
            <a:r>
              <a:rPr lang="it-IT" sz="2000" dirty="0">
                <a:latin typeface="Arial" pitchFamily="34" charset="0"/>
              </a:rPr>
              <a:t>L’agenzia istituisce e gestisce, in collaborazione con gli Stati membri e con la Commissione, una rete di banche dati e di elaborazione dati (in prosieguo la “banca dati </a:t>
            </a:r>
            <a:r>
              <a:rPr lang="it-IT" sz="2000" dirty="0" err="1">
                <a:latin typeface="Arial" pitchFamily="34" charset="0"/>
              </a:rPr>
              <a:t>Eudravigilance</a:t>
            </a:r>
            <a:r>
              <a:rPr lang="it-IT" sz="2000" dirty="0">
                <a:latin typeface="Arial" pitchFamily="34" charset="0"/>
              </a:rPr>
              <a:t>”) al fine di raccogliere informazioni sulla farmacovigilanza dei medicinali autorizzati nell’Unione e consentire alle autorità competenti di accedervi contemporaneamente e di condividerle. La banca dati </a:t>
            </a:r>
            <a:r>
              <a:rPr lang="it-IT" sz="2000" dirty="0" err="1">
                <a:latin typeface="Arial" pitchFamily="34" charset="0"/>
              </a:rPr>
              <a:t>Eudravigilance</a:t>
            </a:r>
            <a:r>
              <a:rPr lang="it-IT" sz="2000" dirty="0">
                <a:latin typeface="Arial" pitchFamily="34" charset="0"/>
              </a:rPr>
              <a:t> contiene informazioni sui sospetti effetti collaterali negativi nell’uomo in caso di uso dei medicinali conforme alle indicazioni contenute nell’autorizzazione all’immissione in commercio e di usi non conformi alle indicazioni contenute nell’autorizzazione all’immissione in commercio, nonché su quelli osservati nell’ambito di studi sui medicinali dopo l’autorizzazione o quelli associati all’esposizione professionale</a:t>
            </a:r>
            <a:r>
              <a:rPr lang="it-IT" dirty="0">
                <a:latin typeface="Arial" pitchFamily="34" charset="0"/>
              </a:rPr>
              <a:t>. </a:t>
            </a:r>
          </a:p>
          <a:p>
            <a:pPr>
              <a:defRPr/>
            </a:pPr>
            <a:endParaRPr lang="it-IT" dirty="0">
              <a:latin typeface="Arial" pitchFamily="34"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8786" name="Rettangolo 1"/>
          <p:cNvSpPr>
            <a:spLocks noChangeArrowheads="1"/>
          </p:cNvSpPr>
          <p:nvPr/>
        </p:nvSpPr>
        <p:spPr bwMode="auto">
          <a:xfrm>
            <a:off x="762000" y="457200"/>
            <a:ext cx="7696200" cy="5940425"/>
          </a:xfrm>
          <a:prstGeom prst="rect">
            <a:avLst/>
          </a:prstGeom>
          <a:noFill/>
          <a:ln w="9525">
            <a:noFill/>
            <a:miter lim="800000"/>
            <a:headEnd/>
            <a:tailEnd/>
          </a:ln>
        </p:spPr>
        <p:txBody>
          <a:bodyPr>
            <a:spAutoFit/>
          </a:bodyPr>
          <a:lstStyle/>
          <a:p>
            <a:r>
              <a:rPr lang="it-IT" altLang="it-IT" sz="2000">
                <a:solidFill>
                  <a:srgbClr val="7030A0"/>
                </a:solidFill>
              </a:rPr>
              <a:t>La stessa direttiva evidenza come sia sufficiente anche solo la sospetta reazione avversa collegata con un nesso causale con il medicinale. Pertanto l'espressione "sospetta reazione avversa" viene utilizzata in tutto il testo in riferimento agli obblighi di segnalazione.</a:t>
            </a:r>
          </a:p>
          <a:p>
            <a:r>
              <a:rPr lang="it-IT" altLang="it-IT" sz="2000"/>
              <a:t/>
            </a:r>
            <a:br>
              <a:rPr lang="it-IT" altLang="it-IT" sz="2000"/>
            </a:br>
            <a:r>
              <a:rPr lang="it-IT" altLang="it-IT" sz="2000"/>
              <a:t>Il nuovo sistema di farmacovigilanza che si è venuto a delineare dopo l'approvazione della direttiva europea 2010/84/UE assegna agli Stati membri aderenti all'UE, attraverso le proprie autorità regolatorie, il compito di fungere da stanza di compensazione per tutte le segnalazioni spontanee di reazioni avverse: gli operatori sanitari e i cittadini devono continuare a segnalare tali casi all'autorità competente (in Italia l'Agenzia Italiana del Farmaco- AIFA) la quale provvederà a ritrasmetterle (</a:t>
            </a:r>
            <a:r>
              <a:rPr lang="it-IT" altLang="it-IT" sz="2000">
                <a:solidFill>
                  <a:srgbClr val="3333FF"/>
                </a:solidFill>
              </a:rPr>
              <a:t>tutte e non soltanto quelle più gravi)</a:t>
            </a:r>
            <a:r>
              <a:rPr lang="it-IT" altLang="it-IT" sz="2000"/>
              <a:t> alla banca dati comunitaria EudraVigilance. </a:t>
            </a:r>
          </a:p>
          <a:p>
            <a:endParaRPr lang="it-IT" altLang="it-IT" sz="2000"/>
          </a:p>
          <a:p>
            <a:r>
              <a:rPr lang="it-IT" altLang="it-IT" sz="2000"/>
              <a:t>Gli Stati membri avranno accesso ai rapporti sulle reazioni avverse di EudraVigilance e potranno coinvolgere pazienti e professionisti del settore sanitario nel follow up dei rapporti che ricevono.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9810" name="Rectangle 3"/>
          <p:cNvSpPr>
            <a:spLocks noGrp="1"/>
          </p:cNvSpPr>
          <p:nvPr>
            <p:ph type="body" idx="4294967295"/>
          </p:nvPr>
        </p:nvSpPr>
        <p:spPr>
          <a:xfrm>
            <a:off x="746125" y="722313"/>
            <a:ext cx="8229600" cy="5551487"/>
          </a:xfrm>
          <a:solidFill>
            <a:srgbClr val="FFFFCC"/>
          </a:solidFill>
        </p:spPr>
        <p:txBody>
          <a:bodyPr/>
          <a:lstStyle/>
          <a:p>
            <a:pPr eaLnBrk="1" hangingPunct="1">
              <a:lnSpc>
                <a:spcPct val="80000"/>
              </a:lnSpc>
            </a:pPr>
            <a:r>
              <a:rPr lang="it-IT" altLang="it-IT" sz="2400" b="1" smtClean="0">
                <a:solidFill>
                  <a:schemeClr val="hlink"/>
                </a:solidFill>
              </a:rPr>
              <a:t>Friuli Venezia Giulia</a:t>
            </a:r>
          </a:p>
          <a:p>
            <a:pPr eaLnBrk="1" hangingPunct="1">
              <a:lnSpc>
                <a:spcPct val="80000"/>
              </a:lnSpc>
            </a:pPr>
            <a:r>
              <a:rPr lang="it-IT" altLang="it-IT" sz="2000" b="1" smtClean="0"/>
              <a:t>A.U.S.L., ASL, Indirizzo, CAP, Città, Responsabile UFV</a:t>
            </a:r>
          </a:p>
          <a:p>
            <a:pPr eaLnBrk="1" hangingPunct="1">
              <a:lnSpc>
                <a:spcPct val="80000"/>
              </a:lnSpc>
            </a:pPr>
            <a:r>
              <a:rPr lang="it-IT" altLang="it-IT" sz="2000" smtClean="0">
                <a:hlinkClick r:id="rId3"/>
              </a:rPr>
              <a:t>A.S.S. N. 5</a:t>
            </a:r>
            <a:r>
              <a:rPr lang="it-IT" altLang="it-IT" sz="2000" smtClean="0"/>
              <a:t>Via Natisone33057PALMANOVA UDMillevoi Gabriella</a:t>
            </a:r>
          </a:p>
          <a:p>
            <a:pPr eaLnBrk="1" hangingPunct="1">
              <a:lnSpc>
                <a:spcPct val="80000"/>
              </a:lnSpc>
            </a:pPr>
            <a:r>
              <a:rPr lang="it-IT" altLang="it-IT" sz="2000" smtClean="0">
                <a:hlinkClick r:id="rId4"/>
              </a:rPr>
              <a:t>A.S.S. N.1 Triestina</a:t>
            </a:r>
            <a:r>
              <a:rPr lang="it-IT" altLang="it-IT" sz="2000" smtClean="0"/>
              <a:t>Via Farneto 334100TRIESTE Broussard Pietro</a:t>
            </a:r>
          </a:p>
          <a:p>
            <a:pPr eaLnBrk="1" hangingPunct="1">
              <a:lnSpc>
                <a:spcPct val="80000"/>
              </a:lnSpc>
            </a:pPr>
            <a:r>
              <a:rPr lang="it-IT" altLang="it-IT" sz="2000" smtClean="0">
                <a:hlinkClick r:id="rId5"/>
              </a:rPr>
              <a:t>A.S.S. N. 2 "ISONTINA"</a:t>
            </a:r>
            <a:r>
              <a:rPr lang="it-IT" altLang="it-IT" sz="2000" smtClean="0"/>
              <a:t>Via V. Veneto 2434170GORIZIA Civran Bruno</a:t>
            </a:r>
          </a:p>
          <a:p>
            <a:pPr eaLnBrk="1" hangingPunct="1">
              <a:lnSpc>
                <a:spcPct val="80000"/>
              </a:lnSpc>
            </a:pPr>
            <a:r>
              <a:rPr lang="it-IT" altLang="it-IT" sz="2000" smtClean="0">
                <a:hlinkClick r:id="rId6"/>
              </a:rPr>
              <a:t>A.S.S. N.6 "Friuli Occidentale" (territoriale)</a:t>
            </a:r>
            <a:r>
              <a:rPr lang="it-IT" altLang="it-IT" sz="2000" smtClean="0"/>
              <a:t>Via Vecchia Ceramica 133170PORDENONE Mezzavilla Vicentina</a:t>
            </a:r>
          </a:p>
          <a:p>
            <a:pPr eaLnBrk="1" hangingPunct="1">
              <a:lnSpc>
                <a:spcPct val="80000"/>
              </a:lnSpc>
            </a:pPr>
            <a:r>
              <a:rPr lang="it-IT" altLang="it-IT" sz="2000" smtClean="0">
                <a:hlinkClick r:id="rId7"/>
              </a:rPr>
              <a:t>ASS N. 3 "ALTO FRIULI"</a:t>
            </a:r>
            <a:r>
              <a:rPr lang="it-IT" altLang="it-IT" sz="2000" smtClean="0"/>
              <a:t>Piazzetta Portuzza 133013GEMONA DEL FRIULI UDCecco Luciano</a:t>
            </a:r>
          </a:p>
          <a:p>
            <a:pPr eaLnBrk="1" hangingPunct="1">
              <a:lnSpc>
                <a:spcPct val="80000"/>
              </a:lnSpc>
            </a:pPr>
            <a:r>
              <a:rPr lang="it-IT" altLang="it-IT" sz="2000" smtClean="0">
                <a:hlinkClick r:id="rId8"/>
              </a:rPr>
              <a:t>ASS. 4 "Medio Friuli"</a:t>
            </a:r>
            <a:r>
              <a:rPr lang="it-IT" altLang="it-IT" sz="2000" smtClean="0"/>
              <a:t>v. Colugna, 50UDINE UDMarcuzzo Lucrezia</a:t>
            </a:r>
            <a:br>
              <a:rPr lang="it-IT" altLang="it-IT" sz="2000" smtClean="0"/>
            </a:br>
            <a:endParaRPr lang="it-IT" altLang="it-IT" sz="2000" smtClean="0"/>
          </a:p>
          <a:p>
            <a:pPr eaLnBrk="1" hangingPunct="1">
              <a:lnSpc>
                <a:spcPct val="80000"/>
              </a:lnSpc>
            </a:pPr>
            <a:r>
              <a:rPr lang="it-IT" altLang="it-IT" sz="2000" b="1" smtClean="0"/>
              <a:t>I.R.C.C.S., Denominazione, Indirizzo, CAP, Città, Responsabile UFV</a:t>
            </a:r>
          </a:p>
          <a:p>
            <a:pPr eaLnBrk="1" hangingPunct="1">
              <a:lnSpc>
                <a:spcPct val="80000"/>
              </a:lnSpc>
            </a:pPr>
            <a:r>
              <a:rPr lang="it-IT" altLang="it-IT" sz="2000" smtClean="0">
                <a:hlinkClick r:id="rId9"/>
              </a:rPr>
              <a:t>Centro Riferimento Oncologico_Aviano</a:t>
            </a:r>
            <a:r>
              <a:rPr lang="it-IT" altLang="it-IT" sz="2000" smtClean="0"/>
              <a:t>via Pedemontana occidentale, 1233081AVIANO PnLazzarini Renzo</a:t>
            </a:r>
          </a:p>
          <a:p>
            <a:pPr eaLnBrk="1" hangingPunct="1">
              <a:lnSpc>
                <a:spcPct val="80000"/>
              </a:lnSpc>
            </a:pPr>
            <a:r>
              <a:rPr lang="it-IT" altLang="it-IT" sz="2000" smtClean="0">
                <a:hlinkClick r:id="rId10"/>
              </a:rPr>
              <a:t>ISTITUTO PER L'INFANZIA (Ist. a carattere scientifico)</a:t>
            </a:r>
            <a:r>
              <a:rPr lang="it-IT" altLang="it-IT" sz="2000" smtClean="0"/>
              <a:t>Via dell'Istria 65/134137TRIESTE Bradaschia Fulvio</a:t>
            </a:r>
            <a:br>
              <a:rPr lang="it-IT" altLang="it-IT" sz="2000" smtClean="0"/>
            </a:br>
            <a:endParaRPr lang="it-IT" altLang="it-IT" sz="200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20834" name="Rectangle 2"/>
          <p:cNvSpPr>
            <a:spLocks noGrp="1"/>
          </p:cNvSpPr>
          <p:nvPr>
            <p:ph type="body" idx="4294967295"/>
          </p:nvPr>
        </p:nvSpPr>
        <p:spPr>
          <a:xfrm>
            <a:off x="558800" y="390525"/>
            <a:ext cx="8229600" cy="6254750"/>
          </a:xfrm>
          <a:solidFill>
            <a:srgbClr val="FFFFCC"/>
          </a:solidFill>
        </p:spPr>
        <p:txBody>
          <a:bodyPr/>
          <a:lstStyle/>
          <a:p>
            <a:pPr eaLnBrk="1" hangingPunct="1">
              <a:lnSpc>
                <a:spcPct val="80000"/>
              </a:lnSpc>
              <a:buFontTx/>
              <a:buNone/>
            </a:pPr>
            <a:r>
              <a:rPr lang="it-IT" altLang="it-IT" sz="1400" b="1" smtClean="0"/>
              <a:t>	SISTEMA NAZIONALE DI FARMACOVIGILANZA (art. 2, comma 1 e segg.)</a:t>
            </a:r>
            <a:br>
              <a:rPr lang="it-IT" altLang="it-IT" sz="1400" b="1" smtClean="0"/>
            </a:br>
            <a:r>
              <a:rPr lang="it-IT" altLang="it-IT" sz="1400" b="1" smtClean="0"/>
              <a:t>Fa capo al Dipartimento (dall'agosto 2001: Direzione Generale) per la Valutazione dei Medicinali e la Farmacovigilanza del Ministero della Sanità (dall'Agosto 2001: Ministero della Salute); tale Direzione:</a:t>
            </a:r>
          </a:p>
          <a:p>
            <a:pPr eaLnBrk="1" hangingPunct="1">
              <a:lnSpc>
                <a:spcPct val="80000"/>
              </a:lnSpc>
            </a:pPr>
            <a:r>
              <a:rPr lang="it-IT" altLang="it-IT" sz="1400" b="1" smtClean="0"/>
              <a:t>raccoglie e valuta scientificamente informazioni utili per la sorveglianza dei medicinali con particolare riguardo alle reazioni avverse, tenendo in debita considerazione il consumo dei farmaci; </a:t>
            </a:r>
          </a:p>
          <a:p>
            <a:pPr eaLnBrk="1" hangingPunct="1">
              <a:lnSpc>
                <a:spcPct val="80000"/>
              </a:lnSpc>
            </a:pPr>
            <a:r>
              <a:rPr lang="it-IT" altLang="it-IT" sz="1400" b="1" smtClean="0"/>
              <a:t>raccoglie informazioni su uso improprio e abuso dei farmaci; </a:t>
            </a:r>
          </a:p>
          <a:p>
            <a:pPr eaLnBrk="1" hangingPunct="1">
              <a:lnSpc>
                <a:spcPct val="80000"/>
              </a:lnSpc>
            </a:pPr>
            <a:r>
              <a:rPr lang="it-IT" altLang="it-IT" sz="1400" b="1" smtClean="0"/>
              <a:t>promuove e coordina studi e ricerche sull'utilizzazione dei medicinali, farmacoepidemiologia, farmacovigilanza attiva, avvalendosi della collaborazione dell'Istituto Superiore di Sanità (ISS); interpreta i dati ottenuti e predispone registri della popolazione per la farmacoepidemiologia; </a:t>
            </a:r>
          </a:p>
          <a:p>
            <a:pPr eaLnBrk="1" hangingPunct="1">
              <a:lnSpc>
                <a:spcPct val="80000"/>
              </a:lnSpc>
            </a:pPr>
            <a:r>
              <a:rPr lang="it-IT" altLang="it-IT" sz="1400" b="1" smtClean="0"/>
              <a:t>adotta provvedimenti atti a promuovere le segnalazioni spontanee da parte degli operatori sanitari, in collaborazione con le regioni; </a:t>
            </a:r>
          </a:p>
          <a:p>
            <a:pPr eaLnBrk="1" hangingPunct="1">
              <a:lnSpc>
                <a:spcPct val="80000"/>
              </a:lnSpc>
            </a:pPr>
            <a:r>
              <a:rPr lang="it-IT" altLang="it-IT" sz="1400" b="1" smtClean="0"/>
              <a:t>provvede a che le notifiche relative a reazioni avverse gravi pervenute alla Direzione siano notificate all'EMEA e del responsabile all'immissione in commercio del medicinale coinvolto entro uno specifico lasso di tempo (15 giorni); </a:t>
            </a:r>
          </a:p>
          <a:p>
            <a:pPr eaLnBrk="1" hangingPunct="1">
              <a:lnSpc>
                <a:spcPct val="80000"/>
              </a:lnSpc>
            </a:pPr>
            <a:r>
              <a:rPr lang="it-IT" altLang="it-IT" sz="1400" b="1" smtClean="0"/>
              <a:t>mantiene i contatti con l'EMEA e con i Centri Nazionali di Farmacovigilanza degli altri Stati Membri della Comunità Europea, con gli organismi internazionale e con le Regioni; </a:t>
            </a:r>
          </a:p>
          <a:p>
            <a:pPr eaLnBrk="1" hangingPunct="1">
              <a:lnSpc>
                <a:spcPct val="80000"/>
              </a:lnSpc>
            </a:pPr>
            <a:r>
              <a:rPr lang="it-IT" altLang="it-IT" sz="1400" b="1" smtClean="0"/>
              <a:t>in collaborazione con la Commissione Unica del Farmaco (CUF) e con il Consiglio Superiore di Sanità (CSS) provvede alla relazione annuale da presentare al Parlamento sulla farmacovigilanza; </a:t>
            </a:r>
          </a:p>
          <a:p>
            <a:pPr eaLnBrk="1" hangingPunct="1">
              <a:lnSpc>
                <a:spcPct val="80000"/>
              </a:lnSpc>
            </a:pPr>
            <a:r>
              <a:rPr lang="it-IT" altLang="it-IT" sz="1400" b="1" smtClean="0"/>
              <a:t>fornisce all'EMEA ed ai Centri Nazionali di Farmacovigilanza degli altri Stati Membri informazioni circa modifiche, sospensioni o revoche delle autorizzazioni di un medicinale determinate da motivi di tutela della salute pubblica. In caso di sospensione determinata da motivi di urgenza l'informazione all'EMEA è data al più tardi entro il primo giorno feriale successivo al provvedimento. Le Regioni collaborano con il la Direzione nell'attività di farmacovigilanza, provvedendo inoltre, nell'ambito delle loro competenze, alla diffusione delle informazioni al personale sanitario ed alla opportuna formazione degli operatori.</a:t>
            </a:r>
          </a:p>
          <a:p>
            <a:pPr eaLnBrk="1" hangingPunct="1">
              <a:lnSpc>
                <a:spcPct val="80000"/>
              </a:lnSpc>
            </a:pPr>
            <a:r>
              <a:rPr lang="it-IT" altLang="it-IT" sz="1400" b="1" smtClean="0"/>
              <a:t>Con la partecipazione dell'ISS, la Direzione organizza riunioni periodiche per esaminare con le Regioni le modalità ottimali per l'attuazione della collaborazione nell'ambito farmacovigilanza.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457200" y="228600"/>
            <a:ext cx="8305800" cy="5909310"/>
          </a:xfrm>
          <a:prstGeom prst="rect">
            <a:avLst/>
          </a:prstGeom>
          <a:noFill/>
        </p:spPr>
        <p:txBody>
          <a:bodyPr wrap="square" rtlCol="0">
            <a:spAutoFit/>
          </a:bodyPr>
          <a:lstStyle/>
          <a:p>
            <a:r>
              <a:rPr lang="it-IT" dirty="0" smtClean="0"/>
              <a:t>Nel 1958, </a:t>
            </a:r>
            <a:r>
              <a:rPr lang="it-IT" dirty="0" err="1" smtClean="0"/>
              <a:t>Wayne</a:t>
            </a:r>
            <a:r>
              <a:rPr lang="it-IT" dirty="0" smtClean="0"/>
              <a:t> </a:t>
            </a:r>
            <a:r>
              <a:rPr lang="it-IT" baseline="30000" dirty="0" smtClean="0"/>
              <a:t>(</a:t>
            </a:r>
            <a:r>
              <a:rPr lang="it-IT" baseline="30000" dirty="0" smtClean="0">
                <a:hlinkClick r:id="rId2"/>
              </a:rPr>
              <a:t>2</a:t>
            </a:r>
            <a:r>
              <a:rPr lang="it-IT" baseline="30000" dirty="0" smtClean="0"/>
              <a:t>)</a:t>
            </a:r>
            <a:r>
              <a:rPr lang="it-IT" dirty="0" smtClean="0"/>
              <a:t> distinse per primo gli eventi avversi da farmaci in prevedibili e non; tale suddivisione venne confermata nel 1964 da Lasagna </a:t>
            </a:r>
            <a:r>
              <a:rPr lang="it-IT" baseline="30000" dirty="0" smtClean="0"/>
              <a:t>(</a:t>
            </a:r>
            <a:r>
              <a:rPr lang="it-IT" baseline="30000" dirty="0" smtClean="0">
                <a:hlinkClick r:id="rId2"/>
              </a:rPr>
              <a:t>3</a:t>
            </a:r>
            <a:r>
              <a:rPr lang="it-IT" baseline="30000" dirty="0" smtClean="0"/>
              <a:t>)</a:t>
            </a:r>
            <a:r>
              <a:rPr lang="it-IT" dirty="0" smtClean="0"/>
              <a:t>. Successivamente, nel 1973, </a:t>
            </a:r>
            <a:r>
              <a:rPr lang="it-IT" dirty="0" err="1" smtClean="0"/>
              <a:t>Levine</a:t>
            </a:r>
            <a:r>
              <a:rPr lang="it-IT" dirty="0" smtClean="0"/>
              <a:t> </a:t>
            </a:r>
            <a:r>
              <a:rPr lang="it-IT" baseline="30000" dirty="0" smtClean="0"/>
              <a:t>(</a:t>
            </a:r>
            <a:r>
              <a:rPr lang="it-IT" baseline="30000" dirty="0" smtClean="0">
                <a:hlinkClick r:id="rId2"/>
              </a:rPr>
              <a:t>4</a:t>
            </a:r>
            <a:r>
              <a:rPr lang="it-IT" baseline="30000" dirty="0" smtClean="0"/>
              <a:t>)</a:t>
            </a:r>
            <a:r>
              <a:rPr lang="it-IT" dirty="0" smtClean="0"/>
              <a:t> distinse le reazioni avverse in dose dipendenti ed indipendenti, suddividendole in acute, subacute e croniche mentre </a:t>
            </a:r>
            <a:r>
              <a:rPr lang="it-IT" dirty="0" err="1" smtClean="0"/>
              <a:t>Wade</a:t>
            </a:r>
            <a:r>
              <a:rPr lang="it-IT" dirty="0" smtClean="0"/>
              <a:t> e </a:t>
            </a:r>
            <a:r>
              <a:rPr lang="it-IT" dirty="0" err="1" smtClean="0"/>
              <a:t>Beely</a:t>
            </a:r>
            <a:r>
              <a:rPr lang="it-IT" dirty="0" smtClean="0"/>
              <a:t> ampliarono tale distinzione </a:t>
            </a:r>
            <a:r>
              <a:rPr lang="it-IT" baseline="30000" dirty="0" smtClean="0"/>
              <a:t>(</a:t>
            </a:r>
            <a:r>
              <a:rPr lang="it-IT" baseline="30000" dirty="0" smtClean="0">
                <a:hlinkClick r:id="rId2"/>
              </a:rPr>
              <a:t>5</a:t>
            </a:r>
            <a:r>
              <a:rPr lang="it-IT" baseline="30000" dirty="0" smtClean="0"/>
              <a:t>)</a:t>
            </a:r>
            <a:r>
              <a:rPr lang="it-IT" dirty="0" smtClean="0"/>
              <a:t> inserendovi anche gli effetti teratogeni. Le ADR, su proposta di </a:t>
            </a:r>
            <a:r>
              <a:rPr lang="it-IT" dirty="0" err="1" smtClean="0"/>
              <a:t>Rawlins</a:t>
            </a:r>
            <a:r>
              <a:rPr lang="it-IT" dirty="0" smtClean="0"/>
              <a:t> e Thompson </a:t>
            </a:r>
            <a:r>
              <a:rPr lang="it-IT" baseline="30000" dirty="0" smtClean="0"/>
              <a:t>(</a:t>
            </a:r>
            <a:r>
              <a:rPr lang="it-IT" baseline="30000" dirty="0" smtClean="0">
                <a:hlinkClick r:id="rId2"/>
              </a:rPr>
              <a:t>6</a:t>
            </a:r>
            <a:r>
              <a:rPr lang="it-IT" baseline="30000" dirty="0" smtClean="0"/>
              <a:t>)</a:t>
            </a:r>
            <a:r>
              <a:rPr lang="it-IT" dirty="0" smtClean="0"/>
              <a:t>, vennero in seguito classificate in:</a:t>
            </a:r>
          </a:p>
          <a:p>
            <a:r>
              <a:rPr lang="it-IT" dirty="0" smtClean="0"/>
              <a:t>tipo A, dose-dipendenti e prevedibili in funzione delle caratteristiche del farmaco;</a:t>
            </a:r>
          </a:p>
          <a:p>
            <a:r>
              <a:rPr lang="it-IT" dirty="0" smtClean="0"/>
              <a:t>tipo B, dose-indipendenti ed imprevedibili </a:t>
            </a:r>
            <a:r>
              <a:rPr lang="it-IT" baseline="30000" dirty="0" smtClean="0"/>
              <a:t>(</a:t>
            </a:r>
            <a:r>
              <a:rPr lang="it-IT" baseline="30000" dirty="0" smtClean="0">
                <a:hlinkClick r:id="rId2"/>
              </a:rPr>
              <a:t>7</a:t>
            </a:r>
            <a:r>
              <a:rPr lang="it-IT" baseline="30000" dirty="0" smtClean="0"/>
              <a:t>)</a:t>
            </a:r>
            <a:r>
              <a:rPr lang="it-IT" dirty="0" smtClean="0"/>
              <a:t>.</a:t>
            </a:r>
          </a:p>
          <a:p>
            <a:r>
              <a:rPr lang="it-IT" dirty="0" smtClean="0"/>
              <a:t>Tale semplice e didattica classificazione non solo contribuisce a delineare, durante la sperimentazione </a:t>
            </a:r>
            <a:r>
              <a:rPr lang="it-IT" dirty="0" err="1" smtClean="0"/>
              <a:t>pre-marketing</a:t>
            </a:r>
            <a:r>
              <a:rPr lang="it-IT" dirty="0" smtClean="0"/>
              <a:t>, alcuni aspetti tossicologici del farmaco, poiché i trial clinici possono rivelare le ADR di tipo A </a:t>
            </a:r>
            <a:r>
              <a:rPr lang="it-IT" baseline="30000" dirty="0" smtClean="0"/>
              <a:t>(</a:t>
            </a:r>
            <a:r>
              <a:rPr lang="it-IT" baseline="30000" dirty="0" smtClean="0">
                <a:hlinkClick r:id="rId2"/>
              </a:rPr>
              <a:t>8</a:t>
            </a:r>
            <a:r>
              <a:rPr lang="it-IT" baseline="30000" dirty="0" smtClean="0"/>
              <a:t>)</a:t>
            </a:r>
            <a:r>
              <a:rPr lang="it-IT" dirty="0" smtClean="0"/>
              <a:t>, ma permette anche di predire come si potrà ridurre il rischio di alcune di esse modificando la dose del farmaco. </a:t>
            </a:r>
            <a:br>
              <a:rPr lang="it-IT" dirty="0" smtClean="0"/>
            </a:br>
            <a:r>
              <a:rPr lang="it-IT" dirty="0" smtClean="0"/>
              <a:t>Questa classificazione tuttavia non tiene presente che alcune reazioni dipendono non solo dalla dose, ma anche dal tempo di esposizione (es. osteoporosi da </a:t>
            </a:r>
            <a:r>
              <a:rPr lang="it-IT" dirty="0" err="1" smtClean="0"/>
              <a:t>glucocorticoidi</a:t>
            </a:r>
            <a:r>
              <a:rPr lang="it-IT" dirty="0" smtClean="0"/>
              <a:t>) e fa sì che la nausea ed il vomito dose-dipendenti (tipo A) da eritromicina vengano classificati anche nelle reazioni di tipo B, perché non farmacologicamente prevedibili.</a:t>
            </a:r>
            <a:br>
              <a:rPr lang="it-IT" dirty="0" smtClean="0"/>
            </a:br>
            <a:endParaRPr lang="it-IT"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21858" name="Rectangle 2"/>
          <p:cNvSpPr>
            <a:spLocks noGrp="1"/>
          </p:cNvSpPr>
          <p:nvPr>
            <p:ph type="body" idx="4294967295"/>
          </p:nvPr>
        </p:nvSpPr>
        <p:spPr>
          <a:xfrm>
            <a:off x="558800" y="390525"/>
            <a:ext cx="8229600" cy="6254750"/>
          </a:xfrm>
          <a:solidFill>
            <a:srgbClr val="FFFFCC"/>
          </a:solidFill>
        </p:spPr>
        <p:txBody>
          <a:bodyPr/>
          <a:lstStyle/>
          <a:p>
            <a:pPr eaLnBrk="1" hangingPunct="1">
              <a:lnSpc>
                <a:spcPct val="80000"/>
              </a:lnSpc>
            </a:pPr>
            <a:r>
              <a:rPr lang="it-IT" altLang="it-IT" sz="1800" b="1" smtClean="0"/>
              <a:t>MODALITÀ E TEMPISTICA PER LA SEGNALAZIONE DELLE REAZIONI AVVERSE </a:t>
            </a:r>
            <a:br>
              <a:rPr lang="it-IT" altLang="it-IT" sz="1800" b="1" smtClean="0"/>
            </a:br>
            <a:r>
              <a:rPr lang="it-IT" altLang="it-IT" sz="1800" b="1" smtClean="0"/>
              <a:t>da parte delle Aziende Farmaceutiche (art. 3)</a:t>
            </a:r>
            <a:br>
              <a:rPr lang="it-IT" altLang="it-IT" sz="1800" b="1" smtClean="0"/>
            </a:br>
            <a:endParaRPr lang="it-IT" altLang="it-IT" sz="1800" b="1" smtClean="0"/>
          </a:p>
          <a:p>
            <a:pPr eaLnBrk="1" hangingPunct="1">
              <a:lnSpc>
                <a:spcPct val="80000"/>
              </a:lnSpc>
            </a:pPr>
            <a:r>
              <a:rPr lang="it-IT" altLang="it-IT" sz="1800" b="1" smtClean="0"/>
              <a:t>Ogni Azienda Farmaceutica deve disporre di un Responsabile di Farmacovigilanza laureato in specifiche discipline (medicina e chirurgia, farmacia, chimica e tecnologia farmaceutica, biologia, chimica).</a:t>
            </a:r>
            <a:br>
              <a:rPr lang="it-IT" altLang="it-IT" sz="1800" b="1" smtClean="0"/>
            </a:br>
            <a:r>
              <a:rPr lang="it-IT" altLang="it-IT" sz="1800" b="1" smtClean="0"/>
              <a:t>Il Responsabile di Farmacovigilanza:</a:t>
            </a:r>
          </a:p>
          <a:p>
            <a:pPr eaLnBrk="1" hangingPunct="1">
              <a:lnSpc>
                <a:spcPct val="80000"/>
              </a:lnSpc>
            </a:pPr>
            <a:r>
              <a:rPr lang="it-IT" altLang="it-IT" sz="1800" b="1" smtClean="0"/>
              <a:t>assicura istituzione e funzionamento di un sistema atto a garantire che le informazioni sulle presunte reazioni avverse comunicate al personale della società ed agli informatori medico scientifici siano raccolte ed ordinate in un unico luogo; </a:t>
            </a:r>
          </a:p>
          <a:p>
            <a:pPr eaLnBrk="1" hangingPunct="1">
              <a:lnSpc>
                <a:spcPct val="80000"/>
              </a:lnSpc>
            </a:pPr>
            <a:r>
              <a:rPr lang="it-IT" altLang="it-IT" sz="1800" b="1" smtClean="0"/>
              <a:t>elabora i rapporti di farmacovigilanza per le Autorità competenti; </a:t>
            </a:r>
          </a:p>
          <a:p>
            <a:pPr eaLnBrk="1" hangingPunct="1">
              <a:lnSpc>
                <a:spcPct val="80000"/>
              </a:lnSpc>
            </a:pPr>
            <a:r>
              <a:rPr lang="it-IT" altLang="it-IT" sz="1800" b="1" smtClean="0"/>
              <a:t>assicura risposta rapida ed esauriente ad ogni richiesta delle Autorità competenti, fornendo informazioni supplementari ai fini della valutazione dei rischi di un medicinale, ivi compresi i volumi delle vendite; </a:t>
            </a:r>
          </a:p>
          <a:p>
            <a:pPr eaLnBrk="1" hangingPunct="1">
              <a:lnSpc>
                <a:spcPct val="80000"/>
              </a:lnSpc>
            </a:pPr>
            <a:r>
              <a:rPr lang="it-IT" altLang="it-IT" sz="1800" b="1" smtClean="0"/>
              <a:t>è inoltre tenuto a segnalare alle Autorità competenti ogni reazione avversa grave entro 3 giorni se non prevista nel Riassunto delle Caratteristiche del Prodotto ed entro 6 giorni se prevista; le reazioni avverse non gravi vengono incluse nei Rapporti Periodici da presentare alle autorità ogni 6 mesi per i primi 2 anni dal rilascio dell'autorizzazione, 1 volta l'anno per i 3 anni successivi; in seguito i rapporti vengono inviati ad intervalli di 5 anni unitamente alla domanda di rinnovo dell'autorizzazione.</a:t>
            </a:r>
            <a:r>
              <a:rPr lang="it-IT" altLang="it-IT" sz="1800" smtClean="0"/>
              <a:t> </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393700" y="915988"/>
            <a:ext cx="8534400" cy="3540125"/>
          </a:xfrm>
          <a:prstGeom prst="rect">
            <a:avLst/>
          </a:prstGeom>
          <a:solidFill>
            <a:schemeClr val="bg1"/>
          </a:solidFill>
          <a:ln w="9525">
            <a:noFill/>
            <a:miter lim="800000"/>
            <a:headEnd/>
            <a:tailEnd/>
          </a:ln>
        </p:spPr>
        <p:txBody>
          <a:bodyPr>
            <a:spAutoFit/>
          </a:bodyPr>
          <a:lstStyle/>
          <a:p>
            <a:endParaRPr lang="it-IT" altLang="it-IT" sz="1600">
              <a:cs typeface="Arial" charset="0"/>
            </a:endParaRPr>
          </a:p>
          <a:p>
            <a:r>
              <a:rPr lang="it-IT" altLang="it-IT" sz="1600">
                <a:cs typeface="Arial" charset="0"/>
              </a:rPr>
              <a:t>La </a:t>
            </a:r>
            <a:r>
              <a:rPr lang="it-IT" altLang="it-IT" sz="1600" b="1">
                <a:cs typeface="Arial" charset="0"/>
              </a:rPr>
              <a:t>temafloxacina</a:t>
            </a:r>
            <a:r>
              <a:rPr lang="it-IT" altLang="it-IT" sz="1600">
                <a:cs typeface="Arial" charset="0"/>
              </a:rPr>
              <a:t>, un antibiotico fluorochinolonico, fu autorizzata alla commercializzazione nel gennaio 1992. Nell'aprile successivo la FDA aveva già ricevuto alcune segnalazioni di anemia emolitica insorta dopo l'assunzione del farmaco. Entro giugno il numero di casi era salito quasi a 100. La "sindrome da temafloxacina" iniziava dopo alcuni giorni di trattamento e si caratterizzava per la presenza di urine di colore scuro, molto spesso associate a dolore al fianco e a brividi, unitamente ad una tipica caduta della emoglobina. In quasi due terzi dei pazienti si sviluppava una insufficienza renale acuta che obbligava alla emodialisi. Nella metà dei pazienti era presente una moderata epatopatia ed in un terzo una coagulopatia. In un sottogruppo di pazienti la sindrome comparve subito dopo la somministrazione della prima dose del farmaco. Poiché questi pazienti avevano in precedenza assunto lo stesso farmaco, fu possibile stabilire che </a:t>
            </a:r>
            <a:r>
              <a:rPr lang="it-IT" altLang="it-IT" sz="1600">
                <a:solidFill>
                  <a:srgbClr val="3333FF"/>
                </a:solidFill>
                <a:cs typeface="Arial" charset="0"/>
              </a:rPr>
              <a:t>l'emolisi era anticorpo mediata</a:t>
            </a:r>
            <a:r>
              <a:rPr lang="it-IT" altLang="it-IT" sz="1600">
                <a:cs typeface="Arial" charset="0"/>
              </a:rPr>
              <a:t>. Sulla base di queste osservazioni, la casa produttrice ritirava il farmaco dal commercio nel giugno 1992, sei mesi dopo la commercializzazione.</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393700" y="431800"/>
            <a:ext cx="8534400" cy="5508625"/>
          </a:xfrm>
          <a:prstGeom prst="rect">
            <a:avLst/>
          </a:prstGeom>
          <a:solidFill>
            <a:schemeClr val="bg1"/>
          </a:solidFill>
          <a:ln w="9525">
            <a:noFill/>
            <a:miter lim="800000"/>
            <a:headEnd/>
            <a:tailEnd/>
          </a:ln>
        </p:spPr>
        <p:txBody>
          <a:bodyPr>
            <a:spAutoFit/>
          </a:bodyPr>
          <a:lstStyle/>
          <a:p>
            <a:r>
              <a:rPr lang="it-IT" altLang="it-IT" sz="1600" b="1">
                <a:solidFill>
                  <a:srgbClr val="7030A0"/>
                </a:solidFill>
                <a:cs typeface="Arial" charset="0"/>
              </a:rPr>
              <a:t>I seguenti tre casi spiegano perché farmaci introdotti sul mercato sono stati ritirati.</a:t>
            </a:r>
          </a:p>
          <a:p>
            <a:endParaRPr lang="it-IT" altLang="it-IT" sz="1600" b="1">
              <a:solidFill>
                <a:srgbClr val="7030A0"/>
              </a:solidFill>
              <a:cs typeface="Arial" charset="0"/>
            </a:endParaRPr>
          </a:p>
          <a:p>
            <a:r>
              <a:rPr lang="it-IT" altLang="it-IT" sz="1600">
                <a:cs typeface="Arial" charset="0"/>
              </a:rPr>
              <a:t>La </a:t>
            </a:r>
            <a:r>
              <a:rPr lang="it-IT" altLang="it-IT" sz="1600" b="1">
                <a:cs typeface="Arial" charset="0"/>
              </a:rPr>
              <a:t>nomifensina</a:t>
            </a:r>
            <a:r>
              <a:rPr lang="it-IT" altLang="it-IT" sz="1600">
                <a:cs typeface="Arial" charset="0"/>
              </a:rPr>
              <a:t>, un antidepressivo, fu approvata per la commercializzazione negli Stati Uniti dalla Food and Drug Administration (FDA) nel luglio 1985, nove anni dopo l'introduzione sul mercato tedesco ed inglese (1976) e dopo essere già stata prescritta a circa 10 milioni di pazienti in quei paesi. Si avvertivano però i medici statunitensi (riportandolo anche sul foglietto illustrativo) che il farmaco poteva causare una serie di reazioni di ipersensibilità reversibili, quali febbre, epatopatie, eosinofilia ed anemia emolitica. All'epoca erano stati descritti meno di 20 casi di anemia emolitica, tutti non letali. Tuttavia nel 1985 cominciarono ad essere segnalati, in Europa, ripetuti casi mortali di anemia emolitica e la casa produttrice del farmaco il 21 gennaio 1986 ne annunciò il volontario ritiro dal mercato.</a:t>
            </a:r>
          </a:p>
          <a:p>
            <a:endParaRPr lang="it-IT" altLang="it-IT" sz="1600">
              <a:cs typeface="Arial" charset="0"/>
            </a:endParaRPr>
          </a:p>
          <a:p>
            <a:r>
              <a:rPr lang="it-IT" altLang="it-IT" sz="1600">
                <a:cs typeface="Arial" charset="0"/>
              </a:rPr>
              <a:t>Il </a:t>
            </a:r>
            <a:r>
              <a:rPr lang="it-IT" altLang="it-IT" sz="1600" b="1">
                <a:cs typeface="Arial" charset="0"/>
              </a:rPr>
              <a:t>mibefradil</a:t>
            </a:r>
            <a:r>
              <a:rPr lang="it-IT" altLang="it-IT" sz="1600">
                <a:cs typeface="Arial" charset="0"/>
              </a:rPr>
              <a:t>, un calcio antagonista capace di bloccare i canali a basso (T) e ad alto voltaggio (L), fu approvato dalla FDA il 20 giugno 1997 in monosomministrazione giornaliera (50 mg) per la terapia dell'ipertensione lieve/moderata e per l'angina pectoris stabile. Entro il mese di dicembre (1997) furono segnalati 20 casi di grave bradicardia (rallentamento o completa riduzione dell'attività del nodo senoatriale) nonché 7 casi di rabdomiolisi in pazienti in cui il farmaco era stato prescritto in associazione con lovastatina o simvastatina o ciclosporina o tacrolimus. (Il mibefradil inibisce il metabolismo di questi farmaci). L'8 giugno 1998, a meno di un anno dall'introduzione in commercio, la casa produttrice ha annunciato il ritiro del farmaco dal mercato mondiale alla luce delle ripetute segnalazioni di gravi interazioni anche con altri farmaci</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24930" name="Text Box 3"/>
          <p:cNvSpPr txBox="1">
            <a:spLocks noChangeArrowheads="1"/>
          </p:cNvSpPr>
          <p:nvPr/>
        </p:nvSpPr>
        <p:spPr bwMode="auto">
          <a:xfrm>
            <a:off x="1027113" y="1036638"/>
            <a:ext cx="7566025" cy="5002212"/>
          </a:xfrm>
          <a:prstGeom prst="rect">
            <a:avLst/>
          </a:prstGeom>
          <a:solidFill>
            <a:schemeClr val="bg1"/>
          </a:solidFill>
          <a:ln w="9525">
            <a:noFill/>
            <a:miter lim="800000"/>
            <a:headEnd/>
            <a:tailEnd/>
          </a:ln>
        </p:spPr>
        <p:txBody>
          <a:bodyPr>
            <a:spAutoFit/>
          </a:bodyPr>
          <a:lstStyle/>
          <a:p>
            <a:r>
              <a:rPr lang="it-IT" altLang="it-IT" sz="2400">
                <a:cs typeface="Arial" charset="0"/>
              </a:rPr>
              <a:t>La scheda di segnalazione può:</a:t>
            </a:r>
            <a:r>
              <a:rPr lang="it-IT" altLang="it-IT">
                <a:cs typeface="Arial" charset="0"/>
              </a:rPr>
              <a:t> </a:t>
            </a:r>
          </a:p>
          <a:p>
            <a:pPr lvl="1"/>
            <a:r>
              <a:rPr lang="it-IT" altLang="it-IT">
                <a:cs typeface="Arial" charset="0"/>
              </a:rPr>
              <a:t>- essere rintracciata nel Bollettino di Informazione sui Farmaci </a:t>
            </a:r>
          </a:p>
          <a:p>
            <a:pPr lvl="1"/>
            <a:r>
              <a:rPr lang="it-IT" altLang="it-IT">
                <a:cs typeface="Arial" charset="0"/>
              </a:rPr>
              <a:t>- essere richiesta al responsabile della FV della propria ASL o AO (vedi </a:t>
            </a:r>
            <a:r>
              <a:rPr lang="it-IT" altLang="it-IT">
                <a:cs typeface="Arial" charset="0"/>
                <a:hlinkClick r:id="rId3"/>
              </a:rPr>
              <a:t>elenco responsabili della FV</a:t>
            </a:r>
            <a:r>
              <a:rPr lang="it-IT" altLang="it-IT">
                <a:cs typeface="Arial" charset="0"/>
              </a:rPr>
              <a:t>) </a:t>
            </a:r>
          </a:p>
          <a:p>
            <a:pPr lvl="1"/>
            <a:r>
              <a:rPr lang="it-IT" altLang="it-IT">
                <a:cs typeface="Arial" charset="0"/>
              </a:rPr>
              <a:t>- essere scaricata direttamente da questo sito, dalla sezione </a:t>
            </a:r>
            <a:r>
              <a:rPr lang="it-IT" altLang="it-IT">
                <a:cs typeface="Arial" charset="0"/>
                <a:hlinkClick r:id="rId4"/>
              </a:rPr>
              <a:t>modulistica</a:t>
            </a:r>
            <a:r>
              <a:rPr lang="it-IT" altLang="it-IT">
                <a:cs typeface="Arial" charset="0"/>
              </a:rPr>
              <a:t> o direttamente attraverso </a:t>
            </a:r>
            <a:r>
              <a:rPr lang="it-IT" altLang="it-IT">
                <a:cs typeface="Arial" charset="0"/>
                <a:hlinkClick r:id="rId5"/>
              </a:rPr>
              <a:t>questo link</a:t>
            </a:r>
            <a:r>
              <a:rPr lang="it-IT" altLang="it-IT">
                <a:cs typeface="Arial" charset="0"/>
              </a:rPr>
              <a:t> </a:t>
            </a:r>
          </a:p>
          <a:p>
            <a:pPr lvl="1">
              <a:buFontTx/>
              <a:buChar char="-"/>
            </a:pPr>
            <a:r>
              <a:rPr lang="it-IT" altLang="it-IT">
                <a:cs typeface="Arial" charset="0"/>
              </a:rPr>
              <a:t>essere richiesta all'informatore scientifico del farmaco di qualsiasi industria farmaceutica. </a:t>
            </a:r>
          </a:p>
          <a:p>
            <a:pPr lvl="1">
              <a:buFontTx/>
              <a:buChar char="-"/>
            </a:pPr>
            <a:endParaRPr lang="it-IT" altLang="it-IT">
              <a:cs typeface="Arial" charset="0"/>
            </a:endParaRPr>
          </a:p>
          <a:p>
            <a:r>
              <a:rPr lang="it-IT" altLang="it-IT">
                <a:cs typeface="Arial" charset="0"/>
              </a:rPr>
              <a:t>La scheda, una volta compilata, va inviata al responsabile della FV dell'ASL o della AO di appartenenza (vedi </a:t>
            </a:r>
            <a:r>
              <a:rPr lang="it-IT" altLang="it-IT">
                <a:cs typeface="Arial" charset="0"/>
                <a:hlinkClick r:id="rId3"/>
              </a:rPr>
              <a:t>elenco responsabili della FV</a:t>
            </a:r>
            <a:r>
              <a:rPr lang="it-IT" altLang="it-IT">
                <a:cs typeface="Arial" charset="0"/>
              </a:rPr>
              <a:t>).</a:t>
            </a:r>
          </a:p>
          <a:p>
            <a:r>
              <a:rPr lang="it-IT" altLang="it-IT">
                <a:cs typeface="Arial" charset="0"/>
              </a:rPr>
              <a:t>È possibile visualizzare le modalità di trasmissione delle reazioni avverse, riportate al punto </a:t>
            </a:r>
            <a:r>
              <a:rPr lang="it-IT" altLang="it-IT">
                <a:cs typeface="Arial" charset="0"/>
                <a:hlinkClick r:id="rId6"/>
              </a:rPr>
              <a:t>6 della Circolare 24 Settembre 1997 n. 12</a:t>
            </a:r>
            <a:r>
              <a:rPr lang="it-IT" altLang="it-IT">
                <a:cs typeface="Arial" charset="0"/>
              </a:rPr>
              <a:t>, e successiva integrazione (</a:t>
            </a:r>
            <a:r>
              <a:rPr lang="it-IT" altLang="it-IT">
                <a:cs typeface="Arial" charset="0"/>
                <a:hlinkClick r:id="rId7"/>
              </a:rPr>
              <a:t>Circolare 29 settembre 1999, n. 15</a:t>
            </a:r>
            <a:r>
              <a:rPr lang="it-IT" altLang="it-IT">
                <a:cs typeface="Arial" charset="0"/>
              </a:rPr>
              <a:t>) e con il </a:t>
            </a:r>
            <a:r>
              <a:rPr lang="it-IT" altLang="it-IT">
                <a:cs typeface="Arial" charset="0"/>
                <a:hlinkClick r:id="rId8"/>
              </a:rPr>
              <a:t>flusso della segnalazione</a:t>
            </a:r>
            <a:r>
              <a:rPr lang="it-IT" altLang="it-IT">
                <a:cs typeface="Arial" charset="0"/>
              </a:rPr>
              <a:t> riportato come allegato 4 della circolare n. 12. </a:t>
            </a:r>
          </a:p>
          <a:p>
            <a:pPr>
              <a:spcBef>
                <a:spcPct val="50000"/>
              </a:spcBef>
            </a:pPr>
            <a:endParaRPr lang="it-IT" altLang="it-IT">
              <a:cs typeface="Arial"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44450"/>
            <a:ext cx="9144000" cy="990600"/>
          </a:xfrm>
        </p:spPr>
        <p:txBody>
          <a:bodyPr/>
          <a:lstStyle/>
          <a:p>
            <a:r>
              <a:rPr lang="it-IT" altLang="it-IT" sz="3200" b="1" smtClean="0">
                <a:solidFill>
                  <a:schemeClr val="tx1"/>
                </a:solidFill>
                <a:latin typeface="Times New Roman" pitchFamily="18" charset="0"/>
              </a:rPr>
              <a:t>Note Informative AIFA e Comunicati EMEA</a:t>
            </a:r>
            <a:br>
              <a:rPr lang="it-IT" altLang="it-IT" sz="3200" b="1" smtClean="0">
                <a:solidFill>
                  <a:schemeClr val="tx1"/>
                </a:solidFill>
                <a:latin typeface="Times New Roman" pitchFamily="18" charset="0"/>
              </a:rPr>
            </a:br>
            <a:endParaRPr lang="it-IT" altLang="it-IT" sz="3200" b="1" smtClean="0">
              <a:solidFill>
                <a:schemeClr val="tx1"/>
              </a:solidFill>
              <a:latin typeface="Times New Roman" pitchFamily="18" charset="0"/>
            </a:endParaRPr>
          </a:p>
        </p:txBody>
      </p:sp>
      <p:sp>
        <p:nvSpPr>
          <p:cNvPr id="125955" name="Rectangle 3"/>
          <p:cNvSpPr>
            <a:spLocks noGrp="1" noChangeArrowheads="1"/>
          </p:cNvSpPr>
          <p:nvPr>
            <p:ph type="body" idx="1"/>
          </p:nvPr>
        </p:nvSpPr>
        <p:spPr>
          <a:xfrm>
            <a:off x="179388" y="1125538"/>
            <a:ext cx="8748712" cy="4191000"/>
          </a:xfrm>
        </p:spPr>
        <p:txBody>
          <a:bodyPr/>
          <a:lstStyle/>
          <a:p>
            <a:pPr algn="ctr">
              <a:lnSpc>
                <a:spcPct val="80000"/>
              </a:lnSpc>
              <a:buFontTx/>
              <a:buNone/>
            </a:pPr>
            <a:r>
              <a:rPr lang="it-IT" altLang="it-IT" sz="2400" b="1" smtClean="0">
                <a:solidFill>
                  <a:srgbClr val="FFFF00"/>
                </a:solidFill>
              </a:rPr>
              <a:t>Le </a:t>
            </a:r>
            <a:r>
              <a:rPr lang="it-IT" altLang="it-IT" sz="2400" b="1" smtClean="0">
                <a:solidFill>
                  <a:srgbClr val="660066"/>
                </a:solidFill>
              </a:rPr>
              <a:t>informazioni sulla sicurezza dell’uso dei farmaci</a:t>
            </a:r>
            <a:r>
              <a:rPr lang="it-IT" altLang="it-IT" sz="2400" b="1" smtClean="0">
                <a:solidFill>
                  <a:srgbClr val="FFFF00"/>
                </a:solidFill>
              </a:rPr>
              <a:t>, </a:t>
            </a:r>
          </a:p>
          <a:p>
            <a:pPr algn="ctr">
              <a:lnSpc>
                <a:spcPct val="80000"/>
              </a:lnSpc>
              <a:buFontTx/>
              <a:buNone/>
            </a:pPr>
            <a:r>
              <a:rPr lang="it-IT" altLang="it-IT" sz="2400" b="1" smtClean="0">
                <a:solidFill>
                  <a:srgbClr val="FFFF00"/>
                </a:solidFill>
              </a:rPr>
              <a:t>su </a:t>
            </a:r>
            <a:r>
              <a:rPr lang="it-IT" altLang="it-IT" sz="2400" b="1" smtClean="0">
                <a:solidFill>
                  <a:srgbClr val="FF6600"/>
                </a:solidFill>
              </a:rPr>
              <a:t>farmaci sottoposti a monitoraggio intensivo</a:t>
            </a:r>
            <a:r>
              <a:rPr lang="it-IT" altLang="it-IT" sz="2400" b="1" smtClean="0">
                <a:solidFill>
                  <a:srgbClr val="FFFF00"/>
                </a:solidFill>
              </a:rPr>
              <a:t> </a:t>
            </a:r>
          </a:p>
          <a:p>
            <a:pPr algn="ctr">
              <a:lnSpc>
                <a:spcPct val="80000"/>
              </a:lnSpc>
              <a:buFontTx/>
              <a:buNone/>
            </a:pPr>
            <a:r>
              <a:rPr lang="it-IT" altLang="it-IT" sz="2400" b="1" smtClean="0">
                <a:solidFill>
                  <a:srgbClr val="FFFF00"/>
                </a:solidFill>
              </a:rPr>
              <a:t>o </a:t>
            </a:r>
            <a:r>
              <a:rPr lang="it-IT" altLang="it-IT" sz="2400" b="1" smtClean="0">
                <a:solidFill>
                  <a:srgbClr val="99FF33"/>
                </a:solidFill>
              </a:rPr>
              <a:t>inclusi nei nuovi registri AIFA </a:t>
            </a:r>
          </a:p>
          <a:p>
            <a:pPr algn="ctr">
              <a:lnSpc>
                <a:spcPct val="80000"/>
              </a:lnSpc>
              <a:buFontTx/>
              <a:buNone/>
            </a:pPr>
            <a:r>
              <a:rPr lang="it-IT" altLang="it-IT" sz="2400" b="1" smtClean="0">
                <a:solidFill>
                  <a:srgbClr val="FFFF00"/>
                </a:solidFill>
              </a:rPr>
              <a:t>e </a:t>
            </a:r>
            <a:r>
              <a:rPr lang="it-IT" altLang="it-IT" sz="2400" b="1" smtClean="0">
                <a:solidFill>
                  <a:srgbClr val="FF00FF"/>
                </a:solidFill>
              </a:rPr>
              <a:t>su farmaci innovativi</a:t>
            </a:r>
            <a:r>
              <a:rPr lang="it-IT" altLang="it-IT" sz="2400" b="1" smtClean="0">
                <a:solidFill>
                  <a:srgbClr val="FFFF00"/>
                </a:solidFill>
              </a:rPr>
              <a:t> </a:t>
            </a:r>
          </a:p>
          <a:p>
            <a:pPr algn="ctr">
              <a:lnSpc>
                <a:spcPct val="80000"/>
              </a:lnSpc>
              <a:buFontTx/>
              <a:buNone/>
            </a:pPr>
            <a:r>
              <a:rPr lang="it-IT" altLang="it-IT" sz="2400" b="1" smtClean="0">
                <a:solidFill>
                  <a:srgbClr val="FFFF00"/>
                </a:solidFill>
              </a:rPr>
              <a:t>vengono comunicati:</a:t>
            </a:r>
          </a:p>
          <a:p>
            <a:pPr>
              <a:lnSpc>
                <a:spcPct val="80000"/>
              </a:lnSpc>
              <a:buFontTx/>
              <a:buNone/>
            </a:pPr>
            <a:endParaRPr lang="it-IT" altLang="it-IT" sz="2400" smtClean="0">
              <a:solidFill>
                <a:srgbClr val="FFFF00"/>
              </a:solidFill>
            </a:endParaRPr>
          </a:p>
          <a:p>
            <a:pPr>
              <a:lnSpc>
                <a:spcPct val="80000"/>
              </a:lnSpc>
              <a:buFontTx/>
              <a:buNone/>
            </a:pPr>
            <a:endParaRPr lang="it-IT" altLang="it-IT" sz="2400" smtClean="0">
              <a:solidFill>
                <a:srgbClr val="FFFF00"/>
              </a:solidFill>
            </a:endParaRPr>
          </a:p>
          <a:p>
            <a:pPr>
              <a:lnSpc>
                <a:spcPct val="80000"/>
              </a:lnSpc>
              <a:buClr>
                <a:srgbClr val="FF0000"/>
              </a:buClr>
              <a:buFontTx/>
              <a:buChar char="-"/>
            </a:pPr>
            <a:r>
              <a:rPr lang="it-IT" altLang="it-IT" sz="2400" smtClean="0"/>
              <a:t>alle direzioni sanitarie di distretto o di presidio</a:t>
            </a:r>
          </a:p>
          <a:p>
            <a:pPr>
              <a:lnSpc>
                <a:spcPct val="80000"/>
              </a:lnSpc>
              <a:buClr>
                <a:srgbClr val="FF0000"/>
              </a:buClr>
              <a:buFontTx/>
              <a:buChar char="-"/>
            </a:pPr>
            <a:r>
              <a:rPr lang="it-IT" altLang="it-IT" sz="2400" smtClean="0"/>
              <a:t>alle farmacie distrettuali o ospedaliere dell’ASP</a:t>
            </a:r>
          </a:p>
          <a:p>
            <a:pPr>
              <a:lnSpc>
                <a:spcPct val="80000"/>
              </a:lnSpc>
              <a:buClr>
                <a:srgbClr val="FF0000"/>
              </a:buClr>
              <a:buFontTx/>
              <a:buChar char="-"/>
            </a:pPr>
            <a:r>
              <a:rPr lang="it-IT" altLang="it-IT" sz="2400" smtClean="0"/>
              <a:t>alle farmacie convenzionate</a:t>
            </a:r>
          </a:p>
          <a:p>
            <a:pPr>
              <a:lnSpc>
                <a:spcPct val="80000"/>
              </a:lnSpc>
              <a:buClr>
                <a:srgbClr val="FF0000"/>
              </a:buClr>
              <a:buFontTx/>
              <a:buChar char="-"/>
            </a:pPr>
            <a:r>
              <a:rPr lang="it-IT" altLang="it-IT" sz="2400" smtClean="0"/>
              <a:t>alle case di cura private convenzionate che ricadono sul territorio dell’ASP.</a:t>
            </a:r>
          </a:p>
          <a:p>
            <a:pPr>
              <a:lnSpc>
                <a:spcPct val="80000"/>
              </a:lnSpc>
              <a:buClr>
                <a:srgbClr val="FF0000"/>
              </a:buClr>
              <a:buFontTx/>
              <a:buNone/>
            </a:pPr>
            <a:endParaRPr lang="it-IT" altLang="it-IT" sz="2400" smtClean="0"/>
          </a:p>
        </p:txBody>
      </p:sp>
      <p:pic>
        <p:nvPicPr>
          <p:cNvPr id="125956" name="Picture 4"/>
          <p:cNvPicPr>
            <a:picLocks noChangeAspect="1" noChangeArrowheads="1"/>
          </p:cNvPicPr>
          <p:nvPr/>
        </p:nvPicPr>
        <p:blipFill>
          <a:blip r:embed="rId2" cstate="print"/>
          <a:srcRect/>
          <a:stretch>
            <a:fillRect/>
          </a:stretch>
        </p:blipFill>
        <p:spPr bwMode="auto">
          <a:xfrm>
            <a:off x="2411413" y="5661025"/>
            <a:ext cx="2108200" cy="866775"/>
          </a:xfrm>
          <a:prstGeom prst="rect">
            <a:avLst/>
          </a:prstGeom>
          <a:noFill/>
          <a:ln w="9525">
            <a:noFill/>
            <a:miter lim="800000"/>
            <a:headEnd/>
            <a:tailEnd/>
          </a:ln>
        </p:spPr>
      </p:pic>
      <p:pic>
        <p:nvPicPr>
          <p:cNvPr id="125957" name="Picture 5"/>
          <p:cNvPicPr>
            <a:picLocks noChangeAspect="1" noChangeArrowheads="1"/>
          </p:cNvPicPr>
          <p:nvPr/>
        </p:nvPicPr>
        <p:blipFill>
          <a:blip r:embed="rId3" cstate="print"/>
          <a:srcRect/>
          <a:stretch>
            <a:fillRect/>
          </a:stretch>
        </p:blipFill>
        <p:spPr bwMode="auto">
          <a:xfrm>
            <a:off x="4643438" y="5661025"/>
            <a:ext cx="1655762"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CasellaDiTesto 1"/>
          <p:cNvSpPr txBox="1"/>
          <p:nvPr/>
        </p:nvSpPr>
        <p:spPr>
          <a:xfrm>
            <a:off x="838200" y="381000"/>
            <a:ext cx="7620000" cy="6186309"/>
          </a:xfrm>
          <a:prstGeom prst="rect">
            <a:avLst/>
          </a:prstGeom>
          <a:noFill/>
        </p:spPr>
        <p:txBody>
          <a:bodyPr wrap="square" rtlCol="0">
            <a:spAutoFit/>
          </a:bodyPr>
          <a:lstStyle/>
          <a:p>
            <a:r>
              <a:rPr lang="it-IT" dirty="0" smtClean="0"/>
              <a:t>A fronte di tali ed altri problemi, la classificazione è stata modificata </a:t>
            </a:r>
            <a:r>
              <a:rPr lang="it-IT" baseline="30000" dirty="0" smtClean="0"/>
              <a:t>(</a:t>
            </a:r>
            <a:r>
              <a:rPr lang="it-IT" baseline="30000" dirty="0" smtClean="0">
                <a:hlinkClick r:id="rId2"/>
              </a:rPr>
              <a:t>9-13</a:t>
            </a:r>
            <a:r>
              <a:rPr lang="it-IT" baseline="30000" dirty="0" smtClean="0"/>
              <a:t>)</a:t>
            </a:r>
            <a:r>
              <a:rPr lang="it-IT" dirty="0" smtClean="0"/>
              <a:t> ed estesa ad altri tipi di reazioni, elencate in ordine alfabetico, che includono quelle di </a:t>
            </a:r>
            <a:r>
              <a:rPr lang="it-IT" baseline="30000" dirty="0" smtClean="0"/>
              <a:t>(</a:t>
            </a:r>
            <a:r>
              <a:rPr lang="it-IT" baseline="30000" dirty="0" smtClean="0">
                <a:hlinkClick r:id="rId2"/>
              </a:rPr>
              <a:t>14</a:t>
            </a:r>
            <a:r>
              <a:rPr lang="it-IT" baseline="30000" dirty="0" smtClean="0"/>
              <a:t>)</a:t>
            </a:r>
            <a:r>
              <a:rPr lang="it-IT" dirty="0" smtClean="0"/>
              <a:t>:</a:t>
            </a:r>
          </a:p>
          <a:p>
            <a:endParaRPr lang="it-IT" dirty="0" smtClean="0"/>
          </a:p>
          <a:p>
            <a:r>
              <a:rPr lang="it-IT" dirty="0" smtClean="0">
                <a:solidFill>
                  <a:srgbClr val="FF0000"/>
                </a:solidFill>
              </a:rPr>
              <a:t>tipo C: reazioni croniche, dose e tempo dipendenti;</a:t>
            </a:r>
          </a:p>
          <a:p>
            <a:r>
              <a:rPr lang="it-IT" dirty="0" smtClean="0">
                <a:solidFill>
                  <a:srgbClr val="FF0000"/>
                </a:solidFill>
              </a:rPr>
              <a:t>tipo D: reazioni ritardate;</a:t>
            </a:r>
          </a:p>
          <a:p>
            <a:r>
              <a:rPr lang="it-IT" dirty="0" smtClean="0">
                <a:solidFill>
                  <a:srgbClr val="FF0000"/>
                </a:solidFill>
              </a:rPr>
              <a:t>tipo E: reazioni da sospensione del farmaco;</a:t>
            </a:r>
          </a:p>
          <a:p>
            <a:r>
              <a:rPr lang="it-IT" dirty="0" smtClean="0">
                <a:solidFill>
                  <a:srgbClr val="FF0000"/>
                </a:solidFill>
              </a:rPr>
              <a:t>tipo F: insuccesso terapeutico.</a:t>
            </a:r>
          </a:p>
          <a:p>
            <a:endParaRPr lang="it-IT" dirty="0" smtClean="0"/>
          </a:p>
          <a:p>
            <a:r>
              <a:rPr lang="it-IT" dirty="0" smtClean="0"/>
              <a:t>Tuttavia anche questa classificazione più ampia si basa solo sulle proprietà del farmaco (caratteristiche farmacologiche e dose-dipendenza o meno del suo effetto). L’imputabilità di una ADR si basa, al contrario, anche sul decorso temporale della stessa, che è evidente in ogni paziente. Così il decorso temporale della relazione in singoli individui ha permesso di individuare l’associazione fra </a:t>
            </a:r>
            <a:r>
              <a:rPr lang="it-IT" dirty="0" err="1" smtClean="0"/>
              <a:t>alotano</a:t>
            </a:r>
            <a:r>
              <a:rPr lang="it-IT" dirty="0" smtClean="0"/>
              <a:t> ed epatite </a:t>
            </a:r>
            <a:r>
              <a:rPr lang="it-IT" baseline="30000" dirty="0" smtClean="0"/>
              <a:t>(</a:t>
            </a:r>
            <a:r>
              <a:rPr lang="it-IT" baseline="30000" dirty="0" smtClean="0">
                <a:hlinkClick r:id="rId2"/>
              </a:rPr>
              <a:t>15</a:t>
            </a:r>
            <a:r>
              <a:rPr lang="it-IT" baseline="30000" dirty="0" smtClean="0"/>
              <a:t>)</a:t>
            </a:r>
            <a:r>
              <a:rPr lang="it-IT" dirty="0" smtClean="0"/>
              <a:t> e di distinguere ADR simili tra loro, come le due forme di trombocitopenia da eparina </a:t>
            </a:r>
            <a:r>
              <a:rPr lang="it-IT" baseline="30000" dirty="0" smtClean="0"/>
              <a:t>(</a:t>
            </a:r>
            <a:r>
              <a:rPr lang="it-IT" baseline="30000" dirty="0" smtClean="0">
                <a:hlinkClick r:id="rId2"/>
              </a:rPr>
              <a:t>16</a:t>
            </a:r>
            <a:r>
              <a:rPr lang="it-IT" baseline="30000" dirty="0" smtClean="0"/>
              <a:t>)</a:t>
            </a:r>
            <a:r>
              <a:rPr lang="it-IT" dirty="0" smtClean="0"/>
              <a:t>, le due forme di anemia da cloramfenicolo </a:t>
            </a:r>
            <a:r>
              <a:rPr lang="it-IT" baseline="30000" dirty="0" smtClean="0"/>
              <a:t>(</a:t>
            </a:r>
            <a:r>
              <a:rPr lang="it-IT" baseline="30000" dirty="0" smtClean="0">
                <a:hlinkClick r:id="rId2"/>
              </a:rPr>
              <a:t>17</a:t>
            </a:r>
            <a:r>
              <a:rPr lang="it-IT" baseline="30000" dirty="0" smtClean="0"/>
              <a:t>)</a:t>
            </a:r>
            <a:r>
              <a:rPr lang="it-IT" dirty="0" smtClean="0"/>
              <a:t> e le reazioni di fotoallergia e fotosensibilità </a:t>
            </a:r>
            <a:r>
              <a:rPr lang="it-IT" baseline="30000" dirty="0" smtClean="0"/>
              <a:t>(</a:t>
            </a:r>
            <a:r>
              <a:rPr lang="it-IT" baseline="30000" dirty="0" smtClean="0">
                <a:hlinkClick r:id="rId2"/>
              </a:rPr>
              <a:t>18</a:t>
            </a:r>
            <a:r>
              <a:rPr lang="it-IT" baseline="30000" dirty="0" smtClean="0"/>
              <a:t>)</a:t>
            </a:r>
            <a:r>
              <a:rPr lang="it-IT" dirty="0" smtClean="0"/>
              <a:t>. </a:t>
            </a:r>
            <a:br>
              <a:rPr lang="it-IT" dirty="0" smtClean="0"/>
            </a:br>
            <a:r>
              <a:rPr lang="it-IT" dirty="0" smtClean="0"/>
              <a:t>Il decorso temporale da solo non permette tuttavia di avere una classificazione soddisfacente delle ADR poiché ignora informazioni importanti sulla suscettibilità individuale.</a:t>
            </a:r>
          </a:p>
          <a:p>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609600" y="304800"/>
            <a:ext cx="8229600" cy="6324600"/>
          </a:xfrm>
          <a:solidFill>
            <a:srgbClr val="CCFFFF"/>
          </a:solidFill>
          <a:ln>
            <a:solidFill>
              <a:srgbClr val="FF0000"/>
            </a:solidFill>
          </a:ln>
        </p:spPr>
        <p:txBody>
          <a:bodyPr/>
          <a:lstStyle/>
          <a:p>
            <a:pPr algn="just" eaLnBrk="1" hangingPunct="1">
              <a:lnSpc>
                <a:spcPct val="80000"/>
              </a:lnSpc>
            </a:pPr>
            <a:r>
              <a:rPr lang="it-IT" altLang="it-IT" sz="2400" b="1" smtClean="0">
                <a:solidFill>
                  <a:srgbClr val="FF3300"/>
                </a:solidFill>
              </a:rPr>
              <a:t>Effetti avversi di tipo A. Azione del farmaco.</a:t>
            </a:r>
          </a:p>
          <a:p>
            <a:pPr algn="just" eaLnBrk="1" hangingPunct="1">
              <a:lnSpc>
                <a:spcPct val="80000"/>
              </a:lnSpc>
              <a:buFontTx/>
              <a:buNone/>
            </a:pPr>
            <a:r>
              <a:rPr lang="it-IT" altLang="it-IT" sz="2400" smtClean="0"/>
              <a:t/>
            </a:r>
            <a:br>
              <a:rPr lang="it-IT" altLang="it-IT" sz="2400" smtClean="0"/>
            </a:br>
            <a:r>
              <a:rPr lang="it-IT" altLang="it-IT" sz="2400" smtClean="0">
                <a:solidFill>
                  <a:srgbClr val="3333FF"/>
                </a:solidFill>
              </a:rPr>
              <a:t>Gli effetti di tipo A sono effetti avversi nel vero termine della parola. Essi sono però anche azioni farmacologiche. </a:t>
            </a:r>
            <a:r>
              <a:rPr lang="it-IT" altLang="it-IT" sz="2400" smtClean="0">
                <a:solidFill>
                  <a:srgbClr val="FF3300"/>
                </a:solidFill>
              </a:rPr>
              <a:t>La differenza essenziale è che non sono voluti. </a:t>
            </a:r>
            <a:endParaRPr lang="it-IT" altLang="it-IT" sz="1000" smtClean="0">
              <a:solidFill>
                <a:srgbClr val="FF3300"/>
              </a:solidFill>
            </a:endParaRPr>
          </a:p>
          <a:p>
            <a:pPr algn="just" eaLnBrk="1" hangingPunct="1">
              <a:lnSpc>
                <a:spcPct val="80000"/>
              </a:lnSpc>
              <a:buFontTx/>
              <a:buNone/>
            </a:pPr>
            <a:endParaRPr lang="it-IT" altLang="it-IT" sz="1000" smtClean="0">
              <a:solidFill>
                <a:srgbClr val="FF3300"/>
              </a:solidFill>
            </a:endParaRPr>
          </a:p>
          <a:p>
            <a:pPr algn="just" eaLnBrk="1" hangingPunct="1">
              <a:lnSpc>
                <a:spcPct val="80000"/>
              </a:lnSpc>
            </a:pPr>
            <a:r>
              <a:rPr lang="it-IT" altLang="it-IT" sz="2400" smtClean="0"/>
              <a:t>Esempi sono rappresentati dalla costipazione durante l'uso della morfina come analgesico o dalla sedazione prodotta da un ipnotico. </a:t>
            </a:r>
            <a:endParaRPr lang="it-IT" altLang="it-IT" sz="1000" smtClean="0"/>
          </a:p>
          <a:p>
            <a:pPr algn="just" eaLnBrk="1" hangingPunct="1">
              <a:lnSpc>
                <a:spcPct val="80000"/>
              </a:lnSpc>
            </a:pPr>
            <a:endParaRPr lang="it-IT" altLang="it-IT" sz="1000" smtClean="0"/>
          </a:p>
          <a:p>
            <a:pPr algn="just" eaLnBrk="1" hangingPunct="1">
              <a:lnSpc>
                <a:spcPct val="80000"/>
              </a:lnSpc>
            </a:pPr>
            <a:r>
              <a:rPr lang="it-IT" altLang="it-IT" sz="2400" b="1" smtClean="0">
                <a:solidFill>
                  <a:schemeClr val="accent2"/>
                </a:solidFill>
              </a:rPr>
              <a:t>Senza dubbio, le reazioni di tipo A sono quelle più frequenti.</a:t>
            </a:r>
            <a:r>
              <a:rPr lang="it-IT" altLang="it-IT" sz="2400" smtClean="0"/>
              <a:t> </a:t>
            </a:r>
            <a:endParaRPr lang="it-IT" altLang="it-IT" sz="1000" smtClean="0"/>
          </a:p>
          <a:p>
            <a:pPr algn="just" eaLnBrk="1" hangingPunct="1">
              <a:lnSpc>
                <a:spcPct val="80000"/>
              </a:lnSpc>
            </a:pPr>
            <a:endParaRPr lang="it-IT" altLang="it-IT" sz="1000" smtClean="0"/>
          </a:p>
          <a:p>
            <a:pPr algn="just" eaLnBrk="1" hangingPunct="1">
              <a:lnSpc>
                <a:spcPct val="80000"/>
              </a:lnSpc>
            </a:pPr>
            <a:r>
              <a:rPr lang="it-IT" altLang="it-IT" sz="2400" b="1" smtClean="0">
                <a:solidFill>
                  <a:srgbClr val="FF3300"/>
                </a:solidFill>
              </a:rPr>
              <a:t>Esse sono dose-dipendenti:</a:t>
            </a:r>
            <a:r>
              <a:rPr lang="it-IT" altLang="it-IT" sz="2400" smtClean="0"/>
              <a:t> ciò significa che sono più frequenti e più gravi quando vengono assunte dosi più elevate (</a:t>
            </a:r>
            <a:r>
              <a:rPr lang="it-IT" altLang="it-IT" sz="2400" smtClean="0">
                <a:hlinkClick r:id="rId2"/>
              </a:rPr>
              <a:t>Tabella II</a:t>
            </a:r>
            <a:r>
              <a:rPr lang="it-IT" altLang="it-IT" sz="2400" smtClean="0"/>
              <a:t>). </a:t>
            </a:r>
            <a:endParaRPr lang="it-IT" altLang="it-IT" sz="1000" smtClean="0"/>
          </a:p>
          <a:p>
            <a:pPr algn="just" eaLnBrk="1" hangingPunct="1">
              <a:lnSpc>
                <a:spcPct val="80000"/>
              </a:lnSpc>
            </a:pPr>
            <a:endParaRPr lang="it-IT" altLang="it-IT" sz="1000" smtClean="0"/>
          </a:p>
          <a:p>
            <a:pPr algn="just" eaLnBrk="1" hangingPunct="1">
              <a:lnSpc>
                <a:spcPct val="80000"/>
              </a:lnSpc>
            </a:pPr>
            <a:r>
              <a:rPr lang="it-IT" altLang="it-IT" sz="2400" smtClean="0">
                <a:solidFill>
                  <a:srgbClr val="FF00FF"/>
                </a:solidFill>
              </a:rPr>
              <a:t>Esiste spesso una precisa relazione temporale fra esposizione al farmaco ed effetto, in accordo alle proprietà farmacodinamiche e farmacocinetiche della molecola.</a:t>
            </a:r>
            <a:r>
              <a:rPr lang="it-IT" altLang="it-IT" sz="180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850900"/>
          </a:xfrm>
        </p:spPr>
        <p:txBody>
          <a:bodyPr/>
          <a:lstStyle/>
          <a:p>
            <a:r>
              <a:rPr lang="it-IT" altLang="it-IT" sz="4000" smtClean="0">
                <a:solidFill>
                  <a:srgbClr val="FF0000"/>
                </a:solidFill>
                <a:latin typeface="Tahoma" pitchFamily="34" charset="0"/>
              </a:rPr>
              <a:t>ADR di tipo A</a:t>
            </a:r>
          </a:p>
        </p:txBody>
      </p:sp>
      <p:sp>
        <p:nvSpPr>
          <p:cNvPr id="52227" name="Rectangle 3"/>
          <p:cNvSpPr>
            <a:spLocks noGrp="1" noChangeArrowheads="1"/>
          </p:cNvSpPr>
          <p:nvPr>
            <p:ph type="body" idx="1"/>
          </p:nvPr>
        </p:nvSpPr>
        <p:spPr>
          <a:xfrm>
            <a:off x="457200" y="1412875"/>
            <a:ext cx="8229600" cy="4713288"/>
          </a:xfrm>
        </p:spPr>
        <p:txBody>
          <a:bodyPr/>
          <a:lstStyle/>
          <a:p>
            <a:pPr>
              <a:defRPr/>
            </a:pPr>
            <a:r>
              <a:rPr lang="it-IT" sz="2400" dirty="0">
                <a:solidFill>
                  <a:srgbClr val="FFFF00"/>
                </a:solidFill>
                <a:latin typeface="+mj-lt"/>
              </a:rPr>
              <a:t>Consistono in un’ esagerata, ma per altri versi normale, azione di un farmaco assunto a dosi terapeutiche</a:t>
            </a:r>
          </a:p>
          <a:p>
            <a:pPr>
              <a:defRPr/>
            </a:pPr>
            <a:r>
              <a:rPr lang="it-IT" sz="2400" dirty="0">
                <a:solidFill>
                  <a:srgbClr val="FFFF00"/>
                </a:solidFill>
                <a:latin typeface="+mj-lt"/>
              </a:rPr>
              <a:t>Sono reazioni prevedibili sulla base del meccanismo d’azione del farmaco</a:t>
            </a:r>
          </a:p>
          <a:p>
            <a:pPr>
              <a:defRPr/>
            </a:pPr>
            <a:r>
              <a:rPr lang="it-IT" sz="2400" dirty="0">
                <a:solidFill>
                  <a:srgbClr val="FFFF00"/>
                </a:solidFill>
                <a:latin typeface="+mj-lt"/>
              </a:rPr>
              <a:t>Sono dose dipendenti e raramente mortali sebbene l’incidenza e la morbilità possano essere anche elevate</a:t>
            </a:r>
          </a:p>
          <a:p>
            <a:pPr>
              <a:defRPr/>
            </a:pPr>
            <a:r>
              <a:rPr lang="it-IT" sz="2400" dirty="0">
                <a:solidFill>
                  <a:srgbClr val="FFFF00"/>
                </a:solidFill>
                <a:latin typeface="+mj-lt"/>
              </a:rPr>
              <a:t>Sono reazioni piuttosto comuni, in gran parte evitabili utilizzando dosaggi adattati per singolo </a:t>
            </a:r>
            <a:r>
              <a:rPr lang="it-IT" sz="2400" dirty="0" smtClean="0">
                <a:solidFill>
                  <a:srgbClr val="FFFF00"/>
                </a:solidFill>
                <a:latin typeface="+mj-lt"/>
              </a:rPr>
              <a:t>paziente (generalmente </a:t>
            </a:r>
            <a:r>
              <a:rPr lang="it-IT" sz="2400" dirty="0">
                <a:solidFill>
                  <a:srgbClr val="FFFF00"/>
                </a:solidFill>
                <a:latin typeface="+mj-lt"/>
              </a:rPr>
              <a:t>più bassi)</a:t>
            </a:r>
          </a:p>
          <a:p>
            <a:pPr>
              <a:defRPr/>
            </a:pPr>
            <a:r>
              <a:rPr lang="it-IT" sz="2400" dirty="0">
                <a:solidFill>
                  <a:srgbClr val="FFFF00"/>
                </a:solidFill>
                <a:latin typeface="+mj-lt"/>
              </a:rPr>
              <a:t>Possono essere reazioni dovute ad una attività farmacologica secondaria su target molecolari diversi da quelli terapeutici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304800" y="152400"/>
            <a:ext cx="8610600" cy="6324600"/>
          </a:xfrm>
          <a:solidFill>
            <a:srgbClr val="CCFFFF"/>
          </a:solidFill>
          <a:ln>
            <a:solidFill>
              <a:srgbClr val="FF0000"/>
            </a:solidFill>
          </a:ln>
        </p:spPr>
        <p:txBody>
          <a:bodyPr/>
          <a:lstStyle/>
          <a:p>
            <a:pPr algn="just" eaLnBrk="1" hangingPunct="1">
              <a:lnSpc>
                <a:spcPct val="80000"/>
              </a:lnSpc>
            </a:pPr>
            <a:r>
              <a:rPr lang="it-IT" altLang="it-IT" sz="2000" b="1" smtClean="0"/>
              <a:t>Effetti avversi di tipo A. Azione del farmaco.</a:t>
            </a:r>
          </a:p>
          <a:p>
            <a:pPr algn="just" eaLnBrk="1" hangingPunct="1">
              <a:lnSpc>
                <a:spcPct val="80000"/>
              </a:lnSpc>
              <a:buFontTx/>
              <a:buNone/>
            </a:pPr>
            <a:endParaRPr lang="it-IT" altLang="it-IT" sz="2000" smtClean="0"/>
          </a:p>
          <a:p>
            <a:pPr algn="just" eaLnBrk="1" hangingPunct="1">
              <a:lnSpc>
                <a:spcPct val="80000"/>
              </a:lnSpc>
            </a:pPr>
            <a:r>
              <a:rPr lang="it-IT" altLang="it-IT" sz="2000" b="1" smtClean="0">
                <a:solidFill>
                  <a:srgbClr val="3333FF"/>
                </a:solidFill>
              </a:rPr>
              <a:t>A causa della loro natura farmacologica, gli effetti di tipo A sono facili da studiare in maniera comparativa (</a:t>
            </a:r>
            <a:r>
              <a:rPr lang="it-IT" altLang="it-IT" sz="2000" b="1" smtClean="0">
                <a:solidFill>
                  <a:srgbClr val="3333FF"/>
                </a:solidFill>
                <a:hlinkClick r:id="rId2"/>
              </a:rPr>
              <a:t>Tabella III</a:t>
            </a:r>
            <a:r>
              <a:rPr lang="it-IT" altLang="it-IT" sz="2000" b="1" smtClean="0">
                <a:solidFill>
                  <a:srgbClr val="3333FF"/>
                </a:solidFill>
              </a:rPr>
              <a:t>).</a:t>
            </a:r>
            <a:r>
              <a:rPr lang="it-IT" altLang="it-IT" sz="2000" smtClean="0"/>
              <a:t> </a:t>
            </a:r>
          </a:p>
          <a:p>
            <a:pPr algn="just" eaLnBrk="1" hangingPunct="1">
              <a:lnSpc>
                <a:spcPct val="80000"/>
              </a:lnSpc>
            </a:pPr>
            <a:r>
              <a:rPr lang="it-IT" altLang="it-IT" sz="2000" smtClean="0"/>
              <a:t>I trial clinici danno informazioni sulla efficacia e tollerabilità; quest'ultima è largamente influenzata dagli effetti avversi di tipo A. Inoltre, gli effetti di tipo A possono facilmente essere riprodotti e studiati in una varietà di tests sperimentali (es. esperimenti animali o studi in vitro).</a:t>
            </a:r>
          </a:p>
          <a:p>
            <a:pPr algn="just" eaLnBrk="1" hangingPunct="1">
              <a:lnSpc>
                <a:spcPct val="80000"/>
              </a:lnSpc>
            </a:pPr>
            <a:r>
              <a:rPr lang="it-IT" altLang="it-IT" sz="2000" smtClean="0">
                <a:solidFill>
                  <a:srgbClr val="FF3300"/>
                </a:solidFill>
              </a:rPr>
              <a:t>Nonostante ciò esistono molte ragioni per cui un effetto farmacologico frequente possa essere non facilmente dimostrabile e possa non essere messo in evidenza in un trial clinico</a:t>
            </a:r>
            <a:r>
              <a:rPr lang="it-IT" altLang="it-IT" sz="2000" smtClean="0"/>
              <a:t>. Un esempio di ciò è rappresentato dal ritardo con cui fu identificata la tosse, dopo l'introduzione in commercio degli ACE-inibitori. Un'alta frequenza di fondo o una aspecificità dell'evento possono oscurare la relazione con il farmaco; il meccanismo può non essere correlato alla azione terapeutica; l'effetto può comparire solo dopo una prolungata assunzione del farmaco. Nell'esempio della tosse e degli ACE-inibitori non poté essere dimostrata una chiara relazione dose risposta, suggerendo l'esistenza di una sottopopolazione sensibile. </a:t>
            </a:r>
          </a:p>
          <a:p>
            <a:pPr algn="just" eaLnBrk="1" hangingPunct="1">
              <a:lnSpc>
                <a:spcPct val="80000"/>
              </a:lnSpc>
            </a:pPr>
            <a:r>
              <a:rPr lang="it-IT" altLang="it-IT" sz="2000" smtClean="0">
                <a:solidFill>
                  <a:srgbClr val="FF00FF"/>
                </a:solidFill>
              </a:rPr>
              <a:t>Come è riportato oltre, una varietà di effetti di tipo A avvengono principalmente in situazioni speciali o in pazienti con aumentata suscettibilità, con disturbi metabolici dell'organismo che alterano la durata del farmaco nell'organismo, con stati fisiologici speciali o con concomitante uso di altre medicine o farmaci (interazioni)</a:t>
            </a:r>
            <a:r>
              <a:rPr lang="it-IT" altLang="it-IT" sz="2000" smtClean="0"/>
              <a:t> (</a:t>
            </a:r>
            <a:r>
              <a:rPr lang="it-IT" altLang="it-IT" sz="2000" smtClean="0">
                <a:hlinkClick r:id="rId2"/>
              </a:rPr>
              <a:t>Tabella IV</a:t>
            </a:r>
            <a:r>
              <a:rPr lang="it-IT" altLang="it-IT" sz="2000"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9279" name="Group 63"/>
          <p:cNvGraphicFramePr>
            <a:graphicFrameLocks noGrp="1"/>
          </p:cNvGraphicFramePr>
          <p:nvPr/>
        </p:nvGraphicFramePr>
        <p:xfrm>
          <a:off x="457200" y="762000"/>
          <a:ext cx="8229600" cy="1828800"/>
        </p:xfrm>
        <a:graphic>
          <a:graphicData uri="http://schemas.openxmlformats.org/drawingml/2006/table">
            <a:tbl>
              <a:tblPr/>
              <a:tblGrid>
                <a:gridCol w="8229600"/>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chemeClr val="tx1"/>
                          </a:solidFill>
                          <a:effectLst/>
                          <a:latin typeface="Arial" charset="0"/>
                        </a:rPr>
                        <a:t>Tabella II. Effetti avversi di tipo A (azione del farmaco): effetti avversi farmacologici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ACA"/>
                    </a:solidFill>
                  </a:tcPr>
                </a:tc>
              </a:tr>
              <a:tr h="701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chemeClr val="tx1"/>
                          </a:solidFill>
                          <a:effectLst/>
                          <a:latin typeface="Arial" charset="0"/>
                        </a:rPr>
                        <a:t>Comuni (&gt;1%)</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Dose-dipendenti</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Relazione temporale evidente</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Riproducibile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6394" name="Rectangle 27"/>
          <p:cNvSpPr>
            <a:spLocks noChangeArrowheads="1"/>
          </p:cNvSpPr>
          <p:nvPr/>
        </p:nvSpPr>
        <p:spPr bwMode="auto">
          <a:xfrm>
            <a:off x="457200" y="3086100"/>
            <a:ext cx="247650" cy="228600"/>
          </a:xfrm>
          <a:prstGeom prst="rect">
            <a:avLst/>
          </a:prstGeom>
          <a:noFill/>
          <a:ln w="9525">
            <a:noFill/>
            <a:miter lim="800000"/>
            <a:headEnd/>
            <a:tailEnd/>
          </a:ln>
        </p:spPr>
        <p:txBody>
          <a:bodyPr wrap="none" anchor="ctr">
            <a:spAutoFit/>
          </a:bodyPr>
          <a:lstStyle/>
          <a:p>
            <a:r>
              <a:rPr lang="it-IT" altLang="it-IT" sz="900"/>
              <a:t>  </a:t>
            </a:r>
            <a:endParaRPr lang="it-IT" altLang="it-IT"/>
          </a:p>
        </p:txBody>
      </p:sp>
      <p:graphicFrame>
        <p:nvGraphicFramePr>
          <p:cNvPr id="9278" name="Group 62"/>
          <p:cNvGraphicFramePr>
            <a:graphicFrameLocks noGrp="1"/>
          </p:cNvGraphicFramePr>
          <p:nvPr/>
        </p:nvGraphicFramePr>
        <p:xfrm>
          <a:off x="457200" y="3314700"/>
          <a:ext cx="8229600" cy="2378075"/>
        </p:xfrm>
        <a:graphic>
          <a:graphicData uri="http://schemas.openxmlformats.org/drawingml/2006/table">
            <a:tbl>
              <a:tblPr/>
              <a:tblGrid>
                <a:gridCol w="8229600"/>
              </a:tblGrid>
              <a:tr h="640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1"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800" b="1" i="0" u="none" strike="noStrike" cap="none" normalizeH="0" baseline="0" smtClean="0">
                          <a:ln>
                            <a:noFill/>
                          </a:ln>
                          <a:solidFill>
                            <a:schemeClr val="tx1"/>
                          </a:solidFill>
                          <a:effectLst/>
                          <a:latin typeface="Arial" charset="0"/>
                        </a:rPr>
                        <a:t>Tabella III. Effetti avversi di tipo A (azione del farmaco): metodi di studio</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ACA"/>
                    </a:solidFill>
                  </a:tcPr>
                </a:tc>
              </a:tr>
              <a:tr h="17378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chemeClr val="tx1"/>
                          </a:solidFill>
                          <a:effectLst/>
                          <a:latin typeface="Arial" charset="0"/>
                        </a:rPr>
                        <a:t>Trial clinico</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Segnalazione spontanea</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Esperimenti</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Studi ospedalieri</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Monitoraggio di eventi connessi alle prescrizioni</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Studi di follow-up</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304800" y="152400"/>
            <a:ext cx="8610600" cy="2057400"/>
          </a:xfrm>
          <a:solidFill>
            <a:srgbClr val="CCFFFF"/>
          </a:solidFill>
          <a:ln>
            <a:solidFill>
              <a:srgbClr val="FF0000"/>
            </a:solidFill>
          </a:ln>
        </p:spPr>
        <p:txBody>
          <a:bodyPr/>
          <a:lstStyle/>
          <a:p>
            <a:pPr algn="just" eaLnBrk="1" hangingPunct="1">
              <a:lnSpc>
                <a:spcPct val="80000"/>
              </a:lnSpc>
            </a:pPr>
            <a:r>
              <a:rPr lang="it-IT" altLang="it-IT" sz="2000" b="1" smtClean="0">
                <a:solidFill>
                  <a:srgbClr val="FF3300"/>
                </a:solidFill>
              </a:rPr>
              <a:t>Lesioni organo-selettive</a:t>
            </a:r>
          </a:p>
          <a:p>
            <a:pPr algn="just" eaLnBrk="1" hangingPunct="1">
              <a:lnSpc>
                <a:spcPct val="80000"/>
              </a:lnSpc>
              <a:buFontTx/>
              <a:buNone/>
            </a:pPr>
            <a:r>
              <a:rPr lang="it-IT" altLang="it-IT" sz="1000" b="1" smtClean="0"/>
              <a:t/>
            </a:r>
            <a:br>
              <a:rPr lang="it-IT" altLang="it-IT" sz="1000" b="1" smtClean="0"/>
            </a:br>
            <a:r>
              <a:rPr lang="it-IT" altLang="it-IT" sz="2000" b="1" smtClean="0"/>
              <a:t>Esistono molti farmaci che sono generalmente ben tollerati, ma che esercitano effetti tossici selettivi su un particolare organo, tessuto o struttura, alcune volte a causa dell'accumulo o della produzione di metaboliti intermedi tossici in alcuni tessuti. </a:t>
            </a:r>
            <a:r>
              <a:rPr lang="it-IT" altLang="it-IT" sz="2000" b="1" smtClean="0">
                <a:solidFill>
                  <a:srgbClr val="FF3300"/>
                </a:solidFill>
              </a:rPr>
              <a:t>Sono esempi di ciò l'ototossicità da aminoglicosidi o la retinopatia da clorochina.</a:t>
            </a:r>
          </a:p>
        </p:txBody>
      </p:sp>
      <p:sp>
        <p:nvSpPr>
          <p:cNvPr id="17411" name="Rectangle 3"/>
          <p:cNvSpPr>
            <a:spLocks noChangeArrowheads="1"/>
          </p:cNvSpPr>
          <p:nvPr/>
        </p:nvSpPr>
        <p:spPr bwMode="auto">
          <a:xfrm>
            <a:off x="304800" y="2286000"/>
            <a:ext cx="8610600" cy="4495800"/>
          </a:xfrm>
          <a:prstGeom prst="rect">
            <a:avLst/>
          </a:prstGeom>
          <a:solidFill>
            <a:srgbClr val="CCFFFF"/>
          </a:solidFill>
          <a:ln w="9525">
            <a:solidFill>
              <a:srgbClr val="FF0000"/>
            </a:solidFill>
            <a:miter lim="800000"/>
            <a:headEnd/>
            <a:tailEnd/>
          </a:ln>
        </p:spPr>
        <p:txBody>
          <a:bodyPr/>
          <a:lstStyle/>
          <a:p>
            <a:pPr marL="342900" indent="-342900" algn="just">
              <a:lnSpc>
                <a:spcPct val="80000"/>
              </a:lnSpc>
              <a:spcBef>
                <a:spcPct val="20000"/>
              </a:spcBef>
              <a:buFontTx/>
              <a:buChar char="•"/>
            </a:pPr>
            <a:r>
              <a:rPr lang="it-IT" altLang="it-IT" sz="2000" b="1">
                <a:solidFill>
                  <a:srgbClr val="FF3300"/>
                </a:solidFill>
              </a:rPr>
              <a:t>Effetti tardivi.</a:t>
            </a:r>
          </a:p>
          <a:p>
            <a:pPr marL="342900" indent="-342900" algn="just">
              <a:lnSpc>
                <a:spcPct val="80000"/>
              </a:lnSpc>
              <a:spcBef>
                <a:spcPct val="20000"/>
              </a:spcBef>
            </a:pPr>
            <a:r>
              <a:rPr lang="it-IT" altLang="it-IT" sz="1000" b="1"/>
              <a:t/>
            </a:r>
            <a:br>
              <a:rPr lang="it-IT" altLang="it-IT" sz="1000" b="1"/>
            </a:br>
            <a:r>
              <a:rPr lang="it-IT" altLang="it-IT" sz="2000" b="1"/>
              <a:t>Esistono molti esempi di effetti di tipo A che richiedono mesi o addirittura anni di uso del farmaco per svilupparsi (</a:t>
            </a:r>
            <a:r>
              <a:rPr lang="it-IT" altLang="it-IT" sz="2000" b="1">
                <a:solidFill>
                  <a:srgbClr val="3333FF"/>
                </a:solidFill>
              </a:rPr>
              <a:t>es. la discinesia tardiva da antipsicotici</a:t>
            </a:r>
            <a:r>
              <a:rPr lang="it-IT" altLang="it-IT" sz="2000" b="1"/>
              <a:t>). La loro individuazione può essere difficile a causa della mancanza di una chiara relazione temporale.</a:t>
            </a:r>
            <a:br>
              <a:rPr lang="it-IT" altLang="it-IT" sz="2000" b="1"/>
            </a:br>
            <a:r>
              <a:rPr lang="it-IT" altLang="it-IT" sz="2000" b="1"/>
              <a:t>La carcinogenicità è una speciale forma di effetto tardivo. Per fortuna, molti farmaci potenzialmente carcinogeni o mutageni sono eliminati durante i test preclinici. Nonostante ciò, esistono alcuni esempi di farmaci associati ad un aumentato rischio di sviluppo di malattie maligne, come ad esempio il dietilstilbestrolo (carcinoma vaginale dopo esposizione materna), i contraccettivi orali (carcinoma epatico), la fenacetina (carcinoma del tratto urinario), gli immunosoppressori come la ciclosporina e l'azatioprina (linfoma maligno) ed il colorante di contrasto biossido di torio (ampiamente usato nel passato ed associato con il carcinoma renale e la leucemia).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10287" name="Group 47"/>
          <p:cNvGraphicFramePr>
            <a:graphicFrameLocks noGrp="1"/>
          </p:cNvGraphicFramePr>
          <p:nvPr/>
        </p:nvGraphicFramePr>
        <p:xfrm>
          <a:off x="1295400" y="1219200"/>
          <a:ext cx="6943725" cy="4023332"/>
        </p:xfrm>
        <a:graphic>
          <a:graphicData uri="http://schemas.openxmlformats.org/drawingml/2006/table">
            <a:tbl>
              <a:tblPr/>
              <a:tblGrid>
                <a:gridCol w="6943725"/>
              </a:tblGrid>
              <a:tr h="63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rPr>
                        <a:t>Tabella IV. Eventi avversi di tipo A, che insorgono in speciali situazioni o in pazienti con aumentata suscettibilità</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BAA6"/>
                    </a:solidFill>
                  </a:tcPr>
                </a:tc>
              </a:tr>
              <a:tr h="338274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1"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rPr>
                        <a:t>Lesioni selettive di organi</a:t>
                      </a:r>
                      <a:br>
                        <a:rPr kumimoji="0" lang="it-IT" sz="1800" b="1" i="0" u="none" strike="noStrike" cap="none" normalizeH="0" baseline="0" dirty="0" smtClean="0">
                          <a:ln>
                            <a:noFill/>
                          </a:ln>
                          <a:solidFill>
                            <a:schemeClr val="tx1"/>
                          </a:solidFill>
                          <a:effectLst/>
                          <a:latin typeface="Arial" charset="0"/>
                        </a:rPr>
                      </a:br>
                      <a:r>
                        <a:rPr kumimoji="0" lang="it-IT" sz="1800" b="1" i="0" u="none" strike="noStrike" cap="none" normalizeH="0" baseline="0" dirty="0" smtClean="0">
                          <a:ln>
                            <a:noFill/>
                          </a:ln>
                          <a:solidFill>
                            <a:schemeClr val="tx1"/>
                          </a:solidFill>
                          <a:effectLst/>
                          <a:latin typeface="Arial" charset="0"/>
                        </a:rPr>
                        <a:t>Effetti tardivi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it-IT" sz="1800" b="1" i="0" u="none" strike="noStrike" cap="none" normalizeH="0" baseline="0" dirty="0" err="1" smtClean="0">
                          <a:ln>
                            <a:noFill/>
                          </a:ln>
                          <a:solidFill>
                            <a:schemeClr val="tx1"/>
                          </a:solidFill>
                          <a:effectLst/>
                          <a:latin typeface="Arial" charset="0"/>
                        </a:rPr>
                        <a:t>Carcinogenicità</a:t>
                      </a:r>
                      <a:r>
                        <a:rPr kumimoji="0" lang="it-IT" sz="1800" b="1" i="0" u="none" strike="noStrike" cap="none" normalizeH="0" baseline="0" dirty="0" smtClean="0">
                          <a:ln>
                            <a:noFill/>
                          </a:ln>
                          <a:solidFill>
                            <a:schemeClr val="tx1"/>
                          </a:solidFill>
                          <a:effectLst/>
                          <a:latin typeface="Arial" charset="0"/>
                        </a:rPr>
                        <a:t>/</a:t>
                      </a:r>
                      <a:r>
                        <a:rPr kumimoji="0" lang="it-IT" sz="1800" b="1" i="0" u="none" strike="noStrike" cap="none" normalizeH="0" baseline="0" dirty="0" err="1" smtClean="0">
                          <a:ln>
                            <a:noFill/>
                          </a:ln>
                          <a:solidFill>
                            <a:schemeClr val="tx1"/>
                          </a:solidFill>
                          <a:effectLst/>
                          <a:latin typeface="Arial" charset="0"/>
                        </a:rPr>
                        <a:t>mutagenicità</a:t>
                      </a:r>
                      <a:r>
                        <a:rPr kumimoji="0" lang="it-IT" sz="1800" b="1" i="0" u="none" strike="noStrike" cap="none" normalizeH="0" baseline="0" dirty="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rPr>
                        <a:t>Interazioni</a:t>
                      </a:r>
                      <a:br>
                        <a:rPr kumimoji="0" lang="it-IT" sz="1800" b="1" i="0" u="none" strike="noStrike" cap="none" normalizeH="0" baseline="0" dirty="0" smtClean="0">
                          <a:ln>
                            <a:noFill/>
                          </a:ln>
                          <a:solidFill>
                            <a:schemeClr val="tx1"/>
                          </a:solidFill>
                          <a:effectLst/>
                          <a:latin typeface="Arial" charset="0"/>
                        </a:rPr>
                      </a:br>
                      <a:r>
                        <a:rPr kumimoji="0" lang="it-IT" sz="1800" b="1" i="0" u="none" strike="noStrike" cap="none" normalizeH="0" baseline="0" dirty="0" smtClean="0">
                          <a:ln>
                            <a:noFill/>
                          </a:ln>
                          <a:solidFill>
                            <a:schemeClr val="tx1"/>
                          </a:solidFill>
                          <a:effectLst/>
                          <a:latin typeface="Arial" charset="0"/>
                        </a:rPr>
                        <a:t>Situazioni a rischio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charset="0"/>
                        </a:rPr>
                        <a:t>Bambini</a:t>
                      </a:r>
                      <a:br>
                        <a:rPr kumimoji="0" lang="it-IT" sz="1800" b="1" i="0" u="none" strike="noStrike" cap="none" normalizeH="0" baseline="0" dirty="0" smtClean="0">
                          <a:ln>
                            <a:noFill/>
                          </a:ln>
                          <a:solidFill>
                            <a:schemeClr val="tx1"/>
                          </a:solidFill>
                          <a:effectLst/>
                          <a:latin typeface="Arial" charset="0"/>
                        </a:rPr>
                      </a:br>
                      <a:r>
                        <a:rPr kumimoji="0" lang="it-IT" sz="1800" b="1" i="0" u="none" strike="noStrike" cap="none" normalizeH="0" baseline="0" dirty="0" smtClean="0">
                          <a:ln>
                            <a:noFill/>
                          </a:ln>
                          <a:solidFill>
                            <a:schemeClr val="tx1"/>
                          </a:solidFill>
                          <a:effectLst/>
                          <a:latin typeface="Arial" charset="0"/>
                        </a:rPr>
                        <a:t>Anziani</a:t>
                      </a:r>
                      <a:br>
                        <a:rPr kumimoji="0" lang="it-IT" sz="1800" b="1" i="0" u="none" strike="noStrike" cap="none" normalizeH="0" baseline="0" dirty="0" smtClean="0">
                          <a:ln>
                            <a:noFill/>
                          </a:ln>
                          <a:solidFill>
                            <a:schemeClr val="tx1"/>
                          </a:solidFill>
                          <a:effectLst/>
                          <a:latin typeface="Arial" charset="0"/>
                        </a:rPr>
                      </a:br>
                      <a:r>
                        <a:rPr kumimoji="0" lang="it-IT" sz="1800" b="1" i="0" u="none" strike="noStrike" cap="none" normalizeH="0" baseline="0" dirty="0" smtClean="0">
                          <a:ln>
                            <a:noFill/>
                          </a:ln>
                          <a:solidFill>
                            <a:schemeClr val="tx1"/>
                          </a:solidFill>
                          <a:effectLst/>
                          <a:latin typeface="Arial" charset="0"/>
                        </a:rPr>
                        <a:t>Insufficienza renale</a:t>
                      </a:r>
                      <a:br>
                        <a:rPr kumimoji="0" lang="it-IT" sz="1800" b="1" i="0" u="none" strike="noStrike" cap="none" normalizeH="0" baseline="0" dirty="0" smtClean="0">
                          <a:ln>
                            <a:noFill/>
                          </a:ln>
                          <a:solidFill>
                            <a:schemeClr val="tx1"/>
                          </a:solidFill>
                          <a:effectLst/>
                          <a:latin typeface="Arial" charset="0"/>
                        </a:rPr>
                      </a:br>
                      <a:r>
                        <a:rPr kumimoji="0" lang="it-IT" sz="1800" b="1" i="0" u="none" strike="noStrike" cap="none" normalizeH="0" baseline="0" dirty="0" smtClean="0">
                          <a:ln>
                            <a:noFill/>
                          </a:ln>
                          <a:solidFill>
                            <a:schemeClr val="tx1"/>
                          </a:solidFill>
                          <a:effectLst/>
                          <a:latin typeface="Arial" charset="0"/>
                        </a:rPr>
                        <a:t>Emodialisi</a:t>
                      </a:r>
                      <a:br>
                        <a:rPr kumimoji="0" lang="it-IT" sz="1800" b="1" i="0" u="none" strike="noStrike" cap="none" normalizeH="0" baseline="0" dirty="0" smtClean="0">
                          <a:ln>
                            <a:noFill/>
                          </a:ln>
                          <a:solidFill>
                            <a:schemeClr val="tx1"/>
                          </a:solidFill>
                          <a:effectLst/>
                          <a:latin typeface="Arial" charset="0"/>
                        </a:rPr>
                      </a:br>
                      <a:r>
                        <a:rPr kumimoji="0" lang="it-IT" sz="1800" b="1" i="0" u="none" strike="noStrike" cap="none" normalizeH="0" baseline="0" dirty="0" smtClean="0">
                          <a:ln>
                            <a:noFill/>
                          </a:ln>
                          <a:solidFill>
                            <a:schemeClr val="tx1"/>
                          </a:solidFill>
                          <a:effectLst/>
                          <a:latin typeface="Arial" charset="0"/>
                        </a:rPr>
                        <a:t>Gravidanza</a:t>
                      </a:r>
                      <a:br>
                        <a:rPr kumimoji="0" lang="it-IT" sz="1800" b="1" i="0" u="none" strike="noStrike" cap="none" normalizeH="0" baseline="0" dirty="0" smtClean="0">
                          <a:ln>
                            <a:noFill/>
                          </a:ln>
                          <a:solidFill>
                            <a:schemeClr val="tx1"/>
                          </a:solidFill>
                          <a:effectLst/>
                          <a:latin typeface="Arial" charset="0"/>
                        </a:rPr>
                      </a:br>
                      <a:r>
                        <a:rPr kumimoji="0" lang="it-IT" sz="1800" b="1" i="0" u="none" strike="noStrike" cap="none" normalizeH="0" baseline="0" dirty="0" smtClean="0">
                          <a:ln>
                            <a:noFill/>
                          </a:ln>
                          <a:solidFill>
                            <a:schemeClr val="tx1"/>
                          </a:solidFill>
                          <a:effectLst/>
                          <a:latin typeface="Arial" charset="0"/>
                        </a:rPr>
                        <a:t>Allattamento</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Freccia a destra 2"/>
          <p:cNvSpPr/>
          <p:nvPr/>
        </p:nvSpPr>
        <p:spPr>
          <a:xfrm>
            <a:off x="304800" y="4114800"/>
            <a:ext cx="11430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0" y="0"/>
            <a:ext cx="9296400" cy="6005513"/>
          </a:xfrm>
        </p:spPr>
        <p:txBody>
          <a:bodyPr/>
          <a:lstStyle/>
          <a:p>
            <a:pPr>
              <a:lnSpc>
                <a:spcPct val="90000"/>
              </a:lnSpc>
              <a:buFontTx/>
              <a:buNone/>
            </a:pPr>
            <a:r>
              <a:rPr lang="it-IT" altLang="it-IT" sz="2400" dirty="0" smtClean="0">
                <a:solidFill>
                  <a:srgbClr val="FFFF00"/>
                </a:solidFill>
                <a:latin typeface="Tahoma" pitchFamily="34" charset="0"/>
              </a:rPr>
              <a:t>Con il termine </a:t>
            </a:r>
            <a:r>
              <a:rPr lang="it-IT" altLang="it-IT" sz="2400" b="1" dirty="0" smtClean="0">
                <a:solidFill>
                  <a:srgbClr val="FFFF00"/>
                </a:solidFill>
                <a:latin typeface="Tahoma" pitchFamily="34" charset="0"/>
              </a:rPr>
              <a:t>Farmacovigilanza</a:t>
            </a:r>
            <a:r>
              <a:rPr lang="it-IT" altLang="it-IT" sz="2400" dirty="0" smtClean="0">
                <a:solidFill>
                  <a:srgbClr val="FFFF00"/>
                </a:solidFill>
                <a:latin typeface="Tahoma" pitchFamily="34" charset="0"/>
              </a:rPr>
              <a:t> si definisce la scienza che si propone di valutare il rischio connesso all’assunzione dei farmaci e di monitorare l’incidenza degli avventi avversi (ADR: </a:t>
            </a:r>
            <a:r>
              <a:rPr lang="it-IT" altLang="it-IT" sz="2400" dirty="0" err="1" smtClean="0">
                <a:solidFill>
                  <a:srgbClr val="FFFF00"/>
                </a:solidFill>
                <a:latin typeface="Tahoma" pitchFamily="34" charset="0"/>
              </a:rPr>
              <a:t>Adverse</a:t>
            </a:r>
            <a:r>
              <a:rPr lang="it-IT" altLang="it-IT" sz="2400" dirty="0" smtClean="0">
                <a:solidFill>
                  <a:srgbClr val="FFFF00"/>
                </a:solidFill>
                <a:latin typeface="Tahoma" pitchFamily="34" charset="0"/>
              </a:rPr>
              <a:t> </a:t>
            </a:r>
            <a:r>
              <a:rPr lang="it-IT" altLang="it-IT" sz="2400" dirty="0" err="1" smtClean="0">
                <a:solidFill>
                  <a:srgbClr val="FFFF00"/>
                </a:solidFill>
                <a:latin typeface="Tahoma" pitchFamily="34" charset="0"/>
              </a:rPr>
              <a:t>Drug</a:t>
            </a:r>
            <a:r>
              <a:rPr lang="it-IT" altLang="it-IT" sz="2400" dirty="0" smtClean="0">
                <a:solidFill>
                  <a:srgbClr val="FFFF00"/>
                </a:solidFill>
                <a:latin typeface="Tahoma" pitchFamily="34" charset="0"/>
              </a:rPr>
              <a:t> </a:t>
            </a:r>
            <a:r>
              <a:rPr lang="it-IT" altLang="it-IT" sz="2400" dirty="0" err="1" smtClean="0">
                <a:solidFill>
                  <a:srgbClr val="FFFF00"/>
                </a:solidFill>
                <a:latin typeface="Tahoma" pitchFamily="34" charset="0"/>
              </a:rPr>
              <a:t>Reactions</a:t>
            </a:r>
            <a:r>
              <a:rPr lang="it-IT" altLang="it-IT" sz="2400" dirty="0" smtClean="0">
                <a:solidFill>
                  <a:srgbClr val="FFFF00"/>
                </a:solidFill>
                <a:latin typeface="Tahoma" pitchFamily="34" charset="0"/>
              </a:rPr>
              <a:t>) (Definire il profilo tossicologico)</a:t>
            </a:r>
          </a:p>
          <a:p>
            <a:pPr>
              <a:lnSpc>
                <a:spcPct val="90000"/>
              </a:lnSpc>
              <a:buFontTx/>
              <a:buNone/>
            </a:pPr>
            <a:r>
              <a:rPr lang="it-IT" altLang="it-IT" sz="2800" dirty="0" smtClean="0">
                <a:solidFill>
                  <a:srgbClr val="FF0000"/>
                </a:solidFill>
                <a:latin typeface="Tahoma" pitchFamily="34" charset="0"/>
              </a:rPr>
              <a:t>Gli obbiettivi principali sono:</a:t>
            </a:r>
            <a:r>
              <a:rPr lang="it-IT" altLang="it-IT" sz="2400" dirty="0" smtClean="0">
                <a:solidFill>
                  <a:srgbClr val="FFFF00"/>
                </a:solidFill>
                <a:latin typeface="Tahoma" pitchFamily="34" charset="0"/>
              </a:rPr>
              <a:t/>
            </a:r>
            <a:br>
              <a:rPr lang="it-IT" altLang="it-IT" sz="2400" dirty="0" smtClean="0">
                <a:solidFill>
                  <a:srgbClr val="FFFF00"/>
                </a:solidFill>
                <a:latin typeface="Tahoma" pitchFamily="34" charset="0"/>
              </a:rPr>
            </a:br>
            <a:r>
              <a:rPr lang="it-IT" altLang="it-IT" sz="2400" dirty="0" smtClean="0">
                <a:solidFill>
                  <a:srgbClr val="FFFF00"/>
                </a:solidFill>
                <a:latin typeface="Tahoma" pitchFamily="34" charset="0"/>
              </a:rPr>
              <a:t>1) individuare più rapidamente possibile nuove ADR</a:t>
            </a:r>
            <a:br>
              <a:rPr lang="it-IT" altLang="it-IT" sz="2400" dirty="0" smtClean="0">
                <a:solidFill>
                  <a:srgbClr val="FFFF00"/>
                </a:solidFill>
                <a:latin typeface="Tahoma" pitchFamily="34" charset="0"/>
              </a:rPr>
            </a:br>
            <a:r>
              <a:rPr lang="it-IT" altLang="it-IT" sz="2400" dirty="0" smtClean="0">
                <a:solidFill>
                  <a:srgbClr val="FFFF00"/>
                </a:solidFill>
                <a:latin typeface="Tahoma" pitchFamily="34" charset="0"/>
              </a:rPr>
              <a:t>2) migliorare ed ampliare le informazioni su ADR sospette o già note</a:t>
            </a:r>
            <a:br>
              <a:rPr lang="it-IT" altLang="it-IT" sz="2400" dirty="0" smtClean="0">
                <a:solidFill>
                  <a:srgbClr val="FFFF00"/>
                </a:solidFill>
                <a:latin typeface="Tahoma" pitchFamily="34" charset="0"/>
              </a:rPr>
            </a:br>
            <a:r>
              <a:rPr lang="it-IT" altLang="it-IT" sz="2400" dirty="0" smtClean="0">
                <a:solidFill>
                  <a:srgbClr val="FFFF00"/>
                </a:solidFill>
                <a:latin typeface="Tahoma" pitchFamily="34" charset="0"/>
              </a:rPr>
              <a:t>3) valutare i vantaggi di un farmaco rispetto ad altri o su altri tipi di terapia</a:t>
            </a:r>
            <a:br>
              <a:rPr lang="it-IT" altLang="it-IT" sz="2400" dirty="0" smtClean="0">
                <a:solidFill>
                  <a:srgbClr val="FFFF00"/>
                </a:solidFill>
                <a:latin typeface="Tahoma" pitchFamily="34" charset="0"/>
              </a:rPr>
            </a:br>
            <a:r>
              <a:rPr lang="it-IT" altLang="it-IT" sz="2400" dirty="0" smtClean="0">
                <a:solidFill>
                  <a:srgbClr val="FFFF00"/>
                </a:solidFill>
                <a:latin typeface="Tahoma" pitchFamily="34" charset="0"/>
              </a:rPr>
              <a:t>4) diffondere le informazioni acquisite per rendere più corretta e adeguata la pratica clinica</a:t>
            </a:r>
          </a:p>
          <a:p>
            <a:pPr>
              <a:lnSpc>
                <a:spcPct val="90000"/>
              </a:lnSpc>
              <a:buFontTx/>
              <a:buNone/>
            </a:pPr>
            <a:endParaRPr lang="it-IT" altLang="it-IT" sz="2400" dirty="0" smtClean="0">
              <a:solidFill>
                <a:srgbClr val="FFFF00"/>
              </a:solidFill>
              <a:latin typeface="Tahoma" pitchFamily="34" charset="0"/>
            </a:endParaRPr>
          </a:p>
          <a:p>
            <a:pPr>
              <a:lnSpc>
                <a:spcPct val="90000"/>
              </a:lnSpc>
              <a:buFontTx/>
              <a:buNone/>
            </a:pPr>
            <a:r>
              <a:rPr lang="it-IT" altLang="it-IT" sz="2400" dirty="0" smtClean="0">
                <a:solidFill>
                  <a:srgbClr val="FFFF00"/>
                </a:solidFill>
                <a:latin typeface="Tahoma" pitchFamily="34" charset="0"/>
              </a:rPr>
              <a:t>-Contribuisce talvolta ad identificare nuove indicazioni terapeutiche</a:t>
            </a:r>
          </a:p>
          <a:p>
            <a:pPr>
              <a:lnSpc>
                <a:spcPct val="90000"/>
              </a:lnSpc>
              <a:buFontTx/>
              <a:buNone/>
            </a:pPr>
            <a:r>
              <a:rPr lang="it-IT" altLang="it-IT" sz="2400" dirty="0" smtClean="0">
                <a:solidFill>
                  <a:srgbClr val="FFFF00"/>
                </a:solidFill>
                <a:latin typeface="Tahoma" pitchFamily="34" charset="0"/>
              </a:rPr>
              <a:t>-Contribuisce ad individuare strategie di risparmio economico con evidenziazione dell’enorme spreco di risorse per curare le ADR</a:t>
            </a:r>
          </a:p>
          <a:p>
            <a:pPr>
              <a:lnSpc>
                <a:spcPct val="90000"/>
              </a:lnSpc>
              <a:buFontTx/>
              <a:buNone/>
            </a:pPr>
            <a:r>
              <a:rPr lang="it-IT" altLang="it-IT" sz="2400" dirty="0" smtClean="0">
                <a:solidFill>
                  <a:srgbClr val="FF00FF"/>
                </a:solidFill>
                <a:latin typeface="Tahoma" pitchFamily="34" charset="0"/>
              </a:rPr>
              <a:t>-Gli studi sottolineano che buona parte delle ADR sono prevedibili e quindi potenzialmente evitabili</a:t>
            </a:r>
          </a:p>
          <a:p>
            <a:pPr>
              <a:lnSpc>
                <a:spcPct val="90000"/>
              </a:lnSpc>
              <a:buFontTx/>
              <a:buNone/>
            </a:pPr>
            <a:endParaRPr lang="en-GB" altLang="it-IT" sz="2000" dirty="0" smtClean="0">
              <a:solidFill>
                <a:srgbClr val="FFFF00"/>
              </a:solidFill>
              <a:latin typeface="Tahom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304800" y="152400"/>
            <a:ext cx="8610600" cy="3124200"/>
          </a:xfrm>
          <a:solidFill>
            <a:srgbClr val="CCFFFF"/>
          </a:solidFill>
          <a:ln>
            <a:solidFill>
              <a:srgbClr val="FF0000"/>
            </a:solidFill>
          </a:ln>
        </p:spPr>
        <p:txBody>
          <a:bodyPr/>
          <a:lstStyle/>
          <a:p>
            <a:pPr algn="just" eaLnBrk="1" hangingPunct="1">
              <a:lnSpc>
                <a:spcPct val="80000"/>
              </a:lnSpc>
            </a:pPr>
            <a:r>
              <a:rPr lang="it-IT" altLang="it-IT" sz="2400" b="1" smtClean="0">
                <a:solidFill>
                  <a:srgbClr val="FF3300"/>
                </a:solidFill>
              </a:rPr>
              <a:t>Gruppi a rischio.</a:t>
            </a:r>
          </a:p>
          <a:p>
            <a:pPr algn="just" eaLnBrk="1" hangingPunct="1">
              <a:lnSpc>
                <a:spcPct val="80000"/>
              </a:lnSpc>
              <a:buFontTx/>
              <a:buNone/>
            </a:pPr>
            <a:r>
              <a:rPr lang="it-IT" altLang="it-IT" sz="1000" b="1" smtClean="0"/>
              <a:t/>
            </a:r>
            <a:br>
              <a:rPr lang="it-IT" altLang="it-IT" sz="1000" b="1" smtClean="0"/>
            </a:br>
            <a:r>
              <a:rPr lang="it-IT" altLang="it-IT" sz="2000" b="1" smtClean="0"/>
              <a:t>Esistono molti differenti stati fisiologici e patologici che predispongono allo sviluppo di effetti farmacologici. </a:t>
            </a:r>
            <a:r>
              <a:rPr lang="it-IT" altLang="it-IT" sz="2000" b="1" smtClean="0">
                <a:solidFill>
                  <a:srgbClr val="FF0000"/>
                </a:solidFill>
              </a:rPr>
              <a:t>Gravidanza, allattamento, infanzia, ridotta funzione renale o emodialisi </a:t>
            </a:r>
            <a:r>
              <a:rPr lang="it-IT" altLang="it-IT" sz="2000" b="1" smtClean="0"/>
              <a:t>sono tutte condizioni che possono permettere ai farmaci di causare effetti, che, in altre circostanze, potrebbero essere rari o assenti. L'effetto teratogeno della talidomide è un chiaro esempio di ciò. </a:t>
            </a:r>
            <a:r>
              <a:rPr lang="it-IT" altLang="it-IT" sz="2000" b="1" smtClean="0">
                <a:solidFill>
                  <a:srgbClr val="3333FF"/>
                </a:solidFill>
              </a:rPr>
              <a:t>Poiché i pazienti dei trial sono selezionati, è improbabile che i trial clinici abbiano informazioni riguardo a queste popolazioni speciali. </a:t>
            </a:r>
            <a:r>
              <a:rPr lang="it-IT" altLang="it-IT" sz="2000" b="1" smtClean="0"/>
              <a:t>Possono essere necessari altri metodi di rilevazione, quali quelli, per esempio, usati per gli effetti aversi di tipo B</a:t>
            </a:r>
            <a:r>
              <a:rPr lang="it-IT" altLang="it-IT" sz="1400" smtClean="0"/>
              <a:t> </a:t>
            </a:r>
          </a:p>
        </p:txBody>
      </p:sp>
      <p:sp>
        <p:nvSpPr>
          <p:cNvPr id="19459" name="Rectangle 3"/>
          <p:cNvSpPr>
            <a:spLocks noChangeArrowheads="1"/>
          </p:cNvSpPr>
          <p:nvPr/>
        </p:nvSpPr>
        <p:spPr bwMode="auto">
          <a:xfrm>
            <a:off x="304800" y="3581400"/>
            <a:ext cx="8610600" cy="3048000"/>
          </a:xfrm>
          <a:prstGeom prst="rect">
            <a:avLst/>
          </a:prstGeom>
          <a:solidFill>
            <a:srgbClr val="CCFFFF"/>
          </a:solidFill>
          <a:ln w="9525">
            <a:solidFill>
              <a:srgbClr val="FF0000"/>
            </a:solidFill>
            <a:miter lim="800000"/>
            <a:headEnd/>
            <a:tailEnd/>
          </a:ln>
        </p:spPr>
        <p:txBody>
          <a:bodyPr/>
          <a:lstStyle/>
          <a:p>
            <a:pPr marL="342900" indent="-342900" algn="just">
              <a:lnSpc>
                <a:spcPct val="80000"/>
              </a:lnSpc>
              <a:spcBef>
                <a:spcPct val="20000"/>
              </a:spcBef>
              <a:buFontTx/>
              <a:buChar char="•"/>
            </a:pPr>
            <a:r>
              <a:rPr lang="it-IT" altLang="it-IT" sz="2400" b="1">
                <a:solidFill>
                  <a:srgbClr val="FF3300"/>
                </a:solidFill>
              </a:rPr>
              <a:t>Interazioni.</a:t>
            </a:r>
            <a:r>
              <a:rPr lang="it-IT" altLang="it-IT" b="1"/>
              <a:t/>
            </a:r>
            <a:br>
              <a:rPr lang="it-IT" altLang="it-IT" b="1"/>
            </a:br>
            <a:endParaRPr lang="it-IT" altLang="it-IT" sz="1000" b="1"/>
          </a:p>
          <a:p>
            <a:pPr marL="342900" indent="-342900" algn="just">
              <a:lnSpc>
                <a:spcPct val="80000"/>
              </a:lnSpc>
              <a:buFontTx/>
              <a:buChar char="•"/>
            </a:pPr>
            <a:r>
              <a:rPr lang="it-IT" altLang="it-IT" sz="2000" b="1"/>
              <a:t>Poiché molti farmaci possono interagire in molte differenti maniere, le interazioni farmaco-farmaco, farmaco-cibo o farmaco-alcool esplicano un ruolo importante in farmacovigilanza. Per il loro meccanismo farmacologico queste interazioni possono spesso essere classificate come effetti di tipo A. Talvolta i farmaci interagiscono in maniera fisico-chimica quando esposti fuori dal corpo umano, ad esempio quando iniettati in vena. </a:t>
            </a:r>
          </a:p>
          <a:p>
            <a:pPr marL="342900" indent="-342900" algn="just">
              <a:lnSpc>
                <a:spcPct val="80000"/>
              </a:lnSpc>
              <a:buFontTx/>
              <a:buChar char="•"/>
            </a:pPr>
            <a:r>
              <a:rPr lang="it-IT" altLang="it-IT" sz="2000" b="1"/>
              <a:t>Sebbene non si tratti di un vero e proprio effetto farmacologico, questo fenomeno di incompatibilità farmaceutica è incluso in questa sezione.</a:t>
            </a:r>
          </a:p>
          <a:p>
            <a:pPr marL="342900" indent="-342900" algn="just">
              <a:lnSpc>
                <a:spcPct val="80000"/>
              </a:lnSpc>
            </a:pPr>
            <a:r>
              <a:rPr lang="it-IT" altLang="it-IT" sz="320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304800" y="152400"/>
            <a:ext cx="8610600" cy="6553200"/>
          </a:xfrm>
          <a:solidFill>
            <a:srgbClr val="CCFFFF"/>
          </a:solidFill>
          <a:ln>
            <a:solidFill>
              <a:srgbClr val="FF0000"/>
            </a:solidFill>
          </a:ln>
        </p:spPr>
        <p:txBody>
          <a:bodyPr/>
          <a:lstStyle/>
          <a:p>
            <a:pPr algn="just" eaLnBrk="1" hangingPunct="1">
              <a:lnSpc>
                <a:spcPct val="80000"/>
              </a:lnSpc>
            </a:pPr>
            <a:r>
              <a:rPr lang="it-IT" altLang="it-IT" sz="2400" b="1" smtClean="0">
                <a:solidFill>
                  <a:srgbClr val="FF3300"/>
                </a:solidFill>
              </a:rPr>
              <a:t>Effetti avversi di tipo B (reazione del paziente).</a:t>
            </a:r>
            <a:r>
              <a:rPr lang="it-IT" altLang="it-IT" sz="2400" b="1" smtClean="0"/>
              <a:t/>
            </a:r>
            <a:br>
              <a:rPr lang="it-IT" altLang="it-IT" sz="2400" b="1" smtClean="0"/>
            </a:br>
            <a:endParaRPr lang="it-IT" altLang="it-IT" sz="1000" b="1" smtClean="0"/>
          </a:p>
          <a:p>
            <a:pPr algn="just" eaLnBrk="1" hangingPunct="1">
              <a:lnSpc>
                <a:spcPct val="80000"/>
              </a:lnSpc>
            </a:pPr>
            <a:r>
              <a:rPr lang="it-IT" altLang="it-IT" sz="2400" smtClean="0"/>
              <a:t>Il secondo gruppo principale, gli effetti avversi di tipo B, rappresenta un fenomeno che in medicina è ben tollerato dalla maggioranza dei consumatori dei farmaci, ma che occasionalmente determina una reazione "allergica" (</a:t>
            </a:r>
            <a:r>
              <a:rPr lang="it-IT" altLang="it-IT" sz="2400" smtClean="0">
                <a:hlinkClick r:id="rId2"/>
              </a:rPr>
              <a:t>Tabelle V</a:t>
            </a:r>
            <a:r>
              <a:rPr lang="it-IT" altLang="it-IT" sz="2400" smtClean="0"/>
              <a:t> e </a:t>
            </a:r>
            <a:r>
              <a:rPr lang="it-IT" altLang="it-IT" sz="2400" smtClean="0">
                <a:hlinkClick r:id="rId2"/>
              </a:rPr>
              <a:t>VI</a:t>
            </a:r>
            <a:r>
              <a:rPr lang="it-IT" altLang="it-IT" sz="2400" smtClean="0"/>
              <a:t>).</a:t>
            </a:r>
            <a:r>
              <a:rPr lang="it-IT" altLang="it-IT" sz="2400" b="1" smtClean="0"/>
              <a:t> </a:t>
            </a:r>
          </a:p>
          <a:p>
            <a:pPr algn="just" eaLnBrk="1" hangingPunct="1">
              <a:lnSpc>
                <a:spcPct val="80000"/>
              </a:lnSpc>
            </a:pPr>
            <a:r>
              <a:rPr lang="it-IT" altLang="it-IT" sz="2400" b="1" smtClean="0">
                <a:solidFill>
                  <a:srgbClr val="FF3300"/>
                </a:solidFill>
              </a:rPr>
              <a:t>Spesso, ed in maniera caratteristica, gli effetti di tipo B sono acuti, inaspettati e gravi.</a:t>
            </a:r>
            <a:r>
              <a:rPr lang="it-IT" altLang="it-IT" sz="2400" b="1" smtClean="0"/>
              <a:t> </a:t>
            </a:r>
          </a:p>
          <a:p>
            <a:pPr algn="just" eaLnBrk="1" hangingPunct="1">
              <a:lnSpc>
                <a:spcPct val="80000"/>
              </a:lnSpc>
            </a:pPr>
            <a:r>
              <a:rPr lang="it-IT" altLang="it-IT" sz="2400" smtClean="0">
                <a:solidFill>
                  <a:srgbClr val="3333FF"/>
                </a:solidFill>
              </a:rPr>
              <a:t>Spesso è caratteristico un periodo di sensibilizzazione di circa 10 giorni, ma il periodo di latenza alla sensibilizzazione può essere molto più lungo.</a:t>
            </a:r>
            <a:r>
              <a:rPr lang="it-IT" altLang="it-IT" sz="2400" b="1" smtClean="0"/>
              <a:t> </a:t>
            </a:r>
          </a:p>
          <a:p>
            <a:pPr algn="just" eaLnBrk="1" hangingPunct="1">
              <a:lnSpc>
                <a:spcPct val="80000"/>
              </a:lnSpc>
            </a:pPr>
            <a:r>
              <a:rPr lang="it-IT" altLang="it-IT" sz="2400" b="1" smtClean="0">
                <a:solidFill>
                  <a:srgbClr val="FF00FF"/>
                </a:solidFill>
              </a:rPr>
              <a:t>Tali reazioni possono essere molto rare; 1 su 5000 o anche su 10000 pazienti e possono essere molto importanti sia per quel che riguarda il farmaco che per la salute della popolazione. </a:t>
            </a:r>
          </a:p>
          <a:p>
            <a:pPr algn="just" eaLnBrk="1" hangingPunct="1">
              <a:lnSpc>
                <a:spcPct val="80000"/>
              </a:lnSpc>
            </a:pPr>
            <a:r>
              <a:rPr lang="it-IT" altLang="it-IT" sz="2400" b="1" smtClean="0"/>
              <a:t>Gli effetti avversi di tipo B sono la principale causa del ritiro dei farmaci dal mercato. </a:t>
            </a:r>
            <a:r>
              <a:rPr lang="it-IT" altLang="it-IT" sz="2400" b="1" smtClean="0">
                <a:solidFill>
                  <a:schemeClr val="accent2"/>
                </a:solidFill>
              </a:rPr>
              <a:t>Caratteristico è il fatto che non è presente, o è poco presente, una relazione con la dose: la reazione non è più frequente o più grave in pazienti che usano dosi più elevate. </a:t>
            </a:r>
          </a:p>
          <a:p>
            <a:pPr algn="just" eaLnBrk="1" hangingPunct="1">
              <a:lnSpc>
                <a:spcPct val="80000"/>
              </a:lnSpc>
            </a:pPr>
            <a:endParaRPr lang="it-IT" altLang="it-IT" sz="2400" b="1" smtClean="0">
              <a:solidFill>
                <a:schemeClr val="accent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11320" name="Group 56"/>
          <p:cNvGraphicFramePr>
            <a:graphicFrameLocks noGrp="1"/>
          </p:cNvGraphicFramePr>
          <p:nvPr/>
        </p:nvGraphicFramePr>
        <p:xfrm>
          <a:off x="609600" y="381000"/>
          <a:ext cx="8077200" cy="4023332"/>
        </p:xfrm>
        <a:graphic>
          <a:graphicData uri="http://schemas.openxmlformats.org/drawingml/2006/table">
            <a:tbl>
              <a:tblPr/>
              <a:tblGrid>
                <a:gridCol w="8077200"/>
              </a:tblGrid>
              <a:tr h="365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chemeClr val="tx1"/>
                          </a:solidFill>
                          <a:effectLst/>
                          <a:latin typeface="Arial" charset="0"/>
                        </a:rPr>
                        <a:t>Tabella V. Effetti avversi di tipo B (reazioni del paziente)</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ACA"/>
                    </a:solidFill>
                  </a:tcPr>
                </a:tc>
              </a:tr>
              <a:tr h="365702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1"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800" b="1" i="0" u="none" strike="noStrike" cap="none" normalizeH="0" baseline="0" smtClean="0">
                          <a:ln>
                            <a:noFill/>
                          </a:ln>
                          <a:solidFill>
                            <a:schemeClr val="tx1"/>
                          </a:solidFill>
                          <a:effectLst/>
                          <a:latin typeface="Arial" charset="0"/>
                        </a:rPr>
                        <a:t>Reazioni immunologiche</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Intolleranza metabolica</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Idiosincrasia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it-IT" sz="1800" b="1" i="0" u="none" strike="noStrike" cap="none" normalizeH="0" baseline="0" smtClean="0">
                          <a:ln>
                            <a:noFill/>
                          </a:ln>
                          <a:solidFill>
                            <a:schemeClr val="tx1"/>
                          </a:solidFill>
                          <a:effectLst/>
                          <a:latin typeface="Arial" charset="0"/>
                        </a:rPr>
                        <a:t>Rara (&lt;1%)</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Inaspettata</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Causalità incerta</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Meccanismo incerto</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Assenza di relazione con la dose</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Non riproducibile sperimentalmente</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Con caratteristiche di gravità</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Relazione temporale suggestiva </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Bassa frequenza di fondo</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1321" name="Group 57"/>
          <p:cNvGraphicFramePr>
            <a:graphicFrameLocks noGrp="1"/>
          </p:cNvGraphicFramePr>
          <p:nvPr/>
        </p:nvGraphicFramePr>
        <p:xfrm>
          <a:off x="609600" y="4876800"/>
          <a:ext cx="8077200" cy="1828800"/>
        </p:xfrm>
        <a:graphic>
          <a:graphicData uri="http://schemas.openxmlformats.org/drawingml/2006/table">
            <a:tbl>
              <a:tblPr/>
              <a:tblGrid>
                <a:gridCol w="8077200"/>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chemeClr val="tx1"/>
                          </a:solidFill>
                          <a:effectLst/>
                          <a:latin typeface="Arial" charset="0"/>
                        </a:rPr>
                        <a:t>Tabella VI. Effetti avversi di tipo B (reazioni del paziente): metodi di studio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BAA6"/>
                    </a:solidFill>
                  </a:tcPr>
                </a:tc>
              </a:tr>
              <a:tr h="701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chemeClr val="tx1"/>
                          </a:solidFill>
                          <a:effectLst/>
                          <a:latin typeface="Arial" charset="0"/>
                        </a:rPr>
                        <a:t>Segnalazione spontanea</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Monitoraggio di eventi connessi alle prescrizioni</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Sorveglianza caso-controllo</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Database/record linkage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914400" y="838200"/>
            <a:ext cx="7543800" cy="3935413"/>
          </a:xfrm>
          <a:prstGeom prst="rect">
            <a:avLst/>
          </a:prstGeom>
          <a:solidFill>
            <a:srgbClr val="CCFFFF"/>
          </a:solidFill>
          <a:ln w="9525">
            <a:solidFill>
              <a:srgbClr val="FF0000"/>
            </a:solidFill>
            <a:miter lim="800000"/>
            <a:headEnd/>
            <a:tailEnd/>
          </a:ln>
        </p:spPr>
        <p:txBody>
          <a:bodyPr>
            <a:spAutoFit/>
          </a:bodyPr>
          <a:lstStyle/>
          <a:p>
            <a:pPr algn="just">
              <a:spcBef>
                <a:spcPct val="50000"/>
              </a:spcBef>
            </a:pPr>
            <a:r>
              <a:rPr lang="it-IT" altLang="it-IT" sz="2400" b="1">
                <a:solidFill>
                  <a:srgbClr val="3333FF"/>
                </a:solidFill>
              </a:rPr>
              <a:t>Gli effetti di tipo B sono forme di ipersensibilità sia di tipo immunologico che non immunologico ed insorgono in pazienti con una condizione predisponente, spesso ignota o non riconosciuta.</a:t>
            </a:r>
          </a:p>
          <a:p>
            <a:pPr algn="just">
              <a:spcBef>
                <a:spcPct val="50000"/>
              </a:spcBef>
            </a:pPr>
            <a:r>
              <a:rPr lang="it-IT" altLang="it-IT" sz="2400" b="1"/>
              <a:t> Le reazioni immunologiche possono avere una patologia complessa ed assumere molte forme, variando da rashes non specifici a reazioni specifiche come l'epatite colestatica, l'agranulocitosi o le sindromi autoimmuni (</a:t>
            </a:r>
            <a:r>
              <a:rPr lang="it-IT" altLang="it-IT" sz="2400" b="1">
                <a:hlinkClick r:id="rId2"/>
              </a:rPr>
              <a:t>Tabella VII</a:t>
            </a:r>
            <a:r>
              <a:rPr lang="it-IT" altLang="it-IT" sz="2400" b="1"/>
              <a:t>).</a:t>
            </a:r>
            <a:r>
              <a:rPr lang="it-IT" altLang="it-IT" b="1"/>
              <a:t> </a:t>
            </a:r>
            <a:endParaRPr lang="it-IT" alt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12324" name="Group 36"/>
          <p:cNvGraphicFramePr>
            <a:graphicFrameLocks noGrp="1"/>
          </p:cNvGraphicFramePr>
          <p:nvPr/>
        </p:nvGraphicFramePr>
        <p:xfrm>
          <a:off x="457200" y="228600"/>
          <a:ext cx="8229600" cy="6188075"/>
        </p:xfrm>
        <a:graphic>
          <a:graphicData uri="http://schemas.openxmlformats.org/drawingml/2006/table">
            <a:tbl>
              <a:tblPr/>
              <a:tblGrid>
                <a:gridCol w="8229600"/>
              </a:tblGrid>
              <a:tr h="3353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charset="0"/>
                        </a:rPr>
                        <a:t>Tabella VII. Esempi di reazioni avverse a farmaci su base immunologica</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ACA"/>
                    </a:solidFill>
                  </a:tcPr>
                </a:tc>
              </a:tr>
              <a:tr h="58527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charset="0"/>
                        </a:rPr>
                        <a:t>Cute</a:t>
                      </a:r>
                      <a:br>
                        <a:rPr kumimoji="0" lang="it-IT" sz="1400" b="1" i="0" u="none" strike="noStrike" cap="none" normalizeH="0" baseline="0" smtClean="0">
                          <a:ln>
                            <a:noFill/>
                          </a:ln>
                          <a:solidFill>
                            <a:schemeClr val="tx1"/>
                          </a:solidFill>
                          <a:effectLst/>
                          <a:latin typeface="Arial" charset="0"/>
                        </a:rPr>
                      </a:br>
                      <a:r>
                        <a:rPr kumimoji="0" lang="it-IT" sz="1400" b="1" i="0" u="none" strike="noStrike" cap="none" normalizeH="0" baseline="0" smtClean="0">
                          <a:ln>
                            <a:noFill/>
                          </a:ln>
                          <a:solidFill>
                            <a:schemeClr val="tx1"/>
                          </a:solidFill>
                          <a:effectLst/>
                          <a:latin typeface="Arial" charset="0"/>
                        </a:rPr>
                        <a:t>Orticaria</a:t>
                      </a:r>
                      <a:br>
                        <a:rPr kumimoji="0" lang="it-IT" sz="1400" b="1" i="0" u="none" strike="noStrike" cap="none" normalizeH="0" baseline="0" smtClean="0">
                          <a:ln>
                            <a:noFill/>
                          </a:ln>
                          <a:solidFill>
                            <a:schemeClr val="tx1"/>
                          </a:solidFill>
                          <a:effectLst/>
                          <a:latin typeface="Arial" charset="0"/>
                        </a:rPr>
                      </a:br>
                      <a:r>
                        <a:rPr kumimoji="0" lang="it-IT" sz="1400" b="1" i="0" u="none" strike="noStrike" cap="none" normalizeH="0" baseline="0" smtClean="0">
                          <a:ln>
                            <a:noFill/>
                          </a:ln>
                          <a:solidFill>
                            <a:schemeClr val="tx1"/>
                          </a:solidFill>
                          <a:effectLst/>
                          <a:latin typeface="Arial" charset="0"/>
                        </a:rPr>
                        <a:t>Rush maculopapulare</a:t>
                      </a:r>
                      <a:br>
                        <a:rPr kumimoji="0" lang="it-IT" sz="1400" b="1" i="0" u="none" strike="noStrike" cap="none" normalizeH="0" baseline="0" smtClean="0">
                          <a:ln>
                            <a:noFill/>
                          </a:ln>
                          <a:solidFill>
                            <a:schemeClr val="tx1"/>
                          </a:solidFill>
                          <a:effectLst/>
                          <a:latin typeface="Arial" charset="0"/>
                        </a:rPr>
                      </a:br>
                      <a:r>
                        <a:rPr kumimoji="0" lang="it-IT" sz="1400" b="1" i="0" u="none" strike="noStrike" cap="none" normalizeH="0" baseline="0" smtClean="0">
                          <a:ln>
                            <a:noFill/>
                          </a:ln>
                          <a:solidFill>
                            <a:schemeClr val="tx1"/>
                          </a:solidFill>
                          <a:effectLst/>
                          <a:latin typeface="Arial" charset="0"/>
                        </a:rPr>
                        <a:t>Eritema nodoso</a:t>
                      </a:r>
                      <a:br>
                        <a:rPr kumimoji="0" lang="it-IT" sz="1400" b="1" i="0" u="none" strike="noStrike" cap="none" normalizeH="0" baseline="0" smtClean="0">
                          <a:ln>
                            <a:noFill/>
                          </a:ln>
                          <a:solidFill>
                            <a:schemeClr val="tx1"/>
                          </a:solidFill>
                          <a:effectLst/>
                          <a:latin typeface="Arial" charset="0"/>
                        </a:rPr>
                      </a:br>
                      <a:r>
                        <a:rPr kumimoji="0" lang="it-IT" sz="1400" b="1" i="0" u="none" strike="noStrike" cap="none" normalizeH="0" baseline="0" smtClean="0">
                          <a:ln>
                            <a:noFill/>
                          </a:ln>
                          <a:solidFill>
                            <a:schemeClr val="tx1"/>
                          </a:solidFill>
                          <a:effectLst/>
                          <a:latin typeface="Arial" charset="0"/>
                        </a:rPr>
                        <a:t>Eczema</a:t>
                      </a:r>
                      <a:br>
                        <a:rPr kumimoji="0" lang="it-IT" sz="1400" b="1" i="0" u="none" strike="noStrike" cap="none" normalizeH="0" baseline="0" smtClean="0">
                          <a:ln>
                            <a:noFill/>
                          </a:ln>
                          <a:solidFill>
                            <a:schemeClr val="tx1"/>
                          </a:solidFill>
                          <a:effectLst/>
                          <a:latin typeface="Arial" charset="0"/>
                        </a:rPr>
                      </a:br>
                      <a:r>
                        <a:rPr kumimoji="0" lang="it-IT" sz="1400" b="1" i="0" u="none" strike="noStrike" cap="none" normalizeH="0" baseline="0" smtClean="0">
                          <a:ln>
                            <a:noFill/>
                          </a:ln>
                          <a:solidFill>
                            <a:schemeClr val="tx1"/>
                          </a:solidFill>
                          <a:effectLst/>
                          <a:latin typeface="Arial" charset="0"/>
                        </a:rPr>
                        <a:t>Eruzione lichenoide</a:t>
                      </a:r>
                      <a:br>
                        <a:rPr kumimoji="0" lang="it-IT" sz="1400" b="1" i="0" u="none" strike="noStrike" cap="none" normalizeH="0" baseline="0" smtClean="0">
                          <a:ln>
                            <a:noFill/>
                          </a:ln>
                          <a:solidFill>
                            <a:schemeClr val="tx1"/>
                          </a:solidFill>
                          <a:effectLst/>
                          <a:latin typeface="Arial" charset="0"/>
                        </a:rPr>
                      </a:br>
                      <a:r>
                        <a:rPr kumimoji="0" lang="it-IT" sz="1400" b="1" i="0" u="none" strike="noStrike" cap="none" normalizeH="0" baseline="0" smtClean="0">
                          <a:ln>
                            <a:noFill/>
                          </a:ln>
                          <a:solidFill>
                            <a:schemeClr val="tx1"/>
                          </a:solidFill>
                          <a:effectLst/>
                          <a:latin typeface="Arial" charset="0"/>
                        </a:rPr>
                        <a:t>Vasculite</a:t>
                      </a:r>
                      <a:br>
                        <a:rPr kumimoji="0" lang="it-IT" sz="1400" b="1" i="0" u="none" strike="noStrike" cap="none" normalizeH="0" baseline="0" smtClean="0">
                          <a:ln>
                            <a:noFill/>
                          </a:ln>
                          <a:solidFill>
                            <a:schemeClr val="tx1"/>
                          </a:solidFill>
                          <a:effectLst/>
                          <a:latin typeface="Arial" charset="0"/>
                        </a:rPr>
                      </a:br>
                      <a:r>
                        <a:rPr kumimoji="0" lang="it-IT" sz="1400" b="1" i="0" u="none" strike="noStrike" cap="none" normalizeH="0" baseline="0" smtClean="0">
                          <a:ln>
                            <a:noFill/>
                          </a:ln>
                          <a:solidFill>
                            <a:schemeClr val="tx1"/>
                          </a:solidFill>
                          <a:effectLst/>
                          <a:latin typeface="Arial" charset="0"/>
                        </a:rPr>
                        <a:t>Sindrome di Stevens-Johnson</a:t>
                      </a:r>
                      <a:br>
                        <a:rPr kumimoji="0" lang="it-IT" sz="1400" b="1" i="0" u="none" strike="noStrike" cap="none" normalizeH="0" baseline="0" smtClean="0">
                          <a:ln>
                            <a:noFill/>
                          </a:ln>
                          <a:solidFill>
                            <a:schemeClr val="tx1"/>
                          </a:solidFill>
                          <a:effectLst/>
                          <a:latin typeface="Arial" charset="0"/>
                        </a:rPr>
                      </a:br>
                      <a:r>
                        <a:rPr kumimoji="0" lang="it-IT" sz="1400" b="1" i="0" u="none" strike="noStrike" cap="none" normalizeH="0" baseline="0" smtClean="0">
                          <a:ln>
                            <a:noFill/>
                          </a:ln>
                          <a:solidFill>
                            <a:schemeClr val="tx1"/>
                          </a:solidFill>
                          <a:effectLst/>
                          <a:latin typeface="Arial" charset="0"/>
                        </a:rPr>
                        <a:t>Necrolisi epidermica tossica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charset="0"/>
                        </a:rPr>
                        <a:t>Sangue</a:t>
                      </a:r>
                      <a:br>
                        <a:rPr kumimoji="0" lang="it-IT" sz="1400" b="1" i="0" u="none" strike="noStrike" cap="none" normalizeH="0" baseline="0" smtClean="0">
                          <a:ln>
                            <a:noFill/>
                          </a:ln>
                          <a:solidFill>
                            <a:schemeClr val="tx1"/>
                          </a:solidFill>
                          <a:effectLst/>
                          <a:latin typeface="Arial" charset="0"/>
                        </a:rPr>
                      </a:br>
                      <a:r>
                        <a:rPr kumimoji="0" lang="it-IT" sz="1400" b="1" i="0" u="none" strike="noStrike" cap="none" normalizeH="0" baseline="0" smtClean="0">
                          <a:ln>
                            <a:noFill/>
                          </a:ln>
                          <a:solidFill>
                            <a:schemeClr val="tx1"/>
                          </a:solidFill>
                          <a:effectLst/>
                          <a:latin typeface="Arial" charset="0"/>
                        </a:rPr>
                        <a:t>Trombocitopenia</a:t>
                      </a:r>
                      <a:br>
                        <a:rPr kumimoji="0" lang="it-IT" sz="1400" b="1" i="0" u="none" strike="noStrike" cap="none" normalizeH="0" baseline="0" smtClean="0">
                          <a:ln>
                            <a:noFill/>
                          </a:ln>
                          <a:solidFill>
                            <a:schemeClr val="tx1"/>
                          </a:solidFill>
                          <a:effectLst/>
                          <a:latin typeface="Arial" charset="0"/>
                        </a:rPr>
                      </a:br>
                      <a:r>
                        <a:rPr kumimoji="0" lang="it-IT" sz="1400" b="1" i="0" u="none" strike="noStrike" cap="none" normalizeH="0" baseline="0" smtClean="0">
                          <a:ln>
                            <a:noFill/>
                          </a:ln>
                          <a:solidFill>
                            <a:schemeClr val="tx1"/>
                          </a:solidFill>
                          <a:effectLst/>
                          <a:latin typeface="Arial" charset="0"/>
                        </a:rPr>
                        <a:t>Agranulocitosi</a:t>
                      </a:r>
                      <a:br>
                        <a:rPr kumimoji="0" lang="it-IT" sz="1400" b="1" i="0" u="none" strike="noStrike" cap="none" normalizeH="0" baseline="0" smtClean="0">
                          <a:ln>
                            <a:noFill/>
                          </a:ln>
                          <a:solidFill>
                            <a:schemeClr val="tx1"/>
                          </a:solidFill>
                          <a:effectLst/>
                          <a:latin typeface="Arial" charset="0"/>
                        </a:rPr>
                      </a:br>
                      <a:r>
                        <a:rPr kumimoji="0" lang="it-IT" sz="1400" b="1" i="0" u="none" strike="noStrike" cap="none" normalizeH="0" baseline="0" smtClean="0">
                          <a:ln>
                            <a:noFill/>
                          </a:ln>
                          <a:solidFill>
                            <a:schemeClr val="tx1"/>
                          </a:solidFill>
                          <a:effectLst/>
                          <a:latin typeface="Arial" charset="0"/>
                        </a:rPr>
                        <a:t>Anemia emolitica</a:t>
                      </a:r>
                      <a:br>
                        <a:rPr kumimoji="0" lang="it-IT" sz="1400" b="1" i="0" u="none" strike="noStrike" cap="none" normalizeH="0" baseline="0" smtClean="0">
                          <a:ln>
                            <a:noFill/>
                          </a:ln>
                          <a:solidFill>
                            <a:schemeClr val="tx1"/>
                          </a:solidFill>
                          <a:effectLst/>
                          <a:latin typeface="Arial" charset="0"/>
                        </a:rPr>
                      </a:br>
                      <a:r>
                        <a:rPr kumimoji="0" lang="it-IT" sz="1400" b="1" i="0" u="none" strike="noStrike" cap="none" normalizeH="0" baseline="0" smtClean="0">
                          <a:ln>
                            <a:noFill/>
                          </a:ln>
                          <a:solidFill>
                            <a:schemeClr val="tx1"/>
                          </a:solidFill>
                          <a:effectLst/>
                          <a:latin typeface="Arial" charset="0"/>
                        </a:rPr>
                        <a:t>Anemia aplastica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charset="0"/>
                        </a:rPr>
                        <a:t>Fegato</a:t>
                      </a:r>
                      <a:br>
                        <a:rPr kumimoji="0" lang="it-IT" sz="1400" b="1" i="0" u="none" strike="noStrike" cap="none" normalizeH="0" baseline="0" smtClean="0">
                          <a:ln>
                            <a:noFill/>
                          </a:ln>
                          <a:solidFill>
                            <a:schemeClr val="tx1"/>
                          </a:solidFill>
                          <a:effectLst/>
                          <a:latin typeface="Arial" charset="0"/>
                        </a:rPr>
                      </a:br>
                      <a:r>
                        <a:rPr kumimoji="0" lang="it-IT" sz="1400" b="1" i="0" u="none" strike="noStrike" cap="none" normalizeH="0" baseline="0" smtClean="0">
                          <a:ln>
                            <a:noFill/>
                          </a:ln>
                          <a:solidFill>
                            <a:schemeClr val="tx1"/>
                          </a:solidFill>
                          <a:effectLst/>
                          <a:latin typeface="Arial" charset="0"/>
                        </a:rPr>
                        <a:t>Epatite colestatica</a:t>
                      </a:r>
                      <a:br>
                        <a:rPr kumimoji="0" lang="it-IT" sz="1400" b="1" i="0" u="none" strike="noStrike" cap="none" normalizeH="0" baseline="0" smtClean="0">
                          <a:ln>
                            <a:noFill/>
                          </a:ln>
                          <a:solidFill>
                            <a:schemeClr val="tx1"/>
                          </a:solidFill>
                          <a:effectLst/>
                          <a:latin typeface="Arial" charset="0"/>
                        </a:rPr>
                      </a:br>
                      <a:r>
                        <a:rPr kumimoji="0" lang="it-IT" sz="1400" b="1" i="0" u="none" strike="noStrike" cap="none" normalizeH="0" baseline="0" smtClean="0">
                          <a:ln>
                            <a:noFill/>
                          </a:ln>
                          <a:solidFill>
                            <a:schemeClr val="tx1"/>
                          </a:solidFill>
                          <a:effectLst/>
                          <a:latin typeface="Arial" charset="0"/>
                        </a:rPr>
                        <a:t>Epatite epatocellulare</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charset="0"/>
                        </a:rPr>
                        <a:t>Rene</a:t>
                      </a:r>
                      <a:br>
                        <a:rPr kumimoji="0" lang="it-IT" sz="1400" b="1" i="0" u="none" strike="noStrike" cap="none" normalizeH="0" baseline="0" smtClean="0">
                          <a:ln>
                            <a:noFill/>
                          </a:ln>
                          <a:solidFill>
                            <a:schemeClr val="tx1"/>
                          </a:solidFill>
                          <a:effectLst/>
                          <a:latin typeface="Arial" charset="0"/>
                        </a:rPr>
                      </a:br>
                      <a:r>
                        <a:rPr kumimoji="0" lang="it-IT" sz="1400" b="1" i="0" u="none" strike="noStrike" cap="none" normalizeH="0" baseline="0" smtClean="0">
                          <a:ln>
                            <a:noFill/>
                          </a:ln>
                          <a:solidFill>
                            <a:schemeClr val="tx1"/>
                          </a:solidFill>
                          <a:effectLst/>
                          <a:latin typeface="Arial" charset="0"/>
                        </a:rPr>
                        <a:t>Nefrite interstiziale</a:t>
                      </a:r>
                      <a:br>
                        <a:rPr kumimoji="0" lang="it-IT" sz="1400" b="1" i="0" u="none" strike="noStrike" cap="none" normalizeH="0" baseline="0" smtClean="0">
                          <a:ln>
                            <a:noFill/>
                          </a:ln>
                          <a:solidFill>
                            <a:schemeClr val="tx1"/>
                          </a:solidFill>
                          <a:effectLst/>
                          <a:latin typeface="Arial" charset="0"/>
                        </a:rPr>
                      </a:br>
                      <a:r>
                        <a:rPr kumimoji="0" lang="it-IT" sz="1400" b="1" i="0" u="none" strike="noStrike" cap="none" normalizeH="0" baseline="0" smtClean="0">
                          <a:ln>
                            <a:noFill/>
                          </a:ln>
                          <a:solidFill>
                            <a:schemeClr val="tx1"/>
                          </a:solidFill>
                          <a:effectLst/>
                          <a:latin typeface="Arial" charset="0"/>
                        </a:rPr>
                        <a:t>Glomerulonefrite</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charset="0"/>
                        </a:rPr>
                        <a:t>Polmone</a:t>
                      </a:r>
                      <a:br>
                        <a:rPr kumimoji="0" lang="it-IT" sz="1400" b="1" i="0" u="none" strike="noStrike" cap="none" normalizeH="0" baseline="0" smtClean="0">
                          <a:ln>
                            <a:noFill/>
                          </a:ln>
                          <a:solidFill>
                            <a:schemeClr val="tx1"/>
                          </a:solidFill>
                          <a:effectLst/>
                          <a:latin typeface="Arial" charset="0"/>
                        </a:rPr>
                      </a:br>
                      <a:r>
                        <a:rPr kumimoji="0" lang="it-IT" sz="1400" b="1" i="0" u="none" strike="noStrike" cap="none" normalizeH="0" baseline="0" smtClean="0">
                          <a:ln>
                            <a:noFill/>
                          </a:ln>
                          <a:solidFill>
                            <a:schemeClr val="tx1"/>
                          </a:solidFill>
                          <a:effectLst/>
                          <a:latin typeface="Arial" charset="0"/>
                        </a:rPr>
                        <a:t>Polmonite (eosinofila, alveolare,interstiziale)</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Arial" charset="0"/>
                        </a:rPr>
                        <a:t>Sistemiche</a:t>
                      </a:r>
                      <a:br>
                        <a:rPr kumimoji="0" lang="it-IT" sz="1400" b="1" i="0" u="none" strike="noStrike" cap="none" normalizeH="0" baseline="0" smtClean="0">
                          <a:ln>
                            <a:noFill/>
                          </a:ln>
                          <a:solidFill>
                            <a:schemeClr val="tx1"/>
                          </a:solidFill>
                          <a:effectLst/>
                          <a:latin typeface="Arial" charset="0"/>
                        </a:rPr>
                      </a:br>
                      <a:r>
                        <a:rPr kumimoji="0" lang="it-IT" sz="1400" b="1" i="0" u="none" strike="noStrike" cap="none" normalizeH="0" baseline="0" smtClean="0">
                          <a:ln>
                            <a:noFill/>
                          </a:ln>
                          <a:solidFill>
                            <a:schemeClr val="tx1"/>
                          </a:solidFill>
                          <a:effectLst/>
                          <a:latin typeface="Arial" charset="0"/>
                        </a:rPr>
                        <a:t>Anafilassi</a:t>
                      </a:r>
                      <a:br>
                        <a:rPr kumimoji="0" lang="it-IT" sz="1400" b="1" i="0" u="none" strike="noStrike" cap="none" normalizeH="0" baseline="0" smtClean="0">
                          <a:ln>
                            <a:noFill/>
                          </a:ln>
                          <a:solidFill>
                            <a:schemeClr val="tx1"/>
                          </a:solidFill>
                          <a:effectLst/>
                          <a:latin typeface="Arial" charset="0"/>
                        </a:rPr>
                      </a:br>
                      <a:r>
                        <a:rPr kumimoji="0" lang="it-IT" sz="1400" b="1" i="0" u="none" strike="noStrike" cap="none" normalizeH="0" baseline="0" smtClean="0">
                          <a:ln>
                            <a:noFill/>
                          </a:ln>
                          <a:solidFill>
                            <a:schemeClr val="tx1"/>
                          </a:solidFill>
                          <a:effectLst/>
                          <a:latin typeface="Arial" charset="0"/>
                        </a:rPr>
                        <a:t>Vasculiti</a:t>
                      </a:r>
                      <a:br>
                        <a:rPr kumimoji="0" lang="it-IT" sz="1400" b="1" i="0" u="none" strike="noStrike" cap="none" normalizeH="0" baseline="0" smtClean="0">
                          <a:ln>
                            <a:noFill/>
                          </a:ln>
                          <a:solidFill>
                            <a:schemeClr val="tx1"/>
                          </a:solidFill>
                          <a:effectLst/>
                          <a:latin typeface="Arial" charset="0"/>
                        </a:rPr>
                      </a:br>
                      <a:r>
                        <a:rPr kumimoji="0" lang="it-IT" sz="1400" b="1" i="0" u="none" strike="noStrike" cap="none" normalizeH="0" baseline="0" smtClean="0">
                          <a:ln>
                            <a:noFill/>
                          </a:ln>
                          <a:solidFill>
                            <a:schemeClr val="tx1"/>
                          </a:solidFill>
                          <a:effectLst/>
                          <a:latin typeface="Arial" charset="0"/>
                        </a:rPr>
                        <a:t>Malattia da siero</a:t>
                      </a:r>
                      <a:br>
                        <a:rPr kumimoji="0" lang="it-IT" sz="1400" b="1" i="0" u="none" strike="noStrike" cap="none" normalizeH="0" baseline="0" smtClean="0">
                          <a:ln>
                            <a:noFill/>
                          </a:ln>
                          <a:solidFill>
                            <a:schemeClr val="tx1"/>
                          </a:solidFill>
                          <a:effectLst/>
                          <a:latin typeface="Arial" charset="0"/>
                        </a:rPr>
                      </a:br>
                      <a:r>
                        <a:rPr kumimoji="0" lang="it-IT" sz="1400" b="1" i="0" u="none" strike="noStrike" cap="none" normalizeH="0" baseline="0" smtClean="0">
                          <a:ln>
                            <a:noFill/>
                          </a:ln>
                          <a:solidFill>
                            <a:schemeClr val="tx1"/>
                          </a:solidFill>
                          <a:effectLst/>
                          <a:latin typeface="Arial" charset="0"/>
                        </a:rPr>
                        <a:t>Lupus eritematoso sistemico</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609850" y="160338"/>
            <a:ext cx="3924300" cy="519112"/>
          </a:xfrm>
          <a:prstGeom prst="rect">
            <a:avLst/>
          </a:prstGeom>
          <a:solidFill>
            <a:srgbClr val="DDDDDD"/>
          </a:solidFill>
          <a:ln w="9525">
            <a:noFill/>
            <a:miter lim="800000"/>
            <a:headEnd/>
            <a:tailEnd/>
          </a:ln>
        </p:spPr>
        <p:txBody>
          <a:bodyPr wrap="none">
            <a:spAutoFit/>
          </a:bodyPr>
          <a:lstStyle/>
          <a:p>
            <a:r>
              <a:rPr lang="it-IT" altLang="it-IT" sz="2800" b="1">
                <a:latin typeface="Verdana" pitchFamily="34" charset="0"/>
              </a:rPr>
              <a:t>IPERSENSIBILITA’</a:t>
            </a:r>
          </a:p>
        </p:txBody>
      </p:sp>
      <p:sp>
        <p:nvSpPr>
          <p:cNvPr id="24579" name="Text Box 3"/>
          <p:cNvSpPr txBox="1">
            <a:spLocks noChangeArrowheads="1"/>
          </p:cNvSpPr>
          <p:nvPr/>
        </p:nvSpPr>
        <p:spPr bwMode="auto">
          <a:xfrm>
            <a:off x="161925" y="698500"/>
            <a:ext cx="8982075" cy="2530475"/>
          </a:xfrm>
          <a:prstGeom prst="rect">
            <a:avLst/>
          </a:prstGeom>
          <a:noFill/>
          <a:ln w="9525">
            <a:noFill/>
            <a:miter lim="800000"/>
            <a:headEnd/>
            <a:tailEnd/>
          </a:ln>
        </p:spPr>
        <p:txBody>
          <a:bodyPr>
            <a:spAutoFit/>
          </a:bodyPr>
          <a:lstStyle/>
          <a:p>
            <a:pPr>
              <a:buFontTx/>
              <a:buChar char="•"/>
            </a:pPr>
            <a:r>
              <a:rPr lang="it-IT" altLang="it-IT" sz="2000" b="1">
                <a:latin typeface="Verdana" pitchFamily="34" charset="0"/>
              </a:rPr>
              <a:t>L’ipersensibilità è uno stato di immunità acquisita che causa reazioni patologiche in seguito a ristimolazione con l’antigene. </a:t>
            </a:r>
          </a:p>
          <a:p>
            <a:pPr>
              <a:buFontTx/>
              <a:buChar char="•"/>
            </a:pPr>
            <a:r>
              <a:rPr lang="it-IT" altLang="it-IT" sz="2000" b="1">
                <a:latin typeface="Verdana" pitchFamily="34" charset="0"/>
              </a:rPr>
              <a:t>Le reazioni di ipersensibilità sono i più frequenti effetti immunotossici da farmaci. </a:t>
            </a:r>
          </a:p>
          <a:p>
            <a:pPr>
              <a:buFontTx/>
              <a:buChar char="•"/>
            </a:pPr>
            <a:r>
              <a:rPr lang="it-IT" altLang="it-IT" sz="2000" b="1">
                <a:latin typeface="Verdana" pitchFamily="34" charset="0"/>
              </a:rPr>
              <a:t>Dal momento che le reazioni di ipersensibilità possono o meno essere immuno-mediate, il termine allergia non viene usato (es. reaz. Anafilattoidi). </a:t>
            </a:r>
          </a:p>
        </p:txBody>
      </p:sp>
      <p:pic>
        <p:nvPicPr>
          <p:cNvPr id="24580" name="Picture 4" descr="CantelliForti F4"/>
          <p:cNvPicPr>
            <a:picLocks noChangeAspect="1" noChangeArrowheads="1"/>
          </p:cNvPicPr>
          <p:nvPr/>
        </p:nvPicPr>
        <p:blipFill>
          <a:blip r:embed="rId3" cstate="print">
            <a:lum bright="-12000" contrast="66000"/>
          </a:blip>
          <a:srcRect/>
          <a:stretch>
            <a:fillRect/>
          </a:stretch>
        </p:blipFill>
        <p:spPr bwMode="auto">
          <a:xfrm>
            <a:off x="66675" y="3214688"/>
            <a:ext cx="8990013" cy="337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25602" name="Picture 2" descr="Grem F1"/>
          <p:cNvPicPr>
            <a:picLocks noChangeAspect="1" noChangeArrowheads="1"/>
          </p:cNvPicPr>
          <p:nvPr/>
        </p:nvPicPr>
        <p:blipFill>
          <a:blip r:embed="rId3" cstate="print">
            <a:lum bright="-12000" contrast="42000"/>
          </a:blip>
          <a:srcRect/>
          <a:stretch>
            <a:fillRect/>
          </a:stretch>
        </p:blipFill>
        <p:spPr bwMode="auto">
          <a:xfrm>
            <a:off x="2159000" y="461963"/>
            <a:ext cx="6567488" cy="6340475"/>
          </a:xfrm>
          <a:prstGeom prst="rect">
            <a:avLst/>
          </a:prstGeom>
          <a:noFill/>
          <a:ln w="9525">
            <a:noFill/>
            <a:miter lim="800000"/>
            <a:headEnd/>
            <a:tailEnd/>
          </a:ln>
        </p:spPr>
      </p:pic>
      <p:sp>
        <p:nvSpPr>
          <p:cNvPr id="25603" name="Text Box 3"/>
          <p:cNvSpPr txBox="1">
            <a:spLocks noChangeArrowheads="1"/>
          </p:cNvSpPr>
          <p:nvPr/>
        </p:nvSpPr>
        <p:spPr bwMode="auto">
          <a:xfrm>
            <a:off x="279400" y="136525"/>
            <a:ext cx="6424613" cy="488950"/>
          </a:xfrm>
          <a:prstGeom prst="rect">
            <a:avLst/>
          </a:prstGeom>
          <a:solidFill>
            <a:srgbClr val="DDDDDD"/>
          </a:solidFill>
          <a:ln w="9525">
            <a:noFill/>
            <a:miter lim="800000"/>
            <a:headEnd/>
            <a:tailEnd/>
          </a:ln>
        </p:spPr>
        <p:txBody>
          <a:bodyPr wrap="none">
            <a:spAutoFit/>
          </a:bodyPr>
          <a:lstStyle/>
          <a:p>
            <a:r>
              <a:rPr lang="it-IT" altLang="it-IT" sz="2600" b="1">
                <a:latin typeface="Verdana" pitchFamily="34" charset="0"/>
              </a:rPr>
              <a:t>Caratteristiche delle reazioni I-IV</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306638" y="149225"/>
            <a:ext cx="4530725" cy="519113"/>
          </a:xfrm>
          <a:prstGeom prst="rect">
            <a:avLst/>
          </a:prstGeom>
          <a:solidFill>
            <a:srgbClr val="DDDDDD"/>
          </a:solidFill>
          <a:ln w="9525">
            <a:noFill/>
            <a:miter lim="800000"/>
            <a:headEnd/>
            <a:tailEnd/>
          </a:ln>
        </p:spPr>
        <p:txBody>
          <a:bodyPr wrap="none">
            <a:spAutoFit/>
          </a:bodyPr>
          <a:lstStyle/>
          <a:p>
            <a:r>
              <a:rPr lang="it-IT" altLang="it-IT" sz="2800" b="1">
                <a:latin typeface="Verdana" pitchFamily="34" charset="0"/>
              </a:rPr>
              <a:t>ALLERGIE A FARMACI</a:t>
            </a:r>
          </a:p>
        </p:txBody>
      </p:sp>
      <p:sp>
        <p:nvSpPr>
          <p:cNvPr id="26627" name="Rectangle 3"/>
          <p:cNvSpPr>
            <a:spLocks noChangeArrowheads="1"/>
          </p:cNvSpPr>
          <p:nvPr/>
        </p:nvSpPr>
        <p:spPr bwMode="auto">
          <a:xfrm>
            <a:off x="857250" y="661988"/>
            <a:ext cx="8286750" cy="6094412"/>
          </a:xfrm>
          <a:prstGeom prst="rect">
            <a:avLst/>
          </a:prstGeom>
          <a:noFill/>
          <a:ln w="9525">
            <a:noFill/>
            <a:miter lim="800000"/>
            <a:headEnd/>
            <a:tailEnd/>
          </a:ln>
        </p:spPr>
        <p:txBody>
          <a:bodyPr>
            <a:spAutoFit/>
          </a:bodyPr>
          <a:lstStyle/>
          <a:p>
            <a:pPr indent="-228600" algn="just" eaLnBrk="0" hangingPunct="0">
              <a:tabLst>
                <a:tab pos="228600" algn="l"/>
              </a:tabLst>
            </a:pPr>
            <a:r>
              <a:rPr lang="it-IT" altLang="it-IT" sz="2000">
                <a:latin typeface="Symbol" pitchFamily="18" charset="2"/>
                <a:cs typeface="Times New Roman" pitchFamily="18" charset="0"/>
              </a:rPr>
              <a:t>·</a:t>
            </a:r>
            <a:r>
              <a:rPr lang="it-IT" altLang="it-IT" sz="2000" b="1">
                <a:latin typeface="Verdana" pitchFamily="34" charset="0"/>
                <a:cs typeface="Times New Roman" pitchFamily="18" charset="0"/>
              </a:rPr>
              <a:t>Esiste un ritardo tra prima esposizione e la manifestazione allergica</a:t>
            </a:r>
            <a:endParaRPr lang="it-IT" altLang="it-IT" sz="2000" b="1">
              <a:latin typeface="Times New Roman" pitchFamily="18" charset="0"/>
              <a:cs typeface="Times New Roman" pitchFamily="18" charset="0"/>
            </a:endParaRPr>
          </a:p>
          <a:p>
            <a:pPr indent="-228600" algn="just" eaLnBrk="0" hangingPunct="0">
              <a:tabLst>
                <a:tab pos="228600" algn="l"/>
              </a:tabLst>
            </a:pPr>
            <a:r>
              <a:rPr lang="it-IT" altLang="it-IT" sz="2000">
                <a:latin typeface="Symbol" pitchFamily="18" charset="2"/>
                <a:cs typeface="Times New Roman" pitchFamily="18" charset="0"/>
              </a:rPr>
              <a:t>·</a:t>
            </a:r>
            <a:r>
              <a:rPr lang="it-IT" altLang="it-IT" sz="2000" b="1">
                <a:latin typeface="Verdana" pitchFamily="34" charset="0"/>
                <a:cs typeface="Times New Roman" pitchFamily="18" charset="0"/>
              </a:rPr>
              <a:t>La reazione può essere scatenata da dosi molto basse</a:t>
            </a:r>
            <a:endParaRPr lang="it-IT" altLang="it-IT" sz="2000" b="1">
              <a:latin typeface="Times New Roman" pitchFamily="18" charset="0"/>
              <a:cs typeface="Times New Roman" pitchFamily="18" charset="0"/>
            </a:endParaRPr>
          </a:p>
          <a:p>
            <a:pPr indent="-228600" algn="just" eaLnBrk="0" hangingPunct="0">
              <a:tabLst>
                <a:tab pos="228600" algn="l"/>
              </a:tabLst>
            </a:pPr>
            <a:r>
              <a:rPr lang="it-IT" altLang="it-IT" sz="2000">
                <a:latin typeface="Symbol" pitchFamily="18" charset="2"/>
                <a:cs typeface="Times New Roman" pitchFamily="18" charset="0"/>
              </a:rPr>
              <a:t>·</a:t>
            </a:r>
            <a:r>
              <a:rPr lang="it-IT" altLang="it-IT" sz="2000" b="1">
                <a:latin typeface="Verdana" pitchFamily="34" charset="0"/>
                <a:cs typeface="Times New Roman" pitchFamily="18" charset="0"/>
              </a:rPr>
              <a:t>La reazione non somiglia all’attività farmacologica del farmaco</a:t>
            </a:r>
            <a:endParaRPr lang="it-IT" altLang="it-IT" sz="2000" b="1">
              <a:latin typeface="Times New Roman" pitchFamily="18" charset="0"/>
              <a:cs typeface="Times New Roman" pitchFamily="18" charset="0"/>
            </a:endParaRPr>
          </a:p>
          <a:p>
            <a:pPr indent="-228600" algn="just" eaLnBrk="0" hangingPunct="0">
              <a:tabLst>
                <a:tab pos="228600" algn="l"/>
              </a:tabLst>
            </a:pPr>
            <a:r>
              <a:rPr lang="it-IT" altLang="it-IT" sz="2000">
                <a:latin typeface="Symbol" pitchFamily="18" charset="2"/>
                <a:cs typeface="Times New Roman" pitchFamily="18" charset="0"/>
              </a:rPr>
              <a:t>·</a:t>
            </a:r>
            <a:r>
              <a:rPr lang="it-IT" altLang="it-IT" sz="2000" b="1">
                <a:latin typeface="Verdana" pitchFamily="34" charset="0"/>
                <a:cs typeface="Times New Roman" pitchFamily="18" charset="0"/>
              </a:rPr>
              <a:t>I sintomi sono quelli delle manifestazioni allergiche</a:t>
            </a:r>
          </a:p>
          <a:p>
            <a:pPr indent="-228600" algn="just" eaLnBrk="0" hangingPunct="0">
              <a:tabLst>
                <a:tab pos="228600" algn="l"/>
              </a:tabLst>
            </a:pPr>
            <a:endParaRPr lang="it-IT" altLang="it-IT" sz="1000" b="1">
              <a:latin typeface="Verdana" pitchFamily="34" charset="0"/>
              <a:cs typeface="Times New Roman" pitchFamily="18" charset="0"/>
            </a:endParaRPr>
          </a:p>
          <a:p>
            <a:pPr indent="-228600" algn="just" eaLnBrk="0" hangingPunct="0">
              <a:tabLst>
                <a:tab pos="228600" algn="l"/>
              </a:tabLst>
            </a:pPr>
            <a:r>
              <a:rPr lang="it-IT" altLang="it-IT" sz="2000" b="1" u="sng">
                <a:latin typeface="Verdana" pitchFamily="34" charset="0"/>
                <a:cs typeface="Times New Roman" pitchFamily="18" charset="0"/>
              </a:rPr>
              <a:t>Allergie più comuni</a:t>
            </a:r>
          </a:p>
          <a:p>
            <a:pPr indent="-228600" algn="just" eaLnBrk="0" hangingPunct="0">
              <a:tabLst>
                <a:tab pos="228600" algn="l"/>
              </a:tabLst>
            </a:pPr>
            <a:r>
              <a:rPr lang="it-IT" altLang="it-IT" sz="2000" b="1">
                <a:latin typeface="Verdana" pitchFamily="34" charset="0"/>
                <a:cs typeface="Times New Roman" pitchFamily="18" charset="0"/>
              </a:rPr>
              <a:t> </a:t>
            </a:r>
            <a:r>
              <a:rPr lang="it-IT" altLang="it-IT" sz="2000">
                <a:latin typeface="Symbol" pitchFamily="18" charset="2"/>
                <a:cs typeface="Times New Roman" pitchFamily="18" charset="0"/>
              </a:rPr>
              <a:t>·</a:t>
            </a:r>
            <a:r>
              <a:rPr lang="it-IT" altLang="it-IT" sz="2000">
                <a:latin typeface="Times New Roman" pitchFamily="18" charset="0"/>
                <a:cs typeface="Times New Roman" pitchFamily="18" charset="0"/>
              </a:rPr>
              <a:t>                                            </a:t>
            </a:r>
            <a:r>
              <a:rPr lang="it-IT" altLang="it-IT" sz="2000" b="1" i="1">
                <a:latin typeface="Verdana" pitchFamily="34" charset="0"/>
                <a:cs typeface="Times New Roman" pitchFamily="18" charset="0"/>
              </a:rPr>
              <a:t>Penicilline</a:t>
            </a:r>
          </a:p>
          <a:p>
            <a:pPr indent="-228600" algn="just" eaLnBrk="0" hangingPunct="0">
              <a:tabLst>
                <a:tab pos="228600" algn="l"/>
              </a:tabLst>
            </a:pPr>
            <a:r>
              <a:rPr lang="it-IT" altLang="it-IT" sz="2000">
                <a:latin typeface="Symbol" pitchFamily="18" charset="2"/>
                <a:cs typeface="Times New Roman" pitchFamily="18" charset="0"/>
              </a:rPr>
              <a:t> ·</a:t>
            </a:r>
            <a:r>
              <a:rPr lang="it-IT" altLang="it-IT" sz="2000">
                <a:latin typeface="Times New Roman" pitchFamily="18" charset="0"/>
                <a:cs typeface="Times New Roman" pitchFamily="18" charset="0"/>
              </a:rPr>
              <a:t>     </a:t>
            </a:r>
            <a:r>
              <a:rPr lang="it-IT" altLang="it-IT" sz="2000" b="1">
                <a:latin typeface="Verdana" pitchFamily="34" charset="0"/>
                <a:cs typeface="Times New Roman" pitchFamily="18" charset="0"/>
              </a:rPr>
              <a:t>dovute a residui proteinacei nella fermentazione</a:t>
            </a:r>
          </a:p>
          <a:p>
            <a:pPr indent="-228600" algn="just" eaLnBrk="0" hangingPunct="0">
              <a:tabLst>
                <a:tab pos="228600" algn="l"/>
              </a:tabLst>
            </a:pPr>
            <a:r>
              <a:rPr lang="it-IT" altLang="it-IT" sz="2000">
                <a:latin typeface="Symbol" pitchFamily="18" charset="2"/>
                <a:cs typeface="Times New Roman" pitchFamily="18" charset="0"/>
              </a:rPr>
              <a:t> ·</a:t>
            </a:r>
            <a:r>
              <a:rPr lang="it-IT" altLang="it-IT" sz="2000">
                <a:latin typeface="Times New Roman" pitchFamily="18" charset="0"/>
                <a:cs typeface="Times New Roman" pitchFamily="18" charset="0"/>
              </a:rPr>
              <a:t>     </a:t>
            </a:r>
            <a:r>
              <a:rPr lang="it-IT" altLang="it-IT" sz="2000" b="1">
                <a:latin typeface="Verdana" pitchFamily="34" charset="0"/>
                <a:cs typeface="Times New Roman" pitchFamily="18" charset="0"/>
              </a:rPr>
              <a:t>meno comuni per via orale</a:t>
            </a:r>
          </a:p>
          <a:p>
            <a:pPr indent="-228600" algn="just" eaLnBrk="0" hangingPunct="0">
              <a:tabLst>
                <a:tab pos="228600" algn="l"/>
              </a:tabLst>
            </a:pPr>
            <a:r>
              <a:rPr lang="it-IT" altLang="it-IT" sz="2000">
                <a:latin typeface="Symbol" pitchFamily="18" charset="2"/>
                <a:cs typeface="Times New Roman" pitchFamily="18" charset="0"/>
              </a:rPr>
              <a:t>·</a:t>
            </a:r>
            <a:r>
              <a:rPr lang="it-IT" altLang="it-IT" sz="2000">
                <a:latin typeface="Times New Roman" pitchFamily="18" charset="0"/>
                <a:cs typeface="Times New Roman" pitchFamily="18" charset="0"/>
              </a:rPr>
              <a:t>      </a:t>
            </a:r>
            <a:r>
              <a:rPr lang="it-IT" altLang="it-IT" sz="2000" b="1">
                <a:latin typeface="Verdana" pitchFamily="34" charset="0"/>
                <a:cs typeface="Times New Roman" pitchFamily="18" charset="0"/>
              </a:rPr>
              <a:t>allergia crociata con cefalosporine</a:t>
            </a:r>
          </a:p>
          <a:p>
            <a:pPr indent="-228600" algn="just" eaLnBrk="0" hangingPunct="0">
              <a:tabLst>
                <a:tab pos="228600" algn="l"/>
              </a:tabLst>
            </a:pPr>
            <a:r>
              <a:rPr lang="it-IT" altLang="it-IT" sz="2000" b="1">
                <a:latin typeface="Verdana" pitchFamily="34" charset="0"/>
                <a:cs typeface="Times New Roman" pitchFamily="18" charset="0"/>
              </a:rPr>
              <a:t> </a:t>
            </a:r>
            <a:r>
              <a:rPr lang="it-IT" altLang="it-IT" sz="2000">
                <a:latin typeface="Symbol" pitchFamily="18" charset="2"/>
                <a:cs typeface="Times New Roman" pitchFamily="18" charset="0"/>
              </a:rPr>
              <a:t>·</a:t>
            </a:r>
            <a:r>
              <a:rPr lang="it-IT" altLang="it-IT" sz="2000">
                <a:latin typeface="Times New Roman" pitchFamily="18" charset="0"/>
                <a:cs typeface="Times New Roman" pitchFamily="18" charset="0"/>
              </a:rPr>
              <a:t>                                    </a:t>
            </a:r>
            <a:r>
              <a:rPr lang="it-IT" altLang="it-IT" sz="2000" b="1" i="1">
                <a:latin typeface="Verdana" pitchFamily="34" charset="0"/>
                <a:cs typeface="Times New Roman" pitchFamily="18" charset="0"/>
              </a:rPr>
              <a:t>ASA ed altri FANS</a:t>
            </a:r>
          </a:p>
          <a:p>
            <a:pPr indent="-228600" algn="just" eaLnBrk="0" hangingPunct="0">
              <a:tabLst>
                <a:tab pos="228600" algn="l"/>
              </a:tabLst>
            </a:pPr>
            <a:r>
              <a:rPr lang="it-IT" altLang="it-IT" sz="2000">
                <a:latin typeface="Symbol" pitchFamily="18" charset="2"/>
                <a:cs typeface="Times New Roman" pitchFamily="18" charset="0"/>
              </a:rPr>
              <a:t>·</a:t>
            </a:r>
            <a:r>
              <a:rPr lang="it-IT" altLang="it-IT" sz="2000">
                <a:latin typeface="Times New Roman" pitchFamily="18" charset="0"/>
                <a:cs typeface="Times New Roman" pitchFamily="18" charset="0"/>
              </a:rPr>
              <a:t>      </a:t>
            </a:r>
            <a:r>
              <a:rPr lang="it-IT" altLang="it-IT" sz="2000" b="1">
                <a:latin typeface="Verdana" pitchFamily="34" charset="0"/>
                <a:cs typeface="Times New Roman" pitchFamily="18" charset="0"/>
              </a:rPr>
              <a:t>Forse non vera allergia</a:t>
            </a:r>
          </a:p>
          <a:p>
            <a:pPr indent="-228600" algn="just" eaLnBrk="0" hangingPunct="0">
              <a:tabLst>
                <a:tab pos="228600" algn="l"/>
              </a:tabLst>
            </a:pPr>
            <a:r>
              <a:rPr lang="it-IT" altLang="it-IT" sz="2000">
                <a:latin typeface="Symbol" pitchFamily="18" charset="2"/>
                <a:cs typeface="Times New Roman" pitchFamily="18" charset="0"/>
              </a:rPr>
              <a:t>·</a:t>
            </a:r>
            <a:r>
              <a:rPr lang="it-IT" altLang="it-IT" sz="2000">
                <a:latin typeface="Times New Roman" pitchFamily="18" charset="0"/>
                <a:cs typeface="Times New Roman" pitchFamily="18" charset="0"/>
              </a:rPr>
              <a:t>      </a:t>
            </a:r>
            <a:r>
              <a:rPr lang="it-IT" altLang="it-IT" sz="2000" b="1">
                <a:latin typeface="Verdana" pitchFamily="34" charset="0"/>
                <a:cs typeface="Times New Roman" pitchFamily="18" charset="0"/>
              </a:rPr>
              <a:t>Meccanismo d’azione: maggiore sintesi di LTC4 e LTD4</a:t>
            </a:r>
          </a:p>
          <a:p>
            <a:pPr indent="-228600" algn="just" eaLnBrk="0" hangingPunct="0">
              <a:tabLst>
                <a:tab pos="228600" algn="l"/>
              </a:tabLst>
            </a:pPr>
            <a:r>
              <a:rPr lang="it-IT" altLang="it-IT" sz="2000" b="1">
                <a:latin typeface="Verdana" pitchFamily="34" charset="0"/>
                <a:cs typeface="Times New Roman" pitchFamily="18" charset="0"/>
              </a:rPr>
              <a:t> </a:t>
            </a:r>
            <a:r>
              <a:rPr lang="it-IT" altLang="it-IT" sz="2000">
                <a:latin typeface="Symbol" pitchFamily="18" charset="2"/>
                <a:cs typeface="Times New Roman" pitchFamily="18" charset="0"/>
              </a:rPr>
              <a:t>·</a:t>
            </a:r>
            <a:r>
              <a:rPr lang="it-IT" altLang="it-IT" sz="2000">
                <a:latin typeface="Times New Roman" pitchFamily="18" charset="0"/>
                <a:cs typeface="Times New Roman" pitchFamily="18" charset="0"/>
              </a:rPr>
              <a:t>                      </a:t>
            </a:r>
            <a:r>
              <a:rPr lang="it-IT" altLang="it-IT" sz="2000" b="1" i="1">
                <a:latin typeface="Verdana" pitchFamily="34" charset="0"/>
                <a:cs typeface="Times New Roman" pitchFamily="18" charset="0"/>
              </a:rPr>
              <a:t>Anestetici, analgesici e miorilassanti</a:t>
            </a:r>
          </a:p>
          <a:p>
            <a:pPr indent="-228600" algn="just" eaLnBrk="0" hangingPunct="0">
              <a:tabLst>
                <a:tab pos="228600" algn="l"/>
              </a:tabLst>
            </a:pPr>
            <a:r>
              <a:rPr lang="it-IT" altLang="it-IT" sz="2000" i="1">
                <a:latin typeface="Symbol" pitchFamily="18" charset="2"/>
                <a:cs typeface="Times New Roman" pitchFamily="18" charset="0"/>
              </a:rPr>
              <a:t> ·</a:t>
            </a:r>
            <a:r>
              <a:rPr lang="it-IT" altLang="it-IT" sz="2000" i="1">
                <a:latin typeface="Times New Roman" pitchFamily="18" charset="0"/>
                <a:cs typeface="Times New Roman" pitchFamily="18" charset="0"/>
              </a:rPr>
              <a:t>           </a:t>
            </a:r>
            <a:r>
              <a:rPr lang="it-IT" altLang="it-IT" sz="2000" b="1" i="1">
                <a:latin typeface="Verdana" pitchFamily="34" charset="0"/>
                <a:cs typeface="Times New Roman" pitchFamily="18" charset="0"/>
              </a:rPr>
              <a:t>Mezzi di contrasto (33% ionici, 5% non-ionici)</a:t>
            </a:r>
          </a:p>
          <a:p>
            <a:pPr indent="-228600" algn="just" eaLnBrk="0" hangingPunct="0">
              <a:tabLst>
                <a:tab pos="228600" algn="l"/>
              </a:tabLst>
            </a:pPr>
            <a:r>
              <a:rPr lang="it-IT" altLang="it-IT" sz="2000" b="1" i="1">
                <a:latin typeface="Symbol" pitchFamily="18" charset="2"/>
                <a:cs typeface="Times New Roman" pitchFamily="18" charset="0"/>
              </a:rPr>
              <a:t> </a:t>
            </a:r>
            <a:r>
              <a:rPr lang="it-IT" altLang="it-IT" sz="2000" i="1">
                <a:latin typeface="Symbol" pitchFamily="18" charset="2"/>
                <a:cs typeface="Times New Roman" pitchFamily="18" charset="0"/>
              </a:rPr>
              <a:t>·</a:t>
            </a:r>
            <a:r>
              <a:rPr lang="it-IT" altLang="it-IT" sz="2000" i="1">
                <a:latin typeface="Times New Roman" pitchFamily="18" charset="0"/>
                <a:cs typeface="Times New Roman" pitchFamily="18" charset="0"/>
              </a:rPr>
              <a:t>                    </a:t>
            </a:r>
            <a:r>
              <a:rPr lang="it-IT" altLang="it-IT" sz="2000" b="1" i="1">
                <a:latin typeface="Verdana" pitchFamily="34" charset="0"/>
                <a:cs typeface="Times New Roman" pitchFamily="18" charset="0"/>
              </a:rPr>
              <a:t>Farmaci citostatici (L-asparaginasi)</a:t>
            </a:r>
          </a:p>
          <a:p>
            <a:pPr indent="-228600" algn="just" eaLnBrk="0" hangingPunct="0">
              <a:tabLst>
                <a:tab pos="228600" algn="l"/>
              </a:tabLst>
            </a:pPr>
            <a:r>
              <a:rPr lang="it-IT" altLang="it-IT" sz="2000" b="1" i="1">
                <a:latin typeface="Symbol" pitchFamily="18" charset="2"/>
                <a:cs typeface="Times New Roman" pitchFamily="18" charset="0"/>
              </a:rPr>
              <a:t> </a:t>
            </a:r>
            <a:r>
              <a:rPr lang="it-IT" altLang="it-IT" sz="2000" i="1">
                <a:latin typeface="Symbol" pitchFamily="18" charset="2"/>
                <a:cs typeface="Times New Roman" pitchFamily="18" charset="0"/>
              </a:rPr>
              <a:t>·</a:t>
            </a:r>
            <a:r>
              <a:rPr lang="it-IT" altLang="it-IT" sz="2000" i="1">
                <a:latin typeface="Times New Roman" pitchFamily="18" charset="0"/>
                <a:cs typeface="Times New Roman" pitchFamily="18" charset="0"/>
              </a:rPr>
              <a:t>                                         </a:t>
            </a:r>
            <a:r>
              <a:rPr lang="it-IT" altLang="it-IT" sz="2000" b="1" i="1">
                <a:latin typeface="Verdana" pitchFamily="34" charset="0"/>
                <a:cs typeface="Times New Roman" pitchFamily="18" charset="0"/>
              </a:rPr>
              <a:t>Eccipienti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6196" name="Rectangle 4"/>
          <p:cNvSpPr>
            <a:spLocks noChangeArrowheads="1"/>
          </p:cNvSpPr>
          <p:nvPr/>
        </p:nvSpPr>
        <p:spPr bwMode="auto">
          <a:xfrm>
            <a:off x="0" y="66675"/>
            <a:ext cx="9144000" cy="601663"/>
          </a:xfrm>
          <a:prstGeom prst="rect">
            <a:avLst/>
          </a:prstGeom>
          <a:noFill/>
          <a:ln w="9525">
            <a:noFill/>
            <a:miter lim="800000"/>
            <a:headEnd/>
            <a:tailEnd/>
          </a:ln>
          <a:effectLst/>
        </p:spPr>
        <p:txBody>
          <a:bodyPr anchor="ctr"/>
          <a:lstStyle/>
          <a:p>
            <a:pPr algn="ctr">
              <a:defRPr/>
            </a:pPr>
            <a:r>
              <a:rPr lang="it-IT" sz="2800" b="1">
                <a:solidFill>
                  <a:srgbClr val="66FF33"/>
                </a:solidFill>
                <a:effectLst>
                  <a:outerShdw blurRad="38100" dist="38100" dir="2700000" algn="tl">
                    <a:srgbClr val="000000"/>
                  </a:outerShdw>
                </a:effectLst>
                <a:latin typeface="Comic Sans MS" pitchFamily="66" charset="0"/>
              </a:rPr>
              <a:t>Esempi di farmaci che provocano reazioni allergiche</a:t>
            </a:r>
            <a:endParaRPr lang="en-GB" sz="2800" b="1">
              <a:solidFill>
                <a:srgbClr val="66FF33"/>
              </a:solidFill>
              <a:effectLst>
                <a:outerShdw blurRad="38100" dist="38100" dir="2700000" algn="tl">
                  <a:srgbClr val="000000"/>
                </a:outerShdw>
              </a:effectLst>
              <a:latin typeface="Comic Sans MS" pitchFamily="66" charset="0"/>
            </a:endParaRPr>
          </a:p>
        </p:txBody>
      </p:sp>
      <p:grpSp>
        <p:nvGrpSpPr>
          <p:cNvPr id="2" name="Group 5"/>
          <p:cNvGrpSpPr>
            <a:grpSpLocks/>
          </p:cNvGrpSpPr>
          <p:nvPr/>
        </p:nvGrpSpPr>
        <p:grpSpPr bwMode="auto">
          <a:xfrm>
            <a:off x="1647825" y="785813"/>
            <a:ext cx="6149975" cy="5770562"/>
            <a:chOff x="1038" y="495"/>
            <a:chExt cx="3874" cy="3635"/>
          </a:xfrm>
        </p:grpSpPr>
        <p:sp>
          <p:nvSpPr>
            <p:cNvPr id="136198" name="Rectangle 6"/>
            <p:cNvSpPr>
              <a:spLocks noChangeArrowheads="1"/>
            </p:cNvSpPr>
            <p:nvPr/>
          </p:nvSpPr>
          <p:spPr bwMode="auto">
            <a:xfrm>
              <a:off x="1038" y="495"/>
              <a:ext cx="1609" cy="1935"/>
            </a:xfrm>
            <a:prstGeom prst="rect">
              <a:avLst/>
            </a:prstGeom>
            <a:noFill/>
            <a:ln w="9525">
              <a:noFill/>
              <a:miter lim="800000"/>
              <a:headEnd/>
              <a:tailEnd/>
            </a:ln>
            <a:effectLst/>
          </p:spPr>
          <p:txBody>
            <a:bodyPr/>
            <a:lstStyle/>
            <a:p>
              <a:pPr marL="342900" indent="-342900">
                <a:lnSpc>
                  <a:spcPct val="80000"/>
                </a:lnSpc>
                <a:spcBef>
                  <a:spcPct val="20000"/>
                </a:spcBef>
                <a:defRPr/>
              </a:pPr>
              <a:r>
                <a:rPr lang="it-IT" sz="2000" b="1" dirty="0">
                  <a:solidFill>
                    <a:schemeClr val="tx2"/>
                  </a:solidFill>
                  <a:effectLst>
                    <a:outerShdw blurRad="38100" dist="38100" dir="2700000" algn="tl">
                      <a:srgbClr val="000000"/>
                    </a:outerShdw>
                  </a:effectLst>
                  <a:latin typeface="Comic Sans MS" pitchFamily="66" charset="0"/>
                </a:rPr>
                <a:t>Anafilassi</a:t>
              </a:r>
              <a:endParaRPr lang="it-IT" sz="2000" b="1" dirty="0">
                <a:effectLst>
                  <a:outerShdw blurRad="38100" dist="38100" dir="2700000" algn="tl">
                    <a:srgbClr val="000000"/>
                  </a:outerShdw>
                </a:effectLst>
                <a:latin typeface="Comic Sans MS" pitchFamily="66" charset="0"/>
              </a:endParaRPr>
            </a:p>
            <a:p>
              <a:pPr marL="342900" indent="-342900">
                <a:lnSpc>
                  <a:spcPct val="80000"/>
                </a:lnSpc>
                <a:spcBef>
                  <a:spcPct val="20000"/>
                </a:spcBef>
                <a:buFontTx/>
                <a:buChar char="•"/>
                <a:defRPr/>
              </a:pPr>
              <a:r>
                <a:rPr lang="it-IT" sz="2000" dirty="0">
                  <a:solidFill>
                    <a:srgbClr val="333399"/>
                  </a:solidFill>
                  <a:effectLst>
                    <a:outerShdw blurRad="38100" dist="38100" dir="2700000" algn="tl">
                      <a:srgbClr val="000000"/>
                    </a:outerShdw>
                  </a:effectLst>
                  <a:latin typeface="Comic Sans MS" pitchFamily="66" charset="0"/>
                </a:rPr>
                <a:t>Aspirina</a:t>
              </a:r>
            </a:p>
            <a:p>
              <a:pPr marL="342900" indent="-342900">
                <a:lnSpc>
                  <a:spcPct val="80000"/>
                </a:lnSpc>
                <a:spcBef>
                  <a:spcPct val="20000"/>
                </a:spcBef>
                <a:buFontTx/>
                <a:buChar char="•"/>
                <a:defRPr/>
              </a:pPr>
              <a:r>
                <a:rPr lang="it-IT" sz="2000" dirty="0">
                  <a:solidFill>
                    <a:srgbClr val="333399"/>
                  </a:solidFill>
                  <a:effectLst>
                    <a:outerShdw blurRad="38100" dist="38100" dir="2700000" algn="tl">
                      <a:srgbClr val="000000"/>
                    </a:outerShdw>
                  </a:effectLst>
                  <a:latin typeface="Comic Sans MS" pitchFamily="66" charset="0"/>
                </a:rPr>
                <a:t>Cefalosporine</a:t>
              </a:r>
            </a:p>
            <a:p>
              <a:pPr marL="342900" indent="-342900">
                <a:lnSpc>
                  <a:spcPct val="80000"/>
                </a:lnSpc>
                <a:spcBef>
                  <a:spcPct val="20000"/>
                </a:spcBef>
                <a:buFontTx/>
                <a:buChar char="•"/>
                <a:defRPr/>
              </a:pPr>
              <a:r>
                <a:rPr lang="it-IT" sz="2000" dirty="0" err="1">
                  <a:solidFill>
                    <a:srgbClr val="333399"/>
                  </a:solidFill>
                  <a:effectLst>
                    <a:outerShdw blurRad="38100" dist="38100" dir="2700000" algn="tl">
                      <a:srgbClr val="000000"/>
                    </a:outerShdw>
                  </a:effectLst>
                  <a:latin typeface="Comic Sans MS" pitchFamily="66" charset="0"/>
                </a:rPr>
                <a:t>Diclofenac</a:t>
              </a:r>
              <a:endParaRPr lang="it-IT" sz="2000" dirty="0">
                <a:solidFill>
                  <a:srgbClr val="333399"/>
                </a:solidFill>
                <a:effectLst>
                  <a:outerShdw blurRad="38100" dist="38100" dir="2700000" algn="tl">
                    <a:srgbClr val="000000"/>
                  </a:outerShdw>
                </a:effectLst>
                <a:latin typeface="Comic Sans MS" pitchFamily="66" charset="0"/>
              </a:endParaRPr>
            </a:p>
            <a:p>
              <a:pPr marL="342900" indent="-342900">
                <a:lnSpc>
                  <a:spcPct val="80000"/>
                </a:lnSpc>
                <a:spcBef>
                  <a:spcPct val="20000"/>
                </a:spcBef>
                <a:buFontTx/>
                <a:buChar char="•"/>
                <a:defRPr/>
              </a:pPr>
              <a:r>
                <a:rPr lang="it-IT" sz="2000" dirty="0">
                  <a:solidFill>
                    <a:srgbClr val="333399"/>
                  </a:solidFill>
                  <a:effectLst>
                    <a:outerShdw blurRad="38100" dist="38100" dir="2700000" algn="tl">
                      <a:srgbClr val="000000"/>
                    </a:outerShdw>
                  </a:effectLst>
                  <a:latin typeface="Comic Sans MS" pitchFamily="66" charset="0"/>
                </a:rPr>
                <a:t>Penicilline</a:t>
              </a:r>
            </a:p>
            <a:p>
              <a:pPr marL="342900" indent="-342900">
                <a:lnSpc>
                  <a:spcPct val="80000"/>
                </a:lnSpc>
                <a:spcBef>
                  <a:spcPct val="20000"/>
                </a:spcBef>
                <a:buFontTx/>
                <a:buChar char="•"/>
                <a:defRPr/>
              </a:pPr>
              <a:r>
                <a:rPr lang="it-IT" sz="2000" dirty="0" err="1">
                  <a:solidFill>
                    <a:srgbClr val="333399"/>
                  </a:solidFill>
                  <a:effectLst>
                    <a:outerShdw blurRad="38100" dist="38100" dir="2700000" algn="tl">
                      <a:srgbClr val="000000"/>
                    </a:outerShdw>
                  </a:effectLst>
                  <a:latin typeface="Comic Sans MS" pitchFamily="66" charset="0"/>
                </a:rPr>
                <a:t>Streptochinasi</a:t>
              </a:r>
              <a:endParaRPr lang="it-IT" sz="2000" dirty="0">
                <a:solidFill>
                  <a:srgbClr val="333399"/>
                </a:solidFill>
                <a:effectLst>
                  <a:outerShdw blurRad="38100" dist="38100" dir="2700000" algn="tl">
                    <a:srgbClr val="000000"/>
                  </a:outerShdw>
                </a:effectLst>
                <a:latin typeface="Comic Sans MS" pitchFamily="66" charset="0"/>
              </a:endParaRPr>
            </a:p>
            <a:p>
              <a:pPr marL="342900" indent="-342900">
                <a:lnSpc>
                  <a:spcPct val="80000"/>
                </a:lnSpc>
                <a:spcBef>
                  <a:spcPct val="20000"/>
                </a:spcBef>
                <a:buFontTx/>
                <a:buChar char="•"/>
                <a:defRPr/>
              </a:pPr>
              <a:r>
                <a:rPr lang="it-IT" sz="2000" dirty="0" err="1">
                  <a:solidFill>
                    <a:srgbClr val="333399"/>
                  </a:solidFill>
                  <a:effectLst>
                    <a:outerShdw blurRad="38100" dist="38100" dir="2700000" algn="tl">
                      <a:srgbClr val="000000"/>
                    </a:outerShdw>
                  </a:effectLst>
                  <a:latin typeface="Comic Sans MS" pitchFamily="66" charset="0"/>
                </a:rPr>
                <a:t>Cotrimossazolo</a:t>
              </a:r>
              <a:endParaRPr lang="it-IT" sz="2000" dirty="0">
                <a:solidFill>
                  <a:srgbClr val="333399"/>
                </a:solidFill>
                <a:effectLst>
                  <a:outerShdw blurRad="38100" dist="38100" dir="2700000" algn="tl">
                    <a:srgbClr val="000000"/>
                  </a:outerShdw>
                </a:effectLst>
                <a:latin typeface="Comic Sans MS" pitchFamily="66" charset="0"/>
              </a:endParaRPr>
            </a:p>
            <a:p>
              <a:pPr marL="342900" indent="-342900">
                <a:lnSpc>
                  <a:spcPct val="80000"/>
                </a:lnSpc>
                <a:spcBef>
                  <a:spcPct val="20000"/>
                </a:spcBef>
                <a:buFontTx/>
                <a:buChar char="•"/>
                <a:defRPr/>
              </a:pPr>
              <a:r>
                <a:rPr lang="it-IT" sz="2000" dirty="0" err="1">
                  <a:solidFill>
                    <a:srgbClr val="333399"/>
                  </a:solidFill>
                  <a:effectLst>
                    <a:outerShdw blurRad="38100" dist="38100" dir="2700000" algn="tl">
                      <a:srgbClr val="000000"/>
                    </a:outerShdw>
                  </a:effectLst>
                  <a:latin typeface="Comic Sans MS" pitchFamily="66" charset="0"/>
                </a:rPr>
                <a:t>Suxametonio</a:t>
              </a:r>
              <a:endParaRPr lang="it-IT" sz="2000" dirty="0">
                <a:solidFill>
                  <a:srgbClr val="333399"/>
                </a:solidFill>
                <a:effectLst>
                  <a:outerShdw blurRad="38100" dist="38100" dir="2700000" algn="tl">
                    <a:srgbClr val="000000"/>
                  </a:outerShdw>
                </a:effectLst>
                <a:latin typeface="Comic Sans MS" pitchFamily="66" charset="0"/>
              </a:endParaRPr>
            </a:p>
            <a:p>
              <a:pPr marL="342900" indent="-342900">
                <a:lnSpc>
                  <a:spcPct val="80000"/>
                </a:lnSpc>
                <a:spcBef>
                  <a:spcPct val="20000"/>
                </a:spcBef>
                <a:buFontTx/>
                <a:buChar char="•"/>
                <a:defRPr/>
              </a:pPr>
              <a:r>
                <a:rPr lang="it-IT" sz="2000" dirty="0" err="1">
                  <a:solidFill>
                    <a:srgbClr val="333399"/>
                  </a:solidFill>
                  <a:effectLst>
                    <a:outerShdw blurRad="38100" dist="38100" dir="2700000" algn="tl">
                      <a:srgbClr val="000000"/>
                    </a:outerShdw>
                  </a:effectLst>
                  <a:latin typeface="Comic Sans MS" pitchFamily="66" charset="0"/>
                </a:rPr>
                <a:t>Tiopentale</a:t>
              </a:r>
              <a:endParaRPr lang="it-IT" sz="2000" dirty="0">
                <a:solidFill>
                  <a:srgbClr val="333399"/>
                </a:solidFill>
                <a:effectLst>
                  <a:outerShdw blurRad="38100" dist="38100" dir="2700000" algn="tl">
                    <a:srgbClr val="000000"/>
                  </a:outerShdw>
                </a:effectLst>
                <a:latin typeface="Comic Sans MS" pitchFamily="66" charset="0"/>
              </a:endParaRPr>
            </a:p>
            <a:p>
              <a:pPr marL="342900" indent="-342900">
                <a:lnSpc>
                  <a:spcPct val="80000"/>
                </a:lnSpc>
                <a:spcBef>
                  <a:spcPct val="20000"/>
                </a:spcBef>
                <a:buFontTx/>
                <a:buChar char="•"/>
                <a:defRPr/>
              </a:pPr>
              <a:r>
                <a:rPr lang="it-IT" sz="2000" dirty="0" err="1">
                  <a:solidFill>
                    <a:srgbClr val="333399"/>
                  </a:solidFill>
                  <a:effectLst>
                    <a:outerShdw blurRad="38100" dist="38100" dir="2700000" algn="tl">
                      <a:srgbClr val="000000"/>
                    </a:outerShdw>
                  </a:effectLst>
                  <a:latin typeface="Comic Sans MS" pitchFamily="66" charset="0"/>
                </a:rPr>
                <a:t>Tubocurarina</a:t>
              </a:r>
              <a:endParaRPr lang="it-IT" sz="2000" dirty="0">
                <a:solidFill>
                  <a:srgbClr val="333399"/>
                </a:solidFill>
                <a:effectLst>
                  <a:outerShdw blurRad="38100" dist="38100" dir="2700000" algn="tl">
                    <a:srgbClr val="000000"/>
                  </a:outerShdw>
                </a:effectLst>
                <a:latin typeface="Comic Sans MS" pitchFamily="66" charset="0"/>
              </a:endParaRPr>
            </a:p>
            <a:p>
              <a:pPr marL="342900" indent="-342900">
                <a:lnSpc>
                  <a:spcPct val="80000"/>
                </a:lnSpc>
                <a:spcBef>
                  <a:spcPct val="20000"/>
                </a:spcBef>
                <a:buFontTx/>
                <a:buChar char="•"/>
                <a:defRPr/>
              </a:pPr>
              <a:endParaRPr lang="en-GB" sz="2000" dirty="0">
                <a:solidFill>
                  <a:srgbClr val="333399"/>
                </a:solidFill>
                <a:effectLst>
                  <a:outerShdw blurRad="38100" dist="38100" dir="2700000" algn="tl">
                    <a:srgbClr val="000000"/>
                  </a:outerShdw>
                </a:effectLst>
                <a:latin typeface="Comic Sans MS" pitchFamily="66" charset="0"/>
              </a:endParaRPr>
            </a:p>
          </p:txBody>
        </p:sp>
        <p:sp>
          <p:nvSpPr>
            <p:cNvPr id="136199" name="Rectangle 7"/>
            <p:cNvSpPr>
              <a:spLocks noChangeArrowheads="1"/>
            </p:cNvSpPr>
            <p:nvPr/>
          </p:nvSpPr>
          <p:spPr bwMode="auto">
            <a:xfrm>
              <a:off x="3303" y="495"/>
              <a:ext cx="1609" cy="1807"/>
            </a:xfrm>
            <a:prstGeom prst="rect">
              <a:avLst/>
            </a:prstGeom>
            <a:noFill/>
            <a:ln w="9525">
              <a:noFill/>
              <a:miter lim="800000"/>
              <a:headEnd/>
              <a:tailEnd/>
            </a:ln>
            <a:effectLst/>
          </p:spPr>
          <p:txBody>
            <a:bodyPr/>
            <a:lstStyle/>
            <a:p>
              <a:pPr marL="342900" indent="-342900">
                <a:lnSpc>
                  <a:spcPct val="80000"/>
                </a:lnSpc>
                <a:spcBef>
                  <a:spcPct val="20000"/>
                </a:spcBef>
                <a:defRPr/>
              </a:pPr>
              <a:r>
                <a:rPr lang="it-IT" sz="2000" b="1">
                  <a:solidFill>
                    <a:schemeClr val="tx2"/>
                  </a:solidFill>
                  <a:effectLst>
                    <a:outerShdw blurRad="38100" dist="38100" dir="2700000" algn="tl">
                      <a:srgbClr val="000000"/>
                    </a:outerShdw>
                  </a:effectLst>
                  <a:latin typeface="Comic Sans MS" pitchFamily="66" charset="0"/>
                </a:rPr>
                <a:t>Discrasie ematiche</a:t>
              </a:r>
              <a:endParaRPr lang="it-IT" sz="2000" b="1">
                <a:effectLst>
                  <a:outerShdw blurRad="38100" dist="38100" dir="2700000" algn="tl">
                    <a:srgbClr val="000000"/>
                  </a:outerShdw>
                </a:effectLst>
                <a:latin typeface="Comic Sans MS" pitchFamily="66" charset="0"/>
              </a:endParaRPr>
            </a:p>
            <a:p>
              <a:pPr marL="342900" indent="-342900">
                <a:lnSpc>
                  <a:spcPct val="80000"/>
                </a:lnSpc>
                <a:spcBef>
                  <a:spcPct val="20000"/>
                </a:spcBef>
                <a:buFontTx/>
                <a:buChar char="•"/>
                <a:defRPr/>
              </a:pPr>
              <a:r>
                <a:rPr lang="it-IT" sz="2000">
                  <a:solidFill>
                    <a:srgbClr val="333399"/>
                  </a:solidFill>
                  <a:effectLst>
                    <a:outerShdw blurRad="38100" dist="38100" dir="2700000" algn="tl">
                      <a:srgbClr val="000000"/>
                    </a:outerShdw>
                  </a:effectLst>
                  <a:latin typeface="Comic Sans MS" pitchFamily="66" charset="0"/>
                </a:rPr>
                <a:t>Captopril</a:t>
              </a:r>
            </a:p>
            <a:p>
              <a:pPr marL="342900" indent="-342900">
                <a:lnSpc>
                  <a:spcPct val="80000"/>
                </a:lnSpc>
                <a:spcBef>
                  <a:spcPct val="20000"/>
                </a:spcBef>
                <a:buFontTx/>
                <a:buChar char="•"/>
                <a:defRPr/>
              </a:pPr>
              <a:r>
                <a:rPr lang="it-IT" sz="2000">
                  <a:solidFill>
                    <a:srgbClr val="333399"/>
                  </a:solidFill>
                  <a:effectLst>
                    <a:outerShdw blurRad="38100" dist="38100" dir="2700000" algn="tl">
                      <a:srgbClr val="000000"/>
                    </a:outerShdw>
                  </a:effectLst>
                  <a:latin typeface="Comic Sans MS" pitchFamily="66" charset="0"/>
                </a:rPr>
                <a:t>Clorpromazina</a:t>
              </a:r>
            </a:p>
            <a:p>
              <a:pPr marL="342900" indent="-342900">
                <a:lnSpc>
                  <a:spcPct val="80000"/>
                </a:lnSpc>
                <a:spcBef>
                  <a:spcPct val="20000"/>
                </a:spcBef>
                <a:buFontTx/>
                <a:buChar char="•"/>
                <a:defRPr/>
              </a:pPr>
              <a:r>
                <a:rPr lang="it-IT" sz="2000">
                  <a:solidFill>
                    <a:srgbClr val="333399"/>
                  </a:solidFill>
                  <a:effectLst>
                    <a:outerShdw blurRad="38100" dist="38100" dir="2700000" algn="tl">
                      <a:srgbClr val="000000"/>
                    </a:outerShdw>
                  </a:effectLst>
                  <a:latin typeface="Comic Sans MS" pitchFamily="66" charset="0"/>
                </a:rPr>
                <a:t>Penicilline</a:t>
              </a:r>
            </a:p>
            <a:p>
              <a:pPr marL="342900" indent="-342900">
                <a:lnSpc>
                  <a:spcPct val="80000"/>
                </a:lnSpc>
                <a:spcBef>
                  <a:spcPct val="20000"/>
                </a:spcBef>
                <a:buFontTx/>
                <a:buChar char="•"/>
                <a:defRPr/>
              </a:pPr>
              <a:r>
                <a:rPr lang="it-IT" sz="2000">
                  <a:solidFill>
                    <a:srgbClr val="333399"/>
                  </a:solidFill>
                  <a:effectLst>
                    <a:outerShdw blurRad="38100" dist="38100" dir="2700000" algn="tl">
                      <a:srgbClr val="000000"/>
                    </a:outerShdw>
                  </a:effectLst>
                  <a:latin typeface="Comic Sans MS" pitchFamily="66" charset="0"/>
                </a:rPr>
                <a:t>Penicilline</a:t>
              </a:r>
            </a:p>
            <a:p>
              <a:pPr marL="342900" indent="-342900">
                <a:lnSpc>
                  <a:spcPct val="80000"/>
                </a:lnSpc>
                <a:spcBef>
                  <a:spcPct val="20000"/>
                </a:spcBef>
                <a:buFontTx/>
                <a:buChar char="•"/>
                <a:defRPr/>
              </a:pPr>
              <a:r>
                <a:rPr lang="it-IT" sz="2000">
                  <a:solidFill>
                    <a:srgbClr val="333399"/>
                  </a:solidFill>
                  <a:effectLst>
                    <a:outerShdw blurRad="38100" dist="38100" dir="2700000" algn="tl">
                      <a:srgbClr val="000000"/>
                    </a:outerShdw>
                  </a:effectLst>
                  <a:latin typeface="Comic Sans MS" pitchFamily="66" charset="0"/>
                </a:rPr>
                <a:t>Sulfasalazina</a:t>
              </a:r>
            </a:p>
            <a:p>
              <a:pPr marL="342900" indent="-342900">
                <a:lnSpc>
                  <a:spcPct val="80000"/>
                </a:lnSpc>
                <a:spcBef>
                  <a:spcPct val="20000"/>
                </a:spcBef>
                <a:buFontTx/>
                <a:buChar char="•"/>
                <a:defRPr/>
              </a:pPr>
              <a:r>
                <a:rPr lang="it-IT" sz="2000">
                  <a:solidFill>
                    <a:srgbClr val="333399"/>
                  </a:solidFill>
                  <a:effectLst>
                    <a:outerShdw blurRad="38100" dist="38100" dir="2700000" algn="tl">
                      <a:srgbClr val="000000"/>
                    </a:outerShdw>
                  </a:effectLst>
                  <a:latin typeface="Comic Sans MS" pitchFamily="66" charset="0"/>
                </a:rPr>
                <a:t>Cotrimossazolo</a:t>
              </a:r>
            </a:p>
            <a:p>
              <a:pPr marL="342900" indent="-342900">
                <a:lnSpc>
                  <a:spcPct val="80000"/>
                </a:lnSpc>
                <a:spcBef>
                  <a:spcPct val="20000"/>
                </a:spcBef>
                <a:buFontTx/>
                <a:buChar char="•"/>
                <a:defRPr/>
              </a:pPr>
              <a:r>
                <a:rPr lang="it-IT" sz="2000">
                  <a:solidFill>
                    <a:srgbClr val="333399"/>
                  </a:solidFill>
                  <a:effectLst>
                    <a:outerShdw blurRad="38100" dist="38100" dir="2700000" algn="tl">
                      <a:srgbClr val="000000"/>
                    </a:outerShdw>
                  </a:effectLst>
                  <a:latin typeface="Comic Sans MS" pitchFamily="66" charset="0"/>
                </a:rPr>
                <a:t>Ac. Valproico</a:t>
              </a:r>
            </a:p>
            <a:p>
              <a:pPr marL="342900" indent="-342900">
                <a:lnSpc>
                  <a:spcPct val="80000"/>
                </a:lnSpc>
                <a:spcBef>
                  <a:spcPct val="20000"/>
                </a:spcBef>
                <a:buFontTx/>
                <a:buChar char="•"/>
                <a:defRPr/>
              </a:pPr>
              <a:r>
                <a:rPr lang="it-IT" sz="2000">
                  <a:solidFill>
                    <a:srgbClr val="333399"/>
                  </a:solidFill>
                  <a:effectLst>
                    <a:outerShdw blurRad="38100" dist="38100" dir="2700000" algn="tl">
                      <a:srgbClr val="000000"/>
                    </a:outerShdw>
                  </a:effectLst>
                  <a:latin typeface="Comic Sans MS" pitchFamily="66" charset="0"/>
                </a:rPr>
                <a:t>Ticlopidina</a:t>
              </a:r>
            </a:p>
            <a:p>
              <a:pPr marL="342900" indent="-342900">
                <a:lnSpc>
                  <a:spcPct val="80000"/>
                </a:lnSpc>
                <a:spcBef>
                  <a:spcPct val="20000"/>
                </a:spcBef>
                <a:buFontTx/>
                <a:buChar char="•"/>
                <a:defRPr/>
              </a:pPr>
              <a:endParaRPr lang="en-GB" sz="2000">
                <a:solidFill>
                  <a:srgbClr val="333399"/>
                </a:solidFill>
                <a:effectLst>
                  <a:outerShdw blurRad="38100" dist="38100" dir="2700000" algn="tl">
                    <a:srgbClr val="000000"/>
                  </a:outerShdw>
                </a:effectLst>
                <a:latin typeface="Comic Sans MS" pitchFamily="66" charset="0"/>
              </a:endParaRPr>
            </a:p>
          </p:txBody>
        </p:sp>
        <p:sp>
          <p:nvSpPr>
            <p:cNvPr id="136200" name="Rectangle 8"/>
            <p:cNvSpPr>
              <a:spLocks noChangeArrowheads="1"/>
            </p:cNvSpPr>
            <p:nvPr/>
          </p:nvSpPr>
          <p:spPr bwMode="auto">
            <a:xfrm>
              <a:off x="1038" y="2675"/>
              <a:ext cx="1609" cy="1455"/>
            </a:xfrm>
            <a:prstGeom prst="rect">
              <a:avLst/>
            </a:prstGeom>
            <a:noFill/>
            <a:ln w="9525">
              <a:noFill/>
              <a:miter lim="800000"/>
              <a:headEnd/>
              <a:tailEnd/>
            </a:ln>
            <a:effectLst/>
          </p:spPr>
          <p:txBody>
            <a:bodyPr/>
            <a:lstStyle/>
            <a:p>
              <a:pPr marL="342900" indent="-342900">
                <a:lnSpc>
                  <a:spcPct val="80000"/>
                </a:lnSpc>
                <a:spcBef>
                  <a:spcPct val="20000"/>
                </a:spcBef>
                <a:defRPr/>
              </a:pPr>
              <a:r>
                <a:rPr lang="it-IT" sz="2000" b="1">
                  <a:solidFill>
                    <a:schemeClr val="tx2"/>
                  </a:solidFill>
                  <a:effectLst>
                    <a:outerShdw blurRad="38100" dist="38100" dir="2700000" algn="tl">
                      <a:srgbClr val="000000"/>
                    </a:outerShdw>
                  </a:effectLst>
                  <a:latin typeface="Comic Sans MS" pitchFamily="66" charset="0"/>
                </a:rPr>
                <a:t>Reazioni epatiche</a:t>
              </a:r>
              <a:endParaRPr lang="it-IT" sz="2000" b="1">
                <a:effectLst>
                  <a:outerShdw blurRad="38100" dist="38100" dir="2700000" algn="tl">
                    <a:srgbClr val="000000"/>
                  </a:outerShdw>
                </a:effectLst>
                <a:latin typeface="Comic Sans MS" pitchFamily="66" charset="0"/>
              </a:endParaRPr>
            </a:p>
            <a:p>
              <a:pPr marL="342900" indent="-342900">
                <a:lnSpc>
                  <a:spcPct val="80000"/>
                </a:lnSpc>
                <a:spcBef>
                  <a:spcPct val="20000"/>
                </a:spcBef>
                <a:buFontTx/>
                <a:buChar char="•"/>
                <a:defRPr/>
              </a:pPr>
              <a:r>
                <a:rPr lang="it-IT" sz="2000">
                  <a:solidFill>
                    <a:srgbClr val="333399"/>
                  </a:solidFill>
                  <a:effectLst>
                    <a:outerShdw blurRad="38100" dist="38100" dir="2700000" algn="tl">
                      <a:srgbClr val="000000"/>
                    </a:outerShdw>
                  </a:effectLst>
                  <a:latin typeface="Comic Sans MS" pitchFamily="66" charset="0"/>
                </a:rPr>
                <a:t>Carbamazepina</a:t>
              </a:r>
            </a:p>
            <a:p>
              <a:pPr marL="342900" indent="-342900">
                <a:lnSpc>
                  <a:spcPct val="80000"/>
                </a:lnSpc>
                <a:spcBef>
                  <a:spcPct val="20000"/>
                </a:spcBef>
                <a:buFontTx/>
                <a:buChar char="•"/>
                <a:defRPr/>
              </a:pPr>
              <a:r>
                <a:rPr lang="it-IT" sz="2000">
                  <a:solidFill>
                    <a:srgbClr val="333399"/>
                  </a:solidFill>
                  <a:effectLst>
                    <a:outerShdw blurRad="38100" dist="38100" dir="2700000" algn="tl">
                      <a:srgbClr val="000000"/>
                    </a:outerShdw>
                  </a:effectLst>
                  <a:latin typeface="Comic Sans MS" pitchFamily="66" charset="0"/>
                </a:rPr>
                <a:t>FANS</a:t>
              </a:r>
            </a:p>
            <a:p>
              <a:pPr marL="342900" indent="-342900">
                <a:lnSpc>
                  <a:spcPct val="80000"/>
                </a:lnSpc>
                <a:spcBef>
                  <a:spcPct val="20000"/>
                </a:spcBef>
                <a:buFontTx/>
                <a:buChar char="•"/>
                <a:defRPr/>
              </a:pPr>
              <a:r>
                <a:rPr lang="it-IT" sz="2000">
                  <a:solidFill>
                    <a:srgbClr val="333399"/>
                  </a:solidFill>
                  <a:effectLst>
                    <a:outerShdw blurRad="38100" dist="38100" dir="2700000" algn="tl">
                      <a:srgbClr val="000000"/>
                    </a:outerShdw>
                  </a:effectLst>
                  <a:latin typeface="Comic Sans MS" pitchFamily="66" charset="0"/>
                </a:rPr>
                <a:t>Alotano</a:t>
              </a:r>
            </a:p>
            <a:p>
              <a:pPr marL="342900" indent="-342900">
                <a:lnSpc>
                  <a:spcPct val="80000"/>
                </a:lnSpc>
                <a:spcBef>
                  <a:spcPct val="20000"/>
                </a:spcBef>
                <a:buFontTx/>
                <a:buChar char="•"/>
                <a:defRPr/>
              </a:pPr>
              <a:r>
                <a:rPr lang="it-IT" sz="2000">
                  <a:solidFill>
                    <a:srgbClr val="333399"/>
                  </a:solidFill>
                  <a:effectLst>
                    <a:outerShdw blurRad="38100" dist="38100" dir="2700000" algn="tl">
                      <a:srgbClr val="000000"/>
                    </a:outerShdw>
                  </a:effectLst>
                  <a:latin typeface="Comic Sans MS" pitchFamily="66" charset="0"/>
                </a:rPr>
                <a:t>Fenitoina</a:t>
              </a:r>
            </a:p>
            <a:p>
              <a:pPr marL="342900" indent="-342900">
                <a:lnSpc>
                  <a:spcPct val="80000"/>
                </a:lnSpc>
                <a:spcBef>
                  <a:spcPct val="20000"/>
                </a:spcBef>
                <a:buFontTx/>
                <a:buChar char="•"/>
                <a:defRPr/>
              </a:pPr>
              <a:r>
                <a:rPr lang="it-IT" sz="2000">
                  <a:solidFill>
                    <a:srgbClr val="333399"/>
                  </a:solidFill>
                  <a:effectLst>
                    <a:outerShdw blurRad="38100" dist="38100" dir="2700000" algn="tl">
                      <a:srgbClr val="000000"/>
                    </a:outerShdw>
                  </a:effectLst>
                  <a:latin typeface="Comic Sans MS" pitchFamily="66" charset="0"/>
                </a:rPr>
                <a:t>ACE-inibitori</a:t>
              </a:r>
            </a:p>
            <a:p>
              <a:pPr marL="342900" indent="-342900">
                <a:lnSpc>
                  <a:spcPct val="80000"/>
                </a:lnSpc>
                <a:spcBef>
                  <a:spcPct val="20000"/>
                </a:spcBef>
                <a:buFontTx/>
                <a:buChar char="•"/>
                <a:defRPr/>
              </a:pPr>
              <a:r>
                <a:rPr lang="it-IT" sz="2000">
                  <a:solidFill>
                    <a:srgbClr val="333399"/>
                  </a:solidFill>
                  <a:effectLst>
                    <a:outerShdw blurRad="38100" dist="38100" dir="2700000" algn="tl">
                      <a:srgbClr val="000000"/>
                    </a:outerShdw>
                  </a:effectLst>
                  <a:latin typeface="Comic Sans MS" pitchFamily="66" charset="0"/>
                </a:rPr>
                <a:t>Amiodarone</a:t>
              </a:r>
              <a:endParaRPr lang="en-GB" sz="2000">
                <a:solidFill>
                  <a:srgbClr val="333399"/>
                </a:solidFill>
                <a:effectLst>
                  <a:outerShdw blurRad="38100" dist="38100" dir="2700000" algn="tl">
                    <a:srgbClr val="000000"/>
                  </a:outerShdw>
                </a:effectLst>
                <a:latin typeface="Comic Sans MS" pitchFamily="66" charset="0"/>
              </a:endParaRPr>
            </a:p>
          </p:txBody>
        </p:sp>
        <p:sp>
          <p:nvSpPr>
            <p:cNvPr id="136201" name="Rectangle 9"/>
            <p:cNvSpPr>
              <a:spLocks noChangeArrowheads="1"/>
            </p:cNvSpPr>
            <p:nvPr/>
          </p:nvSpPr>
          <p:spPr bwMode="auto">
            <a:xfrm>
              <a:off x="3303" y="2675"/>
              <a:ext cx="1609" cy="1455"/>
            </a:xfrm>
            <a:prstGeom prst="rect">
              <a:avLst/>
            </a:prstGeom>
            <a:noFill/>
            <a:ln w="9525">
              <a:noFill/>
              <a:miter lim="800000"/>
              <a:headEnd/>
              <a:tailEnd/>
            </a:ln>
            <a:effectLst/>
          </p:spPr>
          <p:txBody>
            <a:bodyPr/>
            <a:lstStyle/>
            <a:p>
              <a:pPr marL="342900" indent="-342900">
                <a:lnSpc>
                  <a:spcPct val="80000"/>
                </a:lnSpc>
                <a:spcBef>
                  <a:spcPct val="20000"/>
                </a:spcBef>
                <a:defRPr/>
              </a:pPr>
              <a:r>
                <a:rPr lang="it-IT" sz="2000" b="1">
                  <a:solidFill>
                    <a:schemeClr val="tx2"/>
                  </a:solidFill>
                  <a:effectLst>
                    <a:outerShdw blurRad="38100" dist="38100" dir="2700000" algn="tl">
                      <a:srgbClr val="000000"/>
                    </a:outerShdw>
                  </a:effectLst>
                  <a:latin typeface="Comic Sans MS" pitchFamily="66" charset="0"/>
                </a:rPr>
                <a:t>Reazioni cutanee</a:t>
              </a:r>
              <a:endParaRPr lang="it-IT" sz="2000" b="1">
                <a:effectLst>
                  <a:outerShdw blurRad="38100" dist="38100" dir="2700000" algn="tl">
                    <a:srgbClr val="000000"/>
                  </a:outerShdw>
                </a:effectLst>
                <a:latin typeface="Comic Sans MS" pitchFamily="66" charset="0"/>
              </a:endParaRPr>
            </a:p>
            <a:p>
              <a:pPr marL="342900" indent="-342900">
                <a:lnSpc>
                  <a:spcPct val="80000"/>
                </a:lnSpc>
                <a:spcBef>
                  <a:spcPct val="20000"/>
                </a:spcBef>
                <a:buFontTx/>
                <a:buChar char="•"/>
                <a:defRPr/>
              </a:pPr>
              <a:r>
                <a:rPr lang="it-IT" sz="2000">
                  <a:solidFill>
                    <a:srgbClr val="333399"/>
                  </a:solidFill>
                  <a:effectLst>
                    <a:outerShdw blurRad="38100" dist="38100" dir="2700000" algn="tl">
                      <a:srgbClr val="000000"/>
                    </a:outerShdw>
                  </a:effectLst>
                  <a:latin typeface="Comic Sans MS" pitchFamily="66" charset="0"/>
                </a:rPr>
                <a:t>Carbamazepina</a:t>
              </a:r>
            </a:p>
            <a:p>
              <a:pPr marL="342900" indent="-342900">
                <a:lnSpc>
                  <a:spcPct val="80000"/>
                </a:lnSpc>
                <a:spcBef>
                  <a:spcPct val="20000"/>
                </a:spcBef>
                <a:buFontTx/>
                <a:buChar char="•"/>
                <a:defRPr/>
              </a:pPr>
              <a:r>
                <a:rPr lang="it-IT" sz="2000">
                  <a:solidFill>
                    <a:srgbClr val="333399"/>
                  </a:solidFill>
                  <a:effectLst>
                    <a:outerShdw blurRad="38100" dist="38100" dir="2700000" algn="tl">
                      <a:srgbClr val="000000"/>
                    </a:outerShdw>
                  </a:effectLst>
                  <a:latin typeface="Comic Sans MS" pitchFamily="66" charset="0"/>
                </a:rPr>
                <a:t>Penicilline</a:t>
              </a:r>
            </a:p>
            <a:p>
              <a:pPr marL="342900" indent="-342900">
                <a:lnSpc>
                  <a:spcPct val="80000"/>
                </a:lnSpc>
                <a:spcBef>
                  <a:spcPct val="20000"/>
                </a:spcBef>
                <a:buFontTx/>
                <a:buChar char="•"/>
                <a:defRPr/>
              </a:pPr>
              <a:r>
                <a:rPr lang="it-IT" sz="2000">
                  <a:solidFill>
                    <a:srgbClr val="333399"/>
                  </a:solidFill>
                  <a:effectLst>
                    <a:outerShdw blurRad="38100" dist="38100" dir="2700000" algn="tl">
                      <a:srgbClr val="000000"/>
                    </a:outerShdw>
                  </a:effectLst>
                  <a:latin typeface="Comic Sans MS" pitchFamily="66" charset="0"/>
                </a:rPr>
                <a:t>Lamotrigina</a:t>
              </a:r>
            </a:p>
            <a:p>
              <a:pPr marL="342900" indent="-342900">
                <a:lnSpc>
                  <a:spcPct val="80000"/>
                </a:lnSpc>
                <a:spcBef>
                  <a:spcPct val="20000"/>
                </a:spcBef>
                <a:buFontTx/>
                <a:buChar char="•"/>
                <a:defRPr/>
              </a:pPr>
              <a:r>
                <a:rPr lang="it-IT" sz="2000">
                  <a:solidFill>
                    <a:srgbClr val="333399"/>
                  </a:solidFill>
                  <a:effectLst>
                    <a:outerShdw blurRad="38100" dist="38100" dir="2700000" algn="tl">
                      <a:srgbClr val="000000"/>
                    </a:outerShdw>
                  </a:effectLst>
                  <a:latin typeface="Comic Sans MS" pitchFamily="66" charset="0"/>
                </a:rPr>
                <a:t>Fenitoina</a:t>
              </a:r>
            </a:p>
            <a:p>
              <a:pPr marL="342900" indent="-342900">
                <a:lnSpc>
                  <a:spcPct val="80000"/>
                </a:lnSpc>
                <a:spcBef>
                  <a:spcPct val="20000"/>
                </a:spcBef>
                <a:buFontTx/>
                <a:buChar char="•"/>
                <a:defRPr/>
              </a:pPr>
              <a:r>
                <a:rPr lang="it-IT" sz="2000">
                  <a:solidFill>
                    <a:srgbClr val="333399"/>
                  </a:solidFill>
                  <a:effectLst>
                    <a:outerShdw blurRad="38100" dist="38100" dir="2700000" algn="tl">
                      <a:srgbClr val="000000"/>
                    </a:outerShdw>
                  </a:effectLst>
                  <a:latin typeface="Comic Sans MS" pitchFamily="66" charset="0"/>
                </a:rPr>
                <a:t>Fenobarbitale</a:t>
              </a:r>
            </a:p>
            <a:p>
              <a:pPr marL="342900" indent="-342900">
                <a:lnSpc>
                  <a:spcPct val="80000"/>
                </a:lnSpc>
                <a:spcBef>
                  <a:spcPct val="20000"/>
                </a:spcBef>
                <a:buFontTx/>
                <a:buChar char="•"/>
                <a:defRPr/>
              </a:pPr>
              <a:r>
                <a:rPr lang="it-IT" sz="2000">
                  <a:solidFill>
                    <a:srgbClr val="333399"/>
                  </a:solidFill>
                  <a:effectLst>
                    <a:outerShdw blurRad="38100" dist="38100" dir="2700000" algn="tl">
                      <a:srgbClr val="000000"/>
                    </a:outerShdw>
                  </a:effectLst>
                  <a:latin typeface="Comic Sans MS" pitchFamily="66" charset="0"/>
                </a:rPr>
                <a:t>Fluorochinoloni</a:t>
              </a:r>
              <a:endParaRPr lang="en-GB" sz="2000">
                <a:solidFill>
                  <a:srgbClr val="333399"/>
                </a:solidFill>
                <a:effectLst>
                  <a:outerShdw blurRad="38100" dist="38100" dir="2700000" algn="tl">
                    <a:srgbClr val="000000"/>
                  </a:outerShdw>
                </a:effectLst>
                <a:latin typeface="Comic Sans MS" pitchFamily="6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751138" y="171450"/>
            <a:ext cx="3581400" cy="519113"/>
          </a:xfrm>
          <a:prstGeom prst="rect">
            <a:avLst/>
          </a:prstGeom>
          <a:solidFill>
            <a:srgbClr val="DDDDDD"/>
          </a:solidFill>
          <a:ln w="9525">
            <a:noFill/>
            <a:miter lim="800000"/>
            <a:headEnd/>
            <a:tailEnd/>
          </a:ln>
        </p:spPr>
        <p:txBody>
          <a:bodyPr wrap="none">
            <a:spAutoFit/>
          </a:bodyPr>
          <a:lstStyle/>
          <a:p>
            <a:r>
              <a:rPr lang="it-IT" altLang="it-IT" sz="2800" b="1">
                <a:latin typeface="Verdana" pitchFamily="34" charset="0"/>
              </a:rPr>
              <a:t>AUTOIMMUNITA’</a:t>
            </a:r>
          </a:p>
        </p:txBody>
      </p:sp>
      <p:sp>
        <p:nvSpPr>
          <p:cNvPr id="28675" name="Text Box 3"/>
          <p:cNvSpPr txBox="1">
            <a:spLocks noChangeArrowheads="1"/>
          </p:cNvSpPr>
          <p:nvPr/>
        </p:nvSpPr>
        <p:spPr bwMode="auto">
          <a:xfrm>
            <a:off x="117475" y="987425"/>
            <a:ext cx="8982075" cy="5116513"/>
          </a:xfrm>
          <a:prstGeom prst="rect">
            <a:avLst/>
          </a:prstGeom>
          <a:noFill/>
          <a:ln w="9525">
            <a:noFill/>
            <a:miter lim="800000"/>
            <a:headEnd/>
            <a:tailEnd/>
          </a:ln>
        </p:spPr>
        <p:txBody>
          <a:bodyPr>
            <a:spAutoFit/>
          </a:bodyPr>
          <a:lstStyle/>
          <a:p>
            <a:pPr>
              <a:buFontTx/>
              <a:buChar char="•"/>
            </a:pPr>
            <a:r>
              <a:rPr lang="it-IT" altLang="it-IT" sz="2200" b="1">
                <a:latin typeface="Verdana" pitchFamily="34" charset="0"/>
              </a:rPr>
              <a:t> Reazioni autoimmuni da sostanze chimiche sono dovute a modificazioni di antigeni propri da parte di queste; lo stato di malattia non è dunque causato dalla sostanza stessa che agisce come antigene/aptene (come nell’ipersensibilità)</a:t>
            </a:r>
          </a:p>
          <a:p>
            <a:pPr>
              <a:buFontTx/>
              <a:buChar char="•"/>
            </a:pPr>
            <a:endParaRPr lang="it-IT" altLang="it-IT" sz="2200" b="1">
              <a:latin typeface="Verdana" pitchFamily="34" charset="0"/>
            </a:endParaRPr>
          </a:p>
          <a:p>
            <a:pPr>
              <a:buFontTx/>
              <a:buChar char="•"/>
            </a:pPr>
            <a:r>
              <a:rPr lang="it-IT" altLang="it-IT" sz="2200" b="1">
                <a:latin typeface="Verdana" pitchFamily="34" charset="0"/>
              </a:rPr>
              <a:t> I meccanismi effettori più frequenti sono quelli di tipo II e III</a:t>
            </a:r>
          </a:p>
          <a:p>
            <a:pPr>
              <a:buFontTx/>
              <a:buChar char="•"/>
            </a:pPr>
            <a:endParaRPr lang="it-IT" altLang="it-IT" sz="2200" b="1">
              <a:latin typeface="Verdana" pitchFamily="34" charset="0"/>
            </a:endParaRPr>
          </a:p>
          <a:p>
            <a:pPr>
              <a:buFontTx/>
              <a:buChar char="•"/>
            </a:pPr>
            <a:r>
              <a:rPr lang="it-IT" altLang="it-IT" sz="2200" b="1">
                <a:latin typeface="Verdana" pitchFamily="34" charset="0"/>
              </a:rPr>
              <a:t>L’eterogeneità della localizzazione cellulare e tessutale degli autoantigeni spiega la molteplicità delle manifestazioni cliniche</a:t>
            </a:r>
          </a:p>
          <a:p>
            <a:pPr>
              <a:buFontTx/>
              <a:buChar char="•"/>
            </a:pPr>
            <a:endParaRPr lang="it-IT" altLang="it-IT" sz="2200" b="1">
              <a:latin typeface="Verdana" pitchFamily="34" charset="0"/>
            </a:endParaRPr>
          </a:p>
          <a:p>
            <a:pPr>
              <a:buFontTx/>
              <a:buChar char="•"/>
            </a:pPr>
            <a:r>
              <a:rPr lang="it-IT" altLang="it-IT" sz="2200" b="1">
                <a:latin typeface="Verdana" pitchFamily="34" charset="0"/>
              </a:rPr>
              <a:t> La maggior parte è di origine idiopatica, sebbene in taluni casi i fattori genetici di predisposizione sono noti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4098" name="Text Box 10"/>
          <p:cNvSpPr txBox="1">
            <a:spLocks noChangeArrowheads="1"/>
          </p:cNvSpPr>
          <p:nvPr/>
        </p:nvSpPr>
        <p:spPr bwMode="auto">
          <a:xfrm>
            <a:off x="457200" y="304800"/>
            <a:ext cx="8305800" cy="5892800"/>
          </a:xfrm>
          <a:prstGeom prst="rect">
            <a:avLst/>
          </a:prstGeom>
          <a:solidFill>
            <a:srgbClr val="CCFFFF"/>
          </a:solidFill>
          <a:ln w="9525">
            <a:solidFill>
              <a:srgbClr val="FF0000"/>
            </a:solidFill>
            <a:miter lim="800000"/>
            <a:headEnd/>
            <a:tailEnd/>
          </a:ln>
        </p:spPr>
        <p:txBody>
          <a:bodyPr>
            <a:spAutoFit/>
          </a:bodyPr>
          <a:lstStyle/>
          <a:p>
            <a:pPr algn="just">
              <a:spcBef>
                <a:spcPct val="50000"/>
              </a:spcBef>
            </a:pPr>
            <a:r>
              <a:rPr lang="it-IT" altLang="it-IT" sz="2000" b="1"/>
              <a:t>Per tradizione la farmacovigilanza si interessa principalmente degli effetti avversi dei farmaci. Gli effetti avversi sono di norma raggruppati tutti insieme, in elenchi, formulari o libri come se essi fossero un gruppo più o meno uniforme di malattie correlate, come le infezioni virali o le malattie reumatiche. </a:t>
            </a:r>
            <a:r>
              <a:rPr lang="it-IT" altLang="it-IT" sz="2000" b="1">
                <a:solidFill>
                  <a:srgbClr val="3333FF"/>
                </a:solidFill>
              </a:rPr>
              <a:t>Al contrario, le malattie iatrogene costituiscono un gruppo estremamente ampio ed eterogeneo di lamentele, sintomi, disordini e sindromi, tutti accomunati da un solo fatto, e cioè che ad un dato momento un farmaco ha svolto un ruolo, diretto o indiretto, nella loro genesi.</a:t>
            </a:r>
            <a:r>
              <a:rPr lang="it-IT" altLang="it-IT" sz="2000" b="1"/>
              <a:t> </a:t>
            </a:r>
          </a:p>
          <a:p>
            <a:pPr algn="just">
              <a:spcBef>
                <a:spcPct val="50000"/>
              </a:spcBef>
            </a:pPr>
            <a:r>
              <a:rPr lang="it-IT" altLang="it-IT" sz="2000" b="1"/>
              <a:t>Trenta anni or sono l'Organizzazione Mondiale della Sanità (WHO) ha definito una </a:t>
            </a:r>
            <a:r>
              <a:rPr lang="it-IT" altLang="it-IT" sz="2000" b="1" i="1"/>
              <a:t>reazione avversa da farmaco</a:t>
            </a:r>
            <a:r>
              <a:rPr lang="it-IT" altLang="it-IT" sz="2000" b="1"/>
              <a:t> come </a:t>
            </a:r>
            <a:r>
              <a:rPr lang="it-IT" altLang="it-IT" sz="2000" b="1">
                <a:solidFill>
                  <a:srgbClr val="FF0000"/>
                </a:solidFill>
              </a:rPr>
              <a:t>"un evento che è nocivo e non intenzionale che insorge a dosi normalmente usate nell'uomo". </a:t>
            </a:r>
          </a:p>
          <a:p>
            <a:pPr algn="just">
              <a:spcBef>
                <a:spcPct val="50000"/>
              </a:spcBef>
            </a:pPr>
            <a:r>
              <a:rPr lang="it-IT" altLang="it-IT" sz="2000" b="1"/>
              <a:t>In questa definizione la </a:t>
            </a:r>
            <a:r>
              <a:rPr lang="it-IT" altLang="it-IT" sz="2000" b="1">
                <a:solidFill>
                  <a:srgbClr val="FF0000"/>
                </a:solidFill>
              </a:rPr>
              <a:t>"dose normale" </a:t>
            </a:r>
            <a:r>
              <a:rPr lang="it-IT" altLang="it-IT" sz="2000" b="1"/>
              <a:t>distingue le reazioni avverse dagli avvelenamenti, mentre il farmaco che causa la reazione è scartato. La colite durante una terapia con antibiotico può ben essere una reazione avversa al farmaco, anche se è causata da una tossina batterica identificata.</a:t>
            </a:r>
            <a:r>
              <a:rPr lang="it-IT" altLang="it-IT" b="1"/>
              <a:t> </a:t>
            </a:r>
            <a:endParaRPr lang="it-IT" alt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84163" y="82550"/>
            <a:ext cx="8607425" cy="946150"/>
          </a:xfrm>
          <a:prstGeom prst="rect">
            <a:avLst/>
          </a:prstGeom>
          <a:solidFill>
            <a:srgbClr val="DDDDDD"/>
          </a:solidFill>
          <a:ln w="9525">
            <a:noFill/>
            <a:miter lim="800000"/>
            <a:headEnd/>
            <a:tailEnd/>
          </a:ln>
        </p:spPr>
        <p:txBody>
          <a:bodyPr wrap="none">
            <a:spAutoFit/>
          </a:bodyPr>
          <a:lstStyle/>
          <a:p>
            <a:pPr algn="ctr"/>
            <a:r>
              <a:rPr lang="it-IT" altLang="it-IT" sz="2800" b="1">
                <a:latin typeface="Verdana" pitchFamily="34" charset="0"/>
              </a:rPr>
              <a:t>UN ESEMPIO DI MALATTIA AUTOIMMUNE:</a:t>
            </a:r>
          </a:p>
          <a:p>
            <a:pPr algn="ctr"/>
            <a:r>
              <a:rPr lang="it-IT" altLang="it-IT" sz="2800" b="1">
                <a:latin typeface="Verdana" pitchFamily="34" charset="0"/>
              </a:rPr>
              <a:t>IL LES DA PROCAINAMIDE</a:t>
            </a:r>
          </a:p>
        </p:txBody>
      </p:sp>
      <p:sp>
        <p:nvSpPr>
          <p:cNvPr id="29699" name="Text Box 3"/>
          <p:cNvSpPr txBox="1">
            <a:spLocks noChangeArrowheads="1"/>
          </p:cNvSpPr>
          <p:nvPr/>
        </p:nvSpPr>
        <p:spPr bwMode="auto">
          <a:xfrm>
            <a:off x="117475" y="1031875"/>
            <a:ext cx="4454525" cy="5786438"/>
          </a:xfrm>
          <a:prstGeom prst="rect">
            <a:avLst/>
          </a:prstGeom>
          <a:noFill/>
          <a:ln w="9525">
            <a:noFill/>
            <a:miter lim="800000"/>
            <a:headEnd/>
            <a:tailEnd/>
          </a:ln>
        </p:spPr>
        <p:txBody>
          <a:bodyPr>
            <a:spAutoFit/>
          </a:bodyPr>
          <a:lstStyle/>
          <a:p>
            <a:pPr>
              <a:buFontTx/>
              <a:buChar char="•"/>
            </a:pPr>
            <a:r>
              <a:rPr lang="it-IT" altLang="it-IT" sz="2200" b="1">
                <a:latin typeface="Verdana" pitchFamily="34" charset="0"/>
              </a:rPr>
              <a:t> La procainamide (PA) è un derivato dell’anilina utilizzato come antiaritmico</a:t>
            </a:r>
          </a:p>
          <a:p>
            <a:pPr>
              <a:buFontTx/>
              <a:buChar char="•"/>
            </a:pPr>
            <a:r>
              <a:rPr lang="it-IT" altLang="it-IT" sz="2200" b="1">
                <a:latin typeface="Verdana" pitchFamily="34" charset="0"/>
              </a:rPr>
              <a:t>Il 90% dei pz. trattati mostra anticorpi anti-nucleo, ed un terzo sviluppa lupus eritematoso sistemico (febbre, perdita di peso, complicazioni polmonari, pericarditi, artriti, …)</a:t>
            </a:r>
          </a:p>
          <a:p>
            <a:pPr>
              <a:buFontTx/>
              <a:buChar char="•"/>
            </a:pPr>
            <a:r>
              <a:rPr lang="it-IT" altLang="it-IT" sz="2200" b="1">
                <a:latin typeface="Verdana" pitchFamily="34" charset="0"/>
              </a:rPr>
              <a:t>Metabolismo, con formazione di un metabolita immunogeno a livello dei fagociti extraepatici</a:t>
            </a:r>
          </a:p>
        </p:txBody>
      </p:sp>
      <p:pic>
        <p:nvPicPr>
          <p:cNvPr id="29700" name="Picture 4" descr="Grem F4"/>
          <p:cNvPicPr>
            <a:picLocks noChangeAspect="1" noChangeArrowheads="1"/>
          </p:cNvPicPr>
          <p:nvPr/>
        </p:nvPicPr>
        <p:blipFill>
          <a:blip r:embed="rId3" cstate="print">
            <a:lum bright="-12000" contrast="42000"/>
          </a:blip>
          <a:srcRect/>
          <a:stretch>
            <a:fillRect/>
          </a:stretch>
        </p:blipFill>
        <p:spPr bwMode="auto">
          <a:xfrm>
            <a:off x="4416425" y="1179513"/>
            <a:ext cx="4629150" cy="4716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50825" y="155575"/>
            <a:ext cx="8642350" cy="519113"/>
          </a:xfrm>
          <a:prstGeom prst="rect">
            <a:avLst/>
          </a:prstGeom>
          <a:solidFill>
            <a:srgbClr val="DDDDDD"/>
          </a:solidFill>
          <a:ln w="9525">
            <a:noFill/>
            <a:miter lim="800000"/>
            <a:headEnd/>
            <a:tailEnd/>
          </a:ln>
        </p:spPr>
        <p:txBody>
          <a:bodyPr wrap="none">
            <a:spAutoFit/>
          </a:bodyPr>
          <a:lstStyle/>
          <a:p>
            <a:r>
              <a:rPr lang="it-IT" altLang="it-IT" sz="2800" b="1">
                <a:latin typeface="Verdana" pitchFamily="34" charset="0"/>
              </a:rPr>
              <a:t>IPERSENSIBILITA’ E VIE DI ESPOSIZIONE</a:t>
            </a:r>
          </a:p>
        </p:txBody>
      </p:sp>
      <p:sp>
        <p:nvSpPr>
          <p:cNvPr id="30723" name="Text Box 3"/>
          <p:cNvSpPr txBox="1">
            <a:spLocks noChangeArrowheads="1"/>
          </p:cNvSpPr>
          <p:nvPr/>
        </p:nvSpPr>
        <p:spPr bwMode="auto">
          <a:xfrm>
            <a:off x="6350" y="654050"/>
            <a:ext cx="9137650" cy="6188075"/>
          </a:xfrm>
          <a:prstGeom prst="rect">
            <a:avLst/>
          </a:prstGeom>
          <a:noFill/>
          <a:ln w="9525">
            <a:noFill/>
            <a:miter lim="800000"/>
            <a:headEnd/>
            <a:tailEnd/>
          </a:ln>
        </p:spPr>
        <p:txBody>
          <a:bodyPr>
            <a:spAutoFit/>
          </a:bodyPr>
          <a:lstStyle/>
          <a:p>
            <a:pPr>
              <a:buFontTx/>
              <a:buChar char="•"/>
            </a:pPr>
            <a:r>
              <a:rPr lang="it-IT" altLang="it-IT" sz="2000" b="1">
                <a:latin typeface="Verdana" pitchFamily="34" charset="0"/>
              </a:rPr>
              <a:t>INALAZIONE</a:t>
            </a:r>
          </a:p>
          <a:p>
            <a:pPr marL="268288" lvl="1">
              <a:buFontTx/>
              <a:buChar char="•"/>
            </a:pPr>
            <a:r>
              <a:rPr lang="it-IT" altLang="it-IT" sz="2000" b="1">
                <a:latin typeface="Verdana" pitchFamily="34" charset="0"/>
              </a:rPr>
              <a:t>Asma e rinite, spesso causata da ipersensibilità di tipo I</a:t>
            </a:r>
          </a:p>
          <a:p>
            <a:pPr marL="268288" lvl="1"/>
            <a:r>
              <a:rPr lang="it-IT" altLang="it-IT" sz="2000" b="1">
                <a:latin typeface="Verdana" pitchFamily="34" charset="0"/>
              </a:rPr>
              <a:t> IgE-mediata. La distinzione patogenetica viene basata sulla presenza di IgE specifiche</a:t>
            </a:r>
          </a:p>
          <a:p>
            <a:pPr marL="539750" lvl="2">
              <a:buFontTx/>
              <a:buChar char="•"/>
            </a:pPr>
            <a:r>
              <a:rPr lang="it-IT" altLang="it-IT" sz="2000" b="1">
                <a:latin typeface="Verdana" pitchFamily="34" charset="0"/>
              </a:rPr>
              <a:t>Gli xenobiotici più frequentemente implicati sono i derivati del cromo, nickel, piombo e palladio; anche il diisotiocianato di toulene (TDI) ed anidridi acide.</a:t>
            </a:r>
          </a:p>
          <a:p>
            <a:pPr marL="268288" lvl="1">
              <a:buFontTx/>
              <a:buChar char="•"/>
            </a:pPr>
            <a:r>
              <a:rPr lang="it-IT" altLang="it-IT" sz="2000" b="1">
                <a:latin typeface="Verdana" pitchFamily="34" charset="0"/>
              </a:rPr>
              <a:t>Alveolite estrinseca allergica (tipo IV). Implicati sono il TDI, resine epossidiche ed amine quaternarie, ed il berillio</a:t>
            </a:r>
          </a:p>
          <a:p>
            <a:pPr>
              <a:buFontTx/>
              <a:buChar char="•"/>
            </a:pPr>
            <a:r>
              <a:rPr lang="it-IT" altLang="it-IT" sz="2000" b="1">
                <a:latin typeface="Verdana" pitchFamily="34" charset="0"/>
              </a:rPr>
              <a:t>INGESTIONE (IgE-mediata)</a:t>
            </a:r>
          </a:p>
          <a:p>
            <a:pPr marL="268288" lvl="1">
              <a:buFontTx/>
              <a:buChar char="•"/>
            </a:pPr>
            <a:r>
              <a:rPr lang="it-IT" altLang="it-IT" sz="2000" b="1">
                <a:latin typeface="Verdana" pitchFamily="34" charset="0"/>
              </a:rPr>
              <a:t>Si manifesta con reazioni anafilattiche, gastroenterite eosinofilica,ed eczemi. Implicati sono coloranti, derivati del trifenilmetano, conservanti (incluso quali l’acido citrico ed antiossidanti quali i tocoferoli e le lecitine) </a:t>
            </a:r>
          </a:p>
          <a:p>
            <a:pPr>
              <a:buFontTx/>
              <a:buChar char="•"/>
            </a:pPr>
            <a:r>
              <a:rPr lang="it-IT" altLang="it-IT" sz="2000" b="1">
                <a:latin typeface="Verdana" pitchFamily="34" charset="0"/>
              </a:rPr>
              <a:t>CUTANEA</a:t>
            </a:r>
          </a:p>
          <a:p>
            <a:pPr marL="268288" lvl="1">
              <a:buFontTx/>
              <a:buChar char="•"/>
            </a:pPr>
            <a:r>
              <a:rPr lang="it-IT" altLang="it-IT" sz="2000" b="1">
                <a:latin typeface="Verdana" pitchFamily="34" charset="0"/>
              </a:rPr>
              <a:t>Dermatite da contatto (tipo IV)</a:t>
            </a:r>
          </a:p>
          <a:p>
            <a:pPr marL="268288" lvl="1">
              <a:buFontTx/>
              <a:buChar char="•"/>
            </a:pPr>
            <a:r>
              <a:rPr lang="it-IT" altLang="it-IT" sz="2000" b="1">
                <a:latin typeface="Verdana" pitchFamily="34" charset="0"/>
              </a:rPr>
              <a:t>Dermatite da foto-contatto (la sensibilizzazione è indotta dall’esposizione alla luce)</a:t>
            </a:r>
          </a:p>
          <a:p>
            <a:pPr marL="268288" lvl="1">
              <a:buFontTx/>
              <a:buChar char="•"/>
            </a:pPr>
            <a:r>
              <a:rPr lang="it-IT" altLang="it-IT" sz="2000" b="1">
                <a:latin typeface="Verdana" pitchFamily="34" charset="0"/>
              </a:rPr>
              <a:t>Urticaria (tipo I), in cui la sensibilizzazione può essere sistemica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39738" y="171450"/>
            <a:ext cx="8280400" cy="946150"/>
          </a:xfrm>
          <a:prstGeom prst="rect">
            <a:avLst/>
          </a:prstGeom>
          <a:solidFill>
            <a:srgbClr val="DDDDDD"/>
          </a:solidFill>
          <a:ln w="9525">
            <a:noFill/>
            <a:miter lim="800000"/>
            <a:headEnd/>
            <a:tailEnd/>
          </a:ln>
        </p:spPr>
        <p:txBody>
          <a:bodyPr wrap="none">
            <a:spAutoFit/>
          </a:bodyPr>
          <a:lstStyle/>
          <a:p>
            <a:pPr algn="ctr"/>
            <a:r>
              <a:rPr lang="it-IT" altLang="it-IT" sz="2800" b="1">
                <a:latin typeface="Verdana" pitchFamily="34" charset="0"/>
              </a:rPr>
              <a:t>VALUTAZIONE IMMUNOTOSSICOLOGICA</a:t>
            </a:r>
          </a:p>
          <a:p>
            <a:pPr algn="ctr"/>
            <a:r>
              <a:rPr lang="it-IT" altLang="it-IT" sz="2800" b="1">
                <a:latin typeface="Verdana" pitchFamily="34" charset="0"/>
              </a:rPr>
              <a:t>NEI RODITORI</a:t>
            </a:r>
          </a:p>
        </p:txBody>
      </p:sp>
      <p:pic>
        <p:nvPicPr>
          <p:cNvPr id="31747" name="Picture 3" descr="Grem F3"/>
          <p:cNvPicPr>
            <a:picLocks noChangeAspect="1" noChangeArrowheads="1"/>
          </p:cNvPicPr>
          <p:nvPr/>
        </p:nvPicPr>
        <p:blipFill>
          <a:blip r:embed="rId3" cstate="print">
            <a:lum bright="-18000" contrast="54000"/>
          </a:blip>
          <a:srcRect l="2013" t="2867"/>
          <a:stretch>
            <a:fillRect/>
          </a:stretch>
        </p:blipFill>
        <p:spPr bwMode="auto">
          <a:xfrm>
            <a:off x="155575" y="1292225"/>
            <a:ext cx="8921750" cy="541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439738" y="104775"/>
            <a:ext cx="8280400" cy="946150"/>
          </a:xfrm>
          <a:prstGeom prst="rect">
            <a:avLst/>
          </a:prstGeom>
          <a:solidFill>
            <a:srgbClr val="DDDDDD"/>
          </a:solidFill>
          <a:ln w="9525">
            <a:noFill/>
            <a:miter lim="800000"/>
            <a:headEnd/>
            <a:tailEnd/>
          </a:ln>
        </p:spPr>
        <p:txBody>
          <a:bodyPr wrap="none">
            <a:spAutoFit/>
          </a:bodyPr>
          <a:lstStyle/>
          <a:p>
            <a:pPr algn="ctr"/>
            <a:r>
              <a:rPr lang="it-IT" altLang="it-IT" sz="2800" b="1">
                <a:latin typeface="Verdana" pitchFamily="34" charset="0"/>
              </a:rPr>
              <a:t>VALUTAZIONE IMMUNOTOSSICOLOGICA</a:t>
            </a:r>
          </a:p>
          <a:p>
            <a:pPr algn="ctr"/>
            <a:r>
              <a:rPr lang="it-IT" altLang="it-IT" sz="2800" b="1">
                <a:latin typeface="Verdana" pitchFamily="34" charset="0"/>
              </a:rPr>
              <a:t>NELL’UOMO</a:t>
            </a:r>
          </a:p>
        </p:txBody>
      </p:sp>
      <p:pic>
        <p:nvPicPr>
          <p:cNvPr id="32771" name="Picture 3" descr="review"/>
          <p:cNvPicPr>
            <a:picLocks noChangeAspect="1" noChangeArrowheads="1"/>
          </p:cNvPicPr>
          <p:nvPr/>
        </p:nvPicPr>
        <p:blipFill>
          <a:blip r:embed="rId3" cstate="print">
            <a:lum bright="-12000" contrast="36000"/>
          </a:blip>
          <a:srcRect t="5521" r="4326"/>
          <a:stretch>
            <a:fillRect/>
          </a:stretch>
        </p:blipFill>
        <p:spPr bwMode="auto">
          <a:xfrm>
            <a:off x="66675" y="1084263"/>
            <a:ext cx="8705850" cy="5451475"/>
          </a:xfrm>
          <a:prstGeom prst="rect">
            <a:avLst/>
          </a:prstGeom>
          <a:noFill/>
          <a:ln w="9525">
            <a:noFill/>
            <a:miter lim="800000"/>
            <a:headEnd/>
            <a:tailEnd/>
          </a:ln>
        </p:spPr>
      </p:pic>
      <p:sp>
        <p:nvSpPr>
          <p:cNvPr id="32772" name="Text Box 4"/>
          <p:cNvSpPr txBox="1">
            <a:spLocks noChangeArrowheads="1"/>
          </p:cNvSpPr>
          <p:nvPr/>
        </p:nvSpPr>
        <p:spPr bwMode="auto">
          <a:xfrm>
            <a:off x="5829300" y="6502400"/>
            <a:ext cx="3090863" cy="304800"/>
          </a:xfrm>
          <a:prstGeom prst="rect">
            <a:avLst/>
          </a:prstGeom>
          <a:noFill/>
          <a:ln w="9525">
            <a:noFill/>
            <a:miter lim="800000"/>
            <a:headEnd/>
            <a:tailEnd/>
          </a:ln>
        </p:spPr>
        <p:txBody>
          <a:bodyPr wrap="none">
            <a:spAutoFit/>
          </a:bodyPr>
          <a:lstStyle/>
          <a:p>
            <a:r>
              <a:rPr lang="it-IT" altLang="it-IT" sz="1400" b="1">
                <a:latin typeface="Verdana" pitchFamily="34" charset="0"/>
              </a:rPr>
              <a:t>Vos et al., Toxicol. Lett. 1995</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04800" y="184150"/>
            <a:ext cx="8686800" cy="6673850"/>
          </a:xfrm>
          <a:prstGeom prst="rect">
            <a:avLst/>
          </a:prstGeom>
          <a:solidFill>
            <a:srgbClr val="CCFFFF"/>
          </a:solidFill>
          <a:ln w="9525">
            <a:solidFill>
              <a:srgbClr val="FF0000"/>
            </a:solidFill>
            <a:miter lim="800000"/>
            <a:headEnd/>
            <a:tailEnd/>
          </a:ln>
        </p:spPr>
        <p:txBody>
          <a:bodyPr>
            <a:spAutoFit/>
          </a:bodyPr>
          <a:lstStyle/>
          <a:p>
            <a:pPr algn="just">
              <a:spcBef>
                <a:spcPct val="50000"/>
              </a:spcBef>
            </a:pPr>
            <a:r>
              <a:rPr lang="it-IT" altLang="it-IT" sz="2400" b="1"/>
              <a:t>E' noto che molti farmaci, senza il coinvolgimento di una reazione antigene-anticorpo, liberano mediatori dell'infiammazione (in particolare l'istamina) e determinano </a:t>
            </a:r>
            <a:r>
              <a:rPr lang="it-IT" altLang="it-IT" sz="2400" b="1">
                <a:solidFill>
                  <a:srgbClr val="FF3300"/>
                </a:solidFill>
              </a:rPr>
              <a:t>reazioni pseudoallergiche</a:t>
            </a:r>
            <a:r>
              <a:rPr lang="it-IT" altLang="it-IT" sz="2400" b="1"/>
              <a:t>, </a:t>
            </a:r>
            <a:r>
              <a:rPr lang="it-IT" altLang="it-IT" sz="2400" b="1">
                <a:solidFill>
                  <a:srgbClr val="3333FF"/>
                </a:solidFill>
              </a:rPr>
              <a:t>come ad esempio l'orticaria indotta dalla morfina o il broncospasmo mediato dalla aspirina. </a:t>
            </a:r>
          </a:p>
          <a:p>
            <a:pPr algn="just">
              <a:spcBef>
                <a:spcPct val="50000"/>
              </a:spcBef>
            </a:pPr>
            <a:r>
              <a:rPr lang="it-IT" altLang="it-IT" sz="2400" b="1"/>
              <a:t>Il concetto di </a:t>
            </a:r>
            <a:r>
              <a:rPr lang="it-IT" altLang="it-IT" sz="2400" b="1">
                <a:solidFill>
                  <a:srgbClr val="FF3300"/>
                </a:solidFill>
              </a:rPr>
              <a:t>"intolleranza"</a:t>
            </a:r>
            <a:r>
              <a:rPr lang="it-IT" altLang="it-IT" sz="2400" b="1"/>
              <a:t> di norma </a:t>
            </a:r>
            <a:r>
              <a:rPr lang="it-IT" altLang="it-IT" sz="2400" b="1">
                <a:solidFill>
                  <a:srgbClr val="3333FF"/>
                </a:solidFill>
              </a:rPr>
              <a:t>indica dei pazienti con una risposta eccessiva ad una dose normale di farmaco, per esempio a causa di un metabolismo lento</a:t>
            </a:r>
            <a:r>
              <a:rPr lang="it-IT" altLang="it-IT" sz="2400" b="1"/>
              <a:t>. La risposta è qualitativamente uguale, ma quantitativamente eccessiva. </a:t>
            </a:r>
          </a:p>
          <a:p>
            <a:pPr algn="just">
              <a:spcBef>
                <a:spcPct val="50000"/>
              </a:spcBef>
            </a:pPr>
            <a:r>
              <a:rPr lang="it-IT" altLang="it-IT" sz="2400" b="1"/>
              <a:t>Nel caso </a:t>
            </a:r>
            <a:r>
              <a:rPr lang="it-IT" altLang="it-IT" sz="2400" b="1">
                <a:solidFill>
                  <a:srgbClr val="FF3300"/>
                </a:solidFill>
              </a:rPr>
              <a:t>dell'idiosincrasia </a:t>
            </a:r>
            <a:r>
              <a:rPr lang="it-IT" altLang="it-IT" sz="2400" b="1"/>
              <a:t>(</a:t>
            </a:r>
            <a:r>
              <a:rPr lang="it-IT" altLang="it-IT" sz="2400" b="1">
                <a:solidFill>
                  <a:srgbClr val="3333FF"/>
                </a:solidFill>
              </a:rPr>
              <a:t>termine che indica che la reazione è determinata dalla costituzione del paziente</a:t>
            </a:r>
            <a:r>
              <a:rPr lang="it-IT" altLang="it-IT" sz="2400" b="1"/>
              <a:t>), d'altra parte, la risposta è anche qualitativamente differente. </a:t>
            </a:r>
            <a:r>
              <a:rPr lang="it-IT" altLang="it-IT" sz="2400" b="1">
                <a:solidFill>
                  <a:schemeClr val="folHlink"/>
                </a:solidFill>
              </a:rPr>
              <a:t>Fra i molti esempi ci sono l'anemia emolitica in pazienti con deficit di glucosio-6-fosfatasi e, probabilmente, l'anemia aplastica da fenilbutazone.</a:t>
            </a:r>
            <a:r>
              <a:rPr lang="it-IT" altLang="it-IT" b="1">
                <a:solidFill>
                  <a:schemeClr val="folHlink"/>
                </a:solidFill>
              </a:rPr>
              <a:t> </a:t>
            </a:r>
            <a:endParaRPr lang="it-IT" altLang="it-IT">
              <a:solidFill>
                <a:schemeClr val="folHlink"/>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304800" y="304800"/>
            <a:ext cx="8610600" cy="6172200"/>
          </a:xfrm>
          <a:solidFill>
            <a:schemeClr val="accent5"/>
          </a:solidFill>
        </p:spPr>
        <p:txBody>
          <a:bodyPr/>
          <a:lstStyle/>
          <a:p>
            <a:pPr>
              <a:defRPr/>
            </a:pPr>
            <a:r>
              <a:rPr lang="it-IT" sz="2000" dirty="0" smtClean="0"/>
              <a:t>La </a:t>
            </a:r>
            <a:r>
              <a:rPr lang="it-IT" sz="2000" b="1" dirty="0" smtClean="0"/>
              <a:t>farmaco-idiosincrasia</a:t>
            </a:r>
            <a:r>
              <a:rPr lang="it-IT" sz="2000" dirty="0" smtClean="0"/>
              <a:t> è una risposta pericolosa e a volte letale non derivante dal sistema immunitario, ma su base genetica, dipendente dalla presenza di enzimi alterati o dalla loro assenza, che modificando il farmaco possono portare ad intermedi tossici e dannosi. Le reazioni </a:t>
            </a:r>
            <a:r>
              <a:rPr lang="it-IT" sz="2000" dirty="0" err="1" smtClean="0"/>
              <a:t>idiosincrasiche</a:t>
            </a:r>
            <a:r>
              <a:rPr lang="it-IT" sz="2000" dirty="0" smtClean="0"/>
              <a:t> possono essere distinte in:</a:t>
            </a:r>
          </a:p>
          <a:p>
            <a:pPr>
              <a:defRPr/>
            </a:pPr>
            <a:endParaRPr lang="it-IT" sz="2000" dirty="0" smtClean="0"/>
          </a:p>
          <a:p>
            <a:pPr>
              <a:defRPr/>
            </a:pPr>
            <a:r>
              <a:rPr lang="it-IT" sz="2400" dirty="0" smtClean="0">
                <a:solidFill>
                  <a:srgbClr val="3333FF"/>
                </a:solidFill>
              </a:rPr>
              <a:t>Reazioni indotte da ridotta sintesi di enzimi.</a:t>
            </a:r>
          </a:p>
          <a:p>
            <a:pPr>
              <a:defRPr/>
            </a:pPr>
            <a:r>
              <a:rPr lang="it-IT" sz="2400" dirty="0" smtClean="0">
                <a:solidFill>
                  <a:srgbClr val="3333FF"/>
                </a:solidFill>
              </a:rPr>
              <a:t>Reazioni indotte da sintesi di enzimi alterati.</a:t>
            </a:r>
          </a:p>
          <a:p>
            <a:pPr>
              <a:defRPr/>
            </a:pPr>
            <a:r>
              <a:rPr lang="it-IT" sz="2400" dirty="0" smtClean="0">
                <a:solidFill>
                  <a:srgbClr val="3333FF"/>
                </a:solidFill>
              </a:rPr>
              <a:t>Reazioni indotte da proteine trasportatrici alterate.</a:t>
            </a:r>
          </a:p>
          <a:p>
            <a:pPr>
              <a:defRPr/>
            </a:pPr>
            <a:endParaRPr lang="it-IT" sz="2000" dirty="0" smtClean="0"/>
          </a:p>
          <a:p>
            <a:pPr>
              <a:defRPr/>
            </a:pPr>
            <a:r>
              <a:rPr lang="it-IT" sz="2000" dirty="0" smtClean="0"/>
              <a:t>Un esempio di reazione </a:t>
            </a:r>
            <a:r>
              <a:rPr lang="it-IT" sz="2000" dirty="0" err="1" smtClean="0"/>
              <a:t>idiosincrasica</a:t>
            </a:r>
            <a:r>
              <a:rPr lang="it-IT" sz="2000" dirty="0" smtClean="0"/>
              <a:t> indotta da </a:t>
            </a:r>
            <a:r>
              <a:rPr lang="it-IT" sz="2000" dirty="0" smtClean="0">
                <a:solidFill>
                  <a:srgbClr val="3333FF"/>
                </a:solidFill>
              </a:rPr>
              <a:t>ridotta sintesi di enzimi </a:t>
            </a:r>
            <a:r>
              <a:rPr lang="it-IT" sz="2000" dirty="0" smtClean="0"/>
              <a:t>è rappresentato dai sulfamidici possono portare ad anemia emolitica in soggetti carenti di glucosio-6-fosfato-deidrogenasi (i sulfamidici sono forti ossidanti e vanno ad ossidare l’emoglobina e, data la carenza di G6P-dH, il NADH non potrà essere utilizzato dal </a:t>
            </a:r>
            <a:r>
              <a:rPr lang="it-IT" sz="2000" dirty="0" err="1" smtClean="0"/>
              <a:t>glutatione</a:t>
            </a:r>
            <a:r>
              <a:rPr lang="it-IT" sz="2000" dirty="0" smtClean="0"/>
              <a:t> per ridurre i composti ossidati ed si avrà eccesso di metaemoglobina che porterà alla lisi il globulo rosso). </a:t>
            </a:r>
            <a:br>
              <a:rPr lang="it-IT" sz="2000" dirty="0" smtClean="0"/>
            </a:br>
            <a:endParaRPr lang="it-IT"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ile:Via dei pentoso fosfati.svg">
            <a:hlinkClick r:id="rId2"/>
          </p:cNvPr>
          <p:cNvPicPr>
            <a:picLocks noChangeAspect="1" noChangeArrowheads="1"/>
          </p:cNvPicPr>
          <p:nvPr/>
        </p:nvPicPr>
        <p:blipFill>
          <a:blip r:embed="rId3" cstate="print"/>
          <a:srcRect/>
          <a:stretch>
            <a:fillRect/>
          </a:stretch>
        </p:blipFill>
        <p:spPr bwMode="auto">
          <a:xfrm>
            <a:off x="325438" y="919163"/>
            <a:ext cx="8577262" cy="5938837"/>
          </a:xfrm>
          <a:prstGeom prst="rect">
            <a:avLst/>
          </a:prstGeom>
          <a:solidFill>
            <a:srgbClr val="FFFFCC"/>
          </a:solidFill>
          <a:ln w="9525">
            <a:noFill/>
            <a:miter lim="800000"/>
            <a:headEnd/>
            <a:tailEnd/>
          </a:ln>
        </p:spPr>
      </p:pic>
      <p:sp>
        <p:nvSpPr>
          <p:cNvPr id="35843" name="CasellaDiTesto 2"/>
          <p:cNvSpPr txBox="1">
            <a:spLocks noChangeArrowheads="1"/>
          </p:cNvSpPr>
          <p:nvPr/>
        </p:nvSpPr>
        <p:spPr bwMode="auto">
          <a:xfrm>
            <a:off x="342900" y="0"/>
            <a:ext cx="8483600" cy="923925"/>
          </a:xfrm>
          <a:prstGeom prst="rect">
            <a:avLst/>
          </a:prstGeom>
          <a:solidFill>
            <a:schemeClr val="bg1"/>
          </a:solidFill>
          <a:ln w="9525">
            <a:noFill/>
            <a:miter lim="800000"/>
            <a:headEnd/>
            <a:tailEnd/>
          </a:ln>
        </p:spPr>
        <p:txBody>
          <a:bodyPr>
            <a:spAutoFit/>
          </a:bodyPr>
          <a:lstStyle/>
          <a:p>
            <a:r>
              <a:rPr lang="it-IT" altLang="it-IT"/>
              <a:t>L'NADPH fornisce il potere riducente necessario per riconvertire il</a:t>
            </a:r>
            <a:r>
              <a:rPr lang="it-IT" altLang="it-IT">
                <a:solidFill>
                  <a:srgbClr val="FF0000"/>
                </a:solidFill>
              </a:rPr>
              <a:t> glutatione </a:t>
            </a:r>
            <a:r>
              <a:rPr lang="it-IT" altLang="it-IT"/>
              <a:t>ossidato (GSSG) in glutatione ridotto (GSH), una molecola necessaria per neutralizzare i </a:t>
            </a:r>
            <a:r>
              <a:rPr lang="it-IT" altLang="it-IT">
                <a:solidFill>
                  <a:srgbClr val="FF0000"/>
                </a:solidFill>
              </a:rPr>
              <a:t>radicali liberi  </a:t>
            </a:r>
            <a:r>
              <a:rPr lang="it-IT" altLang="it-IT"/>
              <a:t>in grado di causare un danno ossidativo.</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a:gradFill>
        <a:effectLst/>
      </p:bgPr>
    </p:bg>
    <p:spTree>
      <p:nvGrpSpPr>
        <p:cNvPr id="1" name=""/>
        <p:cNvGrpSpPr/>
        <p:nvPr/>
      </p:nvGrpSpPr>
      <p:grpSpPr>
        <a:xfrm>
          <a:off x="0" y="0"/>
          <a:ext cx="0" cy="0"/>
          <a:chOff x="0" y="0"/>
          <a:chExt cx="0" cy="0"/>
        </a:xfrm>
      </p:grpSpPr>
      <p:sp>
        <p:nvSpPr>
          <p:cNvPr id="36866" name="Titolo 1"/>
          <p:cNvSpPr>
            <a:spLocks noGrp="1"/>
          </p:cNvSpPr>
          <p:nvPr>
            <p:ph type="title"/>
          </p:nvPr>
        </p:nvSpPr>
        <p:spPr>
          <a:xfrm>
            <a:off x="457200" y="0"/>
            <a:ext cx="8229600" cy="715963"/>
          </a:xfrm>
        </p:spPr>
        <p:txBody>
          <a:bodyPr/>
          <a:lstStyle/>
          <a:p>
            <a:r>
              <a:rPr lang="it-IT" altLang="it-IT" smtClean="0">
                <a:solidFill>
                  <a:schemeClr val="bg1"/>
                </a:solidFill>
              </a:rPr>
              <a:t>Idiosincrasia</a:t>
            </a:r>
          </a:p>
        </p:txBody>
      </p:sp>
      <p:sp>
        <p:nvSpPr>
          <p:cNvPr id="36867" name="Segnaposto contenuto 2"/>
          <p:cNvSpPr>
            <a:spLocks noGrp="1"/>
          </p:cNvSpPr>
          <p:nvPr>
            <p:ph idx="1"/>
          </p:nvPr>
        </p:nvSpPr>
        <p:spPr>
          <a:xfrm>
            <a:off x="381000" y="609600"/>
            <a:ext cx="8458200" cy="6248400"/>
          </a:xfrm>
          <a:solidFill>
            <a:schemeClr val="bg1"/>
          </a:solidFill>
        </p:spPr>
        <p:txBody>
          <a:bodyPr/>
          <a:lstStyle/>
          <a:p>
            <a:pPr algn="just"/>
            <a:r>
              <a:rPr lang="it-IT" altLang="it-IT" sz="2400" smtClean="0"/>
              <a:t>Un esempio di reazione idiosincrasica indotta da </a:t>
            </a:r>
            <a:r>
              <a:rPr lang="it-IT" altLang="it-IT" sz="2400" smtClean="0">
                <a:solidFill>
                  <a:srgbClr val="3333FF"/>
                </a:solidFill>
              </a:rPr>
              <a:t>sintesi di enzimi alterati </a:t>
            </a:r>
            <a:r>
              <a:rPr lang="it-IT" altLang="it-IT" sz="2400" smtClean="0"/>
              <a:t>è l'apnea causata dalla somministrazione di succinilcolina in quegli individui in cui la succinilcolin-esterasi (o pseudocolinesterasi) è alterata; la succinilcolina è un bloccante neuromuscolare depolarizzante utilizzato negli interventi chirurgici ed è ad emivita plasmatica breve, data la rapida metabolizzazione da parte della succinilcolin-esterasi; se il soggetto presenta un enzima alterato, esso va incontro ad apnea perché l'enzima blocca la muscolatura, tra cui il diaframma.</a:t>
            </a:r>
          </a:p>
          <a:p>
            <a:r>
              <a:rPr lang="it-IT" altLang="it-IT" sz="2400" smtClean="0"/>
              <a:t>Un esempio di reazione idiosincrasica indotta </a:t>
            </a:r>
            <a:r>
              <a:rPr lang="it-IT" altLang="it-IT" sz="2400" smtClean="0">
                <a:solidFill>
                  <a:srgbClr val="3333FF"/>
                </a:solidFill>
              </a:rPr>
              <a:t>da proteine trasportatrici alterate </a:t>
            </a:r>
            <a:r>
              <a:rPr lang="it-IT" altLang="it-IT" sz="2400" smtClean="0"/>
              <a:t>è l’emocromatosi primitiva causata da un’alterazione a carico della transferrina (si ha un accumulo di ferro con gravi conseguenze: </a:t>
            </a:r>
            <a:r>
              <a:rPr lang="it-IT" altLang="it-IT" sz="1400" smtClean="0"/>
              <a:t>cirrosi epatica, diabete, iper ed ipotiroidismo, impotenza nell'uomo, alterazioni mestruali nella donna e sterilità in entrambi, scompenso cardiaco e aritmie, artropatie e osteoporosi).</a:t>
            </a:r>
          </a:p>
          <a:p>
            <a:endParaRPr lang="it-IT" altLang="it-IT" smtClean="0"/>
          </a:p>
          <a:p>
            <a:endParaRPr lang="it-IT" altLang="it-IT"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914400" y="838200"/>
            <a:ext cx="7543800" cy="5262563"/>
          </a:xfrm>
          <a:prstGeom prst="rect">
            <a:avLst/>
          </a:prstGeom>
          <a:solidFill>
            <a:srgbClr val="CCFFFF"/>
          </a:solidFill>
          <a:ln w="9525">
            <a:solidFill>
              <a:srgbClr val="FF0000"/>
            </a:solidFill>
            <a:miter lim="800000"/>
            <a:headEnd/>
            <a:tailEnd/>
          </a:ln>
        </p:spPr>
        <p:txBody>
          <a:bodyPr>
            <a:spAutoFit/>
          </a:bodyPr>
          <a:lstStyle/>
          <a:p>
            <a:pPr algn="just">
              <a:spcBef>
                <a:spcPct val="50000"/>
              </a:spcBef>
              <a:defRPr/>
            </a:pPr>
            <a:r>
              <a:rPr lang="it-IT" sz="2400" b="1" dirty="0">
                <a:solidFill>
                  <a:srgbClr val="FF3300"/>
                </a:solidFill>
              </a:rPr>
              <a:t>Gli effetti avversi di tipo B sono difficili da studiare sperimentalmente, spesso il meccanismo non è noto o non completamente chiarito.</a:t>
            </a:r>
            <a:r>
              <a:rPr lang="it-IT" sz="2400" b="1" dirty="0"/>
              <a:t> </a:t>
            </a:r>
          </a:p>
          <a:p>
            <a:pPr algn="just">
              <a:spcBef>
                <a:spcPct val="50000"/>
              </a:spcBef>
              <a:defRPr/>
            </a:pPr>
            <a:r>
              <a:rPr lang="it-IT" sz="2400" b="1" dirty="0">
                <a:solidFill>
                  <a:srgbClr val="3333FF"/>
                </a:solidFill>
              </a:rPr>
              <a:t>Sono raramente disponibili test diagnostici e, in un singolo paziente, spesso resta non provata la connessione fra farmaco e risposta</a:t>
            </a:r>
            <a:r>
              <a:rPr lang="it-IT" sz="2400" b="1" dirty="0"/>
              <a:t>. </a:t>
            </a:r>
          </a:p>
          <a:p>
            <a:pPr algn="just">
              <a:spcBef>
                <a:spcPct val="50000"/>
              </a:spcBef>
              <a:defRPr/>
            </a:pPr>
            <a:r>
              <a:rPr lang="it-IT" sz="2400" b="1" dirty="0"/>
              <a:t>Esistono molti esempi di farmaci ritirati dal commercio a causa di una reazione </a:t>
            </a:r>
            <a:r>
              <a:rPr lang="it-IT" sz="2400" b="1" dirty="0" err="1">
                <a:solidFill>
                  <a:srgbClr val="FF00FF"/>
                </a:solidFill>
              </a:rPr>
              <a:t>idiosincrasica</a:t>
            </a:r>
            <a:r>
              <a:rPr lang="it-IT" sz="2400" b="1" dirty="0"/>
              <a:t>, mentre il meccanismo responsabile della reazione non è mai stato chiarito (un esempio importante </a:t>
            </a:r>
            <a:r>
              <a:rPr kumimoji="1" lang="it-IT" sz="2400" dirty="0">
                <a:solidFill>
                  <a:srgbClr val="3333FF"/>
                </a:solidFill>
                <a:effectLst>
                  <a:outerShdw blurRad="38100" dist="38100" dir="2700000" algn="tl">
                    <a:srgbClr val="000000"/>
                  </a:outerShdw>
                </a:effectLst>
                <a:latin typeface="+mn-lt"/>
              </a:rPr>
              <a:t>sindrome </a:t>
            </a:r>
            <a:r>
              <a:rPr kumimoji="1" lang="it-IT" sz="2400" dirty="0" err="1">
                <a:solidFill>
                  <a:srgbClr val="3333FF"/>
                </a:solidFill>
                <a:effectLst>
                  <a:outerShdw blurRad="38100" dist="38100" dir="2700000" algn="tl">
                    <a:srgbClr val="000000"/>
                  </a:outerShdw>
                </a:effectLst>
                <a:latin typeface="+mn-lt"/>
              </a:rPr>
              <a:t>oculomucocutanea</a:t>
            </a:r>
            <a:r>
              <a:rPr kumimoji="1" lang="it-IT" sz="2400" dirty="0">
                <a:solidFill>
                  <a:srgbClr val="3333FF"/>
                </a:solidFill>
                <a:effectLst>
                  <a:outerShdw blurRad="38100" dist="38100" dir="2700000" algn="tl">
                    <a:srgbClr val="000000"/>
                  </a:outerShdw>
                </a:effectLst>
                <a:latin typeface="+mn-lt"/>
              </a:rPr>
              <a:t> da </a:t>
            </a:r>
            <a:r>
              <a:rPr kumimoji="1" lang="it-IT" sz="2400" dirty="0" err="1">
                <a:solidFill>
                  <a:srgbClr val="3333FF"/>
                </a:solidFill>
                <a:effectLst>
                  <a:outerShdw blurRad="38100" dist="38100" dir="2700000" algn="tl">
                    <a:srgbClr val="000000"/>
                  </a:outerShdw>
                </a:effectLst>
                <a:latin typeface="+mn-lt"/>
              </a:rPr>
              <a:t>practololo</a:t>
            </a:r>
            <a:r>
              <a:rPr kumimoji="1" lang="it-IT" sz="2400" dirty="0">
                <a:solidFill>
                  <a:srgbClr val="3333FF"/>
                </a:solidFill>
                <a:effectLst>
                  <a:outerShdw blurRad="38100" dist="38100" dir="2700000" algn="tl">
                    <a:srgbClr val="000000"/>
                  </a:outerShdw>
                </a:effectLst>
                <a:latin typeface="+mn-lt"/>
              </a:rPr>
              <a:t> </a:t>
            </a:r>
            <a:r>
              <a:rPr kumimoji="1" lang="it-IT" sz="2400" dirty="0">
                <a:latin typeface="+mj-lt"/>
              </a:rPr>
              <a:t>(dermatite, </a:t>
            </a:r>
            <a:r>
              <a:rPr kumimoji="1" lang="it-IT" sz="2400" dirty="0" err="1">
                <a:latin typeface="+mj-lt"/>
              </a:rPr>
              <a:t>cheratocongiuntivite</a:t>
            </a:r>
            <a:r>
              <a:rPr kumimoji="1" lang="it-IT" sz="2400" dirty="0">
                <a:latin typeface="+mj-lt"/>
              </a:rPr>
              <a:t> e peritonite sclerosante, che ha portato nel 1976 al ritiro del farmaco dal commercio ). </a:t>
            </a:r>
            <a:endParaRPr lang="it-IT" sz="2400" dirty="0">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09600" y="304800"/>
            <a:ext cx="8077200" cy="6308725"/>
          </a:xfrm>
          <a:prstGeom prst="rect">
            <a:avLst/>
          </a:prstGeom>
          <a:solidFill>
            <a:srgbClr val="CCFFFF"/>
          </a:solidFill>
          <a:ln w="9525">
            <a:solidFill>
              <a:srgbClr val="FF0000"/>
            </a:solidFill>
            <a:miter lim="800000"/>
            <a:headEnd/>
            <a:tailEnd/>
          </a:ln>
        </p:spPr>
        <p:txBody>
          <a:bodyPr>
            <a:spAutoFit/>
          </a:bodyPr>
          <a:lstStyle/>
          <a:p>
            <a:pPr algn="just">
              <a:spcBef>
                <a:spcPct val="50000"/>
              </a:spcBef>
            </a:pPr>
            <a:r>
              <a:rPr lang="it-IT" altLang="it-IT" sz="2400" b="1">
                <a:solidFill>
                  <a:srgbClr val="3333FF"/>
                </a:solidFill>
              </a:rPr>
              <a:t>Gli effetti avversi di tipo B, nonostante la grande difficoltà, sono spesso identificati rapidamente.</a:t>
            </a:r>
          </a:p>
          <a:p>
            <a:pPr algn="just">
              <a:spcBef>
                <a:spcPct val="50000"/>
              </a:spcBef>
            </a:pPr>
            <a:r>
              <a:rPr lang="it-IT" altLang="it-IT" sz="2400" b="1"/>
              <a:t>Ciò perché questi effetti insorgono con relazione temporale compatibile con l'esposizione al farmaco, sono caratteristici ed hanno una bassa incidenza nella popolazione. Alla luce di quanto detto, si comprende facilmente perché </a:t>
            </a:r>
            <a:r>
              <a:rPr lang="it-IT" altLang="it-IT" sz="2400" b="1">
                <a:solidFill>
                  <a:srgbClr val="FF3300"/>
                </a:solidFill>
              </a:rPr>
              <a:t>la segnalazione spontanea</a:t>
            </a:r>
            <a:r>
              <a:rPr lang="it-IT" altLang="it-IT" sz="2400" b="1"/>
              <a:t>, il principale sistema usato dai centri nazionali di farmacovigilanza, </a:t>
            </a:r>
            <a:r>
              <a:rPr lang="it-IT" altLang="it-IT" sz="2400" b="1">
                <a:solidFill>
                  <a:srgbClr val="FF3300"/>
                </a:solidFill>
              </a:rPr>
              <a:t>si sia dimostrata particolarmente efficace per individuare gli effetti avversi di tipo B</a:t>
            </a:r>
            <a:r>
              <a:rPr lang="it-IT" altLang="it-IT" sz="2400" b="1"/>
              <a:t> (</a:t>
            </a:r>
            <a:r>
              <a:rPr lang="it-IT" altLang="it-IT" sz="2400" b="1">
                <a:hlinkClick r:id="rId2"/>
              </a:rPr>
              <a:t>Tabella VI</a:t>
            </a:r>
            <a:r>
              <a:rPr lang="it-IT" altLang="it-IT" sz="2400" b="1"/>
              <a:t>). </a:t>
            </a:r>
          </a:p>
          <a:p>
            <a:pPr algn="just">
              <a:spcBef>
                <a:spcPct val="50000"/>
              </a:spcBef>
            </a:pPr>
            <a:r>
              <a:rPr lang="it-IT" altLang="it-IT" sz="2400" b="1"/>
              <a:t>Altri metodi per studiare gli effetti avversi di tipo B sono il monitoraggio di eventi connessi alle prescrizioni, gli studi caso-controllo ed il record/linkage (usando grandi database automatizzati).</a:t>
            </a:r>
            <a:r>
              <a:rPr lang="it-IT" altLang="it-IT"/>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85800" y="1216025"/>
            <a:ext cx="7924800" cy="4848225"/>
          </a:xfrm>
          <a:prstGeom prst="rect">
            <a:avLst/>
          </a:prstGeom>
          <a:solidFill>
            <a:srgbClr val="CCFFFF"/>
          </a:solidFill>
          <a:ln w="9525">
            <a:solidFill>
              <a:srgbClr val="FF0000"/>
            </a:solidFill>
            <a:miter lim="800000"/>
            <a:headEnd/>
            <a:tailEnd/>
          </a:ln>
        </p:spPr>
        <p:txBody>
          <a:bodyPr>
            <a:spAutoFit/>
          </a:bodyPr>
          <a:lstStyle/>
          <a:p>
            <a:pPr algn="just">
              <a:spcBef>
                <a:spcPct val="50000"/>
              </a:spcBef>
            </a:pPr>
            <a:r>
              <a:rPr lang="it-IT" altLang="it-IT" sz="2400" b="1"/>
              <a:t>Un </a:t>
            </a:r>
            <a:r>
              <a:rPr lang="it-IT" altLang="it-IT" sz="2400" b="1" i="1">
                <a:solidFill>
                  <a:srgbClr val="3333FF"/>
                </a:solidFill>
              </a:rPr>
              <a:t>effetto collaterale</a:t>
            </a:r>
            <a:r>
              <a:rPr lang="it-IT" altLang="it-IT" sz="2400" b="1"/>
              <a:t> è "</a:t>
            </a:r>
            <a:r>
              <a:rPr lang="it-IT" altLang="it-IT" sz="2400" b="1">
                <a:solidFill>
                  <a:srgbClr val="3333FF"/>
                </a:solidFill>
              </a:rPr>
              <a:t>un effetto farmacologico diverso da quello voluto</a:t>
            </a:r>
            <a:r>
              <a:rPr lang="it-IT" altLang="it-IT" sz="2400" b="1"/>
              <a:t>" e un </a:t>
            </a:r>
            <a:r>
              <a:rPr lang="it-IT" altLang="it-IT" sz="2400" b="1" i="1">
                <a:solidFill>
                  <a:srgbClr val="FF3300"/>
                </a:solidFill>
              </a:rPr>
              <a:t>evento avverso</a:t>
            </a:r>
            <a:r>
              <a:rPr lang="it-IT" altLang="it-IT" sz="2400" b="1" i="1"/>
              <a:t> </a:t>
            </a:r>
            <a:r>
              <a:rPr lang="it-IT" altLang="it-IT" sz="2400" b="1" i="1">
                <a:solidFill>
                  <a:srgbClr val="FF3300"/>
                </a:solidFill>
              </a:rPr>
              <a:t>da farmaco</a:t>
            </a:r>
            <a:r>
              <a:rPr lang="it-IT" altLang="it-IT" sz="2400" b="1">
                <a:solidFill>
                  <a:srgbClr val="FF3300"/>
                </a:solidFill>
              </a:rPr>
              <a:t> </a:t>
            </a:r>
            <a:r>
              <a:rPr lang="it-IT" altLang="it-IT" sz="2400" b="1"/>
              <a:t>è "</a:t>
            </a:r>
            <a:r>
              <a:rPr lang="it-IT" altLang="it-IT" sz="2400" b="1">
                <a:solidFill>
                  <a:srgbClr val="FF3300"/>
                </a:solidFill>
              </a:rPr>
              <a:t>un evento nocivo non voluto che occorre durante una terapia farmacologica</a:t>
            </a:r>
            <a:r>
              <a:rPr lang="it-IT" altLang="it-IT" sz="2400" b="1"/>
              <a:t>" che può o non essere connesso al farmaco. </a:t>
            </a:r>
          </a:p>
          <a:p>
            <a:pPr algn="just">
              <a:spcBef>
                <a:spcPct val="50000"/>
              </a:spcBef>
            </a:pPr>
            <a:r>
              <a:rPr lang="it-IT" altLang="it-IT" sz="2400" b="1"/>
              <a:t>La </a:t>
            </a:r>
            <a:r>
              <a:rPr lang="it-IT" altLang="it-IT" sz="2400" b="1">
                <a:hlinkClick r:id="rId2"/>
              </a:rPr>
              <a:t>tabella I</a:t>
            </a:r>
            <a:r>
              <a:rPr lang="it-IT" altLang="it-IT" sz="2400" b="1"/>
              <a:t> riporta la definizione internazionalmente accettata della suddetta terminologia. </a:t>
            </a:r>
          </a:p>
          <a:p>
            <a:pPr algn="just">
              <a:spcBef>
                <a:spcPct val="50000"/>
              </a:spcBef>
            </a:pPr>
            <a:r>
              <a:rPr lang="it-IT" altLang="it-IT" sz="2400" b="1"/>
              <a:t>In molti pazienti tuttavia la relazione fra una reazione avversa ed il farmaco resta incerta e in farmacovigilanza </a:t>
            </a:r>
            <a:r>
              <a:rPr lang="it-IT" altLang="it-IT" sz="2400" b="1" i="1">
                <a:solidFill>
                  <a:srgbClr val="3333FF"/>
                </a:solidFill>
              </a:rPr>
              <a:t>il caso segnalato viene di solito e caratteristicamente definito come sospetta reazione avversa da farmaco.</a:t>
            </a:r>
            <a:r>
              <a:rPr lang="it-IT" altLang="it-IT" i="1">
                <a:solidFill>
                  <a:srgbClr val="3333FF"/>
                </a:solidFill>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914400" y="838200"/>
            <a:ext cx="7543800" cy="5262563"/>
          </a:xfrm>
          <a:prstGeom prst="rect">
            <a:avLst/>
          </a:prstGeom>
          <a:solidFill>
            <a:srgbClr val="CCFFFF"/>
          </a:solidFill>
          <a:ln w="9525">
            <a:solidFill>
              <a:srgbClr val="FF0000"/>
            </a:solidFill>
            <a:miter lim="800000"/>
            <a:headEnd/>
            <a:tailEnd/>
          </a:ln>
        </p:spPr>
        <p:txBody>
          <a:bodyPr>
            <a:spAutoFit/>
          </a:bodyPr>
          <a:lstStyle/>
          <a:p>
            <a:pPr algn="just">
              <a:spcBef>
                <a:spcPct val="50000"/>
              </a:spcBef>
              <a:defRPr/>
            </a:pPr>
            <a:r>
              <a:rPr lang="it-IT" sz="2400" b="1" dirty="0">
                <a:solidFill>
                  <a:srgbClr val="FF3300"/>
                </a:solidFill>
              </a:rPr>
              <a:t>Gli effetti avversi di tipo B sono difficili da studiare sperimentalmente, spesso il meccanismo non è noto o non completamente chiarito.</a:t>
            </a:r>
            <a:r>
              <a:rPr lang="it-IT" sz="2400" b="1" dirty="0"/>
              <a:t> </a:t>
            </a:r>
          </a:p>
          <a:p>
            <a:pPr algn="just">
              <a:spcBef>
                <a:spcPct val="50000"/>
              </a:spcBef>
              <a:defRPr/>
            </a:pPr>
            <a:r>
              <a:rPr lang="it-IT" sz="2400" b="1" dirty="0">
                <a:solidFill>
                  <a:srgbClr val="3333FF"/>
                </a:solidFill>
              </a:rPr>
              <a:t>Sono raramente disponibili test diagnostici e, in un singolo paziente, spesso resta non provata la connessione fra farmaco e risposta</a:t>
            </a:r>
            <a:r>
              <a:rPr lang="it-IT" sz="2400" b="1" dirty="0"/>
              <a:t>. </a:t>
            </a:r>
          </a:p>
          <a:p>
            <a:pPr algn="just">
              <a:spcBef>
                <a:spcPct val="50000"/>
              </a:spcBef>
              <a:defRPr/>
            </a:pPr>
            <a:r>
              <a:rPr lang="it-IT" sz="2400" b="1" dirty="0"/>
              <a:t>Esistono molti esempi di farmaci ritirati dal commercio a causa di una reazione </a:t>
            </a:r>
            <a:r>
              <a:rPr lang="it-IT" sz="2400" b="1" dirty="0" err="1">
                <a:solidFill>
                  <a:srgbClr val="FF00FF"/>
                </a:solidFill>
              </a:rPr>
              <a:t>idiosincrasica</a:t>
            </a:r>
            <a:r>
              <a:rPr lang="it-IT" sz="2400" b="1" dirty="0"/>
              <a:t>, mentre il meccanismo responsabile della reazione non è mai stato chiarito (un esempio importante </a:t>
            </a:r>
            <a:r>
              <a:rPr kumimoji="1" lang="it-IT" sz="2400" dirty="0">
                <a:solidFill>
                  <a:srgbClr val="3333FF"/>
                </a:solidFill>
                <a:effectLst>
                  <a:outerShdw blurRad="38100" dist="38100" dir="2700000" algn="tl">
                    <a:srgbClr val="000000"/>
                  </a:outerShdw>
                </a:effectLst>
                <a:latin typeface="+mn-lt"/>
              </a:rPr>
              <a:t>sindrome </a:t>
            </a:r>
            <a:r>
              <a:rPr kumimoji="1" lang="it-IT" sz="2400" dirty="0" err="1">
                <a:solidFill>
                  <a:srgbClr val="3333FF"/>
                </a:solidFill>
                <a:effectLst>
                  <a:outerShdw blurRad="38100" dist="38100" dir="2700000" algn="tl">
                    <a:srgbClr val="000000"/>
                  </a:outerShdw>
                </a:effectLst>
                <a:latin typeface="+mn-lt"/>
              </a:rPr>
              <a:t>oculomucocutanea</a:t>
            </a:r>
            <a:r>
              <a:rPr kumimoji="1" lang="it-IT" sz="2400" dirty="0">
                <a:solidFill>
                  <a:srgbClr val="3333FF"/>
                </a:solidFill>
                <a:effectLst>
                  <a:outerShdw blurRad="38100" dist="38100" dir="2700000" algn="tl">
                    <a:srgbClr val="000000"/>
                  </a:outerShdw>
                </a:effectLst>
                <a:latin typeface="+mn-lt"/>
              </a:rPr>
              <a:t> da </a:t>
            </a:r>
            <a:r>
              <a:rPr kumimoji="1" lang="it-IT" sz="2400" dirty="0" err="1">
                <a:solidFill>
                  <a:srgbClr val="3333FF"/>
                </a:solidFill>
                <a:effectLst>
                  <a:outerShdw blurRad="38100" dist="38100" dir="2700000" algn="tl">
                    <a:srgbClr val="000000"/>
                  </a:outerShdw>
                </a:effectLst>
                <a:latin typeface="+mn-lt"/>
              </a:rPr>
              <a:t>practololo</a:t>
            </a:r>
            <a:r>
              <a:rPr kumimoji="1" lang="it-IT" sz="2400" dirty="0">
                <a:solidFill>
                  <a:srgbClr val="3333FF"/>
                </a:solidFill>
                <a:effectLst>
                  <a:outerShdw blurRad="38100" dist="38100" dir="2700000" algn="tl">
                    <a:srgbClr val="000000"/>
                  </a:outerShdw>
                </a:effectLst>
                <a:latin typeface="+mn-lt"/>
              </a:rPr>
              <a:t> </a:t>
            </a:r>
            <a:r>
              <a:rPr kumimoji="1" lang="it-IT" sz="2400" dirty="0">
                <a:latin typeface="+mj-lt"/>
              </a:rPr>
              <a:t>(dermatite, </a:t>
            </a:r>
            <a:r>
              <a:rPr kumimoji="1" lang="it-IT" sz="2400" dirty="0" err="1">
                <a:latin typeface="+mj-lt"/>
              </a:rPr>
              <a:t>cheratocongiuntivite</a:t>
            </a:r>
            <a:r>
              <a:rPr kumimoji="1" lang="it-IT" sz="2400" dirty="0">
                <a:latin typeface="+mj-lt"/>
              </a:rPr>
              <a:t> e peritonite sclerosante, che ha portato nel 1976 al ritiro del farmaco dal commercio ). </a:t>
            </a:r>
            <a:endParaRPr lang="it-IT" sz="2400" dirty="0">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a:gradFill>
        <a:effectLst/>
      </p:bgPr>
    </p:bg>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09600" y="304800"/>
            <a:ext cx="8077200" cy="6308725"/>
          </a:xfrm>
          <a:prstGeom prst="rect">
            <a:avLst/>
          </a:prstGeom>
          <a:solidFill>
            <a:srgbClr val="CCFFFF"/>
          </a:solidFill>
          <a:ln w="9525">
            <a:solidFill>
              <a:srgbClr val="FF0000"/>
            </a:solidFill>
            <a:miter lim="800000"/>
            <a:headEnd/>
            <a:tailEnd/>
          </a:ln>
        </p:spPr>
        <p:txBody>
          <a:bodyPr>
            <a:spAutoFit/>
          </a:bodyPr>
          <a:lstStyle/>
          <a:p>
            <a:pPr algn="just">
              <a:spcBef>
                <a:spcPct val="50000"/>
              </a:spcBef>
            </a:pPr>
            <a:r>
              <a:rPr lang="it-IT" altLang="it-IT" sz="2400" b="1">
                <a:solidFill>
                  <a:srgbClr val="3333FF"/>
                </a:solidFill>
              </a:rPr>
              <a:t>Gli effetti avversi di tipo B, nonostante la grande difficoltà, sono spesso identificati rapidamente.</a:t>
            </a:r>
          </a:p>
          <a:p>
            <a:pPr algn="just">
              <a:spcBef>
                <a:spcPct val="50000"/>
              </a:spcBef>
            </a:pPr>
            <a:r>
              <a:rPr lang="it-IT" altLang="it-IT" sz="2400" b="1"/>
              <a:t>Ciò perché questi effetti insorgono con relazione temporale compatibile con l'esposizione al farmaco, sono caratteristici ed hanno una bassa incidenza nella popolazione. Alla luce di quanto detto, si comprende facilmente perché </a:t>
            </a:r>
            <a:r>
              <a:rPr lang="it-IT" altLang="it-IT" sz="2400" b="1">
                <a:solidFill>
                  <a:srgbClr val="FF3300"/>
                </a:solidFill>
              </a:rPr>
              <a:t>la segnalazione spontanea</a:t>
            </a:r>
            <a:r>
              <a:rPr lang="it-IT" altLang="it-IT" sz="2400" b="1"/>
              <a:t>, il principale sistema usato dai centri nazionali di farmacovigilanza, </a:t>
            </a:r>
            <a:r>
              <a:rPr lang="it-IT" altLang="it-IT" sz="2400" b="1">
                <a:solidFill>
                  <a:srgbClr val="FF3300"/>
                </a:solidFill>
              </a:rPr>
              <a:t>si sia dimostrata particolarmente efficace per individuare gli effetti avversi di tipo B</a:t>
            </a:r>
            <a:r>
              <a:rPr lang="it-IT" altLang="it-IT" sz="2400" b="1"/>
              <a:t> (</a:t>
            </a:r>
            <a:r>
              <a:rPr lang="it-IT" altLang="it-IT" sz="2400" b="1">
                <a:hlinkClick r:id="rId2"/>
              </a:rPr>
              <a:t>Tabella VI</a:t>
            </a:r>
            <a:r>
              <a:rPr lang="it-IT" altLang="it-IT" sz="2400" b="1"/>
              <a:t>). </a:t>
            </a:r>
          </a:p>
          <a:p>
            <a:pPr algn="just">
              <a:spcBef>
                <a:spcPct val="50000"/>
              </a:spcBef>
            </a:pPr>
            <a:r>
              <a:rPr lang="it-IT" altLang="it-IT" sz="2400" b="1"/>
              <a:t>Altri metodi per studiare gli effetti avversi di tipo B sono il monitoraggio di eventi connessi alle prescrizioni, gli studi caso-controllo ed il record/linkage (usando grandi database automatizzati).</a:t>
            </a:r>
            <a:r>
              <a:rPr lang="it-IT" altLang="it-IT"/>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a:grad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57200" y="152400"/>
            <a:ext cx="8458200" cy="6354763"/>
          </a:xfrm>
          <a:prstGeom prst="rect">
            <a:avLst/>
          </a:prstGeom>
          <a:solidFill>
            <a:srgbClr val="CCFFFF"/>
          </a:solidFill>
          <a:ln w="9525">
            <a:solidFill>
              <a:srgbClr val="FF0000"/>
            </a:solidFill>
            <a:miter lim="800000"/>
            <a:headEnd/>
            <a:tailEnd/>
          </a:ln>
        </p:spPr>
        <p:txBody>
          <a:bodyPr>
            <a:spAutoFit/>
          </a:bodyPr>
          <a:lstStyle/>
          <a:p>
            <a:pPr algn="just">
              <a:spcBef>
                <a:spcPct val="50000"/>
              </a:spcBef>
            </a:pPr>
            <a:r>
              <a:rPr lang="it-IT" altLang="it-IT" sz="2400" b="1">
                <a:solidFill>
                  <a:srgbClr val="FF3300"/>
                </a:solidFill>
              </a:rPr>
              <a:t>Effetti avversi di tipo C (effetti statistici)</a:t>
            </a:r>
          </a:p>
          <a:p>
            <a:pPr algn="just">
              <a:spcBef>
                <a:spcPct val="50000"/>
              </a:spcBef>
            </a:pPr>
            <a:r>
              <a:rPr lang="it-IT" altLang="it-IT" sz="1000" b="1"/>
              <a:t/>
            </a:r>
            <a:br>
              <a:rPr lang="it-IT" altLang="it-IT" sz="1000" b="1"/>
            </a:br>
            <a:r>
              <a:rPr lang="it-IT" altLang="it-IT" sz="2400" b="1"/>
              <a:t>Dal giorno in cui è scoppiata la polemica circa l'aumentata mortalità cardiovascolare, rilevata dal rapporto dell'University Diabetes Group Diabetes Program, all'inizio degli anni settanta, in pazienti affetti da diabete mellito che utilizzavano ipoglicemizzanti orali, sono state fatte numerose </a:t>
            </a:r>
            <a:r>
              <a:rPr lang="it-IT" altLang="it-IT" sz="2400" b="1">
                <a:solidFill>
                  <a:srgbClr val="FF3300"/>
                </a:solidFill>
              </a:rPr>
              <a:t>connessioni fra esposizione ai farmaci e frequenza delle malattie</a:t>
            </a:r>
            <a:r>
              <a:rPr lang="it-IT" altLang="it-IT" sz="2400" b="1"/>
              <a:t>. Un altro esempio è l'aumentata incidenza totale di malattie maligne osservate in utilizzatori di clofibrato in un grande studio multinazionale di prevenzione dell'ischemia miocardica. </a:t>
            </a:r>
          </a:p>
          <a:p>
            <a:pPr algn="just">
              <a:spcBef>
                <a:spcPct val="50000"/>
              </a:spcBef>
            </a:pPr>
            <a:r>
              <a:rPr lang="it-IT" altLang="it-IT" sz="2400" b="1">
                <a:solidFill>
                  <a:srgbClr val="3333FF"/>
                </a:solidFill>
              </a:rPr>
              <a:t>Tali effetti avversi di tipo C possono essere definiti come l'aumentata incidenza di una data malattia in pazienti che usano un particolare farmaco, in confronto con la frequenza (rischio relativo) nei pazienti non esposti</a:t>
            </a:r>
            <a:r>
              <a:rPr lang="it-IT" altLang="it-IT" sz="2400" b="1"/>
              <a:t> (</a:t>
            </a:r>
            <a:r>
              <a:rPr lang="it-IT" altLang="it-IT" sz="2400" b="1">
                <a:hlinkClick r:id="rId2"/>
              </a:rPr>
              <a:t>Tabella VIII</a:t>
            </a:r>
            <a:r>
              <a:rPr lang="it-IT" altLang="it-IT" sz="2400" b="1"/>
              <a:t>). </a:t>
            </a:r>
            <a:endParaRPr lang="it-IT" altLang="it-IT" sz="24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a:gradFill>
        <a:effectLst/>
      </p:bgPr>
    </p:bg>
    <p:spTree>
      <p:nvGrpSpPr>
        <p:cNvPr id="1" name=""/>
        <p:cNvGrpSpPr/>
        <p:nvPr/>
      </p:nvGrpSpPr>
      <p:grpSpPr>
        <a:xfrm>
          <a:off x="0" y="0"/>
          <a:ext cx="0" cy="0"/>
          <a:chOff x="0" y="0"/>
          <a:chExt cx="0" cy="0"/>
        </a:xfrm>
      </p:grpSpPr>
      <p:graphicFrame>
        <p:nvGraphicFramePr>
          <p:cNvPr id="13353" name="Group 41"/>
          <p:cNvGraphicFramePr>
            <a:graphicFrameLocks noGrp="1"/>
          </p:cNvGraphicFramePr>
          <p:nvPr/>
        </p:nvGraphicFramePr>
        <p:xfrm>
          <a:off x="914400" y="685800"/>
          <a:ext cx="7620000" cy="2651716"/>
        </p:xfrm>
        <a:graphic>
          <a:graphicData uri="http://schemas.openxmlformats.org/drawingml/2006/table">
            <a:tbl>
              <a:tblPr/>
              <a:tblGrid>
                <a:gridCol w="7620000"/>
              </a:tblGrid>
              <a:tr h="3656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chemeClr val="tx1"/>
                          </a:solidFill>
                          <a:effectLst/>
                          <a:latin typeface="Arial" charset="0"/>
                        </a:rPr>
                        <a:t>Tabella VIII. Eventi avversi di tipo C (effetti statistici)</a:t>
                      </a: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BAA6"/>
                    </a:solidFill>
                  </a:tcPr>
                </a:tc>
              </a:tr>
              <a:tr h="22854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1"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800" b="1" i="0" u="none" strike="noStrike" cap="none" normalizeH="0" baseline="0" smtClean="0">
                          <a:ln>
                            <a:noFill/>
                          </a:ln>
                          <a:solidFill>
                            <a:schemeClr val="tx1"/>
                          </a:solidFill>
                          <a:effectLst/>
                          <a:latin typeface="Arial" charset="0"/>
                        </a:rPr>
                        <a:t>Aumentata frequenza di malattia "spontanea"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it-IT" sz="1800" b="1" i="0" u="none" strike="noStrike" cap="none" normalizeH="0" baseline="0" smtClean="0">
                          <a:ln>
                            <a:noFill/>
                          </a:ln>
                          <a:solidFill>
                            <a:schemeClr val="tx1"/>
                          </a:solidFill>
                          <a:effectLst/>
                          <a:latin typeface="Arial" charset="0"/>
                        </a:rPr>
                        <a:t>Elevata frequenza di fondo</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Meno tipica per una reazione da farmaco</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Senza una congrua relazione temporale</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Spesso con lunga latenza</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Meccanismo ignoto</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Difficile da riprodurre sperimentalmente</a:t>
                      </a: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3374" name="Group 62"/>
          <p:cNvGraphicFramePr>
            <a:graphicFrameLocks noGrp="1"/>
          </p:cNvGraphicFramePr>
          <p:nvPr/>
        </p:nvGraphicFramePr>
        <p:xfrm>
          <a:off x="914400" y="4038600"/>
          <a:ext cx="7620000" cy="1828800"/>
        </p:xfrm>
        <a:graphic>
          <a:graphicData uri="http://schemas.openxmlformats.org/drawingml/2006/table">
            <a:tbl>
              <a:tblPr/>
              <a:tblGrid>
                <a:gridCol w="7620000"/>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chemeClr val="tx1"/>
                          </a:solidFill>
                          <a:effectLst/>
                          <a:latin typeface="Arial" charset="0"/>
                        </a:rPr>
                        <a:t>Tabella IX. Effetti avversi di tipo C (effetti statistici): metodi di studio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BAA6"/>
                    </a:solidFill>
                  </a:tcPr>
                </a:tc>
              </a:tr>
              <a:tr h="854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chemeClr val="tx1"/>
                          </a:solidFill>
                          <a:effectLst/>
                          <a:latin typeface="Arial" charset="0"/>
                        </a:rPr>
                        <a:t>Studi di follow-up (coorte)</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Studi caso-controllo</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Monitoraggio di eventi connessi alle prescrizioni</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Grandi database/collegamenti di record</a:t>
                      </a:r>
                      <a:br>
                        <a:rPr kumimoji="0" lang="it-IT" sz="1800" b="1" i="0" u="none" strike="noStrike" cap="none" normalizeH="0" baseline="0" smtClean="0">
                          <a:ln>
                            <a:noFill/>
                          </a:ln>
                          <a:solidFill>
                            <a:schemeClr val="tx1"/>
                          </a:solidFill>
                          <a:effectLst/>
                          <a:latin typeface="Arial" charset="0"/>
                        </a:rPr>
                      </a:br>
                      <a:r>
                        <a:rPr kumimoji="0" lang="it-IT" sz="1800" b="1" i="0" u="none" strike="noStrike" cap="none" normalizeH="0" baseline="0" smtClean="0">
                          <a:ln>
                            <a:noFill/>
                          </a:ln>
                          <a:solidFill>
                            <a:schemeClr val="tx1"/>
                          </a:solidFill>
                          <a:effectLst/>
                          <a:latin typeface="Arial" charset="0"/>
                        </a:rPr>
                        <a:t>La segnalazione spontanea è di uso limitato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a:gradFill>
        <a:effectLst/>
      </p:bgPr>
    </p:bg>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09600" y="304800"/>
            <a:ext cx="8077200" cy="6015038"/>
          </a:xfrm>
          <a:prstGeom prst="rect">
            <a:avLst/>
          </a:prstGeom>
          <a:solidFill>
            <a:srgbClr val="CCFFFF"/>
          </a:solidFill>
          <a:ln w="9525">
            <a:solidFill>
              <a:srgbClr val="FF0000"/>
            </a:solidFill>
            <a:miter lim="800000"/>
            <a:headEnd/>
            <a:tailEnd/>
          </a:ln>
        </p:spPr>
        <p:txBody>
          <a:bodyPr>
            <a:spAutoFit/>
          </a:bodyPr>
          <a:lstStyle/>
          <a:p>
            <a:pPr algn="just">
              <a:spcBef>
                <a:spcPct val="50000"/>
              </a:spcBef>
            </a:pPr>
            <a:r>
              <a:rPr lang="it-IT" altLang="it-IT" sz="2000" b="1">
                <a:solidFill>
                  <a:srgbClr val="FF3300"/>
                </a:solidFill>
              </a:rPr>
              <a:t>L'associazione è essenzialmente una sproporzione statistica. E' noto che esiste la possibilità di elementi di confusione</a:t>
            </a:r>
            <a:r>
              <a:rPr lang="it-IT" altLang="it-IT" sz="2000" b="1"/>
              <a:t>. </a:t>
            </a:r>
          </a:p>
          <a:p>
            <a:pPr algn="just">
              <a:spcBef>
                <a:spcPct val="50000"/>
              </a:spcBef>
            </a:pPr>
            <a:endParaRPr lang="it-IT" altLang="it-IT" sz="1200" b="1"/>
          </a:p>
          <a:p>
            <a:pPr algn="just">
              <a:spcBef>
                <a:spcPct val="50000"/>
              </a:spcBef>
            </a:pPr>
            <a:r>
              <a:rPr lang="it-IT" altLang="it-IT" sz="2000" b="1">
                <a:solidFill>
                  <a:srgbClr val="3333FF"/>
                </a:solidFill>
              </a:rPr>
              <a:t>Confrontati con quelli di tipo B, gli effetti avversi di tipo C hanno una maggiore frequenza di fondo ed una relazione temporale meno ovvia. Inoltre, come quelli di tipo B, anche gli effetti avversi di tipo C sono spesso difficili da studiare in modelli sperimentali e, almeno all'inizio, il meccanismo è spesso sconosciuto.</a:t>
            </a:r>
          </a:p>
          <a:p>
            <a:pPr algn="just">
              <a:spcBef>
                <a:spcPct val="50000"/>
              </a:spcBef>
            </a:pPr>
            <a:r>
              <a:rPr lang="it-IT" altLang="it-IT" sz="2000" b="1"/>
              <a:t>Successivamente il meccanismo può cominciare ad essere capito, come è accaduto, per esempio, nel caso dell'aumentato rischio di calcoli biliari o di malattia tromboembolica in donne che usavano i contraccettivi orali.</a:t>
            </a:r>
          </a:p>
          <a:p>
            <a:pPr algn="just">
              <a:spcBef>
                <a:spcPct val="50000"/>
              </a:spcBef>
            </a:pPr>
            <a:r>
              <a:rPr lang="it-IT" altLang="it-IT" sz="2000" b="1"/>
              <a:t/>
            </a:r>
            <a:br>
              <a:rPr lang="it-IT" altLang="it-IT" sz="2000" b="1"/>
            </a:br>
            <a:r>
              <a:rPr lang="it-IT" altLang="it-IT" sz="2000" b="1">
                <a:solidFill>
                  <a:srgbClr val="FF00FF"/>
                </a:solidFill>
              </a:rPr>
              <a:t>In questi pazienti il coinvolgimento del farmaco spesso rimane incerto o dubbio, a causa della probabilità che sia un fatto coincidente e della mancanza di una relazione temporale indicativa. Quindi, la segnalazione spontanea è di limitata utilità per individuare e studiare gli effetti di tipo C</a:t>
            </a:r>
            <a:r>
              <a:rPr lang="it-IT" altLang="it-IT" sz="2000" b="1"/>
              <a:t> (</a:t>
            </a:r>
            <a:r>
              <a:rPr lang="it-IT" altLang="it-IT" sz="2000" b="1">
                <a:hlinkClick r:id="rId2"/>
              </a:rPr>
              <a:t>Tabella IX</a:t>
            </a:r>
            <a:r>
              <a:rPr lang="it-IT" altLang="it-IT" sz="2000" b="1"/>
              <a:t>). </a:t>
            </a:r>
            <a:endParaRPr lang="it-IT" altLang="it-IT"/>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a:gradFill>
        <a:effectLst/>
      </p:bgPr>
    </p:bg>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609600" y="1143000"/>
            <a:ext cx="8077200" cy="4708525"/>
          </a:xfrm>
          <a:prstGeom prst="rect">
            <a:avLst/>
          </a:prstGeom>
          <a:solidFill>
            <a:srgbClr val="CCFFFF"/>
          </a:solidFill>
          <a:ln w="9525">
            <a:solidFill>
              <a:srgbClr val="FF0000"/>
            </a:solidFill>
            <a:miter lim="800000"/>
            <a:headEnd/>
            <a:tailEnd/>
          </a:ln>
        </p:spPr>
        <p:txBody>
          <a:bodyPr>
            <a:spAutoFit/>
          </a:bodyPr>
          <a:lstStyle/>
          <a:p>
            <a:pPr algn="just">
              <a:spcBef>
                <a:spcPct val="50000"/>
              </a:spcBef>
            </a:pPr>
            <a:r>
              <a:rPr lang="it-IT" altLang="it-IT" sz="2000" b="1"/>
              <a:t>Il monitoraggio prescrizioni/evento, d'altra parte, può essere di una certa importanza, purché la raccolta dell'evento avverso avvenga dopo il periodo di latenza e che il campione studiato sia sufficientemente grande.</a:t>
            </a:r>
          </a:p>
          <a:p>
            <a:pPr algn="just">
              <a:spcBef>
                <a:spcPct val="50000"/>
              </a:spcBef>
            </a:pPr>
            <a:r>
              <a:rPr lang="it-IT" altLang="it-IT" sz="2000" b="1">
                <a:solidFill>
                  <a:srgbClr val="3333FF"/>
                </a:solidFill>
              </a:rPr>
              <a:t>Sebbene gli studi di follow-up (coorte) siano in teoria il metodo di scelta per studiare un farmaco, la dimensione del campione di popolazione richiesto e la durata dello studio sollevano spesso problemi scientifici, logistici, etici e finanziari.</a:t>
            </a:r>
            <a:r>
              <a:rPr lang="it-IT" altLang="it-IT" sz="2000" b="1"/>
              <a:t> </a:t>
            </a:r>
          </a:p>
          <a:p>
            <a:pPr algn="just">
              <a:spcBef>
                <a:spcPct val="50000"/>
              </a:spcBef>
            </a:pPr>
            <a:r>
              <a:rPr lang="it-IT" altLang="it-IT" sz="2000" b="1"/>
              <a:t>Inoltre l'acquisizione di una popolazione di controllo idonea può essere di ostacolo. Sebbene le esperienze con studi di sorveglianza caso-controllo e casi-controllo, che impiegano database collegati, siano promettenti, </a:t>
            </a:r>
            <a:r>
              <a:rPr lang="it-IT" altLang="it-IT" sz="2000" b="1">
                <a:solidFill>
                  <a:srgbClr val="FF3300"/>
                </a:solidFill>
              </a:rPr>
              <a:t>gli studi degli effetti avversi di tipo C restano una delle maggiori sfide della farmacovigilanza e della farmacoepidemiologia.</a:t>
            </a:r>
            <a:r>
              <a:rPr lang="it-IT" altLang="it-IT" sz="2000">
                <a:solidFill>
                  <a:srgbClr val="FF3300"/>
                </a:solidFill>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a:gradFill>
        <a:effectLst/>
      </p:bgPr>
    </p:bg>
    <p:spTree>
      <p:nvGrpSpPr>
        <p:cNvPr id="1" name=""/>
        <p:cNvGrpSpPr/>
        <p:nvPr/>
      </p:nvGrpSpPr>
      <p:grpSpPr>
        <a:xfrm>
          <a:off x="0" y="0"/>
          <a:ext cx="0" cy="0"/>
          <a:chOff x="0" y="0"/>
          <a:chExt cx="0" cy="0"/>
        </a:xfrm>
      </p:grpSpPr>
      <p:graphicFrame>
        <p:nvGraphicFramePr>
          <p:cNvPr id="16445" name="Group 61"/>
          <p:cNvGraphicFramePr>
            <a:graphicFrameLocks noGrp="1"/>
          </p:cNvGraphicFramePr>
          <p:nvPr/>
        </p:nvGraphicFramePr>
        <p:xfrm>
          <a:off x="1219200" y="228600"/>
          <a:ext cx="6781800" cy="1646238"/>
        </p:xfrm>
        <a:graphic>
          <a:graphicData uri="http://schemas.openxmlformats.org/drawingml/2006/table">
            <a:tbl>
              <a:tblPr/>
              <a:tblGrid>
                <a:gridCol w="6781800"/>
              </a:tblGrid>
              <a:tr h="3353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charset="0"/>
                        </a:rPr>
                        <a:t>Tabella X. Inefficacia terapeutica</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BAA6"/>
                    </a:solidFill>
                  </a:tcPr>
                </a:tc>
              </a:tr>
              <a:tr h="13108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charset="0"/>
                        </a:rPr>
                        <a:t>Difetti farmaceutici e contraffazioni</a:t>
                      </a:r>
                      <a:br>
                        <a:rPr kumimoji="0" lang="it-IT" sz="1600" b="1" i="0" u="none" strike="noStrike" cap="none" normalizeH="0" baseline="0" smtClean="0">
                          <a:ln>
                            <a:noFill/>
                          </a:ln>
                          <a:solidFill>
                            <a:schemeClr val="tx1"/>
                          </a:solidFill>
                          <a:effectLst/>
                          <a:latin typeface="Arial" charset="0"/>
                        </a:rPr>
                      </a:br>
                      <a:r>
                        <a:rPr kumimoji="0" lang="it-IT" sz="1600" b="1" i="0" u="none" strike="noStrike" cap="none" normalizeH="0" baseline="0" smtClean="0">
                          <a:ln>
                            <a:noFill/>
                          </a:ln>
                          <a:solidFill>
                            <a:schemeClr val="tx1"/>
                          </a:solidFill>
                          <a:effectLst/>
                          <a:latin typeface="Arial" charset="0"/>
                        </a:rPr>
                        <a:t>Uso inappropriato (assenza di compliance)</a:t>
                      </a:r>
                      <a:br>
                        <a:rPr kumimoji="0" lang="it-IT" sz="1600" b="1" i="0" u="none" strike="noStrike" cap="none" normalizeH="0" baseline="0" smtClean="0">
                          <a:ln>
                            <a:noFill/>
                          </a:ln>
                          <a:solidFill>
                            <a:schemeClr val="tx1"/>
                          </a:solidFill>
                          <a:effectLst/>
                          <a:latin typeface="Arial" charset="0"/>
                        </a:rPr>
                      </a:br>
                      <a:r>
                        <a:rPr kumimoji="0" lang="it-IT" sz="1600" b="1" i="0" u="none" strike="noStrike" cap="none" normalizeH="0" baseline="0" smtClean="0">
                          <a:ln>
                            <a:noFill/>
                          </a:ln>
                          <a:solidFill>
                            <a:schemeClr val="tx1"/>
                          </a:solidFill>
                          <a:effectLst/>
                          <a:latin typeface="Arial" charset="0"/>
                        </a:rPr>
                        <a:t>Interazioni</a:t>
                      </a:r>
                      <a:br>
                        <a:rPr kumimoji="0" lang="it-IT" sz="1600" b="1" i="0" u="none" strike="noStrike" cap="none" normalizeH="0" baseline="0" smtClean="0">
                          <a:ln>
                            <a:noFill/>
                          </a:ln>
                          <a:solidFill>
                            <a:schemeClr val="tx1"/>
                          </a:solidFill>
                          <a:effectLst/>
                          <a:latin typeface="Arial" charset="0"/>
                        </a:rPr>
                      </a:br>
                      <a:r>
                        <a:rPr kumimoji="0" lang="it-IT" sz="1600" b="1" i="0" u="none" strike="noStrike" cap="none" normalizeH="0" baseline="0" smtClean="0">
                          <a:ln>
                            <a:noFill/>
                          </a:ln>
                          <a:solidFill>
                            <a:schemeClr val="tx1"/>
                          </a:solidFill>
                          <a:effectLst/>
                          <a:latin typeface="Arial" charset="0"/>
                        </a:rPr>
                        <a:t>Resistenza</a:t>
                      </a:r>
                      <a:br>
                        <a:rPr kumimoji="0" lang="it-IT" sz="1600" b="1" i="0" u="none" strike="noStrike" cap="none" normalizeH="0" baseline="0" smtClean="0">
                          <a:ln>
                            <a:noFill/>
                          </a:ln>
                          <a:solidFill>
                            <a:schemeClr val="tx1"/>
                          </a:solidFill>
                          <a:effectLst/>
                          <a:latin typeface="Arial" charset="0"/>
                        </a:rPr>
                      </a:br>
                      <a:r>
                        <a:rPr kumimoji="0" lang="it-IT" sz="1600" b="1" i="0" u="none" strike="noStrike" cap="none" normalizeH="0" baseline="0" smtClean="0">
                          <a:ln>
                            <a:noFill/>
                          </a:ln>
                          <a:solidFill>
                            <a:schemeClr val="tx1"/>
                          </a:solidFill>
                          <a:effectLst/>
                          <a:latin typeface="Arial" charset="0"/>
                        </a:rPr>
                        <a:t>Tolleranza</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6438" name="Group 54"/>
          <p:cNvGraphicFramePr>
            <a:graphicFrameLocks noGrp="1"/>
          </p:cNvGraphicFramePr>
          <p:nvPr/>
        </p:nvGraphicFramePr>
        <p:xfrm>
          <a:off x="1219200" y="2022475"/>
          <a:ext cx="6781800" cy="2621256"/>
        </p:xfrm>
        <a:graphic>
          <a:graphicData uri="http://schemas.openxmlformats.org/drawingml/2006/table">
            <a:tbl>
              <a:tblPr/>
              <a:tblGrid>
                <a:gridCol w="6781800"/>
              </a:tblGrid>
              <a:tr h="3352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charset="0"/>
                        </a:rPr>
                        <a:t>Tabella XI. Uso inappropriato del farmaco</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BAA6"/>
                    </a:solidFill>
                  </a:tcPr>
                </a:tc>
              </a:tr>
              <a:tr h="22857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charset="0"/>
                        </a:rPr>
                        <a:t>Dose errata</a:t>
                      </a:r>
                      <a:br>
                        <a:rPr kumimoji="0" lang="it-IT" sz="1600" b="1" i="0" u="none" strike="noStrike" cap="none" normalizeH="0" baseline="0" smtClean="0">
                          <a:ln>
                            <a:noFill/>
                          </a:ln>
                          <a:solidFill>
                            <a:schemeClr val="tx1"/>
                          </a:solidFill>
                          <a:effectLst/>
                          <a:latin typeface="Arial" charset="0"/>
                        </a:rPr>
                      </a:br>
                      <a:r>
                        <a:rPr kumimoji="0" lang="it-IT" sz="1600" b="1" i="0" u="none" strike="noStrike" cap="none" normalizeH="0" baseline="0" smtClean="0">
                          <a:ln>
                            <a:noFill/>
                          </a:ln>
                          <a:solidFill>
                            <a:schemeClr val="tx1"/>
                          </a:solidFill>
                          <a:effectLst/>
                          <a:latin typeface="Arial" charset="0"/>
                        </a:rPr>
                        <a:t>Durata errata</a:t>
                      </a:r>
                      <a:br>
                        <a:rPr kumimoji="0" lang="it-IT" sz="1600" b="1" i="0" u="none" strike="noStrike" cap="none" normalizeH="0" baseline="0" smtClean="0">
                          <a:ln>
                            <a:noFill/>
                          </a:ln>
                          <a:solidFill>
                            <a:schemeClr val="tx1"/>
                          </a:solidFill>
                          <a:effectLst/>
                          <a:latin typeface="Arial" charset="0"/>
                        </a:rPr>
                      </a:br>
                      <a:r>
                        <a:rPr kumimoji="0" lang="it-IT" sz="1600" b="1" i="0" u="none" strike="noStrike" cap="none" normalizeH="0" baseline="0" smtClean="0">
                          <a:ln>
                            <a:noFill/>
                          </a:ln>
                          <a:solidFill>
                            <a:schemeClr val="tx1"/>
                          </a:solidFill>
                          <a:effectLst/>
                          <a:latin typeface="Arial" charset="0"/>
                        </a:rPr>
                        <a:t>Via di assunzione errata</a:t>
                      </a:r>
                      <a:br>
                        <a:rPr kumimoji="0" lang="it-IT" sz="1600" b="1" i="0" u="none" strike="noStrike" cap="none" normalizeH="0" baseline="0" smtClean="0">
                          <a:ln>
                            <a:noFill/>
                          </a:ln>
                          <a:solidFill>
                            <a:schemeClr val="tx1"/>
                          </a:solidFill>
                          <a:effectLst/>
                          <a:latin typeface="Arial" charset="0"/>
                        </a:rPr>
                      </a:br>
                      <a:r>
                        <a:rPr kumimoji="0" lang="it-IT" sz="1600" b="1" i="0" u="none" strike="noStrike" cap="none" normalizeH="0" baseline="0" smtClean="0">
                          <a:ln>
                            <a:noFill/>
                          </a:ln>
                          <a:solidFill>
                            <a:schemeClr val="tx1"/>
                          </a:solidFill>
                          <a:effectLst/>
                          <a:latin typeface="Arial" charset="0"/>
                        </a:rPr>
                        <a:t>Indicazione errata</a:t>
                      </a:r>
                      <a:br>
                        <a:rPr kumimoji="0" lang="it-IT" sz="1600" b="1" i="0" u="none" strike="noStrike" cap="none" normalizeH="0" baseline="0" smtClean="0">
                          <a:ln>
                            <a:noFill/>
                          </a:ln>
                          <a:solidFill>
                            <a:schemeClr val="tx1"/>
                          </a:solidFill>
                          <a:effectLst/>
                          <a:latin typeface="Arial" charset="0"/>
                        </a:rPr>
                      </a:br>
                      <a:r>
                        <a:rPr kumimoji="0" lang="it-IT" sz="1600" b="1" i="0" u="none" strike="noStrike" cap="none" normalizeH="0" baseline="0" smtClean="0">
                          <a:ln>
                            <a:noFill/>
                          </a:ln>
                          <a:solidFill>
                            <a:schemeClr val="tx1"/>
                          </a:solidFill>
                          <a:effectLst/>
                          <a:latin typeface="Arial" charset="0"/>
                        </a:rPr>
                        <a:t>Aspettativa errata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charset="0"/>
                        </a:rPr>
                        <a:t>Uso "non indicato" e assenza di compliance</a:t>
                      </a:r>
                      <a:br>
                        <a:rPr kumimoji="0" lang="it-IT" sz="1600" b="1" i="0" u="none" strike="noStrike" cap="none" normalizeH="0" baseline="0" smtClean="0">
                          <a:ln>
                            <a:noFill/>
                          </a:ln>
                          <a:solidFill>
                            <a:schemeClr val="tx1"/>
                          </a:solidFill>
                          <a:effectLst/>
                          <a:latin typeface="Arial" charset="0"/>
                        </a:rPr>
                      </a:br>
                      <a:r>
                        <a:rPr kumimoji="0" lang="it-IT" sz="1600" b="1" i="0" u="none" strike="noStrike" cap="none" normalizeH="0" baseline="0" smtClean="0">
                          <a:ln>
                            <a:noFill/>
                          </a:ln>
                          <a:solidFill>
                            <a:schemeClr val="tx1"/>
                          </a:solidFill>
                          <a:effectLst/>
                          <a:latin typeface="Arial" charset="0"/>
                        </a:rPr>
                        <a:t>Insufficienza di informazione e di monitoraggio</a:t>
                      </a:r>
                      <a:br>
                        <a:rPr kumimoji="0" lang="it-IT" sz="1600" b="1" i="0" u="none" strike="noStrike" cap="none" normalizeH="0" baseline="0" smtClean="0">
                          <a:ln>
                            <a:noFill/>
                          </a:ln>
                          <a:solidFill>
                            <a:schemeClr val="tx1"/>
                          </a:solidFill>
                          <a:effectLst/>
                          <a:latin typeface="Arial" charset="0"/>
                        </a:rPr>
                      </a:br>
                      <a:r>
                        <a:rPr kumimoji="0" lang="it-IT" sz="1600" b="1" i="0" u="none" strike="noStrike" cap="none" normalizeH="0" baseline="0" smtClean="0">
                          <a:ln>
                            <a:noFill/>
                          </a:ln>
                          <a:solidFill>
                            <a:schemeClr val="tx1"/>
                          </a:solidFill>
                          <a:effectLst/>
                          <a:latin typeface="Arial" charset="0"/>
                        </a:rPr>
                        <a:t>Precauzioni non ottemperate</a:t>
                      </a:r>
                      <a:br>
                        <a:rPr kumimoji="0" lang="it-IT" sz="1600" b="1" i="0" u="none" strike="noStrike" cap="none" normalizeH="0" baseline="0" smtClean="0">
                          <a:ln>
                            <a:noFill/>
                          </a:ln>
                          <a:solidFill>
                            <a:schemeClr val="tx1"/>
                          </a:solidFill>
                          <a:effectLst/>
                          <a:latin typeface="Arial" charset="0"/>
                        </a:rPr>
                      </a:br>
                      <a:r>
                        <a:rPr kumimoji="0" lang="it-IT" sz="1600" b="1" i="0" u="none" strike="noStrike" cap="none" normalizeH="0" baseline="0" smtClean="0">
                          <a:ln>
                            <a:noFill/>
                          </a:ln>
                          <a:solidFill>
                            <a:schemeClr val="tx1"/>
                          </a:solidFill>
                          <a:effectLst/>
                          <a:latin typeface="Arial" charset="0"/>
                        </a:rPr>
                        <a:t>Errore medico di somministrazione</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6431" name="Group 47"/>
          <p:cNvGraphicFramePr>
            <a:graphicFrameLocks noGrp="1"/>
          </p:cNvGraphicFramePr>
          <p:nvPr/>
        </p:nvGraphicFramePr>
        <p:xfrm>
          <a:off x="1219200" y="4800600"/>
          <a:ext cx="6781800" cy="1646238"/>
        </p:xfrm>
        <a:graphic>
          <a:graphicData uri="http://schemas.openxmlformats.org/drawingml/2006/table">
            <a:tbl>
              <a:tblPr/>
              <a:tblGrid>
                <a:gridCol w="6781800"/>
              </a:tblGrid>
              <a:tr h="3353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charset="0"/>
                        </a:rPr>
                        <a:t>Tabella XII. Uso inappropriato del farmaco: metodi di studio</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BAA6"/>
                    </a:solidFill>
                  </a:tcPr>
                </a:tc>
              </a:tr>
              <a:tr h="13108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charset="0"/>
                        </a:rPr>
                        <a:t>Segnalazione spontanea</a:t>
                      </a:r>
                      <a:br>
                        <a:rPr kumimoji="0" lang="it-IT" sz="1600" b="1" i="0" u="none" strike="noStrike" cap="none" normalizeH="0" baseline="0" smtClean="0">
                          <a:ln>
                            <a:noFill/>
                          </a:ln>
                          <a:solidFill>
                            <a:schemeClr val="tx1"/>
                          </a:solidFill>
                          <a:effectLst/>
                          <a:latin typeface="Arial" charset="0"/>
                        </a:rPr>
                      </a:br>
                      <a:r>
                        <a:rPr kumimoji="0" lang="it-IT" sz="1600" b="1" i="0" u="none" strike="noStrike" cap="none" normalizeH="0" baseline="0" smtClean="0">
                          <a:ln>
                            <a:noFill/>
                          </a:ln>
                          <a:solidFill>
                            <a:schemeClr val="tx1"/>
                          </a:solidFill>
                          <a:effectLst/>
                          <a:latin typeface="Arial" charset="0"/>
                        </a:rPr>
                        <a:t>Monitoraggio di eventi connessi alle prescrizioni</a:t>
                      </a:r>
                      <a:br>
                        <a:rPr kumimoji="0" lang="it-IT" sz="1600" b="1" i="0" u="none" strike="noStrike" cap="none" normalizeH="0" baseline="0" smtClean="0">
                          <a:ln>
                            <a:noFill/>
                          </a:ln>
                          <a:solidFill>
                            <a:schemeClr val="tx1"/>
                          </a:solidFill>
                          <a:effectLst/>
                          <a:latin typeface="Arial" charset="0"/>
                        </a:rPr>
                      </a:br>
                      <a:r>
                        <a:rPr kumimoji="0" lang="it-IT" sz="1600" b="1" i="0" u="none" strike="noStrike" cap="none" normalizeH="0" baseline="0" smtClean="0">
                          <a:ln>
                            <a:noFill/>
                          </a:ln>
                          <a:solidFill>
                            <a:schemeClr val="tx1"/>
                          </a:solidFill>
                          <a:effectLst/>
                          <a:latin typeface="Arial" charset="0"/>
                        </a:rPr>
                        <a:t>Questionario</a:t>
                      </a:r>
                      <a:br>
                        <a:rPr kumimoji="0" lang="it-IT" sz="1600" b="1" i="0" u="none" strike="noStrike" cap="none" normalizeH="0" baseline="0" smtClean="0">
                          <a:ln>
                            <a:noFill/>
                          </a:ln>
                          <a:solidFill>
                            <a:schemeClr val="tx1"/>
                          </a:solidFill>
                          <a:effectLst/>
                          <a:latin typeface="Arial" charset="0"/>
                        </a:rPr>
                      </a:br>
                      <a:r>
                        <a:rPr kumimoji="0" lang="it-IT" sz="1600" b="1" i="0" u="none" strike="noStrike" cap="none" normalizeH="0" baseline="0" smtClean="0">
                          <a:ln>
                            <a:noFill/>
                          </a:ln>
                          <a:solidFill>
                            <a:schemeClr val="tx1"/>
                          </a:solidFill>
                          <a:effectLst/>
                          <a:latin typeface="Arial" charset="0"/>
                        </a:rPr>
                        <a:t>Studi crociati</a:t>
                      </a:r>
                      <a:br>
                        <a:rPr kumimoji="0" lang="it-IT" sz="1600" b="1" i="0" u="none" strike="noStrike" cap="none" normalizeH="0" baseline="0" smtClean="0">
                          <a:ln>
                            <a:noFill/>
                          </a:ln>
                          <a:solidFill>
                            <a:schemeClr val="tx1"/>
                          </a:solidFill>
                          <a:effectLst/>
                          <a:latin typeface="Arial" charset="0"/>
                        </a:rPr>
                      </a:br>
                      <a:r>
                        <a:rPr kumimoji="0" lang="it-IT" sz="1600" b="1" i="0" u="none" strike="noStrike" cap="none" normalizeH="0" baseline="0" smtClean="0">
                          <a:ln>
                            <a:noFill/>
                          </a:ln>
                          <a:solidFill>
                            <a:schemeClr val="tx1"/>
                          </a:solidFill>
                          <a:effectLst/>
                          <a:latin typeface="Arial" charset="0"/>
                        </a:rPr>
                        <a:t>Studi di follow-up</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533400" y="304800"/>
            <a:ext cx="8382000" cy="6186488"/>
          </a:xfrm>
          <a:prstGeom prst="rect">
            <a:avLst/>
          </a:prstGeom>
          <a:solidFill>
            <a:srgbClr val="CCFFFF"/>
          </a:solidFill>
          <a:ln w="9525">
            <a:solidFill>
              <a:srgbClr val="FF0000"/>
            </a:solidFill>
            <a:miter lim="800000"/>
            <a:headEnd/>
            <a:tailEnd/>
          </a:ln>
        </p:spPr>
        <p:txBody>
          <a:bodyPr>
            <a:spAutoFit/>
          </a:bodyPr>
          <a:lstStyle/>
          <a:p>
            <a:pPr algn="just"/>
            <a:r>
              <a:rPr lang="it-IT" altLang="it-IT" sz="2400" b="1">
                <a:solidFill>
                  <a:srgbClr val="FF3300"/>
                </a:solidFill>
              </a:rPr>
              <a:t>Inefficacia terapeutica.</a:t>
            </a:r>
          </a:p>
          <a:p>
            <a:pPr algn="just"/>
            <a:endParaRPr lang="it-IT" altLang="it-IT" sz="1200" b="1">
              <a:solidFill>
                <a:srgbClr val="FF3300"/>
              </a:solidFill>
            </a:endParaRPr>
          </a:p>
          <a:p>
            <a:pPr algn="just"/>
            <a:r>
              <a:rPr lang="it-IT" altLang="it-IT" sz="2400" b="1"/>
              <a:t>Il potere di guarigione delle medicine è limitato e spesso si trova che esse hanno efficacia insufficiente nelle malattie croniche e gravi. </a:t>
            </a:r>
            <a:r>
              <a:rPr lang="it-IT" altLang="it-IT" sz="2400" b="1">
                <a:solidFill>
                  <a:srgbClr val="3333FF"/>
                </a:solidFill>
              </a:rPr>
              <a:t>Spesso, ma non sempre, l'inefficacia è dose-correlata. </a:t>
            </a:r>
          </a:p>
          <a:p>
            <a:pPr algn="just"/>
            <a:r>
              <a:rPr lang="it-IT" altLang="it-IT" sz="2400" b="1" i="1">
                <a:solidFill>
                  <a:srgbClr val="00B050"/>
                </a:solidFill>
              </a:rPr>
              <a:t>L'inefficacia è ovviamente una risposta non intenzionale e potenzialmente dannosa, anche se forse non è un effetto avverso nel senso stretto della parola. </a:t>
            </a:r>
          </a:p>
          <a:p>
            <a:pPr algn="just"/>
            <a:r>
              <a:rPr lang="it-IT" altLang="it-IT" sz="2400" b="1">
                <a:solidFill>
                  <a:srgbClr val="FF3300"/>
                </a:solidFill>
              </a:rPr>
              <a:t>Circa la metà delle ospedalizzazioni connesse ai medicamenti sono dovuti alla loro inefficacia.</a:t>
            </a:r>
            <a:r>
              <a:rPr lang="it-IT" altLang="it-IT" sz="2400" b="1"/>
              <a:t> </a:t>
            </a:r>
          </a:p>
          <a:p>
            <a:pPr algn="just"/>
            <a:r>
              <a:rPr lang="it-IT" altLang="it-IT" sz="2400" b="1"/>
              <a:t>La valutazione dell'effetto, specie per i farmaci di uso cronico, è quindi senza dubbio uno dei compiti della farmacovigilanza.</a:t>
            </a:r>
            <a:br>
              <a:rPr lang="it-IT" altLang="it-IT" sz="2400" b="1"/>
            </a:br>
            <a:r>
              <a:rPr lang="it-IT" altLang="it-IT" sz="2400" b="1">
                <a:solidFill>
                  <a:srgbClr val="FF00FF"/>
                </a:solidFill>
              </a:rPr>
              <a:t>L'inefficacia, specie quando inaspettata, può essere secondaria ad un uso inappropriato</a:t>
            </a:r>
            <a:r>
              <a:rPr lang="it-IT" altLang="it-IT" sz="2400" b="1"/>
              <a:t> (es. dose sbagliata, durata sbagliata o indicazione sbagliata).</a:t>
            </a:r>
            <a:r>
              <a:rPr lang="it-IT" altLang="it-IT" b="1"/>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609600" y="304800"/>
            <a:ext cx="8077200" cy="5878513"/>
          </a:xfrm>
          <a:prstGeom prst="rect">
            <a:avLst/>
          </a:prstGeom>
          <a:solidFill>
            <a:srgbClr val="CCFFFF"/>
          </a:solidFill>
          <a:ln w="9525">
            <a:solidFill>
              <a:srgbClr val="FF0000"/>
            </a:solidFill>
            <a:miter lim="800000"/>
            <a:headEnd/>
            <a:tailEnd/>
          </a:ln>
        </p:spPr>
        <p:txBody>
          <a:bodyPr>
            <a:spAutoFit/>
          </a:bodyPr>
          <a:lstStyle/>
          <a:p>
            <a:pPr algn="just"/>
            <a:r>
              <a:rPr lang="it-IT" altLang="it-IT" sz="2400" b="1">
                <a:solidFill>
                  <a:srgbClr val="FF3300"/>
                </a:solidFill>
              </a:rPr>
              <a:t>Inefficacia terapeutica.</a:t>
            </a:r>
          </a:p>
          <a:p>
            <a:pPr algn="just"/>
            <a:endParaRPr lang="it-IT" altLang="it-IT" sz="1200" b="1">
              <a:solidFill>
                <a:srgbClr val="FF3300"/>
              </a:solidFill>
            </a:endParaRPr>
          </a:p>
          <a:p>
            <a:pPr algn="just"/>
            <a:r>
              <a:rPr lang="it-IT" altLang="it-IT" sz="2000" b="1"/>
              <a:t>Inoltre, l'inefficacia inaspettata può essere un importante segnale di allarme in farmacovigilanza, per esempio, riguardante una interazione, un difetto di formulazione farmaceutica, un prodotto di contraffazione, lo sviluppo di tolleranza o resistenza. </a:t>
            </a:r>
          </a:p>
          <a:p>
            <a:pPr algn="just"/>
            <a:endParaRPr lang="it-IT" altLang="it-IT" sz="2000" b="1"/>
          </a:p>
          <a:p>
            <a:pPr algn="just"/>
            <a:r>
              <a:rPr lang="it-IT" altLang="it-IT" sz="2000" b="1">
                <a:solidFill>
                  <a:srgbClr val="3333FF"/>
                </a:solidFill>
              </a:rPr>
              <a:t>L'importanza di una attenzione per i prodotti contraffatti può essere illustrata da un recente rapporto del WHO Database sui Counterfeit Pharmaceuticals, in cui 751 casi di contraffazioni sono state osservate sia nei paesi sviluppati che in quelli in via di sviluppo. </a:t>
            </a:r>
          </a:p>
          <a:p>
            <a:pPr algn="just"/>
            <a:endParaRPr lang="it-IT" altLang="it-IT" sz="2000" b="1">
              <a:solidFill>
                <a:srgbClr val="3333FF"/>
              </a:solidFill>
            </a:endParaRPr>
          </a:p>
          <a:p>
            <a:pPr algn="just"/>
            <a:r>
              <a:rPr lang="it-IT" altLang="it-IT" sz="2400"/>
              <a:t>In rari casi l'inefficacia è provocata dalla intensità del metabolismo del paziente (es. l'opposto della intolleranza), per esempio nel caso della resistenza ereditaria alla cumarina (una rara malattia autosomica dominante).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09600" y="533400"/>
            <a:ext cx="8077200" cy="5800725"/>
          </a:xfrm>
          <a:prstGeom prst="rect">
            <a:avLst/>
          </a:prstGeom>
          <a:solidFill>
            <a:srgbClr val="CCFFFF"/>
          </a:solidFill>
          <a:ln w="9525">
            <a:solidFill>
              <a:srgbClr val="FF0000"/>
            </a:solidFill>
            <a:miter lim="800000"/>
            <a:headEnd/>
            <a:tailEnd/>
          </a:ln>
        </p:spPr>
        <p:txBody>
          <a:bodyPr>
            <a:spAutoFit/>
          </a:bodyPr>
          <a:lstStyle/>
          <a:p>
            <a:r>
              <a:rPr lang="it-IT" altLang="it-IT" sz="2400" b="1">
                <a:solidFill>
                  <a:srgbClr val="FF3300"/>
                </a:solidFill>
              </a:rPr>
              <a:t>Mancanza di compliance ed uso inappropriato.</a:t>
            </a:r>
          </a:p>
          <a:p>
            <a:endParaRPr lang="it-IT" altLang="it-IT" sz="1000" b="1">
              <a:solidFill>
                <a:srgbClr val="FF3300"/>
              </a:solidFill>
            </a:endParaRPr>
          </a:p>
          <a:p>
            <a:pPr algn="just"/>
            <a:r>
              <a:rPr lang="it-IT" altLang="it-IT" sz="2000" b="1"/>
              <a:t>Come indicato dalla definizione del WHO, qualunque effetto di tipo A, B e C può accadere durante l'uso medico appropriato di un farmaco. Ciò può essere considerato come una condizione di sfortuna o come un rischio calcolato. </a:t>
            </a:r>
          </a:p>
          <a:p>
            <a:pPr algn="just"/>
            <a:endParaRPr lang="it-IT" altLang="it-IT" sz="2000" b="1"/>
          </a:p>
          <a:p>
            <a:pPr algn="just"/>
            <a:r>
              <a:rPr lang="it-IT" altLang="it-IT" sz="2000" b="1">
                <a:solidFill>
                  <a:srgbClr val="00B050"/>
                </a:solidFill>
              </a:rPr>
              <a:t>La distinzione fra uso appropriato ed inappropriato di un farmaco può essere meno ovvia, tuttavia, di quanto si pensi.</a:t>
            </a:r>
          </a:p>
          <a:p>
            <a:pPr algn="just"/>
            <a:endParaRPr lang="it-IT" altLang="it-IT" sz="2000" b="1"/>
          </a:p>
          <a:p>
            <a:pPr algn="just"/>
            <a:r>
              <a:rPr lang="it-IT" altLang="it-IT" sz="2000" b="1">
                <a:solidFill>
                  <a:srgbClr val="FF3300"/>
                </a:solidFill>
              </a:rPr>
              <a:t>Quando un farmaco non è assunto in maniera appropriata, è probabile che aumenti, sia in frequenza che in gravità, il rischio di effetti avversi, in particolare di quelli di tipo A.</a:t>
            </a:r>
            <a:r>
              <a:rPr lang="it-IT" altLang="it-IT" sz="2000" b="1"/>
              <a:t> </a:t>
            </a:r>
          </a:p>
          <a:p>
            <a:pPr algn="just"/>
            <a:endParaRPr lang="it-IT" altLang="it-IT" sz="2000" b="1"/>
          </a:p>
          <a:p>
            <a:pPr algn="just"/>
            <a:r>
              <a:rPr lang="it-IT" altLang="it-IT" sz="2000" b="1"/>
              <a:t>L'uso non appropriato del farmaco (in totale o parziale disaccordo con le istruzioni approvate per l'uso) può avere forme e cause molto diverse, che vanno da un'attesa non realistica o una brutta abitudine del paziente, all'uso fuori dalle indicazioni (frequente nei bambini) o all'errore medico.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37" name="Group 17"/>
          <p:cNvGraphicFramePr>
            <a:graphicFrameLocks noGrp="1"/>
          </p:cNvGraphicFramePr>
          <p:nvPr/>
        </p:nvGraphicFramePr>
        <p:xfrm>
          <a:off x="533400" y="533400"/>
          <a:ext cx="8229600" cy="5821660"/>
        </p:xfrm>
        <a:graphic>
          <a:graphicData uri="http://schemas.openxmlformats.org/drawingml/2006/table">
            <a:tbl>
              <a:tblPr/>
              <a:tblGrid>
                <a:gridCol w="4114800"/>
                <a:gridCol w="4114800"/>
              </a:tblGrid>
              <a:tr h="33526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Arial" charset="0"/>
                        </a:rPr>
                        <a:t>Tabella I. Definizioni</a:t>
                      </a:r>
                      <a:r>
                        <a:rPr kumimoji="0" lang="it-IT" sz="1400" b="1" i="0" u="none" strike="noStrike" cap="none" normalizeH="0" baseline="0" smtClean="0">
                          <a:ln>
                            <a:noFill/>
                          </a:ln>
                          <a:solidFill>
                            <a:schemeClr val="tx1"/>
                          </a:solidFill>
                          <a:effectLst/>
                          <a:latin typeface="Arial" charset="0"/>
                        </a:rPr>
                        <a:t> </a:t>
                      </a:r>
                      <a:endParaRPr kumimoji="0" lang="it-IT" sz="1400" b="0" i="0" u="none" strike="noStrike" cap="none" normalizeH="0" baseline="0" smtClean="0">
                        <a:ln>
                          <a:noFill/>
                        </a:ln>
                        <a:solidFill>
                          <a:schemeClr val="tx1"/>
                        </a:solidFill>
                        <a:effectLst/>
                        <a:latin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ACA"/>
                    </a:solidFill>
                  </a:tcPr>
                </a:tc>
                <a:tc hMerge="1">
                  <a:txBody>
                    <a:bodyPr/>
                    <a:lstStyle/>
                    <a:p>
                      <a:endParaRPr lang="it-IT"/>
                    </a:p>
                  </a:txBody>
                  <a:tcPr/>
                </a:tc>
              </a:tr>
              <a:tr h="13105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smtClean="0">
                          <a:ln>
                            <a:noFill/>
                          </a:ln>
                          <a:solidFill>
                            <a:srgbClr val="FF3300"/>
                          </a:solidFill>
                          <a:effectLst/>
                          <a:latin typeface="Arial" charset="0"/>
                        </a:rPr>
                        <a:t>Effetto collaterale</a:t>
                      </a:r>
                      <a:endParaRPr kumimoji="0" lang="it-IT" sz="2000" b="0" i="0" u="none" strike="noStrike" cap="none" normalizeH="0" baseline="0" smtClean="0">
                        <a:ln>
                          <a:noFill/>
                        </a:ln>
                        <a:solidFill>
                          <a:srgbClr val="FF3300"/>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rPr>
                        <a:t>Qualsiasi effetto non intenzionale di un medicamento che insorga a dosi normalmente impiegate nell'uomo e </a:t>
                      </a:r>
                      <a:r>
                        <a:rPr kumimoji="0" lang="it-IT" sz="1600" b="0" i="0" u="sng" strike="noStrike" cap="none" normalizeH="0" baseline="0" smtClean="0">
                          <a:ln>
                            <a:noFill/>
                          </a:ln>
                          <a:solidFill>
                            <a:schemeClr val="tx1"/>
                          </a:solidFill>
                          <a:effectLst/>
                          <a:latin typeface="Arial" charset="0"/>
                        </a:rPr>
                        <a:t>che sia correlato alle proprietà farmacologiche del medicamento.</a:t>
                      </a:r>
                    </a:p>
                  </a:txBody>
                  <a:tcPr marT="45718" marB="45718"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r>
              <a:tr h="13105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smtClean="0">
                          <a:ln>
                            <a:noFill/>
                          </a:ln>
                          <a:solidFill>
                            <a:srgbClr val="FF3300"/>
                          </a:solidFill>
                          <a:effectLst/>
                          <a:latin typeface="Arial" charset="0"/>
                        </a:rPr>
                        <a:t>Evento avverso</a:t>
                      </a:r>
                      <a:endParaRPr kumimoji="0" lang="it-IT" sz="2000" b="0" i="0" u="none" strike="noStrike" cap="none" normalizeH="0" baseline="0" smtClean="0">
                        <a:ln>
                          <a:noFill/>
                        </a:ln>
                        <a:solidFill>
                          <a:srgbClr val="FF3300"/>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rPr>
                        <a:t>Qualsiasi evenienza medica non voluta che può comparire durante un trattamento con un farmaco, ma </a:t>
                      </a:r>
                      <a:r>
                        <a:rPr kumimoji="0" lang="it-IT" sz="1600" b="0" i="0" u="sng" strike="noStrike" cap="none" normalizeH="0" baseline="0" smtClean="0">
                          <a:ln>
                            <a:noFill/>
                          </a:ln>
                          <a:solidFill>
                            <a:schemeClr val="tx1"/>
                          </a:solidFill>
                          <a:effectLst/>
                          <a:latin typeface="Arial" charset="0"/>
                        </a:rPr>
                        <a:t>che non necessariamente abbia una relazione di causalità con il trattamento stesso.</a:t>
                      </a:r>
                    </a:p>
                  </a:txBody>
                  <a:tcPr marT="45718" marB="45718"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15543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smtClean="0">
                          <a:ln>
                            <a:noFill/>
                          </a:ln>
                          <a:solidFill>
                            <a:srgbClr val="FF3300"/>
                          </a:solidFill>
                          <a:effectLst/>
                          <a:latin typeface="Arial" charset="0"/>
                        </a:rPr>
                        <a:t>Reazione avversa</a:t>
                      </a:r>
                      <a:endParaRPr kumimoji="0" lang="it-IT" sz="2000" b="0" i="0" u="none" strike="noStrike" cap="none" normalizeH="0" baseline="0" smtClean="0">
                        <a:ln>
                          <a:noFill/>
                        </a:ln>
                        <a:solidFill>
                          <a:srgbClr val="FF3300"/>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sng" strike="noStrike" cap="none" normalizeH="0" baseline="0" smtClean="0">
                          <a:ln>
                            <a:noFill/>
                          </a:ln>
                          <a:solidFill>
                            <a:schemeClr val="tx1"/>
                          </a:solidFill>
                          <a:effectLst/>
                          <a:latin typeface="Arial" charset="0"/>
                        </a:rPr>
                        <a:t>Una risposta ad un farmaco che sia nociva e non intenzionale</a:t>
                      </a:r>
                      <a:r>
                        <a:rPr kumimoji="0" lang="it-IT" sz="1600" b="0" i="0" u="none" strike="noStrike" cap="none" normalizeH="0" baseline="0" smtClean="0">
                          <a:ln>
                            <a:noFill/>
                          </a:ln>
                          <a:solidFill>
                            <a:schemeClr val="tx1"/>
                          </a:solidFill>
                          <a:effectLst/>
                          <a:latin typeface="Arial" charset="0"/>
                        </a:rPr>
                        <a:t> e che avviene a dosi che normalmente sono usate nell'uomo per la profilassi, la diagnosi o la terapia di una malattia o che insorga a seguito di modificazioni dello stato fisiologico.</a:t>
                      </a:r>
                    </a:p>
                  </a:txBody>
                  <a:tcPr marT="45718" marB="45718"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13105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smtClean="0">
                          <a:ln>
                            <a:noFill/>
                          </a:ln>
                          <a:solidFill>
                            <a:srgbClr val="FF3300"/>
                          </a:solidFill>
                          <a:effectLst/>
                          <a:latin typeface="Arial" charset="0"/>
                        </a:rPr>
                        <a:t>Reazione avversa inaspettata</a:t>
                      </a:r>
                      <a:endParaRPr kumimoji="0" lang="it-IT" sz="2000" b="0" i="0" u="none" strike="noStrike" cap="none" normalizeH="0" baseline="0" smtClean="0">
                        <a:ln>
                          <a:noFill/>
                        </a:ln>
                        <a:solidFill>
                          <a:srgbClr val="FF3300"/>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rPr>
                        <a:t>Una reazione avversa, </a:t>
                      </a:r>
                      <a:r>
                        <a:rPr kumimoji="0" lang="it-IT" sz="1600" b="0" i="0" u="sng" strike="noStrike" cap="none" normalizeH="0" baseline="0" smtClean="0">
                          <a:ln>
                            <a:noFill/>
                          </a:ln>
                          <a:solidFill>
                            <a:schemeClr val="tx1"/>
                          </a:solidFill>
                          <a:effectLst/>
                          <a:latin typeface="Arial" charset="0"/>
                        </a:rPr>
                        <a:t>la cui natura o gravità non è riportata nella scheda tecnica</a:t>
                      </a:r>
                      <a:r>
                        <a:rPr kumimoji="0" lang="it-IT" sz="1600" b="0" i="0" u="none" strike="noStrike" cap="none" normalizeH="0" baseline="0" smtClean="0">
                          <a:ln>
                            <a:noFill/>
                          </a:ln>
                          <a:solidFill>
                            <a:schemeClr val="tx1"/>
                          </a:solidFill>
                          <a:effectLst/>
                          <a:latin typeface="Arial" charset="0"/>
                        </a:rPr>
                        <a:t> o nella autorizzazione rilasciata per la commercializzazione o che sia inaspettata in base alle caratteristiche del farmaco.</a:t>
                      </a:r>
                    </a:p>
                  </a:txBody>
                  <a:tcPr marT="45718" marB="45718"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609600" y="304800"/>
            <a:ext cx="8077200" cy="6051550"/>
          </a:xfrm>
          <a:prstGeom prst="rect">
            <a:avLst/>
          </a:prstGeom>
          <a:solidFill>
            <a:srgbClr val="CCFFFF"/>
          </a:solidFill>
          <a:ln w="9525">
            <a:solidFill>
              <a:srgbClr val="FF0000"/>
            </a:solidFill>
            <a:miter lim="800000"/>
            <a:headEnd/>
            <a:tailEnd/>
          </a:ln>
        </p:spPr>
        <p:txBody>
          <a:bodyPr>
            <a:spAutoFit/>
          </a:bodyPr>
          <a:lstStyle/>
          <a:p>
            <a:r>
              <a:rPr lang="it-IT" altLang="it-IT" sz="2000" b="1">
                <a:solidFill>
                  <a:srgbClr val="FF3300"/>
                </a:solidFill>
              </a:rPr>
              <a:t>Mancanza di compliance ed uso inappropriato</a:t>
            </a:r>
          </a:p>
          <a:p>
            <a:pPr algn="just"/>
            <a:r>
              <a:rPr lang="it-IT" altLang="it-IT" sz="1000" b="1"/>
              <a:t/>
            </a:r>
            <a:br>
              <a:rPr lang="it-IT" altLang="it-IT" sz="1000" b="1"/>
            </a:br>
            <a:r>
              <a:rPr lang="it-IT" altLang="it-IT" b="1"/>
              <a:t>Quando un farmaco è usato in maniera diversa dalle istruzioni per l'uso, l'effetto avverso può avere, dal punto di vista legale, una posizione diversa e, pertanto, essere difficile da considerare nell'ambito delle regole farmacologiche. </a:t>
            </a:r>
            <a:r>
              <a:rPr lang="it-IT" altLang="it-IT" b="1">
                <a:solidFill>
                  <a:srgbClr val="3333FF"/>
                </a:solidFill>
              </a:rPr>
              <a:t>Le raccomandazioni, da parte delle autorità, della nefropatia da analgesici, per esempio, è stata ritardata in molti paesi poiché essa insorge solo dopo un uso inappropriato di analgesici (dosi eccessive per periodi eccessivi di tempo).</a:t>
            </a:r>
            <a:r>
              <a:rPr lang="it-IT" altLang="it-IT" b="1"/>
              <a:t> Negli anni recenti si è cominciato a capire che la vasta area grigia di uso sub-ottimale dei farmaci è di grande importanza in farmacovigilanza. </a:t>
            </a:r>
            <a:r>
              <a:rPr lang="it-IT" altLang="it-IT" b="1">
                <a:solidFill>
                  <a:srgbClr val="FF3300"/>
                </a:solidFill>
              </a:rPr>
              <a:t>Poiché si è trovato che è evitabile circa il 50% delle ospedalizzazioni causate da problemi connessi ai farmaci,</a:t>
            </a:r>
            <a:r>
              <a:rPr lang="it-IT" altLang="it-IT" b="1"/>
              <a:t> vi è molto da guadagnare da misure preventive in questo campo. </a:t>
            </a:r>
          </a:p>
          <a:p>
            <a:pPr algn="just"/>
            <a:r>
              <a:rPr lang="it-IT" altLang="it-IT" b="1">
                <a:solidFill>
                  <a:srgbClr val="FF3300"/>
                </a:solidFill>
              </a:rPr>
              <a:t>L'uso inappropriato dei medicamenti, tuttavia, è spesso difficile da studiare</a:t>
            </a:r>
            <a:r>
              <a:rPr lang="it-IT" altLang="it-IT" b="1"/>
              <a:t>. </a:t>
            </a:r>
          </a:p>
          <a:p>
            <a:pPr algn="just"/>
            <a:r>
              <a:rPr lang="it-IT" altLang="it-IT" b="1"/>
              <a:t>Molto spesso l'informazione presente nelle segnalazioni spontanee inviate ai sistemi di segnalazione nazionali già suggerisce che c'è qualcosa di sbagliato, per esempio, che la dose è alta o che l'indicazione è sbagliata. Spesso è necessario uno studio ad hoc (es. una indagine o uno studio in ospedale) che smascheri che la causa del problema è l'uso inappropriato.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609600" y="304800"/>
            <a:ext cx="8077200" cy="6448425"/>
          </a:xfrm>
          <a:prstGeom prst="rect">
            <a:avLst/>
          </a:prstGeom>
          <a:solidFill>
            <a:srgbClr val="CCFFFF"/>
          </a:solidFill>
          <a:ln w="9525">
            <a:solidFill>
              <a:srgbClr val="FF0000"/>
            </a:solidFill>
            <a:miter lim="800000"/>
            <a:headEnd/>
            <a:tailEnd/>
          </a:ln>
        </p:spPr>
        <p:txBody>
          <a:bodyPr>
            <a:spAutoFit/>
          </a:bodyPr>
          <a:lstStyle/>
          <a:p>
            <a:r>
              <a:rPr lang="it-IT" altLang="it-IT" sz="2000" b="1">
                <a:solidFill>
                  <a:srgbClr val="FF3300"/>
                </a:solidFill>
              </a:rPr>
              <a:t>Dipendenza e abuso; tolleranza e rebound.</a:t>
            </a:r>
          </a:p>
          <a:p>
            <a:endParaRPr lang="it-IT" altLang="it-IT" sz="1200" b="1">
              <a:solidFill>
                <a:srgbClr val="FF3300"/>
              </a:solidFill>
            </a:endParaRPr>
          </a:p>
          <a:p>
            <a:pPr algn="just"/>
            <a:r>
              <a:rPr lang="it-IT" altLang="it-IT" b="1"/>
              <a:t>La dipendenza, nelle sue varie forme, può essere vista come una assenza estrema di compliance. L'indicazione è spesso (o non più) valida ed esiste una forte tendenza, al di là del massimo, ad aumentare la dose o a prolungare la durata dell'uso. </a:t>
            </a:r>
          </a:p>
          <a:p>
            <a:pPr algn="just"/>
            <a:r>
              <a:rPr lang="it-IT" altLang="it-IT" b="1">
                <a:solidFill>
                  <a:srgbClr val="FF00FF"/>
                </a:solidFill>
              </a:rPr>
              <a:t>La potenzialità di indurre dipendenza è in molti casi un aspetto intrinseco alle caratteristiche del farmaco, che dovrebbe essere incluso nella farmacovigilanza.</a:t>
            </a:r>
            <a:r>
              <a:rPr lang="it-IT" altLang="it-IT" b="1"/>
              <a:t> </a:t>
            </a:r>
          </a:p>
          <a:p>
            <a:pPr algn="just"/>
            <a:endParaRPr lang="it-IT" altLang="it-IT" sz="800" b="1"/>
          </a:p>
          <a:p>
            <a:pPr algn="just"/>
            <a:r>
              <a:rPr lang="it-IT" altLang="it-IT" b="1">
                <a:solidFill>
                  <a:srgbClr val="FF3300"/>
                </a:solidFill>
              </a:rPr>
              <a:t>La triade dipendenza, sviluppo della tolleranza e sindrome di astinenza è di particolare interesse dal punto di vista farmacologico.</a:t>
            </a:r>
          </a:p>
          <a:p>
            <a:pPr algn="just"/>
            <a:r>
              <a:rPr lang="it-IT" altLang="it-IT" b="1"/>
              <a:t> </a:t>
            </a:r>
            <a:endParaRPr lang="it-IT" altLang="it-IT" sz="800" b="1"/>
          </a:p>
          <a:p>
            <a:pPr algn="just"/>
            <a:r>
              <a:rPr lang="it-IT" altLang="it-IT" b="1"/>
              <a:t>Una sindrome di astinenza o una reazione rebound possono essere visti come un effetto farmacologico virtuale. </a:t>
            </a:r>
          </a:p>
          <a:p>
            <a:pPr algn="just"/>
            <a:endParaRPr lang="it-IT" altLang="it-IT" sz="800" b="1"/>
          </a:p>
          <a:p>
            <a:pPr algn="just"/>
            <a:r>
              <a:rPr lang="it-IT" altLang="it-IT" b="1">
                <a:solidFill>
                  <a:srgbClr val="3333FF"/>
                </a:solidFill>
              </a:rPr>
              <a:t>Il farmaco stimola l'organismo ad assumere concentrazioni che, durante il riadattamento dopo l'interruzione della esposizione, possono a loro volta avere effetti negativi.</a:t>
            </a:r>
            <a:r>
              <a:rPr lang="it-IT" altLang="it-IT" b="1"/>
              <a:t> </a:t>
            </a:r>
          </a:p>
          <a:p>
            <a:pPr algn="just"/>
            <a:endParaRPr lang="it-IT" altLang="it-IT" sz="800" b="1"/>
          </a:p>
          <a:p>
            <a:pPr algn="just"/>
            <a:r>
              <a:rPr lang="it-IT" altLang="it-IT" b="1"/>
              <a:t>Da un punto di vista meccanicistico, c'è una similitudine con il fenomeno della induzione enzimatica, che avviene dopo che l'assunzione del farmaco viene interrotta.</a:t>
            </a:r>
          </a:p>
          <a:p>
            <a:pPr algn="just"/>
            <a:r>
              <a:rPr lang="it-IT" altLang="it-IT" b="1"/>
              <a:t/>
            </a:r>
            <a:br>
              <a:rPr lang="it-IT" altLang="it-IT" b="1"/>
            </a:br>
            <a:endParaRPr lang="it-IT" altLang="it-IT" b="1"/>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609600" y="152400"/>
            <a:ext cx="8077200" cy="6081713"/>
          </a:xfrm>
          <a:prstGeom prst="rect">
            <a:avLst/>
          </a:prstGeom>
          <a:solidFill>
            <a:srgbClr val="CCFFFF"/>
          </a:solidFill>
          <a:ln w="9525">
            <a:solidFill>
              <a:srgbClr val="FF0000"/>
            </a:solidFill>
            <a:miter lim="800000"/>
            <a:headEnd/>
            <a:tailEnd/>
          </a:ln>
        </p:spPr>
        <p:txBody>
          <a:bodyPr>
            <a:spAutoFit/>
          </a:bodyPr>
          <a:lstStyle/>
          <a:p>
            <a:r>
              <a:rPr lang="it-IT" altLang="it-IT" sz="2000" b="1">
                <a:solidFill>
                  <a:srgbClr val="FF3300"/>
                </a:solidFill>
              </a:rPr>
              <a:t>Dipendenza e abuso; tolleranza e rebound.</a:t>
            </a:r>
          </a:p>
          <a:p>
            <a:pPr algn="just"/>
            <a:r>
              <a:rPr lang="it-IT" altLang="it-IT" sz="1200" b="1"/>
              <a:t/>
            </a:r>
            <a:br>
              <a:rPr lang="it-IT" altLang="it-IT" sz="1200" b="1"/>
            </a:br>
            <a:r>
              <a:rPr lang="it-IT" altLang="it-IT" b="1"/>
              <a:t>Come è noto, gli oppioidi ed i farmaci sedativi causano dipendenza. Il fatto che per molto tempo ci sia stata ignoranza circa le proprietà additive dei derivati benzodiazepinici, a fronte delle sue conseguenze, illustra l'importanza della dipendenza come argomento della farmacovigilanza. </a:t>
            </a:r>
          </a:p>
          <a:p>
            <a:pPr algn="just"/>
            <a:r>
              <a:rPr lang="it-IT" altLang="it-IT" b="1">
                <a:solidFill>
                  <a:srgbClr val="FF00FF"/>
                </a:solidFill>
              </a:rPr>
              <a:t>La dipendenza non è limitata ai farmaci psicotropi, ma può, spesso inaspettatamente, avvenire con una varietà di altri medicamenti come i decongestionanti nasali, i lassativi o gli analgesici minori. </a:t>
            </a:r>
          </a:p>
          <a:p>
            <a:pPr algn="just"/>
            <a:r>
              <a:rPr lang="it-IT" altLang="it-IT" b="1">
                <a:solidFill>
                  <a:schemeClr val="accent2"/>
                </a:solidFill>
              </a:rPr>
              <a:t>La nefropatia da analgesici, una conseguenza dell'abuso prolungato di questi ultimi farmaci, è ancora una delle maggiori preoccupazioni della farmacovigilanza.</a:t>
            </a:r>
            <a:br>
              <a:rPr lang="it-IT" altLang="it-IT" b="1">
                <a:solidFill>
                  <a:schemeClr val="accent2"/>
                </a:solidFill>
              </a:rPr>
            </a:br>
            <a:r>
              <a:rPr lang="it-IT" altLang="it-IT" b="1">
                <a:solidFill>
                  <a:srgbClr val="FF3300"/>
                </a:solidFill>
              </a:rPr>
              <a:t>E' noto che la dipendenza è difficile da studiare.</a:t>
            </a:r>
            <a:r>
              <a:rPr lang="it-IT" altLang="it-IT" b="1"/>
              <a:t> Fino a che il paziente assume il farmaco, il medico lo prescrive ed il farmacista lo dispensa tutti sembrano contenti, fino a quando la dipendenza sfugge al controllo. </a:t>
            </a:r>
          </a:p>
          <a:p>
            <a:pPr algn="just"/>
            <a:r>
              <a:rPr lang="it-IT" altLang="it-IT" b="1">
                <a:solidFill>
                  <a:srgbClr val="3333FF"/>
                </a:solidFill>
              </a:rPr>
              <a:t>Nel monitoraggio routinario della dipendenza da farmaci, la segnalazione spontanea riveste un ruolo importante.</a:t>
            </a:r>
            <a:r>
              <a:rPr lang="it-IT" altLang="it-IT" b="1"/>
              <a:t> Affinchè sia disponibile un'informazione migliore, è necessario che ci sia una attiva raccolta dei dati, la qualcosa può essere difficile poiché questi pazienti attuano una strategia di diniego.</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815975" y="274638"/>
            <a:ext cx="7459663" cy="1190625"/>
          </a:xfrm>
          <a:prstGeom prst="rect">
            <a:avLst/>
          </a:prstGeom>
          <a:noFill/>
          <a:ln w="9525">
            <a:noFill/>
            <a:miter lim="800000"/>
            <a:headEnd/>
            <a:tailEnd/>
          </a:ln>
          <a:effectLst/>
        </p:spPr>
        <p:txBody>
          <a:bodyPr>
            <a:spAutoFit/>
          </a:bodyPr>
          <a:lstStyle/>
          <a:p>
            <a:pPr algn="ctr">
              <a:defRPr/>
            </a:pPr>
            <a:r>
              <a:rPr kumimoji="1" lang="it-IT" sz="3600" b="1">
                <a:solidFill>
                  <a:srgbClr val="66FF33"/>
                </a:solidFill>
                <a:effectLst>
                  <a:outerShdw blurRad="38100" dist="38100" dir="2700000" algn="tl">
                    <a:srgbClr val="000000"/>
                  </a:outerShdw>
                </a:effectLst>
              </a:rPr>
              <a:t>Ulteriori reazioni avverse da farmaci</a:t>
            </a:r>
          </a:p>
        </p:txBody>
      </p:sp>
      <p:sp>
        <p:nvSpPr>
          <p:cNvPr id="139268" name="Text Box 4"/>
          <p:cNvSpPr txBox="1">
            <a:spLocks noChangeArrowheads="1"/>
          </p:cNvSpPr>
          <p:nvPr/>
        </p:nvSpPr>
        <p:spPr bwMode="auto">
          <a:xfrm>
            <a:off x="611188" y="1979613"/>
            <a:ext cx="7777162" cy="946150"/>
          </a:xfrm>
          <a:prstGeom prst="rect">
            <a:avLst/>
          </a:prstGeom>
          <a:noFill/>
          <a:ln w="9525">
            <a:noFill/>
            <a:miter lim="800000"/>
            <a:headEnd/>
            <a:tailEnd/>
          </a:ln>
          <a:effectLst/>
        </p:spPr>
        <p:txBody>
          <a:bodyPr>
            <a:spAutoFit/>
          </a:bodyPr>
          <a:lstStyle/>
          <a:p>
            <a:pPr algn="ctr">
              <a:defRPr/>
            </a:pPr>
            <a:r>
              <a:rPr kumimoji="1" lang="it-IT" sz="2800" b="1">
                <a:solidFill>
                  <a:srgbClr val="FFFF00"/>
                </a:solidFill>
                <a:effectLst>
                  <a:outerShdw blurRad="38100" dist="38100" dir="2700000" algn="tl">
                    <a:srgbClr val="000000"/>
                  </a:outerShdw>
                </a:effectLst>
                <a:latin typeface="Arial Narrow" pitchFamily="34" charset="0"/>
              </a:rPr>
              <a:t>Farmacodipendenza:</a:t>
            </a:r>
          </a:p>
          <a:p>
            <a:pPr algn="ctr">
              <a:defRPr/>
            </a:pPr>
            <a:r>
              <a:rPr kumimoji="1" lang="it-IT" sz="2800" b="1">
                <a:solidFill>
                  <a:srgbClr val="333399"/>
                </a:solidFill>
                <a:latin typeface="Arial Narrow" pitchFamily="34" charset="0"/>
              </a:rPr>
              <a:t>oppioidi, benzodiazepine, amfetamine, purganti,…….</a:t>
            </a:r>
            <a:r>
              <a:rPr kumimoji="1" lang="it-IT" sz="2800" b="1">
                <a:solidFill>
                  <a:srgbClr val="FFFF00"/>
                </a:solidFill>
                <a:latin typeface="Arial Narrow" pitchFamily="34" charset="0"/>
              </a:rPr>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609600" y="152400"/>
            <a:ext cx="8077200" cy="6048375"/>
          </a:xfrm>
          <a:prstGeom prst="rect">
            <a:avLst/>
          </a:prstGeom>
          <a:solidFill>
            <a:srgbClr val="CCFFFF"/>
          </a:solidFill>
          <a:ln w="9525">
            <a:solidFill>
              <a:srgbClr val="FF0000"/>
            </a:solidFill>
            <a:miter lim="800000"/>
            <a:headEnd/>
            <a:tailEnd/>
          </a:ln>
        </p:spPr>
        <p:txBody>
          <a:bodyPr>
            <a:spAutoFit/>
          </a:bodyPr>
          <a:lstStyle/>
          <a:p>
            <a:r>
              <a:rPr lang="it-IT" altLang="it-IT" sz="2000" b="1">
                <a:solidFill>
                  <a:srgbClr val="FF3300"/>
                </a:solidFill>
              </a:rPr>
              <a:t>Overdose ed avvelenamento.</a:t>
            </a:r>
          </a:p>
          <a:p>
            <a:endParaRPr lang="it-IT" altLang="it-IT" sz="1000" b="1">
              <a:solidFill>
                <a:srgbClr val="FF3300"/>
              </a:solidFill>
            </a:endParaRPr>
          </a:p>
          <a:p>
            <a:pPr algn="just"/>
            <a:r>
              <a:rPr lang="it-IT" altLang="it-IT" sz="2000" b="1"/>
              <a:t>Dalla dipendenza, che come è noto è associata alla tendenza del paziente ad assumere dosi sempre maggiori, c'è un piccolo scalino da salire per raggiungere l'overdose o l'avvelenamento. </a:t>
            </a:r>
          </a:p>
          <a:p>
            <a:pPr algn="just"/>
            <a:r>
              <a:rPr lang="it-IT" altLang="it-IT" sz="2000" b="1">
                <a:solidFill>
                  <a:srgbClr val="FF3300"/>
                </a:solidFill>
              </a:rPr>
              <a:t>L'avvelenamento può essere relativo od assoluto, può essere ricreazionale, iatrogeno, intenzionale o accidentale.</a:t>
            </a:r>
            <a:r>
              <a:rPr lang="it-IT" altLang="it-IT" sz="2000" b="1"/>
              <a:t> </a:t>
            </a:r>
          </a:p>
          <a:p>
            <a:pPr algn="just"/>
            <a:r>
              <a:rPr lang="it-IT" altLang="it-IT" sz="2000" b="1">
                <a:solidFill>
                  <a:srgbClr val="3333FF"/>
                </a:solidFill>
              </a:rPr>
              <a:t>Può essere acuto o cronico.</a:t>
            </a:r>
          </a:p>
          <a:p>
            <a:pPr algn="just"/>
            <a:r>
              <a:rPr lang="it-IT" altLang="it-IT" sz="2000" b="1">
                <a:solidFill>
                  <a:srgbClr val="FF00FF"/>
                </a:solidFill>
              </a:rPr>
              <a:t>L'avvelenamento, che rappresenta un eccessivo effetto farmacologico, è solo una tappa degli effetti avversi di tipo A.</a:t>
            </a:r>
          </a:p>
          <a:p>
            <a:pPr algn="just"/>
            <a:endParaRPr lang="it-IT" altLang="it-IT" sz="2000" b="1">
              <a:solidFill>
                <a:srgbClr val="FF00FF"/>
              </a:solidFill>
            </a:endParaRPr>
          </a:p>
          <a:p>
            <a:pPr algn="just"/>
            <a:r>
              <a:rPr lang="it-IT" altLang="it-IT" b="1"/>
              <a:t>Esistono molti farmaci che esercitano un effetto tossico in overdose, effetto che poteva essere previsto durante l'uso cronico del farmaco. In molti Stati, l'avvelenamento è stato originariamente considerato come separato dall'uso terapeutico del farmaco e, anche per ragioni legali, al di fuori degli scopi della regolamentazione dei farmaci. In accordo alla legge tedesca, per esempio, un medicamento deve essere sicuro "quando usato come raccomandato". Nel mondo intero c'è ora una nuova tendenza verso una collaborazione più stretta o addirittura una fusione del centro di controllo degli avvelenamenti e la farmacovigilanza.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609600" y="304800"/>
            <a:ext cx="8077200" cy="5943600"/>
          </a:xfrm>
          <a:prstGeom prst="rect">
            <a:avLst/>
          </a:prstGeom>
          <a:solidFill>
            <a:srgbClr val="CCFFFF"/>
          </a:solidFill>
          <a:ln w="9525">
            <a:solidFill>
              <a:srgbClr val="FF0000"/>
            </a:solidFill>
            <a:miter lim="800000"/>
            <a:headEnd/>
            <a:tailEnd/>
          </a:ln>
        </p:spPr>
        <p:txBody>
          <a:bodyPr>
            <a:spAutoFit/>
          </a:bodyPr>
          <a:lstStyle/>
          <a:p>
            <a:r>
              <a:rPr lang="it-IT" altLang="it-IT" sz="2400" b="1">
                <a:solidFill>
                  <a:srgbClr val="FF3300"/>
                </a:solidFill>
              </a:rPr>
              <a:t>Effetti avversi "indiretti“.</a:t>
            </a:r>
          </a:p>
          <a:p>
            <a:endParaRPr lang="it-IT" altLang="it-IT" sz="2400" b="1">
              <a:solidFill>
                <a:srgbClr val="FF3300"/>
              </a:solidFill>
            </a:endParaRPr>
          </a:p>
          <a:p>
            <a:pPr algn="just"/>
            <a:r>
              <a:rPr lang="it-IT" altLang="it-IT" sz="2400" b="1"/>
              <a:t>Al di fuori della somministrazione a scopi terapeutici, i medicamenti possono essere causa di pericolo per la salute in una varietà di altri modi, attraverso i processi di produzione, distribuzione e distruzione. </a:t>
            </a:r>
            <a:r>
              <a:rPr lang="it-IT" altLang="it-IT" sz="2400" b="1">
                <a:solidFill>
                  <a:srgbClr val="3333FF"/>
                </a:solidFill>
              </a:rPr>
              <a:t>Un errore di produzione può portare alla contaminazione dell'ambiente mediante un intermedio tossico o mediante i prodotti di scarico.</a:t>
            </a:r>
            <a:r>
              <a:rPr lang="it-IT" altLang="it-IT" sz="2400" b="1"/>
              <a:t> </a:t>
            </a:r>
          </a:p>
          <a:p>
            <a:pPr algn="just"/>
            <a:r>
              <a:rPr lang="it-IT" altLang="it-IT" sz="2400" b="1"/>
              <a:t>Farmaci ampiamente usati che vengono escreti immodificati o sotto forma di metaboliti attivi possono essere presenti in tracce nelle acque di superficie. </a:t>
            </a:r>
            <a:r>
              <a:rPr lang="it-IT" altLang="it-IT" sz="2400" b="1">
                <a:solidFill>
                  <a:srgbClr val="FF3300"/>
                </a:solidFill>
              </a:rPr>
              <a:t>Antibatterici usati per esempio nelle bioindustrie possono portare allo sviluppo di resistenza batterica.</a:t>
            </a:r>
            <a:r>
              <a:rPr lang="it-IT" altLang="it-IT" sz="2400" b="1"/>
              <a:t> Questi tipi di effetti dannosi indiretti dei farmaci non sono stati inclusi nella classificazione della </a:t>
            </a:r>
            <a:r>
              <a:rPr lang="it-IT" altLang="it-IT" sz="2400" b="1">
                <a:hlinkClick r:id="rId2"/>
              </a:rPr>
              <a:t>Figura I</a:t>
            </a:r>
            <a:r>
              <a:rPr lang="it-IT" altLang="it-IT" sz="2400" b="1"/>
              <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81000" y="304800"/>
            <a:ext cx="8534400" cy="6280150"/>
          </a:xfrm>
          <a:prstGeom prst="rect">
            <a:avLst/>
          </a:prstGeom>
          <a:solidFill>
            <a:srgbClr val="CCFFFF"/>
          </a:solidFill>
          <a:ln w="9525">
            <a:solidFill>
              <a:srgbClr val="FF0000"/>
            </a:solidFill>
            <a:miter lim="800000"/>
            <a:headEnd/>
            <a:tailEnd/>
          </a:ln>
        </p:spPr>
        <p:txBody>
          <a:bodyPr>
            <a:spAutoFit/>
          </a:bodyPr>
          <a:lstStyle/>
          <a:p>
            <a:pPr algn="ctr"/>
            <a:r>
              <a:rPr lang="it-IT" altLang="it-IT" sz="2400" b="1">
                <a:solidFill>
                  <a:srgbClr val="FF3300"/>
                </a:solidFill>
              </a:rPr>
              <a:t>Implicazioni</a:t>
            </a:r>
          </a:p>
          <a:p>
            <a:pPr algn="just"/>
            <a:r>
              <a:rPr lang="it-IT" altLang="it-IT" sz="1000" b="1"/>
              <a:t/>
            </a:r>
            <a:br>
              <a:rPr lang="it-IT" altLang="it-IT" sz="1000" b="1"/>
            </a:br>
            <a:r>
              <a:rPr lang="it-IT" altLang="it-IT" sz="2400" b="1">
                <a:solidFill>
                  <a:srgbClr val="FF00FF"/>
                </a:solidFill>
              </a:rPr>
              <a:t>Non esiste un metodo che può essere utilizzato per studiare tutti gli aspetti di tutti i medicamenti e probabilmente non ci sarà mai.</a:t>
            </a:r>
            <a:r>
              <a:rPr lang="it-IT" altLang="it-IT" sz="2400" b="1"/>
              <a:t> </a:t>
            </a:r>
          </a:p>
          <a:p>
            <a:pPr algn="just"/>
            <a:r>
              <a:rPr lang="it-IT" altLang="it-IT" sz="2400" b="1">
                <a:solidFill>
                  <a:srgbClr val="FF3300"/>
                </a:solidFill>
              </a:rPr>
              <a:t>Per tradizione esistono 2 sistemi maggiori per affrontare la "questione aperta" della vigilanza: la segnalazione spontanea (specie per l'identificazione degli effetti di tipo B) ed il controllo dell'avvelenamento (che si occupa principalmente dell'avvelenamento acuto).</a:t>
            </a:r>
            <a:r>
              <a:rPr lang="it-IT" altLang="it-IT" sz="2400" b="1"/>
              <a:t> </a:t>
            </a:r>
          </a:p>
          <a:p>
            <a:pPr algn="just"/>
            <a:r>
              <a:rPr lang="it-IT" altLang="it-IT" sz="2000" b="1"/>
              <a:t>Problemi differenti necessitano spesso di metodi differenti di studio. Come è normale tali studi hanno bisogno di essere specificatamente programmati per la questione o la proposta che si vuole affrontare e sono limitati nel loro scopo, grandezza e durata.</a:t>
            </a:r>
            <a:r>
              <a:rPr lang="it-IT" altLang="it-IT" sz="2400" b="1"/>
              <a:t> </a:t>
            </a:r>
          </a:p>
          <a:p>
            <a:pPr algn="just"/>
            <a:r>
              <a:rPr lang="it-IT" altLang="it-IT" sz="2400" b="1"/>
              <a:t>Esiste un numero limitato di metodi disponibili per studiare le medicine messe in commercio, ciascuno ha specifici vantaggi e limitazioni come illustrato dalle </a:t>
            </a:r>
            <a:r>
              <a:rPr lang="it-IT" altLang="it-IT" sz="2400" b="1">
                <a:hlinkClick r:id="rId2"/>
              </a:rPr>
              <a:t>Tabelle II</a:t>
            </a:r>
            <a:r>
              <a:rPr lang="it-IT" altLang="it-IT" sz="2400" b="1"/>
              <a:t>, </a:t>
            </a:r>
            <a:r>
              <a:rPr lang="it-IT" altLang="it-IT" sz="2400" b="1">
                <a:hlinkClick r:id="rId2"/>
              </a:rPr>
              <a:t>VI</a:t>
            </a:r>
            <a:r>
              <a:rPr lang="it-IT" altLang="it-IT" sz="2400" b="1"/>
              <a:t>, </a:t>
            </a:r>
            <a:r>
              <a:rPr lang="it-IT" altLang="it-IT" sz="2400" b="1">
                <a:hlinkClick r:id="rId2"/>
              </a:rPr>
              <a:t>VIII</a:t>
            </a:r>
            <a:r>
              <a:rPr lang="it-IT" altLang="it-IT" sz="2400" b="1"/>
              <a:t> e </a:t>
            </a:r>
            <a:r>
              <a:rPr lang="it-IT" altLang="it-IT" sz="2400" b="1">
                <a:hlinkClick r:id="rId2"/>
              </a:rPr>
              <a:t>XI</a:t>
            </a:r>
            <a:r>
              <a:rPr lang="it-IT" altLang="it-IT" sz="2400" b="1"/>
              <a:t>. </a:t>
            </a:r>
            <a:endParaRPr lang="it-IT" altLang="it-IT" sz="24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609600" y="731838"/>
            <a:ext cx="8077200" cy="5135562"/>
          </a:xfrm>
          <a:prstGeom prst="rect">
            <a:avLst/>
          </a:prstGeom>
          <a:solidFill>
            <a:srgbClr val="CCFFFF"/>
          </a:solidFill>
          <a:ln w="9525">
            <a:solidFill>
              <a:srgbClr val="FF0000"/>
            </a:solidFill>
            <a:miter lim="800000"/>
            <a:headEnd/>
            <a:tailEnd/>
          </a:ln>
        </p:spPr>
        <p:txBody>
          <a:bodyPr>
            <a:spAutoFit/>
          </a:bodyPr>
          <a:lstStyle/>
          <a:p>
            <a:pPr algn="ctr"/>
            <a:r>
              <a:rPr lang="it-IT" altLang="it-IT" sz="2400" b="1">
                <a:solidFill>
                  <a:srgbClr val="FF3300"/>
                </a:solidFill>
              </a:rPr>
              <a:t>Implicazioni</a:t>
            </a:r>
          </a:p>
          <a:p>
            <a:pPr algn="just"/>
            <a:r>
              <a:rPr lang="it-IT" altLang="it-IT" b="1"/>
              <a:t/>
            </a:r>
            <a:br>
              <a:rPr lang="it-IT" altLang="it-IT" b="1"/>
            </a:br>
            <a:r>
              <a:rPr lang="it-IT" altLang="it-IT" b="1"/>
              <a:t>Si stanno sviluppando nuovi approcci, che combinano gli aspetti del monitoraggio e degli studi formali, per esempio, la sorveglianza caso controllo o la ricerca dei dati o gli studi caso controllo incrociati che usano grandi banche dati automatizzate.</a:t>
            </a:r>
          </a:p>
          <a:p>
            <a:pPr algn="just"/>
            <a:r>
              <a:rPr lang="it-IT" altLang="it-IT" b="1"/>
              <a:t/>
            </a:r>
            <a:br>
              <a:rPr lang="it-IT" altLang="it-IT" b="1"/>
            </a:br>
            <a:r>
              <a:rPr lang="it-IT" altLang="it-IT" b="1"/>
              <a:t>La classificazione proposta in questo lavoro (</a:t>
            </a:r>
            <a:r>
              <a:rPr lang="it-IT" altLang="it-IT" b="1">
                <a:hlinkClick r:id="rId2"/>
              </a:rPr>
              <a:t>Figura I</a:t>
            </a:r>
            <a:r>
              <a:rPr lang="it-IT" altLang="it-IT" b="1"/>
              <a:t>) copre l'intera scala dei problemi connessi ai medicamenti, tenendo in conto le loro caratteristiche e distinzioni di base, ed è applicabile in senso generale. Può servire come una struttura educazionale per una buona comprensione, da parte dei medici di medicina generale e degli specialisti (es. clinici, farmacisti, farmacologi ed epidemiologi), dei complessi problemi connessi al trattamento farmacologico. </a:t>
            </a:r>
          </a:p>
          <a:p>
            <a:pPr algn="just"/>
            <a:endParaRPr lang="it-IT" altLang="it-IT" b="1"/>
          </a:p>
          <a:p>
            <a:pPr algn="just"/>
            <a:r>
              <a:rPr lang="it-IT" altLang="it-IT" b="1"/>
              <a:t>Inoltre può essere utile per l'appropriata scelta di un metodo di studio e per il disegno di strategie razionali ed efficienti per lo studio scientifico dei medicamenti dopo la loro approvazione.</a:t>
            </a:r>
            <a:r>
              <a:rPr lang="it-IT" altLang="it-IT"/>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body" idx="4294967295"/>
          </p:nvPr>
        </p:nvSpPr>
        <p:spPr>
          <a:xfrm>
            <a:off x="520700" y="152400"/>
            <a:ext cx="8280400" cy="6642100"/>
          </a:xfrm>
          <a:noFill/>
          <a:ln>
            <a:solidFill>
              <a:srgbClr val="FF0000"/>
            </a:solidFill>
          </a:ln>
        </p:spPr>
        <p:txBody>
          <a:bodyPr/>
          <a:lstStyle/>
          <a:p>
            <a:pPr eaLnBrk="1" hangingPunct="1">
              <a:lnSpc>
                <a:spcPct val="80000"/>
              </a:lnSpc>
            </a:pPr>
            <a:r>
              <a:rPr lang="it-IT" altLang="it-IT" sz="1800" b="1" smtClean="0">
                <a:solidFill>
                  <a:srgbClr val="FF3300"/>
                </a:solidFill>
              </a:rPr>
              <a:t>Tossicità di tipo A</a:t>
            </a:r>
          </a:p>
          <a:p>
            <a:pPr eaLnBrk="1" hangingPunct="1">
              <a:lnSpc>
                <a:spcPct val="80000"/>
              </a:lnSpc>
            </a:pPr>
            <a:r>
              <a:rPr lang="it-IT" altLang="it-IT" sz="1800" b="1" smtClean="0"/>
              <a:t>Dose - dipendente</a:t>
            </a:r>
          </a:p>
          <a:p>
            <a:pPr eaLnBrk="1" hangingPunct="1">
              <a:lnSpc>
                <a:spcPct val="80000"/>
              </a:lnSpc>
            </a:pPr>
            <a:r>
              <a:rPr lang="it-IT" altLang="it-IT" sz="1800" b="1" smtClean="0"/>
              <a:t>Prevedibile</a:t>
            </a:r>
          </a:p>
          <a:p>
            <a:pPr eaLnBrk="1" hangingPunct="1">
              <a:lnSpc>
                <a:spcPct val="80000"/>
              </a:lnSpc>
            </a:pPr>
            <a:r>
              <a:rPr lang="it-IT" altLang="it-IT" sz="1800" b="1" smtClean="0"/>
              <a:t>Talora evitabile</a:t>
            </a:r>
          </a:p>
          <a:p>
            <a:pPr eaLnBrk="1" hangingPunct="1">
              <a:lnSpc>
                <a:spcPct val="80000"/>
              </a:lnSpc>
            </a:pPr>
            <a:r>
              <a:rPr lang="it-IT" altLang="it-IT" sz="1800" b="1" smtClean="0"/>
              <a:t>Elevata incidenza</a:t>
            </a:r>
          </a:p>
          <a:p>
            <a:pPr eaLnBrk="1" hangingPunct="1">
              <a:lnSpc>
                <a:spcPct val="80000"/>
              </a:lnSpc>
            </a:pPr>
            <a:r>
              <a:rPr lang="it-IT" altLang="it-IT" sz="1800" b="1" smtClean="0"/>
              <a:t>1] Da effetto terapeutico eccessivo, </a:t>
            </a:r>
          </a:p>
          <a:p>
            <a:pPr eaLnBrk="1" hangingPunct="1">
              <a:lnSpc>
                <a:spcPct val="80000"/>
              </a:lnSpc>
            </a:pPr>
            <a:r>
              <a:rPr lang="it-IT" altLang="it-IT" sz="1800" b="1" smtClean="0"/>
              <a:t>(es. ipoglicemizzanti, antiipertensivi, b-bloccanti, anticoagulanti)</a:t>
            </a:r>
          </a:p>
          <a:p>
            <a:pPr eaLnBrk="1" hangingPunct="1">
              <a:lnSpc>
                <a:spcPct val="80000"/>
              </a:lnSpc>
            </a:pPr>
            <a:r>
              <a:rPr lang="it-IT" altLang="it-IT" sz="1800" b="1" smtClean="0"/>
              <a:t>2] Da un’azione terapeutica primaria ma realizzata su altri siti</a:t>
            </a:r>
          </a:p>
          <a:p>
            <a:pPr eaLnBrk="1" hangingPunct="1">
              <a:lnSpc>
                <a:spcPct val="80000"/>
              </a:lnSpc>
            </a:pPr>
            <a:r>
              <a:rPr lang="it-IT" altLang="it-IT" sz="1800" b="1" smtClean="0"/>
              <a:t>	(es. FANS e PGs, anticolinergici, ecc.)</a:t>
            </a:r>
          </a:p>
          <a:p>
            <a:pPr eaLnBrk="1" hangingPunct="1">
              <a:lnSpc>
                <a:spcPct val="80000"/>
              </a:lnSpc>
            </a:pPr>
            <a:r>
              <a:rPr lang="it-IT" altLang="it-IT" sz="1800" b="1" smtClean="0"/>
              <a:t>3] Da azioni intrinseche dei farmaci</a:t>
            </a:r>
          </a:p>
          <a:p>
            <a:pPr eaLnBrk="1" hangingPunct="1">
              <a:lnSpc>
                <a:spcPct val="80000"/>
              </a:lnSpc>
            </a:pPr>
            <a:r>
              <a:rPr lang="it-IT" altLang="it-IT" sz="1800" b="1" smtClean="0"/>
              <a:t>	Fenotiazine, antiistaminici, triciclici </a:t>
            </a:r>
            <a:r>
              <a:rPr lang="it-IT" altLang="it-IT" sz="1800" b="1" smtClean="0">
                <a:cs typeface="Arial" charset="0"/>
              </a:rPr>
              <a:t>→</a:t>
            </a:r>
            <a:r>
              <a:rPr lang="it-IT" altLang="it-IT" sz="1800" b="1" smtClean="0"/>
              <a:t> azioni anticolinergiche</a:t>
            </a:r>
          </a:p>
          <a:p>
            <a:pPr eaLnBrk="1" hangingPunct="1">
              <a:lnSpc>
                <a:spcPct val="80000"/>
              </a:lnSpc>
            </a:pPr>
            <a:r>
              <a:rPr lang="it-IT" altLang="it-IT" sz="1800" b="1" smtClean="0"/>
              <a:t>	Cimetidina </a:t>
            </a:r>
            <a:r>
              <a:rPr lang="it-IT" altLang="it-IT" sz="1800" b="1" smtClean="0">
                <a:cs typeface="Arial" charset="0"/>
              </a:rPr>
              <a:t>→</a:t>
            </a:r>
            <a:r>
              <a:rPr lang="it-IT" altLang="it-IT" sz="1800" b="1" smtClean="0"/>
              <a:t> effetto anti-androgenico</a:t>
            </a:r>
          </a:p>
          <a:p>
            <a:pPr eaLnBrk="1" hangingPunct="1">
              <a:lnSpc>
                <a:spcPct val="80000"/>
              </a:lnSpc>
            </a:pPr>
            <a:r>
              <a:rPr lang="it-IT" altLang="it-IT" sz="1800" b="1" smtClean="0"/>
              <a:t>	Aminoglicosidici </a:t>
            </a:r>
            <a:r>
              <a:rPr lang="it-IT" altLang="it-IT" sz="1800" b="1" smtClean="0">
                <a:cs typeface="Arial" charset="0"/>
              </a:rPr>
              <a:t>→</a:t>
            </a:r>
            <a:r>
              <a:rPr lang="it-IT" altLang="it-IT" sz="1800" b="1" smtClean="0"/>
              <a:t> blocco neuromuscolare</a:t>
            </a:r>
          </a:p>
          <a:p>
            <a:pPr eaLnBrk="1" hangingPunct="1">
              <a:lnSpc>
                <a:spcPct val="80000"/>
              </a:lnSpc>
            </a:pPr>
            <a:r>
              <a:rPr lang="it-IT" altLang="it-IT" sz="1800" b="1" smtClean="0"/>
              <a:t>	Talidomide </a:t>
            </a:r>
            <a:r>
              <a:rPr lang="it-IT" altLang="it-IT" sz="1800" b="1" smtClean="0">
                <a:cs typeface="Arial" charset="0"/>
              </a:rPr>
              <a:t>→</a:t>
            </a:r>
            <a:r>
              <a:rPr lang="it-IT" altLang="it-IT" sz="1800" b="1" smtClean="0"/>
              <a:t> effetto teratogeno</a:t>
            </a:r>
          </a:p>
          <a:p>
            <a:pPr eaLnBrk="1" hangingPunct="1">
              <a:lnSpc>
                <a:spcPct val="80000"/>
              </a:lnSpc>
            </a:pPr>
            <a:r>
              <a:rPr lang="it-IT" altLang="it-IT" sz="1200" b="1" smtClean="0"/>
              <a:t>------------------------------------------------------------------------------</a:t>
            </a:r>
          </a:p>
          <a:p>
            <a:pPr eaLnBrk="1" hangingPunct="1">
              <a:lnSpc>
                <a:spcPct val="80000"/>
              </a:lnSpc>
            </a:pPr>
            <a:r>
              <a:rPr lang="it-IT" altLang="it-IT" sz="1800" b="1" smtClean="0">
                <a:solidFill>
                  <a:srgbClr val="FF3300"/>
                </a:solidFill>
              </a:rPr>
              <a:t>Reazioni di tipo A condizionate da:</a:t>
            </a:r>
          </a:p>
          <a:p>
            <a:pPr eaLnBrk="1" hangingPunct="1">
              <a:lnSpc>
                <a:spcPct val="80000"/>
              </a:lnSpc>
            </a:pPr>
            <a:r>
              <a:rPr lang="it-IT" altLang="it-IT" sz="1800" b="1" smtClean="0"/>
              <a:t>1] Formulazione farmaceutica:</a:t>
            </a:r>
          </a:p>
          <a:p>
            <a:pPr eaLnBrk="1" hangingPunct="1">
              <a:lnSpc>
                <a:spcPct val="80000"/>
              </a:lnSpc>
            </a:pPr>
            <a:r>
              <a:rPr lang="it-IT" altLang="it-IT" sz="1800" b="1" smtClean="0"/>
              <a:t>	a] Quantità di farmaco presente nella preparazione</a:t>
            </a:r>
          </a:p>
          <a:p>
            <a:pPr eaLnBrk="1" hangingPunct="1">
              <a:lnSpc>
                <a:spcPct val="80000"/>
              </a:lnSpc>
            </a:pPr>
            <a:r>
              <a:rPr lang="it-IT" altLang="it-IT" sz="1800" b="1" smtClean="0"/>
              <a:t>	b] Rilascio del farmaco dalla forma farmaceutica</a:t>
            </a:r>
          </a:p>
          <a:p>
            <a:pPr eaLnBrk="1" hangingPunct="1">
              <a:lnSpc>
                <a:spcPct val="80000"/>
              </a:lnSpc>
            </a:pPr>
            <a:r>
              <a:rPr lang="it-IT" altLang="it-IT" sz="1800" b="1" smtClean="0"/>
              <a:t>2] Cause farmacocinetiche</a:t>
            </a:r>
          </a:p>
          <a:p>
            <a:pPr eaLnBrk="1" hangingPunct="1">
              <a:lnSpc>
                <a:spcPct val="80000"/>
              </a:lnSpc>
            </a:pPr>
            <a:r>
              <a:rPr lang="it-IT" altLang="it-IT" sz="1800" b="1" smtClean="0"/>
              <a:t>3] Cause farmacodinamiche</a:t>
            </a:r>
          </a:p>
          <a:p>
            <a:pPr eaLnBrk="1" hangingPunct="1">
              <a:lnSpc>
                <a:spcPct val="80000"/>
              </a:lnSpc>
            </a:pPr>
            <a:r>
              <a:rPr lang="it-IT" altLang="it-IT" sz="1800" b="1" smtClean="0"/>
              <a:t>	a] Sensibilità e numero dei recettori</a:t>
            </a:r>
          </a:p>
          <a:p>
            <a:pPr eaLnBrk="1" hangingPunct="1">
              <a:lnSpc>
                <a:spcPct val="80000"/>
              </a:lnSpc>
            </a:pPr>
            <a:r>
              <a:rPr lang="it-IT" altLang="it-IT" sz="1800" b="1" smtClean="0"/>
              <a:t>	b] Sistema omeostatico</a:t>
            </a:r>
          </a:p>
          <a:p>
            <a:pPr eaLnBrk="1" hangingPunct="1">
              <a:lnSpc>
                <a:spcPct val="80000"/>
              </a:lnSpc>
            </a:pPr>
            <a:r>
              <a:rPr lang="it-IT" altLang="it-IT" sz="1800" b="1" smtClean="0"/>
              <a:t>	c] Presenza di malattie preesistenti	</a:t>
            </a:r>
          </a:p>
        </p:txBody>
      </p:sp>
      <p:sp>
        <p:nvSpPr>
          <p:cNvPr id="58371" name="Rectangle 3"/>
          <p:cNvSpPr>
            <a:spLocks noGrp="1" noChangeArrowheads="1"/>
          </p:cNvSpPr>
          <p:nvPr>
            <p:ph type="title" idx="4294967295"/>
          </p:nvPr>
        </p:nvSpPr>
        <p:spPr>
          <a:xfrm>
            <a:off x="222250" y="342900"/>
            <a:ext cx="8648700" cy="1143000"/>
          </a:xfrm>
          <a:noFill/>
        </p:spPr>
        <p:txBody>
          <a:bodyPr/>
          <a:lstStyle/>
          <a:p>
            <a:pPr eaLnBrk="1" hangingPunct="1"/>
            <a:r>
              <a:rPr lang="it-IT" altLang="it-IT" sz="1400" b="1" smtClean="0">
                <a:solidFill>
                  <a:srgbClr val="FF3300"/>
                </a:solidFill>
              </a:rPr>
              <a:t/>
            </a:r>
            <a:br>
              <a:rPr lang="it-IT" altLang="it-IT" sz="1400" b="1" smtClean="0">
                <a:solidFill>
                  <a:srgbClr val="FF3300"/>
                </a:solidFill>
              </a:rPr>
            </a:br>
            <a:endParaRPr lang="en-US" altLang="it-IT" sz="1400" b="1" smtClean="0">
              <a:solidFill>
                <a:srgbClr val="FF33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9394" name="Rectangle 3"/>
          <p:cNvSpPr>
            <a:spLocks noGrp="1" noChangeArrowheads="1"/>
          </p:cNvSpPr>
          <p:nvPr>
            <p:ph type="title" idx="4294967295"/>
          </p:nvPr>
        </p:nvSpPr>
        <p:spPr>
          <a:noFill/>
        </p:spPr>
        <p:txBody>
          <a:bodyPr/>
          <a:lstStyle/>
          <a:p>
            <a:pPr eaLnBrk="1" hangingPunct="1"/>
            <a:r>
              <a:rPr lang="it-IT" altLang="it-IT" sz="1400" b="1" smtClean="0">
                <a:solidFill>
                  <a:srgbClr val="FF3300"/>
                </a:solidFill>
              </a:rPr>
              <a:t/>
            </a:r>
            <a:br>
              <a:rPr lang="it-IT" altLang="it-IT" sz="1400" b="1" smtClean="0">
                <a:solidFill>
                  <a:srgbClr val="FF3300"/>
                </a:solidFill>
              </a:rPr>
            </a:br>
            <a:endParaRPr lang="en-US" altLang="it-IT" sz="1400" b="1" smtClean="0">
              <a:solidFill>
                <a:srgbClr val="FF3300"/>
              </a:solidFill>
            </a:endParaRPr>
          </a:p>
        </p:txBody>
      </p:sp>
      <p:pic>
        <p:nvPicPr>
          <p:cNvPr id="59395" name="Picture 4"/>
          <p:cNvPicPr>
            <a:picLocks noGrp="1" noChangeAspect="1" noChangeArrowheads="1"/>
          </p:cNvPicPr>
          <p:nvPr>
            <p:ph sz="half" idx="4294967295"/>
          </p:nvPr>
        </p:nvPicPr>
        <p:blipFill>
          <a:blip r:embed="rId3" cstate="print"/>
          <a:srcRect/>
          <a:stretch>
            <a:fillRect/>
          </a:stretch>
        </p:blipFill>
        <p:spPr>
          <a:xfrm>
            <a:off x="812800" y="106363"/>
            <a:ext cx="7862888" cy="6205537"/>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5137" name="Group 17"/>
          <p:cNvGraphicFramePr>
            <a:graphicFrameLocks noGrp="1"/>
          </p:cNvGraphicFramePr>
          <p:nvPr/>
        </p:nvGraphicFramePr>
        <p:xfrm>
          <a:off x="533400" y="838200"/>
          <a:ext cx="8229600" cy="4908550"/>
        </p:xfrm>
        <a:graphic>
          <a:graphicData uri="http://schemas.openxmlformats.org/drawingml/2006/table">
            <a:tbl>
              <a:tblPr/>
              <a:tblGrid>
                <a:gridCol w="4114800"/>
                <a:gridCol w="4114800"/>
              </a:tblGrid>
              <a:tr h="3048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Arial" charset="0"/>
                        </a:rPr>
                        <a:t>Tabella I. Definizioni (segue)</a:t>
                      </a:r>
                      <a:r>
                        <a:rPr kumimoji="0" lang="it-IT" sz="1400" b="1" i="0" u="none" strike="noStrike" cap="none" normalizeH="0" baseline="0" dirty="0" smtClean="0">
                          <a:ln>
                            <a:noFill/>
                          </a:ln>
                          <a:solidFill>
                            <a:schemeClr val="tx1"/>
                          </a:solidFill>
                          <a:effectLst/>
                          <a:latin typeface="Arial" charset="0"/>
                        </a:rPr>
                        <a:t> </a:t>
                      </a:r>
                      <a:endParaRPr kumimoji="0" lang="it-IT"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ACA"/>
                    </a:solidFill>
                  </a:tcPr>
                </a:tc>
                <a:tc hMerge="1">
                  <a:txBody>
                    <a:bodyPr/>
                    <a:lstStyle/>
                    <a:p>
                      <a:endParaRPr lang="it-IT"/>
                    </a:p>
                  </a:txBody>
                  <a:tcPr/>
                </a:tc>
              </a:tr>
              <a:tr h="2941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sz="2800" b="1" u="sng" dirty="0" smtClean="0">
                          <a:solidFill>
                            <a:srgbClr val="FF0000"/>
                          </a:solidFill>
                          <a:effectLst>
                            <a:outerShdw blurRad="38100" dist="38100" dir="2700000" algn="tl">
                              <a:srgbClr val="000000"/>
                            </a:outerShdw>
                          </a:effectLst>
                          <a:latin typeface="Tahoma" pitchFamily="34" charset="0"/>
                        </a:rPr>
                        <a:t>Reazione avversa o evento avverso serio</a:t>
                      </a:r>
                      <a:r>
                        <a:rPr lang="it-IT" sz="2800" dirty="0" smtClean="0">
                          <a:solidFill>
                            <a:srgbClr val="FF0000"/>
                          </a:solidFill>
                          <a:latin typeface="Tahoma" pitchFamily="34" charset="0"/>
                        </a:rPr>
                        <a:t>:</a:t>
                      </a:r>
                      <a:r>
                        <a:rPr lang="it-IT" sz="2800" dirty="0" smtClean="0">
                          <a:solidFill>
                            <a:srgbClr val="FF0000"/>
                          </a:solidFill>
                          <a:latin typeface="+mn-lt"/>
                        </a:rPr>
                        <a:t> </a:t>
                      </a:r>
                      <a:endParaRPr kumimoji="0" lang="it-IT" sz="28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it-IT" sz="2000" dirty="0" smtClean="0">
                          <a:solidFill>
                            <a:schemeClr val="tx1"/>
                          </a:solidFill>
                          <a:latin typeface="+mn-lt"/>
                        </a:rPr>
                        <a:t>Qualsiasi evento spiacevole che per qualsiasi dose possa:</a:t>
                      </a:r>
                    </a:p>
                    <a:p>
                      <a:pPr marL="0" marR="0" lvl="0" indent="0" algn="l" defTabSz="914400" rtl="0" eaLnBrk="1" fontAlgn="base" latinLnBrk="0" hangingPunct="1">
                        <a:lnSpc>
                          <a:spcPct val="100000"/>
                        </a:lnSpc>
                        <a:spcBef>
                          <a:spcPct val="0"/>
                        </a:spcBef>
                        <a:spcAft>
                          <a:spcPct val="0"/>
                        </a:spcAft>
                        <a:buClrTx/>
                        <a:buSzTx/>
                        <a:buFontTx/>
                        <a:buNone/>
                        <a:tabLst/>
                        <a:defRPr/>
                      </a:pPr>
                      <a:r>
                        <a:rPr lang="it-IT" sz="2000" dirty="0" smtClean="0">
                          <a:solidFill>
                            <a:schemeClr val="tx1"/>
                          </a:solidFill>
                          <a:latin typeface="+mn-lt"/>
                        </a:rPr>
                        <a:t/>
                      </a:r>
                      <a:br>
                        <a:rPr lang="it-IT" sz="2000" dirty="0" smtClean="0">
                          <a:solidFill>
                            <a:schemeClr val="tx1"/>
                          </a:solidFill>
                          <a:latin typeface="+mn-lt"/>
                        </a:rPr>
                      </a:br>
                      <a:r>
                        <a:rPr lang="it-IT" sz="2000" dirty="0" smtClean="0">
                          <a:solidFill>
                            <a:schemeClr val="tx1"/>
                          </a:solidFill>
                          <a:latin typeface="+mn-lt"/>
                        </a:rPr>
                        <a:t>1) mettere in pericolo la vita</a:t>
                      </a:r>
                      <a:br>
                        <a:rPr lang="it-IT" sz="2000" dirty="0" smtClean="0">
                          <a:solidFill>
                            <a:schemeClr val="tx1"/>
                          </a:solidFill>
                          <a:latin typeface="+mn-lt"/>
                        </a:rPr>
                      </a:br>
                      <a:r>
                        <a:rPr lang="it-IT" sz="2000" dirty="0" smtClean="0">
                          <a:solidFill>
                            <a:schemeClr val="tx1"/>
                          </a:solidFill>
                          <a:latin typeface="+mn-lt"/>
                        </a:rPr>
                        <a:t>2) richieda ospedalizzazione o prolunghi la degenza</a:t>
                      </a:r>
                      <a:br>
                        <a:rPr lang="it-IT" sz="2000" dirty="0" smtClean="0">
                          <a:solidFill>
                            <a:schemeClr val="tx1"/>
                          </a:solidFill>
                          <a:latin typeface="+mn-lt"/>
                        </a:rPr>
                      </a:br>
                      <a:r>
                        <a:rPr lang="it-IT" sz="2000" dirty="0" smtClean="0">
                          <a:solidFill>
                            <a:schemeClr val="tx1"/>
                          </a:solidFill>
                          <a:latin typeface="+mn-lt"/>
                        </a:rPr>
                        <a:t>3) causi persistente o significativa invalidità</a:t>
                      </a:r>
                      <a:br>
                        <a:rPr lang="it-IT" sz="2000" dirty="0" smtClean="0">
                          <a:solidFill>
                            <a:schemeClr val="tx1"/>
                          </a:solidFill>
                          <a:latin typeface="+mn-lt"/>
                        </a:rPr>
                      </a:br>
                      <a:r>
                        <a:rPr lang="it-IT" sz="2000" dirty="0" smtClean="0">
                          <a:solidFill>
                            <a:schemeClr val="tx1"/>
                          </a:solidFill>
                          <a:latin typeface="+mn-lt"/>
                        </a:rPr>
                        <a:t>4) abbia un effetto teratogeno sul feto</a:t>
                      </a:r>
                      <a:endParaRPr lang="it-IT" sz="2000" b="1" u="sng" dirty="0" smtClean="0">
                        <a:solidFill>
                          <a:schemeClr val="tx1"/>
                        </a:solidFill>
                        <a:effectLst>
                          <a:outerShdw blurRad="38100" dist="38100" dir="2700000" algn="tl">
                            <a:srgbClr val="000000"/>
                          </a:outerShdw>
                        </a:effectLst>
                        <a:latin typeface="+mn-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600" b="0" i="0" u="sng" strike="noStrike" cap="none" normalizeH="0" baseline="0" dirty="0" smtClean="0">
                        <a:ln>
                          <a:noFill/>
                        </a:ln>
                        <a:solidFill>
                          <a:schemeClr val="tx1"/>
                        </a:solidFill>
                        <a:effectLst/>
                        <a:latin typeface="Arial" charset="0"/>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600" b="0" i="0" u="sng" strike="noStrike" cap="none" normalizeH="0" baseline="0" dirty="0" smtClean="0">
                        <a:ln>
                          <a:noFill/>
                        </a:ln>
                        <a:solidFill>
                          <a:schemeClr val="tx1"/>
                        </a:solidFill>
                        <a:effectLst/>
                        <a:latin typeface="Arial"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Arial"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120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a:t>
                      </a:r>
                    </a:p>
                  </a:txBody>
                  <a:tcPr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noFill/>
        </p:spPr>
        <p:txBody>
          <a:bodyPr/>
          <a:lstStyle/>
          <a:p>
            <a:pPr eaLnBrk="1" hangingPunct="1"/>
            <a:r>
              <a:rPr lang="it-IT" altLang="it-IT" sz="1400" b="1" smtClean="0">
                <a:solidFill>
                  <a:srgbClr val="FF3300"/>
                </a:solidFill>
              </a:rPr>
              <a:t/>
            </a:r>
            <a:br>
              <a:rPr lang="it-IT" altLang="it-IT" sz="1400" b="1" smtClean="0">
                <a:solidFill>
                  <a:srgbClr val="FF3300"/>
                </a:solidFill>
              </a:rPr>
            </a:br>
            <a:endParaRPr lang="en-US" altLang="it-IT" sz="1400" b="1" smtClean="0">
              <a:solidFill>
                <a:srgbClr val="FF3300"/>
              </a:solidFill>
            </a:endParaRPr>
          </a:p>
        </p:txBody>
      </p:sp>
      <p:pic>
        <p:nvPicPr>
          <p:cNvPr id="60419" name="Picture 4"/>
          <p:cNvPicPr>
            <a:picLocks noGrp="1" noChangeAspect="1" noChangeArrowheads="1"/>
          </p:cNvPicPr>
          <p:nvPr>
            <p:ph sz="half" idx="4294967295"/>
          </p:nvPr>
        </p:nvPicPr>
        <p:blipFill>
          <a:blip r:embed="rId3" cstate="print"/>
          <a:srcRect/>
          <a:stretch>
            <a:fillRect/>
          </a:stretch>
        </p:blipFill>
        <p:spPr>
          <a:xfrm>
            <a:off x="914400" y="1274763"/>
            <a:ext cx="7756525" cy="4268787"/>
          </a:xfrm>
          <a:noFill/>
        </p:spPr>
      </p:pic>
      <p:sp>
        <p:nvSpPr>
          <p:cNvPr id="60420" name="Text Box 7"/>
          <p:cNvSpPr txBox="1">
            <a:spLocks noChangeArrowheads="1"/>
          </p:cNvSpPr>
          <p:nvPr/>
        </p:nvSpPr>
        <p:spPr bwMode="auto">
          <a:xfrm>
            <a:off x="812800" y="317500"/>
            <a:ext cx="6997700" cy="466725"/>
          </a:xfrm>
          <a:prstGeom prst="rect">
            <a:avLst/>
          </a:prstGeom>
          <a:noFill/>
          <a:ln w="9525">
            <a:solidFill>
              <a:schemeClr val="tx1"/>
            </a:solidFill>
            <a:miter lim="800000"/>
            <a:headEnd/>
            <a:tailEnd/>
          </a:ln>
        </p:spPr>
        <p:txBody>
          <a:bodyPr>
            <a:spAutoFit/>
          </a:bodyPr>
          <a:lstStyle/>
          <a:p>
            <a:pPr>
              <a:spcBef>
                <a:spcPct val="50000"/>
              </a:spcBef>
            </a:pPr>
            <a:r>
              <a:rPr lang="it-IT" altLang="it-IT" sz="2400">
                <a:latin typeface="Verdana" pitchFamily="34" charset="0"/>
              </a:rPr>
              <a:t>            EFFETTI TOSSICI DI TIPO B</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noFill/>
        </p:spPr>
        <p:txBody>
          <a:bodyPr/>
          <a:lstStyle/>
          <a:p>
            <a:pPr eaLnBrk="1" hangingPunct="1"/>
            <a:r>
              <a:rPr lang="it-IT" altLang="it-IT" sz="1400" b="1" smtClean="0">
                <a:solidFill>
                  <a:srgbClr val="FF3300"/>
                </a:solidFill>
              </a:rPr>
              <a:t/>
            </a:r>
            <a:br>
              <a:rPr lang="it-IT" altLang="it-IT" sz="1400" b="1" smtClean="0">
                <a:solidFill>
                  <a:srgbClr val="FF3300"/>
                </a:solidFill>
              </a:rPr>
            </a:br>
            <a:endParaRPr lang="en-US" altLang="it-IT" sz="1400" b="1" smtClean="0">
              <a:solidFill>
                <a:srgbClr val="FF3300"/>
              </a:solidFill>
            </a:endParaRPr>
          </a:p>
        </p:txBody>
      </p:sp>
      <p:pic>
        <p:nvPicPr>
          <p:cNvPr id="61443" name="Picture 5"/>
          <p:cNvPicPr>
            <a:picLocks noGrp="1" noChangeAspect="1" noChangeArrowheads="1"/>
          </p:cNvPicPr>
          <p:nvPr>
            <p:ph sz="half" idx="4294967295"/>
          </p:nvPr>
        </p:nvPicPr>
        <p:blipFill>
          <a:blip r:embed="rId3" cstate="print"/>
          <a:srcRect b="5249"/>
          <a:stretch>
            <a:fillRect/>
          </a:stretch>
        </p:blipFill>
        <p:spPr>
          <a:xfrm>
            <a:off x="1387475" y="127000"/>
            <a:ext cx="6932613" cy="6530975"/>
          </a:xfr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noFill/>
        </p:spPr>
        <p:txBody>
          <a:bodyPr/>
          <a:lstStyle/>
          <a:p>
            <a:pPr eaLnBrk="1" hangingPunct="1"/>
            <a:r>
              <a:rPr lang="it-IT" altLang="it-IT" sz="1400" b="1" smtClean="0">
                <a:solidFill>
                  <a:srgbClr val="FF3300"/>
                </a:solidFill>
              </a:rPr>
              <a:t/>
            </a:r>
            <a:br>
              <a:rPr lang="it-IT" altLang="it-IT" sz="1400" b="1" smtClean="0">
                <a:solidFill>
                  <a:srgbClr val="FF3300"/>
                </a:solidFill>
              </a:rPr>
            </a:br>
            <a:endParaRPr lang="en-US" altLang="it-IT" sz="1400" b="1" smtClean="0">
              <a:solidFill>
                <a:srgbClr val="FF3300"/>
              </a:solidFill>
            </a:endParaRPr>
          </a:p>
        </p:txBody>
      </p:sp>
      <p:pic>
        <p:nvPicPr>
          <p:cNvPr id="62467" name="Picture 5"/>
          <p:cNvPicPr>
            <a:picLocks noGrp="1" noChangeAspect="1" noChangeArrowheads="1"/>
          </p:cNvPicPr>
          <p:nvPr>
            <p:ph sz="half" idx="4294967295"/>
          </p:nvPr>
        </p:nvPicPr>
        <p:blipFill>
          <a:blip r:embed="rId3" cstate="print"/>
          <a:srcRect/>
          <a:stretch>
            <a:fillRect/>
          </a:stretch>
        </p:blipFill>
        <p:spPr>
          <a:xfrm>
            <a:off x="584200" y="2449513"/>
            <a:ext cx="8458200" cy="2149475"/>
          </a:xfrm>
          <a:noFill/>
        </p:spPr>
      </p:pic>
      <p:sp>
        <p:nvSpPr>
          <p:cNvPr id="62468" name="Text Box 8"/>
          <p:cNvSpPr txBox="1">
            <a:spLocks noChangeArrowheads="1"/>
          </p:cNvSpPr>
          <p:nvPr/>
        </p:nvSpPr>
        <p:spPr bwMode="auto">
          <a:xfrm>
            <a:off x="812800" y="317500"/>
            <a:ext cx="6997700" cy="466725"/>
          </a:xfrm>
          <a:prstGeom prst="rect">
            <a:avLst/>
          </a:prstGeom>
          <a:noFill/>
          <a:ln w="9525">
            <a:solidFill>
              <a:schemeClr val="tx1"/>
            </a:solidFill>
            <a:miter lim="800000"/>
            <a:headEnd/>
            <a:tailEnd/>
          </a:ln>
        </p:spPr>
        <p:txBody>
          <a:bodyPr>
            <a:spAutoFit/>
          </a:bodyPr>
          <a:lstStyle/>
          <a:p>
            <a:pPr>
              <a:spcBef>
                <a:spcPct val="50000"/>
              </a:spcBef>
            </a:pPr>
            <a:r>
              <a:rPr lang="it-IT" altLang="it-IT" sz="2400">
                <a:latin typeface="Verdana" pitchFamily="34" charset="0"/>
              </a:rPr>
              <a:t>            EFFETTI TOSSICI DI TIPO B</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3490" name="Rettangolo 1"/>
          <p:cNvSpPr>
            <a:spLocks noChangeArrowheads="1"/>
          </p:cNvSpPr>
          <p:nvPr/>
        </p:nvSpPr>
        <p:spPr bwMode="auto">
          <a:xfrm>
            <a:off x="533400" y="304800"/>
            <a:ext cx="8077200" cy="6154738"/>
          </a:xfrm>
          <a:prstGeom prst="rect">
            <a:avLst/>
          </a:prstGeom>
          <a:noFill/>
          <a:ln w="9525">
            <a:noFill/>
            <a:miter lim="800000"/>
            <a:headEnd/>
            <a:tailEnd/>
          </a:ln>
        </p:spPr>
        <p:txBody>
          <a:bodyPr>
            <a:spAutoFit/>
          </a:bodyPr>
          <a:lstStyle/>
          <a:p>
            <a:pPr algn="ctr"/>
            <a:r>
              <a:rPr lang="it-IT" altLang="it-IT" sz="3200" b="1">
                <a:solidFill>
                  <a:srgbClr val="FF0000"/>
                </a:solidFill>
                <a:latin typeface="Arial Rounded MT Bold" pitchFamily="34" charset="0"/>
              </a:rPr>
              <a:t>Frequenza delle reazioni avverse da farmaci (ADR) </a:t>
            </a:r>
          </a:p>
          <a:p>
            <a:endParaRPr lang="it-IT" altLang="it-IT" sz="2800" b="1">
              <a:solidFill>
                <a:srgbClr val="FF0000"/>
              </a:solidFill>
            </a:endParaRPr>
          </a:p>
          <a:p>
            <a:r>
              <a:rPr lang="it-IT" altLang="it-IT" sz="2800" b="1">
                <a:solidFill>
                  <a:srgbClr val="002060"/>
                </a:solidFill>
                <a:latin typeface="Wingdings" pitchFamily="2" charset="2"/>
              </a:rPr>
              <a:t></a:t>
            </a:r>
            <a:r>
              <a:rPr lang="it-IT" altLang="it-IT" sz="2800" b="1">
                <a:solidFill>
                  <a:srgbClr val="002060"/>
                </a:solidFill>
                <a:latin typeface="Trebuchet MS" pitchFamily="34" charset="0"/>
              </a:rPr>
              <a:t>Circa il 10% dei pazienti trattati con farmaci ha una reazione avversa </a:t>
            </a:r>
          </a:p>
          <a:p>
            <a:r>
              <a:rPr lang="it-IT" altLang="it-IT" sz="2000" b="1" i="1">
                <a:solidFill>
                  <a:srgbClr val="002060"/>
                </a:solidFill>
                <a:latin typeface="Trebuchet MS" pitchFamily="34" charset="0"/>
              </a:rPr>
              <a:t>Ann Pharmacother. 2007;  41(9):1411-26 </a:t>
            </a:r>
          </a:p>
          <a:p>
            <a:endParaRPr lang="it-IT" altLang="it-IT" sz="2800" b="1" i="1">
              <a:solidFill>
                <a:srgbClr val="002060"/>
              </a:solidFill>
              <a:latin typeface="Trebuchet MS" pitchFamily="34" charset="0"/>
            </a:endParaRPr>
          </a:p>
          <a:p>
            <a:r>
              <a:rPr lang="it-IT" altLang="it-IT" sz="2800" b="1">
                <a:solidFill>
                  <a:srgbClr val="002060"/>
                </a:solidFill>
                <a:latin typeface="Wingdings" pitchFamily="2" charset="2"/>
              </a:rPr>
              <a:t></a:t>
            </a:r>
            <a:r>
              <a:rPr lang="it-IT" altLang="it-IT" sz="2800" b="1">
                <a:solidFill>
                  <a:srgbClr val="002060"/>
                </a:solidFill>
                <a:latin typeface="Trebuchet MS" pitchFamily="34" charset="0"/>
              </a:rPr>
              <a:t>Il 3-6% dei ricoveri in ospedale è dovuto ad una ADR </a:t>
            </a:r>
          </a:p>
          <a:p>
            <a:r>
              <a:rPr lang="it-IT" altLang="it-IT" sz="2000" b="1" i="1">
                <a:solidFill>
                  <a:srgbClr val="002060"/>
                </a:solidFill>
                <a:latin typeface="Trebuchet MS" pitchFamily="34" charset="0"/>
              </a:rPr>
              <a:t>Arch Intern Med. 2008; 168(17):1890-6 </a:t>
            </a:r>
          </a:p>
          <a:p>
            <a:endParaRPr lang="it-IT" altLang="it-IT" sz="2800" b="1" i="1">
              <a:solidFill>
                <a:srgbClr val="002060"/>
              </a:solidFill>
              <a:latin typeface="Trebuchet MS" pitchFamily="34" charset="0"/>
            </a:endParaRPr>
          </a:p>
          <a:p>
            <a:r>
              <a:rPr lang="it-IT" altLang="it-IT" sz="2800" b="1">
                <a:solidFill>
                  <a:srgbClr val="002060"/>
                </a:solidFill>
                <a:latin typeface="Wingdings" pitchFamily="2" charset="2"/>
              </a:rPr>
              <a:t></a:t>
            </a:r>
            <a:r>
              <a:rPr lang="it-IT" altLang="it-IT" sz="2800" b="1">
                <a:solidFill>
                  <a:srgbClr val="002060"/>
                </a:solidFill>
                <a:latin typeface="Trebuchet MS" pitchFamily="34" charset="0"/>
              </a:rPr>
              <a:t>Il 6-10% dei pazienti ricoverati in ospedale ha una ADR </a:t>
            </a:r>
          </a:p>
          <a:p>
            <a:r>
              <a:rPr lang="it-IT" altLang="it-IT" sz="2000" b="1" i="1">
                <a:solidFill>
                  <a:srgbClr val="002060"/>
                </a:solidFill>
                <a:latin typeface="Trebuchet MS" pitchFamily="34" charset="0"/>
              </a:rPr>
              <a:t>PLoS ONE. 2009;  4(2):e4439 </a:t>
            </a:r>
          </a:p>
          <a:p>
            <a:endParaRPr lang="it-IT" altLang="it-IT" i="1"/>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4514" name="Rettangolo 1"/>
          <p:cNvSpPr>
            <a:spLocks noChangeArrowheads="1"/>
          </p:cNvSpPr>
          <p:nvPr/>
        </p:nvSpPr>
        <p:spPr bwMode="auto">
          <a:xfrm>
            <a:off x="1066800" y="228600"/>
            <a:ext cx="6477000" cy="1200150"/>
          </a:xfrm>
          <a:prstGeom prst="rect">
            <a:avLst/>
          </a:prstGeom>
          <a:noFill/>
          <a:ln w="9525">
            <a:noFill/>
            <a:miter lim="800000"/>
            <a:headEnd/>
            <a:tailEnd/>
          </a:ln>
        </p:spPr>
        <p:txBody>
          <a:bodyPr>
            <a:spAutoFit/>
          </a:bodyPr>
          <a:lstStyle/>
          <a:p>
            <a:endParaRPr lang="it-IT" altLang="it-IT" sz="3600" b="1">
              <a:solidFill>
                <a:srgbClr val="FF0000"/>
              </a:solidFill>
              <a:latin typeface="Arial Rounded MT Bold" pitchFamily="34" charset="0"/>
            </a:endParaRPr>
          </a:p>
          <a:p>
            <a:r>
              <a:rPr lang="it-IT" altLang="it-IT" sz="3600" b="1">
                <a:solidFill>
                  <a:srgbClr val="FF0000"/>
                </a:solidFill>
                <a:latin typeface="Arial Rounded MT Bold" pitchFamily="34" charset="0"/>
              </a:rPr>
              <a:t>Perché la farmacovigilanza? </a:t>
            </a:r>
          </a:p>
        </p:txBody>
      </p:sp>
      <p:sp>
        <p:nvSpPr>
          <p:cNvPr id="64515" name="Rettangolo 2"/>
          <p:cNvSpPr>
            <a:spLocks noChangeArrowheads="1"/>
          </p:cNvSpPr>
          <p:nvPr/>
        </p:nvSpPr>
        <p:spPr bwMode="auto">
          <a:xfrm>
            <a:off x="609600" y="1981200"/>
            <a:ext cx="7772400" cy="4278313"/>
          </a:xfrm>
          <a:prstGeom prst="rect">
            <a:avLst/>
          </a:prstGeom>
          <a:solidFill>
            <a:schemeClr val="accent1"/>
          </a:solidFill>
          <a:ln w="9525">
            <a:noFill/>
            <a:miter lim="800000"/>
            <a:headEnd/>
            <a:tailEnd/>
          </a:ln>
        </p:spPr>
        <p:txBody>
          <a:bodyPr>
            <a:spAutoFit/>
          </a:bodyPr>
          <a:lstStyle/>
          <a:p>
            <a:endParaRPr lang="it-IT" altLang="it-IT" sz="3200"/>
          </a:p>
          <a:p>
            <a:pPr>
              <a:lnSpc>
                <a:spcPct val="150000"/>
              </a:lnSpc>
            </a:pPr>
            <a:r>
              <a:rPr lang="it-IT" altLang="it-IT" sz="3200" b="1"/>
              <a:t>I trials clinici pre-marketing non sono sufficienti per garantire che il farmaco, una volta introdotto in commercio, abbia un beneficio superiore al rischio.</a:t>
            </a:r>
          </a:p>
          <a:p>
            <a:pPr>
              <a:lnSpc>
                <a:spcPct val="150000"/>
              </a:lnSpc>
            </a:pPr>
            <a:r>
              <a:rPr lang="it-IT" altLang="it-IT" sz="3200" b="1"/>
              <a:t> </a:t>
            </a:r>
            <a:endParaRPr lang="it-IT" altLang="it-IT" sz="32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cstate="print"/>
          <a:srcRect/>
          <a:stretch>
            <a:fillRect/>
          </a:stretch>
        </p:blipFill>
        <p:spPr bwMode="auto">
          <a:xfrm>
            <a:off x="788988" y="1071563"/>
            <a:ext cx="7288212" cy="4264025"/>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tangolo arrotondato 19"/>
          <p:cNvSpPr/>
          <p:nvPr/>
        </p:nvSpPr>
        <p:spPr>
          <a:xfrm>
            <a:off x="5257800" y="2590800"/>
            <a:ext cx="3581400" cy="3886200"/>
          </a:xfrm>
          <a:prstGeom prst="round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9" name="Trapezio 18"/>
          <p:cNvSpPr/>
          <p:nvPr/>
        </p:nvSpPr>
        <p:spPr>
          <a:xfrm>
            <a:off x="5410200" y="1066800"/>
            <a:ext cx="3200400" cy="838200"/>
          </a:xfrm>
          <a:prstGeom prst="trapezoid">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8" name="Rettangolo arrotondato 17"/>
          <p:cNvSpPr/>
          <p:nvPr/>
        </p:nvSpPr>
        <p:spPr>
          <a:xfrm>
            <a:off x="381000" y="2590800"/>
            <a:ext cx="3581400" cy="3962400"/>
          </a:xfrm>
          <a:prstGeom prst="round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7" name="Rettangolo 16"/>
          <p:cNvSpPr/>
          <p:nvPr/>
        </p:nvSpPr>
        <p:spPr>
          <a:xfrm>
            <a:off x="381000" y="1828800"/>
            <a:ext cx="3429000" cy="762000"/>
          </a:xfrm>
          <a:prstGeom prst="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5" name="Rettangolo 14"/>
          <p:cNvSpPr/>
          <p:nvPr/>
        </p:nvSpPr>
        <p:spPr>
          <a:xfrm>
            <a:off x="5410200" y="1905000"/>
            <a:ext cx="3276600" cy="685800"/>
          </a:xfrm>
          <a:prstGeom prst="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 name="Trapezio 8"/>
          <p:cNvSpPr/>
          <p:nvPr/>
        </p:nvSpPr>
        <p:spPr>
          <a:xfrm>
            <a:off x="533400" y="990600"/>
            <a:ext cx="3200400" cy="838200"/>
          </a:xfrm>
          <a:prstGeom prst="trapezoid">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6568" name="Rettangolo 2"/>
          <p:cNvSpPr>
            <a:spLocks noChangeArrowheads="1"/>
          </p:cNvSpPr>
          <p:nvPr/>
        </p:nvSpPr>
        <p:spPr bwMode="auto">
          <a:xfrm>
            <a:off x="5334000" y="2928938"/>
            <a:ext cx="3581400" cy="2862262"/>
          </a:xfrm>
          <a:prstGeom prst="rect">
            <a:avLst/>
          </a:prstGeom>
          <a:noFill/>
          <a:ln w="9525">
            <a:noFill/>
            <a:miter lim="800000"/>
            <a:headEnd/>
            <a:tailEnd/>
          </a:ln>
        </p:spPr>
        <p:txBody>
          <a:bodyPr>
            <a:spAutoFit/>
          </a:bodyPr>
          <a:lstStyle/>
          <a:p>
            <a:endParaRPr lang="it-IT"/>
          </a:p>
          <a:p>
            <a:pPr>
              <a:buFont typeface="Wingdings" pitchFamily="2" charset="2"/>
              <a:buChar char="Ø"/>
            </a:pPr>
            <a:r>
              <a:rPr lang="it-IT" b="1">
                <a:solidFill>
                  <a:srgbClr val="FFFF66"/>
                </a:solidFill>
              </a:rPr>
              <a:t>Numero illimitato di pazienti </a:t>
            </a:r>
          </a:p>
          <a:p>
            <a:endParaRPr lang="it-IT" b="1">
              <a:solidFill>
                <a:srgbClr val="FFFF66"/>
              </a:solidFill>
            </a:endParaRPr>
          </a:p>
          <a:p>
            <a:pPr>
              <a:buFont typeface="Wingdings" pitchFamily="2" charset="2"/>
              <a:buChar char="Ø"/>
            </a:pPr>
            <a:r>
              <a:rPr lang="it-IT" b="1">
                <a:solidFill>
                  <a:srgbClr val="FFFF66"/>
                </a:solidFill>
              </a:rPr>
              <a:t>Durata variabile </a:t>
            </a:r>
          </a:p>
          <a:p>
            <a:endParaRPr lang="it-IT" b="1">
              <a:solidFill>
                <a:srgbClr val="FFFF66"/>
              </a:solidFill>
            </a:endParaRPr>
          </a:p>
          <a:p>
            <a:pPr>
              <a:buFont typeface="Wingdings" pitchFamily="2" charset="2"/>
              <a:buChar char="Ø"/>
            </a:pPr>
            <a:r>
              <a:rPr lang="it-IT" b="1">
                <a:solidFill>
                  <a:srgbClr val="FFFF66"/>
                </a:solidFill>
              </a:rPr>
              <a:t>Pazienti non selezionati </a:t>
            </a:r>
          </a:p>
          <a:p>
            <a:endParaRPr lang="it-IT" b="1">
              <a:solidFill>
                <a:srgbClr val="FFFF66"/>
              </a:solidFill>
            </a:endParaRPr>
          </a:p>
          <a:p>
            <a:pPr>
              <a:buFont typeface="Wingdings" pitchFamily="2" charset="2"/>
              <a:buChar char="Ø"/>
            </a:pPr>
            <a:r>
              <a:rPr lang="it-IT" b="1">
                <a:solidFill>
                  <a:srgbClr val="FFFF66"/>
                </a:solidFill>
              </a:rPr>
              <a:t>Patologie multiple </a:t>
            </a:r>
          </a:p>
          <a:p>
            <a:endParaRPr lang="it-IT" b="1">
              <a:solidFill>
                <a:srgbClr val="FFFF66"/>
              </a:solidFill>
            </a:endParaRPr>
          </a:p>
          <a:p>
            <a:pPr>
              <a:buFont typeface="Wingdings" pitchFamily="2" charset="2"/>
              <a:buChar char="Ø"/>
            </a:pPr>
            <a:r>
              <a:rPr lang="it-IT" b="1">
                <a:solidFill>
                  <a:srgbClr val="FFFF66"/>
                </a:solidFill>
              </a:rPr>
              <a:t>Politerapia </a:t>
            </a:r>
          </a:p>
        </p:txBody>
      </p:sp>
      <p:sp>
        <p:nvSpPr>
          <p:cNvPr id="4" name="Rettangolo 3"/>
          <p:cNvSpPr/>
          <p:nvPr/>
        </p:nvSpPr>
        <p:spPr>
          <a:xfrm>
            <a:off x="457200" y="3048000"/>
            <a:ext cx="3352800" cy="2032000"/>
          </a:xfrm>
          <a:prstGeom prst="rect">
            <a:avLst/>
          </a:prstGeom>
        </p:spPr>
        <p:txBody>
          <a:bodyPr>
            <a:spAutoFit/>
          </a:bodyPr>
          <a:lstStyle/>
          <a:p>
            <a:pPr>
              <a:defRPr/>
            </a:pPr>
            <a:endParaRPr lang="it-IT" dirty="0"/>
          </a:p>
          <a:p>
            <a:pPr marL="342900" indent="-342900">
              <a:buFont typeface="Wingdings" pitchFamily="2" charset="2"/>
              <a:buChar char="Ø"/>
              <a:defRPr/>
            </a:pPr>
            <a:r>
              <a:rPr lang="it-IT" b="1" dirty="0">
                <a:solidFill>
                  <a:srgbClr val="FFFF66"/>
                </a:solidFill>
              </a:rPr>
              <a:t>Numero limitato di pazienti </a:t>
            </a:r>
          </a:p>
          <a:p>
            <a:pPr>
              <a:defRPr/>
            </a:pPr>
            <a:endParaRPr lang="it-IT" b="1" dirty="0">
              <a:solidFill>
                <a:srgbClr val="FFFF66"/>
              </a:solidFill>
            </a:endParaRPr>
          </a:p>
          <a:p>
            <a:pPr>
              <a:buFont typeface="Wingdings" pitchFamily="2" charset="2"/>
              <a:buChar char="Ø"/>
              <a:defRPr/>
            </a:pPr>
            <a:r>
              <a:rPr lang="it-IT" b="1" dirty="0">
                <a:solidFill>
                  <a:srgbClr val="FFFF66"/>
                </a:solidFill>
              </a:rPr>
              <a:t>Durata limitata e stabilita </a:t>
            </a:r>
          </a:p>
          <a:p>
            <a:pPr>
              <a:defRPr/>
            </a:pPr>
            <a:endParaRPr lang="it-IT" b="1" dirty="0">
              <a:solidFill>
                <a:srgbClr val="FFFF66"/>
              </a:solidFill>
            </a:endParaRPr>
          </a:p>
          <a:p>
            <a:pPr>
              <a:buFont typeface="Wingdings" pitchFamily="2" charset="2"/>
              <a:buChar char="Ø"/>
              <a:defRPr/>
            </a:pPr>
            <a:r>
              <a:rPr lang="it-IT" b="1" dirty="0">
                <a:solidFill>
                  <a:srgbClr val="FFFF66"/>
                </a:solidFill>
              </a:rPr>
              <a:t>Pazienti selezionati </a:t>
            </a:r>
          </a:p>
        </p:txBody>
      </p:sp>
      <p:sp>
        <p:nvSpPr>
          <p:cNvPr id="5" name="Rettangolo 4"/>
          <p:cNvSpPr/>
          <p:nvPr/>
        </p:nvSpPr>
        <p:spPr>
          <a:xfrm>
            <a:off x="1066800" y="1306513"/>
            <a:ext cx="2211388" cy="369887"/>
          </a:xfrm>
          <a:prstGeom prst="rect">
            <a:avLst/>
          </a:prstGeom>
        </p:spPr>
        <p:txBody>
          <a:bodyPr wrap="none">
            <a:spAutoFit/>
          </a:bodyPr>
          <a:lstStyle/>
          <a:p>
            <a:pPr>
              <a:defRPr/>
            </a:pPr>
            <a:r>
              <a:rPr lang="it-IT" b="1" dirty="0">
                <a:solidFill>
                  <a:schemeClr val="accent5">
                    <a:lumMod val="90000"/>
                  </a:schemeClr>
                </a:solidFill>
              </a:rPr>
              <a:t>MONDO IRREALE</a:t>
            </a:r>
            <a:r>
              <a:rPr lang="it-IT" b="1" dirty="0"/>
              <a:t> </a:t>
            </a:r>
            <a:endParaRPr lang="it-IT" dirty="0"/>
          </a:p>
        </p:txBody>
      </p:sp>
      <p:sp>
        <p:nvSpPr>
          <p:cNvPr id="6" name="Rettangolo 5"/>
          <p:cNvSpPr/>
          <p:nvPr/>
        </p:nvSpPr>
        <p:spPr>
          <a:xfrm>
            <a:off x="5942013" y="1382713"/>
            <a:ext cx="2211387" cy="369887"/>
          </a:xfrm>
          <a:prstGeom prst="rect">
            <a:avLst/>
          </a:prstGeom>
        </p:spPr>
        <p:txBody>
          <a:bodyPr wrap="none">
            <a:spAutoFit/>
          </a:bodyPr>
          <a:lstStyle/>
          <a:p>
            <a:pPr>
              <a:defRPr/>
            </a:pPr>
            <a:r>
              <a:rPr lang="it-IT" b="1" dirty="0">
                <a:solidFill>
                  <a:schemeClr val="accent5">
                    <a:lumMod val="90000"/>
                  </a:schemeClr>
                </a:solidFill>
              </a:rPr>
              <a:t>MONDO IRREALE </a:t>
            </a:r>
            <a:endParaRPr lang="it-IT" dirty="0">
              <a:solidFill>
                <a:schemeClr val="accent5">
                  <a:lumMod val="90000"/>
                </a:schemeClr>
              </a:solidFill>
            </a:endParaRPr>
          </a:p>
        </p:txBody>
      </p:sp>
      <p:sp>
        <p:nvSpPr>
          <p:cNvPr id="66572" name="Rettangolo 6"/>
          <p:cNvSpPr>
            <a:spLocks noChangeArrowheads="1"/>
          </p:cNvSpPr>
          <p:nvPr/>
        </p:nvSpPr>
        <p:spPr bwMode="auto">
          <a:xfrm>
            <a:off x="5502275" y="2068513"/>
            <a:ext cx="3108325" cy="369887"/>
          </a:xfrm>
          <a:prstGeom prst="rect">
            <a:avLst/>
          </a:prstGeom>
          <a:noFill/>
          <a:ln w="9525">
            <a:noFill/>
            <a:miter lim="800000"/>
            <a:headEnd/>
            <a:tailEnd/>
          </a:ln>
        </p:spPr>
        <p:txBody>
          <a:bodyPr wrap="none">
            <a:spAutoFit/>
          </a:bodyPr>
          <a:lstStyle/>
          <a:p>
            <a:r>
              <a:rPr lang="it-IT" b="1">
                <a:solidFill>
                  <a:srgbClr val="FFC000"/>
                </a:solidFill>
              </a:rPr>
              <a:t>Pratica</a:t>
            </a:r>
            <a:r>
              <a:rPr lang="it-IT" b="1"/>
              <a:t> </a:t>
            </a:r>
            <a:r>
              <a:rPr lang="it-IT" b="1">
                <a:solidFill>
                  <a:srgbClr val="FFC000"/>
                </a:solidFill>
              </a:rPr>
              <a:t>medica quotidiana </a:t>
            </a:r>
            <a:endParaRPr lang="it-IT">
              <a:solidFill>
                <a:srgbClr val="FFC000"/>
              </a:solidFill>
            </a:endParaRPr>
          </a:p>
        </p:txBody>
      </p:sp>
      <p:sp>
        <p:nvSpPr>
          <p:cNvPr id="66573" name="Rettangolo 7"/>
          <p:cNvSpPr>
            <a:spLocks noChangeArrowheads="1"/>
          </p:cNvSpPr>
          <p:nvPr/>
        </p:nvSpPr>
        <p:spPr bwMode="auto">
          <a:xfrm>
            <a:off x="381000" y="1792288"/>
            <a:ext cx="3429000" cy="646112"/>
          </a:xfrm>
          <a:prstGeom prst="rect">
            <a:avLst/>
          </a:prstGeom>
          <a:noFill/>
          <a:ln w="9525">
            <a:noFill/>
            <a:miter lim="800000"/>
            <a:headEnd/>
            <a:tailEnd/>
          </a:ln>
        </p:spPr>
        <p:txBody>
          <a:bodyPr>
            <a:spAutoFit/>
          </a:bodyPr>
          <a:lstStyle/>
          <a:p>
            <a:pPr algn="ctr"/>
            <a:r>
              <a:rPr lang="it-IT" b="1">
                <a:solidFill>
                  <a:srgbClr val="FFC000"/>
                </a:solidFill>
              </a:rPr>
              <a:t>Sperimentazioni cliniche </a:t>
            </a:r>
          </a:p>
          <a:p>
            <a:pPr algn="ctr"/>
            <a:r>
              <a:rPr lang="it-IT" b="1">
                <a:solidFill>
                  <a:srgbClr val="FFC000"/>
                </a:solidFill>
              </a:rPr>
              <a:t>premarketing </a:t>
            </a:r>
            <a:endParaRPr lang="it-IT">
              <a:solidFill>
                <a:srgbClr val="FFC000"/>
              </a:solidFill>
            </a:endParaRPr>
          </a:p>
        </p:txBody>
      </p:sp>
      <p:sp>
        <p:nvSpPr>
          <p:cNvPr id="21" name="Freccia a destra 20"/>
          <p:cNvSpPr/>
          <p:nvPr/>
        </p:nvSpPr>
        <p:spPr>
          <a:xfrm>
            <a:off x="4038600" y="1066800"/>
            <a:ext cx="1295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6575" name="CasellaDiTesto 21"/>
          <p:cNvSpPr txBox="1">
            <a:spLocks noChangeArrowheads="1"/>
          </p:cNvSpPr>
          <p:nvPr/>
        </p:nvSpPr>
        <p:spPr bwMode="auto">
          <a:xfrm>
            <a:off x="0" y="228600"/>
            <a:ext cx="9144000" cy="461963"/>
          </a:xfrm>
          <a:prstGeom prst="rect">
            <a:avLst/>
          </a:prstGeom>
          <a:noFill/>
          <a:ln w="9525">
            <a:noFill/>
            <a:miter lim="800000"/>
            <a:headEnd/>
            <a:tailEnd/>
          </a:ln>
        </p:spPr>
        <p:txBody>
          <a:bodyPr>
            <a:spAutoFit/>
          </a:bodyPr>
          <a:lstStyle/>
          <a:p>
            <a:r>
              <a:rPr lang="it-IT" sz="2400" b="1"/>
              <a:t>Differenze tra mondo dei trial clinici e della medicina pratica </a:t>
            </a:r>
            <a:endParaRPr lang="it-IT" sz="24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ttangolo 1"/>
          <p:cNvSpPr>
            <a:spLocks noChangeArrowheads="1"/>
          </p:cNvSpPr>
          <p:nvPr/>
        </p:nvSpPr>
        <p:spPr bwMode="auto">
          <a:xfrm>
            <a:off x="685800" y="381000"/>
            <a:ext cx="7696200" cy="954088"/>
          </a:xfrm>
          <a:prstGeom prst="rect">
            <a:avLst/>
          </a:prstGeom>
          <a:noFill/>
          <a:ln w="9525">
            <a:noFill/>
            <a:miter lim="800000"/>
            <a:headEnd/>
            <a:tailEnd/>
          </a:ln>
        </p:spPr>
        <p:txBody>
          <a:bodyPr>
            <a:spAutoFit/>
          </a:bodyPr>
          <a:lstStyle/>
          <a:p>
            <a:r>
              <a:rPr lang="it-IT" sz="2800">
                <a:solidFill>
                  <a:srgbClr val="FF0000"/>
                </a:solidFill>
              </a:rPr>
              <a:t>La tragedia della talidomide: pietra miliare della Farmacovigilanza</a:t>
            </a:r>
            <a:r>
              <a:rPr lang="it-IT"/>
              <a:t> </a:t>
            </a:r>
          </a:p>
        </p:txBody>
      </p:sp>
      <p:pic>
        <p:nvPicPr>
          <p:cNvPr id="67587" name="Picture 2"/>
          <p:cNvPicPr>
            <a:picLocks noChangeAspect="1" noChangeArrowheads="1"/>
          </p:cNvPicPr>
          <p:nvPr/>
        </p:nvPicPr>
        <p:blipFill>
          <a:blip r:embed="rId2" cstate="print"/>
          <a:srcRect/>
          <a:stretch>
            <a:fillRect/>
          </a:stretch>
        </p:blipFill>
        <p:spPr bwMode="auto">
          <a:xfrm>
            <a:off x="1143000" y="1295400"/>
            <a:ext cx="6629400" cy="5019675"/>
          </a:xfrm>
          <a:prstGeom prst="rect">
            <a:avLst/>
          </a:prstGeom>
          <a:noFill/>
          <a:ln w="9525">
            <a:noFill/>
            <a:miter lim="800000"/>
            <a:headEnd/>
            <a:tailEnd/>
          </a:ln>
        </p:spPr>
      </p:pic>
      <p:sp>
        <p:nvSpPr>
          <p:cNvPr id="67588" name="CasellaDiTesto 2"/>
          <p:cNvSpPr txBox="1">
            <a:spLocks noChangeArrowheads="1"/>
          </p:cNvSpPr>
          <p:nvPr/>
        </p:nvSpPr>
        <p:spPr bwMode="auto">
          <a:xfrm>
            <a:off x="1219200" y="6396038"/>
            <a:ext cx="6477000" cy="461962"/>
          </a:xfrm>
          <a:prstGeom prst="rect">
            <a:avLst/>
          </a:prstGeom>
          <a:noFill/>
          <a:ln w="9525">
            <a:noFill/>
            <a:miter lim="800000"/>
            <a:headEnd/>
            <a:tailEnd/>
          </a:ln>
        </p:spPr>
        <p:txBody>
          <a:bodyPr>
            <a:spAutoFit/>
          </a:bodyPr>
          <a:lstStyle/>
          <a:p>
            <a:pPr algn="ctr"/>
            <a:r>
              <a:rPr lang="it-IT" sz="2400" b="1">
                <a:solidFill>
                  <a:srgbClr val="FF0000"/>
                </a:solidFill>
              </a:rPr>
              <a:t>I°caso di segnalazione spontanea</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ttangolo 3"/>
          <p:cNvSpPr>
            <a:spLocks noChangeArrowheads="1"/>
          </p:cNvSpPr>
          <p:nvPr/>
        </p:nvSpPr>
        <p:spPr bwMode="auto">
          <a:xfrm>
            <a:off x="457200" y="381000"/>
            <a:ext cx="7848600" cy="954088"/>
          </a:xfrm>
          <a:prstGeom prst="rect">
            <a:avLst/>
          </a:prstGeom>
          <a:noFill/>
          <a:ln w="9525">
            <a:noFill/>
            <a:miter lim="800000"/>
            <a:headEnd/>
            <a:tailEnd/>
          </a:ln>
        </p:spPr>
        <p:txBody>
          <a:bodyPr>
            <a:spAutoFit/>
          </a:bodyPr>
          <a:lstStyle/>
          <a:p>
            <a:pPr algn="ctr"/>
            <a:r>
              <a:rPr lang="it-IT" sz="2800" b="1">
                <a:solidFill>
                  <a:srgbClr val="FF0000"/>
                </a:solidFill>
              </a:rPr>
              <a:t>Dopo la tragedia della talidomide,</a:t>
            </a:r>
          </a:p>
          <a:p>
            <a:pPr algn="ctr"/>
            <a:r>
              <a:rPr lang="it-IT" sz="2800" b="1">
                <a:solidFill>
                  <a:srgbClr val="FF0000"/>
                </a:solidFill>
              </a:rPr>
              <a:t>la segnalazione spontanea da:</a:t>
            </a:r>
            <a:endParaRPr lang="it-IT" sz="2800">
              <a:solidFill>
                <a:srgbClr val="FF0000"/>
              </a:solidFill>
            </a:endParaRPr>
          </a:p>
        </p:txBody>
      </p:sp>
      <p:sp>
        <p:nvSpPr>
          <p:cNvPr id="68611" name="CasellaDiTesto 4"/>
          <p:cNvSpPr txBox="1">
            <a:spLocks noChangeArrowheads="1"/>
          </p:cNvSpPr>
          <p:nvPr/>
        </p:nvSpPr>
        <p:spPr bwMode="auto">
          <a:xfrm>
            <a:off x="381000" y="2057400"/>
            <a:ext cx="3886200" cy="461963"/>
          </a:xfrm>
          <a:prstGeom prst="rect">
            <a:avLst/>
          </a:prstGeom>
          <a:noFill/>
          <a:ln w="9525">
            <a:noFill/>
            <a:miter lim="800000"/>
            <a:headEnd/>
            <a:tailEnd/>
          </a:ln>
        </p:spPr>
        <p:txBody>
          <a:bodyPr>
            <a:spAutoFit/>
          </a:bodyPr>
          <a:lstStyle/>
          <a:p>
            <a:pPr>
              <a:buFont typeface="Wingdings" pitchFamily="2" charset="2"/>
              <a:buChar char="Ø"/>
            </a:pPr>
            <a:r>
              <a:rPr lang="it-IT" sz="2400" b="1">
                <a:solidFill>
                  <a:srgbClr val="3333FF"/>
                </a:solidFill>
              </a:rPr>
              <a:t> NON SISTEMATICA</a:t>
            </a:r>
          </a:p>
        </p:txBody>
      </p:sp>
      <p:sp>
        <p:nvSpPr>
          <p:cNvPr id="68612" name="CasellaDiTesto 5"/>
          <p:cNvSpPr txBox="1">
            <a:spLocks noChangeArrowheads="1"/>
          </p:cNvSpPr>
          <p:nvPr/>
        </p:nvSpPr>
        <p:spPr bwMode="auto">
          <a:xfrm>
            <a:off x="5257800" y="1981200"/>
            <a:ext cx="2971800" cy="461963"/>
          </a:xfrm>
          <a:prstGeom prst="rect">
            <a:avLst/>
          </a:prstGeom>
          <a:noFill/>
          <a:ln w="9525">
            <a:noFill/>
            <a:miter lim="800000"/>
            <a:headEnd/>
            <a:tailEnd/>
          </a:ln>
        </p:spPr>
        <p:txBody>
          <a:bodyPr>
            <a:spAutoFit/>
          </a:bodyPr>
          <a:lstStyle/>
          <a:p>
            <a:pPr>
              <a:buFont typeface="Wingdings" pitchFamily="2" charset="2"/>
              <a:buChar char="Ø"/>
            </a:pPr>
            <a:r>
              <a:rPr lang="it-IT" b="1">
                <a:solidFill>
                  <a:srgbClr val="3333FF"/>
                </a:solidFill>
              </a:rPr>
              <a:t> </a:t>
            </a:r>
            <a:r>
              <a:rPr lang="it-IT" sz="2400" b="1">
                <a:solidFill>
                  <a:srgbClr val="3333FF"/>
                </a:solidFill>
              </a:rPr>
              <a:t>SISTEMATICA</a:t>
            </a:r>
          </a:p>
        </p:txBody>
      </p:sp>
      <p:sp>
        <p:nvSpPr>
          <p:cNvPr id="68613" name="Rettangolo 6"/>
          <p:cNvSpPr>
            <a:spLocks noChangeArrowheads="1"/>
          </p:cNvSpPr>
          <p:nvPr/>
        </p:nvSpPr>
        <p:spPr bwMode="auto">
          <a:xfrm>
            <a:off x="457200" y="2743200"/>
            <a:ext cx="3352800" cy="1938338"/>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25400">
            <a:solidFill>
              <a:schemeClr val="tx1"/>
            </a:solidFill>
            <a:miter lim="800000"/>
            <a:headEnd/>
            <a:tailEnd/>
          </a:ln>
        </p:spPr>
        <p:txBody>
          <a:bodyPr>
            <a:spAutoFit/>
          </a:bodyPr>
          <a:lstStyle/>
          <a:p>
            <a:endParaRPr lang="it-IT" sz="2000"/>
          </a:p>
          <a:p>
            <a:r>
              <a:rPr lang="it-IT" sz="2000"/>
              <a:t>• </a:t>
            </a:r>
            <a:r>
              <a:rPr lang="it-IT" sz="2000" b="1"/>
              <a:t>Non organizzata </a:t>
            </a:r>
          </a:p>
          <a:p>
            <a:endParaRPr lang="it-IT" sz="2000"/>
          </a:p>
          <a:p>
            <a:r>
              <a:rPr lang="it-IT" sz="2000"/>
              <a:t>• </a:t>
            </a:r>
            <a:r>
              <a:rPr lang="it-IT" sz="2000" b="1"/>
              <a:t>Non sollecitata </a:t>
            </a:r>
          </a:p>
          <a:p>
            <a:endParaRPr lang="it-IT" sz="2000"/>
          </a:p>
          <a:p>
            <a:r>
              <a:rPr lang="it-IT" sz="2000"/>
              <a:t>• </a:t>
            </a:r>
            <a:r>
              <a:rPr lang="it-IT" sz="2000" b="1"/>
              <a:t>Non regolamentata </a:t>
            </a:r>
          </a:p>
        </p:txBody>
      </p:sp>
      <p:sp>
        <p:nvSpPr>
          <p:cNvPr id="68614" name="Rettangolo 7"/>
          <p:cNvSpPr>
            <a:spLocks noChangeArrowheads="1"/>
          </p:cNvSpPr>
          <p:nvPr/>
        </p:nvSpPr>
        <p:spPr bwMode="auto">
          <a:xfrm>
            <a:off x="5257800" y="2743200"/>
            <a:ext cx="3352800" cy="1938338"/>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25400">
            <a:solidFill>
              <a:schemeClr val="tx1"/>
            </a:solidFill>
            <a:miter lim="800000"/>
            <a:headEnd/>
            <a:tailEnd/>
          </a:ln>
        </p:spPr>
        <p:txBody>
          <a:bodyPr>
            <a:spAutoFit/>
          </a:bodyPr>
          <a:lstStyle/>
          <a:p>
            <a:endParaRPr lang="it-IT" sz="2000"/>
          </a:p>
          <a:p>
            <a:r>
              <a:rPr lang="it-IT" sz="2000"/>
              <a:t>• </a:t>
            </a:r>
            <a:r>
              <a:rPr lang="it-IT" sz="2000" b="1"/>
              <a:t>Organizzata </a:t>
            </a:r>
          </a:p>
          <a:p>
            <a:endParaRPr lang="it-IT" sz="2000"/>
          </a:p>
          <a:p>
            <a:r>
              <a:rPr lang="it-IT" sz="2000"/>
              <a:t>• </a:t>
            </a:r>
            <a:r>
              <a:rPr lang="it-IT" sz="2000" b="1"/>
              <a:t>Sollecitata </a:t>
            </a:r>
          </a:p>
          <a:p>
            <a:endParaRPr lang="it-IT" sz="2000"/>
          </a:p>
          <a:p>
            <a:r>
              <a:rPr lang="it-IT" sz="2000"/>
              <a:t>• </a:t>
            </a:r>
            <a:r>
              <a:rPr lang="it-IT" sz="2000" b="1"/>
              <a:t>Regolamentata </a:t>
            </a:r>
          </a:p>
        </p:txBody>
      </p:sp>
      <p:sp>
        <p:nvSpPr>
          <p:cNvPr id="68615" name="Rettangolo 8"/>
          <p:cNvSpPr>
            <a:spLocks noChangeArrowheads="1"/>
          </p:cNvSpPr>
          <p:nvPr/>
        </p:nvSpPr>
        <p:spPr bwMode="auto">
          <a:xfrm>
            <a:off x="990600" y="5181600"/>
            <a:ext cx="7543800" cy="738188"/>
          </a:xfrm>
          <a:prstGeom prst="rect">
            <a:avLst/>
          </a:prstGeom>
          <a:noFill/>
          <a:ln w="9525">
            <a:noFill/>
            <a:miter lim="800000"/>
            <a:headEnd/>
            <a:tailEnd/>
          </a:ln>
        </p:spPr>
        <p:txBody>
          <a:bodyPr>
            <a:spAutoFit/>
          </a:bodyPr>
          <a:lstStyle/>
          <a:p>
            <a:endParaRPr lang="it-IT">
              <a:solidFill>
                <a:srgbClr val="FF0000"/>
              </a:solidFill>
            </a:endParaRPr>
          </a:p>
          <a:p>
            <a:pPr>
              <a:buFont typeface="Wingdings" pitchFamily="2" charset="2"/>
              <a:buChar char="Ø"/>
            </a:pPr>
            <a:r>
              <a:rPr lang="it-IT" sz="2400" b="1">
                <a:solidFill>
                  <a:srgbClr val="FF0000"/>
                </a:solidFill>
              </a:rPr>
              <a:t>Inizio della segnalazione spontanea sistematica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ttangolo 1"/>
          <p:cNvSpPr>
            <a:spLocks noChangeArrowheads="1"/>
          </p:cNvSpPr>
          <p:nvPr/>
        </p:nvSpPr>
        <p:spPr bwMode="auto">
          <a:xfrm>
            <a:off x="457200" y="474663"/>
            <a:ext cx="8305800" cy="5446712"/>
          </a:xfrm>
          <a:prstGeom prst="rect">
            <a:avLst/>
          </a:prstGeom>
          <a:gradFill rotWithShape="0">
            <a:gsLst>
              <a:gs pos="0">
                <a:srgbClr val="FFEFD1"/>
              </a:gs>
              <a:gs pos="64999">
                <a:srgbClr val="F0EBD5"/>
              </a:gs>
              <a:gs pos="100000">
                <a:srgbClr val="D1C39F"/>
              </a:gs>
            </a:gsLst>
            <a:lin ang="5400000"/>
          </a:gradFill>
          <a:ln w="9525">
            <a:noFill/>
            <a:miter lim="800000"/>
            <a:headEnd/>
            <a:tailEnd/>
          </a:ln>
        </p:spPr>
        <p:txBody>
          <a:bodyPr>
            <a:spAutoFit/>
          </a:bodyPr>
          <a:lstStyle/>
          <a:p>
            <a:pPr algn="ctr"/>
            <a:r>
              <a:rPr lang="it-IT" sz="2800" b="1">
                <a:solidFill>
                  <a:srgbClr val="FF0000"/>
                </a:solidFill>
              </a:rPr>
              <a:t>Sviluppi recenti </a:t>
            </a:r>
          </a:p>
          <a:p>
            <a:endParaRPr lang="it-IT" sz="2000"/>
          </a:p>
          <a:p>
            <a:pPr>
              <a:buFont typeface="Wingdings" pitchFamily="2" charset="2"/>
              <a:buChar char="§"/>
            </a:pPr>
            <a:r>
              <a:rPr lang="it-IT" sz="2000">
                <a:solidFill>
                  <a:srgbClr val="FF0000"/>
                </a:solidFill>
              </a:rPr>
              <a:t> </a:t>
            </a:r>
            <a:r>
              <a:rPr lang="it-IT" sz="2000" b="1">
                <a:solidFill>
                  <a:srgbClr val="FF0000"/>
                </a:solidFill>
              </a:rPr>
              <a:t>1990: </a:t>
            </a:r>
            <a:r>
              <a:rPr lang="it-IT" sz="2000" b="1"/>
              <a:t>ICH – elaborazione di linee-guida relative alla sicurezza </a:t>
            </a:r>
          </a:p>
          <a:p>
            <a:endParaRPr lang="it-IT" sz="2000"/>
          </a:p>
          <a:p>
            <a:pPr>
              <a:buFont typeface="Wingdings" pitchFamily="2" charset="2"/>
              <a:buChar char="§"/>
            </a:pPr>
            <a:r>
              <a:rPr lang="it-IT" sz="2000"/>
              <a:t> </a:t>
            </a:r>
            <a:r>
              <a:rPr lang="it-IT" sz="2000" b="1">
                <a:solidFill>
                  <a:srgbClr val="FF0000"/>
                </a:solidFill>
              </a:rPr>
              <a:t>2001:</a:t>
            </a:r>
            <a:r>
              <a:rPr lang="it-IT" sz="2000" b="1"/>
              <a:t> inizio di Eudravigilance </a:t>
            </a:r>
          </a:p>
          <a:p>
            <a:endParaRPr lang="it-IT" sz="2000"/>
          </a:p>
          <a:p>
            <a:pPr>
              <a:buFont typeface="Wingdings" pitchFamily="2" charset="2"/>
              <a:buChar char="§"/>
            </a:pPr>
            <a:r>
              <a:rPr lang="it-IT" sz="2000"/>
              <a:t> </a:t>
            </a:r>
            <a:r>
              <a:rPr lang="it-IT" sz="2000" b="1"/>
              <a:t>……. </a:t>
            </a:r>
          </a:p>
          <a:p>
            <a:endParaRPr lang="it-IT" sz="2000"/>
          </a:p>
          <a:p>
            <a:pPr>
              <a:buFont typeface="Wingdings" pitchFamily="2" charset="2"/>
              <a:buChar char="§"/>
            </a:pPr>
            <a:r>
              <a:rPr lang="it-IT" sz="2000"/>
              <a:t> </a:t>
            </a:r>
            <a:r>
              <a:rPr lang="it-IT" sz="2000" b="1"/>
              <a:t>……. </a:t>
            </a:r>
          </a:p>
          <a:p>
            <a:endParaRPr lang="it-IT" sz="2000"/>
          </a:p>
          <a:p>
            <a:pPr>
              <a:buFont typeface="Wingdings" pitchFamily="2" charset="2"/>
              <a:buChar char="§"/>
            </a:pPr>
            <a:r>
              <a:rPr lang="it-IT" sz="2000"/>
              <a:t> </a:t>
            </a:r>
            <a:r>
              <a:rPr lang="it-IT" sz="2000" b="1">
                <a:solidFill>
                  <a:srgbClr val="FF0000"/>
                </a:solidFill>
              </a:rPr>
              <a:t>2005: </a:t>
            </a:r>
            <a:r>
              <a:rPr lang="it-IT" sz="2000" b="1"/>
              <a:t>COX II inibitori e rischio cardiovascolare </a:t>
            </a:r>
          </a:p>
          <a:p>
            <a:endParaRPr lang="it-IT" sz="2000"/>
          </a:p>
          <a:p>
            <a:pPr>
              <a:buFont typeface="Wingdings" pitchFamily="2" charset="2"/>
              <a:buChar char="§"/>
            </a:pPr>
            <a:r>
              <a:rPr lang="it-IT" sz="2000"/>
              <a:t> </a:t>
            </a:r>
            <a:r>
              <a:rPr lang="it-IT" sz="2000" b="1"/>
              <a:t>… </a:t>
            </a:r>
          </a:p>
          <a:p>
            <a:endParaRPr lang="it-IT" sz="2000"/>
          </a:p>
          <a:p>
            <a:pPr>
              <a:buFont typeface="Wingdings" pitchFamily="2" charset="2"/>
              <a:buChar char="§"/>
            </a:pPr>
            <a:r>
              <a:rPr lang="it-IT" sz="2000"/>
              <a:t> </a:t>
            </a:r>
            <a:r>
              <a:rPr lang="it-IT" sz="2000" b="1">
                <a:solidFill>
                  <a:srgbClr val="FF0000"/>
                </a:solidFill>
              </a:rPr>
              <a:t>2010: </a:t>
            </a:r>
            <a:r>
              <a:rPr lang="it-IT" sz="2000" b="1"/>
              <a:t>Glitazoni e rischio cardiovascolare </a:t>
            </a:r>
          </a:p>
          <a:p>
            <a:endParaRPr lang="it-IT" sz="2000"/>
          </a:p>
          <a:p>
            <a:pPr>
              <a:buFont typeface="Wingdings" pitchFamily="2" charset="2"/>
              <a:buChar char="§"/>
            </a:pPr>
            <a:r>
              <a:rPr lang="it-IT" sz="2000"/>
              <a:t> </a:t>
            </a:r>
            <a:r>
              <a:rPr lang="it-IT" sz="2000" b="1">
                <a:solidFill>
                  <a:srgbClr val="FF0000"/>
                </a:solidFill>
              </a:rPr>
              <a:t>2012: </a:t>
            </a:r>
            <a:r>
              <a:rPr lang="it-IT" sz="2000" b="1"/>
              <a:t>nuova legislazione europea di farmacovigilanza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914400" y="838200"/>
            <a:ext cx="7543800" cy="5391150"/>
          </a:xfrm>
          <a:prstGeom prst="rect">
            <a:avLst/>
          </a:prstGeom>
          <a:solidFill>
            <a:srgbClr val="CCFFFF"/>
          </a:solidFill>
          <a:ln w="9525">
            <a:solidFill>
              <a:srgbClr val="FF0000"/>
            </a:solidFill>
            <a:miter lim="800000"/>
            <a:headEnd/>
            <a:tailEnd/>
          </a:ln>
        </p:spPr>
        <p:txBody>
          <a:bodyPr>
            <a:spAutoFit/>
          </a:bodyPr>
          <a:lstStyle/>
          <a:p>
            <a:pPr algn="just">
              <a:spcBef>
                <a:spcPct val="50000"/>
              </a:spcBef>
            </a:pPr>
            <a:r>
              <a:rPr lang="it-IT" altLang="it-IT" sz="2000" b="1"/>
              <a:t>Tuttavia, una "</a:t>
            </a:r>
            <a:r>
              <a:rPr lang="it-IT" altLang="it-IT" sz="2000" b="1">
                <a:solidFill>
                  <a:srgbClr val="3333FF"/>
                </a:solidFill>
              </a:rPr>
              <a:t>dose normalmente usata nell'uomo</a:t>
            </a:r>
            <a:r>
              <a:rPr lang="it-IT" altLang="it-IT" sz="2000" b="1"/>
              <a:t>" è una nozione meno chiara di quanto sembra.</a:t>
            </a:r>
          </a:p>
          <a:p>
            <a:pPr algn="just">
              <a:spcBef>
                <a:spcPct val="50000"/>
              </a:spcBef>
            </a:pPr>
            <a:r>
              <a:rPr lang="it-IT" altLang="it-IT" sz="2000" b="1">
                <a:solidFill>
                  <a:srgbClr val="FF00FF"/>
                </a:solidFill>
              </a:rPr>
              <a:t>In molti pazienti, andati incontro a reazione avversa, la quantità di farmaco assunta, sebbene al di sotto di quella massima raccomandata, era troppo alta, a causa di una ridotta escrezione o per altre ragioni</a:t>
            </a:r>
            <a:r>
              <a:rPr lang="it-IT" altLang="it-IT" sz="2000" b="1"/>
              <a:t>. Risposte inaspettate possono avvenire quando un medicinale non è assunto secondo le istruzioni per l'uso o in base ad una aspettativa sbagliata (per esempio a causa di una informazione non realistica). </a:t>
            </a:r>
          </a:p>
          <a:p>
            <a:pPr algn="just">
              <a:spcBef>
                <a:spcPct val="50000"/>
              </a:spcBef>
            </a:pPr>
            <a:r>
              <a:rPr lang="it-IT" altLang="it-IT" sz="2000" b="1">
                <a:solidFill>
                  <a:srgbClr val="FF0000"/>
                </a:solidFill>
              </a:rPr>
              <a:t>Effetti avversi, uso inappropriato ed avvelenamento </a:t>
            </a:r>
            <a:r>
              <a:rPr lang="it-IT" altLang="it-IT" sz="2000" b="1"/>
              <a:t>sono tutti esempi di problemi connessi ai farmaci, dove l'interazione fra un paziente ed un farmaco ha portato, per una ragione o per un'altra, ad un risultato svantaggioso per il paziente o per la comunità.</a:t>
            </a:r>
          </a:p>
          <a:p>
            <a:pPr algn="just">
              <a:spcBef>
                <a:spcPct val="50000"/>
              </a:spcBef>
            </a:pPr>
            <a:endParaRPr lang="it-IT" altLang="it-IT" b="1"/>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cstate="print"/>
          <a:srcRect/>
          <a:stretch>
            <a:fillRect/>
          </a:stretch>
        </p:blipFill>
        <p:spPr bwMode="auto">
          <a:xfrm>
            <a:off x="381000" y="1143000"/>
            <a:ext cx="8499475" cy="449580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asellaDiTesto 1"/>
          <p:cNvSpPr txBox="1">
            <a:spLocks noChangeArrowheads="1"/>
          </p:cNvSpPr>
          <p:nvPr/>
        </p:nvSpPr>
        <p:spPr bwMode="auto">
          <a:xfrm>
            <a:off x="685800" y="762000"/>
            <a:ext cx="7696200" cy="5354638"/>
          </a:xfrm>
          <a:prstGeom prst="rect">
            <a:avLst/>
          </a:prstGeom>
          <a:gradFill rotWithShape="0">
            <a:gsLst>
              <a:gs pos="0">
                <a:srgbClr val="FFEFD1"/>
              </a:gs>
              <a:gs pos="64999">
                <a:srgbClr val="F0EBD5"/>
              </a:gs>
              <a:gs pos="100000">
                <a:srgbClr val="D1C39F"/>
              </a:gs>
            </a:gsLst>
            <a:lin ang="5400000"/>
          </a:gradFill>
          <a:ln w="9525">
            <a:noFill/>
            <a:miter lim="800000"/>
            <a:headEnd/>
            <a:tailEnd/>
          </a:ln>
        </p:spPr>
        <p:txBody>
          <a:bodyPr>
            <a:spAutoFit/>
          </a:bodyPr>
          <a:lstStyle/>
          <a:p>
            <a:r>
              <a:rPr lang="it-IT" sz="2400" b="1">
                <a:solidFill>
                  <a:srgbClr val="FF0000"/>
                </a:solidFill>
                <a:latin typeface="Arial Unicode MS" pitchFamily="34" charset="-128"/>
                <a:ea typeface="Arial Unicode MS" pitchFamily="34" charset="-128"/>
                <a:cs typeface="Arial Unicode MS" pitchFamily="34" charset="-128"/>
              </a:rPr>
              <a:t>Altri Obiettivi </a:t>
            </a:r>
          </a:p>
          <a:p>
            <a:endParaRPr lang="it-IT"/>
          </a:p>
          <a:p>
            <a:r>
              <a:rPr lang="it-IT"/>
              <a:t>•</a:t>
            </a:r>
            <a:r>
              <a:rPr lang="it-IT" sz="2000"/>
              <a:t>identificazione di </a:t>
            </a:r>
            <a:r>
              <a:rPr lang="it-IT" sz="2000" b="1"/>
              <a:t>interazioni farmacologiche; </a:t>
            </a:r>
          </a:p>
          <a:p>
            <a:endParaRPr lang="it-IT" sz="2000"/>
          </a:p>
          <a:p>
            <a:r>
              <a:rPr lang="it-IT" sz="2000"/>
              <a:t>•riconoscimento degli </a:t>
            </a:r>
            <a:r>
              <a:rPr lang="it-IT" sz="2000" b="1"/>
              <a:t>aumenti nella frequenza di reazioni avverse già note; </a:t>
            </a:r>
          </a:p>
          <a:p>
            <a:endParaRPr lang="it-IT" sz="2000"/>
          </a:p>
          <a:p>
            <a:r>
              <a:rPr lang="it-IT" sz="2000"/>
              <a:t>•individuazione dei </a:t>
            </a:r>
            <a:r>
              <a:rPr lang="it-IT" sz="2000" b="1"/>
              <a:t>fattori di rischio, anche in particolari gruppi di popolazione, e dei possibili meccanismi alla base delle reazioni avverse; </a:t>
            </a:r>
          </a:p>
          <a:p>
            <a:endParaRPr lang="it-IT" sz="2000"/>
          </a:p>
          <a:p>
            <a:r>
              <a:rPr lang="it-IT" sz="2000"/>
              <a:t>•valutazione degli </a:t>
            </a:r>
            <a:r>
              <a:rPr lang="it-IT" sz="2000" b="1"/>
              <a:t>aspetti quantitativi delle analisi rischio/beneficio e la diffusione delle informazioni necessarie per migliorare la prescrizione dei farmaci e la loro regolamentazione; </a:t>
            </a:r>
          </a:p>
          <a:p>
            <a:endParaRPr lang="it-IT" sz="2000"/>
          </a:p>
          <a:p>
            <a:r>
              <a:rPr lang="it-IT" sz="2000"/>
              <a:t>•educazione ed </a:t>
            </a:r>
            <a:r>
              <a:rPr lang="it-IT" sz="2000" b="1"/>
              <a:t>informazione dei pazienti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a:stretch>
            <a:fillRect/>
          </a:stretch>
        </p:blipFill>
        <p:spPr bwMode="auto">
          <a:xfrm>
            <a:off x="928688" y="871538"/>
            <a:ext cx="7286625" cy="5114925"/>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ttangolo 1"/>
          <p:cNvSpPr>
            <a:spLocks noChangeArrowheads="1"/>
          </p:cNvSpPr>
          <p:nvPr/>
        </p:nvSpPr>
        <p:spPr bwMode="auto">
          <a:xfrm>
            <a:off x="381000" y="228600"/>
            <a:ext cx="3276600" cy="1077913"/>
          </a:xfrm>
          <a:prstGeom prst="rect">
            <a:avLst/>
          </a:prstGeom>
          <a:noFill/>
          <a:ln w="9525">
            <a:noFill/>
            <a:miter lim="800000"/>
            <a:headEnd/>
            <a:tailEnd/>
          </a:ln>
        </p:spPr>
        <p:txBody>
          <a:bodyPr>
            <a:spAutoFit/>
          </a:bodyPr>
          <a:lstStyle/>
          <a:p>
            <a:endParaRPr lang="it-IT" altLang="it-IT" sz="3200"/>
          </a:p>
          <a:p>
            <a:r>
              <a:rPr lang="it-IT" altLang="it-IT" sz="3200" b="1">
                <a:latin typeface="Comic Sans MS" pitchFamily="66" charset="0"/>
              </a:rPr>
              <a:t>Segnalazione</a:t>
            </a:r>
            <a:r>
              <a:rPr lang="it-IT" altLang="it-IT" sz="3200" b="1"/>
              <a:t> </a:t>
            </a:r>
            <a:endParaRPr lang="it-IT" altLang="it-IT" sz="3200"/>
          </a:p>
        </p:txBody>
      </p:sp>
      <p:sp>
        <p:nvSpPr>
          <p:cNvPr id="73731" name="Rettangolo 2"/>
          <p:cNvSpPr>
            <a:spLocks noChangeArrowheads="1"/>
          </p:cNvSpPr>
          <p:nvPr/>
        </p:nvSpPr>
        <p:spPr bwMode="auto">
          <a:xfrm>
            <a:off x="5562600" y="685800"/>
            <a:ext cx="2362200" cy="600075"/>
          </a:xfrm>
          <a:prstGeom prst="rect">
            <a:avLst/>
          </a:prstGeom>
          <a:noFill/>
          <a:ln w="9525">
            <a:noFill/>
            <a:miter lim="800000"/>
            <a:headEnd/>
            <a:tailEnd/>
          </a:ln>
        </p:spPr>
        <p:txBody>
          <a:bodyPr>
            <a:spAutoFit/>
          </a:bodyPr>
          <a:lstStyle/>
          <a:p>
            <a:endParaRPr lang="it-IT" altLang="it-IT" sz="900">
              <a:solidFill>
                <a:srgbClr val="FF0000"/>
              </a:solidFill>
              <a:latin typeface="Comic Sans MS" pitchFamily="66" charset="0"/>
            </a:endParaRPr>
          </a:p>
          <a:p>
            <a:r>
              <a:rPr lang="it-IT" altLang="it-IT" sz="2400" b="1">
                <a:solidFill>
                  <a:srgbClr val="FF0000"/>
                </a:solidFill>
                <a:latin typeface="Comic Sans MS" pitchFamily="66" charset="0"/>
              </a:rPr>
              <a:t>SEGNALE</a:t>
            </a:r>
            <a:r>
              <a:rPr lang="it-IT" altLang="it-IT" b="1">
                <a:solidFill>
                  <a:srgbClr val="FF0000"/>
                </a:solidFill>
                <a:latin typeface="Comic Sans MS" pitchFamily="66" charset="0"/>
              </a:rPr>
              <a:t> </a:t>
            </a:r>
            <a:endParaRPr lang="it-IT" altLang="it-IT">
              <a:solidFill>
                <a:srgbClr val="FF0000"/>
              </a:solidFill>
            </a:endParaRPr>
          </a:p>
        </p:txBody>
      </p:sp>
      <p:sp>
        <p:nvSpPr>
          <p:cNvPr id="73732" name="Rettangolo 3"/>
          <p:cNvSpPr>
            <a:spLocks noChangeArrowheads="1"/>
          </p:cNvSpPr>
          <p:nvPr/>
        </p:nvSpPr>
        <p:spPr bwMode="auto">
          <a:xfrm>
            <a:off x="5715000" y="2057400"/>
            <a:ext cx="2362200" cy="600075"/>
          </a:xfrm>
          <a:prstGeom prst="rect">
            <a:avLst/>
          </a:prstGeom>
          <a:noFill/>
          <a:ln w="9525">
            <a:noFill/>
            <a:miter lim="800000"/>
            <a:headEnd/>
            <a:tailEnd/>
          </a:ln>
        </p:spPr>
        <p:txBody>
          <a:bodyPr>
            <a:spAutoFit/>
          </a:bodyPr>
          <a:lstStyle/>
          <a:p>
            <a:endParaRPr lang="it-IT" altLang="it-IT" sz="900">
              <a:solidFill>
                <a:srgbClr val="000000"/>
              </a:solidFill>
              <a:latin typeface="Comic Sans MS" pitchFamily="66" charset="0"/>
            </a:endParaRPr>
          </a:p>
          <a:p>
            <a:r>
              <a:rPr lang="it-IT" altLang="it-IT" sz="2400" b="1">
                <a:solidFill>
                  <a:srgbClr val="3333FF"/>
                </a:solidFill>
                <a:latin typeface="Comic Sans MS" pitchFamily="66" charset="0"/>
              </a:rPr>
              <a:t>IPOTESI</a:t>
            </a:r>
            <a:r>
              <a:rPr lang="it-IT" altLang="it-IT" b="1">
                <a:latin typeface="Comic Sans MS" pitchFamily="66" charset="0"/>
              </a:rPr>
              <a:t> </a:t>
            </a:r>
            <a:endParaRPr lang="it-IT" altLang="it-IT"/>
          </a:p>
        </p:txBody>
      </p:sp>
      <p:sp>
        <p:nvSpPr>
          <p:cNvPr id="73733" name="Rettangolo 4"/>
          <p:cNvSpPr>
            <a:spLocks noChangeArrowheads="1"/>
          </p:cNvSpPr>
          <p:nvPr/>
        </p:nvSpPr>
        <p:spPr bwMode="auto">
          <a:xfrm>
            <a:off x="5715000" y="3733800"/>
            <a:ext cx="2362200" cy="600075"/>
          </a:xfrm>
          <a:prstGeom prst="rect">
            <a:avLst/>
          </a:prstGeom>
          <a:noFill/>
          <a:ln w="9525">
            <a:noFill/>
            <a:miter lim="800000"/>
            <a:headEnd/>
            <a:tailEnd/>
          </a:ln>
        </p:spPr>
        <p:txBody>
          <a:bodyPr>
            <a:spAutoFit/>
          </a:bodyPr>
          <a:lstStyle/>
          <a:p>
            <a:endParaRPr lang="it-IT" altLang="it-IT" sz="900">
              <a:solidFill>
                <a:srgbClr val="000000"/>
              </a:solidFill>
              <a:latin typeface="Comic Sans MS" pitchFamily="66" charset="0"/>
            </a:endParaRPr>
          </a:p>
          <a:p>
            <a:r>
              <a:rPr lang="it-IT" altLang="it-IT" sz="2400" b="1">
                <a:solidFill>
                  <a:srgbClr val="3333FF"/>
                </a:solidFill>
                <a:latin typeface="Comic Sans MS" pitchFamily="66" charset="0"/>
              </a:rPr>
              <a:t>VERIFICA</a:t>
            </a:r>
            <a:r>
              <a:rPr lang="it-IT" altLang="it-IT" b="1">
                <a:latin typeface="Comic Sans MS" pitchFamily="66" charset="0"/>
              </a:rPr>
              <a:t> </a:t>
            </a:r>
            <a:endParaRPr lang="it-IT" altLang="it-IT"/>
          </a:p>
        </p:txBody>
      </p:sp>
      <p:sp>
        <p:nvSpPr>
          <p:cNvPr id="73734" name="Rettangolo 5"/>
          <p:cNvSpPr>
            <a:spLocks noChangeArrowheads="1"/>
          </p:cNvSpPr>
          <p:nvPr/>
        </p:nvSpPr>
        <p:spPr bwMode="auto">
          <a:xfrm>
            <a:off x="5638800" y="5257800"/>
            <a:ext cx="2362200" cy="600075"/>
          </a:xfrm>
          <a:prstGeom prst="rect">
            <a:avLst/>
          </a:prstGeom>
          <a:noFill/>
          <a:ln w="9525">
            <a:noFill/>
            <a:miter lim="800000"/>
            <a:headEnd/>
            <a:tailEnd/>
          </a:ln>
        </p:spPr>
        <p:txBody>
          <a:bodyPr>
            <a:spAutoFit/>
          </a:bodyPr>
          <a:lstStyle/>
          <a:p>
            <a:endParaRPr lang="it-IT" altLang="it-IT" sz="900">
              <a:solidFill>
                <a:srgbClr val="000000"/>
              </a:solidFill>
              <a:latin typeface="Comic Sans MS" pitchFamily="66" charset="0"/>
            </a:endParaRPr>
          </a:p>
          <a:p>
            <a:r>
              <a:rPr lang="it-IT" altLang="it-IT" sz="2400" b="1">
                <a:solidFill>
                  <a:srgbClr val="3333FF"/>
                </a:solidFill>
                <a:latin typeface="Comic Sans MS" pitchFamily="66" charset="0"/>
              </a:rPr>
              <a:t>DECISIONE</a:t>
            </a:r>
            <a:r>
              <a:rPr lang="it-IT" altLang="it-IT" b="1">
                <a:latin typeface="Comic Sans MS" pitchFamily="66" charset="0"/>
              </a:rPr>
              <a:t> </a:t>
            </a:r>
            <a:endParaRPr lang="it-IT" altLang="it-IT"/>
          </a:p>
        </p:txBody>
      </p:sp>
      <p:sp>
        <p:nvSpPr>
          <p:cNvPr id="7" name="Freccia a destra 6"/>
          <p:cNvSpPr/>
          <p:nvPr/>
        </p:nvSpPr>
        <p:spPr>
          <a:xfrm>
            <a:off x="3810000" y="990600"/>
            <a:ext cx="1295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Freccia in giù 7"/>
          <p:cNvSpPr/>
          <p:nvPr/>
        </p:nvSpPr>
        <p:spPr>
          <a:xfrm>
            <a:off x="6400800" y="1371600"/>
            <a:ext cx="304800" cy="762000"/>
          </a:xfrm>
          <a:prstGeom prst="downArrow">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 name="Freccia in giù 8"/>
          <p:cNvSpPr/>
          <p:nvPr/>
        </p:nvSpPr>
        <p:spPr>
          <a:xfrm>
            <a:off x="6400800" y="4495800"/>
            <a:ext cx="304800" cy="762000"/>
          </a:xfrm>
          <a:prstGeom prst="downArrow">
            <a:avLst/>
          </a:prstGeom>
          <a:solidFill>
            <a:srgbClr val="3333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0" name="Freccia in giù 9"/>
          <p:cNvSpPr/>
          <p:nvPr/>
        </p:nvSpPr>
        <p:spPr>
          <a:xfrm>
            <a:off x="6400800" y="2819400"/>
            <a:ext cx="304800" cy="762000"/>
          </a:xfrm>
          <a:prstGeom prst="downArrow">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3739" name="Rettangolo 10"/>
          <p:cNvSpPr>
            <a:spLocks noChangeArrowheads="1"/>
          </p:cNvSpPr>
          <p:nvPr/>
        </p:nvSpPr>
        <p:spPr bwMode="auto">
          <a:xfrm>
            <a:off x="152400" y="2286000"/>
            <a:ext cx="3886200" cy="2108200"/>
          </a:xfrm>
          <a:prstGeom prst="rect">
            <a:avLst/>
          </a:prstGeom>
          <a:blipFill dpi="0" rotWithShape="1">
            <a:blip r:embed="rId2" cstate="print"/>
            <a:srcRect/>
            <a:tile tx="0" ty="0" sx="100000" sy="100000" flip="none" algn="tl"/>
          </a:blipFill>
          <a:ln w="41275">
            <a:solidFill>
              <a:srgbClr val="7030A0"/>
            </a:solidFill>
            <a:miter lim="800000"/>
            <a:headEnd/>
            <a:tailEnd/>
          </a:ln>
        </p:spPr>
        <p:txBody>
          <a:bodyPr>
            <a:spAutoFit/>
          </a:bodyPr>
          <a:lstStyle/>
          <a:p>
            <a:endParaRPr lang="it-IT" altLang="it-IT" sz="1100">
              <a:solidFill>
                <a:srgbClr val="000000"/>
              </a:solidFill>
              <a:latin typeface="Comic Sans MS" pitchFamily="66" charset="0"/>
            </a:endParaRPr>
          </a:p>
          <a:p>
            <a:r>
              <a:rPr lang="it-IT" altLang="it-IT" sz="2000" b="1">
                <a:solidFill>
                  <a:srgbClr val="3333FF"/>
                </a:solidFill>
                <a:latin typeface="Comic Sans MS" pitchFamily="66" charset="0"/>
              </a:rPr>
              <a:t>La descrizione di un evento clinico non previsto e/o non desiderato che il segnalatore ritiene che possa essere collegato al(i) farmaco(i) che il paziente assume </a:t>
            </a:r>
            <a:endParaRPr lang="it-IT" altLang="it-IT" sz="2000" b="1">
              <a:solidFill>
                <a:srgbClr val="3333FF"/>
              </a:solidFill>
            </a:endParaRPr>
          </a:p>
        </p:txBody>
      </p:sp>
      <p:sp>
        <p:nvSpPr>
          <p:cNvPr id="73740" name="Rettangolo 11"/>
          <p:cNvSpPr>
            <a:spLocks noChangeArrowheads="1"/>
          </p:cNvSpPr>
          <p:nvPr/>
        </p:nvSpPr>
        <p:spPr bwMode="auto">
          <a:xfrm>
            <a:off x="457200" y="4724400"/>
            <a:ext cx="2971800" cy="1754188"/>
          </a:xfrm>
          <a:prstGeom prst="rect">
            <a:avLst/>
          </a:prstGeom>
          <a:solidFill>
            <a:srgbClr val="92D050"/>
          </a:solidFill>
          <a:ln w="28575">
            <a:solidFill>
              <a:schemeClr val="tx1"/>
            </a:solidFill>
            <a:miter lim="800000"/>
            <a:headEnd/>
            <a:tailEnd/>
          </a:ln>
        </p:spPr>
        <p:txBody>
          <a:bodyPr>
            <a:spAutoFit/>
          </a:bodyPr>
          <a:lstStyle/>
          <a:p>
            <a:endParaRPr lang="it-IT" altLang="it-IT"/>
          </a:p>
          <a:p>
            <a:r>
              <a:rPr lang="it-IT" altLang="it-IT"/>
              <a:t>Non si fa niente </a:t>
            </a:r>
          </a:p>
          <a:p>
            <a:r>
              <a:rPr lang="it-IT" altLang="it-IT"/>
              <a:t>Dear Doctor Letter </a:t>
            </a:r>
          </a:p>
          <a:p>
            <a:r>
              <a:rPr lang="it-IT" altLang="it-IT"/>
              <a:t>Modifica Foglietto Illustrativo </a:t>
            </a:r>
          </a:p>
          <a:p>
            <a:r>
              <a:rPr lang="it-IT" altLang="it-IT"/>
              <a:t>Ritiro del farmaco </a:t>
            </a:r>
          </a:p>
        </p:txBody>
      </p:sp>
      <p:sp>
        <p:nvSpPr>
          <p:cNvPr id="13" name="Freccia in giù 12"/>
          <p:cNvSpPr/>
          <p:nvPr/>
        </p:nvSpPr>
        <p:spPr>
          <a:xfrm flipV="1">
            <a:off x="1600200" y="1295400"/>
            <a:ext cx="381000" cy="914400"/>
          </a:xfrm>
          <a:prstGeom prst="downArrow">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4" name="Freccia a destra 13"/>
          <p:cNvSpPr/>
          <p:nvPr/>
        </p:nvSpPr>
        <p:spPr>
          <a:xfrm flipH="1">
            <a:off x="3733800" y="5486400"/>
            <a:ext cx="1828800" cy="228600"/>
          </a:xfrm>
          <a:prstGeom prst="rightArrow">
            <a:avLst>
              <a:gd name="adj1" fmla="val 50000"/>
              <a:gd name="adj2" fmla="val 13888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952500" y="1050925"/>
            <a:ext cx="7553325" cy="4757738"/>
          </a:xfrm>
          <a:prstGeom prst="rect">
            <a:avLst/>
          </a:prstGeom>
          <a:solidFill>
            <a:srgbClr val="FFFFCC"/>
          </a:solidFill>
          <a:ln w="9525">
            <a:noFill/>
            <a:miter lim="800000"/>
            <a:headEnd/>
            <a:tailEnd/>
          </a:ln>
        </p:spPr>
        <p:txBody>
          <a:bodyPr>
            <a:spAutoFit/>
          </a:bodyPr>
          <a:lstStyle/>
          <a:p>
            <a:pPr marL="342900" indent="-342900"/>
            <a:r>
              <a:rPr lang="it-IT" altLang="it-IT" sz="2400" b="1">
                <a:cs typeface="Arial" charset="0"/>
              </a:rPr>
              <a:t>Le Reazioni Avverse da Farmaci (ADR)</a:t>
            </a:r>
          </a:p>
          <a:p>
            <a:pPr marL="342900" indent="-342900"/>
            <a:endParaRPr lang="it-IT" altLang="it-IT" sz="2400" b="1">
              <a:cs typeface="Arial" charset="0"/>
            </a:endParaRPr>
          </a:p>
          <a:p>
            <a:pPr marL="342900" indent="-342900"/>
            <a:endParaRPr lang="it-IT" altLang="it-IT" sz="2400">
              <a:cs typeface="Arial" charset="0"/>
            </a:endParaRPr>
          </a:p>
          <a:p>
            <a:pPr marL="342900" indent="-342900"/>
            <a:r>
              <a:rPr lang="it-IT" altLang="it-IT">
                <a:cs typeface="Arial" charset="0"/>
              </a:rPr>
              <a:t>La valutazione del ruolo di un farmaco nella comparsa di un evento indesiderato rappresenta un classico </a:t>
            </a:r>
            <a:r>
              <a:rPr lang="it-IT" altLang="it-IT" b="1">
                <a:cs typeface="Arial" charset="0"/>
              </a:rPr>
              <a:t>processo diagnostico</a:t>
            </a:r>
            <a:r>
              <a:rPr lang="it-IT" altLang="it-IT">
                <a:cs typeface="Arial" charset="0"/>
              </a:rPr>
              <a:t>. </a:t>
            </a:r>
          </a:p>
          <a:p>
            <a:pPr marL="342900" indent="-342900"/>
            <a:r>
              <a:rPr lang="it-IT" altLang="it-IT">
                <a:cs typeface="Arial" charset="0"/>
              </a:rPr>
              <a:t>È una </a:t>
            </a:r>
            <a:r>
              <a:rPr lang="it-IT" altLang="it-IT" b="1">
                <a:cs typeface="Arial" charset="0"/>
              </a:rPr>
              <a:t>diagnosi differenziale</a:t>
            </a:r>
            <a:r>
              <a:rPr lang="it-IT" altLang="it-IT">
                <a:cs typeface="Arial" charset="0"/>
              </a:rPr>
              <a:t> perché bisogna escludere che siano altri i fattori causa dell'ADR. In uno studio clinico il 58% dei soggetti che ricevevano un placebo, accusarono uno o più "effetti collaterali" durante il trattamento, al punto che le infermiere, ignare di ciò che si stava somministrando, richiesero, per alcuni soggetti, la sospensione del trattamento a causa degli effetti apparentemente tossici del medicamento (</a:t>
            </a:r>
            <a:r>
              <a:rPr lang="it-IT" altLang="it-IT">
                <a:cs typeface="Arial" charset="0"/>
                <a:hlinkClick r:id="rId3"/>
              </a:rPr>
              <a:t>10</a:t>
            </a:r>
            <a:r>
              <a:rPr lang="it-IT" altLang="it-IT">
                <a:cs typeface="Arial" charset="0"/>
              </a:rPr>
              <a:t>). In un altro studio l'81% di persone apparentemente sane, che non stavano assumendo nessun medicamento, lamentavano sintomi spesso sovrapponibili ad effetti indotti da farmaci, quali fatica, incapacità a concentrarsi e sonnolenza eccessiva (</a:t>
            </a:r>
            <a:r>
              <a:rPr lang="it-IT" altLang="it-IT">
                <a:cs typeface="Arial" charset="0"/>
                <a:hlinkClick r:id="rId3"/>
              </a:rPr>
              <a:t>11</a:t>
            </a:r>
            <a:r>
              <a:rPr lang="it-IT" altLang="it-IT">
                <a:cs typeface="Arial" charset="0"/>
              </a:rPr>
              <a: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657225" y="633413"/>
            <a:ext cx="8167688" cy="5386387"/>
          </a:xfrm>
          <a:prstGeom prst="rect">
            <a:avLst/>
          </a:prstGeom>
          <a:solidFill>
            <a:srgbClr val="FFFFCC"/>
          </a:solidFill>
          <a:ln w="9525">
            <a:noFill/>
            <a:miter lim="800000"/>
            <a:headEnd/>
            <a:tailEnd/>
          </a:ln>
        </p:spPr>
        <p:txBody>
          <a:bodyPr>
            <a:spAutoFit/>
          </a:bodyPr>
          <a:lstStyle/>
          <a:p>
            <a:pPr marL="342900" indent="-342900"/>
            <a:r>
              <a:rPr lang="it-IT" altLang="it-IT">
                <a:cs typeface="Arial" charset="0"/>
              </a:rPr>
              <a:t>È una </a:t>
            </a:r>
            <a:r>
              <a:rPr lang="it-IT" altLang="it-IT" b="1">
                <a:cs typeface="Arial" charset="0"/>
              </a:rPr>
              <a:t>diagnosi differenziale non semplice</a:t>
            </a:r>
            <a:r>
              <a:rPr lang="it-IT" altLang="it-IT">
                <a:cs typeface="Arial" charset="0"/>
              </a:rPr>
              <a:t>, perché le ADR possono insorgere attraverso le stesse vie fisiologiche e patologiche delle normali malattie. Infatti, molte delle reazioni avverse non rappresentano entità cliniche nuove, bensì sintomi o segni già ben conosciuti, che variano da banali effetti a malattie specifiche e gravi, così come esemplificato da Evans: </a:t>
            </a:r>
          </a:p>
          <a:p>
            <a:pPr marL="342900" indent="-342900">
              <a:spcAft>
                <a:spcPts val="600"/>
              </a:spcAft>
              <a:buFontTx/>
              <a:buAutoNum type="arabicParenR"/>
            </a:pPr>
            <a:r>
              <a:rPr lang="it-IT" altLang="it-IT" b="1">
                <a:solidFill>
                  <a:srgbClr val="7030A0"/>
                </a:solidFill>
                <a:cs typeface="Arial" charset="0"/>
              </a:rPr>
              <a:t>la stessa sintomatologia clinica (es. vomito o tosse) può essere prodotta da un largo numero di farmaci ed anche da cause non farmacologiche; </a:t>
            </a:r>
          </a:p>
          <a:p>
            <a:pPr marL="342900" indent="-342900">
              <a:spcAft>
                <a:spcPts val="600"/>
              </a:spcAft>
              <a:buFontTx/>
              <a:buAutoNum type="arabicParenR"/>
            </a:pPr>
            <a:r>
              <a:rPr lang="it-IT" altLang="it-IT" b="1">
                <a:solidFill>
                  <a:srgbClr val="7030A0"/>
                </a:solidFill>
                <a:cs typeface="Arial" charset="0"/>
              </a:rPr>
              <a:t>lo stesso farmaco (es. morfina) può produrre un gran numero di reazioni avverse; </a:t>
            </a:r>
          </a:p>
          <a:p>
            <a:pPr marL="342900" indent="-342900">
              <a:spcAft>
                <a:spcPts val="600"/>
              </a:spcAft>
              <a:buFontTx/>
              <a:buAutoNum type="arabicParenR"/>
            </a:pPr>
            <a:r>
              <a:rPr lang="it-IT" altLang="it-IT" b="1">
                <a:solidFill>
                  <a:srgbClr val="7030A0"/>
                </a:solidFill>
                <a:cs typeface="Arial" charset="0"/>
              </a:rPr>
              <a:t>il farmaco predominante in una data reazione avversa può variare in base a vari fattori (età della popolazione, indicazioni approvate per il farmaco, abitudini prescrittive); </a:t>
            </a:r>
          </a:p>
          <a:p>
            <a:pPr marL="342900" indent="-342900">
              <a:spcAft>
                <a:spcPts val="600"/>
              </a:spcAft>
              <a:buFontTx/>
              <a:buAutoNum type="arabicParenR"/>
            </a:pPr>
            <a:r>
              <a:rPr lang="it-IT" altLang="it-IT" b="1">
                <a:solidFill>
                  <a:srgbClr val="7030A0"/>
                </a:solidFill>
                <a:cs typeface="Arial" charset="0"/>
              </a:rPr>
              <a:t>nel singolo paziente è spesso impossibile provare il nesso causale del farmaco sospettato; </a:t>
            </a:r>
          </a:p>
          <a:p>
            <a:pPr marL="342900" indent="-342900">
              <a:buFontTx/>
              <a:buAutoNum type="arabicParenR"/>
            </a:pPr>
            <a:r>
              <a:rPr lang="it-IT" altLang="it-IT" b="1">
                <a:solidFill>
                  <a:srgbClr val="7030A0"/>
                </a:solidFill>
                <a:cs typeface="Arial" charset="0"/>
              </a:rPr>
              <a:t>l'eziologia, la fisiopatologia e la frequenza di molti eventi comuni sono ancora ignoti. </a:t>
            </a:r>
            <a:endParaRPr lang="it-IT" altLang="it-IT" sz="1600" b="1">
              <a:solidFill>
                <a:srgbClr val="7030A0"/>
              </a:solidFill>
              <a:cs typeface="Arial"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657225" y="1098550"/>
            <a:ext cx="8167688" cy="4094163"/>
          </a:xfrm>
          <a:prstGeom prst="rect">
            <a:avLst/>
          </a:prstGeom>
          <a:solidFill>
            <a:srgbClr val="FFFFCC"/>
          </a:solidFill>
          <a:ln w="9525">
            <a:noFill/>
            <a:miter lim="800000"/>
            <a:headEnd/>
            <a:tailEnd/>
          </a:ln>
        </p:spPr>
        <p:txBody>
          <a:bodyPr>
            <a:spAutoFit/>
          </a:bodyPr>
          <a:lstStyle/>
          <a:p>
            <a:pPr marL="342900" indent="-342900"/>
            <a:r>
              <a:rPr lang="it-IT" altLang="it-IT" sz="2000">
                <a:cs typeface="Arial" charset="0"/>
              </a:rPr>
              <a:t>	Per alcuni farmaci l'effetto avverso compare dopo che il farmaco è stato assunto continuamente per lungo tempo. </a:t>
            </a:r>
          </a:p>
          <a:p>
            <a:pPr marL="342900" indent="-342900"/>
            <a:r>
              <a:rPr lang="it-IT" altLang="it-IT" sz="2000">
                <a:solidFill>
                  <a:srgbClr val="FF0000"/>
                </a:solidFill>
                <a:cs typeface="Arial" charset="0"/>
              </a:rPr>
              <a:t> La clorochina</a:t>
            </a:r>
            <a:r>
              <a:rPr lang="it-IT" altLang="it-IT" sz="2000">
                <a:cs typeface="Arial" charset="0"/>
              </a:rPr>
              <a:t>, dopo 1-2 mesi di terapia, avendo particolare affinità per la melanina, può accumularsi nell'epitelio corneale, causando nel 30-70% dei pazienti cheratopatia, e nella retina causando retinopatia pigmentosa e cecità. </a:t>
            </a:r>
          </a:p>
          <a:p>
            <a:pPr marL="342900" indent="-342900"/>
            <a:r>
              <a:rPr lang="it-IT" altLang="it-IT" sz="2000">
                <a:solidFill>
                  <a:srgbClr val="00B050"/>
                </a:solidFill>
                <a:cs typeface="Arial" charset="0"/>
              </a:rPr>
              <a:t>L'amiodarone, </a:t>
            </a:r>
            <a:r>
              <a:rPr lang="it-IT" altLang="it-IT" sz="2000">
                <a:cs typeface="Arial" charset="0"/>
              </a:rPr>
              <a:t>causando lentamente deposizione di lipofuscine nei tessuti, può produrre nefropatia, alveolite polmonare, microdepositi corneali, danni epatici ed aumentare la sensibilità cutanea alla luce solare. </a:t>
            </a:r>
          </a:p>
          <a:p>
            <a:pPr marL="342900" indent="-342900"/>
            <a:r>
              <a:rPr lang="it-IT" altLang="it-IT" sz="2000">
                <a:cs typeface="Arial" charset="0"/>
              </a:rPr>
              <a:t>L'incidenza di adenocarcinoma vaginale è statisticamente aumentato nelle figlie di donne che hanno assunto </a:t>
            </a:r>
            <a:r>
              <a:rPr lang="it-IT" altLang="it-IT" sz="2000">
                <a:solidFill>
                  <a:srgbClr val="3333FF"/>
                </a:solidFill>
                <a:cs typeface="Arial" charset="0"/>
              </a:rPr>
              <a:t>stilbestrolo</a:t>
            </a:r>
            <a:r>
              <a:rPr lang="it-IT" altLang="it-IT" sz="2000">
                <a:cs typeface="Arial" charset="0"/>
              </a:rPr>
              <a:t> durante la gravidanza al fine di prevenire un aborto.</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138238" y="1036638"/>
            <a:ext cx="6967537" cy="3554412"/>
          </a:xfrm>
          <a:prstGeom prst="rect">
            <a:avLst/>
          </a:prstGeom>
          <a:solidFill>
            <a:srgbClr val="FFFFCC"/>
          </a:solidFill>
          <a:ln w="9525">
            <a:noFill/>
            <a:miter lim="800000"/>
            <a:headEnd/>
            <a:tailEnd/>
          </a:ln>
        </p:spPr>
        <p:txBody>
          <a:bodyPr>
            <a:spAutoFit/>
          </a:bodyPr>
          <a:lstStyle/>
          <a:p>
            <a:pPr>
              <a:spcBef>
                <a:spcPct val="50000"/>
              </a:spcBef>
            </a:pPr>
            <a:r>
              <a:rPr lang="it-IT" altLang="it-IT">
                <a:cs typeface="Arial" charset="0"/>
              </a:rPr>
              <a:t>È un </a:t>
            </a:r>
            <a:r>
              <a:rPr lang="it-IT" altLang="it-IT" b="1">
                <a:cs typeface="Arial" charset="0"/>
              </a:rPr>
              <a:t>riconoscimento soggettivo ed impreciso</a:t>
            </a:r>
            <a:r>
              <a:rPr lang="it-IT" altLang="it-IT">
                <a:cs typeface="Arial" charset="0"/>
              </a:rPr>
              <a:t>, complicato dal fatto che talvolta è impossibile stabilire una connessione fra farmaco ed ADR. </a:t>
            </a:r>
          </a:p>
          <a:p>
            <a:pPr>
              <a:spcBef>
                <a:spcPct val="50000"/>
              </a:spcBef>
            </a:pPr>
            <a:r>
              <a:rPr lang="it-IT" altLang="it-IT">
                <a:cs typeface="Arial" charset="0"/>
              </a:rPr>
              <a:t>In uno studio condotto in Francia sono state valutate 75 ADR, coinvolgenti 120 farmaci, sia interpellando 59 medici che applicando il metodo standardizzato di valutazione della causalità. Solo nel 6% dei casi si è ottenuto un accordo completo fra medici e metodo standardizzato. I medici hanno valutato il 60% delle ADR come molto probabili o probabili ed il 32% come dubbie/possibili. Con il metodo standardizzato di causalità le stesse ADR sono state valutate dubbie/possibili nel 89% dei casi e probabili solo in 11 casi.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787400" y="396875"/>
            <a:ext cx="7870825" cy="5927725"/>
          </a:xfrm>
          <a:prstGeom prst="rect">
            <a:avLst/>
          </a:prstGeom>
          <a:solidFill>
            <a:srgbClr val="FFFFCC"/>
          </a:solidFill>
          <a:ln w="9525">
            <a:noFill/>
            <a:miter lim="800000"/>
            <a:headEnd/>
            <a:tailEnd/>
          </a:ln>
        </p:spPr>
        <p:txBody>
          <a:bodyPr>
            <a:spAutoFit/>
          </a:bodyPr>
          <a:lstStyle/>
          <a:p>
            <a:pPr>
              <a:spcBef>
                <a:spcPct val="50000"/>
              </a:spcBef>
            </a:pPr>
            <a:r>
              <a:rPr lang="it-IT" altLang="it-IT">
                <a:cs typeface="Arial" charset="0"/>
              </a:rPr>
              <a:t>È una </a:t>
            </a:r>
            <a:r>
              <a:rPr lang="it-IT" altLang="it-IT" b="1">
                <a:cs typeface="Arial" charset="0"/>
              </a:rPr>
              <a:t>diagnosi eziologica che si basa sull'evidenza a favore o contro una relazione temporale fra farmaco ed insorgenza dell'evento indesiderato</a:t>
            </a:r>
            <a:r>
              <a:rPr lang="it-IT" altLang="it-IT">
                <a:cs typeface="Arial" charset="0"/>
              </a:rPr>
              <a:t>. Il </a:t>
            </a:r>
            <a:r>
              <a:rPr lang="it-IT" altLang="it-IT" b="1">
                <a:cs typeface="Arial" charset="0"/>
              </a:rPr>
              <a:t>criterio cronologico</a:t>
            </a:r>
            <a:r>
              <a:rPr lang="it-IT" altLang="it-IT">
                <a:cs typeface="Arial" charset="0"/>
              </a:rPr>
              <a:t> è di gran lunga quello più importante, quello più ovvio e quello meno opinabile per collegare l'evento al farmaco. Un evento avverso che insorga prima di iniziare un trattamento non può essere dovuto al trattamento. Al contrario, quando un evento compare dopo alcuni minuti o ore dalla somministrazione del farmaco, vi è una buona probabilità che esso sia imputabile al farmaco. Se l'intervallo è di alcuni giorni o settimane, la probabilità che il farmaco ne sia la causa dipenderà dall'evento. Il </a:t>
            </a:r>
            <a:r>
              <a:rPr lang="it-IT" altLang="it-IT" b="1">
                <a:cs typeface="Arial" charset="0"/>
              </a:rPr>
              <a:t>decorso</a:t>
            </a:r>
            <a:r>
              <a:rPr lang="it-IT" altLang="it-IT">
                <a:cs typeface="Arial" charset="0"/>
              </a:rPr>
              <a:t> della reazione avversa nel tempo è un altro elemento importante da tenere presente. Una reazione avversa che scompare mentre il trattamento è ancora in corso ha poche probabilità di essere causata dal farmaco. Le probabilità aumentano se l'interruzione della terapia fa scomparire l'evento o lo riduce. Una reazione che, dopo la sospensione del farmaco (</a:t>
            </a:r>
            <a:r>
              <a:rPr lang="it-IT" altLang="it-IT" b="1">
                <a:cs typeface="Arial" charset="0"/>
              </a:rPr>
              <a:t>dechallange</a:t>
            </a:r>
            <a:r>
              <a:rPr lang="it-IT" altLang="it-IT">
                <a:cs typeface="Arial" charset="0"/>
              </a:rPr>
              <a:t>), ricompaia nello stesso identico modo alcuni giorni o settimane senza una nuova assunzione del farmaco ha poche probabilità che sia stata indotta dal farmaco. Al contrario una reazione, che, scomparsa dopo la sospensione del farmaco, ricompare ad una successiva nuova somministrazione dello stesso farmaco (</a:t>
            </a:r>
            <a:r>
              <a:rPr lang="it-IT" altLang="it-IT" b="1">
                <a:cs typeface="Arial" charset="0"/>
              </a:rPr>
              <a:t>rechallange</a:t>
            </a:r>
            <a:r>
              <a:rPr lang="it-IT" altLang="it-IT">
                <a:cs typeface="Arial" charset="0"/>
              </a:rPr>
              <a:t>), ha una altissima probabilità di essere imputabile al farmaco</a:t>
            </a:r>
            <a:r>
              <a:rPr lang="it-IT" altLang="it-IT" sz="1600">
                <a:cs typeface="Arial" charset="0"/>
              </a:rPr>
              <a:t>.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723900" y="265113"/>
            <a:ext cx="7870825" cy="6002337"/>
          </a:xfrm>
          <a:prstGeom prst="rect">
            <a:avLst/>
          </a:prstGeom>
          <a:solidFill>
            <a:srgbClr val="FFFFCC"/>
          </a:solidFill>
          <a:ln w="9525">
            <a:noFill/>
            <a:miter lim="800000"/>
            <a:headEnd/>
            <a:tailEnd/>
          </a:ln>
        </p:spPr>
        <p:txBody>
          <a:bodyPr>
            <a:spAutoFit/>
          </a:bodyPr>
          <a:lstStyle/>
          <a:p>
            <a:r>
              <a:rPr lang="it-IT" altLang="it-IT" sz="1600" b="1">
                <a:cs typeface="Arial" charset="0"/>
              </a:rPr>
              <a:t>Per le suddette difficoltà, la FDA propone di seguire il seguente schema nella</a:t>
            </a:r>
          </a:p>
          <a:p>
            <a:r>
              <a:rPr lang="it-IT" altLang="it-IT" sz="1600" b="1">
                <a:cs typeface="Arial" charset="0"/>
              </a:rPr>
              <a:t>valutazione di una reazione possibilmente correlata ad un farmaco:</a:t>
            </a:r>
            <a:r>
              <a:rPr lang="it-IT" altLang="it-IT" sz="1600">
                <a:cs typeface="Arial" charset="0"/>
              </a:rPr>
              <a:t> </a:t>
            </a:r>
          </a:p>
          <a:p>
            <a:r>
              <a:rPr lang="it-IT" altLang="it-IT" sz="1600">
                <a:cs typeface="Arial" charset="0"/>
              </a:rPr>
              <a:t>- assicurarsi che il farmaco prescritto è quello acquistato dal paziente </a:t>
            </a:r>
          </a:p>
          <a:p>
            <a:r>
              <a:rPr lang="it-IT" altLang="it-IT" sz="1600">
                <a:cs typeface="Arial" charset="0"/>
              </a:rPr>
              <a:t>- assicurarsi che il farmaco è stato realmente assunto </a:t>
            </a:r>
          </a:p>
          <a:p>
            <a:r>
              <a:rPr lang="it-IT" altLang="it-IT" sz="1600">
                <a:cs typeface="Arial" charset="0"/>
              </a:rPr>
              <a:t>- verificare che la reazione ha avuto inizio dopo, e non prima, che il farmaco è stato assunto </a:t>
            </a:r>
          </a:p>
          <a:p>
            <a:r>
              <a:rPr lang="it-IT" altLang="it-IT" sz="1600">
                <a:cs typeface="Arial" charset="0"/>
              </a:rPr>
              <a:t>- determinare l'intervallo di tempo fra inizio del trattamento farmacologico ed inizio della reazione avversa </a:t>
            </a:r>
          </a:p>
          <a:p>
            <a:r>
              <a:rPr lang="it-IT" altLang="it-IT" sz="1600">
                <a:cs typeface="Arial" charset="0"/>
              </a:rPr>
              <a:t>- interrompere la somministrazione del farmaco (dechallange) e monitorare le condizioni del paziente, osservando se vi è un miglioramento della sintomatologia </a:t>
            </a:r>
          </a:p>
          <a:p>
            <a:r>
              <a:rPr lang="it-IT" altLang="it-IT" sz="1600" b="1">
                <a:cs typeface="Arial" charset="0"/>
              </a:rPr>
              <a:t>- se è possibile, </a:t>
            </a:r>
            <a:r>
              <a:rPr lang="it-IT" altLang="it-IT" sz="1600">
                <a:cs typeface="Arial" charset="0"/>
              </a:rPr>
              <a:t>somministrare nuovamente il farmaco (rechallange) e osservare se la reazione ricompare. È evidente che ciò non è sempre possibile. Inoltre vi è sempre la possibilità che l'iniziale esposizione al farmaco desensibilizzi il paziente e che pertanto l'ADR non compaia alla successiva esposizione </a:t>
            </a:r>
          </a:p>
          <a:p>
            <a:r>
              <a:rPr lang="it-IT" altLang="it-IT" sz="1600">
                <a:cs typeface="Arial" charset="0"/>
              </a:rPr>
              <a:t>-utilizzare la propria esperienza clinica e la letteratura relativa alle ADR per conferma. Consultare anche l'industria produttrice del farmaco. Ricordare che le reazioni avverse di tipo B  insorgono raramente e pertanto l'ausilio della propria esperienza clinica e della letteratura è talvolta difficile se non impossibile </a:t>
            </a:r>
          </a:p>
          <a:p>
            <a:r>
              <a:rPr lang="it-IT" altLang="it-IT" sz="1600">
                <a:cs typeface="Arial" charset="0"/>
              </a:rPr>
              <a:t>-tenere presente la possibilità di interazioni farmaco - farmaco, farmaco - cibo e farmaco - mezzi diagnostici, poiché molti pazienti, specie se ospedalizzati, assumono più farmaci </a:t>
            </a:r>
          </a:p>
          <a:p>
            <a:r>
              <a:rPr lang="it-IT" altLang="it-IT" sz="1600">
                <a:cs typeface="Arial" charset="0"/>
              </a:rPr>
              <a:t>-quantificare, ove possibile, la concentrazione del farmaco nell'organismo. Alcuni farmaci permangono nell'organismo per settimane dopo che la somministrazione è stata interrotta.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990600" y="889000"/>
            <a:ext cx="7391400" cy="4673600"/>
          </a:xfrm>
          <a:prstGeom prst="rect">
            <a:avLst/>
          </a:prstGeom>
          <a:solidFill>
            <a:srgbClr val="CCFFFF"/>
          </a:solidFill>
          <a:ln w="9525">
            <a:solidFill>
              <a:srgbClr val="FF0000"/>
            </a:solidFill>
            <a:miter lim="800000"/>
            <a:headEnd/>
            <a:tailEnd/>
          </a:ln>
        </p:spPr>
        <p:txBody>
          <a:bodyPr>
            <a:spAutoFit/>
          </a:bodyPr>
          <a:lstStyle/>
          <a:p>
            <a:pPr algn="just">
              <a:spcBef>
                <a:spcPct val="50000"/>
              </a:spcBef>
            </a:pPr>
            <a:r>
              <a:rPr lang="it-IT" altLang="it-IT" sz="2000" b="1"/>
              <a:t>Oltre ad effetti avversi, i farmaci possono determinare una grande varietà di problemi, che variano dalla </a:t>
            </a:r>
            <a:r>
              <a:rPr lang="it-IT" altLang="it-IT" sz="2000" b="1">
                <a:solidFill>
                  <a:srgbClr val="3333FF"/>
                </a:solidFill>
              </a:rPr>
              <a:t>efficacia</a:t>
            </a:r>
            <a:r>
              <a:rPr lang="it-IT" altLang="it-IT" sz="2000" b="1"/>
              <a:t> </a:t>
            </a:r>
            <a:r>
              <a:rPr lang="it-IT" altLang="it-IT" sz="2000" b="1">
                <a:solidFill>
                  <a:srgbClr val="FF3300"/>
                </a:solidFill>
              </a:rPr>
              <a:t>all'avvelenamento</a:t>
            </a:r>
            <a:r>
              <a:rPr lang="it-IT" altLang="it-IT" sz="2000" b="1"/>
              <a:t>, dalla </a:t>
            </a:r>
            <a:r>
              <a:rPr lang="it-IT" altLang="it-IT" sz="2000" b="1">
                <a:solidFill>
                  <a:srgbClr val="FF00FF"/>
                </a:solidFill>
              </a:rPr>
              <a:t>contraffazione</a:t>
            </a:r>
            <a:r>
              <a:rPr lang="it-IT" altLang="it-IT" sz="2000" b="1"/>
              <a:t> </a:t>
            </a:r>
            <a:r>
              <a:rPr lang="it-IT" altLang="it-IT" sz="2000" b="1">
                <a:solidFill>
                  <a:schemeClr val="folHlink"/>
                </a:solidFill>
              </a:rPr>
              <a:t>all'errore di somministrazione</a:t>
            </a:r>
            <a:r>
              <a:rPr lang="it-IT" altLang="it-IT" sz="2000" b="1"/>
              <a:t>. Una recente ricerca ha confermato che tali problemi sono una causa importante di morbilità, ospedalizzazione e addirittura di mortalità. </a:t>
            </a:r>
          </a:p>
          <a:p>
            <a:pPr algn="just">
              <a:spcBef>
                <a:spcPct val="50000"/>
              </a:spcBef>
            </a:pPr>
            <a:r>
              <a:rPr lang="it-IT" altLang="it-IT" sz="2000" b="1"/>
              <a:t>Studi per determinare ciò possono essere difficili da confrontare o estrapolare a causa delle differenze nelle definizioni o nel disegno. Sulla base di criteri farmacologici, patologici ed epidemiologici possono essere individuati un certo numero di categorie di problemi farmaco-correlati. </a:t>
            </a:r>
          </a:p>
          <a:p>
            <a:pPr algn="just">
              <a:spcBef>
                <a:spcPct val="50000"/>
              </a:spcBef>
            </a:pPr>
            <a:r>
              <a:rPr lang="it-IT" altLang="it-IT" sz="2000" b="1"/>
              <a:t>Queste categorie possono essere elencate in uno schema integrato di classificazione, come mostrato nella </a:t>
            </a:r>
            <a:r>
              <a:rPr lang="it-IT" altLang="it-IT" sz="2000" b="1">
                <a:hlinkClick r:id="rId2"/>
              </a:rPr>
              <a:t>Figura I</a:t>
            </a:r>
            <a:r>
              <a:rPr lang="it-IT" altLang="it-IT" sz="2000" b="1"/>
              <a:t>.</a:t>
            </a:r>
            <a:r>
              <a:rPr lang="it-IT" altLang="it-IT" b="1"/>
              <a:t> </a:t>
            </a:r>
            <a:endParaRPr lang="it-IT" altLang="it-IT"/>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723900" y="265113"/>
            <a:ext cx="7870825" cy="5602287"/>
          </a:xfrm>
          <a:prstGeom prst="rect">
            <a:avLst/>
          </a:prstGeom>
          <a:solidFill>
            <a:srgbClr val="FFFFCC"/>
          </a:solidFill>
          <a:ln w="9525">
            <a:noFill/>
            <a:miter lim="800000"/>
            <a:headEnd/>
            <a:tailEnd/>
          </a:ln>
        </p:spPr>
        <p:txBody>
          <a:bodyPr>
            <a:spAutoFit/>
          </a:bodyPr>
          <a:lstStyle/>
          <a:p>
            <a:r>
              <a:rPr lang="it-IT" altLang="it-IT" b="1">
                <a:cs typeface="Arial" charset="0"/>
              </a:rPr>
              <a:t>La relazione di causalità fra farmaco e reazione avversa è classificata dal WHO International Drug Monitoring Programme come:</a:t>
            </a:r>
            <a:r>
              <a:rPr lang="it-IT" altLang="it-IT">
                <a:cs typeface="Arial" charset="0"/>
              </a:rPr>
              <a:t> </a:t>
            </a:r>
          </a:p>
          <a:p>
            <a:endParaRPr lang="it-IT" altLang="it-IT">
              <a:cs typeface="Arial" charset="0"/>
            </a:endParaRPr>
          </a:p>
          <a:p>
            <a:r>
              <a:rPr lang="it-IT" altLang="it-IT" b="1">
                <a:solidFill>
                  <a:srgbClr val="FF3300"/>
                </a:solidFill>
                <a:cs typeface="Arial" charset="0"/>
              </a:rPr>
              <a:t>CERTA.</a:t>
            </a:r>
            <a:r>
              <a:rPr lang="it-IT" altLang="it-IT" b="1">
                <a:cs typeface="Arial" charset="0"/>
              </a:rPr>
              <a:t> Quando è un evento (inclusa l'alterazione di un parametro di laboratorio) che insorge con una plausibile sequenza temporale dall'assunzione del farmaco e che non può essere spiegato dalla malattia per il quale il farmaco è impiegato, né dalla concomitante assunzione di altri farmaci o sostanze chimiche. La reazione deve essere già stata osservata per il farmaco sospettato. </a:t>
            </a:r>
            <a:r>
              <a:rPr lang="it-IT" altLang="it-IT" b="1">
                <a:solidFill>
                  <a:srgbClr val="FF0000"/>
                </a:solidFill>
                <a:cs typeface="Arial" charset="0"/>
              </a:rPr>
              <a:t>La reazione deve migliorare con il dechallange e ricomparire con il rechallange. </a:t>
            </a:r>
          </a:p>
          <a:p>
            <a:endParaRPr lang="it-IT" altLang="it-IT" b="1">
              <a:cs typeface="Arial" charset="0"/>
            </a:endParaRPr>
          </a:p>
          <a:p>
            <a:r>
              <a:rPr lang="it-IT" altLang="it-IT" b="1">
                <a:solidFill>
                  <a:schemeClr val="hlink"/>
                </a:solidFill>
                <a:cs typeface="Arial" charset="0"/>
              </a:rPr>
              <a:t>PROBABILE</a:t>
            </a:r>
            <a:r>
              <a:rPr lang="it-IT" altLang="it-IT" b="1">
                <a:cs typeface="Arial" charset="0"/>
              </a:rPr>
              <a:t>. Quando è un evento (inclusa l'alterazione di un parametro di laboratorio) che insorge con una plausibile sequenza temporale dall'assunzione del farmaco e che non può essere spiegato dalla malattia per il quale il farmaco è impiegato, né dalla concomitante assunzione di altri farmaci o sostanze chimiche. La reazione deve essere già stata osservata per il farmaco sospettato. </a:t>
            </a:r>
            <a:r>
              <a:rPr lang="it-IT" altLang="it-IT" b="1">
                <a:solidFill>
                  <a:srgbClr val="00B0F0"/>
                </a:solidFill>
                <a:cs typeface="Arial" charset="0"/>
              </a:rPr>
              <a:t>La reazione deve migliorare con il dechallange</a:t>
            </a:r>
            <a:r>
              <a:rPr lang="it-IT" altLang="it-IT" b="1">
                <a:cs typeface="Arial" charset="0"/>
              </a:rPr>
              <a:t>. Non è necessario il rechallange perché la reazione avversa rientri in questa definizione. </a:t>
            </a:r>
          </a:p>
          <a:p>
            <a:r>
              <a:rPr lang="it-IT" altLang="it-IT" sz="1600" b="1">
                <a:cs typeface="Arial" charset="0"/>
              </a:rPr>
              <a:t>.</a:t>
            </a:r>
            <a:r>
              <a:rPr lang="it-IT" altLang="it-IT" sz="1600">
                <a:cs typeface="Arial" charset="0"/>
              </a:rPr>
              <a:t>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485775" y="57150"/>
            <a:ext cx="8347075" cy="6462713"/>
          </a:xfrm>
          <a:prstGeom prst="rect">
            <a:avLst/>
          </a:prstGeom>
          <a:solidFill>
            <a:srgbClr val="FFFFCC"/>
          </a:solidFill>
          <a:ln w="9525">
            <a:noFill/>
            <a:miter lim="800000"/>
            <a:headEnd/>
            <a:tailEnd/>
          </a:ln>
        </p:spPr>
        <p:txBody>
          <a:bodyPr>
            <a:spAutoFit/>
          </a:bodyPr>
          <a:lstStyle/>
          <a:p>
            <a:r>
              <a:rPr lang="it-IT" altLang="it-IT" b="1">
                <a:solidFill>
                  <a:srgbClr val="66FF33"/>
                </a:solidFill>
                <a:cs typeface="Arial" charset="0"/>
              </a:rPr>
              <a:t>POSSIBILE.</a:t>
            </a:r>
            <a:r>
              <a:rPr lang="it-IT" altLang="it-IT" b="1">
                <a:cs typeface="Arial" charset="0"/>
              </a:rPr>
              <a:t> Quando è un evento (inclusa l'alterazione di un parametro di laboratorio) che insorge con una plausibile sequenza temporale dall'assunzione del farmaco e che non può essere spiegato dalla malattia per il quale il farmaco è impiegato, né dalla concomitante assunzione di altri farmaci o sostanze chimiche. La reazione deve essere già stata osservata per il farmaco sospettato. </a:t>
            </a:r>
            <a:r>
              <a:rPr lang="it-IT" altLang="it-IT" b="1">
                <a:solidFill>
                  <a:srgbClr val="92D050"/>
                </a:solidFill>
                <a:cs typeface="Arial" charset="0"/>
              </a:rPr>
              <a:t>Non è necessario avere informazioni sull'effetto del dechallange. </a:t>
            </a:r>
          </a:p>
          <a:p>
            <a:endParaRPr lang="it-IT" altLang="it-IT" b="1">
              <a:cs typeface="Arial" charset="0"/>
            </a:endParaRPr>
          </a:p>
          <a:p>
            <a:r>
              <a:rPr lang="it-IT" altLang="it-IT" b="1">
                <a:solidFill>
                  <a:srgbClr val="800000"/>
                </a:solidFill>
                <a:cs typeface="Arial" charset="0"/>
              </a:rPr>
              <a:t>IMPROBABILE.</a:t>
            </a:r>
            <a:r>
              <a:rPr lang="it-IT" altLang="it-IT" b="1">
                <a:cs typeface="Arial" charset="0"/>
              </a:rPr>
              <a:t> Quando è un evento (inclusa l'alterazione di un parametro di laboratorio) che insorge con una sequenza temporale dall'assunzione del farmaco che rende improbabile una connessione causale o in cui altri farmaci o sostanze chimiche o la malattia del paziente possono spiegare l'evento osservato. </a:t>
            </a:r>
          </a:p>
          <a:p>
            <a:endParaRPr lang="it-IT" altLang="it-IT" b="1">
              <a:cs typeface="Arial" charset="0"/>
            </a:endParaRPr>
          </a:p>
          <a:p>
            <a:r>
              <a:rPr lang="it-IT" altLang="it-IT" b="1">
                <a:solidFill>
                  <a:srgbClr val="33CCFF"/>
                </a:solidFill>
                <a:cs typeface="Arial" charset="0"/>
              </a:rPr>
              <a:t>CONDIZIONATA / INCLASSIFICATA.</a:t>
            </a:r>
            <a:r>
              <a:rPr lang="it-IT" altLang="it-IT" b="1">
                <a:cs typeface="Arial" charset="0"/>
              </a:rPr>
              <a:t> Quando è un evento (inclusa l'alterazione di un parametro di laboratorio) che viene riportato come una reazione avversa, che necessita di più dati per una appropriata valutazione o per la quale si stanno valutando dati ulteriori. </a:t>
            </a:r>
          </a:p>
          <a:p>
            <a:endParaRPr lang="it-IT" altLang="it-IT" b="1">
              <a:cs typeface="Arial" charset="0"/>
            </a:endParaRPr>
          </a:p>
          <a:p>
            <a:r>
              <a:rPr lang="it-IT" altLang="it-IT" b="1">
                <a:solidFill>
                  <a:srgbClr val="9900CC"/>
                </a:solidFill>
                <a:cs typeface="Arial" charset="0"/>
              </a:rPr>
              <a:t>NON VALUTABILE / INCLASSIFICABILE</a:t>
            </a:r>
            <a:r>
              <a:rPr lang="it-IT" altLang="it-IT" b="1">
                <a:cs typeface="Arial" charset="0"/>
              </a:rPr>
              <a:t>. Una segnalazione che riporta una reazione avversa che non può essere giudicata a causa della mancanza o contradditorietà delle informazioni e che non può essere verificata o supportata da altre informazioni.</a:t>
            </a:r>
            <a:r>
              <a:rPr lang="it-IT" altLang="it-IT">
                <a:cs typeface="Arial" charset="0"/>
              </a:rPr>
              <a:t>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381000" y="134938"/>
            <a:ext cx="8534400" cy="6494462"/>
          </a:xfrm>
          <a:prstGeom prst="rect">
            <a:avLst/>
          </a:prstGeom>
          <a:blipFill dpi="0" rotWithShape="1">
            <a:blip r:embed="rId3" cstate="print"/>
            <a:srcRect/>
            <a:tile tx="0" ty="0" sx="100000" sy="100000" flip="none" algn="tl"/>
          </a:blipFill>
          <a:ln w="9525">
            <a:noFill/>
            <a:miter lim="800000"/>
            <a:headEnd/>
            <a:tailEnd/>
          </a:ln>
        </p:spPr>
        <p:txBody>
          <a:bodyPr>
            <a:spAutoFit/>
          </a:bodyPr>
          <a:lstStyle/>
          <a:p>
            <a:pPr algn="ctr"/>
            <a:r>
              <a:rPr lang="it-IT" altLang="it-IT" sz="2000" b="1">
                <a:cs typeface="Arial" charset="0"/>
              </a:rPr>
              <a:t>Gravità della ADR</a:t>
            </a:r>
            <a:endParaRPr lang="it-IT" altLang="it-IT" sz="2000">
              <a:cs typeface="Arial" charset="0"/>
            </a:endParaRPr>
          </a:p>
          <a:p>
            <a:r>
              <a:rPr lang="it-IT" altLang="it-IT" b="1">
                <a:cs typeface="Arial" charset="0"/>
              </a:rPr>
              <a:t>Classificazione della gravità:</a:t>
            </a:r>
          </a:p>
          <a:p>
            <a:r>
              <a:rPr lang="it-IT" altLang="it-IT" b="1">
                <a:cs typeface="Arial" charset="0"/>
              </a:rPr>
              <a:t>Livello 1:L'ADR insorge, ma non richiede che venga modificato il trattamento con il farmaco sospettato.</a:t>
            </a:r>
          </a:p>
          <a:p>
            <a:endParaRPr lang="it-IT" altLang="it-IT">
              <a:cs typeface="Arial" charset="0"/>
            </a:endParaRPr>
          </a:p>
          <a:p>
            <a:r>
              <a:rPr lang="it-IT" altLang="it-IT" b="1">
                <a:solidFill>
                  <a:srgbClr val="00B0F0"/>
                </a:solidFill>
                <a:cs typeface="Arial" charset="0"/>
              </a:rPr>
              <a:t>Livello 2:L'ADR richiede che il farmaco sospettato venga sospeso, interrotto o che ne venga modificata la posologia. Non è richiesto un antidoto o altro trattamento. Non si determina un prolungamento dello stato di malattia.</a:t>
            </a:r>
          </a:p>
          <a:p>
            <a:endParaRPr lang="it-IT" altLang="it-IT" b="1">
              <a:solidFill>
                <a:srgbClr val="33CCFF"/>
              </a:solidFill>
              <a:cs typeface="Arial" charset="0"/>
            </a:endParaRPr>
          </a:p>
          <a:p>
            <a:r>
              <a:rPr lang="it-IT" altLang="it-IT" b="1">
                <a:solidFill>
                  <a:srgbClr val="00B050"/>
                </a:solidFill>
                <a:cs typeface="Arial" charset="0"/>
              </a:rPr>
              <a:t>Livello 3:L'ADR richiede che il farmaco sospettato venga sospeso, interrotto o che venga modificata la posologia e/o che sia necessario un antidoto o un altro trattamento. Non si determina un prolungamento dello stato della malattia.</a:t>
            </a:r>
          </a:p>
          <a:p>
            <a:endParaRPr lang="it-IT" altLang="it-IT" b="1">
              <a:solidFill>
                <a:srgbClr val="66FF33"/>
              </a:solidFill>
              <a:cs typeface="Arial" charset="0"/>
            </a:endParaRPr>
          </a:p>
          <a:p>
            <a:r>
              <a:rPr lang="it-IT" altLang="it-IT" b="1">
                <a:solidFill>
                  <a:srgbClr val="FF9900"/>
                </a:solidFill>
                <a:cs typeface="Arial" charset="0"/>
              </a:rPr>
              <a:t>Livello 4:a) una ADR di livello 3 che prolunghi lo stato di malattia di almeno un giorno b) L'ADR causa ricovero.</a:t>
            </a:r>
            <a:r>
              <a:rPr lang="it-IT" altLang="it-IT" b="1">
                <a:cs typeface="Arial" charset="0"/>
              </a:rPr>
              <a:t> </a:t>
            </a:r>
          </a:p>
          <a:p>
            <a:endParaRPr lang="it-IT" altLang="it-IT" b="1">
              <a:cs typeface="Arial" charset="0"/>
            </a:endParaRPr>
          </a:p>
          <a:p>
            <a:r>
              <a:rPr lang="it-IT" altLang="it-IT" b="1">
                <a:solidFill>
                  <a:schemeClr val="accent2"/>
                </a:solidFill>
                <a:cs typeface="Arial" charset="0"/>
              </a:rPr>
              <a:t>Livello 5:Una ADR di livello 4 che richieda una unità di terapia intensiva</a:t>
            </a:r>
            <a:r>
              <a:rPr lang="it-IT" altLang="it-IT" b="1">
                <a:cs typeface="Arial" charset="0"/>
              </a:rPr>
              <a:t>.</a:t>
            </a:r>
          </a:p>
          <a:p>
            <a:endParaRPr lang="it-IT" altLang="it-IT" b="1">
              <a:cs typeface="Arial" charset="0"/>
            </a:endParaRPr>
          </a:p>
          <a:p>
            <a:r>
              <a:rPr lang="it-IT" altLang="it-IT" b="1">
                <a:solidFill>
                  <a:srgbClr val="9900CC"/>
                </a:solidFill>
                <a:cs typeface="Arial" charset="0"/>
              </a:rPr>
              <a:t>Livello 6:Una ADR che causa un danno permanente al paziente.</a:t>
            </a:r>
          </a:p>
          <a:p>
            <a:endParaRPr lang="it-IT" altLang="it-IT" b="1">
              <a:solidFill>
                <a:srgbClr val="9900CC"/>
              </a:solidFill>
              <a:cs typeface="Arial" charset="0"/>
            </a:endParaRPr>
          </a:p>
          <a:p>
            <a:r>
              <a:rPr lang="it-IT" altLang="it-IT" b="1">
                <a:solidFill>
                  <a:srgbClr val="FF3300"/>
                </a:solidFill>
                <a:cs typeface="Arial" charset="0"/>
              </a:rPr>
              <a:t>Livello 7:Una ADR che in maniera diretta o indiretta causi la morte del paziente.</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cstate="print"/>
          <a:srcRect/>
          <a:stretch>
            <a:fillRect/>
          </a:stretch>
        </p:blipFill>
        <p:spPr bwMode="auto">
          <a:xfrm>
            <a:off x="171450" y="762000"/>
            <a:ext cx="8926513" cy="541020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cstate="print"/>
          <a:srcRect/>
          <a:stretch>
            <a:fillRect/>
          </a:stretch>
        </p:blipFill>
        <p:spPr bwMode="auto">
          <a:xfrm>
            <a:off x="304800" y="1060450"/>
            <a:ext cx="8610600" cy="4779963"/>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cstate="print"/>
          <a:srcRect/>
          <a:stretch>
            <a:fillRect/>
          </a:stretch>
        </p:blipFill>
        <p:spPr bwMode="auto">
          <a:xfrm>
            <a:off x="152400" y="557213"/>
            <a:ext cx="8875713" cy="5767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cstate="print"/>
          <a:srcRect/>
          <a:stretch>
            <a:fillRect/>
          </a:stretch>
        </p:blipFill>
        <p:spPr bwMode="auto">
          <a:xfrm>
            <a:off x="914400" y="796925"/>
            <a:ext cx="7162800" cy="537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p:cNvPicPr>
            <a:picLocks noChangeAspect="1" noChangeArrowheads="1"/>
          </p:cNvPicPr>
          <p:nvPr/>
        </p:nvPicPr>
        <p:blipFill>
          <a:blip r:embed="rId2" cstate="print"/>
          <a:srcRect/>
          <a:stretch>
            <a:fillRect/>
          </a:stretch>
        </p:blipFill>
        <p:spPr bwMode="auto">
          <a:xfrm>
            <a:off x="304800" y="533400"/>
            <a:ext cx="8686800" cy="2840038"/>
          </a:xfrm>
          <a:prstGeom prst="rect">
            <a:avLst/>
          </a:prstGeom>
          <a:noFill/>
          <a:ln w="9525">
            <a:noFill/>
            <a:miter lim="800000"/>
            <a:headEnd/>
            <a:tailEnd/>
          </a:ln>
        </p:spPr>
      </p:pic>
      <p:pic>
        <p:nvPicPr>
          <p:cNvPr id="88067" name="Picture 5"/>
          <p:cNvPicPr>
            <a:picLocks noChangeAspect="1" noChangeArrowheads="1"/>
          </p:cNvPicPr>
          <p:nvPr/>
        </p:nvPicPr>
        <p:blipFill>
          <a:blip r:embed="rId3" cstate="print"/>
          <a:srcRect r="3226"/>
          <a:stretch>
            <a:fillRect/>
          </a:stretch>
        </p:blipFill>
        <p:spPr bwMode="auto">
          <a:xfrm>
            <a:off x="7938" y="3505200"/>
            <a:ext cx="9161462"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cstate="print"/>
          <a:srcRect/>
          <a:stretch>
            <a:fillRect/>
          </a:stretch>
        </p:blipFill>
        <p:spPr bwMode="auto">
          <a:xfrm>
            <a:off x="457200" y="609600"/>
            <a:ext cx="8305800" cy="5691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cstate="print"/>
          <a:srcRect/>
          <a:stretch>
            <a:fillRect/>
          </a:stretch>
        </p:blipFill>
        <p:spPr bwMode="auto">
          <a:xfrm>
            <a:off x="60325" y="381000"/>
            <a:ext cx="8855075" cy="598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10242" name="Picture 4" descr="fig1"/>
          <p:cNvPicPr>
            <a:picLocks noChangeAspect="1" noChangeArrowheads="1"/>
          </p:cNvPicPr>
          <p:nvPr/>
        </p:nvPicPr>
        <p:blipFill>
          <a:blip r:embed="rId3" cstate="print"/>
          <a:srcRect/>
          <a:stretch>
            <a:fillRect/>
          </a:stretch>
        </p:blipFill>
        <p:spPr bwMode="auto">
          <a:xfrm>
            <a:off x="2133600" y="1143000"/>
            <a:ext cx="5002213" cy="3324225"/>
          </a:xfrm>
          <a:prstGeom prst="rect">
            <a:avLst/>
          </a:prstGeom>
          <a:noFill/>
          <a:ln w="9525">
            <a:noFill/>
            <a:miter lim="800000"/>
            <a:headEnd/>
            <a:tailEnd/>
          </a:ln>
        </p:spPr>
      </p:pic>
      <p:sp>
        <p:nvSpPr>
          <p:cNvPr id="10243" name="Text Box 5"/>
          <p:cNvSpPr txBox="1">
            <a:spLocks noChangeArrowheads="1"/>
          </p:cNvSpPr>
          <p:nvPr/>
        </p:nvSpPr>
        <p:spPr bwMode="auto">
          <a:xfrm>
            <a:off x="1143000" y="381000"/>
            <a:ext cx="6705600" cy="457200"/>
          </a:xfrm>
          <a:prstGeom prst="rect">
            <a:avLst/>
          </a:prstGeom>
          <a:solidFill>
            <a:schemeClr val="bg1"/>
          </a:solidFill>
          <a:ln w="9525">
            <a:noFill/>
            <a:miter lim="800000"/>
            <a:headEnd/>
            <a:tailEnd/>
          </a:ln>
        </p:spPr>
        <p:txBody>
          <a:bodyPr>
            <a:spAutoFit/>
          </a:bodyPr>
          <a:lstStyle/>
          <a:p>
            <a:pPr>
              <a:spcBef>
                <a:spcPct val="50000"/>
              </a:spcBef>
            </a:pPr>
            <a:r>
              <a:rPr lang="it-IT" altLang="it-IT" sz="2400" b="1"/>
              <a:t>Figura 1. I problemi farmaco-correlati</a:t>
            </a:r>
          </a:p>
        </p:txBody>
      </p:sp>
      <p:sp>
        <p:nvSpPr>
          <p:cNvPr id="10244" name="Text Box 6"/>
          <p:cNvSpPr txBox="1">
            <a:spLocks noChangeArrowheads="1"/>
          </p:cNvSpPr>
          <p:nvPr/>
        </p:nvSpPr>
        <p:spPr bwMode="auto">
          <a:xfrm>
            <a:off x="533400" y="4800600"/>
            <a:ext cx="8305800" cy="1749425"/>
          </a:xfrm>
          <a:prstGeom prst="rect">
            <a:avLst/>
          </a:prstGeom>
          <a:solidFill>
            <a:schemeClr val="bg1"/>
          </a:solidFill>
          <a:ln w="9525">
            <a:solidFill>
              <a:schemeClr val="tx1"/>
            </a:solidFill>
            <a:miter lim="800000"/>
            <a:headEnd/>
            <a:tailEnd/>
          </a:ln>
        </p:spPr>
        <p:txBody>
          <a:bodyPr>
            <a:spAutoFit/>
          </a:bodyPr>
          <a:lstStyle/>
          <a:p>
            <a:pPr algn="just">
              <a:spcBef>
                <a:spcPct val="50000"/>
              </a:spcBef>
            </a:pPr>
            <a:r>
              <a:rPr lang="it-IT" altLang="it-IT" b="1"/>
              <a:t>In questa tabella i problemi connessi alla dose sono posti in alto e quelli indipendenti dalla dose in basso. Gli effetti avversi che possono insorgere durante un uso appropriato di un farmaco sono posti a destra e quelli da un uso non appropriato a sinistra. La distinzione fra queste categorie non è sempre così netta, tuttavia, e nella pratica i problemi farmaco-correlati possono avere aspetti di più di una di queste categorie</a:t>
            </a:r>
            <a:r>
              <a:rPr lang="it-IT" altLang="it-IT"/>
              <a:t>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cstate="print"/>
          <a:srcRect/>
          <a:stretch>
            <a:fillRect/>
          </a:stretch>
        </p:blipFill>
        <p:spPr bwMode="auto">
          <a:xfrm>
            <a:off x="0" y="366713"/>
            <a:ext cx="9144000" cy="612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cstate="print"/>
          <a:srcRect/>
          <a:stretch>
            <a:fillRect/>
          </a:stretch>
        </p:blipFill>
        <p:spPr bwMode="auto">
          <a:xfrm>
            <a:off x="609600" y="496888"/>
            <a:ext cx="7662863" cy="567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cstate="print"/>
          <a:srcRect/>
          <a:stretch>
            <a:fillRect/>
          </a:stretch>
        </p:blipFill>
        <p:spPr bwMode="auto">
          <a:xfrm>
            <a:off x="381000" y="312738"/>
            <a:ext cx="8305800" cy="617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cstate="print"/>
          <a:srcRect/>
          <a:stretch>
            <a:fillRect/>
          </a:stretch>
        </p:blipFill>
        <p:spPr bwMode="auto">
          <a:xfrm>
            <a:off x="0" y="0"/>
            <a:ext cx="9429750" cy="697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95234" name="Rettangolo 1"/>
          <p:cNvSpPr>
            <a:spLocks noChangeArrowheads="1"/>
          </p:cNvSpPr>
          <p:nvPr/>
        </p:nvSpPr>
        <p:spPr bwMode="auto">
          <a:xfrm>
            <a:off x="990600" y="990600"/>
            <a:ext cx="7239000" cy="3324225"/>
          </a:xfrm>
          <a:prstGeom prst="rect">
            <a:avLst/>
          </a:prstGeom>
          <a:noFill/>
          <a:ln w="9525">
            <a:noFill/>
            <a:miter lim="800000"/>
            <a:headEnd/>
            <a:tailEnd/>
          </a:ln>
        </p:spPr>
        <p:txBody>
          <a:bodyPr>
            <a:spAutoFit/>
          </a:bodyPr>
          <a:lstStyle/>
          <a:p>
            <a:endParaRPr lang="it-IT"/>
          </a:p>
          <a:p>
            <a:r>
              <a:rPr lang="it-IT" sz="2800" b="1">
                <a:solidFill>
                  <a:srgbClr val="FF0000"/>
                </a:solidFill>
              </a:rPr>
              <a:t>Normativa di farmacovigilanza </a:t>
            </a:r>
            <a:endParaRPr lang="it-IT" sz="2800">
              <a:solidFill>
                <a:srgbClr val="FF0000"/>
              </a:solidFill>
            </a:endParaRPr>
          </a:p>
          <a:p>
            <a:r>
              <a:rPr lang="it-IT" sz="2800" b="1">
                <a:solidFill>
                  <a:srgbClr val="FF0000"/>
                </a:solidFill>
              </a:rPr>
              <a:t>DL n. 219/2006 </a:t>
            </a:r>
          </a:p>
          <a:p>
            <a:endParaRPr lang="it-IT" sz="2800" b="1"/>
          </a:p>
          <a:p>
            <a:endParaRPr lang="it-IT" sz="2800"/>
          </a:p>
          <a:p>
            <a:r>
              <a:rPr lang="it-IT" sz="2000" b="1"/>
              <a:t>La normativa europea in materia di farmacovigilanza è stata modificata con l’adozione nel 2010, del Regolamento UE 1235/2010, la cui applicazione è operativa dal 2 luglio 2012, e della Direttiva 2010/84/UE. </a:t>
            </a:r>
            <a:endParaRPr lang="it-IT" sz="200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96258" name="Rettangolo 1"/>
          <p:cNvSpPr>
            <a:spLocks noChangeArrowheads="1"/>
          </p:cNvSpPr>
          <p:nvPr/>
        </p:nvSpPr>
        <p:spPr bwMode="auto">
          <a:xfrm>
            <a:off x="533400" y="990600"/>
            <a:ext cx="8305800" cy="3940175"/>
          </a:xfrm>
          <a:prstGeom prst="rect">
            <a:avLst/>
          </a:prstGeom>
          <a:noFill/>
          <a:ln w="9525">
            <a:noFill/>
            <a:miter lim="800000"/>
            <a:headEnd/>
            <a:tailEnd/>
          </a:ln>
        </p:spPr>
        <p:txBody>
          <a:bodyPr>
            <a:spAutoFit/>
          </a:bodyPr>
          <a:lstStyle/>
          <a:p>
            <a:endParaRPr lang="it-IT" sz="3600">
              <a:solidFill>
                <a:srgbClr val="FF0000"/>
              </a:solidFill>
            </a:endParaRPr>
          </a:p>
          <a:p>
            <a:pPr algn="ctr"/>
            <a:r>
              <a:rPr lang="it-IT" sz="3600">
                <a:solidFill>
                  <a:srgbClr val="FF0000"/>
                </a:solidFill>
              </a:rPr>
              <a:t>NUOVA LEGISLAZIONE </a:t>
            </a:r>
          </a:p>
          <a:p>
            <a:endParaRPr lang="it-IT"/>
          </a:p>
          <a:p>
            <a:r>
              <a:rPr lang="it-IT" sz="3200"/>
              <a:t>Tipologia di ADR da segnalare </a:t>
            </a:r>
          </a:p>
          <a:p>
            <a:r>
              <a:rPr lang="it-IT" sz="3200"/>
              <a:t>•I medici e gli altri operatori sanitari sono tenuti a segnalare le sospette reazioni avverse di cui vengano a conoscenza nell'ambito della propria attività.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cstate="print"/>
          <a:srcRect/>
          <a:stretch>
            <a:fillRect/>
          </a:stretch>
        </p:blipFill>
        <p:spPr bwMode="auto">
          <a:xfrm>
            <a:off x="533400" y="528638"/>
            <a:ext cx="8147050" cy="2062162"/>
          </a:xfrm>
          <a:prstGeom prst="rect">
            <a:avLst/>
          </a:prstGeom>
          <a:noFill/>
          <a:ln w="9525">
            <a:noFill/>
            <a:miter lim="800000"/>
            <a:headEnd/>
            <a:tailEnd/>
          </a:ln>
        </p:spPr>
      </p:pic>
      <p:pic>
        <p:nvPicPr>
          <p:cNvPr id="97283" name="Picture 3"/>
          <p:cNvPicPr>
            <a:picLocks noChangeAspect="1" noChangeArrowheads="1"/>
          </p:cNvPicPr>
          <p:nvPr/>
        </p:nvPicPr>
        <p:blipFill>
          <a:blip r:embed="rId3" cstate="print"/>
          <a:srcRect/>
          <a:stretch>
            <a:fillRect/>
          </a:stretch>
        </p:blipFill>
        <p:spPr bwMode="auto">
          <a:xfrm>
            <a:off x="919163" y="2895600"/>
            <a:ext cx="6867525" cy="361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4"/>
          <p:cNvPicPr>
            <a:picLocks noChangeAspect="1" noChangeArrowheads="1"/>
          </p:cNvPicPr>
          <p:nvPr/>
        </p:nvPicPr>
        <p:blipFill>
          <a:blip r:embed="rId2" cstate="print"/>
          <a:srcRect/>
          <a:stretch>
            <a:fillRect/>
          </a:stretch>
        </p:blipFill>
        <p:spPr bwMode="auto">
          <a:xfrm>
            <a:off x="-142875" y="-57150"/>
            <a:ext cx="9429750" cy="697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cstate="print"/>
          <a:srcRect/>
          <a:stretch>
            <a:fillRect/>
          </a:stretch>
        </p:blipFill>
        <p:spPr bwMode="auto">
          <a:xfrm>
            <a:off x="685800" y="1066800"/>
            <a:ext cx="7134225" cy="277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3"/>
          <p:cNvPicPr>
            <a:picLocks noChangeAspect="1" noChangeArrowheads="1"/>
          </p:cNvPicPr>
          <p:nvPr/>
        </p:nvPicPr>
        <p:blipFill>
          <a:blip r:embed="rId2" cstate="print"/>
          <a:srcRect/>
          <a:stretch>
            <a:fillRect/>
          </a:stretch>
        </p:blipFill>
        <p:spPr bwMode="auto">
          <a:xfrm>
            <a:off x="242888" y="609600"/>
            <a:ext cx="8542337"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725</TotalTime>
  <Words>7927</Words>
  <Application>Microsoft Office PowerPoint</Application>
  <PresentationFormat>Presentazione su schermo (4:3)</PresentationFormat>
  <Paragraphs>660</Paragraphs>
  <Slides>124</Slides>
  <Notes>0</Notes>
  <HiddenSlides>0</HiddenSlides>
  <MMClips>0</MMClips>
  <ScaleCrop>false</ScaleCrop>
  <HeadingPairs>
    <vt:vector size="4" baseType="variant">
      <vt:variant>
        <vt:lpstr>Tema</vt:lpstr>
      </vt:variant>
      <vt:variant>
        <vt:i4>1</vt:i4>
      </vt:variant>
      <vt:variant>
        <vt:lpstr>Titoli diapositive</vt:lpstr>
      </vt:variant>
      <vt:variant>
        <vt:i4>124</vt:i4>
      </vt:variant>
    </vt:vector>
  </HeadingPairs>
  <TitlesOfParts>
    <vt:vector size="125" baseType="lpstr">
      <vt:lpstr>Struttura predefinita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Classificazione delle ADR </vt:lpstr>
      <vt:lpstr>Diapositiva 12</vt:lpstr>
      <vt:lpstr>Diapositiva 13</vt:lpstr>
      <vt:lpstr>Diapositiva 14</vt:lpstr>
      <vt:lpstr>ADR di tipo A</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Idiosincrasia</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 </vt:lpstr>
      <vt:lpstr> </vt:lpstr>
      <vt:lpstr> </vt:lpstr>
      <vt:lpstr> </vt:lpstr>
      <vt:lpstr> </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lpstr>Diapositiva 123</vt:lpstr>
      <vt:lpstr>Note Informative AIFA e Comunicati EMEA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Zorzet</cp:lastModifiedBy>
  <cp:revision>61</cp:revision>
  <cp:lastPrinted>1601-01-01T00:00:00Z</cp:lastPrinted>
  <dcterms:created xsi:type="dcterms:W3CDTF">1601-01-01T00:00:00Z</dcterms:created>
  <dcterms:modified xsi:type="dcterms:W3CDTF">2016-03-22T11:30:42Z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