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1"/>
  </p:handoutMasterIdLst>
  <p:sldIdLst>
    <p:sldId id="448" r:id="rId2"/>
    <p:sldId id="449" r:id="rId3"/>
    <p:sldId id="450" r:id="rId4"/>
    <p:sldId id="451" r:id="rId5"/>
    <p:sldId id="452" r:id="rId6"/>
    <p:sldId id="453" r:id="rId7"/>
    <p:sldId id="454" r:id="rId8"/>
    <p:sldId id="455" r:id="rId9"/>
    <p:sldId id="456" r:id="rId10"/>
    <p:sldId id="457" r:id="rId11"/>
    <p:sldId id="458" r:id="rId12"/>
    <p:sldId id="526" r:id="rId13"/>
    <p:sldId id="459" r:id="rId14"/>
    <p:sldId id="460" r:id="rId15"/>
    <p:sldId id="461" r:id="rId16"/>
    <p:sldId id="462" r:id="rId17"/>
    <p:sldId id="463" r:id="rId18"/>
    <p:sldId id="465" r:id="rId19"/>
    <p:sldId id="466" r:id="rId20"/>
    <p:sldId id="467" r:id="rId21"/>
    <p:sldId id="468" r:id="rId22"/>
    <p:sldId id="469" r:id="rId23"/>
    <p:sldId id="471" r:id="rId24"/>
    <p:sldId id="472" r:id="rId25"/>
    <p:sldId id="474" r:id="rId26"/>
    <p:sldId id="473" r:id="rId27"/>
    <p:sldId id="475" r:id="rId28"/>
    <p:sldId id="476" r:id="rId29"/>
    <p:sldId id="477" r:id="rId30"/>
    <p:sldId id="478" r:id="rId31"/>
    <p:sldId id="479" r:id="rId32"/>
    <p:sldId id="481" r:id="rId33"/>
    <p:sldId id="480" r:id="rId34"/>
    <p:sldId id="482" r:id="rId35"/>
    <p:sldId id="530" r:id="rId36"/>
    <p:sldId id="527" r:id="rId37"/>
    <p:sldId id="528" r:id="rId38"/>
    <p:sldId id="529" r:id="rId39"/>
    <p:sldId id="531" r:id="rId40"/>
    <p:sldId id="483" r:id="rId41"/>
    <p:sldId id="484" r:id="rId42"/>
    <p:sldId id="485" r:id="rId43"/>
    <p:sldId id="486" r:id="rId44"/>
    <p:sldId id="487" r:id="rId45"/>
    <p:sldId id="488" r:id="rId46"/>
    <p:sldId id="490" r:id="rId47"/>
    <p:sldId id="489" r:id="rId48"/>
    <p:sldId id="491" r:id="rId49"/>
    <p:sldId id="492" r:id="rId50"/>
    <p:sldId id="493" r:id="rId51"/>
    <p:sldId id="494" r:id="rId52"/>
    <p:sldId id="496" r:id="rId53"/>
    <p:sldId id="495" r:id="rId54"/>
    <p:sldId id="497" r:id="rId55"/>
    <p:sldId id="498" r:id="rId56"/>
    <p:sldId id="499" r:id="rId57"/>
    <p:sldId id="543" r:id="rId58"/>
    <p:sldId id="500" r:id="rId59"/>
    <p:sldId id="501" r:id="rId60"/>
    <p:sldId id="502" r:id="rId61"/>
    <p:sldId id="503" r:id="rId62"/>
    <p:sldId id="532" r:id="rId63"/>
    <p:sldId id="505" r:id="rId64"/>
    <p:sldId id="538" r:id="rId65"/>
    <p:sldId id="534" r:id="rId66"/>
    <p:sldId id="533" r:id="rId67"/>
    <p:sldId id="535" r:id="rId68"/>
    <p:sldId id="540" r:id="rId69"/>
    <p:sldId id="539" r:id="rId70"/>
    <p:sldId id="508" r:id="rId71"/>
    <p:sldId id="509" r:id="rId72"/>
    <p:sldId id="510" r:id="rId73"/>
    <p:sldId id="511" r:id="rId74"/>
    <p:sldId id="512" r:id="rId75"/>
    <p:sldId id="513" r:id="rId76"/>
    <p:sldId id="514" r:id="rId77"/>
    <p:sldId id="515" r:id="rId78"/>
    <p:sldId id="516" r:id="rId79"/>
    <p:sldId id="517" r:id="rId80"/>
    <p:sldId id="518" r:id="rId81"/>
    <p:sldId id="519" r:id="rId82"/>
    <p:sldId id="520" r:id="rId83"/>
    <p:sldId id="521" r:id="rId84"/>
    <p:sldId id="522" r:id="rId85"/>
    <p:sldId id="523" r:id="rId86"/>
    <p:sldId id="524" r:id="rId87"/>
    <p:sldId id="525" r:id="rId88"/>
    <p:sldId id="541" r:id="rId89"/>
    <p:sldId id="542" r:id="rId90"/>
  </p:sldIdLst>
  <p:sldSz cx="9144000" cy="6858000" type="screen4x3"/>
  <p:notesSz cx="6858000" cy="9144000"/>
  <p:defaultTextStyle>
    <a:defPPr>
      <a:defRPr lang="it-IT"/>
    </a:defPPr>
    <a:lvl1pPr algn="l" rtl="0" fontAlgn="base">
      <a:spcBef>
        <a:spcPct val="0"/>
      </a:spcBef>
      <a:spcAft>
        <a:spcPct val="0"/>
      </a:spcAft>
      <a:defRPr sz="2800" b="1" kern="1200">
        <a:solidFill>
          <a:schemeClr val="tx1"/>
        </a:solidFill>
        <a:latin typeface="Times New Roman" pitchFamily="18" charset="0"/>
        <a:ea typeface="+mn-ea"/>
        <a:cs typeface="+mn-cs"/>
      </a:defRPr>
    </a:lvl1pPr>
    <a:lvl2pPr marL="457200" algn="l" rtl="0" fontAlgn="base">
      <a:spcBef>
        <a:spcPct val="0"/>
      </a:spcBef>
      <a:spcAft>
        <a:spcPct val="0"/>
      </a:spcAft>
      <a:defRPr sz="2800" b="1" kern="1200">
        <a:solidFill>
          <a:schemeClr val="tx1"/>
        </a:solidFill>
        <a:latin typeface="Times New Roman" pitchFamily="18" charset="0"/>
        <a:ea typeface="+mn-ea"/>
        <a:cs typeface="+mn-cs"/>
      </a:defRPr>
    </a:lvl2pPr>
    <a:lvl3pPr marL="914400" algn="l" rtl="0" fontAlgn="base">
      <a:spcBef>
        <a:spcPct val="0"/>
      </a:spcBef>
      <a:spcAft>
        <a:spcPct val="0"/>
      </a:spcAft>
      <a:defRPr sz="2800" b="1" kern="1200">
        <a:solidFill>
          <a:schemeClr val="tx1"/>
        </a:solidFill>
        <a:latin typeface="Times New Roman" pitchFamily="18" charset="0"/>
        <a:ea typeface="+mn-ea"/>
        <a:cs typeface="+mn-cs"/>
      </a:defRPr>
    </a:lvl3pPr>
    <a:lvl4pPr marL="1371600" algn="l" rtl="0" fontAlgn="base">
      <a:spcBef>
        <a:spcPct val="0"/>
      </a:spcBef>
      <a:spcAft>
        <a:spcPct val="0"/>
      </a:spcAft>
      <a:defRPr sz="2800" b="1" kern="1200">
        <a:solidFill>
          <a:schemeClr val="tx1"/>
        </a:solidFill>
        <a:latin typeface="Times New Roman" pitchFamily="18" charset="0"/>
        <a:ea typeface="+mn-ea"/>
        <a:cs typeface="+mn-cs"/>
      </a:defRPr>
    </a:lvl4pPr>
    <a:lvl5pPr marL="1828800" algn="l" rtl="0" fontAlgn="base">
      <a:spcBef>
        <a:spcPct val="0"/>
      </a:spcBef>
      <a:spcAft>
        <a:spcPct val="0"/>
      </a:spcAft>
      <a:defRPr sz="2800" b="1" kern="1200">
        <a:solidFill>
          <a:schemeClr val="tx1"/>
        </a:solidFill>
        <a:latin typeface="Times New Roman" pitchFamily="18" charset="0"/>
        <a:ea typeface="+mn-ea"/>
        <a:cs typeface="+mn-cs"/>
      </a:defRPr>
    </a:lvl5pPr>
    <a:lvl6pPr marL="2286000" algn="l" defTabSz="914400" rtl="0" eaLnBrk="1" latinLnBrk="0" hangingPunct="1">
      <a:defRPr sz="2800" b="1" kern="1200">
        <a:solidFill>
          <a:schemeClr val="tx1"/>
        </a:solidFill>
        <a:latin typeface="Times New Roman" pitchFamily="18" charset="0"/>
        <a:ea typeface="+mn-ea"/>
        <a:cs typeface="+mn-cs"/>
      </a:defRPr>
    </a:lvl6pPr>
    <a:lvl7pPr marL="2743200" algn="l" defTabSz="914400" rtl="0" eaLnBrk="1" latinLnBrk="0" hangingPunct="1">
      <a:defRPr sz="2800" b="1" kern="1200">
        <a:solidFill>
          <a:schemeClr val="tx1"/>
        </a:solidFill>
        <a:latin typeface="Times New Roman" pitchFamily="18" charset="0"/>
        <a:ea typeface="+mn-ea"/>
        <a:cs typeface="+mn-cs"/>
      </a:defRPr>
    </a:lvl7pPr>
    <a:lvl8pPr marL="3200400" algn="l" defTabSz="914400" rtl="0" eaLnBrk="1" latinLnBrk="0" hangingPunct="1">
      <a:defRPr sz="2800" b="1" kern="1200">
        <a:solidFill>
          <a:schemeClr val="tx1"/>
        </a:solidFill>
        <a:latin typeface="Times New Roman" pitchFamily="18" charset="0"/>
        <a:ea typeface="+mn-ea"/>
        <a:cs typeface="+mn-cs"/>
      </a:defRPr>
    </a:lvl8pPr>
    <a:lvl9pPr marL="3657600" algn="l" defTabSz="914400" rtl="0" eaLnBrk="1" latinLnBrk="0" hangingPunct="1">
      <a:defRPr sz="28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99CCFF"/>
    <a:srgbClr val="66FFFF"/>
    <a:srgbClr val="00FF00"/>
    <a:srgbClr val="FFCCFF"/>
    <a:srgbClr val="FFFFFF"/>
    <a:srgbClr val="FF3300"/>
    <a:srgbClr val="FF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728" autoAdjust="0"/>
  </p:normalViewPr>
  <p:slideViewPr>
    <p:cSldViewPr snapToGrid="0">
      <p:cViewPr>
        <p:scale>
          <a:sx n="100" d="100"/>
          <a:sy n="100" d="100"/>
        </p:scale>
        <p:origin x="-186" y="-102"/>
      </p:cViewPr>
      <p:guideLst>
        <p:guide orient="horz" pos="2160"/>
        <p:guide pos="2868"/>
      </p:guideLst>
    </p:cSldViewPr>
  </p:slideViewPr>
  <p:outlineViewPr>
    <p:cViewPr>
      <p:scale>
        <a:sx n="33" d="100"/>
        <a:sy n="33" d="100"/>
      </p:scale>
      <p:origin x="0" y="47502"/>
    </p:cViewPr>
  </p:outlineViewPr>
  <p:notesTextViewPr>
    <p:cViewPr>
      <p:scale>
        <a:sx n="100" d="100"/>
        <a:sy n="100" d="100"/>
      </p:scale>
      <p:origin x="0" y="0"/>
    </p:cViewPr>
  </p:notesTextViewPr>
  <p:sorterViewPr>
    <p:cViewPr>
      <p:scale>
        <a:sx n="66" d="100"/>
        <a:sy n="66" d="100"/>
      </p:scale>
      <p:origin x="0" y="225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it-IT"/>
          </a:p>
        </p:txBody>
      </p:sp>
      <p:sp>
        <p:nvSpPr>
          <p:cNvPr id="3277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it-IT"/>
          </a:p>
        </p:txBody>
      </p:sp>
      <p:sp>
        <p:nvSpPr>
          <p:cNvPr id="3277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it-IT"/>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pPr>
              <a:defRPr/>
            </a:pPr>
            <a:fld id="{75D66074-DBFE-4C17-90EC-561D50AACADA}" type="slidenum">
              <a:rPr lang="it-IT"/>
              <a:pPr>
                <a:defRPr/>
              </a:pPr>
              <a:t>‹N›</a:t>
            </a:fld>
            <a:endParaRPr lang="it-IT"/>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D8497167-500E-4B2B-8EF2-BE8AC7A3D222}"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72F75FD2-CD47-4BCD-A2FC-EAC0265EFB93}"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8E38BE00-9304-4037-BA0C-E47A92BD1369}"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0DA82FA1-83AE-4118-8DDE-03EE5EBA5B5D}"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1BDD57EC-98C1-49FF-A9B3-8BEE075B6EC4}"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43509127-F046-4DB7-86EB-D97A53D3A4B1}"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342C7975-78A5-41E6-856F-9301053E3B4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DFB38C1E-2749-449C-8C8F-EFDE201C5D44}"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F782E2DF-066A-4B97-A5BD-B6EBD6D2F52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F7140C81-DA80-4830-96CF-A61333813042}"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B44D66A9-8AFE-489D-B0FC-D732DA8F5157}"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50000">
              <a:srgbClr val="CCECFF"/>
            </a:gs>
            <a:gs pos="100000">
              <a:srgbClr val="99CC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Times New Roman" pitchFamily="18" charset="0"/>
              </a:defRPr>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Times New Roman" pitchFamily="18" charset="0"/>
              </a:defRPr>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Times New Roman" pitchFamily="18" charset="0"/>
              </a:defRPr>
            </a:lvl1pPr>
          </a:lstStyle>
          <a:p>
            <a:pPr>
              <a:defRPr/>
            </a:pPr>
            <a:fld id="{8ABAAFF0-185F-4B11-BCA8-F9DB338C3F9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393700" y="247650"/>
            <a:ext cx="8416925" cy="7077075"/>
          </a:xfrm>
          <a:prstGeom prst="rect">
            <a:avLst/>
          </a:prstGeom>
          <a:noFill/>
          <a:ln w="9525">
            <a:noFill/>
            <a:miter lim="800000"/>
            <a:headEnd/>
            <a:tailEnd/>
          </a:ln>
        </p:spPr>
        <p:txBody>
          <a:bodyPr>
            <a:spAutoFit/>
          </a:bodyPr>
          <a:lstStyle/>
          <a:p>
            <a:pPr algn="ctr"/>
            <a:r>
              <a:rPr lang="it-IT" sz="1800"/>
              <a:t>FARMACI E GRAVIDANZA</a:t>
            </a:r>
            <a:endParaRPr lang="it-IT" sz="1800" b="0"/>
          </a:p>
          <a:p>
            <a:r>
              <a:rPr lang="it-IT" sz="1800">
                <a:latin typeface="Arial" charset="0"/>
                <a:cs typeface="Arial" charset="0"/>
              </a:rPr>
              <a:t>Dal momento che la maggior parte dei farmaci raggiunge il feto, non è da sorprendersi che possa dare origine ad effetti tossici.</a:t>
            </a:r>
          </a:p>
          <a:p>
            <a:pPr>
              <a:spcAft>
                <a:spcPts val="600"/>
              </a:spcAft>
            </a:pPr>
            <a:r>
              <a:rPr lang="it-IT" sz="1800">
                <a:latin typeface="Arial" charset="0"/>
                <a:cs typeface="Arial" charset="0"/>
              </a:rPr>
              <a:t>Il tipo di questi effetti è legato allo stadio della gravidanza durante il quale avviene il contatto. Effetto legato al momento della gravidanza (3°-10° settimana)</a:t>
            </a:r>
          </a:p>
          <a:p>
            <a:r>
              <a:rPr lang="it-IT" sz="1800">
                <a:latin typeface="Arial" charset="0"/>
                <a:cs typeface="Arial" charset="0"/>
              </a:rPr>
              <a:t>Nel primo trimestre di gravidanza si verifica l'organogenesi e certi farmaci dati in questo periodo possono causare malformazioni congenite (farmaci teratogeni): Se la malformazione è letale in genere si ha aborto, se invece non è letale si possono osservare alla nascita dei difetti nei neonati. </a:t>
            </a:r>
          </a:p>
          <a:p>
            <a:pPr>
              <a:spcAft>
                <a:spcPts val="600"/>
              </a:spcAft>
            </a:pPr>
            <a:r>
              <a:rPr lang="it-IT" sz="2000">
                <a:solidFill>
                  <a:schemeClr val="accent2"/>
                </a:solidFill>
                <a:latin typeface="Arial" charset="0"/>
                <a:cs typeface="Arial" charset="0"/>
              </a:rPr>
              <a:t>Il periodo più critico per le grosse alterazioni congenite è lo stadio metamerico di sviluppo embrionale che nell'uomo si verifica nei primi 20-30 giorni di vita intrauterina</a:t>
            </a:r>
            <a:r>
              <a:rPr lang="it-IT" sz="1800">
                <a:solidFill>
                  <a:schemeClr val="accent2"/>
                </a:solidFill>
                <a:latin typeface="Arial" charset="0"/>
                <a:cs typeface="Arial" charset="0"/>
              </a:rPr>
              <a:t>. </a:t>
            </a:r>
          </a:p>
          <a:p>
            <a:r>
              <a:rPr lang="it-IT" sz="1800">
                <a:latin typeface="Arial" charset="0"/>
                <a:cs typeface="Arial" charset="0"/>
              </a:rPr>
              <a:t>Il sistema nervoso centrale, il cuore, l'intestino, il sistema scheletrico e la muscolatura iniziano a differenziarsi e quindi i farmaci teratogeni che vengono somministrati in questo momento possono colpire questi sistemi. </a:t>
            </a:r>
          </a:p>
          <a:p>
            <a:pPr>
              <a:spcBef>
                <a:spcPts val="600"/>
              </a:spcBef>
              <a:spcAft>
                <a:spcPts val="600"/>
              </a:spcAft>
            </a:pPr>
            <a:r>
              <a:rPr lang="it-IT" sz="1800">
                <a:solidFill>
                  <a:srgbClr val="FF3300"/>
                </a:solidFill>
                <a:latin typeface="Arial" charset="0"/>
                <a:cs typeface="Arial" charset="0"/>
              </a:rPr>
              <a:t>Gli abbozzi degli arti si formano fra il 34° e 39° giorno di vita intra-uterina e quindi un teratogeno che colpisca questo stadio può determinare anche totale assenza degli arti.</a:t>
            </a:r>
          </a:p>
          <a:p>
            <a:r>
              <a:rPr lang="it-IT" sz="1800">
                <a:solidFill>
                  <a:srgbClr val="FF3300"/>
                </a:solidFill>
                <a:latin typeface="Arial" charset="0"/>
                <a:cs typeface="Arial" charset="0"/>
              </a:rPr>
              <a:t>Periodo critico: 20-30 giorni per SNC – scheletro – muscoli –intestino – cuore 34-38 giorni per abbozzi di arti dopo 8-10 settimane ritardi crescita e disordini funzionali</a:t>
            </a:r>
          </a:p>
          <a:p>
            <a:pPr>
              <a:spcBef>
                <a:spcPct val="50000"/>
              </a:spcBef>
            </a:pPr>
            <a:endParaRPr lang="it-IT" sz="2400">
              <a:solidFill>
                <a:srgbClr val="FF3300"/>
              </a:solidFill>
              <a:latin typeface="Arial" charset="0"/>
              <a:cs typeface="Arial" charset="0"/>
            </a:endParaRPr>
          </a:p>
        </p:txBody>
      </p:sp>
      <p:sp>
        <p:nvSpPr>
          <p:cNvPr id="205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377825" y="0"/>
            <a:ext cx="8416925" cy="8131175"/>
          </a:xfrm>
          <a:prstGeom prst="rect">
            <a:avLst/>
          </a:prstGeom>
          <a:noFill/>
          <a:ln w="9525">
            <a:noFill/>
            <a:miter lim="800000"/>
            <a:headEnd/>
            <a:tailEnd/>
          </a:ln>
        </p:spPr>
        <p:txBody>
          <a:bodyPr>
            <a:spAutoFit/>
          </a:bodyPr>
          <a:lstStyle/>
          <a:p>
            <a:endParaRPr lang="it-IT" sz="2000">
              <a:latin typeface="Arial" charset="0"/>
              <a:cs typeface="Arial" charset="0"/>
            </a:endParaRPr>
          </a:p>
          <a:p>
            <a:r>
              <a:rPr lang="it-IT" sz="2000">
                <a:latin typeface="Arial" charset="0"/>
                <a:cs typeface="Arial" charset="0"/>
              </a:rPr>
              <a:t>4. ANTI-ISTAMINICI</a:t>
            </a:r>
            <a:endParaRPr lang="it-IT" sz="2000" b="0">
              <a:latin typeface="Arial" charset="0"/>
              <a:cs typeface="Arial" charset="0"/>
            </a:endParaRPr>
          </a:p>
          <a:p>
            <a:r>
              <a:rPr lang="it-IT" sz="2000" b="0">
                <a:latin typeface="Arial" charset="0"/>
                <a:cs typeface="Arial" charset="0"/>
              </a:rPr>
              <a:t>Palatoschisi e malformazioni mascella in animali                  Importanza istamina nella crescita dei tessuti                    </a:t>
            </a:r>
          </a:p>
          <a:p>
            <a:r>
              <a:rPr lang="it-IT" sz="2000">
                <a:latin typeface="Arial" charset="0"/>
                <a:cs typeface="Arial" charset="0"/>
              </a:rPr>
              <a:t>R</a:t>
            </a:r>
            <a:r>
              <a:rPr lang="it-IT" sz="2000" b="0">
                <a:latin typeface="Arial" charset="0"/>
                <a:cs typeface="Arial" charset="0"/>
              </a:rPr>
              <a:t>ischio non probabile.</a:t>
            </a:r>
          </a:p>
          <a:p>
            <a:endParaRPr lang="it-IT" sz="2000" b="0">
              <a:latin typeface="Arial" charset="0"/>
              <a:cs typeface="Arial" charset="0"/>
            </a:endParaRPr>
          </a:p>
          <a:p>
            <a:pPr algn="just"/>
            <a:r>
              <a:rPr lang="it-IT" sz="1800" b="0">
                <a:latin typeface="Arial" charset="0"/>
                <a:cs typeface="Arial" charset="0"/>
              </a:rPr>
              <a:t>La </a:t>
            </a:r>
            <a:r>
              <a:rPr lang="it-IT" sz="1800">
                <a:latin typeface="Arial" charset="0"/>
                <a:cs typeface="Arial" charset="0"/>
              </a:rPr>
              <a:t>meclizina </a:t>
            </a:r>
            <a:r>
              <a:rPr lang="it-IT" sz="1800" b="0">
                <a:latin typeface="Arial" charset="0"/>
                <a:cs typeface="Arial" charset="0"/>
              </a:rPr>
              <a:t>e la </a:t>
            </a:r>
            <a:r>
              <a:rPr lang="it-IT" sz="1800">
                <a:latin typeface="Arial" charset="0"/>
                <a:cs typeface="Arial" charset="0"/>
              </a:rPr>
              <a:t>clorciclizina (</a:t>
            </a:r>
            <a:r>
              <a:rPr lang="it-IT" sz="1800" b="0">
                <a:latin typeface="Arial" charset="0"/>
                <a:cs typeface="Arial" charset="0"/>
              </a:rPr>
              <a:t>antiistaminici piperazinici) sono estremamente teratogene nel ratto (</a:t>
            </a:r>
            <a:r>
              <a:rPr lang="it-IT" sz="1800">
                <a:latin typeface="Arial" charset="0"/>
                <a:cs typeface="Arial" charset="0"/>
              </a:rPr>
              <a:t>palatoschisi, </a:t>
            </a:r>
            <a:r>
              <a:rPr lang="it-IT" sz="1800" b="0">
                <a:latin typeface="Arial" charset="0"/>
                <a:cs typeface="Arial" charset="0"/>
              </a:rPr>
              <a:t>malformazioni della mascella). Poichè si ritiene che l'istamina abbia un ruolo importante nella crescita dei tessuti si è temuto che la teratogenesi potesse essere una proprietà comune a tutti gli antiistaminici. </a:t>
            </a:r>
          </a:p>
          <a:p>
            <a:pPr algn="just"/>
            <a:endParaRPr lang="it-IT" sz="1800" b="0"/>
          </a:p>
          <a:p>
            <a:pPr algn="just"/>
            <a:r>
              <a:rPr lang="it-IT" sz="1800"/>
              <a:t>Alcuni anni fa c’era paura in campo medico poiché vari antiistaminici (anche fenotiazine es. prometazina o Fargan), talora in associazione con piridossina, sono stati frequentemente usati nel controllo di episodi di nausea e vomito di prima mattina che si verificano nel 50-80% delle gravidanze proprio nel periodo di massimo rischio di teratogenicità. </a:t>
            </a:r>
            <a:r>
              <a:rPr lang="it-IT" sz="1800">
                <a:solidFill>
                  <a:srgbClr val="FF3300"/>
                </a:solidFill>
              </a:rPr>
              <a:t>Numerosi studi retrospettivi con ampia casistica (alcune migliaia di bambini di madri che avevano assunto questi farmaci all'inizio della gravidanza) sembrano escludere questa possibilità. . </a:t>
            </a:r>
          </a:p>
          <a:p>
            <a:pPr algn="just"/>
            <a:endParaRPr lang="it-IT" sz="1800">
              <a:solidFill>
                <a:srgbClr val="FF3300"/>
              </a:solidFill>
            </a:endParaRPr>
          </a:p>
          <a:p>
            <a:pPr algn="just"/>
            <a:r>
              <a:rPr lang="it-IT" sz="1800">
                <a:solidFill>
                  <a:schemeClr val="accent2"/>
                </a:solidFill>
                <a:latin typeface="Arial" charset="0"/>
                <a:cs typeface="Arial" charset="0"/>
              </a:rPr>
              <a:t>Gli antistaminici </a:t>
            </a:r>
            <a:r>
              <a:rPr lang="it-IT" sz="1800">
                <a:solidFill>
                  <a:srgbClr val="FF3300"/>
                </a:solidFill>
                <a:latin typeface="Arial" charset="0"/>
                <a:cs typeface="Arial" charset="0"/>
              </a:rPr>
              <a:t>non sono consigliati nel secondo e terzo trimestre</a:t>
            </a:r>
            <a:r>
              <a:rPr lang="it-IT" sz="1800">
                <a:solidFill>
                  <a:schemeClr val="accent2"/>
                </a:solidFill>
                <a:latin typeface="Arial" charset="0"/>
                <a:cs typeface="Arial" charset="0"/>
              </a:rPr>
              <a:t> di gravidanza perché il </a:t>
            </a:r>
            <a:r>
              <a:rPr lang="it-IT" sz="1800" u="sng">
                <a:solidFill>
                  <a:schemeClr val="accent2"/>
                </a:solidFill>
                <a:latin typeface="Arial" charset="0"/>
                <a:cs typeface="Arial" charset="0"/>
              </a:rPr>
              <a:t>feto sembra essere particolarmente sensibile all'azione antiistaminica.</a:t>
            </a:r>
            <a:r>
              <a:rPr lang="it-IT" sz="1800" b="0" u="sng">
                <a:solidFill>
                  <a:schemeClr val="accent2"/>
                </a:solidFill>
                <a:latin typeface="Arial" charset="0"/>
                <a:cs typeface="Arial" charset="0"/>
              </a:rPr>
              <a:t> </a:t>
            </a:r>
          </a:p>
          <a:p>
            <a:pPr algn="just"/>
            <a:endParaRPr lang="it-IT" sz="1800" b="0">
              <a:solidFill>
                <a:schemeClr val="accent2"/>
              </a:solidFill>
            </a:endParaRPr>
          </a:p>
          <a:p>
            <a:pPr algn="just"/>
            <a:endParaRPr lang="it-IT" sz="1800" b="0">
              <a:latin typeface="Arial" charset="0"/>
              <a:cs typeface="Arial" charset="0"/>
            </a:endParaRPr>
          </a:p>
          <a:p>
            <a:endParaRPr lang="it-IT" sz="2000" b="0">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1126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1268" name="AutoShape 6"/>
          <p:cNvSpPr>
            <a:spLocks noChangeArrowheads="1"/>
          </p:cNvSpPr>
          <p:nvPr/>
        </p:nvSpPr>
        <p:spPr bwMode="auto">
          <a:xfrm>
            <a:off x="6180138" y="695325"/>
            <a:ext cx="503237" cy="244475"/>
          </a:xfrm>
          <a:prstGeom prst="rightArrow">
            <a:avLst>
              <a:gd name="adj1" fmla="val 50000"/>
              <a:gd name="adj2" fmla="val 51461"/>
            </a:avLst>
          </a:prstGeom>
          <a:solidFill>
            <a:schemeClr val="accent1"/>
          </a:solidFill>
          <a:ln w="9525">
            <a:solidFill>
              <a:schemeClr val="tx1"/>
            </a:solidFill>
            <a:miter lim="800000"/>
            <a:headEnd/>
            <a:tailEnd/>
          </a:ln>
        </p:spPr>
        <p:txBody>
          <a:bodyPr wrap="none" anchor="ctr"/>
          <a:lstStyle/>
          <a:p>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377825" y="0"/>
            <a:ext cx="8416925" cy="8740775"/>
          </a:xfrm>
          <a:prstGeom prst="rect">
            <a:avLst/>
          </a:prstGeom>
          <a:noFill/>
          <a:ln w="9525">
            <a:noFill/>
            <a:miter lim="800000"/>
            <a:headEnd/>
            <a:tailEnd/>
          </a:ln>
        </p:spPr>
        <p:txBody>
          <a:bodyPr>
            <a:spAutoFit/>
          </a:bodyPr>
          <a:lstStyle/>
          <a:p>
            <a:endParaRPr lang="it-IT" sz="2000">
              <a:latin typeface="Arial" charset="0"/>
              <a:cs typeface="Arial" charset="0"/>
            </a:endParaRPr>
          </a:p>
          <a:p>
            <a:r>
              <a:rPr lang="it-IT" sz="2000">
                <a:latin typeface="Arial" charset="0"/>
                <a:cs typeface="Arial" charset="0"/>
              </a:rPr>
              <a:t>5. SALICILATI</a:t>
            </a:r>
            <a:endParaRPr lang="it-IT" sz="2000" b="0">
              <a:latin typeface="Arial" charset="0"/>
              <a:cs typeface="Arial" charset="0"/>
            </a:endParaRPr>
          </a:p>
          <a:p>
            <a:r>
              <a:rPr lang="it-IT" sz="1800" b="0">
                <a:latin typeface="Arial" charset="0"/>
                <a:cs typeface="Arial" charset="0"/>
              </a:rPr>
              <a:t>Acido acetilsalicilico </a:t>
            </a:r>
            <a:r>
              <a:rPr lang="it-IT" sz="1800" b="0">
                <a:latin typeface="Arial" charset="0"/>
                <a:cs typeface="Arial" charset="0"/>
                <a:sym typeface="Wingdings" pitchFamily="2" charset="2"/>
              </a:rPr>
              <a:t></a:t>
            </a:r>
            <a:r>
              <a:rPr lang="it-IT" sz="1800" b="0">
                <a:latin typeface="Arial" charset="0"/>
                <a:cs typeface="Arial" charset="0"/>
              </a:rPr>
              <a:t> malformazioni cardiache (alte dosi)</a:t>
            </a:r>
          </a:p>
          <a:p>
            <a:r>
              <a:rPr lang="it-IT" sz="1800" b="0">
                <a:latin typeface="Arial" charset="0"/>
                <a:cs typeface="Arial" charset="0"/>
              </a:rPr>
              <a:t>				      </a:t>
            </a:r>
            <a:r>
              <a:rPr lang="it-IT" sz="1800" b="0">
                <a:latin typeface="Arial" charset="0"/>
                <a:cs typeface="Arial" charset="0"/>
                <a:sym typeface="Wingdings" pitchFamily="2" charset="2"/>
              </a:rPr>
              <a:t></a:t>
            </a:r>
            <a:r>
              <a:rPr lang="it-IT" sz="1800" b="0">
                <a:latin typeface="Arial" charset="0"/>
                <a:cs typeface="Arial" charset="0"/>
              </a:rPr>
              <a:t> ipertensione polmonare </a:t>
            </a:r>
          </a:p>
          <a:p>
            <a:r>
              <a:rPr lang="it-IT" sz="1800" b="0">
                <a:latin typeface="Arial" charset="0"/>
                <a:cs typeface="Arial" charset="0"/>
              </a:rPr>
              <a:t>				      </a:t>
            </a:r>
            <a:r>
              <a:rPr lang="it-IT" sz="1800" b="0">
                <a:latin typeface="Arial" charset="0"/>
                <a:cs typeface="Arial" charset="0"/>
                <a:sym typeface="Wingdings" pitchFamily="2" charset="2"/>
              </a:rPr>
              <a:t></a:t>
            </a:r>
            <a:r>
              <a:rPr lang="it-IT" sz="1800" b="0">
                <a:latin typeface="Arial" charset="0"/>
                <a:cs typeface="Arial" charset="0"/>
              </a:rPr>
              <a:t> disfunzioni renali sino a insufficienza</a:t>
            </a:r>
          </a:p>
          <a:p>
            <a:r>
              <a:rPr lang="it-IT" sz="1800" b="0">
                <a:latin typeface="Arial" charset="0"/>
                <a:cs typeface="Arial" charset="0"/>
              </a:rPr>
              <a:t>				      </a:t>
            </a:r>
            <a:r>
              <a:rPr lang="it-IT" sz="1800" b="0">
                <a:latin typeface="Arial" charset="0"/>
                <a:cs typeface="Arial" charset="0"/>
                <a:sym typeface="Wingdings" pitchFamily="2" charset="2"/>
              </a:rPr>
              <a:t></a:t>
            </a:r>
            <a:r>
              <a:rPr lang="it-IT" sz="1800" b="0">
                <a:latin typeface="Arial" charset="0"/>
                <a:cs typeface="Arial" charset="0"/>
              </a:rPr>
              <a:t> riduzione di peso – emorragie</a:t>
            </a:r>
          </a:p>
          <a:p>
            <a:endParaRPr lang="it-IT" sz="1800" b="0">
              <a:latin typeface="Arial" charset="0"/>
              <a:cs typeface="Arial" charset="0"/>
            </a:endParaRPr>
          </a:p>
          <a:p>
            <a:pPr algn="just"/>
            <a:r>
              <a:rPr lang="it-IT" sz="1800">
                <a:latin typeface="Arial" charset="0"/>
                <a:cs typeface="Arial" charset="0"/>
              </a:rPr>
              <a:t>L'aspirina </a:t>
            </a:r>
            <a:r>
              <a:rPr lang="it-IT" sz="1800" b="0">
                <a:latin typeface="Arial" charset="0"/>
                <a:cs typeface="Arial" charset="0"/>
              </a:rPr>
              <a:t>è stata accusata in vari studi di essere un agente teratogeno, ma allo stato attuale non è stato provato con certezza che ciò si verifichi in campo umano alle dosi comuni, come invece è stato dimostrato nei roditori (Edema alle labbra e ipoplasia della coda). </a:t>
            </a:r>
          </a:p>
          <a:p>
            <a:pPr algn="just"/>
            <a:r>
              <a:rPr lang="it-IT" sz="1800" b="0">
                <a:solidFill>
                  <a:srgbClr val="FF3300"/>
                </a:solidFill>
                <a:latin typeface="Arial" charset="0"/>
                <a:cs typeface="Arial" charset="0"/>
              </a:rPr>
              <a:t>E' tuttavia risultato che i bambini nati da madri che avevano preso una dose eccessiva di aspirina all'inizio della gravidanza (di solito a scopo suicida) presentavano un maggior numero di anomalie congenite e di difetti cardiaci.</a:t>
            </a:r>
            <a:r>
              <a:rPr lang="it-IT" sz="1800" b="0">
                <a:latin typeface="Arial" charset="0"/>
                <a:cs typeface="Arial" charset="0"/>
              </a:rPr>
              <a:t> </a:t>
            </a:r>
          </a:p>
          <a:p>
            <a:pPr algn="just"/>
            <a:r>
              <a:rPr lang="it-IT" sz="1800" b="0">
                <a:latin typeface="Arial" charset="0"/>
                <a:cs typeface="Arial" charset="0"/>
              </a:rPr>
              <a:t>Si ritiene che l'aspirina possa essere prescritta se occorre, come terapia occasionate, mentre in caso di terapia cronica, non si dovrebbero superare i 150 mg/die</a:t>
            </a:r>
            <a:r>
              <a:rPr lang="it-IT" sz="1800">
                <a:latin typeface="Arial" charset="0"/>
                <a:cs typeface="Arial" charset="0"/>
              </a:rPr>
              <a:t>.  (NB: meglio il paracetamolo)</a:t>
            </a:r>
          </a:p>
          <a:p>
            <a:pPr algn="just"/>
            <a:endParaRPr lang="it-IT" sz="1800">
              <a:latin typeface="Arial" charset="0"/>
              <a:cs typeface="Arial" charset="0"/>
            </a:endParaRPr>
          </a:p>
          <a:p>
            <a:pPr algn="just"/>
            <a:r>
              <a:rPr lang="it-IT" sz="1800" b="0">
                <a:solidFill>
                  <a:schemeClr val="accent2"/>
                </a:solidFill>
                <a:latin typeface="Arial" charset="0"/>
                <a:cs typeface="Arial" charset="0"/>
              </a:rPr>
              <a:t>Tutti i FANS attraversano facilmente la barriera placentare. E' stato dimostrato che l'esposizione prenatale ai FANS incrementa l'ipertensione polmonare e genera una situazione di insufficienza renale che porta all‘ </a:t>
            </a:r>
            <a:r>
              <a:rPr lang="it-IT" sz="2400"/>
              <a:t>Oligoidramnios </a:t>
            </a:r>
            <a:r>
              <a:rPr lang="it-IT" sz="2400" b="0">
                <a:cs typeface="Times New Roman" pitchFamily="18" charset="0"/>
              </a:rPr>
              <a:t>→</a:t>
            </a:r>
            <a:r>
              <a:rPr lang="it-IT" sz="1800" b="0">
                <a:solidFill>
                  <a:schemeClr val="accent2"/>
                </a:solidFill>
                <a:latin typeface="Arial" charset="0"/>
                <a:cs typeface="Arial" charset="0"/>
              </a:rPr>
              <a:t>. </a:t>
            </a:r>
            <a:r>
              <a:rPr lang="it-IT" sz="1800">
                <a:latin typeface="Arial" charset="0"/>
                <a:cs typeface="Arial" charset="0"/>
              </a:rPr>
              <a:t>Ritardo nella crescita.</a:t>
            </a:r>
            <a:r>
              <a:rPr lang="it-IT" sz="1800" b="0">
                <a:solidFill>
                  <a:schemeClr val="accent2"/>
                </a:solidFill>
                <a:latin typeface="Arial" charset="0"/>
                <a:cs typeface="Arial" charset="0"/>
              </a:rPr>
              <a:t> In genere tali alterazioni ritornano nella norma dopo 24 ore dalla sospensione del trattamento. </a:t>
            </a:r>
          </a:p>
          <a:p>
            <a:pPr algn="just"/>
            <a:endParaRPr lang="it-IT" sz="1800">
              <a:solidFill>
                <a:schemeClr val="accent2"/>
              </a:solidFill>
              <a:latin typeface="Arial" charset="0"/>
              <a:cs typeface="Arial" charset="0"/>
            </a:endParaRPr>
          </a:p>
          <a:p>
            <a:pPr algn="just"/>
            <a:endParaRPr lang="it-IT" sz="1800" b="0" u="sng">
              <a:latin typeface="Arial" charset="0"/>
              <a:cs typeface="Arial" charset="0"/>
            </a:endParaRPr>
          </a:p>
          <a:p>
            <a:pPr algn="just"/>
            <a:endParaRPr lang="it-IT" sz="1800" b="0"/>
          </a:p>
          <a:p>
            <a:pPr algn="just"/>
            <a:endParaRPr lang="it-IT" sz="1800" b="0">
              <a:latin typeface="Arial" charset="0"/>
              <a:cs typeface="Arial" charset="0"/>
            </a:endParaRPr>
          </a:p>
          <a:p>
            <a:endParaRPr lang="it-IT" sz="2000" b="0">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1229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229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369888" y="200025"/>
            <a:ext cx="8482012" cy="6657975"/>
          </a:xfrm>
        </p:spPr>
        <p:txBody>
          <a:bodyPr/>
          <a:lstStyle/>
          <a:p>
            <a:pPr>
              <a:lnSpc>
                <a:spcPct val="80000"/>
              </a:lnSpc>
            </a:pPr>
            <a:endParaRPr lang="it-IT" sz="800" b="1" smtClean="0"/>
          </a:p>
          <a:p>
            <a:pPr>
              <a:lnSpc>
                <a:spcPct val="80000"/>
              </a:lnSpc>
            </a:pPr>
            <a:r>
              <a:rPr lang="it-IT" sz="2400" b="1" smtClean="0"/>
              <a:t>Oligoidramnios (alterazione= diminuizione della quantità di liquido amniotico)</a:t>
            </a:r>
          </a:p>
          <a:p>
            <a:pPr>
              <a:lnSpc>
                <a:spcPct val="80000"/>
              </a:lnSpc>
            </a:pPr>
            <a:r>
              <a:rPr lang="it-IT" sz="2400" smtClean="0"/>
              <a:t>Il liquido amniotico nelle prime settimane di gravidanza viene prodotto prevalentemente per filtrazione attraverso la placenta e la membrana amniocoriale. Successivamente, a partire dalla 14-16° settimana inizia ad essere significativa la diuresi fetale. </a:t>
            </a:r>
            <a:r>
              <a:rPr lang="it-IT" sz="2400" smtClean="0">
                <a:solidFill>
                  <a:schemeClr val="accent2"/>
                </a:solidFill>
              </a:rPr>
              <a:t>Pertanto, a partire da quel momento il liquido amniotico è costituito essenzialmente dall'urina fetale. </a:t>
            </a:r>
          </a:p>
          <a:p>
            <a:pPr algn="just">
              <a:lnSpc>
                <a:spcPct val="80000"/>
              </a:lnSpc>
            </a:pPr>
            <a:r>
              <a:rPr lang="it-IT" sz="2000" b="1" smtClean="0"/>
              <a:t>Il liquido amniotico non deve essere considerato come un compartimento stabile, anzi, è in continuo ricambio: il feto lo deglutisce, e questo è molto importante perchè esso aiuta lo sviluppo dei polmoni, del tratto gastroenterico e dell'apparato muscolo-scheletrico.</a:t>
            </a:r>
            <a:r>
              <a:rPr lang="it-IT" sz="1800" smtClean="0"/>
              <a:t> </a:t>
            </a:r>
            <a:endParaRPr lang="it-IT" sz="1800" b="1" smtClean="0">
              <a:hlinkClick r:id="" action="ppaction://noaction"/>
            </a:endParaRPr>
          </a:p>
          <a:p>
            <a:pPr>
              <a:lnSpc>
                <a:spcPct val="80000"/>
              </a:lnSpc>
            </a:pPr>
            <a:r>
              <a:rPr lang="it-IT" sz="2400" smtClean="0"/>
              <a:t>Si parla di oligoidramnios quando l'indice AFI è inferiore a 50 mm o la tasca massima è inferiore a 2 cm</a:t>
            </a:r>
            <a:r>
              <a:rPr lang="it-IT" sz="1600" smtClean="0"/>
              <a:t> </a:t>
            </a:r>
            <a:r>
              <a:rPr lang="it-IT" sz="1200" smtClean="0"/>
              <a:t>(si divide idealmente l'addome materno in quattro quadranti, che si incrociano a livello dell'ombelico. In ogni quadrante si misura la massima tasca verticale di liquido amniotico, e si fa la somma dei quattro quadranti )</a:t>
            </a:r>
            <a:br>
              <a:rPr lang="it-IT" sz="1200" smtClean="0"/>
            </a:br>
            <a:endParaRPr lang="it-IT" sz="1200" smtClean="0"/>
          </a:p>
          <a:p>
            <a:pPr>
              <a:lnSpc>
                <a:spcPct val="80000"/>
              </a:lnSpc>
            </a:pPr>
            <a:r>
              <a:rPr lang="it-IT" sz="2400" smtClean="0"/>
              <a:t>I valori di riferimento (normalità) sono:</a:t>
            </a:r>
          </a:p>
          <a:p>
            <a:pPr>
              <a:lnSpc>
                <a:spcPct val="80000"/>
              </a:lnSpc>
            </a:pPr>
            <a:r>
              <a:rPr lang="it-IT" sz="2400" smtClean="0"/>
              <a:t>AFI: tra 50 e 250 mm (o 5-25cm). Se il liquido è tra 50 e 80 mm si parla di AFI ai limiti inferiori della norma, se il liquido è tra 220 e 250 si parla di liquido ai limiti superiori della norma. </a:t>
            </a:r>
          </a:p>
          <a:p>
            <a:pPr>
              <a:lnSpc>
                <a:spcPct val="80000"/>
              </a:lnSpc>
            </a:pPr>
            <a:r>
              <a:rPr lang="it-IT" sz="2400" smtClean="0"/>
              <a:t>tasca massima: regolare quando è compresa tra 2 e 8 cm</a:t>
            </a:r>
            <a:r>
              <a:rPr lang="it-IT" sz="1200" smtClean="0"/>
              <a:t>.</a:t>
            </a:r>
            <a:endParaRPr lang="it-IT" sz="1200" smtClean="0">
              <a:hlinkClick r:id="" action="ppaction://noactio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77825" y="0"/>
            <a:ext cx="8416925" cy="7270750"/>
          </a:xfrm>
          <a:prstGeom prst="rect">
            <a:avLst/>
          </a:prstGeom>
          <a:noFill/>
          <a:ln w="9525">
            <a:noFill/>
            <a:miter lim="800000"/>
            <a:headEnd/>
            <a:tailEnd/>
          </a:ln>
        </p:spPr>
        <p:txBody>
          <a:bodyPr>
            <a:spAutoFit/>
          </a:bodyPr>
          <a:lstStyle/>
          <a:p>
            <a:endParaRPr lang="it-IT" sz="2000">
              <a:latin typeface="Arial" charset="0"/>
              <a:cs typeface="Arial" charset="0"/>
            </a:endParaRPr>
          </a:p>
          <a:p>
            <a:r>
              <a:rPr lang="it-IT" sz="2400">
                <a:latin typeface="Arial" charset="0"/>
                <a:cs typeface="Arial" charset="0"/>
              </a:rPr>
              <a:t>6 . AGENTI CHEMIOTERAPICI</a:t>
            </a:r>
            <a:endParaRPr lang="it-IT" sz="2400" b="0">
              <a:latin typeface="Arial" charset="0"/>
              <a:cs typeface="Arial" charset="0"/>
            </a:endParaRPr>
          </a:p>
          <a:p>
            <a:endParaRPr lang="it-IT" sz="2400" b="0">
              <a:latin typeface="Arial" charset="0"/>
              <a:cs typeface="Arial" charset="0"/>
            </a:endParaRPr>
          </a:p>
          <a:p>
            <a:pPr algn="just"/>
            <a:r>
              <a:rPr lang="it-IT" sz="2000" b="0">
                <a:latin typeface="Arial" charset="0"/>
                <a:cs typeface="Arial" charset="0"/>
              </a:rPr>
              <a:t>Infezioni che insorgono durante la gravidanza richiedono una appropriata chemioterapia, che deve essere attuata con cautela perchè la maggior parte degli agenti antimicrobici attraversano facilmente la placenta ed alcuni sono più tossici per il feto che per la madre. </a:t>
            </a:r>
          </a:p>
          <a:p>
            <a:pPr algn="just"/>
            <a:endParaRPr lang="it-IT" sz="2000" b="0">
              <a:latin typeface="Arial" charset="0"/>
              <a:cs typeface="Arial" charset="0"/>
            </a:endParaRPr>
          </a:p>
          <a:p>
            <a:pPr algn="just"/>
            <a:r>
              <a:rPr lang="it-IT" sz="2000">
                <a:solidFill>
                  <a:srgbClr val="FF3300"/>
                </a:solidFill>
                <a:latin typeface="Arial" charset="0"/>
                <a:cs typeface="Arial" charset="0"/>
              </a:rPr>
              <a:t>I motivi di questa maggiore sensibilità comprendono: </a:t>
            </a:r>
          </a:p>
          <a:p>
            <a:pPr algn="just"/>
            <a:endParaRPr lang="it-IT" sz="2000">
              <a:solidFill>
                <a:srgbClr val="FF3300"/>
              </a:solidFill>
              <a:latin typeface="Arial" charset="0"/>
              <a:cs typeface="Arial" charset="0"/>
            </a:endParaRPr>
          </a:p>
          <a:p>
            <a:pPr algn="just"/>
            <a:r>
              <a:rPr lang="it-IT" sz="2000">
                <a:solidFill>
                  <a:srgbClr val="FF3300"/>
                </a:solidFill>
                <a:latin typeface="Arial" charset="0"/>
                <a:cs typeface="Arial" charset="0"/>
              </a:rPr>
              <a:t>-  Scarso metabolismo ed escrezione da parte di fegato e reni fetali </a:t>
            </a:r>
          </a:p>
          <a:p>
            <a:pPr algn="just"/>
            <a:r>
              <a:rPr lang="it-IT" sz="2000">
                <a:solidFill>
                  <a:srgbClr val="FF3300"/>
                </a:solidFill>
                <a:latin typeface="Arial" charset="0"/>
                <a:cs typeface="Arial" charset="0"/>
              </a:rPr>
              <a:t>- Maggiore penetrazione del farmaco nel SNC data la maggiore permeabilità della barriera emato-liquorale fetale </a:t>
            </a:r>
          </a:p>
          <a:p>
            <a:pPr algn="just"/>
            <a:endParaRPr lang="it-IT" sz="2000" b="0">
              <a:solidFill>
                <a:srgbClr val="FF3300"/>
              </a:solidFill>
              <a:latin typeface="Arial" charset="0"/>
              <a:cs typeface="Arial" charset="0"/>
            </a:endParaRPr>
          </a:p>
          <a:p>
            <a:pPr algn="just"/>
            <a:r>
              <a:rPr lang="it-IT" sz="2000">
                <a:solidFill>
                  <a:schemeClr val="accent2"/>
                </a:solidFill>
                <a:latin typeface="Arial" charset="0"/>
                <a:cs typeface="Arial" charset="0"/>
              </a:rPr>
              <a:t>La maggior parte degli antibiotici possono essere usati con tranquillità durante la prima gravidanza; tuttavia alcuni composti devono essere utilizzati con cautela o, meglio, non utilizzati per nulla durante la gravidanza.  (vedi seguito)</a:t>
            </a:r>
          </a:p>
          <a:p>
            <a:pPr algn="just"/>
            <a:endParaRPr lang="it-IT" sz="2000">
              <a:solidFill>
                <a:schemeClr val="accent2"/>
              </a:solidFill>
              <a:latin typeface="Arial" charset="0"/>
              <a:cs typeface="Arial" charset="0"/>
            </a:endParaRPr>
          </a:p>
          <a:p>
            <a:pPr algn="just"/>
            <a:endParaRPr lang="it-IT" sz="1800" b="0">
              <a:latin typeface="Arial" charset="0"/>
              <a:cs typeface="Arial" charset="0"/>
            </a:endParaRPr>
          </a:p>
          <a:p>
            <a:endParaRPr lang="it-IT" sz="2000" b="0">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1433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434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77825" y="0"/>
            <a:ext cx="8416925" cy="7970838"/>
          </a:xfrm>
          <a:prstGeom prst="rect">
            <a:avLst/>
          </a:prstGeom>
          <a:noFill/>
          <a:ln w="9525">
            <a:noFill/>
            <a:miter lim="800000"/>
            <a:headEnd/>
            <a:tailEnd/>
          </a:ln>
        </p:spPr>
        <p:txBody>
          <a:bodyPr>
            <a:spAutoFit/>
          </a:bodyPr>
          <a:lstStyle/>
          <a:p>
            <a:endParaRPr lang="it-IT" sz="2000">
              <a:latin typeface="Arial" charset="0"/>
              <a:cs typeface="Arial" charset="0"/>
            </a:endParaRPr>
          </a:p>
          <a:p>
            <a:r>
              <a:rPr lang="it-IT" sz="2400">
                <a:latin typeface="Arial" charset="0"/>
                <a:cs typeface="Arial" charset="0"/>
              </a:rPr>
              <a:t>*Tetracicline</a:t>
            </a:r>
          </a:p>
          <a:p>
            <a:r>
              <a:rPr lang="it-IT" sz="2000">
                <a:solidFill>
                  <a:srgbClr val="FF3300"/>
                </a:solidFill>
                <a:latin typeface="Arial" charset="0"/>
                <a:cs typeface="Arial" charset="0"/>
              </a:rPr>
              <a:t>Da evitare. Reale pericolo dopo il 3° - 4° mese</a:t>
            </a:r>
          </a:p>
          <a:p>
            <a:endParaRPr lang="it-IT" sz="2000" b="0">
              <a:solidFill>
                <a:schemeClr val="accent2"/>
              </a:solidFill>
              <a:latin typeface="Arial" charset="0"/>
              <a:cs typeface="Arial" charset="0"/>
            </a:endParaRPr>
          </a:p>
          <a:p>
            <a:pPr algn="just"/>
            <a:r>
              <a:rPr lang="it-IT" sz="2000">
                <a:solidFill>
                  <a:schemeClr val="accent2"/>
                </a:solidFill>
                <a:latin typeface="Arial" charset="0"/>
                <a:cs typeface="Arial" charset="0"/>
              </a:rPr>
              <a:t>dovrebbero essere evitate perchè si ritiene che possano essere responsabili di malformazioni congenite soprattutto a carico delle ossa e dei denti (</a:t>
            </a:r>
            <a:r>
              <a:rPr lang="it-IT" sz="2000">
                <a:solidFill>
                  <a:srgbClr val="FF3300"/>
                </a:solidFill>
                <a:latin typeface="Arial" charset="0"/>
                <a:cs typeface="Arial" charset="0"/>
              </a:rPr>
              <a:t>reale pericolo solo a partire dal 3° mese di gravidanza).</a:t>
            </a:r>
            <a:r>
              <a:rPr lang="it-IT" sz="2000" b="0">
                <a:solidFill>
                  <a:srgbClr val="FF3300"/>
                </a:solidFill>
                <a:latin typeface="Arial" charset="0"/>
                <a:cs typeface="Arial" charset="0"/>
              </a:rPr>
              <a:t> </a:t>
            </a:r>
          </a:p>
          <a:p>
            <a:pPr algn="just"/>
            <a:endParaRPr lang="it-IT" sz="2000" b="0">
              <a:solidFill>
                <a:srgbClr val="FF3300"/>
              </a:solidFill>
              <a:latin typeface="Arial" charset="0"/>
              <a:cs typeface="Arial" charset="0"/>
            </a:endParaRPr>
          </a:p>
          <a:p>
            <a:pPr algn="just"/>
            <a:r>
              <a:rPr lang="it-IT" sz="2000" b="0">
                <a:latin typeface="Arial" charset="0"/>
                <a:cs typeface="Arial" charset="0"/>
              </a:rPr>
              <a:t>I denti cominciano a calcificarsi a partire dal 4° mese di gravidanza. </a:t>
            </a:r>
          </a:p>
          <a:p>
            <a:pPr algn="just"/>
            <a:r>
              <a:rPr lang="it-IT" sz="2400" b="0"/>
              <a:t>(meccanismo dovuto alla loro capacità di chelare ioni bivalenti tra cui il Ca</a:t>
            </a:r>
            <a:r>
              <a:rPr lang="it-IT" sz="2400" b="0" baseline="30000"/>
              <a:t>++</a:t>
            </a:r>
            <a:r>
              <a:rPr lang="it-IT" sz="2400" b="0"/>
              <a:t>, in questo modo si fissano a denti e ossa)</a:t>
            </a:r>
            <a:endParaRPr lang="it-IT" sz="2400" b="0">
              <a:latin typeface="Arial" charset="0"/>
              <a:cs typeface="Arial" charset="0"/>
            </a:endParaRPr>
          </a:p>
          <a:p>
            <a:pPr algn="just"/>
            <a:r>
              <a:rPr lang="it-IT" sz="2000" b="0">
                <a:latin typeface="Arial" charset="0"/>
                <a:cs typeface="Arial" charset="0"/>
              </a:rPr>
              <a:t>Visualizzati con la lampada di Wood, i denti dei neonati appaiono fluorescenti, si nota una colorazione dei denti decidui, giallastra o grigio- marrone. </a:t>
            </a:r>
          </a:p>
          <a:p>
            <a:pPr algn="just"/>
            <a:r>
              <a:rPr lang="it-IT" sz="2000" b="0">
                <a:latin typeface="Arial" charset="0"/>
                <a:cs typeface="Arial" charset="0"/>
              </a:rPr>
              <a:t>Le alterazioni sono in rapporto al tipo di tetraciclina, alla dose, alla durata del trattamento, ed allo stato di calcificazione dei denti al momento dell'esposizione. </a:t>
            </a:r>
          </a:p>
          <a:p>
            <a:pPr algn="just"/>
            <a:r>
              <a:rPr lang="it-IT" sz="2000" b="0">
                <a:latin typeface="Arial" charset="0"/>
                <a:cs typeface="Arial" charset="0"/>
              </a:rPr>
              <a:t>Le tetracicline determinano anche alterazioni sullo sviluppo osseo, poco evidenti e molto probabilmente di nessuna rilevanza clinica. </a:t>
            </a:r>
          </a:p>
          <a:p>
            <a:endParaRPr lang="it-IT" sz="2000">
              <a:latin typeface="Arial" charset="0"/>
              <a:cs typeface="Arial" charset="0"/>
            </a:endParaRPr>
          </a:p>
          <a:p>
            <a:endParaRPr lang="it-IT" sz="2000">
              <a:latin typeface="Arial" charset="0"/>
              <a:cs typeface="Arial" charset="0"/>
            </a:endParaRPr>
          </a:p>
          <a:p>
            <a:endParaRPr lang="it-IT" sz="2000" b="0">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1536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536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77825" y="0"/>
            <a:ext cx="8416925" cy="8429625"/>
          </a:xfrm>
          <a:prstGeom prst="rect">
            <a:avLst/>
          </a:prstGeom>
          <a:noFill/>
          <a:ln w="9525">
            <a:noFill/>
            <a:miter lim="800000"/>
            <a:headEnd/>
            <a:tailEnd/>
          </a:ln>
        </p:spPr>
        <p:txBody>
          <a:bodyPr>
            <a:spAutoFit/>
          </a:bodyPr>
          <a:lstStyle/>
          <a:p>
            <a:endParaRPr lang="it-IT" sz="2000">
              <a:latin typeface="Arial" charset="0"/>
              <a:cs typeface="Arial" charset="0"/>
            </a:endParaRPr>
          </a:p>
          <a:p>
            <a:r>
              <a:rPr lang="it-IT" sz="2400">
                <a:latin typeface="Arial" charset="0"/>
                <a:cs typeface="Arial" charset="0"/>
              </a:rPr>
              <a:t>*Amfenicoli</a:t>
            </a:r>
          </a:p>
          <a:p>
            <a:r>
              <a:rPr lang="it-IT" sz="2000">
                <a:latin typeface="Arial" charset="0"/>
                <a:cs typeface="Arial" charset="0"/>
              </a:rPr>
              <a:t>Cloramfenicolo non aumento del rischio nel 1° trimestre</a:t>
            </a:r>
          </a:p>
          <a:p>
            <a:r>
              <a:rPr lang="it-IT" sz="2000">
                <a:solidFill>
                  <a:srgbClr val="FF3300"/>
                </a:solidFill>
                <a:latin typeface="Arial" charset="0"/>
                <a:cs typeface="Arial" charset="0"/>
              </a:rPr>
              <a:t>Pericolo di sindrome grigia in gravidanza a termine</a:t>
            </a:r>
          </a:p>
          <a:p>
            <a:r>
              <a:rPr lang="it-IT" sz="2000">
                <a:latin typeface="Arial" charset="0"/>
                <a:cs typeface="Arial" charset="0"/>
              </a:rPr>
              <a:t>Tiamfenicolo: non disponibili dati (</a:t>
            </a:r>
            <a:r>
              <a:rPr lang="it-IT" sz="1800">
                <a:latin typeface="Arial" charset="0"/>
                <a:cs typeface="Arial" charset="0"/>
              </a:rPr>
              <a:t>ma meglio evitarlo</a:t>
            </a:r>
            <a:r>
              <a:rPr lang="it-IT" sz="2000">
                <a:latin typeface="Arial" charset="0"/>
                <a:cs typeface="Arial" charset="0"/>
              </a:rPr>
              <a:t>)</a:t>
            </a:r>
          </a:p>
          <a:p>
            <a:pPr algn="just"/>
            <a:r>
              <a:rPr lang="it-IT" sz="2000" b="0">
                <a:latin typeface="Arial" charset="0"/>
                <a:cs typeface="Arial" charset="0"/>
              </a:rPr>
              <a:t>Gli studi disponibili sull'esposizione nel 1° trimestre di gravidanza non indicano un aumento del rischio riproduttivo di base. Tuttavia l'eventualità di una sindrome grigia nel nato, </a:t>
            </a:r>
            <a:r>
              <a:rPr lang="it-IT" sz="2000">
                <a:solidFill>
                  <a:srgbClr val="FF3300"/>
                </a:solidFill>
                <a:latin typeface="Arial" charset="0"/>
                <a:cs typeface="Arial" charset="0"/>
              </a:rPr>
              <a:t>esposto al termine della gravidanza, va considerata seriamente</a:t>
            </a:r>
            <a:r>
              <a:rPr lang="it-IT" sz="2000" b="0">
                <a:solidFill>
                  <a:srgbClr val="FF3300"/>
                </a:solidFill>
                <a:latin typeface="Arial" charset="0"/>
                <a:cs typeface="Arial" charset="0"/>
              </a:rPr>
              <a:t>.</a:t>
            </a:r>
            <a:r>
              <a:rPr lang="it-IT" sz="2000" b="0">
                <a:latin typeface="Arial" charset="0"/>
                <a:cs typeface="Arial" charset="0"/>
              </a:rPr>
              <a:t> </a:t>
            </a:r>
            <a:r>
              <a:rPr lang="it-IT" sz="2000">
                <a:solidFill>
                  <a:schemeClr val="accent2"/>
                </a:solidFill>
                <a:latin typeface="Arial" charset="0"/>
                <a:cs typeface="Arial" charset="0"/>
              </a:rPr>
              <a:t>(meccanismo d’azione dovuto alla scarsissima capacità di glicuronoconiugazione del neonato → effetti tossici cardiovascolari = cianosi)</a:t>
            </a:r>
            <a:r>
              <a:rPr lang="it-IT" sz="2000" b="0">
                <a:solidFill>
                  <a:schemeClr val="accent2"/>
                </a:solidFill>
                <a:latin typeface="Arial" charset="0"/>
                <a:cs typeface="Arial" charset="0"/>
              </a:rPr>
              <a:t> </a:t>
            </a:r>
            <a:r>
              <a:rPr lang="it-IT" sz="2000">
                <a:latin typeface="Arial" charset="0"/>
                <a:cs typeface="Arial" charset="0"/>
              </a:rPr>
              <a:t>(</a:t>
            </a:r>
            <a:r>
              <a:rPr lang="it-IT" sz="1800"/>
              <a:t>specie a dosaggi più alti, si può accumulare, dando sintomi quali flaccidità, vomito, ipotermia, colorito grigio, fino allo shock e collasso).</a:t>
            </a:r>
          </a:p>
          <a:p>
            <a:endParaRPr lang="it-IT" sz="1800">
              <a:solidFill>
                <a:schemeClr val="accent2"/>
              </a:solidFill>
              <a:latin typeface="Arial" charset="0"/>
              <a:cs typeface="Arial" charset="0"/>
            </a:endParaRPr>
          </a:p>
          <a:p>
            <a:r>
              <a:rPr lang="it-IT" sz="2400" i="1">
                <a:latin typeface="Arial" charset="0"/>
                <a:cs typeface="Arial" charset="0"/>
              </a:rPr>
              <a:t>*Betalattamici</a:t>
            </a:r>
          </a:p>
          <a:p>
            <a:r>
              <a:rPr lang="it-IT" sz="2000">
                <a:solidFill>
                  <a:srgbClr val="FF3300"/>
                </a:solidFill>
                <a:latin typeface="Arial" charset="0"/>
                <a:cs typeface="Arial" charset="0"/>
              </a:rPr>
              <a:t>Totale mancanza di rischio</a:t>
            </a:r>
            <a:r>
              <a:rPr lang="it-IT" sz="2000">
                <a:latin typeface="Arial" charset="0"/>
                <a:cs typeface="Arial" charset="0"/>
              </a:rPr>
              <a:t> (</a:t>
            </a:r>
            <a:r>
              <a:rPr lang="it-IT" sz="2000" b="0">
                <a:latin typeface="Arial" charset="0"/>
                <a:cs typeface="Arial" charset="0"/>
              </a:rPr>
              <a:t>L'ampicillina e l'amoxicillina sono usate comunemente in gravidanza</a:t>
            </a:r>
            <a:r>
              <a:rPr lang="it-IT" sz="2000">
                <a:latin typeface="Arial" charset="0"/>
                <a:cs typeface="Arial" charset="0"/>
              </a:rPr>
              <a:t>).</a:t>
            </a:r>
            <a:r>
              <a:rPr lang="it-IT" sz="2000" b="0">
                <a:latin typeface="Arial" charset="0"/>
                <a:cs typeface="Arial" charset="0"/>
              </a:rPr>
              <a:t> </a:t>
            </a:r>
          </a:p>
          <a:p>
            <a:r>
              <a:rPr lang="it-IT" sz="2000">
                <a:latin typeface="Arial" charset="0"/>
                <a:cs typeface="Arial" charset="0"/>
              </a:rPr>
              <a:t>Non dati su associazioni (</a:t>
            </a:r>
            <a:r>
              <a:rPr lang="it-IT" sz="2000" b="0">
                <a:latin typeface="Arial" charset="0"/>
                <a:cs typeface="Arial" charset="0"/>
              </a:rPr>
              <a:t>Associazioni con acido clavulanico risultano poco studiate, ma non appare ipotizzabile un rischio di teratogenicità</a:t>
            </a:r>
            <a:r>
              <a:rPr lang="it-IT" sz="2000" b="0"/>
              <a:t>) . </a:t>
            </a:r>
          </a:p>
          <a:p>
            <a:r>
              <a:rPr lang="it-IT" sz="2000">
                <a:solidFill>
                  <a:srgbClr val="FF3300"/>
                </a:solidFill>
                <a:latin typeface="Arial" charset="0"/>
                <a:cs typeface="Arial" charset="0"/>
              </a:rPr>
              <a:t>Benzilpenicillina da evitare</a:t>
            </a:r>
            <a:r>
              <a:rPr lang="it-IT" sz="2000">
                <a:latin typeface="Arial" charset="0"/>
                <a:cs typeface="Arial" charset="0"/>
              </a:rPr>
              <a:t> (</a:t>
            </a:r>
            <a:r>
              <a:rPr lang="it-IT" sz="2000" b="0">
                <a:latin typeface="Arial" charset="0"/>
                <a:cs typeface="Arial" charset="0"/>
              </a:rPr>
              <a:t>per non rischiare sensibilizzazione del feto</a:t>
            </a:r>
            <a:r>
              <a:rPr lang="it-IT" sz="2000">
                <a:latin typeface="Arial" charset="0"/>
                <a:cs typeface="Arial" charset="0"/>
              </a:rPr>
              <a:t>) </a:t>
            </a:r>
          </a:p>
          <a:p>
            <a:r>
              <a:rPr lang="it-IT" sz="2000">
                <a:latin typeface="Arial" charset="0"/>
                <a:cs typeface="Arial" charset="0"/>
              </a:rPr>
              <a:t>Cefalosporine ampiamente usate</a:t>
            </a:r>
          </a:p>
          <a:p>
            <a:pPr algn="just"/>
            <a:r>
              <a:rPr lang="it-IT" sz="2000" b="0">
                <a:latin typeface="Arial" charset="0"/>
                <a:cs typeface="Arial" charset="0"/>
              </a:rPr>
              <a:t> </a:t>
            </a:r>
          </a:p>
          <a:p>
            <a:endParaRPr lang="it-IT" sz="2000">
              <a:latin typeface="Arial" charset="0"/>
              <a:cs typeface="Arial" charset="0"/>
            </a:endParaRPr>
          </a:p>
          <a:p>
            <a:endParaRPr lang="it-IT" sz="2000" b="0">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1638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638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25425" y="0"/>
            <a:ext cx="8626475" cy="8874125"/>
          </a:xfrm>
          <a:prstGeom prst="rect">
            <a:avLst/>
          </a:prstGeom>
          <a:noFill/>
          <a:ln w="9525">
            <a:noFill/>
            <a:miter lim="800000"/>
            <a:headEnd/>
            <a:tailEnd/>
          </a:ln>
        </p:spPr>
        <p:txBody>
          <a:bodyPr>
            <a:spAutoFit/>
          </a:bodyPr>
          <a:lstStyle/>
          <a:p>
            <a:pPr>
              <a:tabLst>
                <a:tab pos="4305300" algn="l"/>
              </a:tabLst>
            </a:pPr>
            <a:r>
              <a:rPr lang="it-IT" sz="2400">
                <a:latin typeface="Arial" charset="0"/>
                <a:cs typeface="Arial" charset="0"/>
              </a:rPr>
              <a:t>*Sulfonamidi</a:t>
            </a:r>
          </a:p>
          <a:p>
            <a:pPr>
              <a:tabLst>
                <a:tab pos="4305300" algn="l"/>
              </a:tabLst>
            </a:pPr>
            <a:r>
              <a:rPr lang="it-IT" sz="2000">
                <a:latin typeface="Arial" charset="0"/>
                <a:cs typeface="Arial" charset="0"/>
              </a:rPr>
              <a:t>Uso durante 1° trimestre non evidente rischio </a:t>
            </a:r>
            <a:r>
              <a:rPr lang="it-IT" sz="2000" b="0">
                <a:latin typeface="Arial" charset="0"/>
                <a:cs typeface="Arial" charset="0"/>
              </a:rPr>
              <a:t>(studi abbastanza ampi)</a:t>
            </a:r>
          </a:p>
          <a:p>
            <a:pPr algn="just">
              <a:tabLst>
                <a:tab pos="4305300" algn="l"/>
              </a:tabLst>
            </a:pPr>
            <a:r>
              <a:rPr lang="it-IT" sz="1800">
                <a:solidFill>
                  <a:schemeClr val="accent2"/>
                </a:solidFill>
                <a:latin typeface="Arial" charset="0"/>
                <a:cs typeface="Arial" charset="0"/>
              </a:rPr>
              <a:t>Si ipotizza</a:t>
            </a:r>
            <a:r>
              <a:rPr lang="it-IT" sz="1800" b="0">
                <a:latin typeface="Arial" charset="0"/>
                <a:cs typeface="Arial" charset="0"/>
              </a:rPr>
              <a:t> un possibile aumento del rischio riproduttivo sulla base di studi recenti eseguiti sul sulfametossazolo (componente del cotrimossazolo) e sulla base di studi di teratogenicità sperimentale sugli animali, </a:t>
            </a:r>
            <a:r>
              <a:rPr lang="it-IT" sz="1800">
                <a:solidFill>
                  <a:srgbClr val="FF3300"/>
                </a:solidFill>
                <a:latin typeface="Arial" charset="0"/>
                <a:cs typeface="Arial" charset="0"/>
              </a:rPr>
              <a:t>che indicano un possibile meccanismo di azione teratogena legato alla carenza di acido folico</a:t>
            </a:r>
            <a:r>
              <a:rPr lang="it-IT" sz="1800" b="0">
                <a:solidFill>
                  <a:schemeClr val="accent2"/>
                </a:solidFill>
                <a:latin typeface="Arial" charset="0"/>
                <a:cs typeface="Arial" charset="0"/>
              </a:rPr>
              <a:t>.</a:t>
            </a:r>
            <a:r>
              <a:rPr lang="it-IT" sz="1800" b="0">
                <a:latin typeface="Arial" charset="0"/>
                <a:cs typeface="Arial" charset="0"/>
              </a:rPr>
              <a:t> Qualora tali farmaci fossero giudicati indispensabili, dovrebbero sempre essere dati con un complemento di acido folico. </a:t>
            </a:r>
          </a:p>
          <a:p>
            <a:pPr algn="just">
              <a:tabLst>
                <a:tab pos="4305300" algn="l"/>
              </a:tabLst>
            </a:pPr>
            <a:r>
              <a:rPr lang="it-IT" sz="2000">
                <a:solidFill>
                  <a:srgbClr val="FF3300"/>
                </a:solidFill>
                <a:latin typeface="Arial" charset="0"/>
                <a:cs typeface="Arial" charset="0"/>
              </a:rPr>
              <a:t>Consigliato supplemento con acido folico</a:t>
            </a:r>
          </a:p>
          <a:p>
            <a:pPr algn="just">
              <a:tabLst>
                <a:tab pos="4305300" algn="l"/>
              </a:tabLst>
            </a:pPr>
            <a:r>
              <a:rPr lang="it-IT" sz="2000">
                <a:latin typeface="Arial" charset="0"/>
                <a:cs typeface="Arial" charset="0"/>
              </a:rPr>
              <a:t>Uso ultimo trimestre possibile iperbilirubinemia nel neonato (</a:t>
            </a:r>
            <a:r>
              <a:rPr lang="it-IT" sz="1800" b="0">
                <a:latin typeface="Arial" charset="0"/>
                <a:cs typeface="Arial" charset="0"/>
              </a:rPr>
              <a:t>L'uso dei sulfamidici </a:t>
            </a:r>
            <a:r>
              <a:rPr lang="it-IT" sz="1800" b="0" u="sng">
                <a:latin typeface="Arial" charset="0"/>
                <a:cs typeface="Arial" charset="0"/>
              </a:rPr>
              <a:t>nell’ultimo periodo di gravidanza </a:t>
            </a:r>
            <a:r>
              <a:rPr lang="it-IT" sz="1800" b="0">
                <a:latin typeface="Arial" charset="0"/>
                <a:cs typeface="Arial" charset="0"/>
              </a:rPr>
              <a:t>può determinare grave iperbilirubinemia nel neonato. </a:t>
            </a:r>
            <a:r>
              <a:rPr lang="it-IT" sz="1800">
                <a:solidFill>
                  <a:schemeClr val="accent2"/>
                </a:solidFill>
                <a:latin typeface="Arial" charset="0"/>
                <a:cs typeface="Arial" charset="0"/>
              </a:rPr>
              <a:t>Questi farmaci si legano intensamente alle proteine plasmatiche ma attraversano la placenta e nel feto possono teoricamente spiazzare la bilirubina dai siti di legame con le proteine o competere con essa per gli enzimi epatici (glicuronazione) ancora inadeguati</a:t>
            </a:r>
            <a:r>
              <a:rPr lang="it-IT" sz="2000">
                <a:solidFill>
                  <a:schemeClr val="accent2"/>
                </a:solidFill>
              </a:rPr>
              <a:t> </a:t>
            </a:r>
          </a:p>
          <a:p>
            <a:pPr algn="just">
              <a:tabLst>
                <a:tab pos="4305300" algn="l"/>
              </a:tabLst>
            </a:pPr>
            <a:endParaRPr lang="it-IT" sz="2400">
              <a:solidFill>
                <a:schemeClr val="accent2"/>
              </a:solidFill>
              <a:latin typeface="Arial" charset="0"/>
              <a:cs typeface="Arial" charset="0"/>
            </a:endParaRPr>
          </a:p>
          <a:p>
            <a:pPr>
              <a:spcBef>
                <a:spcPts val="600"/>
              </a:spcBef>
              <a:tabLst>
                <a:tab pos="4305300" algn="l"/>
              </a:tabLst>
            </a:pPr>
            <a:r>
              <a:rPr lang="it-IT" sz="2400">
                <a:latin typeface="Arial" charset="0"/>
                <a:cs typeface="Arial" charset="0"/>
              </a:rPr>
              <a:t>*Sulfonamidi Trimetoprim</a:t>
            </a:r>
          </a:p>
          <a:p>
            <a:pPr>
              <a:tabLst>
                <a:tab pos="4305300" algn="l"/>
              </a:tabLst>
            </a:pPr>
            <a:r>
              <a:rPr lang="it-IT" sz="2000">
                <a:solidFill>
                  <a:srgbClr val="FF3300"/>
                </a:solidFill>
                <a:latin typeface="Arial" charset="0"/>
                <a:cs typeface="Arial" charset="0"/>
              </a:rPr>
              <a:t>Uso nel 1° trimestre rischio difetti cardio-vascolari</a:t>
            </a:r>
            <a:r>
              <a:rPr lang="it-IT" sz="2000">
                <a:latin typeface="Arial" charset="0"/>
                <a:cs typeface="Arial" charset="0"/>
              </a:rPr>
              <a:t> (</a:t>
            </a:r>
            <a:r>
              <a:rPr lang="it-IT" sz="1800">
                <a:latin typeface="Arial" charset="0"/>
                <a:cs typeface="Arial" charset="0"/>
              </a:rPr>
              <a:t>calcolato di circa 2 - 4 volte rispetto la popolazione di riferimento</a:t>
            </a:r>
            <a:r>
              <a:rPr lang="it-IT" sz="2000"/>
              <a:t>)</a:t>
            </a:r>
          </a:p>
          <a:p>
            <a:pPr>
              <a:tabLst>
                <a:tab pos="4305300" algn="l"/>
              </a:tabLst>
            </a:pPr>
            <a:r>
              <a:rPr lang="it-IT" sz="1800" b="0">
                <a:solidFill>
                  <a:srgbClr val="FF3300"/>
                </a:solidFill>
                <a:latin typeface="Arial" charset="0"/>
                <a:cs typeface="Arial" charset="0"/>
              </a:rPr>
              <a:t>Il trimetoprim è teratogeno nei ratti</a:t>
            </a:r>
            <a:r>
              <a:rPr lang="it-IT" sz="1800" b="0">
                <a:latin typeface="Arial" charset="0"/>
                <a:cs typeface="Arial" charset="0"/>
              </a:rPr>
              <a:t>, ma l'effetto teratogeno non è impedito dalla contemporanea somministrazione di acido folinico, </a:t>
            </a:r>
            <a:r>
              <a:rPr lang="it-IT" sz="1800" b="0">
                <a:solidFill>
                  <a:schemeClr val="accent2"/>
                </a:solidFill>
                <a:latin typeface="Arial" charset="0"/>
                <a:cs typeface="Arial" charset="0"/>
              </a:rPr>
              <a:t>suggerendo un meccanismo d'azione complesso, non direttamente legato all'inibizione della sintesi dei folati</a:t>
            </a:r>
            <a:r>
              <a:rPr lang="it-IT" sz="1800" b="0">
                <a:latin typeface="Arial" charset="0"/>
                <a:cs typeface="Arial" charset="0"/>
              </a:rPr>
              <a:t>. </a:t>
            </a:r>
          </a:p>
          <a:p>
            <a:pPr>
              <a:tabLst>
                <a:tab pos="4305300" algn="l"/>
              </a:tabLst>
            </a:pPr>
            <a:endParaRPr lang="it-IT" sz="2000" b="0">
              <a:latin typeface="Arial" charset="0"/>
              <a:cs typeface="Arial" charset="0"/>
            </a:endParaRPr>
          </a:p>
          <a:p>
            <a:pPr>
              <a:tabLst>
                <a:tab pos="4305300" algn="l"/>
              </a:tabLst>
            </a:pPr>
            <a:endParaRPr lang="it-IT" sz="2000" b="0">
              <a:latin typeface="Arial" charset="0"/>
              <a:cs typeface="Arial" charset="0"/>
            </a:endParaRPr>
          </a:p>
          <a:p>
            <a:pPr>
              <a:tabLst>
                <a:tab pos="4305300" algn="l"/>
              </a:tabLst>
            </a:pPr>
            <a:endParaRPr lang="it-IT" sz="2000">
              <a:latin typeface="Arial" charset="0"/>
              <a:cs typeface="Arial" charset="0"/>
            </a:endParaRPr>
          </a:p>
          <a:p>
            <a:pPr>
              <a:tabLst>
                <a:tab pos="4305300" algn="l"/>
              </a:tabLst>
            </a:pPr>
            <a:endParaRPr lang="it-IT" sz="2000">
              <a:latin typeface="Arial" charset="0"/>
              <a:cs typeface="Arial" charset="0"/>
            </a:endParaRPr>
          </a:p>
          <a:p>
            <a:pPr>
              <a:tabLst>
                <a:tab pos="4305300" algn="l"/>
              </a:tabLst>
            </a:pPr>
            <a:endParaRPr lang="it-IT" sz="2000" b="0">
              <a:latin typeface="Arial" charset="0"/>
              <a:cs typeface="Arial" charset="0"/>
            </a:endParaRPr>
          </a:p>
          <a:p>
            <a:pPr algn="just">
              <a:tabLst>
                <a:tab pos="4305300" algn="l"/>
              </a:tabLst>
            </a:pPr>
            <a:endParaRPr lang="it-IT" sz="1800" b="0">
              <a:latin typeface="Arial" charset="0"/>
              <a:cs typeface="Arial" charset="0"/>
            </a:endParaRPr>
          </a:p>
          <a:p>
            <a:pPr algn="just">
              <a:spcBef>
                <a:spcPct val="50000"/>
              </a:spcBef>
              <a:tabLst>
                <a:tab pos="4305300" algn="l"/>
              </a:tabLst>
            </a:pPr>
            <a:endParaRPr lang="it-IT" sz="1800">
              <a:latin typeface="Arial" charset="0"/>
              <a:cs typeface="Arial" charset="0"/>
            </a:endParaRPr>
          </a:p>
        </p:txBody>
      </p:sp>
      <p:sp>
        <p:nvSpPr>
          <p:cNvPr id="1741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741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77825" y="0"/>
            <a:ext cx="8416925" cy="7602538"/>
          </a:xfrm>
          <a:prstGeom prst="rect">
            <a:avLst/>
          </a:prstGeom>
          <a:noFill/>
          <a:ln w="9525">
            <a:noFill/>
            <a:miter lim="800000"/>
            <a:headEnd/>
            <a:tailEnd/>
          </a:ln>
        </p:spPr>
        <p:txBody>
          <a:bodyPr>
            <a:spAutoFit/>
          </a:bodyPr>
          <a:lstStyle/>
          <a:p>
            <a:endParaRPr lang="it-IT" sz="2000">
              <a:latin typeface="Arial" charset="0"/>
              <a:cs typeface="Arial" charset="0"/>
            </a:endParaRPr>
          </a:p>
          <a:p>
            <a:r>
              <a:rPr lang="it-IT" sz="2400">
                <a:latin typeface="Arial" charset="0"/>
                <a:cs typeface="Arial" charset="0"/>
              </a:rPr>
              <a:t>*Macrolidici</a:t>
            </a:r>
          </a:p>
          <a:p>
            <a:r>
              <a:rPr lang="it-IT" sz="2000" b="0">
                <a:latin typeface="Arial" charset="0"/>
                <a:cs typeface="Arial" charset="0"/>
              </a:rPr>
              <a:t>Non ipotizzabile un rischio teratogeno</a:t>
            </a:r>
          </a:p>
          <a:p>
            <a:endParaRPr lang="it-IT" sz="2400">
              <a:latin typeface="Arial" charset="0"/>
              <a:cs typeface="Arial" charset="0"/>
            </a:endParaRPr>
          </a:p>
          <a:p>
            <a:r>
              <a:rPr lang="it-IT" sz="2400">
                <a:latin typeface="Arial" charset="0"/>
                <a:cs typeface="Arial" charset="0"/>
              </a:rPr>
              <a:t>*Lincosamidi</a:t>
            </a:r>
          </a:p>
          <a:p>
            <a:r>
              <a:rPr lang="it-IT" sz="2000" b="0">
                <a:latin typeface="Arial" charset="0"/>
                <a:cs typeface="Arial" charset="0"/>
              </a:rPr>
              <a:t>Poco studiati</a:t>
            </a:r>
          </a:p>
          <a:p>
            <a:endParaRPr lang="it-IT" sz="2400">
              <a:latin typeface="Arial" charset="0"/>
              <a:cs typeface="Arial" charset="0"/>
            </a:endParaRPr>
          </a:p>
          <a:p>
            <a:r>
              <a:rPr lang="it-IT" sz="2400">
                <a:latin typeface="Arial" charset="0"/>
                <a:cs typeface="Arial" charset="0"/>
              </a:rPr>
              <a:t>*Aminoglicosidi</a:t>
            </a:r>
          </a:p>
          <a:p>
            <a:r>
              <a:rPr lang="it-IT" sz="2000" b="0">
                <a:latin typeface="Arial" charset="0"/>
                <a:cs typeface="Arial" charset="0"/>
              </a:rPr>
              <a:t>Non noto effetto teratogeno nel 1° trimestre</a:t>
            </a:r>
          </a:p>
          <a:p>
            <a:r>
              <a:rPr lang="it-IT" sz="2000">
                <a:solidFill>
                  <a:srgbClr val="FF3300"/>
                </a:solidFill>
                <a:latin typeface="Arial" charset="0"/>
                <a:cs typeface="Arial" charset="0"/>
              </a:rPr>
              <a:t>Rischio di ototossicità  (+ alto per streptomicina) e nefrotossicità in periodi più avanzati di gravidanza. </a:t>
            </a:r>
          </a:p>
          <a:p>
            <a:pPr algn="just"/>
            <a:r>
              <a:rPr lang="it-IT" sz="2000" b="0">
                <a:latin typeface="Arial" charset="0"/>
                <a:cs typeface="Arial" charset="0"/>
              </a:rPr>
              <a:t>NB: </a:t>
            </a:r>
            <a:r>
              <a:rPr lang="it-IT" sz="2000" b="0">
                <a:solidFill>
                  <a:schemeClr val="accent2"/>
                </a:solidFill>
                <a:latin typeface="Arial" charset="0"/>
                <a:cs typeface="Arial" charset="0"/>
              </a:rPr>
              <a:t>streptomicina usata per trattamento di tubercolosi in gravidanza, va tutto bene, basta non superare le concentrazioni terapeuticamente consigliate per non avere livelli ematici tossici.</a:t>
            </a:r>
          </a:p>
          <a:p>
            <a:pPr algn="just"/>
            <a:endParaRPr lang="it-IT" sz="2000">
              <a:solidFill>
                <a:schemeClr val="accent2"/>
              </a:solidFill>
              <a:latin typeface="Arial" charset="0"/>
              <a:cs typeface="Arial" charset="0"/>
            </a:endParaRPr>
          </a:p>
          <a:p>
            <a:r>
              <a:rPr lang="it-IT" sz="2400">
                <a:latin typeface="Arial" charset="0"/>
                <a:cs typeface="Arial" charset="0"/>
              </a:rPr>
              <a:t>*Rifampicina</a:t>
            </a:r>
          </a:p>
          <a:p>
            <a:r>
              <a:rPr lang="it-IT" sz="2000" b="0">
                <a:latin typeface="Arial" charset="0"/>
                <a:cs typeface="Arial" charset="0"/>
              </a:rPr>
              <a:t>Non noto effetto teratogeno nel 1° trimestre</a:t>
            </a:r>
          </a:p>
          <a:p>
            <a:r>
              <a:rPr lang="it-IT" sz="2000">
                <a:solidFill>
                  <a:srgbClr val="FF3300"/>
                </a:solidFill>
                <a:latin typeface="Arial" charset="0"/>
                <a:cs typeface="Arial" charset="0"/>
              </a:rPr>
              <a:t>Da evitare nel 3° trimestre per interferenza con sintesi protrombina</a:t>
            </a:r>
          </a:p>
          <a:p>
            <a:endParaRPr lang="it-IT" sz="2000">
              <a:solidFill>
                <a:srgbClr val="FF3300"/>
              </a:solidFill>
              <a:latin typeface="Arial" charset="0"/>
              <a:cs typeface="Arial" charset="0"/>
            </a:endParaRPr>
          </a:p>
          <a:p>
            <a:endParaRPr lang="it-IT" sz="2400">
              <a:latin typeface="Arial" charset="0"/>
              <a:cs typeface="Arial" charset="0"/>
            </a:endParaRPr>
          </a:p>
          <a:p>
            <a:endParaRPr lang="it-IT" sz="2000" b="0">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1843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843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377825" y="0"/>
            <a:ext cx="8416925" cy="7312025"/>
          </a:xfrm>
          <a:prstGeom prst="rect">
            <a:avLst/>
          </a:prstGeom>
          <a:noFill/>
          <a:ln w="9525">
            <a:noFill/>
            <a:miter lim="800000"/>
            <a:headEnd/>
            <a:tailEnd/>
          </a:ln>
        </p:spPr>
        <p:txBody>
          <a:bodyPr>
            <a:spAutoFit/>
          </a:bodyPr>
          <a:lstStyle/>
          <a:p>
            <a:r>
              <a:rPr lang="it-IT" sz="2400">
                <a:latin typeface="Arial" charset="0"/>
                <a:cs typeface="Arial" charset="0"/>
              </a:rPr>
              <a:t>*Isoniazide</a:t>
            </a:r>
          </a:p>
          <a:p>
            <a:r>
              <a:rPr lang="it-IT" sz="2000" b="0">
                <a:solidFill>
                  <a:schemeClr val="accent2"/>
                </a:solidFill>
                <a:latin typeface="Arial" charset="0"/>
                <a:cs typeface="Arial" charset="0"/>
              </a:rPr>
              <a:t>Non riportati casi di teratogenesi (1° trimestre)</a:t>
            </a:r>
          </a:p>
          <a:p>
            <a:pPr algn="just"/>
            <a:r>
              <a:rPr lang="it-IT" sz="2000" b="0">
                <a:latin typeface="Arial" charset="0"/>
                <a:cs typeface="Arial" charset="0"/>
              </a:rPr>
              <a:t>Da non escludere possibili danni al SNC (a causa della nota neurotossicità del farmaco nell’adulto) </a:t>
            </a:r>
          </a:p>
          <a:p>
            <a:pPr algn="just"/>
            <a:r>
              <a:rPr lang="it-IT" sz="2000">
                <a:solidFill>
                  <a:srgbClr val="FF3300"/>
                </a:solidFill>
                <a:latin typeface="Arial" charset="0"/>
                <a:cs typeface="Arial" charset="0"/>
              </a:rPr>
              <a:t>NB: buona regola associarla in gravidanza (per tubercolosi) alla </a:t>
            </a:r>
            <a:r>
              <a:rPr lang="it-IT" sz="2000" u="sng">
                <a:solidFill>
                  <a:srgbClr val="FF3300"/>
                </a:solidFill>
                <a:latin typeface="Arial" charset="0"/>
                <a:cs typeface="Arial" charset="0"/>
              </a:rPr>
              <a:t>piridossina </a:t>
            </a:r>
            <a:r>
              <a:rPr lang="it-IT" sz="2000">
                <a:solidFill>
                  <a:srgbClr val="FF3300"/>
                </a:solidFill>
                <a:latin typeface="Arial" charset="0"/>
                <a:cs typeface="Arial" charset="0"/>
              </a:rPr>
              <a:t>per prevenire i danni eventuali al SNC. </a:t>
            </a:r>
            <a:r>
              <a:rPr lang="it-IT" sz="1400">
                <a:solidFill>
                  <a:schemeClr val="bg1"/>
                </a:solidFill>
              </a:rPr>
              <a:t>L’isoniazide viene insufficientemente metabolizzata e forma complessi con la vitamina B6	</a:t>
            </a:r>
            <a:r>
              <a:rPr lang="it-IT" sz="1400" u="sng">
                <a:solidFill>
                  <a:srgbClr val="FFFF00"/>
                </a:solidFill>
              </a:rPr>
              <a:t>neuropatia da carenza di vitamina B6</a:t>
            </a:r>
            <a:r>
              <a:rPr lang="it-IT" sz="1400">
                <a:solidFill>
                  <a:schemeClr val="bg1"/>
                </a:solidFill>
              </a:rPr>
              <a:t>  (piridossina) </a:t>
            </a:r>
          </a:p>
          <a:p>
            <a:pPr algn="just"/>
            <a:endParaRPr lang="it-IT" sz="1400" b="0">
              <a:latin typeface="Arial" charset="0"/>
              <a:cs typeface="Arial" charset="0"/>
            </a:endParaRPr>
          </a:p>
          <a:p>
            <a:r>
              <a:rPr lang="it-IT" sz="2400">
                <a:latin typeface="Arial" charset="0"/>
                <a:cs typeface="Arial" charset="0"/>
              </a:rPr>
              <a:t>*Pirazinamide e Etambutolo</a:t>
            </a:r>
          </a:p>
          <a:p>
            <a:r>
              <a:rPr lang="it-IT" sz="2000" b="0">
                <a:latin typeface="Arial" charset="0"/>
                <a:cs typeface="Arial" charset="0"/>
              </a:rPr>
              <a:t>Non disponibili studi specifici</a:t>
            </a:r>
          </a:p>
          <a:p>
            <a:endParaRPr lang="it-IT" sz="1600" b="0">
              <a:latin typeface="Arial" charset="0"/>
              <a:cs typeface="Arial" charset="0"/>
            </a:endParaRPr>
          </a:p>
          <a:p>
            <a:r>
              <a:rPr lang="it-IT" sz="2400">
                <a:latin typeface="Arial" charset="0"/>
                <a:cs typeface="Arial" charset="0"/>
              </a:rPr>
              <a:t>*Chinolonici e fluochinolonici</a:t>
            </a:r>
          </a:p>
          <a:p>
            <a:r>
              <a:rPr lang="it-IT" sz="2000" b="0">
                <a:latin typeface="Arial" charset="0"/>
                <a:cs typeface="Arial" charset="0"/>
              </a:rPr>
              <a:t>Osservati danni cartilaginei in animali da esperimento (</a:t>
            </a:r>
            <a:r>
              <a:rPr lang="it-IT" sz="2000" b="0"/>
              <a:t>Notata in cuccioli di ratto e di cane la possibilità di danni cartilagineii tale eventualità non è stata riportata per un piccolo gruppo di bambini nati da madri trattate) </a:t>
            </a:r>
          </a:p>
          <a:p>
            <a:r>
              <a:rPr lang="it-IT" sz="2000" b="0">
                <a:latin typeface="Arial" charset="0"/>
                <a:cs typeface="Arial" charset="0"/>
              </a:rPr>
              <a:t>Notoriamente possono provocare alterazioni a livello cartilagineo con possibilità di rottura dei tendini. </a:t>
            </a:r>
            <a:r>
              <a:rPr lang="it-IT" sz="2000">
                <a:solidFill>
                  <a:srgbClr val="FF3300"/>
                </a:solidFill>
                <a:latin typeface="Arial" charset="0"/>
                <a:cs typeface="Arial" charset="0"/>
              </a:rPr>
              <a:t>Pertanto sono considerati pericolosi in gravidanza e sino a 18 anni di età. </a:t>
            </a:r>
          </a:p>
          <a:p>
            <a:endParaRPr lang="it-IT" sz="1600">
              <a:solidFill>
                <a:srgbClr val="FF3300"/>
              </a:solidFill>
              <a:latin typeface="Arial" charset="0"/>
              <a:cs typeface="Arial" charset="0"/>
            </a:endParaRPr>
          </a:p>
          <a:p>
            <a:r>
              <a:rPr lang="it-IT" sz="2400">
                <a:latin typeface="Arial" charset="0"/>
                <a:cs typeface="Arial" charset="0"/>
              </a:rPr>
              <a:t>*Derivati nitroimidazolici</a:t>
            </a:r>
          </a:p>
          <a:p>
            <a:r>
              <a:rPr lang="it-IT" sz="2000" b="0">
                <a:latin typeface="Arial" charset="0"/>
                <a:cs typeface="Arial" charset="0"/>
              </a:rPr>
              <a:t>Non riscontrati danni nel 1° trimestre. Non sembra ci sia rischio di tumori</a:t>
            </a:r>
          </a:p>
          <a:p>
            <a:r>
              <a:rPr lang="it-IT" sz="2000" b="0">
                <a:latin typeface="Arial" charset="0"/>
                <a:cs typeface="Arial" charset="0"/>
              </a:rPr>
              <a:t>Non ipotizzabile un rischio teratogeno</a:t>
            </a:r>
          </a:p>
          <a:p>
            <a:endParaRPr lang="it-IT" sz="2400">
              <a:latin typeface="Arial" charset="0"/>
              <a:cs typeface="Arial" charset="0"/>
            </a:endParaRPr>
          </a:p>
        </p:txBody>
      </p:sp>
      <p:sp>
        <p:nvSpPr>
          <p:cNvPr id="1945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946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77825" y="0"/>
            <a:ext cx="8416925" cy="6667500"/>
          </a:xfrm>
          <a:prstGeom prst="rect">
            <a:avLst/>
          </a:prstGeom>
          <a:noFill/>
          <a:ln w="9525">
            <a:noFill/>
            <a:miter lim="800000"/>
            <a:headEnd/>
            <a:tailEnd/>
          </a:ln>
        </p:spPr>
        <p:txBody>
          <a:bodyPr>
            <a:spAutoFit/>
          </a:bodyPr>
          <a:lstStyle/>
          <a:p>
            <a:r>
              <a:rPr lang="it-IT" sz="2400">
                <a:latin typeface="Arial" charset="0"/>
                <a:cs typeface="Arial" charset="0"/>
              </a:rPr>
              <a:t>*Derivati nitrofuranici</a:t>
            </a:r>
          </a:p>
          <a:p>
            <a:r>
              <a:rPr lang="it-IT" sz="2400" b="0">
                <a:latin typeface="Arial" charset="0"/>
                <a:cs typeface="Arial" charset="0"/>
              </a:rPr>
              <a:t>Non riscontrati danni nel 1° trimestre</a:t>
            </a:r>
          </a:p>
          <a:p>
            <a:r>
              <a:rPr lang="it-IT" sz="2000">
                <a:solidFill>
                  <a:srgbClr val="FF3300"/>
                </a:solidFill>
                <a:latin typeface="Arial" charset="0"/>
                <a:cs typeface="Arial" charset="0"/>
              </a:rPr>
              <a:t>Sconsigliati nell’ultimo periodo per rischio anemia emolitica (per carenza di glucosio-6P-deidrogenasi nel neonato)</a:t>
            </a:r>
          </a:p>
          <a:p>
            <a:endParaRPr lang="it-IT" sz="2000" b="0">
              <a:solidFill>
                <a:srgbClr val="FF3300"/>
              </a:solidFill>
              <a:latin typeface="Arial" charset="0"/>
              <a:cs typeface="Arial" charset="0"/>
            </a:endParaRPr>
          </a:p>
          <a:p>
            <a:r>
              <a:rPr lang="it-IT" sz="2400">
                <a:latin typeface="Arial" charset="0"/>
                <a:cs typeface="Arial" charset="0"/>
              </a:rPr>
              <a:t>*Ketoconazolo</a:t>
            </a:r>
          </a:p>
          <a:p>
            <a:r>
              <a:rPr lang="it-IT" sz="2400" b="0">
                <a:latin typeface="Arial" charset="0"/>
                <a:cs typeface="Arial" charset="0"/>
              </a:rPr>
              <a:t>Rischio teorico di inibizione sintesi steroidi sessuali </a:t>
            </a:r>
            <a:r>
              <a:rPr lang="it-IT" sz="2000" b="0">
                <a:latin typeface="Arial" charset="0"/>
                <a:cs typeface="Arial" charset="0"/>
              </a:rPr>
              <a:t>(Teoricamente l'inibizione della sintesi degli steroidi gonadici e surrenalici potrebbe alterare la differenziazione degli organi sessuali fetali.) </a:t>
            </a:r>
            <a:r>
              <a:rPr lang="it-IT" sz="2000">
                <a:solidFill>
                  <a:srgbClr val="FF3300"/>
                </a:solidFill>
                <a:latin typeface="Arial" charset="0"/>
                <a:cs typeface="Arial" charset="0"/>
              </a:rPr>
              <a:t>Per tale motivo andrebbe usato in gravidanza con estrema cautela.</a:t>
            </a:r>
          </a:p>
          <a:p>
            <a:r>
              <a:rPr lang="it-IT" sz="2400" b="0">
                <a:latin typeface="Arial" charset="0"/>
                <a:cs typeface="Arial" charset="0"/>
              </a:rPr>
              <a:t/>
            </a:r>
            <a:br>
              <a:rPr lang="it-IT" sz="2400" b="0">
                <a:latin typeface="Arial" charset="0"/>
                <a:cs typeface="Arial" charset="0"/>
              </a:rPr>
            </a:br>
            <a:r>
              <a:rPr lang="it-IT" sz="2400" b="0">
                <a:latin typeface="Arial" charset="0"/>
                <a:cs typeface="Arial" charset="0"/>
              </a:rPr>
              <a:t>*</a:t>
            </a:r>
            <a:r>
              <a:rPr lang="it-IT" sz="2400">
                <a:latin typeface="Arial" charset="0"/>
                <a:cs typeface="Arial" charset="0"/>
              </a:rPr>
              <a:t>Fluconazolo e Itraconazolo</a:t>
            </a:r>
          </a:p>
          <a:p>
            <a:r>
              <a:rPr lang="it-IT" sz="2400" b="0">
                <a:solidFill>
                  <a:srgbClr val="FF3300"/>
                </a:solidFill>
                <a:latin typeface="Arial" charset="0"/>
                <a:cs typeface="Arial" charset="0"/>
              </a:rPr>
              <a:t>Alte dosi e uso protratto nel 1° trimestre rischio di ipoplasia nasale, palatoschisi, fusioni ossee degli arti e cardiopatie per Fluconazolo.</a:t>
            </a:r>
          </a:p>
          <a:p>
            <a:pPr algn="just"/>
            <a:r>
              <a:rPr lang="it-IT" sz="2400" b="0">
                <a:latin typeface="Arial" charset="0"/>
                <a:cs typeface="Arial" charset="0"/>
              </a:rPr>
              <a:t>NB: </a:t>
            </a:r>
            <a:r>
              <a:rPr lang="it-IT" sz="2400" b="0"/>
              <a:t>non ci sono evidenze di rischi per bassi dosaggi di Itraconazolo ma l'analogia con il fluconazolo suggerisce la possibilità di rischio a dosaggi più elevati </a:t>
            </a:r>
          </a:p>
          <a:p>
            <a:endParaRPr lang="it-IT" sz="2400">
              <a:latin typeface="Arial" charset="0"/>
              <a:cs typeface="Arial" charset="0"/>
            </a:endParaRPr>
          </a:p>
        </p:txBody>
      </p:sp>
      <p:sp>
        <p:nvSpPr>
          <p:cNvPr id="2048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048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393700" y="247650"/>
            <a:ext cx="8416925" cy="6362700"/>
          </a:xfrm>
          <a:prstGeom prst="rect">
            <a:avLst/>
          </a:prstGeom>
          <a:noFill/>
          <a:ln w="9525">
            <a:noFill/>
            <a:miter lim="800000"/>
            <a:headEnd/>
            <a:tailEnd/>
          </a:ln>
        </p:spPr>
        <p:txBody>
          <a:bodyPr>
            <a:spAutoFit/>
          </a:bodyPr>
          <a:lstStyle/>
          <a:p>
            <a:pPr algn="just">
              <a:spcAft>
                <a:spcPts val="600"/>
              </a:spcAft>
            </a:pPr>
            <a:r>
              <a:rPr lang="it-IT" sz="1800">
                <a:latin typeface="Arial" charset="0"/>
                <a:cs typeface="Arial" charset="0"/>
              </a:rPr>
              <a:t>E' da sottolineare che raramente i farmaci producono anormalità assolutamente aspecifiche: benchè la maggior parte dei farmaci colpiscano preferenzialmente particolari aspetti dello sviluppo, un singolo farmaco può produrre differenti malformazioni così come la stesse malformazioni possono essere determinate da farmaci diversi.</a:t>
            </a:r>
          </a:p>
          <a:p>
            <a:pPr algn="just">
              <a:spcAft>
                <a:spcPts val="600"/>
              </a:spcAft>
            </a:pPr>
            <a:r>
              <a:rPr lang="it-IT" sz="1800">
                <a:solidFill>
                  <a:schemeClr val="accent2"/>
                </a:solidFill>
                <a:latin typeface="Arial" charset="0"/>
                <a:cs typeface="Arial" charset="0"/>
              </a:rPr>
              <a:t>Dopo la ottava-decima settimana di vita intrauterina l'embrione è pienamente differenziato ed i farmaci non possono essere più teratogeni nel senso letterale del termine, tuttavia possono ancora causare disordini nella crescita e nella funzionalità del feto. Il sistema nevoso centrale in particolare continua a svilupparsi durante la gravidanza ed i danni, prodotti dopo il primo trimestre di gravidanza, possono sfociare in microencefalia o ritardo mentale</a:t>
            </a:r>
            <a:r>
              <a:rPr lang="it-IT" sz="1800">
                <a:solidFill>
                  <a:srgbClr val="00FF00"/>
                </a:solidFill>
                <a:latin typeface="Arial" charset="0"/>
                <a:cs typeface="Arial" charset="0"/>
              </a:rPr>
              <a:t>. </a:t>
            </a:r>
          </a:p>
          <a:p>
            <a:pPr algn="just">
              <a:spcAft>
                <a:spcPts val="600"/>
              </a:spcAft>
            </a:pPr>
            <a:r>
              <a:rPr lang="it-IT" sz="1800">
                <a:solidFill>
                  <a:srgbClr val="FF3300"/>
                </a:solidFill>
                <a:latin typeface="Arial" charset="0"/>
                <a:cs typeface="Arial" charset="0"/>
              </a:rPr>
              <a:t>Di conseguenza il periodo critico per la teratogenicità viene - considerato quello compreso tra la 3° e la 8° o 10° settimana di vita intrauterina e purtroppo durante una buona parte di  questo periodo la donna può ignorare di essere gravida. </a:t>
            </a:r>
          </a:p>
          <a:p>
            <a:pPr algn="just"/>
            <a:r>
              <a:rPr lang="it-IT" sz="1800">
                <a:latin typeface="Arial" charset="0"/>
                <a:cs typeface="Arial" charset="0"/>
              </a:rPr>
              <a:t>I farmaci dati dopo il primo trimestre non sono in genere teratogeni nel senso stretto del termine, ma possono colpire la crescita o la funzione dei tessuti o organi a più lenta istogenesi o possono determinare nel feto effetti tossici legati alla loro azione farmacologica e quindi simili a quelli riscontrabili nell'adulto.  (reazioni di tipo A : perchè il feto è più sensibile agli effetti tossici della madre )</a:t>
            </a:r>
          </a:p>
        </p:txBody>
      </p:sp>
      <p:sp>
        <p:nvSpPr>
          <p:cNvPr id="307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307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46050" y="-95250"/>
            <a:ext cx="8918575" cy="8083550"/>
          </a:xfrm>
          <a:prstGeom prst="rect">
            <a:avLst/>
          </a:prstGeom>
          <a:noFill/>
          <a:ln w="9525">
            <a:noFill/>
            <a:miter lim="800000"/>
            <a:headEnd/>
            <a:tailEnd/>
          </a:ln>
        </p:spPr>
        <p:txBody>
          <a:bodyPr>
            <a:spAutoFit/>
          </a:bodyPr>
          <a:lstStyle/>
          <a:p>
            <a:pPr algn="just"/>
            <a:r>
              <a:rPr lang="it-IT"/>
              <a:t>8. Farmaci attivi a livello centrale</a:t>
            </a:r>
            <a:r>
              <a:rPr lang="it-IT" sz="2400"/>
              <a:t> </a:t>
            </a:r>
          </a:p>
          <a:p>
            <a:pPr algn="just"/>
            <a:r>
              <a:rPr lang="it-IT" sz="2400" b="0"/>
              <a:t>Tra le benzodiazepine il </a:t>
            </a:r>
            <a:r>
              <a:rPr lang="it-IT" sz="2400"/>
              <a:t>diazepam </a:t>
            </a:r>
            <a:r>
              <a:rPr lang="it-IT" sz="2400" b="0"/>
              <a:t>(Valium) è stato associato alla comparsa di labbro </a:t>
            </a:r>
            <a:r>
              <a:rPr lang="it-IT" sz="2400"/>
              <a:t>leporino e di palatoschisi</a:t>
            </a:r>
            <a:r>
              <a:rPr lang="it-IT" sz="2400" b="0"/>
              <a:t> ed il </a:t>
            </a:r>
            <a:r>
              <a:rPr lang="it-IT" sz="2400"/>
              <a:t>clordiazepossido </a:t>
            </a:r>
            <a:r>
              <a:rPr lang="it-IT" sz="2400" b="0"/>
              <a:t>(Librium) ad altre anormalità congenite; questi dati </a:t>
            </a:r>
            <a:r>
              <a:rPr lang="it-IT" sz="2400"/>
              <a:t>non</a:t>
            </a:r>
            <a:r>
              <a:rPr lang="it-IT" sz="2400" b="0"/>
              <a:t> sembrano essere confermati da ulteriori studi benchè </a:t>
            </a:r>
            <a:r>
              <a:rPr lang="it-IT" sz="2400"/>
              <a:t>sia noto</a:t>
            </a:r>
            <a:r>
              <a:rPr lang="it-IT" sz="2400" b="0"/>
              <a:t> che si </a:t>
            </a:r>
            <a:r>
              <a:rPr lang="it-IT" sz="2400" b="0">
                <a:solidFill>
                  <a:schemeClr val="accent2"/>
                </a:solidFill>
              </a:rPr>
              <a:t>concentrano fortemente a livello fetale</a:t>
            </a:r>
            <a:r>
              <a:rPr lang="it-IT" sz="2400" b="0"/>
              <a:t>, </a:t>
            </a:r>
            <a:r>
              <a:rPr lang="it-IT" sz="2400" b="0">
                <a:solidFill>
                  <a:schemeClr val="accent2"/>
                </a:solidFill>
              </a:rPr>
              <a:t>raggiungendo delle concentrazioni a livello del fegato più elevate di quelle ematiche materne.</a:t>
            </a:r>
          </a:p>
          <a:p>
            <a:pPr algn="just"/>
            <a:r>
              <a:rPr lang="it-IT" sz="2400" b="0"/>
              <a:t>Attualmente è opinione corrente che il gruppo dei farmaci ansiolitici-sedativi-ipnotici presenti un </a:t>
            </a:r>
            <a:r>
              <a:rPr lang="it-IT" sz="2400"/>
              <a:t>potenziale teratogeno</a:t>
            </a:r>
            <a:r>
              <a:rPr lang="it-IT" sz="2400" b="0"/>
              <a:t> </a:t>
            </a:r>
            <a:r>
              <a:rPr lang="it-IT" sz="2400"/>
              <a:t>estremamente basso</a:t>
            </a:r>
            <a:r>
              <a:rPr lang="it-IT" sz="2400" b="0"/>
              <a:t> o addirittura assente soprattutto se l'uso non è prolungato e a dosi normali, </a:t>
            </a:r>
            <a:r>
              <a:rPr lang="it-IT" sz="2400"/>
              <a:t>si consiglia comunque cautela</a:t>
            </a:r>
            <a:r>
              <a:rPr lang="it-IT" sz="2400" b="0"/>
              <a:t>.</a:t>
            </a:r>
          </a:p>
          <a:p>
            <a:pPr algn="just"/>
            <a:r>
              <a:rPr lang="it-IT" sz="2400" b="0">
                <a:solidFill>
                  <a:srgbClr val="FF3300"/>
                </a:solidFill>
              </a:rPr>
              <a:t>In seguito ad esposizione nell'ultima parte della gravidanza sono stati osservati </a:t>
            </a:r>
            <a:r>
              <a:rPr lang="it-IT" sz="2400">
                <a:solidFill>
                  <a:srgbClr val="FF3300"/>
                </a:solidFill>
              </a:rPr>
              <a:t>poi sintomi da astinenza nei neonati.</a:t>
            </a:r>
          </a:p>
          <a:p>
            <a:pPr algn="just"/>
            <a:r>
              <a:rPr lang="it-IT" sz="2400" b="0">
                <a:solidFill>
                  <a:schemeClr val="accent2"/>
                </a:solidFill>
              </a:rPr>
              <a:t>Se l'uso delle BDZ appare essenziale è importante utilizzare il più basso dosaggio efficace ed è preferibile usare BDZ ad azione breve e interrompere il trattamento prima del parto.</a:t>
            </a:r>
          </a:p>
          <a:p>
            <a:pPr algn="just"/>
            <a:r>
              <a:rPr lang="it-IT" sz="2400" b="0"/>
              <a:t>E' stata avanzata l'ipotesi di possibili alterazioni comportamentali, come è stato osservato negli animali di laboratorio.</a:t>
            </a:r>
            <a:endParaRPr lang="it-IT" sz="2400" b="0">
              <a:cs typeface="Arial" charset="0"/>
            </a:endParaRPr>
          </a:p>
          <a:p>
            <a:pPr algn="just"/>
            <a:endParaRPr lang="it-IT" sz="2400" b="0">
              <a:cs typeface="Arial" charset="0"/>
            </a:endParaRPr>
          </a:p>
          <a:p>
            <a:endParaRPr lang="it-IT" sz="2000" b="0">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2150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150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98450" y="142875"/>
            <a:ext cx="8766175" cy="7050088"/>
          </a:xfrm>
          <a:prstGeom prst="rect">
            <a:avLst/>
          </a:prstGeom>
          <a:noFill/>
          <a:ln w="9525">
            <a:noFill/>
            <a:miter lim="800000"/>
            <a:headEnd/>
            <a:tailEnd/>
          </a:ln>
        </p:spPr>
        <p:txBody>
          <a:bodyPr>
            <a:spAutoFit/>
          </a:bodyPr>
          <a:lstStyle/>
          <a:p>
            <a:pPr algn="just"/>
            <a:r>
              <a:rPr lang="it-IT"/>
              <a:t>9. Antidepressivi</a:t>
            </a:r>
          </a:p>
          <a:p>
            <a:pPr algn="just"/>
            <a:endParaRPr lang="it-IT" sz="1000"/>
          </a:p>
          <a:p>
            <a:pPr algn="just"/>
            <a:r>
              <a:rPr lang="it-IT" sz="2400"/>
              <a:t>* ANSIOLITICI E SEDATIVI </a:t>
            </a:r>
          </a:p>
          <a:p>
            <a:pPr algn="just"/>
            <a:r>
              <a:rPr lang="it-IT" sz="2400" b="0">
                <a:solidFill>
                  <a:schemeClr val="accent2"/>
                </a:solidFill>
              </a:rPr>
              <a:t>Sono farmaci ampiamente usati nei primi mesi di gravidanza e le opinioni su di essi sono quanto mai contrastanti.</a:t>
            </a:r>
            <a:r>
              <a:rPr lang="it-IT" sz="2400" b="0"/>
              <a:t> </a:t>
            </a:r>
          </a:p>
          <a:p>
            <a:pPr algn="just"/>
            <a:endParaRPr lang="it-IT" sz="1000" b="0"/>
          </a:p>
          <a:p>
            <a:pPr algn="just">
              <a:buFontTx/>
              <a:buChar char="•"/>
            </a:pPr>
            <a:r>
              <a:rPr lang="it-IT" sz="2400"/>
              <a:t>ANTIDEPRESSIVI TRICICLICI</a:t>
            </a:r>
            <a:r>
              <a:rPr lang="it-IT"/>
              <a:t>: </a:t>
            </a:r>
            <a:r>
              <a:rPr lang="it-IT" sz="2400"/>
              <a:t>Amitriptilina</a:t>
            </a:r>
            <a:r>
              <a:rPr lang="it-IT" sz="2400" b="0"/>
              <a:t> (Laroxyl), </a:t>
            </a:r>
            <a:r>
              <a:rPr lang="it-IT" sz="2400"/>
              <a:t>Imipramina</a:t>
            </a:r>
            <a:r>
              <a:rPr lang="it-IT" sz="2400" b="0"/>
              <a:t> (Tofranil) ed altri sono sospettati di possibili effetti teratogeni dal momento che sono stati riferiti </a:t>
            </a:r>
            <a:r>
              <a:rPr lang="it-IT" sz="2400"/>
              <a:t>3 casi di bambini</a:t>
            </a:r>
            <a:r>
              <a:rPr lang="it-IT" sz="2400" b="0"/>
              <a:t> malformati nati da madri trattate con questi farmaci, ma anche in questo caso un'analisi retrospettiva di migliaia di casi ha fatto sorgere molti dubbi sulla fondatezza di una tale ipotesi. </a:t>
            </a:r>
          </a:p>
          <a:p>
            <a:pPr algn="just"/>
            <a:r>
              <a:rPr lang="it-IT" sz="2400">
                <a:solidFill>
                  <a:schemeClr val="accent2"/>
                </a:solidFill>
              </a:rPr>
              <a:t>Attualmente, considerati gli ampi studi a disposizione per questi prodotti, non esiste alcuna evidenza di aumento di rischio</a:t>
            </a:r>
            <a:r>
              <a:rPr lang="it-IT" sz="2400" b="0">
                <a:solidFill>
                  <a:schemeClr val="accent2"/>
                </a:solidFill>
              </a:rPr>
              <a:t>.</a:t>
            </a:r>
            <a:r>
              <a:rPr lang="it-IT" sz="2400" b="0"/>
              <a:t> </a:t>
            </a:r>
            <a:r>
              <a:rPr lang="it-IT" sz="2400">
                <a:solidFill>
                  <a:srgbClr val="FF3300"/>
                </a:solidFill>
              </a:rPr>
              <a:t>Tuttavia l'uso prolungato e/o in prossimità del parto, può determinare crisi di astinenza neonatale con irritabilità, tachicardia, tachipnea, convulsioni</a:t>
            </a:r>
            <a:endParaRPr lang="it-IT" sz="2400">
              <a:solidFill>
                <a:srgbClr val="FF3300"/>
              </a:solidFill>
              <a:cs typeface="Arial" charset="0"/>
            </a:endParaRPr>
          </a:p>
          <a:p>
            <a:endParaRPr lang="it-IT" sz="2400">
              <a:solidFill>
                <a:srgbClr val="FF3300"/>
              </a:solidFill>
              <a:latin typeface="Arial" charset="0"/>
              <a:cs typeface="Arial" charset="0"/>
            </a:endParaRP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2253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253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98450" y="-31750"/>
            <a:ext cx="8766175" cy="6994525"/>
          </a:xfrm>
          <a:prstGeom prst="rect">
            <a:avLst/>
          </a:prstGeom>
          <a:noFill/>
          <a:ln w="9525">
            <a:noFill/>
            <a:miter lim="800000"/>
            <a:headEnd/>
            <a:tailEnd/>
          </a:ln>
        </p:spPr>
        <p:txBody>
          <a:bodyPr>
            <a:spAutoFit/>
          </a:bodyPr>
          <a:lstStyle/>
          <a:p>
            <a:pPr algn="just"/>
            <a:r>
              <a:rPr lang="it-IT"/>
              <a:t>*ANTIDEPRESSIVI INIBITORI SELETTIVI DELLA RICAPTAZIONE DELLA SEROTONINA:</a:t>
            </a:r>
            <a:r>
              <a:rPr lang="it-IT" sz="2000"/>
              <a:t> </a:t>
            </a:r>
          </a:p>
          <a:p>
            <a:pPr algn="just"/>
            <a:r>
              <a:rPr lang="it-IT" sz="2400" b="0"/>
              <a:t>Sono frequentemente prescritti in gravidanza e nel periodo post-partum per la depressione, malgrado il loro impiego sia controverso. </a:t>
            </a:r>
            <a:r>
              <a:rPr lang="it-IT" sz="2400" b="0">
                <a:solidFill>
                  <a:schemeClr val="accent2"/>
                </a:solidFill>
              </a:rPr>
              <a:t>La depressione materna di per sé è associata ad una serie di effetti avversi nel neonato quali: - basso livello di vitalità e diminuzione del tono motorio - basso peso alla nascita - difficoltà nella vocalizzazione - espressione facciale assente o quasi in risposta a stimoli o aumentata irritabilità ed inconsolabilità</a:t>
            </a:r>
            <a:r>
              <a:rPr lang="it-IT" sz="2400" b="0"/>
              <a:t> </a:t>
            </a:r>
          </a:p>
          <a:p>
            <a:pPr algn="just">
              <a:lnSpc>
                <a:spcPct val="90000"/>
              </a:lnSpc>
            </a:pPr>
            <a:r>
              <a:rPr lang="it-IT" sz="2400" b="0"/>
              <a:t>Per altro le stesse donne depresse appaiono avere più complicazioni durante la gravidanza, quali: o parto prematuro o preeclampsia</a:t>
            </a:r>
            <a:r>
              <a:rPr lang="it-IT" b="0"/>
              <a:t> </a:t>
            </a:r>
            <a:r>
              <a:rPr lang="it-IT" sz="1800" b="0"/>
              <a:t>(</a:t>
            </a:r>
            <a:r>
              <a:rPr lang="it-IT" sz="2000" b="0"/>
              <a:t>fa parte della cosiddetta </a:t>
            </a:r>
            <a:r>
              <a:rPr lang="it-IT" sz="2000" b="0" i="1"/>
              <a:t>gestosi</a:t>
            </a:r>
            <a:r>
              <a:rPr lang="it-IT" sz="2000" b="0"/>
              <a:t> termine con il quale fino al 1988 si indicava una sindrome caratterizzata dalla presenza, singola o in associazione, di sintomi quali edema, proteinuria o ipertensione. </a:t>
            </a:r>
            <a:r>
              <a:rPr lang="it-IT" sz="1800" b="0"/>
              <a:t>Si parla di preeclampsia quando l’incremento pressorio rilevato dopo la 20a settimana di gestazione in donne precedentemente normotese, si accompagna a proteinuria circa 0,3 g/l in un campione delle 24h).</a:t>
            </a:r>
          </a:p>
          <a:p>
            <a:pPr algn="just"/>
            <a:r>
              <a:rPr lang="it-IT" sz="2400" b="0"/>
              <a:t>Il passaggio placentare di questi farmaci è ampiamente documentato. Tali farmaci non sembrano essere associati ad un aumento di rischio di malformazioni nella popolazione, oltre il livello basale dell'l-3% (dicembre 2005).</a:t>
            </a:r>
            <a:r>
              <a:rPr lang="it-IT" sz="2000" b="0"/>
              <a:t> </a:t>
            </a:r>
          </a:p>
        </p:txBody>
      </p:sp>
      <p:sp>
        <p:nvSpPr>
          <p:cNvPr id="2355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355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298450" y="-15875"/>
            <a:ext cx="8766175" cy="8021638"/>
          </a:xfrm>
          <a:prstGeom prst="rect">
            <a:avLst/>
          </a:prstGeom>
          <a:noFill/>
          <a:ln w="9525">
            <a:noFill/>
            <a:miter lim="800000"/>
            <a:headEnd/>
            <a:tailEnd/>
          </a:ln>
        </p:spPr>
        <p:txBody>
          <a:bodyPr>
            <a:spAutoFit/>
          </a:bodyPr>
          <a:lstStyle/>
          <a:p>
            <a:pPr algn="just"/>
            <a:r>
              <a:rPr lang="it-IT"/>
              <a:t>*SSRI:</a:t>
            </a:r>
            <a:r>
              <a:rPr lang="it-IT" sz="2000"/>
              <a:t> (continua)</a:t>
            </a:r>
          </a:p>
          <a:p>
            <a:pPr algn="just"/>
            <a:endParaRPr lang="it-IT" sz="1000"/>
          </a:p>
          <a:p>
            <a:pPr algn="just"/>
            <a:r>
              <a:rPr lang="it-IT" sz="2400" b="0">
                <a:solidFill>
                  <a:schemeClr val="accent2"/>
                </a:solidFill>
              </a:rPr>
              <a:t>Tuttavia è stato dimostrato che la serotonina è presente già nelle prime fasi dello sviluppo fetale ed ha un importante ruolo come neurotrasmettitore nella morfogenesi del cervello.</a:t>
            </a:r>
            <a:r>
              <a:rPr lang="it-IT" sz="2400"/>
              <a:t> </a:t>
            </a:r>
            <a:r>
              <a:rPr lang="it-IT" sz="2400" b="0"/>
              <a:t>Tale ruolo non è ancora perfettamente conosciuto, ma sembra che la serotonina contribuisca all'autoregolazione dello sviluppo dei neuroni serotoninergici ed allo sviluppo di diversi neuroni produttori di altri neurotrasmettitori.</a:t>
            </a:r>
            <a:r>
              <a:rPr lang="it-IT" sz="2400"/>
              <a:t> Queste osservazioni portano ad ipotizzare, per esposizione prenatale e perinatale agli SSRI preoccupanti effetti avversi sullo sviluppo fetale del cervello e conseguenti anomalie nel normale sviluppo neurologico nei bambini o a lungo termine, per quanto difficilmente evidenti. </a:t>
            </a:r>
          </a:p>
          <a:p>
            <a:pPr algn="just"/>
            <a:r>
              <a:rPr lang="it-IT" sz="2400"/>
              <a:t>Febbraio 2006: </a:t>
            </a:r>
            <a:r>
              <a:rPr lang="it-IT" sz="2400" b="0"/>
              <a:t>segnalazione di allarme </a:t>
            </a:r>
            <a:r>
              <a:rPr lang="it-IT" sz="2400"/>
              <a:t>per paroxetina</a:t>
            </a:r>
            <a:r>
              <a:rPr lang="it-IT" sz="2400" b="0"/>
              <a:t> nel I° trimestre di gravidanza</a:t>
            </a:r>
            <a:r>
              <a:rPr lang="it-IT" sz="2400" b="0">
                <a:sym typeface="Symbol" pitchFamily="18" charset="2"/>
              </a:rPr>
              <a:t></a:t>
            </a:r>
            <a:r>
              <a:rPr lang="it-IT" sz="2400" b="0"/>
              <a:t>lieve aumento del rischio di </a:t>
            </a:r>
            <a:r>
              <a:rPr lang="it-IT" sz="2400"/>
              <a:t>malformazioni cardiovascolari</a:t>
            </a:r>
            <a:r>
              <a:rPr lang="it-IT" sz="2400" b="0"/>
              <a:t> (setto ventricolare</a:t>
            </a:r>
            <a:r>
              <a:rPr lang="it-IT" sz="2400"/>
              <a:t>). </a:t>
            </a:r>
            <a:r>
              <a:rPr lang="it-IT" sz="2400" b="0"/>
              <a:t>Il meccanismo è sconosciuto</a:t>
            </a:r>
            <a:r>
              <a:rPr lang="it-IT" sz="2400"/>
              <a:t>.</a:t>
            </a:r>
            <a:r>
              <a:rPr lang="it-IT" sz="2400" b="0"/>
              <a:t> </a:t>
            </a:r>
            <a:r>
              <a:rPr lang="it-IT" sz="2400"/>
              <a:t>Marzo 2006:</a:t>
            </a:r>
            <a:r>
              <a:rPr lang="it-IT" sz="2400" b="0"/>
              <a:t> </a:t>
            </a:r>
            <a:r>
              <a:rPr lang="it-IT" sz="2400" b="0">
                <a:solidFill>
                  <a:srgbClr val="FF3300"/>
                </a:solidFill>
              </a:rPr>
              <a:t>segnalazione di rischio aumentato (6 volte) da uso di SSRI nella II metà della gravidanza per la comparsa di ipertensione polmonare che può dare (anche rischio letale) all'atto della nascita.</a:t>
            </a:r>
            <a:r>
              <a:rPr lang="it-IT" sz="2400" b="0"/>
              <a:t> </a:t>
            </a:r>
          </a:p>
          <a:p>
            <a:endParaRPr lang="it-IT" sz="2400">
              <a:latin typeface="Arial" charset="0"/>
              <a:cs typeface="Arial" charset="0"/>
            </a:endParaRPr>
          </a:p>
          <a:p>
            <a:pPr algn="just"/>
            <a:endParaRPr lang="it-IT" sz="2400" b="0">
              <a:latin typeface="Arial" charset="0"/>
              <a:cs typeface="Arial" charset="0"/>
            </a:endParaRPr>
          </a:p>
          <a:p>
            <a:pPr algn="just">
              <a:spcBef>
                <a:spcPct val="50000"/>
              </a:spcBef>
            </a:pPr>
            <a:endParaRPr lang="it-IT" sz="1800">
              <a:latin typeface="Arial" charset="0"/>
              <a:cs typeface="Arial" charset="0"/>
            </a:endParaRPr>
          </a:p>
        </p:txBody>
      </p:sp>
      <p:sp>
        <p:nvSpPr>
          <p:cNvPr id="2457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458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298450" y="-15875"/>
            <a:ext cx="8766175" cy="7716838"/>
          </a:xfrm>
          <a:prstGeom prst="rect">
            <a:avLst/>
          </a:prstGeom>
          <a:noFill/>
          <a:ln w="9525">
            <a:noFill/>
            <a:miter lim="800000"/>
            <a:headEnd/>
            <a:tailEnd/>
          </a:ln>
        </p:spPr>
        <p:txBody>
          <a:bodyPr>
            <a:spAutoFit/>
          </a:bodyPr>
          <a:lstStyle/>
          <a:p>
            <a:r>
              <a:rPr lang="it-IT"/>
              <a:t>10.  Antipsicotici</a:t>
            </a:r>
          </a:p>
          <a:p>
            <a:endParaRPr lang="it-IT" sz="1400"/>
          </a:p>
          <a:p>
            <a:pPr algn="just"/>
            <a:r>
              <a:rPr lang="it-IT" sz="2400">
                <a:solidFill>
                  <a:schemeClr val="accent2"/>
                </a:solidFill>
              </a:rPr>
              <a:t>Vi è un sospetto che tali farmaci possano essere coinvolti con il verificarsi di malformazioni cardiovascolari.</a:t>
            </a:r>
            <a:r>
              <a:rPr lang="it-IT" sz="2400"/>
              <a:t> (singole segnalazioni)</a:t>
            </a:r>
          </a:p>
          <a:p>
            <a:pPr algn="just"/>
            <a:r>
              <a:rPr lang="it-IT" sz="2400">
                <a:solidFill>
                  <a:schemeClr val="accent2"/>
                </a:solidFill>
              </a:rPr>
              <a:t>La tioridazina</a:t>
            </a:r>
            <a:r>
              <a:rPr lang="it-IT" sz="2400"/>
              <a:t> (Melleril) in particolare si teme possa danneggiare </a:t>
            </a:r>
            <a:r>
              <a:rPr lang="it-IT" sz="2400">
                <a:solidFill>
                  <a:srgbClr val="FF3300"/>
                </a:solidFill>
              </a:rPr>
              <a:t>gli occhi del feto</a:t>
            </a:r>
            <a:r>
              <a:rPr lang="it-IT" sz="2400"/>
              <a:t>, dal momento che attraversa la placenta e viene assunta dai tessuti fetali contenenti melanina. </a:t>
            </a:r>
          </a:p>
          <a:p>
            <a:pPr algn="just"/>
            <a:r>
              <a:rPr lang="it-IT" sz="2400"/>
              <a:t>In relazione all'uso di farmaci psicotropi in gravidanza è stato suggerito anche il concetto di "teratologia comportamentale"; si teme infatti che i farmaci che interessano i neurotrasmettitori, se dati mentre il cervello è ancora in fase di sviluppo, possano produrre insidiose alterazioni anatomiche che possono portare a disturbi funzionali permanenti. </a:t>
            </a:r>
          </a:p>
          <a:p>
            <a:pPr algn="just"/>
            <a:r>
              <a:rPr lang="it-IT" sz="2400"/>
              <a:t>In effetti la </a:t>
            </a:r>
            <a:r>
              <a:rPr lang="it-IT" sz="2400" u="sng">
                <a:solidFill>
                  <a:schemeClr val="accent2"/>
                </a:solidFill>
              </a:rPr>
              <a:t>clorpromazina</a:t>
            </a:r>
            <a:r>
              <a:rPr lang="it-IT" sz="2400" u="sng"/>
              <a:t> </a:t>
            </a:r>
            <a:r>
              <a:rPr lang="it-IT" sz="2400"/>
              <a:t>e analoghi agiscono antagonizzando le azioni della dopamina come neurotrasmettitore a livello dei gangli della base e delle porzioni limbiche, ma possiedono anche azione anticolinergica periferica e di blocco a-adrenergico. </a:t>
            </a:r>
          </a:p>
          <a:p>
            <a:pPr algn="just"/>
            <a:endParaRPr lang="it-IT" sz="2400">
              <a:latin typeface="Arial" charset="0"/>
              <a:cs typeface="Arial" charset="0"/>
            </a:endParaRPr>
          </a:p>
          <a:p>
            <a:pPr algn="just"/>
            <a:endParaRPr lang="it-IT" sz="2400" b="0">
              <a:latin typeface="Arial" charset="0"/>
              <a:cs typeface="Arial" charset="0"/>
            </a:endParaRPr>
          </a:p>
          <a:p>
            <a:pPr algn="just">
              <a:spcBef>
                <a:spcPct val="50000"/>
              </a:spcBef>
            </a:pPr>
            <a:endParaRPr lang="it-IT" sz="1800">
              <a:latin typeface="Arial" charset="0"/>
              <a:cs typeface="Arial" charset="0"/>
            </a:endParaRPr>
          </a:p>
        </p:txBody>
      </p:sp>
      <p:sp>
        <p:nvSpPr>
          <p:cNvPr id="2560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560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298450" y="-15875"/>
            <a:ext cx="8466138" cy="6105525"/>
          </a:xfrm>
          <a:prstGeom prst="rect">
            <a:avLst/>
          </a:prstGeom>
          <a:noFill/>
          <a:ln w="9525">
            <a:noFill/>
            <a:miter lim="800000"/>
            <a:headEnd/>
            <a:tailEnd/>
          </a:ln>
        </p:spPr>
        <p:txBody>
          <a:bodyPr>
            <a:spAutoFit/>
          </a:bodyPr>
          <a:lstStyle/>
          <a:p>
            <a:r>
              <a:rPr lang="it-IT"/>
              <a:t>Antipsicotici (continua)</a:t>
            </a:r>
          </a:p>
          <a:p>
            <a:pPr algn="just"/>
            <a:endParaRPr lang="it-IT" sz="2400"/>
          </a:p>
          <a:p>
            <a:pPr algn="just"/>
            <a:r>
              <a:rPr lang="it-IT" sz="2400"/>
              <a:t>E' verosimile infatti che i neurotrasmettitori come l'acetilcolina e le monoamine, oltre al loro ruolo convenzionale, siano coinvolti nel controllo della proliferazione cellulare nel SNC. Dal momento che le differenti popolazioni cellulari nervose sono generate in differenti momenti nello sviluppo cerebrale, un farmaco capace di colpire il controllo neuroumorale in un momento critico potrebbe causare irreversibili alterazioni in specifiche parti del cervello. </a:t>
            </a:r>
          </a:p>
          <a:p>
            <a:pPr algn="just"/>
            <a:r>
              <a:rPr lang="it-IT" sz="2400">
                <a:solidFill>
                  <a:srgbClr val="FF3300"/>
                </a:solidFill>
              </a:rPr>
              <a:t>Effettivamente negli animali è stato visto che vi sono numerosi farmaci che, somministrati alla madre durante la gravidanza, hanno prodotto alterazioni comportamentali nei neonati (tossicità post-natale)</a:t>
            </a:r>
            <a:r>
              <a:rPr lang="it-IT" b="0"/>
              <a:t> </a:t>
            </a:r>
            <a:endParaRPr lang="it-IT" sz="2400">
              <a:latin typeface="Arial" charset="0"/>
              <a:cs typeface="Arial" charset="0"/>
            </a:endParaRPr>
          </a:p>
          <a:p>
            <a:pPr algn="just"/>
            <a:endParaRPr lang="it-IT" sz="2400" b="0">
              <a:latin typeface="Arial" charset="0"/>
              <a:cs typeface="Arial" charset="0"/>
            </a:endParaRPr>
          </a:p>
          <a:p>
            <a:pPr algn="just">
              <a:spcBef>
                <a:spcPct val="50000"/>
              </a:spcBef>
            </a:pPr>
            <a:endParaRPr lang="it-IT" sz="1800">
              <a:latin typeface="Arial" charset="0"/>
              <a:cs typeface="Arial" charset="0"/>
            </a:endParaRPr>
          </a:p>
        </p:txBody>
      </p:sp>
      <p:sp>
        <p:nvSpPr>
          <p:cNvPr id="2662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662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98450" y="0"/>
            <a:ext cx="8466138" cy="6605588"/>
          </a:xfrm>
          <a:prstGeom prst="rect">
            <a:avLst/>
          </a:prstGeom>
          <a:noFill/>
          <a:ln w="9525">
            <a:noFill/>
            <a:miter lim="800000"/>
            <a:headEnd/>
            <a:tailEnd/>
          </a:ln>
        </p:spPr>
        <p:txBody>
          <a:bodyPr>
            <a:spAutoFit/>
          </a:bodyPr>
          <a:lstStyle/>
          <a:p>
            <a:r>
              <a:rPr lang="it-IT"/>
              <a:t>11. Farmaci anti-ipertensivi</a:t>
            </a:r>
          </a:p>
          <a:p>
            <a:endParaRPr lang="it-IT"/>
          </a:p>
          <a:p>
            <a:pPr algn="just"/>
            <a:r>
              <a:rPr lang="it-IT" sz="2400">
                <a:solidFill>
                  <a:srgbClr val="FF7C80"/>
                </a:solidFill>
              </a:rPr>
              <a:t>In caso di ipertensione materna si ha una diminuzione del flusso placentare con ritardo nella crescita del feto</a:t>
            </a:r>
            <a:r>
              <a:rPr lang="it-IT" sz="2400" b="0"/>
              <a:t>. Per forme di </a:t>
            </a:r>
            <a:r>
              <a:rPr lang="it-IT" sz="2400" b="0">
                <a:solidFill>
                  <a:schemeClr val="accent2"/>
                </a:solidFill>
              </a:rPr>
              <a:t>ipertensione grave</a:t>
            </a:r>
            <a:r>
              <a:rPr lang="it-IT" sz="2400" b="0"/>
              <a:t> sono stati proposti vari farmaci come:  </a:t>
            </a:r>
            <a:r>
              <a:rPr lang="it-IT" sz="2400"/>
              <a:t>idralazina</a:t>
            </a:r>
            <a:r>
              <a:rPr lang="it-IT" sz="2400" b="0"/>
              <a:t> e </a:t>
            </a:r>
            <a:r>
              <a:rPr lang="it-IT" sz="2400"/>
              <a:t>vasodilatatori diretti</a:t>
            </a:r>
            <a:r>
              <a:rPr lang="it-IT" sz="2400" b="0"/>
              <a:t> (nitroprussiato) o </a:t>
            </a:r>
            <a:r>
              <a:rPr lang="it-IT" sz="2400"/>
              <a:t>labetalolo</a:t>
            </a:r>
            <a:r>
              <a:rPr lang="it-IT" sz="2400" b="0"/>
              <a:t> per via parenterale o </a:t>
            </a:r>
            <a:r>
              <a:rPr lang="it-IT" sz="2400"/>
              <a:t>nifedipina</a:t>
            </a:r>
            <a:r>
              <a:rPr lang="it-IT" sz="2400" b="0"/>
              <a:t> a breve durata d'azione. </a:t>
            </a:r>
          </a:p>
          <a:p>
            <a:r>
              <a:rPr lang="it-IT" sz="2400" b="0"/>
              <a:t>Per forme di </a:t>
            </a:r>
            <a:r>
              <a:rPr lang="it-IT" sz="2400" b="0">
                <a:solidFill>
                  <a:schemeClr val="accent2"/>
                </a:solidFill>
              </a:rPr>
              <a:t>ipertensione lieve o moderata</a:t>
            </a:r>
            <a:r>
              <a:rPr lang="it-IT" sz="2400" b="0"/>
              <a:t> i dati di letteratura sono </a:t>
            </a:r>
          </a:p>
          <a:p>
            <a:r>
              <a:rPr lang="it-IT" sz="2400" b="0"/>
              <a:t>insufficienti per determinare un corretto rapporto rischio-beneficio. </a:t>
            </a:r>
          </a:p>
          <a:p>
            <a:pPr algn="just"/>
            <a:r>
              <a:rPr lang="it-IT" sz="2400" b="0"/>
              <a:t>Si ritiene che un controllo "meno stretto" di tale ipertensione possa essere di beneficio in quanto riduce il rischio di neonati con basso peso alla nascita. </a:t>
            </a:r>
            <a:r>
              <a:rPr lang="it-IT" sz="2400"/>
              <a:t>Tuttavia questo controllo meno stretto può aumentare il rischio di ipertensione grave nella madre. </a:t>
            </a:r>
          </a:p>
          <a:p>
            <a:pPr algn="just"/>
            <a:r>
              <a:rPr lang="it-IT" sz="2400" b="0"/>
              <a:t>In letteratura non ci sono chiare indicazioni su quale sia il farmaco di elezione. </a:t>
            </a:r>
            <a:r>
              <a:rPr lang="it-IT" sz="2400" b="0">
                <a:solidFill>
                  <a:schemeClr val="accent2"/>
                </a:solidFill>
              </a:rPr>
              <a:t>Sembra comunque che la maggior parte dei farmaci anti-ipertensivi non rappresentino rischi di teratogenicità. </a:t>
            </a:r>
            <a:endParaRPr lang="it-IT" sz="2400" b="0">
              <a:solidFill>
                <a:schemeClr val="accent2"/>
              </a:solidFill>
              <a:latin typeface="Arial" charset="0"/>
              <a:cs typeface="Arial" charset="0"/>
            </a:endParaRPr>
          </a:p>
          <a:p>
            <a:pPr algn="just">
              <a:spcBef>
                <a:spcPct val="50000"/>
              </a:spcBef>
            </a:pPr>
            <a:endParaRPr lang="it-IT" sz="2400" b="0">
              <a:solidFill>
                <a:schemeClr val="accent2"/>
              </a:solidFill>
              <a:latin typeface="Arial" charset="0"/>
              <a:cs typeface="Arial" charset="0"/>
            </a:endParaRPr>
          </a:p>
        </p:txBody>
      </p:sp>
      <p:sp>
        <p:nvSpPr>
          <p:cNvPr id="2765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765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98450" y="0"/>
            <a:ext cx="8593138" cy="6423025"/>
          </a:xfrm>
          <a:prstGeom prst="rect">
            <a:avLst/>
          </a:prstGeom>
          <a:noFill/>
          <a:ln w="9525">
            <a:noFill/>
            <a:miter lim="800000"/>
            <a:headEnd/>
            <a:tailEnd/>
          </a:ln>
        </p:spPr>
        <p:txBody>
          <a:bodyPr>
            <a:spAutoFit/>
          </a:bodyPr>
          <a:lstStyle/>
          <a:p>
            <a:pPr algn="just"/>
            <a:r>
              <a:rPr lang="it-IT" altLang="zh-CN">
                <a:ea typeface="宋体" charset="-122"/>
              </a:rPr>
              <a:t>* </a:t>
            </a:r>
            <a:r>
              <a:rPr lang="el-GR" altLang="zh-CN">
                <a:ea typeface="宋体" charset="-122"/>
                <a:cs typeface="Times New Roman" pitchFamily="18" charset="0"/>
              </a:rPr>
              <a:t>α</a:t>
            </a:r>
            <a:r>
              <a:rPr lang="it-IT" altLang="zh-CN">
                <a:ea typeface="宋体" charset="-122"/>
              </a:rPr>
              <a:t>-metil-dopa e clonidina</a:t>
            </a:r>
            <a:r>
              <a:rPr lang="it-IT" altLang="zh-CN" sz="2400">
                <a:ea typeface="宋体" charset="-122"/>
              </a:rPr>
              <a:t>: </a:t>
            </a:r>
            <a:r>
              <a:rPr lang="it-IT" altLang="zh-CN" sz="2400" b="0">
                <a:ea typeface="宋体" charset="-122"/>
              </a:rPr>
              <a:t>l'</a:t>
            </a:r>
            <a:r>
              <a:rPr lang="el-GR" altLang="zh-CN" sz="2400" b="0">
                <a:ea typeface="宋体" charset="-122"/>
              </a:rPr>
              <a:t>α</a:t>
            </a:r>
            <a:r>
              <a:rPr lang="it-IT" altLang="zh-CN" sz="2400" b="0">
                <a:ea typeface="宋体" charset="-122"/>
              </a:rPr>
              <a:t>-metil-dopa sembra essere il prodotto che ha dato i migliori risultati nel controllo dell'ipertensione in gravidanza. </a:t>
            </a:r>
            <a:r>
              <a:rPr lang="it-IT" altLang="zh-CN" sz="2400" b="0">
                <a:solidFill>
                  <a:schemeClr val="accent2"/>
                </a:solidFill>
                <a:ea typeface="宋体" charset="-122"/>
              </a:rPr>
              <a:t>tuttavia si ritiene che, qualora venga somministrato tra la 16° e 20° settimana di gravidanza, possa determinare</a:t>
            </a:r>
            <a:r>
              <a:rPr lang="it-IT" altLang="zh-CN" sz="2400" b="0">
                <a:ea typeface="宋体" charset="-122"/>
              </a:rPr>
              <a:t> </a:t>
            </a:r>
            <a:r>
              <a:rPr lang="it-IT" altLang="zh-CN" sz="2400">
                <a:ea typeface="宋体" charset="-122"/>
              </a:rPr>
              <a:t>microencefalia.</a:t>
            </a:r>
            <a:r>
              <a:rPr lang="it-IT" altLang="zh-CN" sz="2400" b="0">
                <a:ea typeface="宋体" charset="-122"/>
              </a:rPr>
              <a:t> Questo è stato osservato in vari casi ed è stato notato che un ridotta circonferenza della testa che persisteva nei ragazzi (ma non nelle ragazze) ancora sino ai 7 anni di età </a:t>
            </a:r>
            <a:r>
              <a:rPr lang="it-IT" altLang="zh-CN" sz="2400" b="0">
                <a:solidFill>
                  <a:schemeClr val="accent2"/>
                </a:solidFill>
                <a:ea typeface="宋体" charset="-122"/>
              </a:rPr>
              <a:t>senza tuttavia compromissione della intelligenza. </a:t>
            </a:r>
          </a:p>
          <a:p>
            <a:pPr algn="just"/>
            <a:r>
              <a:rPr lang="it-IT" altLang="zh-CN" sz="2400" b="0">
                <a:ea typeface="宋体" charset="-122"/>
              </a:rPr>
              <a:t>Si è osservato anche che alcuni neonati esposti a questo farmaco mostravano marcati </a:t>
            </a:r>
            <a:r>
              <a:rPr lang="it-IT" altLang="zh-CN" sz="2400">
                <a:ea typeface="宋体" charset="-122"/>
              </a:rPr>
              <a:t>tremori </a:t>
            </a:r>
            <a:r>
              <a:rPr lang="it-IT" altLang="zh-CN" sz="2400" b="0">
                <a:ea typeface="宋体" charset="-122"/>
              </a:rPr>
              <a:t>(</a:t>
            </a:r>
            <a:r>
              <a:rPr lang="it-IT" altLang="zh-CN" sz="2400">
                <a:ea typeface="宋体" charset="-122"/>
              </a:rPr>
              <a:t>sindrome parkinson-simile),</a:t>
            </a:r>
            <a:r>
              <a:rPr lang="it-IT" altLang="zh-CN" sz="2400" b="0">
                <a:ea typeface="宋体" charset="-122"/>
              </a:rPr>
              <a:t> che sono stati attribuiti ad una depressione della funzione dopaminergica centrale. Tenuto conto che la metildopa può determinare un'alta incidenza </a:t>
            </a:r>
            <a:r>
              <a:rPr lang="it-IT" altLang="zh-CN" sz="2400">
                <a:ea typeface="宋体" charset="-122"/>
              </a:rPr>
              <a:t>di effetti collaterali anche nella madre</a:t>
            </a:r>
            <a:r>
              <a:rPr lang="it-IT" altLang="zh-CN" sz="2400" b="0">
                <a:ea typeface="宋体" charset="-122"/>
              </a:rPr>
              <a:t> (sedazione, cefalea, secchezza delle fauci, ipotensione posturale, diminuzione della acutezza mentale simil-parkinson) </a:t>
            </a:r>
            <a:r>
              <a:rPr lang="it-IT" altLang="zh-CN" sz="2400" b="0">
                <a:solidFill>
                  <a:srgbClr val="FF3300"/>
                </a:solidFill>
                <a:ea typeface="宋体" charset="-122"/>
              </a:rPr>
              <a:t>si ritiene che questo farmaco attualmente non può essere considerato un farmaco di scelta per il trattamento dell'ipertensione in gravidanza.</a:t>
            </a:r>
            <a:r>
              <a:rPr lang="it-IT" altLang="zh-CN" b="0">
                <a:solidFill>
                  <a:srgbClr val="FF3300"/>
                </a:solidFill>
                <a:ea typeface="宋体" charset="-122"/>
              </a:rPr>
              <a:t> </a:t>
            </a:r>
            <a:endParaRPr lang="it-IT" b="0">
              <a:solidFill>
                <a:srgbClr val="FF3300"/>
              </a:solidFill>
            </a:endParaRPr>
          </a:p>
        </p:txBody>
      </p:sp>
      <p:sp>
        <p:nvSpPr>
          <p:cNvPr id="2867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867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298450" y="-15875"/>
            <a:ext cx="8466138" cy="7519988"/>
          </a:xfrm>
          <a:prstGeom prst="rect">
            <a:avLst/>
          </a:prstGeom>
          <a:noFill/>
          <a:ln w="9525">
            <a:noFill/>
            <a:miter lim="800000"/>
            <a:headEnd/>
            <a:tailEnd/>
          </a:ln>
        </p:spPr>
        <p:txBody>
          <a:bodyPr>
            <a:spAutoFit/>
          </a:bodyPr>
          <a:lstStyle/>
          <a:p>
            <a:pPr algn="just"/>
            <a:r>
              <a:rPr lang="en-US">
                <a:cs typeface="Times New Roman" pitchFamily="18" charset="0"/>
              </a:rPr>
              <a:t>*ß-</a:t>
            </a:r>
            <a:r>
              <a:rPr lang="it-IT"/>
              <a:t>bloccanti:</a:t>
            </a:r>
            <a:r>
              <a:rPr lang="it-IT" sz="2400"/>
              <a:t> </a:t>
            </a:r>
            <a:r>
              <a:rPr lang="it-IT" sz="2400">
                <a:solidFill>
                  <a:srgbClr val="FF3300"/>
                </a:solidFill>
              </a:rPr>
              <a:t>secondo alcuni clinici sarebbero tra i migliori farmaci da usare.</a:t>
            </a:r>
            <a:r>
              <a:rPr lang="it-IT" sz="2400"/>
              <a:t> Come categoria non appaiono essere teratogeni, tuttavia il loro uso protratto per settimane e mesi in gravidanza appare essere fetotossico con:</a:t>
            </a:r>
          </a:p>
          <a:p>
            <a:pPr algn="just">
              <a:buFontTx/>
              <a:buChar char="•"/>
            </a:pPr>
            <a:r>
              <a:rPr lang="it-IT" sz="2400"/>
              <a:t> aumentato rischio di ridotto peso alla nascita in quanto questi farmaci riducono la perfusione placentare  (</a:t>
            </a:r>
            <a:r>
              <a:rPr lang="it-IT" sz="2000" b="0"/>
              <a:t>la stimolazione dei recettori </a:t>
            </a:r>
            <a:r>
              <a:rPr lang="en-US" sz="2000" b="0"/>
              <a:t>ß</a:t>
            </a:r>
            <a:r>
              <a:rPr lang="it-IT" sz="2000" b="0"/>
              <a:t>2 determina dilatazione dei vasi uterini, quindi il blocco dà vasocostrizione e quindi minor irrorazione placentare) </a:t>
            </a:r>
          </a:p>
          <a:p>
            <a:pPr algn="just">
              <a:buFontTx/>
              <a:buChar char="•"/>
            </a:pPr>
            <a:r>
              <a:rPr lang="it-IT" sz="2400"/>
              <a:t>presenza di bradicardia neonatale ed effetto inotropo negativo per blocco recettori </a:t>
            </a:r>
            <a:r>
              <a:rPr lang="en-US" sz="2400">
                <a:cs typeface="Times New Roman" pitchFamily="18" charset="0"/>
              </a:rPr>
              <a:t>ß</a:t>
            </a:r>
            <a:r>
              <a:rPr lang="it-IT" sz="2400"/>
              <a:t>1</a:t>
            </a:r>
          </a:p>
          <a:p>
            <a:pPr algn="just">
              <a:buFontTx/>
              <a:buChar char="•"/>
            </a:pPr>
            <a:r>
              <a:rPr lang="it-IT" sz="2400"/>
              <a:t>ipoglicemia (</a:t>
            </a:r>
            <a:r>
              <a:rPr lang="it-IT" sz="2000" b="0"/>
              <a:t>la stimolazione dei recettori </a:t>
            </a:r>
            <a:r>
              <a:rPr lang="en-US" sz="2000" b="0">
                <a:cs typeface="Times New Roman" pitchFamily="18" charset="0"/>
              </a:rPr>
              <a:t>ß</a:t>
            </a:r>
            <a:r>
              <a:rPr lang="it-IT" sz="2000" b="0"/>
              <a:t>2 dà glicogenolisi e quindi iperglicemia) . </a:t>
            </a:r>
          </a:p>
          <a:p>
            <a:pPr algn="just"/>
            <a:r>
              <a:rPr lang="it-IT" sz="2400">
                <a:solidFill>
                  <a:schemeClr val="accent2"/>
                </a:solidFill>
              </a:rPr>
              <a:t>Sembra tuttavia che la bradicardia sia di scarsa rilevanza clinica.</a:t>
            </a:r>
          </a:p>
          <a:p>
            <a:pPr algn="just"/>
            <a:r>
              <a:rPr lang="it-IT" sz="2400"/>
              <a:t>Per </a:t>
            </a:r>
            <a:r>
              <a:rPr lang="it-IT" sz="2400">
                <a:solidFill>
                  <a:srgbClr val="FF3300"/>
                </a:solidFill>
              </a:rPr>
              <a:t>ATENOLOLO</a:t>
            </a:r>
            <a:r>
              <a:rPr lang="it-IT" sz="2400"/>
              <a:t> invece è stato segnalato un forte decremento di peso neonatale; che sembra programmare il feto ad un ritardato sviluppo</a:t>
            </a:r>
            <a:r>
              <a:rPr lang="it-IT" b="0"/>
              <a:t> </a:t>
            </a:r>
            <a:r>
              <a:rPr lang="it-IT" sz="2400"/>
              <a:t>(se usato al momento del concepimento e/o durante il I trimestre di gravidanza). </a:t>
            </a:r>
          </a:p>
          <a:p>
            <a:pPr algn="just"/>
            <a:r>
              <a:rPr lang="it-IT" sz="2400">
                <a:solidFill>
                  <a:srgbClr val="FF3300"/>
                </a:solidFill>
              </a:rPr>
              <a:t>Tale farmaco dovrebbe essere evitato in gravidanza.</a:t>
            </a:r>
            <a:r>
              <a:rPr lang="it-IT" sz="2400" b="0">
                <a:solidFill>
                  <a:schemeClr val="accent2"/>
                </a:solidFill>
              </a:rPr>
              <a:t> </a:t>
            </a:r>
            <a:endParaRPr lang="it-IT" sz="2400">
              <a:solidFill>
                <a:schemeClr val="accent2"/>
              </a:solidFill>
            </a:endParaRPr>
          </a:p>
          <a:p>
            <a:pPr algn="just">
              <a:spcBef>
                <a:spcPct val="50000"/>
              </a:spcBef>
            </a:pPr>
            <a:endParaRPr lang="it-IT" sz="2400" b="0">
              <a:solidFill>
                <a:schemeClr val="accent2"/>
              </a:solidFill>
              <a:cs typeface="Arial" charset="0"/>
            </a:endParaRPr>
          </a:p>
        </p:txBody>
      </p:sp>
      <p:sp>
        <p:nvSpPr>
          <p:cNvPr id="2969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2970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298450" y="0"/>
            <a:ext cx="8466138" cy="6638925"/>
          </a:xfrm>
          <a:prstGeom prst="rect">
            <a:avLst/>
          </a:prstGeom>
          <a:noFill/>
          <a:ln w="9525">
            <a:noFill/>
            <a:miter lim="800000"/>
            <a:headEnd/>
            <a:tailEnd/>
          </a:ln>
        </p:spPr>
        <p:txBody>
          <a:bodyPr>
            <a:spAutoFit/>
          </a:bodyPr>
          <a:lstStyle/>
          <a:p>
            <a:pPr algn="just"/>
            <a:r>
              <a:rPr lang="it-IT"/>
              <a:t>*Calcio-antagonisti: </a:t>
            </a:r>
            <a:r>
              <a:rPr lang="it-IT" sz="2400" b="0">
                <a:solidFill>
                  <a:schemeClr val="accent2"/>
                </a:solidFill>
              </a:rPr>
              <a:t>la somministrazione orale di calcio-antagonisti</a:t>
            </a:r>
            <a:r>
              <a:rPr lang="it-IT" sz="2400">
                <a:solidFill>
                  <a:schemeClr val="accent2"/>
                </a:solidFill>
              </a:rPr>
              <a:t> (soprattutto nifedipina e verapamile) </a:t>
            </a:r>
            <a:r>
              <a:rPr lang="it-IT" sz="2400" b="0">
                <a:solidFill>
                  <a:schemeClr val="accent2"/>
                </a:solidFill>
              </a:rPr>
              <a:t>non sembra rappresentare grande rischio di teratogenicità</a:t>
            </a:r>
          </a:p>
          <a:p>
            <a:pPr algn="just">
              <a:buFontTx/>
              <a:buChar char="•"/>
            </a:pPr>
            <a:endParaRPr lang="it-IT" sz="1000" b="0">
              <a:solidFill>
                <a:schemeClr val="accent2"/>
              </a:solidFill>
            </a:endParaRPr>
          </a:p>
          <a:p>
            <a:pPr algn="just"/>
            <a:r>
              <a:rPr lang="it-IT"/>
              <a:t>*</a:t>
            </a:r>
            <a:r>
              <a:rPr lang="el-GR">
                <a:cs typeface="Times New Roman" pitchFamily="18" charset="0"/>
              </a:rPr>
              <a:t>α</a:t>
            </a:r>
            <a:r>
              <a:rPr lang="it-IT"/>
              <a:t>-bloccanti periferici: </a:t>
            </a:r>
            <a:r>
              <a:rPr lang="it-IT" sz="2400" b="0"/>
              <a:t>non sono farmaci di comune uso in gravidanza, (solo in associazione con altri farmaci).</a:t>
            </a:r>
            <a:r>
              <a:rPr lang="it-IT" sz="2400"/>
              <a:t> </a:t>
            </a:r>
            <a:r>
              <a:rPr lang="it-IT" sz="2400">
                <a:solidFill>
                  <a:schemeClr val="accent2"/>
                </a:solidFill>
              </a:rPr>
              <a:t>Non sono stai segnalati effetti avversi e non appaiono teratogeni negli animali</a:t>
            </a:r>
            <a:r>
              <a:rPr lang="it-IT" sz="2400"/>
              <a:t> </a:t>
            </a:r>
          </a:p>
          <a:p>
            <a:pPr algn="just"/>
            <a:endParaRPr lang="it-IT" sz="1000"/>
          </a:p>
          <a:p>
            <a:pPr algn="just"/>
            <a:r>
              <a:rPr lang="it-IT"/>
              <a:t>*Minoxidil: </a:t>
            </a:r>
            <a:r>
              <a:rPr lang="it-IT" sz="2400" b="0"/>
              <a:t>segnalati alcuni neonati con</a:t>
            </a:r>
            <a:r>
              <a:rPr lang="it-IT" sz="2400"/>
              <a:t> ipertricosi ed anche anomalie congenite (cardiopatie). L'applicazione topica può avere un effetto sistemico </a:t>
            </a:r>
            <a:r>
              <a:rPr lang="it-IT" sz="2400" b="0"/>
              <a:t>ed il farmaco può attraversare la placenta raggiungendo concentrazioni tali da avere effetto sul feto.</a:t>
            </a:r>
          </a:p>
          <a:p>
            <a:pPr algn="just">
              <a:buFontTx/>
              <a:buChar char="•"/>
            </a:pPr>
            <a:endParaRPr lang="it-IT" sz="1000" b="0"/>
          </a:p>
          <a:p>
            <a:pPr algn="just"/>
            <a:r>
              <a:rPr lang="it-IT"/>
              <a:t>* Diuretici: </a:t>
            </a:r>
            <a:r>
              <a:rPr lang="it-IT" sz="2400" b="0"/>
              <a:t>i diuretici più utilizzati in gravidanza sono le tiazidi ed i risparmiatori di potassio (</a:t>
            </a:r>
            <a:r>
              <a:rPr lang="it-IT" sz="2400"/>
              <a:t>amiloride</a:t>
            </a:r>
            <a:r>
              <a:rPr lang="it-IT" sz="2400" b="0"/>
              <a:t>). </a:t>
            </a:r>
            <a:r>
              <a:rPr lang="it-IT" sz="2400"/>
              <a:t>Non risulta esserci rischio di teratogenicità. </a:t>
            </a:r>
          </a:p>
          <a:p>
            <a:pPr algn="just"/>
            <a:r>
              <a:rPr lang="it-IT" sz="2400" b="0">
                <a:solidFill>
                  <a:srgbClr val="FF3300"/>
                </a:solidFill>
              </a:rPr>
              <a:t>Se usati nell'ultimo periodo di gravidanza possono determinare </a:t>
            </a:r>
            <a:r>
              <a:rPr lang="it-IT" sz="2400">
                <a:solidFill>
                  <a:srgbClr val="FF3300"/>
                </a:solidFill>
              </a:rPr>
              <a:t>ipoglicemia neonatale</a:t>
            </a:r>
            <a:r>
              <a:rPr lang="it-IT" sz="2400" b="0">
                <a:solidFill>
                  <a:srgbClr val="FF3300"/>
                </a:solidFill>
              </a:rPr>
              <a:t> secondaria all'iperglicemia materna, </a:t>
            </a:r>
            <a:r>
              <a:rPr lang="it-IT" sz="2400">
                <a:solidFill>
                  <a:srgbClr val="FF3300"/>
                </a:solidFill>
              </a:rPr>
              <a:t>trombocitopenia </a:t>
            </a:r>
            <a:r>
              <a:rPr lang="it-IT" sz="2400" b="0">
                <a:solidFill>
                  <a:srgbClr val="FF3300"/>
                </a:solidFill>
              </a:rPr>
              <a:t>e </a:t>
            </a:r>
            <a:r>
              <a:rPr lang="it-IT" sz="2400">
                <a:solidFill>
                  <a:srgbClr val="FF3300"/>
                </a:solidFill>
              </a:rPr>
              <a:t>squilibri elettrolitici.</a:t>
            </a:r>
            <a:r>
              <a:rPr lang="it-IT" sz="2400" b="0"/>
              <a:t> </a:t>
            </a:r>
          </a:p>
        </p:txBody>
      </p:sp>
      <p:sp>
        <p:nvSpPr>
          <p:cNvPr id="3072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3072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377825" y="0"/>
            <a:ext cx="8416925" cy="7931150"/>
          </a:xfrm>
          <a:prstGeom prst="rect">
            <a:avLst/>
          </a:prstGeom>
          <a:noFill/>
          <a:ln w="9525">
            <a:noFill/>
            <a:miter lim="800000"/>
            <a:headEnd/>
            <a:tailEnd/>
          </a:ln>
        </p:spPr>
        <p:txBody>
          <a:bodyPr>
            <a:spAutoFit/>
          </a:bodyPr>
          <a:lstStyle/>
          <a:p>
            <a:r>
              <a:rPr lang="it-IT" sz="2400"/>
              <a:t>1. ANTINEOPLASTICI ED IMMUNOSOPPRESSORI</a:t>
            </a:r>
          </a:p>
          <a:p>
            <a:r>
              <a:rPr lang="it-IT" sz="1800">
                <a:latin typeface="Arial" charset="0"/>
                <a:cs typeface="Arial" charset="0"/>
              </a:rPr>
              <a:t>antimetaboliti (metotrexate) -alchilanti (ciclofosfamide-clorambucile-busulfan) -  alcaloidi (vinblastina-vincristina) - antibiotici (actinomicina D)</a:t>
            </a:r>
          </a:p>
          <a:p>
            <a:r>
              <a:rPr lang="it-IT" sz="1800">
                <a:latin typeface="Arial" charset="0"/>
                <a:cs typeface="Arial" charset="0"/>
              </a:rPr>
              <a:t>immunodepressori (imuran)</a:t>
            </a:r>
          </a:p>
          <a:p>
            <a:pPr algn="just"/>
            <a:r>
              <a:rPr lang="it-IT" sz="1800" b="0">
                <a:latin typeface="Arial" charset="0"/>
                <a:cs typeface="Arial" charset="0"/>
              </a:rPr>
              <a:t>Questa categoria di farmaci è stata per molti anni la sola ad essere sicuramente identificata come teratogena.  In effetti il tessuto embrionale è simile sotto certi aspetti al tessuto neoplastico ed è particolarmente sensibile a questi agenti. Nel ratto fra l'ottavo e l'undicesimo giorno, il contenuto di DNA aumenta di circa 1000 volte. </a:t>
            </a:r>
          </a:p>
          <a:p>
            <a:pPr algn="just"/>
            <a:r>
              <a:rPr lang="it-IT" sz="1800" b="0">
                <a:latin typeface="Arial" charset="0"/>
                <a:cs typeface="Arial" charset="0"/>
              </a:rPr>
              <a:t>Così molti antimetaboliti, quali il metotrexato (antifolico), ed agenti alchilanti, quali ciclofosfamide (Endoxan), Clorambucile (Leukeran) e busulfan (Myleran) si sono dimostrati causa di anormalità fetali. Vari alcaloidi vegetali, quali colchicina, vinblastina (Velbe) e vincristina, antibiotici (actinomicina D) ed agenti immunodepressivi (Imuran) sono sicuramente teratogeni negli animali, mentre a livello clinico i dati non sono concordi. </a:t>
            </a:r>
          </a:p>
          <a:p>
            <a:pPr algn="just"/>
            <a:r>
              <a:rPr lang="it-IT" sz="1800">
                <a:latin typeface="Arial" charset="0"/>
                <a:cs typeface="Arial" charset="0"/>
              </a:rPr>
              <a:t>Fra l'altro l'attività teratogena del metotrexate viene attribuita proprio all'azione di anti metabolita dell'acido folico.</a:t>
            </a:r>
            <a:r>
              <a:rPr lang="it-IT" sz="1800" b="0">
                <a:latin typeface="Arial" charset="0"/>
                <a:cs typeface="Arial" charset="0"/>
              </a:rPr>
              <a:t> </a:t>
            </a:r>
          </a:p>
          <a:p>
            <a:pPr algn="just"/>
            <a:r>
              <a:rPr lang="it-IT" sz="1800" b="0">
                <a:latin typeface="Arial" charset="0"/>
                <a:cs typeface="Arial" charset="0"/>
              </a:rPr>
              <a:t>Tra gli antineoplastici quelli che sembrano essere più pericolosi sono gli antimetaboliti dell'acido folico sia per quello che riguarda la comparsa di malformazioni sia la possibilità di determinare aborto. </a:t>
            </a:r>
            <a:r>
              <a:rPr lang="it-IT" sz="1800" b="0">
                <a:solidFill>
                  <a:srgbClr val="FF3300"/>
                </a:solidFill>
                <a:latin typeface="Arial" charset="0"/>
                <a:cs typeface="Arial" charset="0"/>
              </a:rPr>
              <a:t>Il fatto che questi farmaci debbano essere somministrati alle massime dosi tollerate aumenta ovviamente il pericolo di teratogenicità,</a:t>
            </a:r>
            <a:r>
              <a:rPr lang="it-IT" sz="1800" b="0">
                <a:latin typeface="Arial" charset="0"/>
                <a:cs typeface="Arial" charset="0"/>
              </a:rPr>
              <a:t> benchè in letteratura vengano citati casi di 20 donne trattate con methotrexate nella prima parte della gravidanza senza conseguenze per il neonato. </a:t>
            </a:r>
          </a:p>
          <a:p>
            <a:endParaRPr lang="it-IT" sz="2000">
              <a:latin typeface="Arial" charset="0"/>
              <a:cs typeface="Arial" charset="0"/>
            </a:endParaRPr>
          </a:p>
          <a:p>
            <a:endParaRPr lang="it-IT" sz="2000">
              <a:latin typeface="Arial" charset="0"/>
              <a:cs typeface="Arial" charset="0"/>
            </a:endParaRPr>
          </a:p>
          <a:p>
            <a:pPr>
              <a:spcBef>
                <a:spcPct val="50000"/>
              </a:spcBef>
            </a:pPr>
            <a:endParaRPr lang="it-IT" sz="2400">
              <a:latin typeface="Arial" charset="0"/>
              <a:cs typeface="Arial" charset="0"/>
            </a:endParaRPr>
          </a:p>
        </p:txBody>
      </p:sp>
      <p:sp>
        <p:nvSpPr>
          <p:cNvPr id="409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10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298450" y="0"/>
            <a:ext cx="8466138" cy="6726238"/>
          </a:xfrm>
          <a:prstGeom prst="rect">
            <a:avLst/>
          </a:prstGeom>
          <a:noFill/>
          <a:ln w="9525">
            <a:noFill/>
            <a:miter lim="800000"/>
            <a:headEnd/>
            <a:tailEnd/>
          </a:ln>
        </p:spPr>
        <p:txBody>
          <a:bodyPr>
            <a:spAutoFit/>
          </a:bodyPr>
          <a:lstStyle/>
          <a:p>
            <a:pPr algn="just"/>
            <a:r>
              <a:rPr lang="it-IT"/>
              <a:t>*ACE inibitori e Sartani: </a:t>
            </a:r>
            <a:r>
              <a:rPr lang="it-IT" sz="2400">
                <a:solidFill>
                  <a:srgbClr val="FF3300"/>
                </a:solidFill>
              </a:rPr>
              <a:t>questa è l'unica classe di anti-ipertensivi che deve essere evitata durante la gravidanza</a:t>
            </a:r>
            <a:r>
              <a:rPr lang="it-IT" sz="2400"/>
              <a:t>.</a:t>
            </a:r>
            <a:r>
              <a:rPr lang="it-IT" sz="2400" b="0"/>
              <a:t> E' stato dimostrato che il loro uso nel primo trimestre </a:t>
            </a:r>
            <a:r>
              <a:rPr lang="it-IT" sz="2400"/>
              <a:t>non è associato a rischio di teratogenesi</a:t>
            </a:r>
            <a:r>
              <a:rPr lang="it-IT" sz="2400" b="0"/>
              <a:t> anche se non si può escludere un basso rischio. Quando usati </a:t>
            </a:r>
            <a:r>
              <a:rPr lang="it-IT" sz="2400"/>
              <a:t>nel 2° e 3° trimestre</a:t>
            </a:r>
            <a:r>
              <a:rPr lang="it-IT" sz="2400" b="0"/>
              <a:t> appaiono associati ad eventi </a:t>
            </a:r>
            <a:r>
              <a:rPr lang="it-IT" sz="2400"/>
              <a:t>avversi fetali</a:t>
            </a:r>
            <a:r>
              <a:rPr lang="it-IT" sz="2400" b="0"/>
              <a:t> </a:t>
            </a:r>
            <a:r>
              <a:rPr lang="it-IT" sz="2400" u="sng"/>
              <a:t>(</a:t>
            </a:r>
            <a:r>
              <a:rPr lang="it-IT" sz="2400"/>
              <a:t>iposviluppo intrauterino, oligodramnios e morte</a:t>
            </a:r>
            <a:r>
              <a:rPr lang="it-IT" sz="2400" b="0"/>
              <a:t>) che </a:t>
            </a:r>
            <a:r>
              <a:rPr lang="it-IT" sz="2400"/>
              <a:t>neonatali</a:t>
            </a:r>
            <a:r>
              <a:rPr lang="it-IT" sz="2400" b="0"/>
              <a:t> (</a:t>
            </a:r>
            <a:r>
              <a:rPr lang="it-IT" sz="2400"/>
              <a:t>insufficienza renale, ipoplasia polmonare, alterazione del sistema renina-angiotensina-aldosterone</a:t>
            </a:r>
            <a:r>
              <a:rPr lang="it-IT" sz="2400" b="0"/>
              <a:t>). </a:t>
            </a:r>
            <a:endParaRPr lang="it-IT" sz="2400" b="0" u="sng"/>
          </a:p>
          <a:p>
            <a:pPr algn="just"/>
            <a:r>
              <a:rPr lang="it-IT" sz="2400" b="0"/>
              <a:t>Alcuni di questi effetti si pensa siano dovuti ad un effetto farmacologico diretto in quanto si ritiene che </a:t>
            </a:r>
            <a:r>
              <a:rPr lang="it-IT" sz="2400"/>
              <a:t>l'angiotensina Il</a:t>
            </a:r>
            <a:r>
              <a:rPr lang="it-IT" sz="2400" b="0"/>
              <a:t> sia importante a livello del rene fetale, </a:t>
            </a:r>
            <a:r>
              <a:rPr lang="it-IT" sz="2400" b="0">
                <a:solidFill>
                  <a:schemeClr val="accent2"/>
                </a:solidFill>
              </a:rPr>
              <a:t>nel quale sono necessari alti livelli di angiotensina</a:t>
            </a:r>
            <a:r>
              <a:rPr lang="it-IT" sz="2400" b="0"/>
              <a:t> </a:t>
            </a:r>
            <a:r>
              <a:rPr lang="it-IT" sz="2400" b="0">
                <a:solidFill>
                  <a:schemeClr val="accent2"/>
                </a:solidFill>
              </a:rPr>
              <a:t>II</a:t>
            </a:r>
            <a:r>
              <a:rPr lang="it-IT" sz="2400" b="0"/>
              <a:t> </a:t>
            </a:r>
            <a:r>
              <a:rPr lang="it-IT" sz="2400"/>
              <a:t>per mantenere il grado di ultrafiltrazione</a:t>
            </a:r>
            <a:r>
              <a:rPr lang="it-IT" sz="2400" b="0"/>
              <a:t> </a:t>
            </a:r>
            <a:r>
              <a:rPr lang="it-IT" sz="2400"/>
              <a:t>glomerulare </a:t>
            </a:r>
            <a:r>
              <a:rPr lang="it-IT" sz="2400" b="0"/>
              <a:t>alla bassa pressione di perfusione presente nella circolazione fetale (</a:t>
            </a:r>
            <a:r>
              <a:rPr lang="it-IT" sz="2400" b="0">
                <a:solidFill>
                  <a:schemeClr val="accent2"/>
                </a:solidFill>
              </a:rPr>
              <a:t>insufficienza renale</a:t>
            </a:r>
            <a:r>
              <a:rPr lang="it-IT" sz="2400" b="0"/>
              <a:t>). </a:t>
            </a:r>
          </a:p>
          <a:p>
            <a:pPr algn="just"/>
            <a:r>
              <a:rPr lang="it-IT" sz="2400" b="0"/>
              <a:t>Inoltre </a:t>
            </a:r>
            <a:r>
              <a:rPr lang="it-IT" sz="2400"/>
              <a:t>l'angiotensina Il</a:t>
            </a:r>
            <a:r>
              <a:rPr lang="it-IT" sz="2400" b="0"/>
              <a:t> sembra che abbia un ruolo nella </a:t>
            </a:r>
            <a:r>
              <a:rPr lang="it-IT" sz="2400"/>
              <a:t>regolazione del flusso ematico utero-placentare,</a:t>
            </a:r>
            <a:r>
              <a:rPr lang="it-IT" sz="2400" b="0"/>
              <a:t> perché stimolerebbe la produzione a livello vascolare di prostaglandine vasodilatatrici (suo blocco porta </a:t>
            </a:r>
            <a:r>
              <a:rPr lang="it-IT" sz="2400" b="0">
                <a:cs typeface="Times New Roman" pitchFamily="18" charset="0"/>
              </a:rPr>
              <a:t>→</a:t>
            </a:r>
            <a:r>
              <a:rPr lang="it-IT" sz="2400" b="0">
                <a:solidFill>
                  <a:schemeClr val="accent2"/>
                </a:solidFill>
              </a:rPr>
              <a:t>iposviluppo intrauterino</a:t>
            </a:r>
            <a:r>
              <a:rPr lang="it-IT" sz="2400" b="0"/>
              <a:t>).</a:t>
            </a:r>
          </a:p>
        </p:txBody>
      </p:sp>
      <p:sp>
        <p:nvSpPr>
          <p:cNvPr id="3174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3174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347663" y="300038"/>
            <a:ext cx="8466137" cy="4962525"/>
          </a:xfrm>
          <a:prstGeom prst="rect">
            <a:avLst/>
          </a:prstGeom>
          <a:noFill/>
          <a:ln w="9525">
            <a:noFill/>
            <a:miter lim="800000"/>
            <a:headEnd/>
            <a:tailEnd/>
          </a:ln>
        </p:spPr>
        <p:txBody>
          <a:bodyPr>
            <a:spAutoFit/>
          </a:bodyPr>
          <a:lstStyle/>
          <a:p>
            <a:r>
              <a:rPr lang="it-IT"/>
              <a:t>12. Farmaci simpaticomimetici</a:t>
            </a:r>
            <a:r>
              <a:rPr lang="it-IT" b="0"/>
              <a:t> (</a:t>
            </a:r>
            <a:r>
              <a:rPr lang="it-IT" sz="2000" b="0"/>
              <a:t>tipo noradrenalina</a:t>
            </a:r>
            <a:r>
              <a:rPr lang="it-IT" b="0"/>
              <a:t>) </a:t>
            </a:r>
          </a:p>
          <a:p>
            <a:endParaRPr lang="it-IT" b="0"/>
          </a:p>
          <a:p>
            <a:pPr algn="just"/>
            <a:r>
              <a:rPr lang="it-IT" sz="2400" b="0">
                <a:solidFill>
                  <a:schemeClr val="accent2"/>
                </a:solidFill>
              </a:rPr>
              <a:t>Possono causare indirettamente anossia fetale in quanto causano vasocostrizione uterina</a:t>
            </a:r>
            <a:r>
              <a:rPr lang="it-IT" sz="2400" b="0"/>
              <a:t> e, benchè possano essere parzialmente metabolizzati dagli enzimi placentari, riescono a raggiungere il feto. </a:t>
            </a:r>
          </a:p>
          <a:p>
            <a:pPr algn="just"/>
            <a:r>
              <a:rPr lang="it-IT" sz="2400" b="0"/>
              <a:t>Molti farmaci ad attività simpaticomimetica sono presenti in preparazioni locali o sistemiche per il raffreddore </a:t>
            </a:r>
            <a:r>
              <a:rPr lang="it-IT" sz="2400"/>
              <a:t>(decongestionanti</a:t>
            </a:r>
            <a:r>
              <a:rPr lang="it-IT" sz="2400" b="0"/>
              <a:t>) ed in preparazioni </a:t>
            </a:r>
            <a:r>
              <a:rPr lang="it-IT" sz="2400"/>
              <a:t>per cefalee vasomotorie</a:t>
            </a:r>
            <a:r>
              <a:rPr lang="it-IT" sz="2400" b="0"/>
              <a:t> (ergotamina che è un </a:t>
            </a:r>
            <a:r>
              <a:rPr lang="el-GR" sz="2400" b="0">
                <a:cs typeface="Times New Roman" pitchFamily="18" charset="0"/>
              </a:rPr>
              <a:t>α</a:t>
            </a:r>
            <a:r>
              <a:rPr lang="it-IT" sz="2400" b="0"/>
              <a:t>-bloccante, ma ha potente attività adrenergica per effetto intrinseco, da cui forte vasocostrizione generale, in particolare dei vasi cerebrali con riduzione della cefalea: </a:t>
            </a:r>
            <a:r>
              <a:rPr lang="it-IT" sz="2400"/>
              <a:t>Virdex e Cafergot</a:t>
            </a:r>
            <a:r>
              <a:rPr lang="it-IT" sz="2400" b="0"/>
              <a:t>) </a:t>
            </a:r>
          </a:p>
        </p:txBody>
      </p:sp>
      <p:sp>
        <p:nvSpPr>
          <p:cNvPr id="3277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3277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347663" y="61913"/>
            <a:ext cx="8796337" cy="6870700"/>
          </a:xfrm>
          <a:prstGeom prst="rect">
            <a:avLst/>
          </a:prstGeom>
          <a:noFill/>
          <a:ln w="9525">
            <a:noFill/>
            <a:miter lim="800000"/>
            <a:headEnd/>
            <a:tailEnd/>
          </a:ln>
        </p:spPr>
        <p:txBody>
          <a:bodyPr>
            <a:spAutoFit/>
          </a:bodyPr>
          <a:lstStyle/>
          <a:p>
            <a:r>
              <a:rPr lang="it-IT" altLang="zh-CN">
                <a:ea typeface="宋体" charset="-122"/>
              </a:rPr>
              <a:t>13. Fumo di sigarette</a:t>
            </a:r>
            <a:endParaRPr lang="it-IT" altLang="zh-CN" b="0">
              <a:ea typeface="宋体" charset="-122"/>
            </a:endParaRPr>
          </a:p>
          <a:p>
            <a:r>
              <a:rPr lang="it-IT" altLang="zh-CN" sz="2400">
                <a:ea typeface="宋体" charset="-122"/>
              </a:rPr>
              <a:t>Fumo nel primo trimestre di gravidanza:</a:t>
            </a:r>
            <a:endParaRPr lang="it-IT" altLang="zh-CN" sz="2400">
              <a:ea typeface="宋体" charset="-122"/>
              <a:sym typeface="Wingdings" pitchFamily="2" charset="2"/>
            </a:endParaRPr>
          </a:p>
          <a:p>
            <a:r>
              <a:rPr lang="it-IT" altLang="zh-CN" sz="2400">
                <a:ea typeface="宋体" charset="-122"/>
                <a:sym typeface="Wingdings" pitchFamily="2" charset="2"/>
              </a:rPr>
              <a:t></a:t>
            </a:r>
            <a:r>
              <a:rPr lang="it-IT" altLang="zh-CN" sz="2400">
                <a:ea typeface="宋体" charset="-122"/>
              </a:rPr>
              <a:t> maggiore incidenza malattie cardiache?</a:t>
            </a:r>
            <a:endParaRPr lang="it-IT" altLang="zh-CN" sz="2400">
              <a:ea typeface="宋体" charset="-122"/>
              <a:sym typeface="Wingdings" pitchFamily="2" charset="2"/>
            </a:endParaRPr>
          </a:p>
          <a:p>
            <a:pPr>
              <a:buFont typeface="Wingdings" pitchFamily="2" charset="2"/>
              <a:buChar char="ð"/>
            </a:pPr>
            <a:r>
              <a:rPr lang="it-IT" altLang="zh-CN" sz="2400">
                <a:ea typeface="宋体" charset="-122"/>
              </a:rPr>
              <a:t>maggiore rischio di tumori in età adulta?</a:t>
            </a:r>
          </a:p>
          <a:p>
            <a:pPr algn="just">
              <a:lnSpc>
                <a:spcPct val="85000"/>
              </a:lnSpc>
              <a:buFont typeface="Wingdings" pitchFamily="2" charset="2"/>
              <a:buNone/>
            </a:pPr>
            <a:r>
              <a:rPr lang="it-IT" altLang="zh-CN" sz="2400" b="0">
                <a:solidFill>
                  <a:schemeClr val="accent2"/>
                </a:solidFill>
                <a:ea typeface="宋体" charset="-122"/>
              </a:rPr>
              <a:t>Il dubbio che il fumo possa avere degli effetti teratogeni è sorto da uno studio eseguito su 24.000 neonati nel quale si evidenziava che l'incidenza di “malattie cardiache congenite” nei neonati provenienti da madri fumatrici era significativamente molto più alta di quella osservata nei bambini nati da madri non fumatrici indipendentemente dall'età della madre e dalla classe sociale di appartenenza</a:t>
            </a:r>
            <a:r>
              <a:rPr lang="it-IT" altLang="zh-CN" sz="2400" b="0">
                <a:ea typeface="宋体" charset="-122"/>
              </a:rPr>
              <a:t>. </a:t>
            </a:r>
          </a:p>
          <a:p>
            <a:pPr algn="just">
              <a:lnSpc>
                <a:spcPct val="85000"/>
              </a:lnSpc>
              <a:buFont typeface="Wingdings" pitchFamily="2" charset="2"/>
              <a:buNone/>
            </a:pPr>
            <a:endParaRPr lang="it-IT" altLang="zh-CN" sz="1000" b="0">
              <a:ea typeface="宋体" charset="-122"/>
            </a:endParaRPr>
          </a:p>
          <a:p>
            <a:pPr algn="just">
              <a:buFont typeface="Wingdings" pitchFamily="2" charset="2"/>
              <a:buNone/>
            </a:pPr>
            <a:r>
              <a:rPr lang="it-IT" altLang="zh-CN" sz="2400">
                <a:ea typeface="宋体" charset="-122"/>
              </a:rPr>
              <a:t>Uso durante tutta la gravidanza associato a:</a:t>
            </a:r>
          </a:p>
          <a:p>
            <a:pPr>
              <a:buFont typeface="Wingdings" pitchFamily="2" charset="2"/>
              <a:buChar char="Ø"/>
            </a:pPr>
            <a:r>
              <a:rPr lang="it-IT" altLang="zh-CN" sz="2400">
                <a:ea typeface="宋体" charset="-122"/>
              </a:rPr>
              <a:t>minor peso e lunghezza alla nascita</a:t>
            </a:r>
          </a:p>
          <a:p>
            <a:pPr>
              <a:buFont typeface="Wingdings" pitchFamily="2" charset="2"/>
              <a:buChar char="Ø"/>
            </a:pPr>
            <a:r>
              <a:rPr lang="it-IT" altLang="zh-CN" sz="2400">
                <a:ea typeface="宋体" charset="-122"/>
              </a:rPr>
              <a:t>più alta incidenza di aborti (+70% parti prematuri 10 sigar./die)</a:t>
            </a:r>
          </a:p>
          <a:p>
            <a:pPr>
              <a:buFont typeface="Wingdings" pitchFamily="2" charset="2"/>
              <a:buChar char="Ø"/>
            </a:pPr>
            <a:r>
              <a:rPr lang="it-IT" altLang="zh-CN" sz="2400">
                <a:ea typeface="宋体" charset="-122"/>
              </a:rPr>
              <a:t>frequenti complicazioni alla nascita </a:t>
            </a:r>
          </a:p>
          <a:p>
            <a:pPr>
              <a:buFont typeface="Wingdings" pitchFamily="2" charset="2"/>
              <a:buChar char="Ø"/>
            </a:pPr>
            <a:r>
              <a:rPr lang="it-IT" altLang="zh-CN" sz="2400">
                <a:ea typeface="宋体" charset="-122"/>
              </a:rPr>
              <a:t>maggiore mortalità neonatale (morte improvvisa)</a:t>
            </a:r>
          </a:p>
          <a:p>
            <a:pPr>
              <a:buFont typeface="Wingdings" pitchFamily="2" charset="2"/>
              <a:buNone/>
            </a:pPr>
            <a:endParaRPr lang="it-IT" altLang="zh-CN" sz="1000">
              <a:ea typeface="宋体" charset="-122"/>
            </a:endParaRPr>
          </a:p>
          <a:p>
            <a:r>
              <a:rPr lang="it-IT" altLang="zh-CN">
                <a:solidFill>
                  <a:srgbClr val="FF3300"/>
                </a:solidFill>
                <a:ea typeface="宋体" charset="-122"/>
                <a:sym typeface="Wingdings" pitchFamily="2" charset="2"/>
              </a:rPr>
              <a:t>Pertanto  il fumo è controindicato in gravidanza; né usare cerotti e chewinggum a base di nicotina.</a:t>
            </a:r>
          </a:p>
          <a:p>
            <a:r>
              <a:rPr lang="it-IT" altLang="zh-CN">
                <a:solidFill>
                  <a:srgbClr val="FF3300"/>
                </a:solidFill>
                <a:ea typeface="宋体" charset="-122"/>
                <a:sym typeface="Wingdings" pitchFamily="2" charset="2"/>
              </a:rPr>
              <a:t>Pericolo del fumo passivo</a:t>
            </a:r>
          </a:p>
        </p:txBody>
      </p:sp>
      <p:sp>
        <p:nvSpPr>
          <p:cNvPr id="3379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3379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47663" y="-17463"/>
            <a:ext cx="8796337" cy="6118226"/>
          </a:xfrm>
          <a:prstGeom prst="rect">
            <a:avLst/>
          </a:prstGeom>
          <a:noFill/>
          <a:ln w="9525">
            <a:noFill/>
            <a:miter lim="800000"/>
            <a:headEnd/>
            <a:tailEnd/>
          </a:ln>
        </p:spPr>
        <p:txBody>
          <a:bodyPr>
            <a:spAutoFit/>
          </a:bodyPr>
          <a:lstStyle/>
          <a:p>
            <a:pPr algn="just"/>
            <a:r>
              <a:rPr lang="it-IT" altLang="zh-CN" sz="2400" b="0">
                <a:ea typeface="宋体" charset="-122"/>
                <a:sym typeface="Wingdings" pitchFamily="2" charset="2"/>
              </a:rPr>
              <a:t>Si ritiene che il fumo possa determinare</a:t>
            </a:r>
            <a:r>
              <a:rPr lang="it-IT" altLang="zh-CN" sz="2400">
                <a:ea typeface="宋体" charset="-122"/>
                <a:sym typeface="Wingdings" pitchFamily="2" charset="2"/>
              </a:rPr>
              <a:t> ipossia fetale e conseguente compromissione della crescita: </a:t>
            </a:r>
          </a:p>
          <a:p>
            <a:pPr algn="just">
              <a:buFont typeface="Wingdings" pitchFamily="2" charset="2"/>
              <a:buChar char="v"/>
            </a:pPr>
            <a:r>
              <a:rPr lang="it-IT" altLang="zh-CN" sz="2400" b="0">
                <a:ea typeface="宋体" charset="-122"/>
                <a:sym typeface="Wingdings" pitchFamily="2" charset="2"/>
              </a:rPr>
              <a:t>per azione</a:t>
            </a:r>
            <a:r>
              <a:rPr lang="it-IT" altLang="zh-CN" sz="2400">
                <a:ea typeface="宋体" charset="-122"/>
                <a:sym typeface="Wingdings" pitchFamily="2" charset="2"/>
              </a:rPr>
              <a:t> della nicotina </a:t>
            </a:r>
            <a:r>
              <a:rPr lang="it-IT" altLang="zh-CN" sz="2400" b="0">
                <a:ea typeface="宋体" charset="-122"/>
                <a:sym typeface="Wingdings" pitchFamily="2" charset="2"/>
              </a:rPr>
              <a:t>che</a:t>
            </a:r>
            <a:r>
              <a:rPr lang="it-IT" altLang="zh-CN" sz="2400">
                <a:ea typeface="宋体" charset="-122"/>
                <a:sym typeface="Wingdings" pitchFamily="2" charset="2"/>
              </a:rPr>
              <a:t> determina vasocostrizione uterina</a:t>
            </a:r>
          </a:p>
          <a:p>
            <a:pPr algn="just">
              <a:buFont typeface="Wingdings" pitchFamily="2" charset="2"/>
              <a:buChar char="v"/>
            </a:pPr>
            <a:r>
              <a:rPr lang="it-IT" altLang="zh-CN" sz="2400" b="0">
                <a:ea typeface="宋体" charset="-122"/>
                <a:sym typeface="Wingdings" pitchFamily="2" charset="2"/>
              </a:rPr>
              <a:t>per il suo contenuto in</a:t>
            </a:r>
            <a:r>
              <a:rPr lang="it-IT" altLang="zh-CN" sz="2400">
                <a:ea typeface="宋体" charset="-122"/>
                <a:sym typeface="Wingdings" pitchFamily="2" charset="2"/>
              </a:rPr>
              <a:t> monossido di carbonio che provoca un aumento dei livelli di carbossi-emoglobina (</a:t>
            </a:r>
            <a:r>
              <a:rPr lang="it-IT" altLang="zh-CN" sz="2400" b="0">
                <a:ea typeface="宋体" charset="-122"/>
                <a:sym typeface="Wingdings" pitchFamily="2" charset="2"/>
              </a:rPr>
              <a:t>ai quali il feto è più sensibile dell'adulto). </a:t>
            </a:r>
          </a:p>
          <a:p>
            <a:pPr algn="just">
              <a:buFont typeface="Wingdings" pitchFamily="2" charset="2"/>
              <a:buChar char="v"/>
            </a:pPr>
            <a:r>
              <a:rPr lang="it-IT" altLang="zh-CN" sz="2400" b="0">
                <a:ea typeface="宋体" charset="-122"/>
                <a:sym typeface="Wingdings" pitchFamily="2" charset="2"/>
              </a:rPr>
              <a:t>perchè</a:t>
            </a:r>
            <a:r>
              <a:rPr lang="it-IT" altLang="zh-CN" sz="2400">
                <a:ea typeface="宋体" charset="-122"/>
                <a:sym typeface="Wingdings" pitchFamily="2" charset="2"/>
              </a:rPr>
              <a:t> la nicotina aumenta la liberazione di adrenalina dalla midollare del surrene (</a:t>
            </a:r>
            <a:r>
              <a:rPr lang="it-IT" altLang="zh-CN" sz="2400" b="0">
                <a:ea typeface="宋体" charset="-122"/>
                <a:sym typeface="Wingdings" pitchFamily="2" charset="2"/>
              </a:rPr>
              <a:t>stimolazione a livello dei gangli adrenergici dove trasmissione colinergica con recettori nicotinici nel sangue materno), determinando </a:t>
            </a:r>
            <a:r>
              <a:rPr lang="it-IT" altLang="zh-CN" sz="2400" b="0">
                <a:solidFill>
                  <a:schemeClr val="accent2"/>
                </a:solidFill>
                <a:ea typeface="宋体" charset="-122"/>
                <a:sym typeface="Wingdings" pitchFamily="2" charset="2"/>
              </a:rPr>
              <a:t>così tachicardia fetale</a:t>
            </a:r>
            <a:r>
              <a:rPr lang="it-IT" altLang="zh-CN" sz="2400" b="0">
                <a:ea typeface="宋体" charset="-122"/>
                <a:sym typeface="Wingdings" pitchFamily="2" charset="2"/>
              </a:rPr>
              <a:t> e quindi aumento del lavoro cardiaco fetale e perciò del consumo di ossigeno</a:t>
            </a:r>
          </a:p>
          <a:p>
            <a:pPr algn="just">
              <a:buFont typeface="Wingdings" pitchFamily="2" charset="2"/>
              <a:buChar char="v"/>
            </a:pPr>
            <a:r>
              <a:rPr lang="it-IT" altLang="zh-CN" sz="2400" b="0">
                <a:ea typeface="宋体" charset="-122"/>
                <a:sym typeface="Wingdings" pitchFamily="2" charset="2"/>
              </a:rPr>
              <a:t>inoltre perchè</a:t>
            </a:r>
            <a:r>
              <a:rPr lang="it-IT" altLang="zh-CN" sz="2400">
                <a:ea typeface="宋体" charset="-122"/>
                <a:sym typeface="Wingdings" pitchFamily="2" charset="2"/>
              </a:rPr>
              <a:t> la nicotina </a:t>
            </a:r>
            <a:r>
              <a:rPr lang="it-IT" altLang="zh-CN" sz="2400" b="0">
                <a:ea typeface="宋体" charset="-122"/>
                <a:sym typeface="Wingdings" pitchFamily="2" charset="2"/>
              </a:rPr>
              <a:t>contenuta sia nel fumo (ma anche quella nel chewing gum o cerotti o bocchini)</a:t>
            </a:r>
            <a:r>
              <a:rPr lang="it-IT" altLang="zh-CN" sz="2400">
                <a:ea typeface="宋体" charset="-122"/>
                <a:sym typeface="Wingdings" pitchFamily="2" charset="2"/>
              </a:rPr>
              <a:t> riduce i movimenti respiratori fetali.</a:t>
            </a:r>
            <a:endParaRPr lang="it-IT" altLang="zh-CN" sz="2400" u="sng">
              <a:ea typeface="宋体" charset="-122"/>
              <a:sym typeface="Wingdings" pitchFamily="2" charset="2"/>
            </a:endParaRPr>
          </a:p>
          <a:p>
            <a:pPr algn="just"/>
            <a:r>
              <a:rPr lang="it-IT" altLang="zh-CN" sz="2000">
                <a:solidFill>
                  <a:schemeClr val="accent2"/>
                </a:solidFill>
                <a:ea typeface="宋体" charset="-122"/>
                <a:sym typeface="Wingdings" pitchFamily="2" charset="2"/>
              </a:rPr>
              <a:t>NB: La nicotina a forti dosi stimola il centro bulbare del respiro, ma la stimolazione è seguita da depressione; la morte può risultare da insufficienza respiratoria x paralisi centrale e x blocco periferico dei muscoli respiratori.</a:t>
            </a:r>
            <a:r>
              <a:rPr lang="it-IT" altLang="zh-CN" sz="2000">
                <a:ea typeface="宋体" charset="-122"/>
                <a:sym typeface="Wingdings" pitchFamily="2" charset="2"/>
              </a:rPr>
              <a:t> </a:t>
            </a:r>
          </a:p>
        </p:txBody>
      </p:sp>
      <p:sp>
        <p:nvSpPr>
          <p:cNvPr id="3481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3482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347663" y="-49213"/>
            <a:ext cx="8796337" cy="6607176"/>
          </a:xfrm>
          <a:prstGeom prst="rect">
            <a:avLst/>
          </a:prstGeom>
          <a:noFill/>
          <a:ln w="9525">
            <a:noFill/>
            <a:miter lim="800000"/>
            <a:headEnd/>
            <a:tailEnd/>
          </a:ln>
        </p:spPr>
        <p:txBody>
          <a:bodyPr>
            <a:spAutoFit/>
          </a:bodyPr>
          <a:lstStyle/>
          <a:p>
            <a:r>
              <a:rPr lang="it-IT" altLang="zh-CN">
                <a:ea typeface="宋体" charset="-122"/>
                <a:sym typeface="Wingdings" pitchFamily="2" charset="2"/>
              </a:rPr>
              <a:t>14. Alcool</a:t>
            </a:r>
          </a:p>
          <a:p>
            <a:pPr>
              <a:buFontTx/>
              <a:buChar char="•"/>
            </a:pPr>
            <a:endParaRPr lang="it-IT" altLang="zh-CN" sz="800">
              <a:ea typeface="宋体" charset="-122"/>
              <a:sym typeface="Wingdings" pitchFamily="2" charset="2"/>
            </a:endParaRPr>
          </a:p>
          <a:p>
            <a:r>
              <a:rPr lang="it-IT" altLang="zh-CN" sz="2400">
                <a:ea typeface="宋体" charset="-122"/>
                <a:sym typeface="Wingdings" pitchFamily="2" charset="2"/>
              </a:rPr>
              <a:t>Sindrome alcolica fetale (FAS) descritta per I volta nel 1973 con:</a:t>
            </a:r>
          </a:p>
          <a:p>
            <a:pPr>
              <a:buFont typeface="Wingdings" pitchFamily="2" charset="2"/>
              <a:buChar char="§"/>
            </a:pPr>
            <a:r>
              <a:rPr lang="it-IT" altLang="zh-CN" sz="2400">
                <a:ea typeface="宋体" charset="-122"/>
                <a:sym typeface="Wingdings" pitchFamily="2" charset="2"/>
              </a:rPr>
              <a:t>ritardo della crescita (lunghezza e peso) </a:t>
            </a:r>
          </a:p>
          <a:p>
            <a:pPr>
              <a:buFont typeface="Wingdings" pitchFamily="2" charset="2"/>
              <a:buChar char="§"/>
            </a:pPr>
            <a:r>
              <a:rPr lang="it-IT" altLang="zh-CN" sz="2400">
                <a:ea typeface="宋体" charset="-122"/>
                <a:sym typeface="Wingdings" pitchFamily="2" charset="2"/>
              </a:rPr>
              <a:t>anomalie cranio-facciali: riduzione rima palpebrale -setto nasale allargato - naso alterato -riduzione spessore labbro superiore</a:t>
            </a:r>
          </a:p>
          <a:p>
            <a:pPr>
              <a:buFont typeface="Wingdings" pitchFamily="2" charset="2"/>
              <a:buChar char="§"/>
            </a:pPr>
            <a:r>
              <a:rPr lang="it-IT" altLang="zh-CN" sz="2400">
                <a:ea typeface="宋体" charset="-122"/>
                <a:sym typeface="Wingdings" pitchFamily="2" charset="2"/>
              </a:rPr>
              <a:t>microencefalia ed idrocefalia</a:t>
            </a:r>
          </a:p>
          <a:p>
            <a:pPr>
              <a:buFont typeface="Wingdings" pitchFamily="2" charset="2"/>
              <a:buChar char="§"/>
            </a:pPr>
            <a:r>
              <a:rPr lang="it-IT" altLang="zh-CN" sz="2400">
                <a:ea typeface="宋体" charset="-122"/>
                <a:sym typeface="Wingdings" pitchFamily="2" charset="2"/>
              </a:rPr>
              <a:t> </a:t>
            </a:r>
            <a:r>
              <a:rPr lang="it-IT" altLang="zh-CN" sz="2400">
                <a:solidFill>
                  <a:schemeClr val="accent2"/>
                </a:solidFill>
                <a:ea typeface="宋体" charset="-122"/>
                <a:sym typeface="Wingdings" pitchFamily="2" charset="2"/>
              </a:rPr>
              <a:t>alterazioni psicomotorie con:</a:t>
            </a:r>
          </a:p>
          <a:p>
            <a:r>
              <a:rPr lang="it-IT" altLang="zh-CN" sz="2400">
                <a:ea typeface="宋体" charset="-122"/>
                <a:sym typeface="Wingdings" pitchFamily="2" charset="2"/>
              </a:rPr>
              <a:t></a:t>
            </a:r>
            <a:r>
              <a:rPr lang="it-IT" altLang="zh-CN" sz="2400">
                <a:solidFill>
                  <a:schemeClr val="accent2"/>
                </a:solidFill>
                <a:ea typeface="宋体" charset="-122"/>
                <a:sym typeface="Wingdings" pitchFamily="2" charset="2"/>
              </a:rPr>
              <a:t>ritardo mentale con riduzione del QI (85%)</a:t>
            </a:r>
          </a:p>
          <a:p>
            <a:r>
              <a:rPr lang="it-IT" altLang="zh-CN" sz="2400">
                <a:solidFill>
                  <a:schemeClr val="accent2"/>
                </a:solidFill>
                <a:ea typeface="宋体" charset="-122"/>
                <a:sym typeface="Wingdings" pitchFamily="2" charset="2"/>
              </a:rPr>
              <a:t>carenze di apprendimento e facile distrazione</a:t>
            </a:r>
          </a:p>
          <a:p>
            <a:r>
              <a:rPr lang="it-IT" altLang="zh-CN" sz="2400">
                <a:solidFill>
                  <a:schemeClr val="accent2"/>
                </a:solidFill>
                <a:ea typeface="宋体" charset="-122"/>
                <a:sym typeface="Wingdings" pitchFamily="2" charset="2"/>
              </a:rPr>
              <a:t>alterazioni della parola e del linguaggio</a:t>
            </a:r>
          </a:p>
          <a:p>
            <a:r>
              <a:rPr lang="it-IT" altLang="zh-CN" sz="2400">
                <a:ea typeface="宋体" charset="-122"/>
                <a:sym typeface="Wingdings" pitchFamily="2" charset="2"/>
              </a:rPr>
              <a:t>Rischio legato al consumo alcool, minore se riduzione consumo</a:t>
            </a:r>
          </a:p>
          <a:p>
            <a:r>
              <a:rPr lang="it-IT" altLang="zh-CN" sz="2400">
                <a:ea typeface="宋体" charset="-122"/>
                <a:sym typeface="Wingdings" pitchFamily="2" charset="2"/>
              </a:rPr>
              <a:t>Rischio di avere neonati malformati è del 10% per le madri che assumono giornalmente </a:t>
            </a:r>
            <a:r>
              <a:rPr lang="it-IT" altLang="zh-CN" sz="2400">
                <a:solidFill>
                  <a:srgbClr val="FF3300"/>
                </a:solidFill>
                <a:ea typeface="宋体" charset="-122"/>
                <a:sym typeface="Wingdings" pitchFamily="2" charset="2"/>
              </a:rPr>
              <a:t>30-60 </a:t>
            </a:r>
            <a:r>
              <a:rPr lang="it-IT" altLang="zh-CN" sz="2400">
                <a:ea typeface="宋体" charset="-122"/>
                <a:sym typeface="Wingdings" pitchFamily="2" charset="2"/>
              </a:rPr>
              <a:t>g di alcool assoluto (</a:t>
            </a:r>
            <a:r>
              <a:rPr lang="it-IT" altLang="zh-CN">
                <a:ea typeface="宋体" charset="-122"/>
                <a:sym typeface="Wingdings" pitchFamily="2" charset="2"/>
              </a:rPr>
              <a:t>½</a:t>
            </a:r>
            <a:r>
              <a:rPr lang="it-IT" altLang="zh-CN" sz="2400">
                <a:ea typeface="宋体" charset="-122"/>
                <a:sym typeface="Wingdings" pitchFamily="2" charset="2"/>
              </a:rPr>
              <a:t> l. vino, 1 e ½ l. di birra) e raggiunge il 43% in caso di alcoolismo cronico. </a:t>
            </a:r>
          </a:p>
          <a:p>
            <a:r>
              <a:rPr lang="it-IT" altLang="zh-CN" sz="2400">
                <a:solidFill>
                  <a:schemeClr val="accent2"/>
                </a:solidFill>
                <a:ea typeface="宋体" charset="-122"/>
                <a:sym typeface="Wingdings" pitchFamily="2" charset="2"/>
              </a:rPr>
              <a:t>Il rischio diminuisce considerevolmente se il consumo di alcool viene ridotto nel terzo trimestre di gravidanza</a:t>
            </a:r>
            <a:r>
              <a:rPr lang="it-IT" altLang="zh-CN">
                <a:solidFill>
                  <a:schemeClr val="accent2"/>
                </a:solidFill>
                <a:ea typeface="宋体" charset="-122"/>
                <a:sym typeface="Wingdings" pitchFamily="2" charset="2"/>
              </a:rPr>
              <a:t>.</a:t>
            </a:r>
            <a:r>
              <a:rPr lang="it-IT" altLang="zh-CN" b="0">
                <a:ea typeface="宋体" charset="-122"/>
                <a:sym typeface="Wingdings" pitchFamily="2" charset="2"/>
              </a:rPr>
              <a:t> </a:t>
            </a:r>
            <a:endParaRPr lang="it-IT" altLang="zh-CN" sz="2400">
              <a:ea typeface="宋体" charset="-122"/>
              <a:sym typeface="Wingdings" pitchFamily="2" charset="2"/>
            </a:endParaRPr>
          </a:p>
          <a:p>
            <a:r>
              <a:rPr lang="it-IT" altLang="zh-CN" sz="2400">
                <a:ea typeface="宋体" charset="-122"/>
                <a:sym typeface="Wingdings" pitchFamily="2" charset="2"/>
              </a:rPr>
              <a:t>Meccanismi ? 	 Tossicità diretta sul feto ?</a:t>
            </a:r>
          </a:p>
        </p:txBody>
      </p:sp>
      <p:sp>
        <p:nvSpPr>
          <p:cNvPr id="3584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3584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701675" y="479425"/>
            <a:ext cx="8056563" cy="5849938"/>
          </a:xfrm>
        </p:spPr>
        <p:txBody>
          <a:bodyPr/>
          <a:lstStyle/>
          <a:p>
            <a:pPr>
              <a:lnSpc>
                <a:spcPct val="80000"/>
              </a:lnSpc>
            </a:pPr>
            <a:r>
              <a:rPr lang="it-IT" sz="2800" smtClean="0"/>
              <a:t>All’etanolo è riconosciuta la capacità di alterare il patrimonio genetico. </a:t>
            </a:r>
          </a:p>
          <a:p>
            <a:pPr>
              <a:lnSpc>
                <a:spcPct val="80000"/>
              </a:lnSpc>
            </a:pPr>
            <a:r>
              <a:rPr lang="it-IT" sz="2800" b="1" smtClean="0">
                <a:solidFill>
                  <a:srgbClr val="FF3300"/>
                </a:solidFill>
              </a:rPr>
              <a:t>L’effetto teratogeno diretto, anche se aspecifico, riguarda in particolare l’acetaldeide, uno dei metaboliti dell’etanolo.</a:t>
            </a:r>
            <a:r>
              <a:rPr lang="it-IT" sz="2800" smtClean="0"/>
              <a:t> </a:t>
            </a:r>
          </a:p>
          <a:p>
            <a:pPr>
              <a:lnSpc>
                <a:spcPct val="80000"/>
              </a:lnSpc>
            </a:pPr>
            <a:r>
              <a:rPr lang="it-IT" sz="2800" smtClean="0">
                <a:solidFill>
                  <a:schemeClr val="accent2"/>
                </a:solidFill>
              </a:rPr>
              <a:t>L’alcol può influenzare il flusso ematico placentare, alterando il trasferimento di varie sostanze come aminoacidi essenziali e zinco, entrambi necessari per la sintesi proteica. </a:t>
            </a:r>
          </a:p>
          <a:p>
            <a:pPr>
              <a:lnSpc>
                <a:spcPct val="80000"/>
              </a:lnSpc>
            </a:pPr>
            <a:r>
              <a:rPr lang="it-IT" sz="2800" smtClean="0"/>
              <a:t>Altre segnalazioni attribuiscono all’alcol interferenze ormonali o un effetto diretto sulle funzioni cellulari. </a:t>
            </a:r>
          </a:p>
          <a:p>
            <a:pPr>
              <a:lnSpc>
                <a:spcPct val="80000"/>
              </a:lnSpc>
            </a:pPr>
            <a:r>
              <a:rPr lang="it-IT" sz="2800" b="1" smtClean="0"/>
              <a:t>La tossicità dell’alcol sarebbe aumentata da carenze vitaminiche, (ac.folico e vit B1 e B6) determinate dall’etanolo stesso.</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574675" y="311150"/>
            <a:ext cx="8245475" cy="6307138"/>
          </a:xfrm>
        </p:spPr>
        <p:txBody>
          <a:bodyPr/>
          <a:lstStyle/>
          <a:p>
            <a:pPr>
              <a:lnSpc>
                <a:spcPct val="90000"/>
              </a:lnSpc>
            </a:pPr>
            <a:r>
              <a:rPr lang="it-IT" sz="2400" b="1" i="1" smtClean="0">
                <a:solidFill>
                  <a:schemeClr val="accent2"/>
                </a:solidFill>
              </a:rPr>
              <a:t>1. Difetto di crescita:</a:t>
            </a:r>
            <a:r>
              <a:rPr lang="it-IT" sz="2400" i="1" smtClean="0"/>
              <a:t> </a:t>
            </a:r>
            <a:r>
              <a:rPr lang="it-IT" sz="2400" smtClean="0"/>
              <a:t>il peso, la lunghezza e la circonferenza cranica sono inferiori al 10° percentile.</a:t>
            </a:r>
          </a:p>
          <a:p>
            <a:pPr>
              <a:lnSpc>
                <a:spcPct val="90000"/>
              </a:lnSpc>
            </a:pPr>
            <a:r>
              <a:rPr lang="it-IT" sz="2400" smtClean="0">
                <a:solidFill>
                  <a:schemeClr val="accent2"/>
                </a:solidFill>
              </a:rPr>
              <a:t>Il difetto di crescita è uno dei segni più costanti alla nascita e tende a mantenersi nelle età successive.</a:t>
            </a:r>
          </a:p>
          <a:p>
            <a:pPr>
              <a:lnSpc>
                <a:spcPct val="90000"/>
              </a:lnSpc>
            </a:pPr>
            <a:r>
              <a:rPr lang="it-IT" sz="2400" smtClean="0"/>
              <a:t>Il peso può migliorare, mentre lunghezza e microcefalia rimangono più stabili. Questi bambini si alimentano svogliatamente e spesso vengono ospedalizzati. </a:t>
            </a:r>
            <a:r>
              <a:rPr lang="it-IT" sz="2400" b="1" i="1" smtClean="0"/>
              <a:t>Sul difetto di crescita, osservato anche negli adottati, appare evidente la prevalenza del danno biologico su quello ambientale.</a:t>
            </a:r>
          </a:p>
          <a:p>
            <a:pPr>
              <a:lnSpc>
                <a:spcPct val="90000"/>
              </a:lnSpc>
            </a:pPr>
            <a:r>
              <a:rPr lang="it-IT" sz="2400" smtClean="0"/>
              <a:t>L’influenza negativa sul peso neonatale riguarda anche le modeste bevitrici. </a:t>
            </a:r>
            <a:r>
              <a:rPr lang="it-IT" sz="2400" smtClean="0">
                <a:solidFill>
                  <a:schemeClr val="accent2"/>
                </a:solidFill>
              </a:rPr>
              <a:t>Esistono segnalazioni di un iposviluppo fetale perfino nei figli di quelle madri che, pur astinenti in gravidanza, hanno avuto una storia precedente di alcolismo. </a:t>
            </a:r>
          </a:p>
          <a:p>
            <a:pPr>
              <a:lnSpc>
                <a:spcPct val="90000"/>
              </a:lnSpc>
            </a:pPr>
            <a:r>
              <a:rPr lang="it-IT" sz="2400" b="1" smtClean="0">
                <a:solidFill>
                  <a:srgbClr val="FF3300"/>
                </a:solidFill>
              </a:rPr>
              <a:t>La natura biologica di tale influenza potrebbe riguardare il coinvolgimento epatico o altri problemi sia fisici che comportamentali.</a:t>
            </a:r>
            <a:r>
              <a:rPr lang="it-IT" sz="2400" smtClean="0">
                <a:solidFill>
                  <a:srgbClr val="FF3300"/>
                </a:solidFill>
              </a:rPr>
              <a:t>  </a:t>
            </a:r>
            <a:endParaRPr lang="it-IT" sz="2400" smtClean="0">
              <a:solidFill>
                <a:schemeClr val="accent2"/>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0" y="0"/>
            <a:ext cx="9144000" cy="6858000"/>
          </a:xfrm>
        </p:spPr>
        <p:txBody>
          <a:bodyPr/>
          <a:lstStyle/>
          <a:p>
            <a:pPr>
              <a:lnSpc>
                <a:spcPct val="80000"/>
              </a:lnSpc>
            </a:pPr>
            <a:r>
              <a:rPr lang="it-IT" sz="2400" b="1" i="1" smtClean="0">
                <a:solidFill>
                  <a:schemeClr val="accent2"/>
                </a:solidFill>
              </a:rPr>
              <a:t>2. Anomalie morfologiche</a:t>
            </a:r>
            <a:r>
              <a:rPr lang="it-IT" sz="2400" b="1" i="1" smtClean="0"/>
              <a:t>:</a:t>
            </a:r>
            <a:r>
              <a:rPr lang="it-IT" sz="2400" i="1" smtClean="0"/>
              <a:t> </a:t>
            </a:r>
            <a:r>
              <a:rPr lang="it-IT" sz="2400" smtClean="0"/>
              <a:t>sono molto variabili nella loro espressività ed interessano prevalentemente il volto. </a:t>
            </a:r>
          </a:p>
          <a:p>
            <a:pPr>
              <a:lnSpc>
                <a:spcPct val="80000"/>
              </a:lnSpc>
            </a:pPr>
            <a:r>
              <a:rPr lang="it-IT" sz="2400" smtClean="0">
                <a:solidFill>
                  <a:srgbClr val="FF3300"/>
                </a:solidFill>
              </a:rPr>
              <a:t>Le classiche anomalie facciali</a:t>
            </a:r>
            <a:r>
              <a:rPr lang="it-IT" sz="2400" smtClean="0"/>
              <a:t> includono: rime palpebrali brevi, epicanto, naso corto e rivolto in alto, labbro superiore sottile, ipoplasia del mascellare, micrognazia (mandibola); talora c’è palatoschisi, strabismo, ptosi palpebrale, orecchie bassoposte e ruotate in dietro. I denti hanno spesso forme e posizione anomale con malocclusione. </a:t>
            </a:r>
            <a:r>
              <a:rPr lang="it-IT" sz="2400" b="1" smtClean="0">
                <a:solidFill>
                  <a:schemeClr val="accent2"/>
                </a:solidFill>
              </a:rPr>
              <a:t>La severità delle anomalie facciali sembra correlata con la severità della compromissione intellettiva.</a:t>
            </a:r>
          </a:p>
          <a:p>
            <a:pPr>
              <a:lnSpc>
                <a:spcPct val="80000"/>
              </a:lnSpc>
            </a:pPr>
            <a:r>
              <a:rPr lang="it-IT" sz="2400" smtClean="0"/>
              <a:t>Con il progredire degli anni le alterazioni facciali diventano meno distintive.</a:t>
            </a:r>
          </a:p>
          <a:p>
            <a:pPr>
              <a:lnSpc>
                <a:spcPct val="80000"/>
              </a:lnSpc>
            </a:pPr>
            <a:r>
              <a:rPr lang="it-IT" sz="2400" smtClean="0"/>
              <a:t>Sono </a:t>
            </a:r>
            <a:r>
              <a:rPr lang="it-IT" sz="2400" smtClean="0">
                <a:solidFill>
                  <a:srgbClr val="FF3300"/>
                </a:solidFill>
              </a:rPr>
              <a:t>descritte malformazioni cardiache,</a:t>
            </a:r>
            <a:r>
              <a:rPr lang="it-IT" sz="2400" smtClean="0"/>
              <a:t> soprattutto a carico del setto, anomalie delle articolazioni minori e degli arti (displasia dell’anca, sinostosi radio-ulnare, sindattilia, anomalie vertebrali), alterazioni dei solchi palmari, malformazioni del tratto urogenitale e malformazioni cerebrali con alterazioni delle migrazione neuronale.</a:t>
            </a:r>
          </a:p>
          <a:p>
            <a:pPr>
              <a:lnSpc>
                <a:spcPct val="80000"/>
              </a:lnSpc>
            </a:pPr>
            <a:r>
              <a:rPr lang="it-IT" sz="2400" smtClean="0"/>
              <a:t>Analizzando il follouw-up di questi bambini si nota: storie di otite cronica media, ipoacusia conduttiva, strabismo, miopia severa, ipotonia, contratture in flessione, scoliosi, infezione delle vie urinarie, idronefrosi ed epilessia.</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0" y="0"/>
            <a:ext cx="8907463" cy="7267575"/>
          </a:xfrm>
        </p:spPr>
        <p:txBody>
          <a:bodyPr/>
          <a:lstStyle/>
          <a:p>
            <a:pPr>
              <a:lnSpc>
                <a:spcPct val="80000"/>
              </a:lnSpc>
            </a:pPr>
            <a:r>
              <a:rPr lang="it-IT" sz="2400" b="1" i="1" smtClean="0">
                <a:solidFill>
                  <a:schemeClr val="accent2"/>
                </a:solidFill>
              </a:rPr>
              <a:t>3. Compromissione del SNC:</a:t>
            </a:r>
            <a:r>
              <a:rPr lang="it-IT" sz="2000" i="1" smtClean="0"/>
              <a:t> </a:t>
            </a:r>
            <a:r>
              <a:rPr lang="it-IT" sz="2400" b="1" smtClean="0">
                <a:solidFill>
                  <a:srgbClr val="FF3300"/>
                </a:solidFill>
              </a:rPr>
              <a:t>il ritardo mentale rappresenta la sequela più devastante dell’esposizione prenatale all’alcol.</a:t>
            </a:r>
          </a:p>
          <a:p>
            <a:pPr>
              <a:lnSpc>
                <a:spcPct val="80000"/>
              </a:lnSpc>
            </a:pPr>
            <a:r>
              <a:rPr lang="it-IT" sz="2400" smtClean="0">
                <a:solidFill>
                  <a:schemeClr val="accent2"/>
                </a:solidFill>
              </a:rPr>
              <a:t>Negli USA la FAS viene considerata la causa di ritardo mentale più importante tra quelle prevenibili.</a:t>
            </a:r>
          </a:p>
          <a:p>
            <a:pPr>
              <a:lnSpc>
                <a:spcPct val="80000"/>
              </a:lnSpc>
            </a:pPr>
            <a:r>
              <a:rPr lang="it-IT" sz="2400" smtClean="0"/>
              <a:t>Nei casi più severi, oltre al ritardo mentale, c’è iperattività, difetto di attenzione, scarso adattamento sociale e quadri di ritardo motorio. Il Q.I. di questi bambini si colloca di solito nella fascia del ritardo borderline, ma la variabilità delle situazioni comprende, accanto a bambini normali (meno della metà dei casi), anche bambini con ritardi severi.</a:t>
            </a:r>
          </a:p>
          <a:p>
            <a:pPr>
              <a:lnSpc>
                <a:spcPct val="80000"/>
              </a:lnSpc>
            </a:pPr>
            <a:r>
              <a:rPr lang="it-IT" sz="2400" smtClean="0"/>
              <a:t>I figli di madri alcoliste devono essere seguiti con attenzione nei primi anni di scuola per possibili problemi di apprendimento e/o di comportamento.</a:t>
            </a:r>
          </a:p>
          <a:p>
            <a:pPr>
              <a:lnSpc>
                <a:spcPct val="80000"/>
              </a:lnSpc>
            </a:pPr>
            <a:r>
              <a:rPr lang="it-IT" sz="2400" smtClean="0"/>
              <a:t>Anche le alterazioni del sistema nervoso sono molto variabili: da quadri già evidenti precocemente, a situazioni sfumate che si manifestano solo quando vengono richiesti processi cognitivi più complessi</a:t>
            </a:r>
            <a:r>
              <a:rPr lang="it-IT" sz="2000" smtClean="0"/>
              <a:t>.</a:t>
            </a:r>
          </a:p>
          <a:p>
            <a:pPr>
              <a:lnSpc>
                <a:spcPct val="80000"/>
              </a:lnSpc>
            </a:pPr>
            <a:r>
              <a:rPr lang="it-IT" sz="2400" smtClean="0"/>
              <a:t>Nel periodo neonatale sono segnalati irritabilità, tremori, ipo-ipertonia, pianto inconsolabile, suzione poco efficiente, alterazione dei ritmi sonno-veglia. </a:t>
            </a:r>
            <a:r>
              <a:rPr lang="it-IT" sz="2400" smtClean="0">
                <a:solidFill>
                  <a:schemeClr val="accent2"/>
                </a:solidFill>
              </a:rPr>
              <a:t>In alcuni neonati esposti a sindrome d’astinenza di alcol sono state osservate convulsioni, problemi gastrointestinali, meteorismo e vomito.</a:t>
            </a:r>
            <a:r>
              <a:rPr lang="it-IT" sz="2000" b="1" smtClean="0">
                <a:solidFill>
                  <a:schemeClr val="accent2"/>
                </a:solidFill>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244475" y="327025"/>
            <a:ext cx="8899525" cy="6307138"/>
          </a:xfrm>
        </p:spPr>
        <p:txBody>
          <a:bodyPr/>
          <a:lstStyle/>
          <a:p>
            <a:pPr>
              <a:lnSpc>
                <a:spcPct val="90000"/>
              </a:lnSpc>
            </a:pPr>
            <a:r>
              <a:rPr lang="it-IT" sz="2400" smtClean="0"/>
              <a:t>Posto che l'alcol pesa 800 grammi per litro e che la gradazione alcolica indica la percentuale di alcol in volume, </a:t>
            </a:r>
            <a:r>
              <a:rPr lang="it-IT" sz="2400" smtClean="0">
                <a:solidFill>
                  <a:srgbClr val="FF3300"/>
                </a:solidFill>
              </a:rPr>
              <a:t>un litro di vino a 12° conterrà 120x0,8 = 96 gr. di alcol. </a:t>
            </a:r>
          </a:p>
          <a:p>
            <a:pPr>
              <a:lnSpc>
                <a:spcPct val="90000"/>
              </a:lnSpc>
            </a:pPr>
            <a:r>
              <a:rPr lang="it-IT" sz="2400" smtClean="0"/>
              <a:t>Le bevande comunemente usate vengono consumate in dosi che contengono circa </a:t>
            </a:r>
            <a:r>
              <a:rPr lang="it-IT" sz="2400" smtClean="0">
                <a:solidFill>
                  <a:schemeClr val="accent2"/>
                </a:solidFill>
              </a:rPr>
              <a:t>10 gr. di alcol: questa dose è infatti contenuta in un bicchiere da 1/10 di vino a 12°, in un bicchiere da un quarto di birra a 5°, in un bicchierino medio di liquore</a:t>
            </a:r>
            <a:r>
              <a:rPr lang="it-IT" sz="2400" smtClean="0"/>
              <a:t> (20 cc quello standard da bar con 6,5 gr di alcool; circa 10 grammi in un bicchierino un po' abbondante, da 30 cc). </a:t>
            </a:r>
          </a:p>
          <a:p>
            <a:pPr>
              <a:lnSpc>
                <a:spcPct val="90000"/>
              </a:lnSpc>
            </a:pPr>
            <a:r>
              <a:rPr lang="it-IT" sz="2400" smtClean="0"/>
              <a:t>È quindi facile calcolare quanti grammi di alcol si berranno o si sono bevuti complessivamente, trasformando ogni consumazione in dosi da 10 grammi; ad es.: </a:t>
            </a:r>
          </a:p>
          <a:p>
            <a:pPr>
              <a:lnSpc>
                <a:spcPct val="90000"/>
              </a:lnSpc>
              <a:buFontTx/>
              <a:buNone/>
            </a:pPr>
            <a:endParaRPr lang="it-IT" sz="2400" smtClean="0"/>
          </a:p>
          <a:p>
            <a:pPr>
              <a:lnSpc>
                <a:spcPct val="90000"/>
              </a:lnSpc>
            </a:pPr>
            <a:r>
              <a:rPr lang="it-IT" sz="2400" smtClean="0">
                <a:solidFill>
                  <a:schemeClr val="accent2"/>
                </a:solidFill>
              </a:rPr>
              <a:t>Mezzo litro di vino = 5 bicchieri = 5x10 = 50 gr </a:t>
            </a:r>
          </a:p>
          <a:p>
            <a:pPr>
              <a:lnSpc>
                <a:spcPct val="90000"/>
              </a:lnSpc>
            </a:pPr>
            <a:r>
              <a:rPr lang="it-IT" sz="2400" smtClean="0">
                <a:solidFill>
                  <a:schemeClr val="accent2"/>
                </a:solidFill>
              </a:rPr>
              <a:t>Mezzo litro di birra = 2 quarti = 2x10 = 20 gr </a:t>
            </a:r>
          </a:p>
          <a:p>
            <a:pPr>
              <a:lnSpc>
                <a:spcPct val="90000"/>
              </a:lnSpc>
            </a:pPr>
            <a:r>
              <a:rPr lang="it-IT" sz="2400" smtClean="0">
                <a:solidFill>
                  <a:schemeClr val="accent2"/>
                </a:solidFill>
              </a:rPr>
              <a:t>Un digestivo e un grappino = 2 bicchierini = 20 gr</a:t>
            </a:r>
            <a:r>
              <a:rPr lang="it-IT" sz="240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393700" y="247650"/>
            <a:ext cx="8416925" cy="4170363"/>
          </a:xfrm>
          <a:prstGeom prst="rect">
            <a:avLst/>
          </a:prstGeom>
          <a:noFill/>
          <a:ln w="9525">
            <a:noFill/>
            <a:miter lim="800000"/>
            <a:headEnd/>
            <a:tailEnd/>
          </a:ln>
        </p:spPr>
        <p:txBody>
          <a:bodyPr>
            <a:spAutoFit/>
          </a:bodyPr>
          <a:lstStyle/>
          <a:p>
            <a:r>
              <a:rPr lang="it-IT" sz="2400"/>
              <a:t>2. ORMONI</a:t>
            </a:r>
            <a:endParaRPr lang="it-IT" sz="1400" b="0"/>
          </a:p>
          <a:p>
            <a:r>
              <a:rPr lang="it-IT" sz="2400" b="0"/>
              <a:t>Cortisone</a:t>
            </a:r>
            <a:endParaRPr lang="it-IT" sz="1400" b="0"/>
          </a:p>
          <a:p>
            <a:pPr lvl="1"/>
            <a:r>
              <a:rPr lang="it-IT" sz="2400" b="0"/>
              <a:t>Palatoschisi</a:t>
            </a:r>
            <a:endParaRPr lang="it-IT" sz="1400" b="0"/>
          </a:p>
          <a:p>
            <a:pPr lvl="1"/>
            <a:r>
              <a:rPr lang="it-IT" sz="2400" b="0"/>
              <a:t>Insufficienza surrenalica</a:t>
            </a:r>
            <a:endParaRPr lang="it-IT" sz="1400" b="0"/>
          </a:p>
          <a:p>
            <a:pPr lvl="1"/>
            <a:r>
              <a:rPr lang="it-IT" sz="2400" b="0"/>
              <a:t>Cataratta</a:t>
            </a:r>
            <a:endParaRPr lang="it-IT" sz="1400" b="0"/>
          </a:p>
          <a:p>
            <a:pPr lvl="2"/>
            <a:r>
              <a:rPr lang="it-IT" sz="2400" b="0"/>
              <a:t>Progestinici  (utilizzati) per minaccia aborto e endometriosi</a:t>
            </a:r>
            <a:endParaRPr lang="it-IT" sz="1400" b="0"/>
          </a:p>
          <a:p>
            <a:r>
              <a:rPr lang="it-IT" sz="2400" b="0"/>
              <a:t>	 </a:t>
            </a:r>
            <a:r>
              <a:rPr lang="it-IT" b="0">
                <a:sym typeface="Wingdings" pitchFamily="2" charset="2"/>
              </a:rPr>
              <a:t></a:t>
            </a:r>
            <a:r>
              <a:rPr lang="it-IT"/>
              <a:t> </a:t>
            </a:r>
            <a:r>
              <a:rPr lang="it-IT" sz="2400" b="0"/>
              <a:t>virilizzazione feti di sesso femminile</a:t>
            </a:r>
            <a:endParaRPr lang="it-IT" sz="1400" b="0"/>
          </a:p>
          <a:p>
            <a:r>
              <a:rPr lang="it-IT" sz="2400" b="0"/>
              <a:t>Estrogeni </a:t>
            </a:r>
            <a:r>
              <a:rPr lang="it-IT" sz="2400" b="0">
                <a:sym typeface="Wingdings" pitchFamily="2" charset="2"/>
              </a:rPr>
              <a:t></a:t>
            </a:r>
            <a:r>
              <a:rPr lang="it-IT" sz="2400" b="0"/>
              <a:t> femminilizzazione feti maschili. Stilbestrolo</a:t>
            </a:r>
            <a:endParaRPr lang="it-IT" sz="1400" b="0"/>
          </a:p>
          <a:p>
            <a:r>
              <a:rPr lang="it-IT" sz="2400" b="0"/>
              <a:t>Anticoncezionali </a:t>
            </a:r>
            <a:endParaRPr lang="it-IT" sz="1400" b="0"/>
          </a:p>
          <a:p>
            <a:r>
              <a:rPr lang="it-IT" sz="2400" b="0"/>
              <a:t>	</a:t>
            </a:r>
            <a:r>
              <a:rPr lang="it-IT" sz="2400" b="0">
                <a:solidFill>
                  <a:srgbClr val="FF3300"/>
                </a:solidFill>
              </a:rPr>
              <a:t>Uso di contraccettivi orali non a rischio</a:t>
            </a:r>
            <a:endParaRPr lang="it-IT" sz="1400" b="0">
              <a:solidFill>
                <a:srgbClr val="FF3300"/>
              </a:solidFill>
            </a:endParaRPr>
          </a:p>
          <a:p>
            <a:r>
              <a:rPr lang="it-IT" sz="2400" b="0">
                <a:solidFill>
                  <a:srgbClr val="FF3300"/>
                </a:solidFill>
              </a:rPr>
              <a:t>	Sconsigliato l’uso di progestinici per minaccia di aborto</a:t>
            </a:r>
          </a:p>
        </p:txBody>
      </p:sp>
      <p:sp>
        <p:nvSpPr>
          <p:cNvPr id="512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12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347663" y="109538"/>
            <a:ext cx="8496300" cy="6216650"/>
          </a:xfrm>
          <a:prstGeom prst="rect">
            <a:avLst/>
          </a:prstGeom>
          <a:noFill/>
          <a:ln w="9525">
            <a:noFill/>
            <a:miter lim="800000"/>
            <a:headEnd/>
            <a:tailEnd/>
          </a:ln>
        </p:spPr>
        <p:txBody>
          <a:bodyPr>
            <a:spAutoFit/>
          </a:bodyPr>
          <a:lstStyle/>
          <a:p>
            <a:r>
              <a:rPr lang="it-IT" altLang="zh-CN">
                <a:ea typeface="宋体" charset="-122"/>
                <a:sym typeface="Wingdings" pitchFamily="2" charset="2"/>
              </a:rPr>
              <a:t>15. Clorochina e chinina</a:t>
            </a:r>
            <a:r>
              <a:rPr lang="it-IT" altLang="zh-CN" u="sng">
                <a:ea typeface="宋体" charset="-122"/>
                <a:sym typeface="Wingdings" pitchFamily="2" charset="2"/>
              </a:rPr>
              <a:t> </a:t>
            </a:r>
          </a:p>
          <a:p>
            <a:endParaRPr lang="it-IT" altLang="zh-CN" sz="1000">
              <a:ea typeface="宋体" charset="-122"/>
              <a:sym typeface="Wingdings" pitchFamily="2" charset="2"/>
            </a:endParaRPr>
          </a:p>
          <a:p>
            <a:pPr algn="just"/>
            <a:r>
              <a:rPr lang="it-IT" altLang="zh-CN" sz="2400">
                <a:ea typeface="宋体" charset="-122"/>
                <a:sym typeface="Wingdings" pitchFamily="2" charset="2"/>
              </a:rPr>
              <a:t>Per questi due composti e per i farmaci antimalarici in genere non vi è convincente evidenza che siano teratogeni almeno </a:t>
            </a:r>
            <a:r>
              <a:rPr lang="it-IT" altLang="zh-CN" sz="2400">
                <a:solidFill>
                  <a:srgbClr val="FF3300"/>
                </a:solidFill>
                <a:ea typeface="宋体" charset="-122"/>
                <a:sym typeface="Wingdings" pitchFamily="2" charset="2"/>
              </a:rPr>
              <a:t>quando usati a dosi terapeutiche</a:t>
            </a:r>
            <a:r>
              <a:rPr lang="it-IT" altLang="zh-CN" sz="2400">
                <a:ea typeface="宋体" charset="-122"/>
                <a:sym typeface="Wingdings" pitchFamily="2" charset="2"/>
              </a:rPr>
              <a:t>.</a:t>
            </a:r>
          </a:p>
          <a:p>
            <a:pPr algn="just"/>
            <a:r>
              <a:rPr lang="it-IT" altLang="zh-CN">
                <a:ea typeface="宋体" charset="-122"/>
                <a:sym typeface="Wingdings" pitchFamily="2" charset="2"/>
              </a:rPr>
              <a:t> </a:t>
            </a:r>
          </a:p>
          <a:p>
            <a:pPr algn="just"/>
            <a:r>
              <a:rPr lang="it-IT" altLang="zh-CN">
                <a:ea typeface="宋体" charset="-122"/>
                <a:sym typeface="Wingdings" pitchFamily="2" charset="2"/>
              </a:rPr>
              <a:t>Clorochina</a:t>
            </a:r>
            <a:r>
              <a:rPr lang="it-IT" altLang="zh-CN" sz="2400">
                <a:ea typeface="宋体" charset="-122"/>
                <a:sym typeface="Wingdings" pitchFamily="2" charset="2"/>
              </a:rPr>
              <a:t> alle dosi prescritte come profilassi della malaria (1 compressa alla settimana) </a:t>
            </a:r>
            <a:r>
              <a:rPr lang="it-IT" altLang="zh-CN">
                <a:ea typeface="宋体" charset="-122"/>
                <a:sym typeface="Wingdings" pitchFamily="2" charset="2"/>
              </a:rPr>
              <a:t>non risulta tossico per l'embrione</a:t>
            </a:r>
            <a:r>
              <a:rPr lang="it-IT" altLang="zh-CN" sz="2400">
                <a:ea typeface="宋体" charset="-122"/>
                <a:sym typeface="Wingdings" pitchFamily="2" charset="2"/>
              </a:rPr>
              <a:t>; tuttavia se usata </a:t>
            </a:r>
            <a:r>
              <a:rPr lang="it-IT" altLang="zh-CN" sz="2400">
                <a:solidFill>
                  <a:schemeClr val="accent2"/>
                </a:solidFill>
                <a:ea typeface="宋体" charset="-122"/>
                <a:sym typeface="Wingdings" pitchFamily="2" charset="2"/>
              </a:rPr>
              <a:t>a dosi elevate</a:t>
            </a:r>
            <a:r>
              <a:rPr lang="it-IT" altLang="zh-CN" sz="2400">
                <a:ea typeface="宋体" charset="-122"/>
                <a:sym typeface="Wingdings" pitchFamily="2" charset="2"/>
              </a:rPr>
              <a:t> come anti-infiammatorio nell'artrite reumatoide, durante il primo trimestre di gravidanza, provoca danni all'udito (</a:t>
            </a:r>
            <a:r>
              <a:rPr lang="it-IT" altLang="zh-CN" sz="2400">
                <a:solidFill>
                  <a:schemeClr val="accent2"/>
                </a:solidFill>
                <a:ea typeface="宋体" charset="-122"/>
                <a:sym typeface="Wingdings" pitchFamily="2" charset="2"/>
              </a:rPr>
              <a:t>ototossica)</a:t>
            </a:r>
            <a:r>
              <a:rPr lang="it-IT" altLang="zh-CN" sz="2400">
                <a:ea typeface="宋体" charset="-122"/>
                <a:sym typeface="Wingdings" pitchFamily="2" charset="2"/>
              </a:rPr>
              <a:t> ed a </a:t>
            </a:r>
            <a:r>
              <a:rPr lang="it-IT" altLang="zh-CN" sz="2400">
                <a:solidFill>
                  <a:schemeClr val="accent2"/>
                </a:solidFill>
                <a:ea typeface="宋体" charset="-122"/>
                <a:sym typeface="Wingdings" pitchFamily="2" charset="2"/>
              </a:rPr>
              <a:t>livello retinico.</a:t>
            </a:r>
            <a:r>
              <a:rPr lang="it-IT" altLang="zh-CN" sz="2400">
                <a:ea typeface="宋体" charset="-122"/>
                <a:sym typeface="Wingdings" pitchFamily="2" charset="2"/>
              </a:rPr>
              <a:t> </a:t>
            </a:r>
          </a:p>
          <a:p>
            <a:pPr algn="just"/>
            <a:endParaRPr lang="it-IT" altLang="zh-CN" sz="2400">
              <a:ea typeface="宋体" charset="-122"/>
              <a:sym typeface="Wingdings" pitchFamily="2" charset="2"/>
            </a:endParaRPr>
          </a:p>
          <a:p>
            <a:pPr algn="just"/>
            <a:r>
              <a:rPr lang="it-IT" altLang="zh-CN">
                <a:solidFill>
                  <a:srgbClr val="FF3300"/>
                </a:solidFill>
                <a:ea typeface="宋体" charset="-122"/>
                <a:sym typeface="Wingdings" pitchFamily="2" charset="2"/>
              </a:rPr>
              <a:t>Chinina </a:t>
            </a:r>
            <a:r>
              <a:rPr lang="it-IT" altLang="zh-CN" sz="2400">
                <a:solidFill>
                  <a:srgbClr val="FF3300"/>
                </a:solidFill>
                <a:ea typeface="宋体" charset="-122"/>
                <a:sym typeface="Wingdings" pitchFamily="2" charset="2"/>
              </a:rPr>
              <a:t>(vecchio farmaco antimalarico) è stata ampiamente usata proprio come farmaco abortivo:</a:t>
            </a:r>
            <a:r>
              <a:rPr lang="it-IT" altLang="zh-CN">
                <a:solidFill>
                  <a:srgbClr val="FF3300"/>
                </a:solidFill>
                <a:ea typeface="宋体" charset="-122"/>
                <a:sym typeface="Wingdings" pitchFamily="2" charset="2"/>
              </a:rPr>
              <a:t> </a:t>
            </a:r>
            <a:r>
              <a:rPr lang="it-IT" altLang="zh-CN" sz="2400">
                <a:solidFill>
                  <a:srgbClr val="FF3300"/>
                </a:solidFill>
                <a:ea typeface="宋体" charset="-122"/>
                <a:sym typeface="Wingdings" pitchFamily="2" charset="2"/>
              </a:rPr>
              <a:t>se non si verifica aborto è </a:t>
            </a:r>
            <a:r>
              <a:rPr lang="it-IT" altLang="zh-CN">
                <a:solidFill>
                  <a:srgbClr val="FF3300"/>
                </a:solidFill>
                <a:ea typeface="宋体" charset="-122"/>
                <a:sym typeface="Wingdings" pitchFamily="2" charset="2"/>
              </a:rPr>
              <a:t>teratogena</a:t>
            </a:r>
            <a:r>
              <a:rPr lang="it-IT" altLang="zh-CN" sz="2400">
                <a:solidFill>
                  <a:srgbClr val="FF3300"/>
                </a:solidFill>
                <a:ea typeface="宋体" charset="-122"/>
                <a:sym typeface="Wingdings" pitchFamily="2" charset="2"/>
              </a:rPr>
              <a:t> e produce alterazioni scheletriche e renali</a:t>
            </a:r>
            <a:r>
              <a:rPr lang="it-IT" altLang="zh-CN">
                <a:solidFill>
                  <a:srgbClr val="FF3300"/>
                </a:solidFill>
                <a:ea typeface="宋体" charset="-122"/>
                <a:sym typeface="Wingdings" pitchFamily="2" charset="2"/>
              </a:rPr>
              <a:t>.</a:t>
            </a:r>
            <a:r>
              <a:rPr lang="it-IT" altLang="zh-CN" b="0">
                <a:solidFill>
                  <a:srgbClr val="FF3300"/>
                </a:solidFill>
                <a:ea typeface="宋体" charset="-122"/>
                <a:sym typeface="Wingdings" pitchFamily="2" charset="2"/>
              </a:rPr>
              <a:t> </a:t>
            </a:r>
          </a:p>
        </p:txBody>
      </p:sp>
      <p:sp>
        <p:nvSpPr>
          <p:cNvPr id="4198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198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47663" y="109538"/>
            <a:ext cx="8496300" cy="6635750"/>
          </a:xfrm>
          <a:prstGeom prst="rect">
            <a:avLst/>
          </a:prstGeom>
          <a:noFill/>
          <a:ln w="9525">
            <a:noFill/>
            <a:miter lim="800000"/>
            <a:headEnd/>
            <a:tailEnd/>
          </a:ln>
        </p:spPr>
        <p:txBody>
          <a:bodyPr>
            <a:spAutoFit/>
          </a:bodyPr>
          <a:lstStyle/>
          <a:p>
            <a:r>
              <a:rPr lang="it-IT" altLang="zh-CN">
                <a:ea typeface="宋体" charset="-122"/>
                <a:sym typeface="Wingdings" pitchFamily="2" charset="2"/>
              </a:rPr>
              <a:t>16. COCAINA </a:t>
            </a:r>
          </a:p>
          <a:p>
            <a:endParaRPr lang="it-IT" altLang="zh-CN" sz="1000">
              <a:ea typeface="宋体" charset="-122"/>
              <a:sym typeface="Wingdings" pitchFamily="2" charset="2"/>
            </a:endParaRPr>
          </a:p>
          <a:p>
            <a:pPr algn="just"/>
            <a:r>
              <a:rPr lang="it-IT" altLang="zh-CN" sz="2400">
                <a:ea typeface="宋体" charset="-122"/>
                <a:sym typeface="Wingdings" pitchFamily="2" charset="2"/>
              </a:rPr>
              <a:t>E’ per l'uomo un potenziale teratogeno e può indurre anomalie strutturali ed alterazioni comportamentali in bambini esposti in utero (si nota infatti un'incidenza 2-3 volte superiore alla norma).</a:t>
            </a:r>
            <a:r>
              <a:rPr lang="it-IT" altLang="zh-CN" sz="2000">
                <a:ea typeface="宋体" charset="-122"/>
                <a:sym typeface="Wingdings" pitchFamily="2" charset="2"/>
              </a:rPr>
              <a:t> </a:t>
            </a:r>
          </a:p>
          <a:p>
            <a:pPr algn="just"/>
            <a:r>
              <a:rPr lang="it-IT" altLang="zh-CN" sz="2400">
                <a:solidFill>
                  <a:schemeClr val="accent2"/>
                </a:solidFill>
                <a:ea typeface="宋体" charset="-122"/>
                <a:sym typeface="Wingdings" pitchFamily="2" charset="2"/>
              </a:rPr>
              <a:t>In uno studio controllato si è visto che su</a:t>
            </a:r>
            <a:r>
              <a:rPr lang="it-IT" altLang="zh-CN" sz="2000">
                <a:solidFill>
                  <a:schemeClr val="accent2"/>
                </a:solidFill>
                <a:ea typeface="宋体" charset="-122"/>
                <a:sym typeface="Wingdings" pitchFamily="2" charset="2"/>
              </a:rPr>
              <a:t> </a:t>
            </a:r>
            <a:r>
              <a:rPr lang="it-IT" altLang="zh-CN" sz="2400">
                <a:solidFill>
                  <a:schemeClr val="accent2"/>
                </a:solidFill>
                <a:ea typeface="宋体" charset="-122"/>
                <a:sym typeface="Wingdings" pitchFamily="2" charset="2"/>
              </a:rPr>
              <a:t>70 neonati esposti alla cocaina il 6% manifestava malformazioni congenite con sindrome da deficienza della muscolatura addominale, casi di infarto intestinale (ricordare che è un potente vasocostrittore), e alterazioni varie a carico degli arti e del tratto genitourinario</a:t>
            </a:r>
            <a:r>
              <a:rPr lang="it-IT" altLang="zh-CN" sz="2400">
                <a:ea typeface="宋体" charset="-122"/>
                <a:sym typeface="Wingdings" pitchFamily="2" charset="2"/>
              </a:rPr>
              <a:t>.  </a:t>
            </a:r>
          </a:p>
          <a:p>
            <a:pPr algn="just"/>
            <a:r>
              <a:rPr lang="it-IT" altLang="zh-CN" sz="800">
                <a:ea typeface="宋体" charset="-122"/>
                <a:sym typeface="Wingdings" pitchFamily="2" charset="2"/>
              </a:rPr>
              <a:t> </a:t>
            </a:r>
          </a:p>
          <a:p>
            <a:pPr algn="just"/>
            <a:r>
              <a:rPr lang="it-IT" altLang="zh-CN" sz="2400">
                <a:ea typeface="宋体" charset="-122"/>
                <a:sym typeface="Wingdings" pitchFamily="2" charset="2"/>
              </a:rPr>
              <a:t>In caso di assunzione della cocaina anche durante il 2° e 3° trimestre di gravidanza oltre queste malformazioni si è osservata una maggiore incidenza (6-7 volte) di parto prematuro e nei bambini nati a termine una significativa differenza di peso, di lunghezza e di circonferenza cranica forse perché, </a:t>
            </a:r>
            <a:r>
              <a:rPr lang="it-IT" altLang="zh-CN" sz="2400">
                <a:solidFill>
                  <a:srgbClr val="FF3300"/>
                </a:solidFill>
                <a:ea typeface="宋体" charset="-122"/>
                <a:sym typeface="Wingdings" pitchFamily="2" charset="2"/>
              </a:rPr>
              <a:t>data l'azione vasocostrittrice, è mancato un adeguato nutrimento al feto.</a:t>
            </a:r>
            <a:r>
              <a:rPr lang="it-IT" altLang="zh-CN" sz="2400" b="0">
                <a:solidFill>
                  <a:srgbClr val="FF3300"/>
                </a:solidFill>
                <a:ea typeface="宋体" charset="-122"/>
                <a:sym typeface="Wingdings" pitchFamily="2" charset="2"/>
              </a:rPr>
              <a:t> </a:t>
            </a:r>
          </a:p>
        </p:txBody>
      </p:sp>
      <p:sp>
        <p:nvSpPr>
          <p:cNvPr id="4301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301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347663" y="109538"/>
            <a:ext cx="8496300" cy="6392862"/>
          </a:xfrm>
          <a:prstGeom prst="rect">
            <a:avLst/>
          </a:prstGeom>
          <a:noFill/>
          <a:ln w="9525">
            <a:noFill/>
            <a:miter lim="800000"/>
            <a:headEnd/>
            <a:tailEnd/>
          </a:ln>
        </p:spPr>
        <p:txBody>
          <a:bodyPr>
            <a:spAutoFit/>
          </a:bodyPr>
          <a:lstStyle/>
          <a:p>
            <a:r>
              <a:rPr lang="it-IT" altLang="zh-CN">
                <a:ea typeface="宋体" charset="-122"/>
                <a:sym typeface="Wingdings" pitchFamily="2" charset="2"/>
              </a:rPr>
              <a:t>17. ISOTRETINOINA (ROACCUTANE)</a:t>
            </a:r>
            <a:r>
              <a:rPr lang="it-IT" altLang="zh-CN" u="sng">
                <a:ea typeface="宋体" charset="-122"/>
                <a:sym typeface="Wingdings" pitchFamily="2" charset="2"/>
              </a:rPr>
              <a:t> </a:t>
            </a:r>
          </a:p>
          <a:p>
            <a:endParaRPr lang="it-IT" altLang="zh-CN" sz="1000">
              <a:ea typeface="宋体" charset="-122"/>
              <a:sym typeface="Wingdings" pitchFamily="2" charset="2"/>
            </a:endParaRPr>
          </a:p>
          <a:p>
            <a:pPr algn="just"/>
            <a:r>
              <a:rPr lang="it-IT" altLang="zh-CN" sz="2400">
                <a:ea typeface="宋体" charset="-122"/>
                <a:sym typeface="Wingdings" pitchFamily="2" charset="2"/>
              </a:rPr>
              <a:t>Attualmente le preoccupazioni più consistenti si hanno riguardo l'uso di retinoidi sintetici durante la gravidanza. Come ulteriore risultato delle ricerche sui retinoidi dall'etretinato (Tigason) è stato ottenuto un nuovo preparato, appunto </a:t>
            </a:r>
            <a:r>
              <a:rPr lang="it-IT" altLang="zh-CN" sz="2400">
                <a:solidFill>
                  <a:schemeClr val="accent2"/>
                </a:solidFill>
                <a:ea typeface="宋体" charset="-122"/>
                <a:sym typeface="Wingdings" pitchFamily="2" charset="2"/>
              </a:rPr>
              <a:t>l'isotretinoina </a:t>
            </a:r>
            <a:r>
              <a:rPr lang="it-IT" altLang="zh-CN" sz="2400">
                <a:ea typeface="宋体" charset="-122"/>
                <a:sym typeface="Wingdings" pitchFamily="2" charset="2"/>
              </a:rPr>
              <a:t>che è altamente efficace in casi di acne cistica recidiva.</a:t>
            </a:r>
            <a:r>
              <a:rPr lang="it-IT" altLang="zh-CN" sz="2000">
                <a:ea typeface="宋体" charset="-122"/>
                <a:sym typeface="Wingdings" pitchFamily="2" charset="2"/>
              </a:rPr>
              <a:t> </a:t>
            </a:r>
          </a:p>
          <a:p>
            <a:pPr algn="just"/>
            <a:endParaRPr lang="it-IT" altLang="zh-CN" sz="2000">
              <a:ea typeface="宋体" charset="-122"/>
              <a:sym typeface="Wingdings" pitchFamily="2" charset="2"/>
            </a:endParaRPr>
          </a:p>
          <a:p>
            <a:r>
              <a:rPr lang="it-IT" altLang="zh-CN" sz="2400">
                <a:solidFill>
                  <a:srgbClr val="FF3300"/>
                </a:solidFill>
                <a:ea typeface="宋体" charset="-122"/>
                <a:sym typeface="Wingdings" pitchFamily="2" charset="2"/>
              </a:rPr>
              <a:t>Nonostante le chiare avvertenze riportate sulla confezione, ogni anno viene riportata una certa incidenza di malformazioni attribuibili all'esposizione a tale sostanza.</a:t>
            </a:r>
            <a:r>
              <a:rPr lang="it-IT" altLang="zh-CN" sz="2400">
                <a:solidFill>
                  <a:schemeClr val="accent2"/>
                </a:solidFill>
                <a:ea typeface="宋体" charset="-122"/>
                <a:sym typeface="Wingdings" pitchFamily="2" charset="2"/>
              </a:rPr>
              <a:t> </a:t>
            </a:r>
          </a:p>
          <a:p>
            <a:endParaRPr lang="it-IT" altLang="zh-CN" sz="2400">
              <a:solidFill>
                <a:schemeClr val="accent2"/>
              </a:solidFill>
              <a:ea typeface="宋体" charset="-122"/>
              <a:sym typeface="Wingdings" pitchFamily="2" charset="2"/>
            </a:endParaRPr>
          </a:p>
          <a:p>
            <a:pPr algn="just"/>
            <a:r>
              <a:rPr lang="it-IT" altLang="zh-CN" sz="2400">
                <a:ea typeface="宋体" charset="-122"/>
                <a:sym typeface="Wingdings" pitchFamily="2" charset="2"/>
              </a:rPr>
              <a:t>In uno studio condotto su 57 donne gravide esposte durante il primo trimestre, 9 ebbero un aborto spontaneo, 1 diede alla luce un bambino morto malformato, 10 partorirono bambini vivi malformati e 37 ebbero bambini senza apparenti danni. </a:t>
            </a:r>
          </a:p>
          <a:p>
            <a:endParaRPr lang="it-IT" altLang="zh-CN" sz="2000" b="0">
              <a:ea typeface="宋体" charset="-122"/>
              <a:sym typeface="Wingdings" pitchFamily="2" charset="2"/>
            </a:endParaRPr>
          </a:p>
        </p:txBody>
      </p:sp>
      <p:sp>
        <p:nvSpPr>
          <p:cNvPr id="4403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403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347663" y="61913"/>
            <a:ext cx="8496300" cy="6726237"/>
          </a:xfrm>
          <a:prstGeom prst="rect">
            <a:avLst/>
          </a:prstGeom>
          <a:noFill/>
          <a:ln w="9525">
            <a:noFill/>
            <a:miter lim="800000"/>
            <a:headEnd/>
            <a:tailEnd/>
          </a:ln>
        </p:spPr>
        <p:txBody>
          <a:bodyPr>
            <a:spAutoFit/>
          </a:bodyPr>
          <a:lstStyle/>
          <a:p>
            <a:r>
              <a:rPr lang="it-IT" altLang="zh-CN" sz="2400">
                <a:ea typeface="宋体" charset="-122"/>
                <a:sym typeface="Wingdings" pitchFamily="2" charset="2"/>
              </a:rPr>
              <a:t>Le conseguenze dell'assunzione di </a:t>
            </a:r>
            <a:r>
              <a:rPr lang="it-IT" altLang="zh-CN" sz="2400">
                <a:solidFill>
                  <a:schemeClr val="accent2"/>
                </a:solidFill>
                <a:ea typeface="宋体" charset="-122"/>
                <a:sym typeface="Wingdings" pitchFamily="2" charset="2"/>
              </a:rPr>
              <a:t>isotretinoina</a:t>
            </a:r>
            <a:r>
              <a:rPr lang="it-IT" altLang="zh-CN" sz="2400">
                <a:ea typeface="宋体" charset="-122"/>
                <a:sym typeface="Wingdings" pitchFamily="2" charset="2"/>
              </a:rPr>
              <a:t> possono essere: </a:t>
            </a:r>
          </a:p>
          <a:p>
            <a:pPr>
              <a:buFont typeface="Wingdings" pitchFamily="2" charset="2"/>
              <a:buChar char="Ø"/>
            </a:pPr>
            <a:r>
              <a:rPr lang="it-IT" altLang="zh-CN" sz="2400">
                <a:ea typeface="宋体" charset="-122"/>
                <a:sym typeface="Wingdings" pitchFamily="2" charset="2"/>
              </a:rPr>
              <a:t>Aborto spontaneo con un rischio del 40% </a:t>
            </a:r>
          </a:p>
          <a:p>
            <a:pPr>
              <a:buFont typeface="Wingdings" pitchFamily="2" charset="2"/>
              <a:buChar char="Ø"/>
            </a:pPr>
            <a:r>
              <a:rPr lang="it-IT" altLang="zh-CN" sz="2400">
                <a:ea typeface="宋体" charset="-122"/>
                <a:sym typeface="Wingdings" pitchFamily="2" charset="2"/>
              </a:rPr>
              <a:t>Malformazioni con un rischio del 26%, con difetti a carico del SNC (idrocefalia, difetti cerebellari, cecità corticale, ipoplasia del nervo ottico, difetti retinici) </a:t>
            </a:r>
          </a:p>
          <a:p>
            <a:pPr>
              <a:buFont typeface="Wingdings" pitchFamily="2" charset="2"/>
              <a:buChar char="Ø"/>
            </a:pPr>
            <a:r>
              <a:rPr lang="it-IT" altLang="zh-CN" sz="2400">
                <a:ea typeface="宋体" charset="-122"/>
                <a:sym typeface="Wingdings" pitchFamily="2" charset="2"/>
              </a:rPr>
              <a:t>Malformazioni craniofacciali (palatoschisi, asimmetria facciale)  </a:t>
            </a:r>
          </a:p>
          <a:p>
            <a:pPr>
              <a:buFont typeface="Wingdings" pitchFamily="2" charset="2"/>
              <a:buChar char="Ø"/>
            </a:pPr>
            <a:r>
              <a:rPr lang="it-IT" altLang="zh-CN" sz="2400">
                <a:ea typeface="宋体" charset="-122"/>
                <a:sym typeface="Wingdings" pitchFamily="2" charset="2"/>
              </a:rPr>
              <a:t>Difetti cardiaci settali</a:t>
            </a:r>
          </a:p>
          <a:p>
            <a:pPr>
              <a:buFont typeface="Wingdings" pitchFamily="2" charset="2"/>
              <a:buChar char="Ø"/>
            </a:pPr>
            <a:r>
              <a:rPr lang="it-IT" altLang="zh-CN" sz="2400">
                <a:ea typeface="宋体" charset="-122"/>
                <a:sym typeface="Wingdings" pitchFamily="2" charset="2"/>
              </a:rPr>
              <a:t>Interruzione o ipoplasia aortica </a:t>
            </a:r>
          </a:p>
          <a:p>
            <a:pPr>
              <a:buFont typeface="Wingdings" pitchFamily="2" charset="2"/>
              <a:buChar char="Ø"/>
            </a:pPr>
            <a:r>
              <a:rPr lang="it-IT" altLang="zh-CN" sz="2400">
                <a:ea typeface="宋体" charset="-122"/>
                <a:sym typeface="Wingdings" pitchFamily="2" charset="2"/>
              </a:rPr>
              <a:t>Ipoplasia del timo con immunodeficienza</a:t>
            </a:r>
          </a:p>
          <a:p>
            <a:pPr>
              <a:buFont typeface="Wingdings" pitchFamily="2" charset="2"/>
              <a:buChar char="Ø"/>
            </a:pPr>
            <a:r>
              <a:rPr lang="it-IT" altLang="zh-CN" sz="2400">
                <a:ea typeface="宋体" charset="-122"/>
                <a:sym typeface="Wingdings" pitchFamily="2" charset="2"/>
              </a:rPr>
              <a:t>Ipoagenesia degli arti</a:t>
            </a:r>
          </a:p>
          <a:p>
            <a:pPr>
              <a:buFont typeface="Wingdings" pitchFamily="2" charset="2"/>
              <a:buChar char="Ø"/>
            </a:pPr>
            <a:r>
              <a:rPr lang="it-IT" altLang="zh-CN" sz="2400">
                <a:ea typeface="宋体" charset="-122"/>
                <a:sym typeface="Wingdings" pitchFamily="2" charset="2"/>
              </a:rPr>
              <a:t>Ritardo mentale </a:t>
            </a:r>
          </a:p>
          <a:p>
            <a:pPr>
              <a:buFont typeface="Wingdings" pitchFamily="2" charset="2"/>
              <a:buNone/>
            </a:pPr>
            <a:r>
              <a:rPr lang="it-IT" altLang="zh-CN">
                <a:solidFill>
                  <a:schemeClr val="accent2"/>
                </a:solidFill>
                <a:ea typeface="宋体" charset="-122"/>
                <a:sym typeface="Wingdings" pitchFamily="2" charset="2"/>
              </a:rPr>
              <a:t>Forti restrizioni nell'uso:</a:t>
            </a:r>
            <a:r>
              <a:rPr lang="it-IT" altLang="zh-CN" sz="2400">
                <a:solidFill>
                  <a:schemeClr val="accent2"/>
                </a:solidFill>
                <a:ea typeface="宋体" charset="-122"/>
                <a:sym typeface="Wingdings" pitchFamily="2" charset="2"/>
              </a:rPr>
              <a:t> Necessità di esame per accertare non gravidanza. Necessità di non intraprendere una gravidanza prima di 3 anni dal termine dell'assunzione.</a:t>
            </a:r>
          </a:p>
          <a:p>
            <a:pPr algn="just"/>
            <a:r>
              <a:rPr lang="it-IT" altLang="zh-CN" sz="2400">
                <a:solidFill>
                  <a:srgbClr val="FF3300"/>
                </a:solidFill>
                <a:ea typeface="宋体" charset="-122"/>
                <a:sym typeface="Wingdings" pitchFamily="2" charset="2"/>
              </a:rPr>
              <a:t>Sono state trovate concentrazioni nel plasma e nel grasso sottocutaneo di donne che avevano interrotto la terapia 29 mesi prima.</a:t>
            </a:r>
            <a:r>
              <a:rPr lang="it-IT" altLang="zh-CN" sz="2400" b="0">
                <a:solidFill>
                  <a:srgbClr val="FF3300"/>
                </a:solidFill>
                <a:ea typeface="宋体" charset="-122"/>
                <a:sym typeface="Wingdings" pitchFamily="2" charset="2"/>
              </a:rPr>
              <a:t> </a:t>
            </a:r>
          </a:p>
        </p:txBody>
      </p:sp>
      <p:sp>
        <p:nvSpPr>
          <p:cNvPr id="4505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506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347663" y="111125"/>
            <a:ext cx="8496300" cy="6607175"/>
          </a:xfrm>
          <a:prstGeom prst="rect">
            <a:avLst/>
          </a:prstGeom>
          <a:noFill/>
          <a:ln w="9525">
            <a:noFill/>
            <a:miter lim="800000"/>
            <a:headEnd/>
            <a:tailEnd/>
          </a:ln>
        </p:spPr>
        <p:txBody>
          <a:bodyPr>
            <a:spAutoFit/>
          </a:bodyPr>
          <a:lstStyle/>
          <a:p>
            <a:r>
              <a:rPr lang="it-IT" altLang="zh-CN">
                <a:ea typeface="宋体" charset="-122"/>
                <a:sym typeface="Wingdings" pitchFamily="2" charset="2"/>
              </a:rPr>
              <a:t>18. Ipervitaminosi</a:t>
            </a:r>
            <a:r>
              <a:rPr lang="it-IT" altLang="zh-CN" u="sng">
                <a:ea typeface="宋体" charset="-122"/>
                <a:sym typeface="Wingdings" pitchFamily="2" charset="2"/>
              </a:rPr>
              <a:t> </a:t>
            </a:r>
          </a:p>
          <a:p>
            <a:endParaRPr lang="it-IT" altLang="zh-CN">
              <a:ea typeface="宋体" charset="-122"/>
              <a:sym typeface="Wingdings" pitchFamily="2" charset="2"/>
            </a:endParaRPr>
          </a:p>
          <a:p>
            <a:pPr algn="just"/>
            <a:r>
              <a:rPr lang="it-IT" altLang="zh-CN" sz="2400">
                <a:solidFill>
                  <a:schemeClr val="accent2"/>
                </a:solidFill>
                <a:ea typeface="宋体" charset="-122"/>
                <a:sym typeface="Wingdings" pitchFamily="2" charset="2"/>
              </a:rPr>
              <a:t>La stessa VITAMINA A o retinolo, strutturalmente collegata ai derivati precedenti, non è priva di pericoli qualora se assunta in quantità eccessiva. </a:t>
            </a:r>
            <a:r>
              <a:rPr lang="it-IT" altLang="zh-CN" sz="2400">
                <a:solidFill>
                  <a:srgbClr val="FF3300"/>
                </a:solidFill>
                <a:ea typeface="宋体" charset="-122"/>
                <a:sym typeface="Wingdings" pitchFamily="2" charset="2"/>
              </a:rPr>
              <a:t>Non è teratogena per dosaggi di 10.000 UI.</a:t>
            </a:r>
            <a:r>
              <a:rPr lang="it-IT" altLang="zh-CN" sz="2400">
                <a:ea typeface="宋体" charset="-122"/>
                <a:sym typeface="Wingdings" pitchFamily="2" charset="2"/>
              </a:rPr>
              <a:t> </a:t>
            </a:r>
          </a:p>
          <a:p>
            <a:pPr algn="just"/>
            <a:r>
              <a:rPr lang="it-IT" altLang="zh-CN" sz="2000">
                <a:ea typeface="宋体" charset="-122"/>
                <a:sym typeface="Wingdings" pitchFamily="2" charset="2"/>
              </a:rPr>
              <a:t>La vitamina A viene assunta anche con la dieta anche sotto forma di </a:t>
            </a:r>
            <a:r>
              <a:rPr lang="en-US" altLang="zh-CN" sz="2000">
                <a:ea typeface="宋体" charset="-122"/>
                <a:cs typeface="Times New Roman" pitchFamily="18" charset="0"/>
                <a:sym typeface="Wingdings" pitchFamily="2" charset="2"/>
              </a:rPr>
              <a:t>ß</a:t>
            </a:r>
            <a:r>
              <a:rPr lang="it-IT" altLang="zh-CN" sz="2000">
                <a:ea typeface="宋体" charset="-122"/>
                <a:sym typeface="Wingdings" pitchFamily="2" charset="2"/>
              </a:rPr>
              <a:t>-carotene (2 molecola di vitamina A unite) senza pericolo, ma si sa che in vivo genera livelli significativi di acidi retinoici.</a:t>
            </a:r>
            <a:r>
              <a:rPr lang="it-IT" altLang="zh-CN" sz="2400">
                <a:ea typeface="宋体" charset="-122"/>
                <a:sym typeface="Wingdings" pitchFamily="2" charset="2"/>
              </a:rPr>
              <a:t> Tali livelli non sembrano essere critici sino all'assunzione di 10.000 - 30.000 UI. di retinolo. Tuttavia per dosaggi compresi tra le 30.000 - 40.000 U.I. non è esclusa la possibilità di malformazioni.</a:t>
            </a:r>
            <a:r>
              <a:rPr lang="it-IT" altLang="zh-CN" sz="2000">
                <a:ea typeface="宋体" charset="-122"/>
                <a:sym typeface="Wingdings" pitchFamily="2" charset="2"/>
              </a:rPr>
              <a:t> </a:t>
            </a:r>
          </a:p>
          <a:p>
            <a:pPr algn="just"/>
            <a:r>
              <a:rPr lang="it-IT" altLang="zh-CN" sz="2400">
                <a:ea typeface="宋体" charset="-122"/>
                <a:sym typeface="Wingdings" pitchFamily="2" charset="2"/>
              </a:rPr>
              <a:t>E' opportuno che le donne in età fertile e le gestanti non assumano dosi superiori a quelle raccomandate, massimo 8.000 U.I./die.</a:t>
            </a:r>
            <a:r>
              <a:rPr lang="it-IT" altLang="zh-CN" sz="2000">
                <a:ea typeface="宋体" charset="-122"/>
                <a:sym typeface="Wingdings" pitchFamily="2" charset="2"/>
              </a:rPr>
              <a:t> </a:t>
            </a:r>
          </a:p>
          <a:p>
            <a:pPr algn="just"/>
            <a:r>
              <a:rPr lang="it-IT" altLang="zh-CN" sz="2400">
                <a:solidFill>
                  <a:srgbClr val="FF3300"/>
                </a:solidFill>
                <a:ea typeface="宋体" charset="-122"/>
                <a:sym typeface="Wingdings" pitchFamily="2" charset="2"/>
              </a:rPr>
              <a:t>In America secondo la FDA il consumo medio di vitamina A è il 200% della dose media raccomandata ed oltre il 4% della popolazione assume oltre le 25.000 UI di vit. A giornaliere. </a:t>
            </a:r>
          </a:p>
          <a:p>
            <a:endParaRPr lang="it-IT" altLang="zh-CN" sz="2000" b="0">
              <a:solidFill>
                <a:srgbClr val="FF3300"/>
              </a:solidFill>
              <a:ea typeface="宋体" charset="-122"/>
              <a:sym typeface="Wingdings" pitchFamily="2" charset="2"/>
            </a:endParaRPr>
          </a:p>
        </p:txBody>
      </p:sp>
      <p:sp>
        <p:nvSpPr>
          <p:cNvPr id="4608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608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347663" y="61913"/>
            <a:ext cx="8496300" cy="6878637"/>
          </a:xfrm>
          <a:prstGeom prst="rect">
            <a:avLst/>
          </a:prstGeom>
          <a:noFill/>
          <a:ln w="9525">
            <a:noFill/>
            <a:miter lim="800000"/>
            <a:headEnd/>
            <a:tailEnd/>
          </a:ln>
        </p:spPr>
        <p:txBody>
          <a:bodyPr>
            <a:spAutoFit/>
          </a:bodyPr>
          <a:lstStyle/>
          <a:p>
            <a:r>
              <a:rPr lang="it-IT" altLang="zh-CN" sz="2400">
                <a:ea typeface="宋体" charset="-122"/>
                <a:sym typeface="Wingdings" pitchFamily="2" charset="2"/>
              </a:rPr>
              <a:t>Un eccesso di vitamina A nell'adulto dà: </a:t>
            </a:r>
          </a:p>
          <a:p>
            <a:pPr>
              <a:buFontTx/>
              <a:buChar char="•"/>
            </a:pPr>
            <a:r>
              <a:rPr lang="it-IT" altLang="zh-CN" sz="2400">
                <a:ea typeface="宋体" charset="-122"/>
                <a:sym typeface="Wingdings" pitchFamily="2" charset="2"/>
              </a:rPr>
              <a:t> colorazione gialla delle cute (sfruttato per aumentare l'abbronzatura) </a:t>
            </a:r>
          </a:p>
          <a:p>
            <a:pPr>
              <a:buFontTx/>
              <a:buChar char="•"/>
            </a:pPr>
            <a:r>
              <a:rPr lang="it-IT" altLang="zh-CN" sz="2400">
                <a:ea typeface="宋体" charset="-122"/>
                <a:sym typeface="Wingdings" pitchFamily="2" charset="2"/>
              </a:rPr>
              <a:t>secchezza delle cute </a:t>
            </a:r>
          </a:p>
          <a:p>
            <a:pPr>
              <a:buFontTx/>
              <a:buChar char="•"/>
            </a:pPr>
            <a:r>
              <a:rPr lang="it-IT" altLang="zh-CN" sz="2400">
                <a:ea typeface="宋体" charset="-122"/>
                <a:sym typeface="Wingdings" pitchFamily="2" charset="2"/>
              </a:rPr>
              <a:t>alopecia </a:t>
            </a:r>
          </a:p>
          <a:p>
            <a:pPr>
              <a:buFontTx/>
              <a:buChar char="•"/>
            </a:pPr>
            <a:r>
              <a:rPr lang="it-IT" altLang="zh-CN" sz="2400">
                <a:ea typeface="宋体" charset="-122"/>
                <a:sym typeface="Wingdings" pitchFamily="2" charset="2"/>
              </a:rPr>
              <a:t>anoressia - astenia - cefalea </a:t>
            </a:r>
          </a:p>
          <a:p>
            <a:pPr>
              <a:buFontTx/>
              <a:buChar char="•"/>
            </a:pPr>
            <a:r>
              <a:rPr lang="it-IT" altLang="zh-CN" sz="2400">
                <a:ea typeface="宋体" charset="-122"/>
                <a:sym typeface="Wingdings" pitchFamily="2" charset="2"/>
              </a:rPr>
              <a:t>epato e spenomegalia</a:t>
            </a:r>
            <a:r>
              <a:rPr lang="it-IT" altLang="zh-CN" sz="2400" b="0">
                <a:ea typeface="宋体" charset="-122"/>
                <a:sym typeface="Wingdings" pitchFamily="2" charset="2"/>
              </a:rPr>
              <a:t> </a:t>
            </a:r>
          </a:p>
          <a:p>
            <a:pPr>
              <a:buFontTx/>
              <a:buChar char="•"/>
            </a:pPr>
            <a:endParaRPr lang="it-IT" altLang="zh-CN" sz="1000" b="0">
              <a:ea typeface="宋体" charset="-122"/>
              <a:sym typeface="Wingdings" pitchFamily="2" charset="2"/>
            </a:endParaRPr>
          </a:p>
          <a:p>
            <a:pPr algn="just"/>
            <a:r>
              <a:rPr lang="it-IT" altLang="zh-CN">
                <a:ea typeface="宋体" charset="-122"/>
                <a:sym typeface="Wingdings" pitchFamily="2" charset="2"/>
              </a:rPr>
              <a:t>* VITAMINA D:</a:t>
            </a:r>
            <a:r>
              <a:rPr lang="it-IT" altLang="zh-CN" b="0">
                <a:ea typeface="宋体" charset="-122"/>
                <a:sym typeface="Wingdings" pitchFamily="2" charset="2"/>
              </a:rPr>
              <a:t> </a:t>
            </a:r>
            <a:r>
              <a:rPr lang="it-IT" altLang="zh-CN" sz="2400">
                <a:solidFill>
                  <a:srgbClr val="FF3300"/>
                </a:solidFill>
                <a:ea typeface="宋体" charset="-122"/>
                <a:sym typeface="Wingdings" pitchFamily="2" charset="2"/>
              </a:rPr>
              <a:t>Non esiste</a:t>
            </a:r>
            <a:r>
              <a:rPr lang="it-IT" altLang="zh-CN" sz="2400" b="0">
                <a:solidFill>
                  <a:srgbClr val="FF3300"/>
                </a:solidFill>
                <a:ea typeface="宋体" charset="-122"/>
                <a:sym typeface="Wingdings" pitchFamily="2" charset="2"/>
              </a:rPr>
              <a:t> alcuna evidenza di una associazione tra vitamina D </a:t>
            </a:r>
            <a:r>
              <a:rPr lang="it-IT" altLang="zh-CN" sz="2400">
                <a:solidFill>
                  <a:srgbClr val="FF3300"/>
                </a:solidFill>
                <a:ea typeface="宋体" charset="-122"/>
                <a:sym typeface="Wingdings" pitchFamily="2" charset="2"/>
              </a:rPr>
              <a:t>ed aumento del rischio riproduttivo</a:t>
            </a:r>
            <a:r>
              <a:rPr lang="it-IT" altLang="zh-CN" sz="2400" b="0">
                <a:ea typeface="宋体" charset="-122"/>
                <a:sym typeface="Wingdings" pitchFamily="2" charset="2"/>
              </a:rPr>
              <a:t>, anche se per lungo tempo si è ritenuto che la vitamina D, se usata a dosi eccessive nel primo trimestre possa rappresentare una fonte di rischio. </a:t>
            </a:r>
          </a:p>
          <a:p>
            <a:pPr algn="just"/>
            <a:r>
              <a:rPr lang="it-IT" altLang="zh-CN" sz="2400">
                <a:ea typeface="宋体" charset="-122"/>
                <a:sym typeface="Wingdings" pitchFamily="2" charset="2"/>
              </a:rPr>
              <a:t>Nell'adulto un iperdosaggio della vitamina D determina una situazione di ipercalcemia con: </a:t>
            </a:r>
          </a:p>
          <a:p>
            <a:pPr algn="just"/>
            <a:r>
              <a:rPr lang="it-IT" altLang="zh-CN" sz="2400" b="0">
                <a:ea typeface="宋体" charset="-122"/>
                <a:sym typeface="Wingdings" pitchFamily="2" charset="2"/>
              </a:rPr>
              <a:t>o Disturbi gastro-intestinali </a:t>
            </a:r>
          </a:p>
          <a:p>
            <a:pPr algn="just"/>
            <a:r>
              <a:rPr lang="it-IT" altLang="zh-CN" sz="2400" b="0">
                <a:ea typeface="宋体" charset="-122"/>
                <a:sym typeface="Wingdings" pitchFamily="2" charset="2"/>
              </a:rPr>
              <a:t>o Debolezza fisica e senso di fatica </a:t>
            </a:r>
          </a:p>
          <a:p>
            <a:pPr algn="just"/>
            <a:r>
              <a:rPr lang="it-IT" altLang="zh-CN" sz="2400" b="0">
                <a:ea typeface="宋体" charset="-122"/>
                <a:sym typeface="Wingdings" pitchFamily="2" charset="2"/>
              </a:rPr>
              <a:t>O A livello renale una ridotta capacità di concentrare le urine (poliuria) e nefrocalcinosi </a:t>
            </a:r>
          </a:p>
        </p:txBody>
      </p:sp>
      <p:sp>
        <p:nvSpPr>
          <p:cNvPr id="4710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710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347663" y="61913"/>
            <a:ext cx="8496300" cy="6181725"/>
          </a:xfrm>
          <a:prstGeom prst="rect">
            <a:avLst/>
          </a:prstGeom>
          <a:noFill/>
          <a:ln w="9525">
            <a:noFill/>
            <a:miter lim="800000"/>
            <a:headEnd/>
            <a:tailEnd/>
          </a:ln>
        </p:spPr>
        <p:txBody>
          <a:bodyPr>
            <a:spAutoFit/>
          </a:bodyPr>
          <a:lstStyle/>
          <a:p>
            <a:r>
              <a:rPr lang="it-IT" altLang="zh-CN">
                <a:ea typeface="宋体" charset="-122"/>
                <a:sym typeface="Wingdings" pitchFamily="2" charset="2"/>
              </a:rPr>
              <a:t>19. Misoprostolo (Cytotec)</a:t>
            </a:r>
          </a:p>
          <a:p>
            <a:pPr algn="just"/>
            <a:r>
              <a:rPr lang="it-IT" altLang="zh-CN" sz="2400">
                <a:ea typeface="宋体" charset="-122"/>
                <a:sym typeface="Wingdings" pitchFamily="2" charset="2"/>
              </a:rPr>
              <a:t>Si tratta di un analogo della PGE1, usato per prevenire la comparsa di ulcera gastrica o duodenale in pazienti in terapia cronica con FANS. </a:t>
            </a:r>
            <a:r>
              <a:rPr lang="it-IT" altLang="zh-CN" sz="2400">
                <a:solidFill>
                  <a:srgbClr val="FF3300"/>
                </a:solidFill>
                <a:ea typeface="宋体" charset="-122"/>
                <a:sym typeface="Wingdings" pitchFamily="2" charset="2"/>
              </a:rPr>
              <a:t>Provoca aborto nel primo trimestre di gravidanza.</a:t>
            </a:r>
            <a:r>
              <a:rPr lang="it-IT" altLang="zh-CN" sz="2400" b="0">
                <a:solidFill>
                  <a:srgbClr val="FF3300"/>
                </a:solidFill>
                <a:ea typeface="宋体" charset="-122"/>
                <a:sym typeface="Wingdings" pitchFamily="2" charset="2"/>
              </a:rPr>
              <a:t> </a:t>
            </a:r>
            <a:r>
              <a:rPr lang="it-IT" altLang="zh-CN" sz="2400">
                <a:solidFill>
                  <a:srgbClr val="FF3300"/>
                </a:solidFill>
                <a:ea typeface="宋体" charset="-122"/>
                <a:sym typeface="Wingdings" pitchFamily="2" charset="2"/>
              </a:rPr>
              <a:t/>
            </a:r>
            <a:br>
              <a:rPr lang="it-IT" altLang="zh-CN" sz="2400">
                <a:solidFill>
                  <a:srgbClr val="FF3300"/>
                </a:solidFill>
                <a:ea typeface="宋体" charset="-122"/>
                <a:sym typeface="Wingdings" pitchFamily="2" charset="2"/>
              </a:rPr>
            </a:br>
            <a:endParaRPr lang="it-IT" altLang="zh-CN" sz="2400">
              <a:solidFill>
                <a:srgbClr val="FF3300"/>
              </a:solidFill>
              <a:ea typeface="宋体" charset="-122"/>
              <a:sym typeface="Wingdings" pitchFamily="2" charset="2"/>
            </a:endParaRPr>
          </a:p>
          <a:p>
            <a:pPr algn="just"/>
            <a:r>
              <a:rPr lang="it-IT" altLang="zh-CN">
                <a:ea typeface="宋体" charset="-122"/>
                <a:sym typeface="Wingdings" pitchFamily="2" charset="2"/>
              </a:rPr>
              <a:t>20.</a:t>
            </a:r>
            <a:r>
              <a:rPr lang="it-IT" altLang="zh-CN" sz="2400">
                <a:ea typeface="宋体" charset="-122"/>
                <a:sym typeface="Wingdings" pitchFamily="2" charset="2"/>
              </a:rPr>
              <a:t> </a:t>
            </a:r>
            <a:r>
              <a:rPr lang="it-IT" altLang="zh-CN">
                <a:ea typeface="宋体" charset="-122"/>
                <a:sym typeface="Wingdings" pitchFamily="2" charset="2"/>
              </a:rPr>
              <a:t>Warfarin (Coumadin).</a:t>
            </a:r>
          </a:p>
          <a:p>
            <a:pPr algn="just"/>
            <a:r>
              <a:rPr lang="it-IT" altLang="zh-CN" sz="2400" b="0">
                <a:solidFill>
                  <a:schemeClr val="accent2"/>
                </a:solidFill>
                <a:ea typeface="宋体" charset="-122"/>
                <a:sym typeface="Wingdings" pitchFamily="2" charset="2"/>
              </a:rPr>
              <a:t>Il feto è particolarmente sensibile ai dicumarolici a causa della immaturità del sistema enzimatico epatico deputato al metabolismo dei farmaci; di conseguenza possono verificarsi emorragie fetali e neonatali ed anche morte intrauterina mentre il tempo di protrombina materno è nei limiti di assoluta sicurezza</a:t>
            </a:r>
            <a:r>
              <a:rPr lang="it-IT" altLang="zh-CN" sz="2400" b="0">
                <a:ea typeface="宋体" charset="-122"/>
                <a:sym typeface="Wingdings" pitchFamily="2" charset="2"/>
              </a:rPr>
              <a:t>. </a:t>
            </a:r>
          </a:p>
          <a:p>
            <a:pPr algn="just"/>
            <a:r>
              <a:rPr lang="it-IT" altLang="zh-CN" b="0">
                <a:solidFill>
                  <a:srgbClr val="FF3300"/>
                </a:solidFill>
                <a:ea typeface="宋体" charset="-122"/>
                <a:sym typeface="Wingdings" pitchFamily="2" charset="2"/>
              </a:rPr>
              <a:t>Perciò si ritiene </a:t>
            </a:r>
            <a:r>
              <a:rPr lang="it-IT" altLang="zh-CN">
                <a:solidFill>
                  <a:srgbClr val="FF3300"/>
                </a:solidFill>
                <a:ea typeface="宋体" charset="-122"/>
                <a:sym typeface="Wingdings" pitchFamily="2" charset="2"/>
              </a:rPr>
              <a:t>che la terapia</a:t>
            </a:r>
            <a:r>
              <a:rPr lang="it-IT" altLang="zh-CN" b="0">
                <a:solidFill>
                  <a:srgbClr val="FF3300"/>
                </a:solidFill>
                <a:ea typeface="宋体" charset="-122"/>
                <a:sym typeface="Wingdings" pitchFamily="2" charset="2"/>
              </a:rPr>
              <a:t> </a:t>
            </a:r>
            <a:r>
              <a:rPr lang="it-IT" altLang="zh-CN">
                <a:solidFill>
                  <a:srgbClr val="FF3300"/>
                </a:solidFill>
                <a:ea typeface="宋体" charset="-122"/>
                <a:sym typeface="Wingdings" pitchFamily="2" charset="2"/>
              </a:rPr>
              <a:t>debba essere rimpiazzata</a:t>
            </a:r>
            <a:r>
              <a:rPr lang="it-IT" altLang="zh-CN" b="0">
                <a:solidFill>
                  <a:srgbClr val="FF3300"/>
                </a:solidFill>
                <a:ea typeface="宋体" charset="-122"/>
                <a:sym typeface="Wingdings" pitchFamily="2" charset="2"/>
              </a:rPr>
              <a:t> con </a:t>
            </a:r>
            <a:r>
              <a:rPr lang="it-IT" altLang="zh-CN">
                <a:solidFill>
                  <a:srgbClr val="FF3300"/>
                </a:solidFill>
                <a:ea typeface="宋体" charset="-122"/>
                <a:sym typeface="Wingdings" pitchFamily="2" charset="2"/>
              </a:rPr>
              <a:t>eparina</a:t>
            </a:r>
            <a:r>
              <a:rPr lang="it-IT" altLang="zh-CN" b="0">
                <a:solidFill>
                  <a:srgbClr val="FF3300"/>
                </a:solidFill>
                <a:ea typeface="宋体" charset="-122"/>
                <a:sym typeface="Wingdings" pitchFamily="2" charset="2"/>
              </a:rPr>
              <a:t> </a:t>
            </a:r>
            <a:r>
              <a:rPr lang="it-IT" altLang="zh-CN">
                <a:solidFill>
                  <a:srgbClr val="FF3300"/>
                </a:solidFill>
                <a:ea typeface="宋体" charset="-122"/>
                <a:sym typeface="Wingdings" pitchFamily="2" charset="2"/>
              </a:rPr>
              <a:t>(</a:t>
            </a:r>
            <a:r>
              <a:rPr lang="it-IT" altLang="zh-CN" b="0">
                <a:solidFill>
                  <a:srgbClr val="FF3300"/>
                </a:solidFill>
                <a:ea typeface="宋体" charset="-122"/>
                <a:sym typeface="Wingdings" pitchFamily="2" charset="2"/>
              </a:rPr>
              <a:t>Calciparina s.c.</a:t>
            </a:r>
            <a:r>
              <a:rPr lang="it-IT" altLang="zh-CN">
                <a:solidFill>
                  <a:srgbClr val="FF3300"/>
                </a:solidFill>
                <a:ea typeface="宋体" charset="-122"/>
                <a:sym typeface="Wingdings" pitchFamily="2" charset="2"/>
              </a:rPr>
              <a:t>)</a:t>
            </a:r>
            <a:r>
              <a:rPr lang="it-IT" altLang="zh-CN" b="0">
                <a:solidFill>
                  <a:srgbClr val="FF3300"/>
                </a:solidFill>
                <a:ea typeface="宋体" charset="-122"/>
                <a:sym typeface="Wingdings" pitchFamily="2" charset="2"/>
              </a:rPr>
              <a:t> </a:t>
            </a:r>
            <a:r>
              <a:rPr lang="it-IT" altLang="zh-CN">
                <a:solidFill>
                  <a:srgbClr val="FF3300"/>
                </a:solidFill>
                <a:ea typeface="宋体" charset="-122"/>
                <a:sym typeface="Wingdings" pitchFamily="2" charset="2"/>
              </a:rPr>
              <a:t>che non passa la placenta.</a:t>
            </a:r>
            <a:endParaRPr lang="it-IT" altLang="zh-CN" sz="2400">
              <a:solidFill>
                <a:srgbClr val="FF3300"/>
              </a:solidFill>
              <a:ea typeface="宋体" charset="-122"/>
              <a:sym typeface="Wingdings" pitchFamily="2" charset="2"/>
            </a:endParaRPr>
          </a:p>
          <a:p>
            <a:pPr algn="just"/>
            <a:r>
              <a:rPr lang="it-IT" altLang="zh-CN" sz="2400">
                <a:solidFill>
                  <a:srgbClr val="FF3300"/>
                </a:solidFill>
                <a:ea typeface="宋体" charset="-122"/>
                <a:sym typeface="Wingdings" pitchFamily="2" charset="2"/>
              </a:rPr>
              <a:t>Il trattamento può continuare per tutta la gravidanza ed il puerperio.</a:t>
            </a:r>
            <a:r>
              <a:rPr lang="it-IT" altLang="zh-CN" sz="2400" b="0">
                <a:ea typeface="宋体" charset="-122"/>
                <a:sym typeface="Wingdings" pitchFamily="2" charset="2"/>
              </a:rPr>
              <a:t> </a:t>
            </a:r>
            <a:endParaRPr lang="it-IT" altLang="zh-CN" sz="2400">
              <a:ea typeface="宋体" charset="-122"/>
              <a:sym typeface="Wingdings" pitchFamily="2" charset="2"/>
            </a:endParaRPr>
          </a:p>
        </p:txBody>
      </p:sp>
      <p:sp>
        <p:nvSpPr>
          <p:cNvPr id="4813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813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347663" y="330200"/>
            <a:ext cx="8496300" cy="5969000"/>
          </a:xfrm>
          <a:prstGeom prst="rect">
            <a:avLst/>
          </a:prstGeom>
          <a:noFill/>
          <a:ln w="9525">
            <a:noFill/>
            <a:miter lim="800000"/>
            <a:headEnd/>
            <a:tailEnd/>
          </a:ln>
        </p:spPr>
        <p:txBody>
          <a:bodyPr>
            <a:spAutoFit/>
          </a:bodyPr>
          <a:lstStyle/>
          <a:p>
            <a:r>
              <a:rPr lang="it-IT" altLang="zh-CN" sz="2400">
                <a:ea typeface="宋体" charset="-122"/>
                <a:sym typeface="Wingdings" pitchFamily="2" charset="2"/>
              </a:rPr>
              <a:t>Esistono due tipi ben distinti di difetti associati all'uso dei cumarinici in gravidanza, in rapporto al periodo di esposizione. </a:t>
            </a:r>
          </a:p>
          <a:p>
            <a:r>
              <a:rPr lang="it-IT" altLang="zh-CN">
                <a:solidFill>
                  <a:srgbClr val="FF3300"/>
                </a:solidFill>
                <a:ea typeface="宋体" charset="-122"/>
                <a:sym typeface="Wingdings" pitchFamily="2" charset="2"/>
              </a:rPr>
              <a:t>L'esposizione precoce nel primo trimestre (soprattutto tra la 6° e la 9° settimana di gestazione) può portare a:</a:t>
            </a:r>
            <a:r>
              <a:rPr lang="it-IT" altLang="zh-CN" sz="2400">
                <a:ea typeface="宋体" charset="-122"/>
                <a:sym typeface="Wingdings" pitchFamily="2" charset="2"/>
              </a:rPr>
              <a:t> </a:t>
            </a:r>
          </a:p>
          <a:p>
            <a:pPr>
              <a:buFont typeface="Wingdings" pitchFamily="2" charset="2"/>
              <a:buChar char="v"/>
            </a:pPr>
            <a:r>
              <a:rPr lang="it-IT" altLang="zh-CN" sz="2400">
                <a:ea typeface="宋体" charset="-122"/>
                <a:sym typeface="Wingdings" pitchFamily="2" charset="2"/>
              </a:rPr>
              <a:t>Difetti di ossificazione delle ossa nasali, che vanno dalla sella nasale meno pronunciata ad una totale aplasia, con il naso infossato sul volto </a:t>
            </a:r>
          </a:p>
          <a:p>
            <a:pPr>
              <a:buFont typeface="Wingdings" pitchFamily="2" charset="2"/>
              <a:buChar char="v"/>
            </a:pPr>
            <a:r>
              <a:rPr lang="it-IT" altLang="zh-CN" sz="2400">
                <a:ea typeface="宋体" charset="-122"/>
                <a:sym typeface="Wingdings" pitchFamily="2" charset="2"/>
              </a:rPr>
              <a:t>Displasia epifisaria soprattutto a carico della porzione lombo-sacrale del femore e del calcagno </a:t>
            </a:r>
          </a:p>
          <a:p>
            <a:pPr>
              <a:buFont typeface="Wingdings" pitchFamily="2" charset="2"/>
              <a:buChar char="v"/>
            </a:pPr>
            <a:r>
              <a:rPr lang="it-IT" altLang="zh-CN" sz="2400">
                <a:ea typeface="宋体" charset="-122"/>
                <a:sym typeface="Wingdings" pitchFamily="2" charset="2"/>
              </a:rPr>
              <a:t>Idrocefalia e microcefalia </a:t>
            </a:r>
          </a:p>
          <a:p>
            <a:pPr>
              <a:buFont typeface="Wingdings" pitchFamily="2" charset="2"/>
              <a:buNone/>
            </a:pPr>
            <a:endParaRPr lang="it-IT" altLang="zh-CN" sz="1000">
              <a:ea typeface="宋体" charset="-122"/>
              <a:sym typeface="Wingdings" pitchFamily="2" charset="2"/>
            </a:endParaRPr>
          </a:p>
          <a:p>
            <a:r>
              <a:rPr lang="it-IT" altLang="zh-CN">
                <a:solidFill>
                  <a:srgbClr val="FF3300"/>
                </a:solidFill>
                <a:ea typeface="宋体" charset="-122"/>
                <a:sym typeface="Wingdings" pitchFamily="2" charset="2"/>
              </a:rPr>
              <a:t>Una somministrazione durante il secondo e terzo trimestre possono dare origine a:</a:t>
            </a:r>
            <a:r>
              <a:rPr lang="it-IT" altLang="zh-CN">
                <a:ea typeface="宋体" charset="-122"/>
                <a:sym typeface="Wingdings" pitchFamily="2" charset="2"/>
              </a:rPr>
              <a:t> </a:t>
            </a:r>
          </a:p>
          <a:p>
            <a:r>
              <a:rPr lang="it-IT" altLang="zh-CN" sz="2400">
                <a:ea typeface="宋体" charset="-122"/>
                <a:sym typeface="Wingdings" pitchFamily="2" charset="2"/>
              </a:rPr>
              <a:t>aborto -difetti soprattutto a carico del SNC - basso peso neonatale -ipoplasia delle dita -alterazioni a livello dell'occhio </a:t>
            </a:r>
          </a:p>
          <a:p>
            <a:r>
              <a:rPr lang="it-IT" altLang="zh-CN" sz="2400">
                <a:solidFill>
                  <a:srgbClr val="FF3300"/>
                </a:solidFill>
                <a:ea typeface="宋体" charset="-122"/>
                <a:sym typeface="Wingdings" pitchFamily="2" charset="2"/>
              </a:rPr>
              <a:t>Il rischio teratogeno è valutato attorno al 5 - 10 %.</a:t>
            </a:r>
            <a:r>
              <a:rPr lang="it-IT" altLang="zh-CN" sz="2400" b="0">
                <a:ea typeface="宋体" charset="-122"/>
                <a:sym typeface="Wingdings" pitchFamily="2" charset="2"/>
              </a:rPr>
              <a:t> </a:t>
            </a:r>
            <a:endParaRPr lang="it-IT" altLang="zh-CN" sz="2400">
              <a:ea typeface="宋体" charset="-122"/>
              <a:sym typeface="Wingdings" pitchFamily="2" charset="2"/>
            </a:endParaRPr>
          </a:p>
        </p:txBody>
      </p:sp>
      <p:sp>
        <p:nvSpPr>
          <p:cNvPr id="4915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4915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347663" y="234950"/>
            <a:ext cx="8496300" cy="6272213"/>
          </a:xfrm>
          <a:prstGeom prst="rect">
            <a:avLst/>
          </a:prstGeom>
          <a:noFill/>
          <a:ln w="9525">
            <a:noFill/>
            <a:miter lim="800000"/>
            <a:headEnd/>
            <a:tailEnd/>
          </a:ln>
        </p:spPr>
        <p:txBody>
          <a:bodyPr>
            <a:spAutoFit/>
          </a:bodyPr>
          <a:lstStyle/>
          <a:p>
            <a:r>
              <a:rPr lang="it-IT" altLang="zh-CN">
                <a:ea typeface="宋体" charset="-122"/>
                <a:sym typeface="Wingdings" pitchFamily="2" charset="2"/>
              </a:rPr>
              <a:t>21. Preparazioni a base di ferro</a:t>
            </a:r>
          </a:p>
          <a:p>
            <a:pPr algn="just"/>
            <a:r>
              <a:rPr lang="it-IT" altLang="zh-CN" sz="2400">
                <a:ea typeface="宋体" charset="-122"/>
                <a:sym typeface="Wingdings" pitchFamily="2" charset="2"/>
              </a:rPr>
              <a:t>L'uso di questi farmaci è diffusissimo come antianemici. E' stato registrato un lieve aumento dell'incidenza di malformazioni fetali a seguito dell'uso di questi farmaci nei primi </a:t>
            </a:r>
            <a:r>
              <a:rPr lang="it-IT" altLang="zh-CN" sz="2400">
                <a:solidFill>
                  <a:schemeClr val="accent2"/>
                </a:solidFill>
                <a:ea typeface="宋体" charset="-122"/>
                <a:sym typeface="Wingdings" pitchFamily="2" charset="2"/>
              </a:rPr>
              <a:t>56</a:t>
            </a:r>
            <a:r>
              <a:rPr lang="it-IT" altLang="zh-CN" sz="2400">
                <a:ea typeface="宋体" charset="-122"/>
                <a:sym typeface="Wingdings" pitchFamily="2" charset="2"/>
              </a:rPr>
              <a:t> giorni di gravidanza (</a:t>
            </a:r>
            <a:r>
              <a:rPr lang="it-IT" altLang="zh-CN" sz="2400">
                <a:solidFill>
                  <a:srgbClr val="FF3300"/>
                </a:solidFill>
                <a:ea typeface="宋体" charset="-122"/>
                <a:sym typeface="Wingdings" pitchFamily="2" charset="2"/>
              </a:rPr>
              <a:t>quando generalmente non sono necessari).</a:t>
            </a:r>
            <a:r>
              <a:rPr lang="it-IT" altLang="zh-CN" b="0">
                <a:solidFill>
                  <a:srgbClr val="FF3300"/>
                </a:solidFill>
                <a:ea typeface="宋体" charset="-122"/>
                <a:sym typeface="Wingdings" pitchFamily="2" charset="2"/>
              </a:rPr>
              <a:t> </a:t>
            </a:r>
          </a:p>
          <a:p>
            <a:pPr algn="just"/>
            <a:endParaRPr lang="it-IT" altLang="zh-CN" sz="1000">
              <a:solidFill>
                <a:srgbClr val="FF3300"/>
              </a:solidFill>
              <a:ea typeface="宋体" charset="-122"/>
              <a:sym typeface="Wingdings" pitchFamily="2" charset="2"/>
            </a:endParaRPr>
          </a:p>
          <a:p>
            <a:r>
              <a:rPr lang="it-IT" altLang="zh-CN">
                <a:ea typeface="宋体" charset="-122"/>
                <a:sym typeface="Wingdings" pitchFamily="2" charset="2"/>
              </a:rPr>
              <a:t>22. Ipoglicemizzanti orali</a:t>
            </a:r>
          </a:p>
          <a:p>
            <a:pPr algn="just"/>
            <a:r>
              <a:rPr lang="it-IT" altLang="zh-CN" sz="2400">
                <a:ea typeface="宋体" charset="-122"/>
                <a:sym typeface="Wingdings" pitchFamily="2" charset="2"/>
              </a:rPr>
              <a:t>Non vi è convincente evidenza che gli ipoglicemizzanti orali siano teratogeni tuttavia durante la gravidanza si ritiene preferibile l'uso dell'insulina. </a:t>
            </a:r>
            <a:r>
              <a:rPr lang="it-IT" altLang="zh-CN" sz="2400">
                <a:solidFill>
                  <a:schemeClr val="accent2"/>
                </a:solidFill>
                <a:ea typeface="宋体" charset="-122"/>
                <a:sym typeface="Wingdings" pitchFamily="2" charset="2"/>
              </a:rPr>
              <a:t>E' stato osservato che l'insulina a dosi normali non produce significativi effetti sul feto anche perchè la permeabilità placentare a questo farmaco è probabilmente limitata. </a:t>
            </a:r>
          </a:p>
          <a:p>
            <a:pPr algn="just"/>
            <a:r>
              <a:rPr lang="it-IT" altLang="zh-CN" sz="2400">
                <a:solidFill>
                  <a:srgbClr val="FF3300"/>
                </a:solidFill>
                <a:ea typeface="宋体" charset="-122"/>
                <a:sym typeface="Wingdings" pitchFamily="2" charset="2"/>
              </a:rPr>
              <a:t>Al contrario gli ipoglicemizzanti orali attraversano liberamente la placenta. In genere sono considerati controindicati per la loro potenziale capacità di indurre ipoglicemia fetale.</a:t>
            </a:r>
            <a:r>
              <a:rPr lang="it-IT" altLang="zh-CN" sz="2400" b="0">
                <a:ea typeface="宋体" charset="-122"/>
                <a:sym typeface="Wingdings" pitchFamily="2" charset="2"/>
              </a:rPr>
              <a:t> </a:t>
            </a:r>
            <a:endParaRPr lang="it-IT" altLang="zh-CN">
              <a:ea typeface="宋体" charset="-122"/>
              <a:sym typeface="Wingdings" pitchFamily="2" charset="2"/>
            </a:endParaRPr>
          </a:p>
        </p:txBody>
      </p:sp>
      <p:sp>
        <p:nvSpPr>
          <p:cNvPr id="5017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018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p:cNvSpPr txBox="1">
            <a:spLocks noChangeArrowheads="1"/>
          </p:cNvSpPr>
          <p:nvPr/>
        </p:nvSpPr>
        <p:spPr bwMode="auto">
          <a:xfrm>
            <a:off x="347663" y="234950"/>
            <a:ext cx="8496300" cy="4789488"/>
          </a:xfrm>
          <a:prstGeom prst="rect">
            <a:avLst/>
          </a:prstGeom>
          <a:noFill/>
          <a:ln w="9525">
            <a:noFill/>
            <a:miter lim="800000"/>
            <a:headEnd/>
            <a:tailEnd/>
          </a:ln>
        </p:spPr>
        <p:txBody>
          <a:bodyPr>
            <a:spAutoFit/>
          </a:bodyPr>
          <a:lstStyle/>
          <a:p>
            <a:r>
              <a:rPr lang="it-IT" altLang="zh-CN">
                <a:ea typeface="宋体" charset="-122"/>
                <a:sym typeface="Wingdings" pitchFamily="2" charset="2"/>
              </a:rPr>
              <a:t>23. Digossina</a:t>
            </a:r>
          </a:p>
          <a:p>
            <a:endParaRPr lang="it-IT" altLang="zh-CN">
              <a:ea typeface="宋体" charset="-122"/>
              <a:sym typeface="Wingdings" pitchFamily="2" charset="2"/>
            </a:endParaRPr>
          </a:p>
          <a:p>
            <a:pPr algn="just"/>
            <a:r>
              <a:rPr lang="it-IT" altLang="zh-CN">
                <a:solidFill>
                  <a:schemeClr val="accent2"/>
                </a:solidFill>
                <a:ea typeface="宋体" charset="-122"/>
                <a:sym typeface="Wingdings" pitchFamily="2" charset="2"/>
              </a:rPr>
              <a:t>Non sembrano esserci controindicazioni per l'impiego della digossina in gravidanza che può essere usata nel modo consueto; anzi la somministrazione alla madre di digossina (passa la barriera placentare nonostante il suo alto peso molecolare 792 per diffusione passiva) è stata usata per il trattamento in utero della tachicardia sopraventricolare fetale, benchè la concentrazione di digossina nel cordone ombelicale sia inferiore a quella nel sangue materno</a:t>
            </a:r>
            <a:r>
              <a:rPr lang="it-IT" altLang="zh-CN" b="0">
                <a:ea typeface="宋体" charset="-122"/>
                <a:sym typeface="Wingdings" pitchFamily="2" charset="2"/>
              </a:rPr>
              <a:t> </a:t>
            </a:r>
          </a:p>
        </p:txBody>
      </p:sp>
      <p:sp>
        <p:nvSpPr>
          <p:cNvPr id="5120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120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98450" y="377825"/>
            <a:ext cx="8416925" cy="5568950"/>
          </a:xfrm>
          <a:prstGeom prst="rect">
            <a:avLst/>
          </a:prstGeom>
          <a:noFill/>
          <a:ln w="9525">
            <a:noFill/>
            <a:miter lim="800000"/>
            <a:headEnd/>
            <a:tailEnd/>
          </a:ln>
        </p:spPr>
        <p:txBody>
          <a:bodyPr>
            <a:spAutoFit/>
          </a:bodyPr>
          <a:lstStyle/>
          <a:p>
            <a:r>
              <a:rPr lang="it-IT" sz="2400">
                <a:latin typeface="Arial" charset="0"/>
                <a:cs typeface="Arial" charset="0"/>
              </a:rPr>
              <a:t>In conclusione: </a:t>
            </a:r>
          </a:p>
          <a:p>
            <a:endParaRPr lang="it-IT" sz="2400">
              <a:latin typeface="Arial" charset="0"/>
              <a:cs typeface="Arial" charset="0"/>
            </a:endParaRPr>
          </a:p>
          <a:p>
            <a:pPr>
              <a:buFont typeface="Arial" charset="0"/>
              <a:buChar char="•"/>
            </a:pPr>
            <a:r>
              <a:rPr lang="it-IT" sz="2400" b="0">
                <a:latin typeface="Arial" charset="0"/>
                <a:cs typeface="Arial" charset="0"/>
              </a:rPr>
              <a:t>l'uso di contraccettivi orali prima del concepimento o in caso di esposizione nelle prime settimane di gravidanza per un loro fallimento </a:t>
            </a:r>
            <a:r>
              <a:rPr lang="it-IT" sz="2400" b="0">
                <a:solidFill>
                  <a:srgbClr val="FF3300"/>
                </a:solidFill>
                <a:latin typeface="Arial" charset="0"/>
                <a:cs typeface="Arial" charset="0"/>
              </a:rPr>
              <a:t>non è associato ad un aumentato rischio riproduttivo </a:t>
            </a:r>
          </a:p>
          <a:p>
            <a:endParaRPr lang="it-IT" sz="2400" b="0">
              <a:solidFill>
                <a:srgbClr val="FF3300"/>
              </a:solidFill>
              <a:latin typeface="Arial" charset="0"/>
              <a:cs typeface="Arial" charset="0"/>
            </a:endParaRPr>
          </a:p>
          <a:p>
            <a:pPr>
              <a:buFont typeface="Arial" charset="0"/>
              <a:buChar char="•"/>
            </a:pPr>
            <a:r>
              <a:rPr lang="it-IT" sz="2400" b="0">
                <a:solidFill>
                  <a:srgbClr val="FF3300"/>
                </a:solidFill>
                <a:latin typeface="Arial" charset="0"/>
                <a:cs typeface="Arial" charset="0"/>
              </a:rPr>
              <a:t>l'uso routinario di ormoni femminili nella minaccia di aborto è sconsigliabile,</a:t>
            </a:r>
            <a:r>
              <a:rPr lang="it-IT" sz="2400" b="0">
                <a:latin typeface="Arial" charset="0"/>
                <a:cs typeface="Arial" charset="0"/>
              </a:rPr>
              <a:t> non solo per la mancata efficacia terapeutica, ma anche per un possibile minimo rischio malformativo ad essi associato </a:t>
            </a:r>
          </a:p>
          <a:p>
            <a:endParaRPr lang="it-IT" sz="2400" b="0">
              <a:latin typeface="Arial" charset="0"/>
              <a:cs typeface="Arial" charset="0"/>
            </a:endParaRPr>
          </a:p>
          <a:p>
            <a:pPr>
              <a:buFontTx/>
              <a:buChar char="•"/>
            </a:pPr>
            <a:r>
              <a:rPr lang="it-IT" sz="2400" b="0">
                <a:solidFill>
                  <a:srgbClr val="FF3300"/>
                </a:solidFill>
                <a:latin typeface="Arial" charset="0"/>
                <a:cs typeface="Arial" charset="0"/>
              </a:rPr>
              <a:t>i progestinici ad azione androgena sono associati ad un rischio specifico (sebbene non elevato) di virilizzazione dei feti femminili </a:t>
            </a:r>
          </a:p>
        </p:txBody>
      </p:sp>
      <p:sp>
        <p:nvSpPr>
          <p:cNvPr id="614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614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hlink"/>
            </a:gs>
            <a:gs pos="50000">
              <a:schemeClr val="bg1"/>
            </a:gs>
            <a:gs pos="100000">
              <a:schemeClr val="hlink"/>
            </a:gs>
          </a:gsLst>
          <a:lin ang="5400000" scaled="1"/>
        </a:gradFill>
        <a:effectLst/>
      </p:bgPr>
    </p:bg>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347663" y="107950"/>
            <a:ext cx="8496300" cy="6570663"/>
          </a:xfrm>
          <a:prstGeom prst="rect">
            <a:avLst/>
          </a:prstGeom>
          <a:noFill/>
          <a:ln w="9525">
            <a:noFill/>
            <a:miter lim="800000"/>
            <a:headEnd/>
            <a:tailEnd/>
          </a:ln>
        </p:spPr>
        <p:txBody>
          <a:bodyPr>
            <a:spAutoFit/>
          </a:bodyPr>
          <a:lstStyle/>
          <a:p>
            <a:pPr algn="ctr"/>
            <a:r>
              <a:rPr lang="it-IT" altLang="zh-CN">
                <a:solidFill>
                  <a:schemeClr val="accent2"/>
                </a:solidFill>
                <a:ea typeface="宋体" charset="-122"/>
                <a:sym typeface="Wingdings" pitchFamily="2" charset="2"/>
              </a:rPr>
              <a:t>Farmaci usati per prevenire parto prematuro</a:t>
            </a:r>
          </a:p>
          <a:p>
            <a:pPr algn="just">
              <a:lnSpc>
                <a:spcPct val="85000"/>
              </a:lnSpc>
            </a:pPr>
            <a:r>
              <a:rPr lang="it-IT" altLang="zh-CN" sz="2400">
                <a:ea typeface="宋体" charset="-122"/>
                <a:sym typeface="Wingdings" pitchFamily="2" charset="2"/>
              </a:rPr>
              <a:t>E' stato ripetutamente affermato che l'uso di farmaci per inibire il parto è </a:t>
            </a:r>
            <a:r>
              <a:rPr lang="it-IT" altLang="zh-CN" sz="2400">
                <a:solidFill>
                  <a:schemeClr val="accent2"/>
                </a:solidFill>
                <a:ea typeface="宋体" charset="-122"/>
                <a:sym typeface="Wingdings" pitchFamily="2" charset="2"/>
              </a:rPr>
              <a:t>"usualmente non necessario, frequentemente inefficace e talora pericoloso".</a:t>
            </a:r>
            <a:r>
              <a:rPr lang="it-IT" altLang="zh-CN" sz="2400">
                <a:ea typeface="宋体" charset="-122"/>
                <a:sym typeface="Wingdings" pitchFamily="2" charset="2"/>
              </a:rPr>
              <a:t> Tuttavia si continuano ad usare farmaci per questo scopo dal momento che un parto precoce comporta un alto rischio di mortalità prenatale</a:t>
            </a:r>
            <a:r>
              <a:rPr lang="it-IT" altLang="zh-CN" b="0">
                <a:ea typeface="宋体" charset="-122"/>
                <a:sym typeface="Wingdings" pitchFamily="2" charset="2"/>
              </a:rPr>
              <a:t> </a:t>
            </a:r>
          </a:p>
          <a:p>
            <a:pPr algn="just"/>
            <a:r>
              <a:rPr lang="it-IT" altLang="zh-CN" sz="2400">
                <a:ea typeface="宋体" charset="-122"/>
                <a:sym typeface="Wingdings" pitchFamily="2" charset="2"/>
              </a:rPr>
              <a:t>In particolare tra i vari farmaci impiegati, quelli che destano molto interesse sono i </a:t>
            </a:r>
            <a:r>
              <a:rPr lang="it-IT" altLang="zh-CN">
                <a:solidFill>
                  <a:srgbClr val="FF3300"/>
                </a:solidFill>
                <a:ea typeface="宋体" charset="-122"/>
                <a:sym typeface="Wingdings" pitchFamily="2" charset="2"/>
              </a:rPr>
              <a:t>beta-agonisti</a:t>
            </a:r>
            <a:r>
              <a:rPr lang="it-IT" altLang="zh-CN">
                <a:ea typeface="宋体" charset="-122"/>
                <a:sym typeface="Wingdings" pitchFamily="2" charset="2"/>
              </a:rPr>
              <a:t> che</a:t>
            </a:r>
            <a:r>
              <a:rPr lang="it-IT" altLang="zh-CN" sz="2400">
                <a:ea typeface="宋体" charset="-122"/>
                <a:sym typeface="Wingdings" pitchFamily="2" charset="2"/>
              </a:rPr>
              <a:t> agiscono direttamente sui recettori beta contenuti nella muscolatura liscia dell'utero e dei vasi dando rilassamento.  I beta-agonisti non selettivi (isosuprina, orciprenalina) </a:t>
            </a:r>
            <a:r>
              <a:rPr lang="it-IT" altLang="zh-CN" sz="2400">
                <a:solidFill>
                  <a:schemeClr val="accent2"/>
                </a:solidFill>
                <a:ea typeface="宋体" charset="-122"/>
                <a:sym typeface="Wingdings" pitchFamily="2" charset="2"/>
              </a:rPr>
              <a:t>producono effetti collaterali nella madre</a:t>
            </a:r>
            <a:r>
              <a:rPr lang="it-IT" altLang="zh-CN" sz="2400">
                <a:ea typeface="宋体" charset="-122"/>
                <a:sym typeface="Wingdings" pitchFamily="2" charset="2"/>
              </a:rPr>
              <a:t> (tachicardia da stimolazione </a:t>
            </a:r>
            <a:r>
              <a:rPr lang="en-US" altLang="zh-CN" sz="2400">
                <a:ea typeface="宋体" charset="-122"/>
                <a:cs typeface="Times New Roman" pitchFamily="18" charset="0"/>
                <a:sym typeface="Wingdings" pitchFamily="2" charset="2"/>
              </a:rPr>
              <a:t>ß</a:t>
            </a:r>
            <a:r>
              <a:rPr lang="it-IT" altLang="zh-CN" sz="2400">
                <a:ea typeface="宋体" charset="-122"/>
                <a:sym typeface="Wingdings" pitchFamily="2" charset="2"/>
              </a:rPr>
              <a:t>l ed ipotensione da " stimolazione </a:t>
            </a:r>
            <a:r>
              <a:rPr lang="en-US" altLang="zh-CN" sz="2400">
                <a:ea typeface="宋体" charset="-122"/>
                <a:sym typeface="Wingdings" pitchFamily="2" charset="2"/>
              </a:rPr>
              <a:t>ß</a:t>
            </a:r>
            <a:r>
              <a:rPr lang="it-IT" altLang="zh-CN" sz="2400">
                <a:ea typeface="宋体" charset="-122"/>
                <a:sym typeface="Wingdings" pitchFamily="2" charset="2"/>
              </a:rPr>
              <a:t>2 con dilatazione dei vasi muscolari, coronarie e vasi viscerali) </a:t>
            </a:r>
            <a:r>
              <a:rPr lang="it-IT" altLang="zh-CN" sz="2400">
                <a:solidFill>
                  <a:schemeClr val="accent2"/>
                </a:solidFill>
                <a:ea typeface="宋体" charset="-122"/>
                <a:sym typeface="Wingdings" pitchFamily="2" charset="2"/>
              </a:rPr>
              <a:t>che ne hanno limitato l'impiego</a:t>
            </a:r>
            <a:r>
              <a:rPr lang="it-IT" altLang="zh-CN" sz="2400">
                <a:ea typeface="宋体" charset="-122"/>
                <a:sym typeface="Wingdings" pitchFamily="2" charset="2"/>
              </a:rPr>
              <a:t>; l'introduzione di </a:t>
            </a:r>
            <a:r>
              <a:rPr lang="en-US" altLang="zh-CN" sz="2400">
                <a:ea typeface="宋体" charset="-122"/>
                <a:sym typeface="Wingdings" pitchFamily="2" charset="2"/>
              </a:rPr>
              <a:t>ß</a:t>
            </a:r>
            <a:r>
              <a:rPr lang="it-IT" altLang="zh-CN" sz="2400">
                <a:ea typeface="宋体" charset="-122"/>
                <a:sym typeface="Wingdings" pitchFamily="2" charset="2"/>
              </a:rPr>
              <a:t>2-agonisti più selettivi [salbutamolo (Ventolin) e salmeterolo (Arial, Salmetedur, Serevent)] normalmente determina comparsa solo di minimi effetti collaterali a livello vascolare.</a:t>
            </a:r>
            <a:r>
              <a:rPr lang="it-IT" altLang="zh-CN" sz="2400" b="0">
                <a:ea typeface="宋体" charset="-122"/>
                <a:sym typeface="Wingdings" pitchFamily="2" charset="2"/>
              </a:rPr>
              <a:t> </a:t>
            </a:r>
            <a:endParaRPr lang="it-IT" altLang="zh-CN">
              <a:ea typeface="宋体" charset="-122"/>
              <a:sym typeface="Wingdings" pitchFamily="2" charset="2"/>
            </a:endParaRPr>
          </a:p>
        </p:txBody>
      </p:sp>
      <p:sp>
        <p:nvSpPr>
          <p:cNvPr id="5222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222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hlink"/>
            </a:gs>
            <a:gs pos="50000">
              <a:schemeClr val="bg1"/>
            </a:gs>
            <a:gs pos="100000">
              <a:schemeClr val="hlink"/>
            </a:gs>
          </a:gsLst>
          <a:lin ang="5400000" scaled="1"/>
        </a:gradFill>
        <a:effectLst/>
      </p:bgPr>
    </p:bg>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347663" y="76200"/>
            <a:ext cx="8496300" cy="6851650"/>
          </a:xfrm>
          <a:prstGeom prst="rect">
            <a:avLst/>
          </a:prstGeom>
          <a:noFill/>
          <a:ln w="9525">
            <a:noFill/>
            <a:miter lim="800000"/>
            <a:headEnd/>
            <a:tailEnd/>
          </a:ln>
        </p:spPr>
        <p:txBody>
          <a:bodyPr>
            <a:spAutoFit/>
          </a:bodyPr>
          <a:lstStyle/>
          <a:p>
            <a:pPr algn="just"/>
            <a:r>
              <a:rPr lang="it-IT" altLang="zh-CN" sz="2400">
                <a:ea typeface="宋体" charset="-122"/>
                <a:sym typeface="Wingdings" pitchFamily="2" charset="2"/>
              </a:rPr>
              <a:t>E' stato studiato in particolare un composto, la ritodrina (</a:t>
            </a:r>
            <a:r>
              <a:rPr lang="it-IT" altLang="zh-CN" sz="2400">
                <a:solidFill>
                  <a:schemeClr val="accent2"/>
                </a:solidFill>
                <a:ea typeface="宋体" charset="-122"/>
                <a:sym typeface="Wingdings" pitchFamily="2" charset="2"/>
              </a:rPr>
              <a:t>Miolene),</a:t>
            </a:r>
            <a:r>
              <a:rPr lang="it-IT" altLang="zh-CN" sz="2400">
                <a:ea typeface="宋体" charset="-122"/>
                <a:sym typeface="Wingdings" pitchFamily="2" charset="2"/>
              </a:rPr>
              <a:t> che è un agonista </a:t>
            </a:r>
            <a:r>
              <a:rPr lang="en-US" altLang="zh-CN" sz="2400">
                <a:ea typeface="宋体" charset="-122"/>
                <a:cs typeface="Times New Roman" pitchFamily="18" charset="0"/>
                <a:sym typeface="Wingdings" pitchFamily="2" charset="2"/>
              </a:rPr>
              <a:t>ß</a:t>
            </a:r>
            <a:r>
              <a:rPr lang="it-IT" altLang="zh-CN" sz="2400">
                <a:ea typeface="宋体" charset="-122"/>
                <a:sym typeface="Wingdings" pitchFamily="2" charset="2"/>
              </a:rPr>
              <a:t>2-specifico, proprio per ottenere rilassamento della muscolatura uterina ed impedire un parto prematuro. </a:t>
            </a:r>
            <a:r>
              <a:rPr lang="it-IT" altLang="zh-CN" sz="2400" i="1">
                <a:solidFill>
                  <a:schemeClr val="accent2"/>
                </a:solidFill>
                <a:ea typeface="宋体" charset="-122"/>
                <a:sym typeface="Wingdings" pitchFamily="2" charset="2"/>
              </a:rPr>
              <a:t>In linea di massima tuttavia non sono da escludere rischi per la madre e per il feto</a:t>
            </a:r>
            <a:r>
              <a:rPr lang="it-IT" altLang="zh-CN" sz="2400">
                <a:ea typeface="宋体" charset="-122"/>
                <a:sym typeface="Wingdings" pitchFamily="2" charset="2"/>
              </a:rPr>
              <a:t>; sono stati così riportati casi di: - edema polmonare. </a:t>
            </a:r>
            <a:r>
              <a:rPr lang="it-IT" altLang="zh-CN" sz="2000">
                <a:ea typeface="宋体" charset="-122"/>
                <a:sym typeface="Wingdings" pitchFamily="2" charset="2"/>
              </a:rPr>
              <a:t>La stimolazione dei recettori </a:t>
            </a:r>
            <a:r>
              <a:rPr lang="en-US" altLang="zh-CN" sz="2000">
                <a:ea typeface="宋体" charset="-122"/>
                <a:sym typeface="Wingdings" pitchFamily="2" charset="2"/>
              </a:rPr>
              <a:t>ß</a:t>
            </a:r>
            <a:r>
              <a:rPr lang="it-IT" altLang="zh-CN" sz="2000">
                <a:ea typeface="宋体" charset="-122"/>
                <a:sym typeface="Wingdings" pitchFamily="2" charset="2"/>
              </a:rPr>
              <a:t>1 a livello delle cellule juxtaglomerulari provoca un aumento della liberazione di renina che viene riversata nel circolo renale e quindi generale. La secrezione di renina provoca una attivazione dell'angiotensinogeno (a-globulina) in angiotensina I che a sua volta viene attivata ad angiotensina Il: quest'ultima provoca di per se stessa vasocostrizione (da cui ipertensione) e agisce sulla corticale surrenalica aumentando la sintesi ed il rilascio di aldosterone, che agendo sui tubuli contorti distali e sul dotto collettore, promuove una maggiore eliminazione di K e di H ed un riassorbimento di Na e di conseguenza di acqua. Ciò determina un aumento della volemia. </a:t>
            </a:r>
            <a:r>
              <a:rPr lang="it-IT" altLang="zh-CN" sz="2000">
                <a:ea typeface="宋体" charset="-122"/>
                <a:sym typeface="Symbol" pitchFamily="18" charset="2"/>
              </a:rPr>
              <a:t> </a:t>
            </a:r>
            <a:r>
              <a:rPr lang="it-IT" altLang="zh-CN" sz="2400">
                <a:solidFill>
                  <a:schemeClr val="accent2"/>
                </a:solidFill>
                <a:ea typeface="宋体" charset="-122"/>
                <a:sym typeface="Wingdings" pitchFamily="2" charset="2"/>
              </a:rPr>
              <a:t>Durante la terapia con ritodrina si consiglia uso moderato  di acqua (</a:t>
            </a:r>
            <a:r>
              <a:rPr lang="en-US" altLang="zh-CN" sz="2400">
                <a:solidFill>
                  <a:schemeClr val="accent2"/>
                </a:solidFill>
                <a:ea typeface="宋体" charset="-122"/>
                <a:sym typeface="Wingdings" pitchFamily="2" charset="2"/>
              </a:rPr>
              <a:t>&lt;</a:t>
            </a:r>
            <a:r>
              <a:rPr lang="it-IT" altLang="zh-CN" sz="2400">
                <a:solidFill>
                  <a:schemeClr val="accent2"/>
                </a:solidFill>
                <a:ea typeface="宋体" charset="-122"/>
                <a:sym typeface="Wingdings" pitchFamily="2" charset="2"/>
              </a:rPr>
              <a:t>2 L/die) </a:t>
            </a:r>
          </a:p>
          <a:p>
            <a:r>
              <a:rPr lang="it-IT" altLang="zh-CN" sz="2000">
                <a:ea typeface="宋体" charset="-122"/>
                <a:sym typeface="Wingdings" pitchFamily="2" charset="2"/>
              </a:rPr>
              <a:t>-  </a:t>
            </a:r>
            <a:r>
              <a:rPr lang="it-IT" altLang="zh-CN" sz="2400">
                <a:ea typeface="宋体" charset="-122"/>
                <a:sym typeface="Wingdings" pitchFamily="2" charset="2"/>
              </a:rPr>
              <a:t>ischemia del miocardio</a:t>
            </a:r>
            <a:r>
              <a:rPr lang="it-IT" altLang="zh-CN" sz="2000">
                <a:ea typeface="宋体" charset="-122"/>
                <a:sym typeface="Wingdings" pitchFamily="2" charset="2"/>
              </a:rPr>
              <a:t> (da eccessiva stimolazione del lavoro cardiaco) - </a:t>
            </a:r>
            <a:r>
              <a:rPr lang="it-IT" altLang="zh-CN" sz="2400">
                <a:ea typeface="宋体" charset="-122"/>
                <a:sym typeface="Wingdings" pitchFamily="2" charset="2"/>
              </a:rPr>
              <a:t>aritmie cardiache nella madre</a:t>
            </a:r>
            <a:r>
              <a:rPr lang="it-IT" altLang="zh-CN" sz="2000">
                <a:ea typeface="宋体" charset="-122"/>
                <a:sym typeface="Wingdings" pitchFamily="2" charset="2"/>
              </a:rPr>
              <a:t> (da effetto batmotropo positivo </a:t>
            </a:r>
            <a:r>
              <a:rPr lang="en-US" altLang="zh-CN" sz="2000">
                <a:ea typeface="宋体" charset="-122"/>
                <a:sym typeface="Wingdings" pitchFamily="2" charset="2"/>
              </a:rPr>
              <a:t>ß</a:t>
            </a:r>
            <a:r>
              <a:rPr lang="it-IT" altLang="zh-CN" sz="2000">
                <a:ea typeface="宋体" charset="-122"/>
                <a:sym typeface="Wingdings" pitchFamily="2" charset="2"/>
              </a:rPr>
              <a:t>1) </a:t>
            </a:r>
          </a:p>
          <a:p>
            <a:r>
              <a:rPr lang="it-IT" altLang="zh-CN" sz="2000">
                <a:ea typeface="宋体" charset="-122"/>
                <a:sym typeface="Wingdings" pitchFamily="2" charset="2"/>
              </a:rPr>
              <a:t>- </a:t>
            </a:r>
            <a:r>
              <a:rPr lang="it-IT" altLang="zh-CN" sz="2400">
                <a:ea typeface="宋体" charset="-122"/>
                <a:sym typeface="Wingdings" pitchFamily="2" charset="2"/>
              </a:rPr>
              <a:t>iperproduzione di insulina nel neonato</a:t>
            </a:r>
            <a:r>
              <a:rPr lang="it-IT" altLang="zh-CN" sz="2000">
                <a:ea typeface="宋体" charset="-122"/>
                <a:sym typeface="Wingdings" pitchFamily="2" charset="2"/>
              </a:rPr>
              <a:t> ( e conseguente ipoglicemia) </a:t>
            </a:r>
          </a:p>
          <a:p>
            <a:r>
              <a:rPr lang="it-IT" altLang="zh-CN" sz="2000">
                <a:ea typeface="宋体" charset="-122"/>
                <a:sym typeface="Wingdings" pitchFamily="2" charset="2"/>
              </a:rPr>
              <a:t>attribuita alla iperglicemia materna conseguente al trattamento</a:t>
            </a:r>
            <a:endParaRPr lang="it-IT" altLang="zh-CN" sz="2000" b="0">
              <a:ea typeface="宋体" charset="-122"/>
              <a:sym typeface="Wingdings" pitchFamily="2" charset="2"/>
            </a:endParaRPr>
          </a:p>
        </p:txBody>
      </p:sp>
      <p:sp>
        <p:nvSpPr>
          <p:cNvPr id="5325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325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347663" y="76200"/>
            <a:ext cx="8496300" cy="6827838"/>
          </a:xfrm>
          <a:prstGeom prst="rect">
            <a:avLst/>
          </a:prstGeom>
          <a:noFill/>
          <a:ln w="9525">
            <a:noFill/>
            <a:miter lim="800000"/>
            <a:headEnd/>
            <a:tailEnd/>
          </a:ln>
        </p:spPr>
        <p:txBody>
          <a:bodyPr>
            <a:spAutoFit/>
          </a:bodyPr>
          <a:lstStyle/>
          <a:p>
            <a:pPr algn="ctr"/>
            <a:r>
              <a:rPr lang="it-IT" altLang="zh-CN">
                <a:solidFill>
                  <a:schemeClr val="accent2"/>
                </a:solidFill>
                <a:ea typeface="宋体" charset="-122"/>
                <a:sym typeface="Wingdings" pitchFamily="2" charset="2"/>
              </a:rPr>
              <a:t>FARMACI E NEONATO</a:t>
            </a:r>
          </a:p>
          <a:p>
            <a:pPr algn="just"/>
            <a:r>
              <a:rPr lang="it-IT" altLang="zh-CN" sz="2400">
                <a:ea typeface="宋体" charset="-122"/>
                <a:sym typeface="Wingdings" pitchFamily="2" charset="2"/>
              </a:rPr>
              <a:t>I neonati, specie se prematuri, sono particolarmenti sensibili agli effetti tossici di certi farmaci (reazioni di tipo A). </a:t>
            </a:r>
          </a:p>
          <a:p>
            <a:pPr algn="just">
              <a:lnSpc>
                <a:spcPct val="85000"/>
              </a:lnSpc>
            </a:pPr>
            <a:r>
              <a:rPr lang="it-IT" altLang="zh-CN" sz="2400">
                <a:solidFill>
                  <a:schemeClr val="accent2"/>
                </a:solidFill>
                <a:ea typeface="宋体" charset="-122"/>
                <a:sym typeface="Wingdings" pitchFamily="2" charset="2"/>
              </a:rPr>
              <a:t>Questa vulnerabilità può essere una conseguenza di differenze farmacocinetiche fra neonato ed adulto. Spesso più cause sono coinvolte contemporaneamente.</a:t>
            </a:r>
            <a:r>
              <a:rPr lang="it-IT" altLang="zh-CN" sz="2400">
                <a:ea typeface="宋体" charset="-122"/>
                <a:sym typeface="Wingdings" pitchFamily="2" charset="2"/>
              </a:rPr>
              <a:t> Es: CAF sembra tox. per carenze metaboliche, ma anche x una ritardata eliminazione renale e x una aumentata penetrazione cellulare.</a:t>
            </a:r>
            <a:r>
              <a:rPr lang="it-IT" altLang="zh-CN" b="0">
                <a:ea typeface="宋体" charset="-122"/>
                <a:sym typeface="Wingdings" pitchFamily="2" charset="2"/>
              </a:rPr>
              <a:t> </a:t>
            </a:r>
            <a:r>
              <a:rPr lang="it-IT" altLang="zh-CN" sz="2400" b="0">
                <a:ea typeface="宋体" charset="-122"/>
                <a:sym typeface="Wingdings" pitchFamily="2" charset="2"/>
              </a:rPr>
              <a:t>Alcuni farmaci (morfina, cumarolici, CAF) sono più tossici nel neonato, altri (digossina) possono essere meno tossici nel neonato. </a:t>
            </a:r>
          </a:p>
          <a:p>
            <a:pPr algn="just"/>
            <a:r>
              <a:rPr lang="it-IT" altLang="zh-CN" sz="2400">
                <a:ea typeface="宋体" charset="-122"/>
                <a:sym typeface="Wingdings" pitchFamily="2" charset="2"/>
              </a:rPr>
              <a:t>Es. Digossina:</a:t>
            </a:r>
            <a:r>
              <a:rPr lang="it-IT" altLang="zh-CN" sz="2400" b="0">
                <a:ea typeface="宋体" charset="-122"/>
                <a:sym typeface="Wingdings" pitchFamily="2" charset="2"/>
              </a:rPr>
              <a:t> nei primi due mesi di vita neonatale bisogna usare una certa cautela nell'impiego della digossina per escrezione urinaria minore nel neonato; oltre i due mesi il dosaggio pro chilo cui deve essere impiegata la digossina è notevolmente maggiore rispetto a quello usato nell'adulto perchè nel neonato vi è: un</a:t>
            </a:r>
            <a:r>
              <a:rPr lang="it-IT" altLang="zh-CN" b="0">
                <a:ea typeface="宋体" charset="-122"/>
                <a:sym typeface="Wingdings" pitchFamily="2" charset="2"/>
              </a:rPr>
              <a:t> </a:t>
            </a:r>
            <a:r>
              <a:rPr lang="it-IT" altLang="zh-CN" sz="2400" b="0">
                <a:ea typeface="宋体" charset="-122"/>
                <a:sym typeface="Wingdings" pitchFamily="2" charset="2"/>
              </a:rPr>
              <a:t>maggiore volume di distribuzione; una minore affinità di legame ai recettori.</a:t>
            </a:r>
          </a:p>
          <a:p>
            <a:pPr algn="just"/>
            <a:r>
              <a:rPr lang="it-IT" altLang="zh-CN" sz="2400" b="0">
                <a:ea typeface="宋体" charset="-122"/>
                <a:sym typeface="Wingdings" pitchFamily="2" charset="2"/>
              </a:rPr>
              <a:t>Conseguenza:  i neonati sono meno sensibili alla digossina e quindi una posologia maggiore di adulto</a:t>
            </a:r>
          </a:p>
        </p:txBody>
      </p:sp>
      <p:sp>
        <p:nvSpPr>
          <p:cNvPr id="5427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427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347663" y="76200"/>
            <a:ext cx="8496300" cy="7031038"/>
          </a:xfrm>
          <a:prstGeom prst="rect">
            <a:avLst/>
          </a:prstGeom>
          <a:noFill/>
          <a:ln w="9525">
            <a:noFill/>
            <a:miter lim="800000"/>
            <a:headEnd/>
            <a:tailEnd/>
          </a:ln>
        </p:spPr>
        <p:txBody>
          <a:bodyPr>
            <a:spAutoFit/>
          </a:bodyPr>
          <a:lstStyle/>
          <a:p>
            <a:pPr algn="just"/>
            <a:r>
              <a:rPr lang="it-IT" altLang="zh-CN" sz="2400">
                <a:solidFill>
                  <a:schemeClr val="accent2"/>
                </a:solidFill>
                <a:ea typeface="宋体" charset="-122"/>
                <a:sym typeface="Wingdings" pitchFamily="2" charset="2"/>
              </a:rPr>
              <a:t>La scelta della dose pediatrica adatta di un farmaco è piuttosto complessa:</a:t>
            </a:r>
            <a:r>
              <a:rPr lang="it-IT" altLang="zh-CN" sz="2400">
                <a:ea typeface="宋体" charset="-122"/>
                <a:sym typeface="Wingdings" pitchFamily="2" charset="2"/>
              </a:rPr>
              <a:t> il bambino non è affatto un adulto in miniatura e, come è noto, presenta forti differenze nei volumi di acqua corporea e nella velocità di metabolismo e di escrezione dei prodotti endogeni ed esogeni.</a:t>
            </a:r>
            <a:r>
              <a:rPr lang="it-IT" altLang="zh-CN" sz="2400" b="0">
                <a:ea typeface="宋体" charset="-122"/>
                <a:sym typeface="Wingdings" pitchFamily="2" charset="2"/>
              </a:rPr>
              <a:t> </a:t>
            </a:r>
          </a:p>
          <a:p>
            <a:pPr algn="just"/>
            <a:r>
              <a:rPr lang="it-IT" altLang="zh-CN" sz="2400">
                <a:ea typeface="宋体" charset="-122"/>
                <a:sym typeface="Wingdings" pitchFamily="2" charset="2"/>
              </a:rPr>
              <a:t>Calcolo dose pediatrica sulla base dell'area della superficie corporea perché si è osservato che </a:t>
            </a:r>
            <a:r>
              <a:rPr lang="it-IT" altLang="zh-CN" sz="2400">
                <a:solidFill>
                  <a:schemeClr val="accent2"/>
                </a:solidFill>
                <a:ea typeface="宋体" charset="-122"/>
                <a:sym typeface="Wingdings" pitchFamily="2" charset="2"/>
              </a:rPr>
              <a:t>l'area della superficie corporea appare essere meglio correlata che non il peso ai diversi parametri fisiologici, quali gittata cardiaca, metabolismo respiratorio, volume sanguigno e volume dell'acqua extracellulare.</a:t>
            </a:r>
            <a:r>
              <a:rPr lang="it-IT" altLang="zh-CN" sz="2400" b="0">
                <a:solidFill>
                  <a:schemeClr val="accent2"/>
                </a:solidFill>
                <a:ea typeface="宋体" charset="-122"/>
                <a:sym typeface="Wingdings" pitchFamily="2" charset="2"/>
              </a:rPr>
              <a:t> </a:t>
            </a:r>
          </a:p>
          <a:p>
            <a:pPr algn="just"/>
            <a:endParaRPr lang="it-IT" altLang="zh-CN" sz="1000">
              <a:ea typeface="宋体" charset="-122"/>
              <a:sym typeface="Wingdings" pitchFamily="2" charset="2"/>
            </a:endParaRPr>
          </a:p>
          <a:p>
            <a:pPr algn="ctr"/>
            <a:r>
              <a:rPr lang="it-IT" altLang="zh-CN">
                <a:solidFill>
                  <a:srgbClr val="FF7C80"/>
                </a:solidFill>
                <a:ea typeface="宋体" charset="-122"/>
                <a:sym typeface="Wingdings" pitchFamily="2" charset="2"/>
              </a:rPr>
              <a:t>Dose pediatrica = Dose adulto (P</a:t>
            </a:r>
            <a:r>
              <a:rPr lang="it-IT" altLang="zh-CN" baseline="-25000">
                <a:solidFill>
                  <a:srgbClr val="FF7C80"/>
                </a:solidFill>
                <a:ea typeface="宋体" charset="-122"/>
                <a:sym typeface="Wingdings" pitchFamily="2" charset="2"/>
              </a:rPr>
              <a:t>bambino</a:t>
            </a:r>
            <a:r>
              <a:rPr lang="it-IT" altLang="zh-CN">
                <a:solidFill>
                  <a:srgbClr val="FF7C80"/>
                </a:solidFill>
                <a:ea typeface="宋体" charset="-122"/>
                <a:sym typeface="Wingdings" pitchFamily="2" charset="2"/>
              </a:rPr>
              <a:t> /P</a:t>
            </a:r>
            <a:r>
              <a:rPr lang="it-IT" altLang="zh-CN" baseline="-25000">
                <a:solidFill>
                  <a:srgbClr val="FF7C80"/>
                </a:solidFill>
                <a:ea typeface="宋体" charset="-122"/>
                <a:sym typeface="Wingdings" pitchFamily="2" charset="2"/>
              </a:rPr>
              <a:t>adulto</a:t>
            </a:r>
            <a:r>
              <a:rPr lang="it-IT" altLang="zh-CN">
                <a:solidFill>
                  <a:srgbClr val="FF7C80"/>
                </a:solidFill>
                <a:ea typeface="宋体" charset="-122"/>
                <a:sym typeface="Wingdings" pitchFamily="2" charset="2"/>
              </a:rPr>
              <a:t>)</a:t>
            </a:r>
            <a:r>
              <a:rPr lang="it-IT" altLang="zh-CN" baseline="30000">
                <a:solidFill>
                  <a:srgbClr val="FF7C80"/>
                </a:solidFill>
                <a:ea typeface="宋体" charset="-122"/>
                <a:sym typeface="Wingdings" pitchFamily="2" charset="2"/>
              </a:rPr>
              <a:t>0,728</a:t>
            </a:r>
          </a:p>
          <a:p>
            <a:endParaRPr lang="it-IT" altLang="zh-CN" sz="1000">
              <a:solidFill>
                <a:srgbClr val="FF7C80"/>
              </a:solidFill>
              <a:ea typeface="宋体" charset="-122"/>
              <a:sym typeface="Wingdings" pitchFamily="2" charset="2"/>
            </a:endParaRPr>
          </a:p>
          <a:p>
            <a:pPr algn="just"/>
            <a:r>
              <a:rPr lang="it-IT" altLang="zh-CN" sz="2400">
                <a:ea typeface="宋体" charset="-122"/>
                <a:sym typeface="Wingdings" pitchFamily="2" charset="2"/>
              </a:rPr>
              <a:t>Calcolo utilizzato per la dose iniziale, per il trattamento continuato è tuttavia opportuno individualizzare ulteriormente il dosaggio sulla base della risposta clinica.</a:t>
            </a:r>
            <a:r>
              <a:rPr lang="it-IT" altLang="zh-CN" sz="2400" b="0">
                <a:ea typeface="宋体" charset="-122"/>
                <a:sym typeface="Wingdings" pitchFamily="2" charset="2"/>
              </a:rPr>
              <a:t> </a:t>
            </a:r>
          </a:p>
          <a:p>
            <a:pPr algn="just"/>
            <a:r>
              <a:rPr lang="it-IT" altLang="zh-CN" sz="2400">
                <a:solidFill>
                  <a:schemeClr val="accent2"/>
                </a:solidFill>
                <a:ea typeface="宋体" charset="-122"/>
                <a:sym typeface="Wingdings" pitchFamily="2" charset="2"/>
              </a:rPr>
              <a:t>NB: la superfcie corporea si calcola conoscendo il peso: (P in Kg) e altezza (A in cm)     </a:t>
            </a:r>
            <a:r>
              <a:rPr lang="en-GB" altLang="zh-CN" sz="2400">
                <a:solidFill>
                  <a:schemeClr val="accent2"/>
                </a:solidFill>
                <a:ea typeface="宋体" charset="-122"/>
                <a:sym typeface="Wingdings" pitchFamily="2" charset="2"/>
              </a:rPr>
              <a:t>S = P</a:t>
            </a:r>
            <a:r>
              <a:rPr lang="en-GB" altLang="zh-CN" sz="2400" baseline="30000">
                <a:solidFill>
                  <a:schemeClr val="accent2"/>
                </a:solidFill>
                <a:ea typeface="宋体" charset="-122"/>
                <a:sym typeface="Wingdings" pitchFamily="2" charset="2"/>
              </a:rPr>
              <a:t>0,425</a:t>
            </a:r>
            <a:r>
              <a:rPr lang="en-GB" altLang="zh-CN" sz="2400">
                <a:solidFill>
                  <a:schemeClr val="accent2"/>
                </a:solidFill>
                <a:ea typeface="宋体" charset="-122"/>
                <a:sym typeface="Wingdings" pitchFamily="2" charset="2"/>
              </a:rPr>
              <a:t> . A</a:t>
            </a:r>
            <a:r>
              <a:rPr lang="en-GB" altLang="zh-CN" sz="2400" baseline="30000">
                <a:solidFill>
                  <a:schemeClr val="accent2"/>
                </a:solidFill>
                <a:ea typeface="宋体" charset="-122"/>
                <a:sym typeface="Wingdings" pitchFamily="2" charset="2"/>
              </a:rPr>
              <a:t>0,725 </a:t>
            </a:r>
            <a:r>
              <a:rPr lang="en-GB" altLang="zh-CN" sz="2400">
                <a:solidFill>
                  <a:schemeClr val="accent2"/>
                </a:solidFill>
                <a:ea typeface="宋体" charset="-122"/>
                <a:sym typeface="Wingdings" pitchFamily="2" charset="2"/>
              </a:rPr>
              <a:t>. </a:t>
            </a:r>
            <a:r>
              <a:rPr lang="it-IT" altLang="zh-CN" sz="2400">
                <a:solidFill>
                  <a:schemeClr val="accent2"/>
                </a:solidFill>
                <a:ea typeface="宋体" charset="-122"/>
                <a:sym typeface="Wingdings" pitchFamily="2" charset="2"/>
              </a:rPr>
              <a:t>71,84 / 10</a:t>
            </a:r>
            <a:r>
              <a:rPr lang="it-IT" altLang="zh-CN" sz="2400" baseline="30000">
                <a:solidFill>
                  <a:schemeClr val="accent2"/>
                </a:solidFill>
                <a:ea typeface="宋体" charset="-122"/>
                <a:sym typeface="Wingdings" pitchFamily="2" charset="2"/>
              </a:rPr>
              <a:t>4</a:t>
            </a:r>
          </a:p>
          <a:p>
            <a:pPr algn="just"/>
            <a:endParaRPr lang="it-IT" altLang="zh-CN" sz="2400">
              <a:solidFill>
                <a:schemeClr val="accent2"/>
              </a:solidFill>
              <a:ea typeface="宋体" charset="-122"/>
              <a:sym typeface="Wingdings" pitchFamily="2" charset="2"/>
            </a:endParaRPr>
          </a:p>
        </p:txBody>
      </p:sp>
      <p:sp>
        <p:nvSpPr>
          <p:cNvPr id="5529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530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347663" y="76200"/>
            <a:ext cx="8496300" cy="7015163"/>
          </a:xfrm>
          <a:prstGeom prst="rect">
            <a:avLst/>
          </a:prstGeom>
          <a:noFill/>
          <a:ln w="9525">
            <a:noFill/>
            <a:miter lim="800000"/>
            <a:headEnd/>
            <a:tailEnd/>
          </a:ln>
        </p:spPr>
        <p:txBody>
          <a:bodyPr>
            <a:spAutoFit/>
          </a:bodyPr>
          <a:lstStyle/>
          <a:p>
            <a:pPr algn="ctr"/>
            <a:r>
              <a:rPr lang="it-IT" altLang="zh-CN">
                <a:solidFill>
                  <a:schemeClr val="accent2"/>
                </a:solidFill>
                <a:ea typeface="宋体" charset="-122"/>
                <a:sym typeface="Wingdings" pitchFamily="2" charset="2"/>
              </a:rPr>
              <a:t>Assorbimento dei farmaci</a:t>
            </a:r>
          </a:p>
          <a:p>
            <a:pPr algn="ctr"/>
            <a:endParaRPr lang="it-IT" altLang="zh-CN" sz="1000">
              <a:solidFill>
                <a:schemeClr val="accent2"/>
              </a:solidFill>
              <a:ea typeface="宋体" charset="-122"/>
              <a:sym typeface="Wingdings" pitchFamily="2" charset="2"/>
            </a:endParaRPr>
          </a:p>
          <a:p>
            <a:pPr algn="just"/>
            <a:r>
              <a:rPr lang="it-IT" altLang="zh-CN">
                <a:ea typeface="宋体" charset="-122"/>
                <a:sym typeface="Wingdings" pitchFamily="2" charset="2"/>
              </a:rPr>
              <a:t>Orale</a:t>
            </a:r>
            <a:r>
              <a:rPr lang="it-IT" altLang="zh-CN" b="0">
                <a:ea typeface="宋体" charset="-122"/>
                <a:sym typeface="Wingdings" pitchFamily="2" charset="2"/>
              </a:rPr>
              <a:t> : in genere simile, nei prematuri può essere superiore antibiotici ben assorbiti (ampicillina e amoxicilline &gt; adulto) sostanze con trasporto attivo assorbite lentamente</a:t>
            </a:r>
            <a:endParaRPr lang="it-IT" altLang="zh-CN">
              <a:ea typeface="宋体" charset="-122"/>
              <a:sym typeface="Wingdings" pitchFamily="2" charset="2"/>
            </a:endParaRPr>
          </a:p>
          <a:p>
            <a:pPr algn="just"/>
            <a:r>
              <a:rPr lang="it-IT" altLang="zh-CN">
                <a:ea typeface="宋体" charset="-122"/>
                <a:sym typeface="Wingdings" pitchFamily="2" charset="2"/>
              </a:rPr>
              <a:t>Parenterale</a:t>
            </a:r>
            <a:r>
              <a:rPr lang="it-IT" altLang="zh-CN" b="0">
                <a:ea typeface="宋体" charset="-122"/>
                <a:sym typeface="Wingdings" pitchFamily="2" charset="2"/>
              </a:rPr>
              <a:t> : variabile da instabilità vasomotoria che può parzialmente ritardare l'assorbimento dopo somministrazione intramuscolare o sottocutanea; tuttavia se il neonato è tenuto in una incubatrice e quindi al riparo di sbalzi di temperatura l'assorbimento di molti farmaci è sufficiente per raggiungere l'effetto terapeutico. </a:t>
            </a:r>
            <a:endParaRPr lang="it-IT" altLang="zh-CN">
              <a:ea typeface="宋体" charset="-122"/>
              <a:sym typeface="Wingdings" pitchFamily="2" charset="2"/>
            </a:endParaRPr>
          </a:p>
          <a:p>
            <a:pPr algn="just"/>
            <a:r>
              <a:rPr lang="it-IT" altLang="zh-CN">
                <a:ea typeface="宋体" charset="-122"/>
                <a:sym typeface="Wingdings" pitchFamily="2" charset="2"/>
              </a:rPr>
              <a:t>Locale</a:t>
            </a:r>
            <a:r>
              <a:rPr lang="it-IT" altLang="zh-CN" b="0">
                <a:ea typeface="宋体" charset="-122"/>
                <a:sym typeface="Wingdings" pitchFamily="2" charset="2"/>
              </a:rPr>
              <a:t>: maggiore permeabilità cute e mucose possibili tossicità da sovradosaggio dopo applicazione congiuntivale (maggiore superficie corporea rispetto il peso, circa 2x adulto)</a:t>
            </a:r>
            <a:endParaRPr lang="it-IT" altLang="zh-CN" sz="2400">
              <a:solidFill>
                <a:schemeClr val="accent2"/>
              </a:solidFill>
              <a:ea typeface="宋体" charset="-122"/>
              <a:sym typeface="Wingdings" pitchFamily="2" charset="2"/>
            </a:endParaRPr>
          </a:p>
          <a:p>
            <a:pPr algn="just"/>
            <a:endParaRPr lang="it-IT" altLang="zh-CN" sz="2400">
              <a:solidFill>
                <a:schemeClr val="accent2"/>
              </a:solidFill>
              <a:ea typeface="宋体" charset="-122"/>
              <a:sym typeface="Wingdings" pitchFamily="2" charset="2"/>
            </a:endParaRPr>
          </a:p>
        </p:txBody>
      </p:sp>
      <p:sp>
        <p:nvSpPr>
          <p:cNvPr id="5632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632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347663" y="76200"/>
            <a:ext cx="8496300" cy="5368925"/>
          </a:xfrm>
          <a:prstGeom prst="rect">
            <a:avLst/>
          </a:prstGeom>
          <a:noFill/>
          <a:ln w="9525">
            <a:noFill/>
            <a:miter lim="800000"/>
            <a:headEnd/>
            <a:tailEnd/>
          </a:ln>
        </p:spPr>
        <p:txBody>
          <a:bodyPr>
            <a:spAutoFit/>
          </a:bodyPr>
          <a:lstStyle/>
          <a:p>
            <a:pPr algn="ctr"/>
            <a:endParaRPr lang="it-IT" altLang="zh-CN">
              <a:solidFill>
                <a:schemeClr val="accent2"/>
              </a:solidFill>
              <a:ea typeface="宋体" charset="-122"/>
              <a:sym typeface="Wingdings" pitchFamily="2" charset="2"/>
            </a:endParaRPr>
          </a:p>
          <a:p>
            <a:pPr algn="ctr"/>
            <a:endParaRPr lang="it-IT" altLang="zh-CN" sz="1000">
              <a:solidFill>
                <a:schemeClr val="accent2"/>
              </a:solidFill>
              <a:ea typeface="宋体" charset="-122"/>
              <a:sym typeface="Wingdings" pitchFamily="2" charset="2"/>
            </a:endParaRPr>
          </a:p>
          <a:p>
            <a:r>
              <a:rPr lang="it-IT" altLang="zh-CN">
                <a:solidFill>
                  <a:schemeClr val="accent2"/>
                </a:solidFill>
                <a:ea typeface="宋体" charset="-122"/>
                <a:sym typeface="Wingdings" pitchFamily="2" charset="2"/>
              </a:rPr>
              <a:t>Locale</a:t>
            </a:r>
            <a:r>
              <a:rPr lang="it-IT" altLang="zh-CN" b="0">
                <a:solidFill>
                  <a:schemeClr val="accent2"/>
                </a:solidFill>
                <a:ea typeface="宋体" charset="-122"/>
                <a:sym typeface="Wingdings" pitchFamily="2" charset="2"/>
              </a:rPr>
              <a:t>:</a:t>
            </a:r>
            <a:endParaRPr lang="it-IT" altLang="zh-CN">
              <a:solidFill>
                <a:schemeClr val="accent2"/>
              </a:solidFill>
              <a:ea typeface="宋体" charset="-122"/>
              <a:sym typeface="Wingdings" pitchFamily="2" charset="2"/>
            </a:endParaRPr>
          </a:p>
          <a:p>
            <a:pPr algn="just"/>
            <a:r>
              <a:rPr lang="it-IT" altLang="zh-CN">
                <a:ea typeface="宋体" charset="-122"/>
                <a:sym typeface="Wingdings" pitchFamily="2" charset="2"/>
              </a:rPr>
              <a:t>Esempio in Francia si è verificato nel 1982 un avvelenamento epidemico con 204 neonati intossicati, di cui 36 morirono, a causa dell'impiego di un talco che per errore conteneva dell'esaclorofene al 6,3% invece dello 0,33%. (</a:t>
            </a:r>
            <a:r>
              <a:rPr lang="it-IT" altLang="zh-CN">
                <a:solidFill>
                  <a:srgbClr val="FF3300"/>
                </a:solidFill>
                <a:ea typeface="宋体" charset="-122"/>
                <a:sym typeface="Wingdings" pitchFamily="2" charset="2"/>
              </a:rPr>
              <a:t>Tossicità borotalco</a:t>
            </a:r>
            <a:r>
              <a:rPr lang="it-IT" altLang="zh-CN">
                <a:ea typeface="宋体" charset="-122"/>
                <a:sym typeface="Wingdings" pitchFamily="2" charset="2"/>
              </a:rPr>
              <a:t>) </a:t>
            </a:r>
          </a:p>
          <a:p>
            <a:pPr algn="just"/>
            <a:endParaRPr lang="it-IT" altLang="zh-CN">
              <a:ea typeface="宋体" charset="-122"/>
              <a:sym typeface="Wingdings" pitchFamily="2" charset="2"/>
            </a:endParaRPr>
          </a:p>
          <a:p>
            <a:pPr algn="just"/>
            <a:r>
              <a:rPr lang="it-IT" altLang="zh-CN">
                <a:ea typeface="宋体" charset="-122"/>
                <a:sym typeface="Wingdings" pitchFamily="2" charset="2"/>
              </a:rPr>
              <a:t>Analogamente si possono avere conseguenze tossiche sistemiche dopo applicazione congiuntivale con tossicità gastro-intestinale atropino-simile dopo applicazione di gocce midriatiche nei neonati.</a:t>
            </a:r>
            <a:r>
              <a:rPr lang="it-IT" altLang="zh-CN" b="0">
                <a:ea typeface="宋体" charset="-122"/>
                <a:sym typeface="Wingdings" pitchFamily="2" charset="2"/>
              </a:rPr>
              <a:t> </a:t>
            </a:r>
          </a:p>
        </p:txBody>
      </p:sp>
      <p:sp>
        <p:nvSpPr>
          <p:cNvPr id="5734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347663" y="-114300"/>
            <a:ext cx="8496300" cy="6800850"/>
          </a:xfrm>
          <a:prstGeom prst="rect">
            <a:avLst/>
          </a:prstGeom>
          <a:noFill/>
          <a:ln w="9525">
            <a:noFill/>
            <a:miter lim="800000"/>
            <a:headEnd/>
            <a:tailEnd/>
          </a:ln>
        </p:spPr>
        <p:txBody>
          <a:bodyPr>
            <a:spAutoFit/>
          </a:bodyPr>
          <a:lstStyle/>
          <a:p>
            <a:pPr algn="ctr"/>
            <a:r>
              <a:rPr lang="it-IT" altLang="zh-CN">
                <a:solidFill>
                  <a:schemeClr val="accent2"/>
                </a:solidFill>
                <a:ea typeface="宋体" charset="-122"/>
                <a:sym typeface="Wingdings" pitchFamily="2" charset="2"/>
              </a:rPr>
              <a:t>Distribuzione dei farmaci</a:t>
            </a:r>
          </a:p>
          <a:p>
            <a:pPr algn="just"/>
            <a:r>
              <a:rPr lang="it-IT" altLang="zh-CN" sz="2400">
                <a:ea typeface="宋体" charset="-122"/>
                <a:sym typeface="Wingdings" pitchFamily="2" charset="2"/>
              </a:rPr>
              <a:t>Distribuzione molto diversa rispetto adulto per :</a:t>
            </a:r>
          </a:p>
          <a:p>
            <a:pPr algn="just">
              <a:buFont typeface="Wingdings" pitchFamily="2" charset="2"/>
              <a:buChar char="Ø"/>
            </a:pPr>
            <a:r>
              <a:rPr lang="it-IT" altLang="zh-CN" sz="2400">
                <a:ea typeface="宋体" charset="-122"/>
                <a:sym typeface="Wingdings" pitchFamily="2" charset="2"/>
              </a:rPr>
              <a:t>Volume extracellulare e contenuto totale di acqua maggiore (85% nel prematuro)</a:t>
            </a:r>
          </a:p>
          <a:p>
            <a:pPr algn="just">
              <a:buFont typeface="Wingdings" pitchFamily="2" charset="2"/>
              <a:buChar char="Ø"/>
            </a:pPr>
            <a:r>
              <a:rPr lang="it-IT" altLang="zh-CN" sz="2400">
                <a:ea typeface="宋体" charset="-122"/>
                <a:sym typeface="Wingdings" pitchFamily="2" charset="2"/>
              </a:rPr>
              <a:t>Basso contenuto in grassi (1% prematuro, 15% maturo)</a:t>
            </a:r>
          </a:p>
          <a:p>
            <a:pPr algn="just">
              <a:buFont typeface="Wingdings" pitchFamily="2" charset="2"/>
              <a:buChar char="Ø"/>
            </a:pPr>
            <a:r>
              <a:rPr lang="it-IT" altLang="zh-CN" sz="2400">
                <a:ea typeface="宋体" charset="-122"/>
                <a:sym typeface="Wingdings" pitchFamily="2" charset="2"/>
              </a:rPr>
              <a:t>Membrane biologiche maggiormente permeabili (maggior      penetrazione cerebrale)</a:t>
            </a:r>
          </a:p>
          <a:p>
            <a:pPr algn="just">
              <a:buFont typeface="Wingdings" pitchFamily="2" charset="2"/>
              <a:buChar char="Ø"/>
            </a:pPr>
            <a:r>
              <a:rPr lang="it-IT" altLang="zh-CN" sz="2400">
                <a:ea typeface="宋体" charset="-122"/>
                <a:sym typeface="Wingdings" pitchFamily="2" charset="2"/>
              </a:rPr>
              <a:t>Concentrazione proteine plasmatiche più basse nel neonato </a:t>
            </a:r>
          </a:p>
          <a:p>
            <a:pPr algn="just">
              <a:buFont typeface="Wingdings" pitchFamily="2" charset="2"/>
              <a:buNone/>
            </a:pPr>
            <a:r>
              <a:rPr lang="it-IT" altLang="zh-CN" sz="2400">
                <a:solidFill>
                  <a:schemeClr val="accent2"/>
                </a:solidFill>
                <a:ea typeface="宋体" charset="-122"/>
                <a:sym typeface="Wingdings" pitchFamily="2" charset="2"/>
              </a:rPr>
              <a:t>Questi fattori e le carenze nel metabolismo ed escrezione dei farmaci possono spiegare la alta tossicità perché nel neonato:</a:t>
            </a:r>
            <a:r>
              <a:rPr lang="it-IT" altLang="zh-CN" sz="2400" b="0">
                <a:ea typeface="宋体" charset="-122"/>
                <a:sym typeface="Wingdings" pitchFamily="2" charset="2"/>
              </a:rPr>
              <a:t> </a:t>
            </a:r>
            <a:endParaRPr lang="it-IT" altLang="zh-CN" sz="2400">
              <a:ea typeface="宋体" charset="-122"/>
              <a:sym typeface="Wingdings" pitchFamily="2" charset="2"/>
            </a:endParaRPr>
          </a:p>
          <a:p>
            <a:pPr algn="just">
              <a:buFont typeface="Wingdings" pitchFamily="2" charset="2"/>
              <a:buChar char="Ø"/>
            </a:pPr>
            <a:r>
              <a:rPr lang="it-IT" altLang="zh-CN" sz="2400">
                <a:ea typeface="宋体" charset="-122"/>
                <a:sym typeface="Wingdings" pitchFamily="2" charset="2"/>
              </a:rPr>
              <a:t>Diversi rapporti fra proteine plasmatiche (&lt; albumine)</a:t>
            </a:r>
          </a:p>
          <a:p>
            <a:pPr algn="just">
              <a:buFont typeface="Wingdings" pitchFamily="2" charset="2"/>
              <a:buChar char="Ø"/>
            </a:pPr>
            <a:r>
              <a:rPr lang="it-IT" altLang="zh-CN" sz="2400">
                <a:ea typeface="宋体" charset="-122"/>
                <a:sym typeface="Wingdings" pitchFamily="2" charset="2"/>
              </a:rPr>
              <a:t>Albumine legate a composti endogeni materni</a:t>
            </a:r>
          </a:p>
          <a:p>
            <a:pPr algn="just">
              <a:buFont typeface="Wingdings" pitchFamily="2" charset="2"/>
              <a:buChar char="Ø"/>
            </a:pPr>
            <a:r>
              <a:rPr lang="it-IT" altLang="zh-CN" sz="2400">
                <a:ea typeface="宋体" charset="-122"/>
                <a:sym typeface="Wingdings" pitchFamily="2" charset="2"/>
              </a:rPr>
              <a:t>Conseguente minor legame farmaci a proteine </a:t>
            </a:r>
            <a:r>
              <a:rPr lang="it-IT" altLang="zh-CN" sz="2400">
                <a:ea typeface="宋体" charset="-122"/>
                <a:sym typeface="Symbol" pitchFamily="18" charset="2"/>
              </a:rPr>
              <a:t></a:t>
            </a:r>
            <a:r>
              <a:rPr lang="it-IT" altLang="zh-CN" sz="2400">
                <a:ea typeface="宋体" charset="-122"/>
                <a:sym typeface="Wingdings" pitchFamily="2" charset="2"/>
              </a:rPr>
              <a:t>tossicità da farmaci (se sostanze endogene &gt; affinità)	(fenitoina,sulfamidici, 			      salicilati, barbiturici, imipramina ecc)</a:t>
            </a:r>
          </a:p>
          <a:p>
            <a:pPr>
              <a:lnSpc>
                <a:spcPct val="80000"/>
              </a:lnSpc>
            </a:pPr>
            <a:r>
              <a:rPr lang="it-IT" altLang="zh-CN" sz="2400">
                <a:ea typeface="宋体" charset="-122"/>
                <a:sym typeface="Wingdings" pitchFamily="2" charset="2"/>
              </a:rPr>
              <a:t>Possibile spiazzamento bilirubina da farmaci (analoghi vit. K, sulfamidici, indometacina, diazepam oxazepam, caffeina) </a:t>
            </a:r>
            <a:r>
              <a:rPr lang="it-IT" altLang="zh-CN" sz="2400">
                <a:ea typeface="宋体" charset="-122"/>
                <a:sym typeface="Symbol" pitchFamily="18" charset="2"/>
              </a:rPr>
              <a:t></a:t>
            </a:r>
            <a:r>
              <a:rPr lang="it-IT" altLang="zh-CN">
                <a:ea typeface="宋体" charset="-122"/>
                <a:sym typeface="Wingdings" pitchFamily="2" charset="2"/>
              </a:rPr>
              <a:t> </a:t>
            </a:r>
            <a:r>
              <a:rPr lang="it-IT" altLang="zh-CN" sz="2400">
                <a:solidFill>
                  <a:srgbClr val="FF3300"/>
                </a:solidFill>
                <a:ea typeface="宋体" charset="-122"/>
                <a:sym typeface="Wingdings" pitchFamily="2" charset="2"/>
              </a:rPr>
              <a:t>bilirubina</a:t>
            </a:r>
            <a:r>
              <a:rPr lang="it-IT" altLang="zh-CN" sz="2000">
                <a:solidFill>
                  <a:srgbClr val="FF3300"/>
                </a:solidFill>
                <a:ea typeface="宋体" charset="-122"/>
                <a:sym typeface="Wingdings" pitchFamily="2" charset="2"/>
              </a:rPr>
              <a:t>, non più neutralizzata dal legame con le albumine e con le </a:t>
            </a:r>
            <a:r>
              <a:rPr lang="el-GR" altLang="zh-CN" sz="2000">
                <a:solidFill>
                  <a:srgbClr val="FF3300"/>
                </a:solidFill>
                <a:cs typeface="Times New Roman" pitchFamily="18" charset="0"/>
                <a:sym typeface="Wingdings" pitchFamily="2" charset="2"/>
              </a:rPr>
              <a:t>α</a:t>
            </a:r>
            <a:r>
              <a:rPr lang="it-IT" altLang="zh-CN" sz="2000">
                <a:solidFill>
                  <a:srgbClr val="FF3300"/>
                </a:solidFill>
                <a:ea typeface="宋体" charset="-122"/>
                <a:sym typeface="Wingdings" pitchFamily="2" charset="2"/>
              </a:rPr>
              <a:t> e </a:t>
            </a:r>
            <a:r>
              <a:rPr lang="en-US" altLang="zh-CN" sz="2000">
                <a:solidFill>
                  <a:srgbClr val="FF3300"/>
                </a:solidFill>
                <a:ea typeface="宋体" charset="-122"/>
                <a:cs typeface="Times New Roman" pitchFamily="18" charset="0"/>
                <a:sym typeface="Wingdings" pitchFamily="2" charset="2"/>
              </a:rPr>
              <a:t>ß</a:t>
            </a:r>
            <a:r>
              <a:rPr lang="it-IT" altLang="zh-CN" sz="2000">
                <a:solidFill>
                  <a:srgbClr val="FF3300"/>
                </a:solidFill>
                <a:ea typeface="宋体" charset="-122"/>
                <a:sym typeface="Wingdings" pitchFamily="2" charset="2"/>
              </a:rPr>
              <a:t> globuline, può determinare encefalopatie (ittero nucleare) (tox. SNC)</a:t>
            </a:r>
            <a:endParaRPr lang="it-IT" altLang="zh-CN" sz="2400">
              <a:solidFill>
                <a:srgbClr val="FF3300"/>
              </a:solidFill>
              <a:ea typeface="宋体" charset="-122"/>
              <a:sym typeface="Wingdings" pitchFamily="2" charset="2"/>
            </a:endParaRPr>
          </a:p>
        </p:txBody>
      </p:sp>
      <p:sp>
        <p:nvSpPr>
          <p:cNvPr id="5837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5837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ttangolo 1"/>
          <p:cNvSpPr>
            <a:spLocks noChangeArrowheads="1"/>
          </p:cNvSpPr>
          <p:nvPr/>
        </p:nvSpPr>
        <p:spPr bwMode="auto">
          <a:xfrm>
            <a:off x="0" y="0"/>
            <a:ext cx="9144000" cy="5262563"/>
          </a:xfrm>
          <a:prstGeom prst="rect">
            <a:avLst/>
          </a:prstGeom>
          <a:noFill/>
          <a:ln w="9525">
            <a:noFill/>
            <a:miter lim="800000"/>
            <a:headEnd/>
            <a:tailEnd/>
          </a:ln>
        </p:spPr>
        <p:txBody>
          <a:bodyPr>
            <a:spAutoFit/>
          </a:bodyPr>
          <a:lstStyle/>
          <a:p>
            <a:r>
              <a:rPr lang="it-IT" sz="1800"/>
              <a:t>L'ittero neonatale è sostenuto da un lato dall'aumentata sintesi di bilirubina indiretta e dall'altro dall'ancor poco efficace attività  degli enzimi epatici destinati al suo metabolismo. Non a caso, ora che i polmoni del piccolo hanno iniziato a funzionare e la disponibilità di ossigeno è maggiore rispetto all'ambiente uterino, molti globuli rossi invecchiati e soprannumerari non  hanno ragione di esistere; dopo la nascita, la milza si fa quindi carico di smaltire tale eccesso, producendo ingenti quantità di bilirubina indiretta che si accumulano nei tessuti. L'ittero cutaneo del neonato, in particolare, si manifesta quando  tale pigmento raggiunge e supera concentrazioni di 5/6 mg su 100 ml di sangue. Tra i più   comuni fattori di rischio per l'ittero neonatale ricordiamo: prematurità, diabete gestazionale, asfissia durante il parto, ipossia, ipoglicemia, acidosi, policitemia,  altitudine, disidratazione, grossi ematomi e familiarità per l'ittero (genitori, fratelli o sorelle del bambino che hanno avuto in passato livelli di bilirubina elevati, tali da richiedere il trattamento con fototerapia).</a:t>
            </a:r>
            <a:br>
              <a:rPr lang="it-IT" sz="1800"/>
            </a:br>
            <a:endParaRPr lang="it-IT" sz="1800"/>
          </a:p>
          <a:p>
            <a:r>
              <a:rPr lang="it-IT"/>
              <a:t/>
            </a:r>
            <a:br>
              <a:rPr lang="it-IT"/>
            </a:br>
            <a:r>
              <a:rPr lang="it-IT"/>
              <a:t/>
            </a:r>
            <a:br>
              <a:rPr lang="it-IT"/>
            </a:br>
            <a:endParaRPr lang="it-IT"/>
          </a:p>
        </p:txBody>
      </p:sp>
      <p:pic>
        <p:nvPicPr>
          <p:cNvPr id="59395" name="Picture 2" descr="D:\Documenti Zorzet\Immagini\Ittero-03.jpg"/>
          <p:cNvPicPr>
            <a:picLocks noChangeAspect="1" noChangeArrowheads="1"/>
          </p:cNvPicPr>
          <p:nvPr/>
        </p:nvPicPr>
        <p:blipFill>
          <a:blip r:embed="rId2" cstate="print"/>
          <a:srcRect/>
          <a:stretch>
            <a:fillRect/>
          </a:stretch>
        </p:blipFill>
        <p:spPr bwMode="auto">
          <a:xfrm>
            <a:off x="3241675" y="3432175"/>
            <a:ext cx="5384800" cy="3311525"/>
          </a:xfrm>
          <a:prstGeom prst="rect">
            <a:avLst/>
          </a:prstGeom>
          <a:noFill/>
          <a:ln w="9525">
            <a:noFill/>
            <a:miter lim="800000"/>
            <a:headEnd/>
            <a:tailEnd/>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347663" y="-114300"/>
            <a:ext cx="8496300" cy="7705725"/>
          </a:xfrm>
          <a:prstGeom prst="rect">
            <a:avLst/>
          </a:prstGeom>
          <a:noFill/>
          <a:ln w="9525">
            <a:noFill/>
            <a:miter lim="800000"/>
            <a:headEnd/>
            <a:tailEnd/>
          </a:ln>
        </p:spPr>
        <p:txBody>
          <a:bodyPr>
            <a:spAutoFit/>
          </a:bodyPr>
          <a:lstStyle/>
          <a:p>
            <a:pPr algn="ctr"/>
            <a:r>
              <a:rPr lang="it-IT" altLang="zh-CN">
                <a:solidFill>
                  <a:schemeClr val="accent2"/>
                </a:solidFill>
                <a:ea typeface="宋体" charset="-122"/>
                <a:sym typeface="Wingdings" pitchFamily="2" charset="2"/>
              </a:rPr>
              <a:t>Metabolismo</a:t>
            </a:r>
          </a:p>
          <a:p>
            <a:r>
              <a:rPr lang="it-IT" altLang="zh-CN">
                <a:ea typeface="宋体" charset="-122"/>
                <a:sym typeface="Wingdings" pitchFamily="2" charset="2"/>
              </a:rPr>
              <a:t>Carenza di vari sistemi enzimatici soprattutto microsomiali epatici</a:t>
            </a:r>
          </a:p>
          <a:p>
            <a:r>
              <a:rPr lang="it-IT" altLang="zh-CN">
                <a:ea typeface="宋体" charset="-122"/>
                <a:sym typeface="Wingdings" pitchFamily="2" charset="2"/>
              </a:rPr>
              <a:t>Tardivo sviluppo di enzimi specie per </a:t>
            </a:r>
          </a:p>
          <a:p>
            <a:pPr>
              <a:buFont typeface="Wingdings" pitchFamily="2" charset="2"/>
              <a:buChar char="Ø"/>
            </a:pPr>
            <a:r>
              <a:rPr lang="it-IT" altLang="zh-CN">
                <a:ea typeface="宋体" charset="-122"/>
                <a:sym typeface="Wingdings" pitchFamily="2" charset="2"/>
              </a:rPr>
              <a:t>Ossidazione</a:t>
            </a:r>
          </a:p>
          <a:p>
            <a:pPr>
              <a:buFont typeface="Wingdings" pitchFamily="2" charset="2"/>
              <a:buChar char="Ø"/>
            </a:pPr>
            <a:r>
              <a:rPr lang="it-IT" altLang="zh-CN">
                <a:ea typeface="宋体" charset="-122"/>
                <a:sym typeface="Wingdings" pitchFamily="2" charset="2"/>
              </a:rPr>
              <a:t>Coniugazione specie con ac. glicuronico (notevole    	variabilità tra neonati)	</a:t>
            </a:r>
          </a:p>
          <a:p>
            <a:pPr>
              <a:buFont typeface="Wingdings" pitchFamily="2" charset="2"/>
              <a:buChar char="Ø"/>
            </a:pPr>
            <a:r>
              <a:rPr lang="it-IT" altLang="zh-CN">
                <a:ea typeface="宋体" charset="-122"/>
                <a:sym typeface="Wingdings" pitchFamily="2" charset="2"/>
              </a:rPr>
              <a:t>Carenze enzimatiche in eritrociti di</a:t>
            </a:r>
          </a:p>
          <a:p>
            <a:r>
              <a:rPr lang="it-IT" altLang="zh-CN">
                <a:ea typeface="宋体" charset="-122"/>
                <a:sym typeface="Wingdings" pitchFamily="2" charset="2"/>
              </a:rPr>
              <a:t>	*metaemoglobin-reduttasi e catalasi	</a:t>
            </a:r>
          </a:p>
          <a:p>
            <a:r>
              <a:rPr lang="it-IT" altLang="zh-CN">
                <a:ea typeface="宋体" charset="-122"/>
                <a:sym typeface="Wingdings" pitchFamily="2" charset="2"/>
              </a:rPr>
              <a:t>	*glucosio-6-P-deidrogenasi e glutatione redattasi</a:t>
            </a:r>
          </a:p>
          <a:p>
            <a:pPr algn="just">
              <a:lnSpc>
                <a:spcPct val="85000"/>
              </a:lnSpc>
            </a:pPr>
            <a:r>
              <a:rPr lang="it-IT" altLang="zh-CN" sz="2400">
                <a:ea typeface="宋体" charset="-122"/>
                <a:sym typeface="Wingdings" pitchFamily="2" charset="2"/>
              </a:rPr>
              <a:t>Es: CAF, che viene metabolizzato per il 90% mediante glicuronazione. Nel neonato il sistema glicuronil-transferasi epatico e renale alla nascita ha solamente 1'1% dell'efficienza riscontrata nell'adulto. Ciò fa si che l’emivita di CAF in un neonato di meno di 1 settimana si aggira intorno alle 26 ore mentre è attorno alle 4 ore in un bambino. </a:t>
            </a:r>
            <a:r>
              <a:rPr lang="it-IT" altLang="zh-CN" sz="2400">
                <a:ea typeface="宋体" charset="-122"/>
                <a:sym typeface="Symbol" pitchFamily="18" charset="2"/>
              </a:rPr>
              <a:t></a:t>
            </a:r>
            <a:r>
              <a:rPr lang="it-IT" altLang="zh-CN" sz="2400">
                <a:solidFill>
                  <a:schemeClr val="accent2"/>
                </a:solidFill>
                <a:ea typeface="宋体" charset="-122"/>
                <a:sym typeface="Wingdings" pitchFamily="2" charset="2"/>
              </a:rPr>
              <a:t>sindrome grigia caratterizzata da vomito, cianosi, ipotermia, e collasso cardiovascolare seguito spesso da morte.</a:t>
            </a:r>
            <a:r>
              <a:rPr lang="it-IT" altLang="zh-CN" sz="2400" b="0">
                <a:solidFill>
                  <a:schemeClr val="accent2"/>
                </a:solidFill>
                <a:ea typeface="宋体" charset="-122"/>
                <a:sym typeface="Wingdings" pitchFamily="2" charset="2"/>
              </a:rPr>
              <a:t> </a:t>
            </a:r>
            <a:endParaRPr lang="it-IT" altLang="zh-CN" sz="2400">
              <a:solidFill>
                <a:schemeClr val="accent2"/>
              </a:solidFill>
              <a:ea typeface="宋体" charset="-122"/>
              <a:sym typeface="Wingdings" pitchFamily="2" charset="2"/>
            </a:endParaRPr>
          </a:p>
          <a:p>
            <a:r>
              <a:rPr lang="it-IT" altLang="zh-CN">
                <a:ea typeface="宋体" charset="-122"/>
                <a:sym typeface="Wingdings" pitchFamily="2" charset="2"/>
              </a:rPr>
              <a:t/>
            </a:r>
            <a:br>
              <a:rPr lang="it-IT" altLang="zh-CN">
                <a:ea typeface="宋体" charset="-122"/>
                <a:sym typeface="Wingdings" pitchFamily="2" charset="2"/>
              </a:rPr>
            </a:br>
            <a:endParaRPr lang="it-IT" altLang="zh-CN">
              <a:ea typeface="宋体" charset="-122"/>
              <a:sym typeface="Wingdings" pitchFamily="2" charset="2"/>
            </a:endParaRPr>
          </a:p>
        </p:txBody>
      </p:sp>
      <p:sp>
        <p:nvSpPr>
          <p:cNvPr id="6041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6042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347663" y="12700"/>
            <a:ext cx="8496300" cy="6958013"/>
          </a:xfrm>
          <a:prstGeom prst="rect">
            <a:avLst/>
          </a:prstGeom>
          <a:noFill/>
          <a:ln w="9525">
            <a:noFill/>
            <a:miter lim="800000"/>
            <a:headEnd/>
            <a:tailEnd/>
          </a:ln>
        </p:spPr>
        <p:txBody>
          <a:bodyPr>
            <a:spAutoFit/>
          </a:bodyPr>
          <a:lstStyle/>
          <a:p>
            <a:pPr algn="just"/>
            <a:r>
              <a:rPr lang="it-IT" altLang="zh-CN" sz="2400">
                <a:ea typeface="宋体" charset="-122"/>
                <a:sym typeface="Wingdings" pitchFamily="2" charset="2"/>
              </a:rPr>
              <a:t>Es: di non efficiente processi ossidativi o coniugazione dà tox. nel neonato  per vari antimicrobici (</a:t>
            </a:r>
            <a:r>
              <a:rPr lang="it-IT" altLang="zh-CN" sz="2400">
                <a:solidFill>
                  <a:schemeClr val="accent2"/>
                </a:solidFill>
                <a:ea typeface="宋体" charset="-122"/>
                <a:sym typeface="Wingdings" pitchFamily="2" charset="2"/>
              </a:rPr>
              <a:t>acido nalidissico, sulfamidici, isoniazide), di analgesici antipiretici (paracetamolo e salicilati), di glicosidi cardiaci, di ormoni (corticosteroidi, tiroxina), di ipnotici, sedativi ed analgesici narcotici (barbiturici, lorazepam, codeina, morfina, fenotiazine).</a:t>
            </a:r>
          </a:p>
          <a:p>
            <a:pPr algn="just"/>
            <a:endParaRPr lang="it-IT" altLang="zh-CN" sz="1000">
              <a:solidFill>
                <a:schemeClr val="accent2"/>
              </a:solidFill>
              <a:ea typeface="宋体" charset="-122"/>
              <a:sym typeface="Wingdings" pitchFamily="2" charset="2"/>
            </a:endParaRPr>
          </a:p>
          <a:p>
            <a:pPr algn="just"/>
            <a:r>
              <a:rPr lang="it-IT" altLang="zh-CN" sz="2400">
                <a:ea typeface="宋体" charset="-122"/>
                <a:sym typeface="Wingdings" pitchFamily="2" charset="2"/>
              </a:rPr>
              <a:t>Es: deficienze enzimatiche negli eritrociti immaturi probabilmente giustificano l'aumentata sensibilità del neonato alla </a:t>
            </a:r>
            <a:r>
              <a:rPr lang="it-IT" altLang="zh-CN" sz="2400">
                <a:solidFill>
                  <a:schemeClr val="accent2"/>
                </a:solidFill>
                <a:ea typeface="宋体" charset="-122"/>
                <a:sym typeface="Wingdings" pitchFamily="2" charset="2"/>
              </a:rPr>
              <a:t>metaemoglobinemia ed emolisi indotte da farmaci</a:t>
            </a:r>
            <a:r>
              <a:rPr lang="it-IT" altLang="zh-CN" sz="2400">
                <a:ea typeface="宋体" charset="-122"/>
                <a:sym typeface="Wingdings" pitchFamily="2" charset="2"/>
              </a:rPr>
              <a:t>. </a:t>
            </a:r>
          </a:p>
          <a:p>
            <a:pPr algn="just"/>
            <a:endParaRPr lang="it-IT" altLang="zh-CN" sz="1000">
              <a:ea typeface="宋体" charset="-122"/>
              <a:sym typeface="Wingdings" pitchFamily="2" charset="2"/>
            </a:endParaRPr>
          </a:p>
          <a:p>
            <a:pPr algn="just"/>
            <a:r>
              <a:rPr lang="it-IT" altLang="zh-CN" sz="2400">
                <a:ea typeface="宋体" charset="-122"/>
                <a:sym typeface="Wingdings" pitchFamily="2" charset="2"/>
              </a:rPr>
              <a:t>Es: ridotta attività degli enzimi metaemoglobin-reduttasi e catalasi sia responsabile della </a:t>
            </a:r>
            <a:r>
              <a:rPr lang="it-IT" altLang="zh-CN" sz="2400">
                <a:solidFill>
                  <a:schemeClr val="accent2"/>
                </a:solidFill>
                <a:ea typeface="宋体" charset="-122"/>
                <a:sym typeface="Wingdings" pitchFamily="2" charset="2"/>
              </a:rPr>
              <a:t>meta-emoglobinemia</a:t>
            </a:r>
            <a:r>
              <a:rPr lang="it-IT" altLang="zh-CN" sz="2400">
                <a:ea typeface="宋体" charset="-122"/>
                <a:sym typeface="Wingdings" pitchFamily="2" charset="2"/>
              </a:rPr>
              <a:t> provocata da vari farmaci ossidanti quali </a:t>
            </a:r>
            <a:r>
              <a:rPr lang="it-IT" altLang="zh-CN" sz="2400">
                <a:solidFill>
                  <a:schemeClr val="accent2"/>
                </a:solidFill>
                <a:ea typeface="宋体" charset="-122"/>
                <a:sym typeface="Wingdings" pitchFamily="2" charset="2"/>
              </a:rPr>
              <a:t>fenacetina, anestetici locali, nitrati, sulfamici, ecc, se somministrati entro i primi 2-3 mesi di vita. </a:t>
            </a:r>
          </a:p>
          <a:p>
            <a:pPr algn="just"/>
            <a:endParaRPr lang="it-IT" altLang="zh-CN" sz="1000">
              <a:solidFill>
                <a:schemeClr val="accent2"/>
              </a:solidFill>
              <a:ea typeface="宋体" charset="-122"/>
              <a:sym typeface="Wingdings" pitchFamily="2" charset="2"/>
            </a:endParaRPr>
          </a:p>
          <a:p>
            <a:pPr algn="just">
              <a:lnSpc>
                <a:spcPct val="85000"/>
              </a:lnSpc>
            </a:pPr>
            <a:r>
              <a:rPr lang="it-IT" altLang="zh-CN" sz="2400">
                <a:ea typeface="宋体" charset="-122"/>
                <a:sym typeface="Wingdings" pitchFamily="2" charset="2"/>
              </a:rPr>
              <a:t>Es: Emolisi da farmaci (</a:t>
            </a:r>
            <a:r>
              <a:rPr lang="it-IT" altLang="zh-CN" sz="2400">
                <a:solidFill>
                  <a:schemeClr val="accent2"/>
                </a:solidFill>
                <a:ea typeface="宋体" charset="-122"/>
                <a:sym typeface="Wingdings" pitchFamily="2" charset="2"/>
              </a:rPr>
              <a:t>sulfamidici, chinolonici, isoniazide, PAS) può verificarsi per carenza negli eritrociti del neonato di glucosio-6-fosfato deidrogenasi e glutatione reduttasi</a:t>
            </a:r>
            <a:r>
              <a:rPr lang="it-IT" altLang="zh-CN">
                <a:ea typeface="宋体" charset="-122"/>
                <a:sym typeface="Wingdings" pitchFamily="2" charset="2"/>
              </a:rPr>
              <a:t>.</a:t>
            </a:r>
            <a:r>
              <a:rPr lang="it-IT" altLang="zh-CN" b="0">
                <a:ea typeface="宋体" charset="-122"/>
                <a:sym typeface="Wingdings" pitchFamily="2" charset="2"/>
              </a:rPr>
              <a:t> </a:t>
            </a:r>
            <a:r>
              <a:rPr lang="it-IT" altLang="zh-CN" sz="2400" b="0">
                <a:ea typeface="宋体" charset="-122"/>
                <a:sym typeface="Wingdings" pitchFamily="2" charset="2"/>
              </a:rPr>
              <a:t> </a:t>
            </a:r>
            <a:r>
              <a:rPr lang="it-IT" altLang="zh-CN" sz="2400">
                <a:ea typeface="宋体" charset="-122"/>
                <a:sym typeface="Wingdings" pitchFamily="2" charset="2"/>
              </a:rPr>
              <a:t/>
            </a:r>
            <a:br>
              <a:rPr lang="it-IT" altLang="zh-CN" sz="2400">
                <a:ea typeface="宋体" charset="-122"/>
                <a:sym typeface="Wingdings" pitchFamily="2" charset="2"/>
              </a:rPr>
            </a:br>
            <a:endParaRPr lang="it-IT" altLang="zh-CN" sz="2400">
              <a:ea typeface="宋体" charset="-122"/>
              <a:sym typeface="Wingdings" pitchFamily="2" charset="2"/>
            </a:endParaRPr>
          </a:p>
        </p:txBody>
      </p:sp>
      <p:sp>
        <p:nvSpPr>
          <p:cNvPr id="6144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6144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77825" y="0"/>
            <a:ext cx="8416925" cy="6056313"/>
          </a:xfrm>
          <a:prstGeom prst="rect">
            <a:avLst/>
          </a:prstGeom>
          <a:noFill/>
          <a:ln w="9525">
            <a:noFill/>
            <a:miter lim="800000"/>
            <a:headEnd/>
            <a:tailEnd/>
          </a:ln>
        </p:spPr>
        <p:txBody>
          <a:bodyPr>
            <a:spAutoFit/>
          </a:bodyPr>
          <a:lstStyle/>
          <a:p>
            <a:r>
              <a:rPr lang="it-IT" sz="2400"/>
              <a:t>3. ANTICONVULSIVANTI</a:t>
            </a:r>
          </a:p>
          <a:p>
            <a:endParaRPr lang="it-IT" sz="2400" b="0"/>
          </a:p>
          <a:p>
            <a:r>
              <a:rPr lang="it-IT" sz="2400" b="0"/>
              <a:t>Fenobarbital-primidone-idantoina </a:t>
            </a:r>
            <a:r>
              <a:rPr lang="it-IT" sz="2400" b="0">
                <a:sym typeface="Wingdings" pitchFamily="2" charset="2"/>
              </a:rPr>
              <a:t></a:t>
            </a:r>
            <a:r>
              <a:rPr lang="it-IT" sz="2400" b="0"/>
              <a:t> </a:t>
            </a:r>
            <a:r>
              <a:rPr lang="it-IT" sz="2400" b="0">
                <a:solidFill>
                  <a:srgbClr val="FF3300"/>
                </a:solidFill>
              </a:rPr>
              <a:t>sindrome fetale da idantoina</a:t>
            </a:r>
          </a:p>
          <a:p>
            <a:r>
              <a:rPr lang="it-IT" sz="2400" b="0"/>
              <a:t>		</a:t>
            </a:r>
            <a:r>
              <a:rPr lang="it-IT" sz="2400" b="0">
                <a:sym typeface="Wingdings" pitchFamily="2" charset="2"/>
              </a:rPr>
              <a:t></a:t>
            </a:r>
            <a:r>
              <a:rPr lang="it-IT" sz="2400" b="0"/>
              <a:t> anormalità facciali</a:t>
            </a:r>
            <a:endParaRPr lang="it-IT" sz="1400" b="0"/>
          </a:p>
          <a:p>
            <a:r>
              <a:rPr lang="it-IT" sz="2400" b="0"/>
              <a:t>		</a:t>
            </a:r>
            <a:r>
              <a:rPr lang="it-IT" sz="2400" b="0">
                <a:sym typeface="Wingdings" pitchFamily="2" charset="2"/>
              </a:rPr>
              <a:t></a:t>
            </a:r>
            <a:r>
              <a:rPr lang="it-IT" sz="2400" b="0"/>
              <a:t> ipoplasia delle dita </a:t>
            </a:r>
          </a:p>
          <a:p>
            <a:r>
              <a:rPr lang="it-IT" sz="2400" b="0"/>
              <a:t>		</a:t>
            </a:r>
            <a:r>
              <a:rPr lang="it-IT" sz="2400" b="0">
                <a:sym typeface="Wingdings" pitchFamily="2" charset="2"/>
              </a:rPr>
              <a:t></a:t>
            </a:r>
            <a:r>
              <a:rPr lang="it-IT" sz="2400" b="0"/>
              <a:t> difetti cardiaci </a:t>
            </a:r>
          </a:p>
          <a:p>
            <a:r>
              <a:rPr lang="it-IT" sz="2400" b="0"/>
              <a:t>		</a:t>
            </a:r>
            <a:r>
              <a:rPr lang="it-IT" sz="2400" b="0">
                <a:sym typeface="Wingdings" pitchFamily="2" charset="2"/>
              </a:rPr>
              <a:t></a:t>
            </a:r>
            <a:r>
              <a:rPr lang="it-IT" sz="2400" b="0"/>
              <a:t> compromissione crescita </a:t>
            </a:r>
          </a:p>
          <a:p>
            <a:r>
              <a:rPr lang="it-IT" sz="2400" b="0"/>
              <a:t>		</a:t>
            </a:r>
            <a:r>
              <a:rPr lang="it-IT" sz="2400" b="0">
                <a:sym typeface="Wingdings" pitchFamily="2" charset="2"/>
              </a:rPr>
              <a:t></a:t>
            </a:r>
            <a:r>
              <a:rPr lang="it-IT" sz="2400" b="0"/>
              <a:t> ritardo mentale</a:t>
            </a:r>
          </a:p>
          <a:p>
            <a:r>
              <a:rPr lang="it-IT" sz="2400" b="0"/>
              <a:t>	Osservata: diminuzione acido folico (integrazione)</a:t>
            </a:r>
          </a:p>
          <a:p>
            <a:r>
              <a:rPr lang="it-IT" sz="2400" b="0"/>
              <a:t>			   carenza vitamina K (integrazione)</a:t>
            </a:r>
          </a:p>
          <a:p>
            <a:r>
              <a:rPr lang="it-IT" sz="2400" b="0"/>
              <a:t>Carbamazepina</a:t>
            </a:r>
            <a:r>
              <a:rPr lang="it-IT" sz="2400" b="0">
                <a:sym typeface="Wingdings" pitchFamily="2" charset="2"/>
              </a:rPr>
              <a:t> </a:t>
            </a:r>
            <a:r>
              <a:rPr lang="it-IT" sz="2400" b="0"/>
              <a:t>ritardo accrescimento del cranio</a:t>
            </a:r>
          </a:p>
          <a:p>
            <a:r>
              <a:rPr lang="it-IT" sz="2400" b="0"/>
              <a:t>Valproato</a:t>
            </a:r>
            <a:r>
              <a:rPr lang="it-IT" sz="2400" b="0">
                <a:sym typeface="Wingdings" pitchFamily="2" charset="2"/>
              </a:rPr>
              <a:t> </a:t>
            </a:r>
            <a:r>
              <a:rPr lang="it-IT" sz="2400" b="0"/>
              <a:t>anormalità craniche e facciali – spina bifida</a:t>
            </a:r>
          </a:p>
          <a:p>
            <a:r>
              <a:rPr lang="it-IT" sz="2400" b="0"/>
              <a:t>Gabapentina – Vigabatrina – Tiagabina – Lamotrigina ecc</a:t>
            </a:r>
          </a:p>
          <a:p>
            <a:r>
              <a:rPr lang="it-IT" sz="2400" b="0"/>
              <a:t> </a:t>
            </a:r>
          </a:p>
          <a:p>
            <a:endParaRPr lang="it-IT" sz="2000">
              <a:latin typeface="Arial" charset="0"/>
              <a:cs typeface="Arial" charset="0"/>
            </a:endParaRPr>
          </a:p>
          <a:p>
            <a:pPr>
              <a:spcBef>
                <a:spcPct val="50000"/>
              </a:spcBef>
            </a:pPr>
            <a:endParaRPr lang="it-IT" sz="2400">
              <a:latin typeface="Arial" charset="0"/>
              <a:cs typeface="Arial" charset="0"/>
            </a:endParaRPr>
          </a:p>
        </p:txBody>
      </p:sp>
      <p:sp>
        <p:nvSpPr>
          <p:cNvPr id="717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17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347663" y="-130175"/>
            <a:ext cx="8796337" cy="7766050"/>
          </a:xfrm>
          <a:prstGeom prst="rect">
            <a:avLst/>
          </a:prstGeom>
          <a:noFill/>
          <a:ln w="9525">
            <a:noFill/>
            <a:miter lim="800000"/>
            <a:headEnd/>
            <a:tailEnd/>
          </a:ln>
        </p:spPr>
        <p:txBody>
          <a:bodyPr>
            <a:spAutoFit/>
          </a:bodyPr>
          <a:lstStyle/>
          <a:p>
            <a:pPr algn="ctr"/>
            <a:r>
              <a:rPr lang="it-IT" altLang="zh-CN">
                <a:solidFill>
                  <a:schemeClr val="accent2"/>
                </a:solidFill>
                <a:ea typeface="宋体" charset="-122"/>
                <a:sym typeface="Wingdings" pitchFamily="2" charset="2"/>
              </a:rPr>
              <a:t>Escrezione Dei Farmaci</a:t>
            </a:r>
          </a:p>
          <a:p>
            <a:pPr algn="just"/>
            <a:r>
              <a:rPr lang="it-IT" altLang="zh-CN">
                <a:ea typeface="宋体" charset="-122"/>
                <a:sym typeface="Wingdings" pitchFamily="2" charset="2"/>
              </a:rPr>
              <a:t>Ritardata escrezione da:ridotta filtrazione glomerulare				  ridotta secrezione tubulare </a:t>
            </a:r>
          </a:p>
          <a:p>
            <a:pPr algn="just"/>
            <a:r>
              <a:rPr lang="it-IT" altLang="zh-CN">
                <a:ea typeface="宋体" charset="-122"/>
                <a:sym typeface="Wingdings" pitchFamily="2" charset="2"/>
              </a:rPr>
              <a:t>Ridotta eliminazione polmonare (anestetici generali)</a:t>
            </a:r>
          </a:p>
          <a:p>
            <a:pPr algn="just"/>
            <a:r>
              <a:rPr lang="it-IT" altLang="zh-CN">
                <a:ea typeface="宋体" charset="-122"/>
                <a:sym typeface="Wingdings" pitchFamily="2" charset="2"/>
              </a:rPr>
              <a:t>Alterata eliminazione fecale (</a:t>
            </a:r>
            <a:r>
              <a:rPr lang="it-IT" altLang="zh-CN" sz="2400">
                <a:solidFill>
                  <a:schemeClr val="accent2"/>
                </a:solidFill>
                <a:ea typeface="宋体" charset="-122"/>
                <a:sym typeface="Wingdings" pitchFamily="2" charset="2"/>
              </a:rPr>
              <a:t>presenza intestino di </a:t>
            </a:r>
            <a:r>
              <a:rPr lang="en-US" altLang="zh-CN" sz="2400">
                <a:solidFill>
                  <a:schemeClr val="accent2"/>
                </a:solidFill>
                <a:ea typeface="宋体" charset="-122"/>
                <a:cs typeface="Times New Roman" pitchFamily="18" charset="0"/>
                <a:sym typeface="Wingdings" pitchFamily="2" charset="2"/>
              </a:rPr>
              <a:t>ß-</a:t>
            </a:r>
            <a:r>
              <a:rPr lang="it-IT" altLang="zh-CN" sz="2400">
                <a:solidFill>
                  <a:schemeClr val="accent2"/>
                </a:solidFill>
                <a:ea typeface="宋体" charset="-122"/>
                <a:sym typeface="Wingdings" pitchFamily="2" charset="2"/>
              </a:rPr>
              <a:t>glucuronidasi, assente nell'adulto, capace di convertire i glucuronidi escreti nell'intestino nei prodotti non coniugati e quindi riassorbibili.</a:t>
            </a:r>
            <a:r>
              <a:rPr lang="it-IT" altLang="zh-CN" sz="2400" b="0">
                <a:ea typeface="宋体" charset="-122"/>
                <a:sym typeface="Wingdings" pitchFamily="2" charset="2"/>
              </a:rPr>
              <a:t> </a:t>
            </a:r>
            <a:r>
              <a:rPr lang="it-IT" altLang="zh-CN" sz="2400">
                <a:ea typeface="宋体" charset="-122"/>
                <a:sym typeface="Wingdings" pitchFamily="2" charset="2"/>
              </a:rPr>
              <a:t>)</a:t>
            </a:r>
          </a:p>
          <a:p>
            <a:pPr algn="just"/>
            <a:endParaRPr lang="it-IT" altLang="zh-CN" sz="800">
              <a:ea typeface="宋体" charset="-122"/>
              <a:sym typeface="Wingdings" pitchFamily="2" charset="2"/>
            </a:endParaRPr>
          </a:p>
          <a:p>
            <a:pPr algn="just"/>
            <a:r>
              <a:rPr lang="it-IT" altLang="zh-CN" sz="2400">
                <a:ea typeface="宋体" charset="-122"/>
                <a:sym typeface="Wingdings" pitchFamily="2" charset="2"/>
              </a:rPr>
              <a:t>La filtrazione glomerulare alla nascita è circa il 30-40% e la secrezione tubulare il 20-30% rispetto quella dell'adulto. Con il proseguimento della vita neonatale tali funzioni incrementano rapidamente, ma solamente dopo 9-13 mesi di età la funzionalità renale è simile a quella dell'adulto.</a:t>
            </a:r>
            <a:r>
              <a:rPr lang="it-IT" altLang="zh-CN" sz="2400" b="0">
                <a:ea typeface="宋体" charset="-122"/>
                <a:sym typeface="Wingdings" pitchFamily="2" charset="2"/>
              </a:rPr>
              <a:t> </a:t>
            </a:r>
            <a:r>
              <a:rPr lang="it-IT" altLang="zh-CN" sz="2400" b="0">
                <a:ea typeface="宋体" charset="-122"/>
                <a:sym typeface="Symbol" pitchFamily="18" charset="2"/>
              </a:rPr>
              <a:t> </a:t>
            </a:r>
            <a:r>
              <a:rPr lang="it-IT" altLang="zh-CN" sz="2400">
                <a:ea typeface="宋体" charset="-122"/>
                <a:sym typeface="Symbol" pitchFamily="18" charset="2"/>
              </a:rPr>
              <a:t>il tempo di semivita è maggiore (penicilline, cefalosporine, aminoglicosidi CAF, tetracicline, sulfamidici, paracetamolo, salicilati, indometacina, fenilbutazone, nitrofurantoina, tiazidi, furosemide, aminofillina, metildopa e digossina) </a:t>
            </a:r>
            <a:r>
              <a:rPr lang="it-IT" altLang="zh-CN" sz="2400">
                <a:solidFill>
                  <a:srgbClr val="FF3300"/>
                </a:solidFill>
                <a:ea typeface="宋体" charset="-122"/>
                <a:sym typeface="Symbol" pitchFamily="18" charset="2"/>
              </a:rPr>
              <a:t>e questo naturalmente si somma ad un inefficiente metabolismo dei farmaci. </a:t>
            </a:r>
          </a:p>
          <a:p>
            <a:pPr algn="just"/>
            <a:endParaRPr lang="it-IT" altLang="zh-CN" sz="2400">
              <a:solidFill>
                <a:srgbClr val="FF3300"/>
              </a:solidFill>
              <a:ea typeface="宋体" charset="-122"/>
              <a:sym typeface="Symbol" pitchFamily="18" charset="2"/>
            </a:endParaRPr>
          </a:p>
          <a:p>
            <a:pPr algn="just"/>
            <a:r>
              <a:rPr lang="it-IT" altLang="zh-CN" sz="2000">
                <a:ea typeface="宋体" charset="-122"/>
                <a:sym typeface="Wingdings" pitchFamily="2" charset="2"/>
              </a:rPr>
              <a:t>		</a:t>
            </a:r>
          </a:p>
        </p:txBody>
      </p:sp>
      <p:sp>
        <p:nvSpPr>
          <p:cNvPr id="6246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6246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0" y="-130175"/>
            <a:ext cx="9144000" cy="7108825"/>
          </a:xfrm>
          <a:prstGeom prst="rect">
            <a:avLst/>
          </a:prstGeom>
          <a:noFill/>
          <a:ln w="9525">
            <a:noFill/>
            <a:miter lim="800000"/>
            <a:headEnd/>
            <a:tailEnd/>
          </a:ln>
        </p:spPr>
        <p:txBody>
          <a:bodyPr>
            <a:spAutoFit/>
          </a:bodyPr>
          <a:lstStyle/>
          <a:p>
            <a:r>
              <a:rPr lang="it-IT" altLang="zh-CN">
                <a:solidFill>
                  <a:schemeClr val="accent2"/>
                </a:solidFill>
                <a:ea typeface="宋体" charset="-122"/>
                <a:sym typeface="Wingdings" pitchFamily="2" charset="2"/>
              </a:rPr>
              <a:t>PASSAGGIO DEI FARMACI NEL LATTE MATERNO </a:t>
            </a:r>
          </a:p>
          <a:p>
            <a:endParaRPr lang="it-IT" altLang="zh-CN" sz="1000">
              <a:solidFill>
                <a:schemeClr val="accent2"/>
              </a:solidFill>
              <a:ea typeface="宋体" charset="-122"/>
              <a:sym typeface="Wingdings" pitchFamily="2" charset="2"/>
            </a:endParaRPr>
          </a:p>
          <a:p>
            <a:pPr algn="just">
              <a:lnSpc>
                <a:spcPct val="85000"/>
              </a:lnSpc>
            </a:pPr>
            <a:r>
              <a:rPr lang="it-IT" altLang="zh-CN" sz="2400">
                <a:ea typeface="宋体" charset="-122"/>
                <a:sym typeface="Wingdings" pitchFamily="2" charset="2"/>
              </a:rPr>
              <a:t>L'escrezione dei farmaci nel latte è importante per i possibili effetti nel lattante i cui sistemi di trasformazione metabolica e di escrezione renale sono notevolmente immaturi e nel quale quindi anche dosi piccole di alcuni farmaci possono risultare dannose.</a:t>
            </a:r>
          </a:p>
          <a:p>
            <a:pPr algn="just">
              <a:lnSpc>
                <a:spcPct val="85000"/>
              </a:lnSpc>
            </a:pPr>
            <a:r>
              <a:rPr lang="it-IT" altLang="zh-CN" sz="2400">
                <a:solidFill>
                  <a:srgbClr val="FF3300"/>
                </a:solidFill>
                <a:ea typeface="宋体" charset="-122"/>
                <a:sym typeface="Wingdings" pitchFamily="2" charset="2"/>
              </a:rPr>
              <a:t>L’unica barriera è l'epitelio della ghiandola mammaria è costituito da una membrana lipoide con proteine allineate e pori riempiti con acqua.</a:t>
            </a:r>
            <a:r>
              <a:rPr lang="it-IT" altLang="zh-CN" b="0">
                <a:ea typeface="宋体" charset="-122"/>
                <a:sym typeface="Wingdings" pitchFamily="2" charset="2"/>
              </a:rPr>
              <a:t> </a:t>
            </a:r>
          </a:p>
          <a:p>
            <a:pPr algn="just">
              <a:lnSpc>
                <a:spcPct val="85000"/>
              </a:lnSpc>
            </a:pPr>
            <a:endParaRPr lang="it-IT" altLang="zh-CN" sz="900" b="0">
              <a:ea typeface="宋体" charset="-122"/>
              <a:sym typeface="Wingdings" pitchFamily="2" charset="2"/>
            </a:endParaRPr>
          </a:p>
          <a:p>
            <a:pPr algn="just">
              <a:lnSpc>
                <a:spcPct val="85000"/>
              </a:lnSpc>
            </a:pPr>
            <a:r>
              <a:rPr lang="it-IT" altLang="zh-CN" sz="2400" b="0">
                <a:solidFill>
                  <a:schemeClr val="accent2"/>
                </a:solidFill>
                <a:ea typeface="宋体" charset="-122"/>
                <a:sym typeface="Wingdings" pitchFamily="2" charset="2"/>
              </a:rPr>
              <a:t>Farmaci idrosolubili con un peso molecolare inferiore a 200 (alcool) passano attraverso questi pori e raggiungono nel latte la medesima concentrazione del plasma materno</a:t>
            </a:r>
            <a:r>
              <a:rPr lang="it-IT" altLang="zh-CN" b="0">
                <a:solidFill>
                  <a:schemeClr val="accent2"/>
                </a:solidFill>
                <a:ea typeface="宋体" charset="-122"/>
                <a:sym typeface="Wingdings" pitchFamily="2" charset="2"/>
              </a:rPr>
              <a:t>.</a:t>
            </a:r>
            <a:r>
              <a:rPr lang="it-IT" altLang="zh-CN" b="0">
                <a:ea typeface="宋体" charset="-122"/>
                <a:sym typeface="Wingdings" pitchFamily="2" charset="2"/>
              </a:rPr>
              <a:t> </a:t>
            </a:r>
          </a:p>
          <a:p>
            <a:pPr algn="just">
              <a:lnSpc>
                <a:spcPct val="85000"/>
              </a:lnSpc>
            </a:pPr>
            <a:r>
              <a:rPr lang="it-IT" altLang="zh-CN" sz="2400" b="0">
                <a:ea typeface="宋体" charset="-122"/>
                <a:sym typeface="Wingdings" pitchFamily="2" charset="2"/>
              </a:rPr>
              <a:t>* La maggior parte dei farmaci somministrati alla madre entrano nel latte per semplice diffusione </a:t>
            </a:r>
          </a:p>
          <a:p>
            <a:pPr algn="just">
              <a:lnSpc>
                <a:spcPct val="85000"/>
              </a:lnSpc>
            </a:pPr>
            <a:r>
              <a:rPr lang="it-IT" altLang="zh-CN" sz="2400" b="0">
                <a:ea typeface="宋体" charset="-122"/>
                <a:sym typeface="Wingdings" pitchFamily="2" charset="2"/>
              </a:rPr>
              <a:t>* Composti particolarmente lipofili possono dissolversi nei globuli lipidici che, formatisi nelle cellule ghiandolari vengono secreti nel latte con un processo di secrezione apocrina [ghiandole le cui cellule epiteliali perdono, durante la secrezione, una parte del loro citoplasma]. </a:t>
            </a:r>
          </a:p>
          <a:p>
            <a:pPr algn="just">
              <a:lnSpc>
                <a:spcPct val="85000"/>
              </a:lnSpc>
            </a:pPr>
            <a:r>
              <a:rPr lang="it-IT" altLang="zh-CN" sz="2400" b="0">
                <a:ea typeface="宋体" charset="-122"/>
                <a:sym typeface="Wingdings" pitchFamily="2" charset="2"/>
              </a:rPr>
              <a:t>* Pochi sono i farmaci che sono trasportati attivamente nel latte; fra questi il </a:t>
            </a:r>
            <a:r>
              <a:rPr lang="it-IT" altLang="zh-CN" sz="2400" b="0">
                <a:solidFill>
                  <a:schemeClr val="accent2"/>
                </a:solidFill>
                <a:ea typeface="宋体" charset="-122"/>
                <a:sym typeface="Wingdings" pitchFamily="2" charset="2"/>
              </a:rPr>
              <a:t>tiouracile</a:t>
            </a:r>
            <a:r>
              <a:rPr lang="it-IT" altLang="zh-CN" sz="2400" b="0">
                <a:ea typeface="宋体" charset="-122"/>
                <a:sym typeface="Wingdings" pitchFamily="2" charset="2"/>
              </a:rPr>
              <a:t> e la </a:t>
            </a:r>
            <a:r>
              <a:rPr lang="it-IT" altLang="zh-CN" sz="2400" b="0">
                <a:solidFill>
                  <a:schemeClr val="accent2"/>
                </a:solidFill>
                <a:ea typeface="宋体" charset="-122"/>
                <a:sym typeface="Wingdings" pitchFamily="2" charset="2"/>
              </a:rPr>
              <a:t>cimetidina</a:t>
            </a:r>
            <a:r>
              <a:rPr lang="it-IT" altLang="zh-CN" sz="2400" b="0">
                <a:ea typeface="宋体" charset="-122"/>
                <a:sym typeface="Wingdings" pitchFamily="2" charset="2"/>
              </a:rPr>
              <a:t> che raggiungono nel latte delle concentrazioni superiori a quelle plasmatiche. </a:t>
            </a:r>
            <a:endParaRPr lang="it-IT" altLang="zh-CN" sz="2400">
              <a:ea typeface="宋体" charset="-122"/>
              <a:sym typeface="Symbol" pitchFamily="18" charset="2"/>
            </a:endParaRPr>
          </a:p>
          <a:p>
            <a:pPr algn="just"/>
            <a:r>
              <a:rPr lang="it-IT" altLang="zh-CN" sz="2000">
                <a:ea typeface="宋体" charset="-122"/>
                <a:sym typeface="Wingdings" pitchFamily="2" charset="2"/>
              </a:rPr>
              <a:t>		</a:t>
            </a:r>
          </a:p>
        </p:txBody>
      </p:sp>
      <p:sp>
        <p:nvSpPr>
          <p:cNvPr id="6349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6349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pic>
        <p:nvPicPr>
          <p:cNvPr id="64514" name="Picture 5"/>
          <p:cNvPicPr>
            <a:picLocks noChangeAspect="1" noChangeArrowheads="1"/>
          </p:cNvPicPr>
          <p:nvPr/>
        </p:nvPicPr>
        <p:blipFill>
          <a:blip r:embed="rId2" cstate="print"/>
          <a:srcRect/>
          <a:stretch>
            <a:fillRect/>
          </a:stretch>
        </p:blipFill>
        <p:spPr bwMode="auto">
          <a:xfrm>
            <a:off x="744538" y="461963"/>
            <a:ext cx="7504112" cy="5999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347663" y="215900"/>
            <a:ext cx="8796337" cy="7254875"/>
          </a:xfrm>
          <a:prstGeom prst="rect">
            <a:avLst/>
          </a:prstGeom>
          <a:noFill/>
          <a:ln w="9525">
            <a:noFill/>
            <a:miter lim="800000"/>
            <a:headEnd/>
            <a:tailEnd/>
          </a:ln>
        </p:spPr>
        <p:txBody>
          <a:bodyPr>
            <a:spAutoFit/>
          </a:bodyPr>
          <a:lstStyle/>
          <a:p>
            <a:pPr algn="just"/>
            <a:r>
              <a:rPr lang="it-IT" altLang="zh-CN">
                <a:solidFill>
                  <a:schemeClr val="accent2"/>
                </a:solidFill>
                <a:ea typeface="宋体" charset="-122"/>
                <a:sym typeface="Wingdings" pitchFamily="2" charset="2"/>
              </a:rPr>
              <a:t>Quantità di farmaco presente nel latte e quantità dipendenti da:</a:t>
            </a:r>
          </a:p>
          <a:p>
            <a:pPr algn="just"/>
            <a:endParaRPr lang="it-IT" altLang="zh-CN" sz="1000">
              <a:solidFill>
                <a:schemeClr val="accent2"/>
              </a:solidFill>
              <a:ea typeface="宋体" charset="-122"/>
              <a:sym typeface="Wingdings" pitchFamily="2" charset="2"/>
            </a:endParaRPr>
          </a:p>
          <a:p>
            <a:r>
              <a:rPr lang="it-IT" altLang="zh-CN">
                <a:ea typeface="宋体" charset="-122"/>
                <a:sym typeface="Wingdings" pitchFamily="2" charset="2"/>
              </a:rPr>
              <a:t>Caratteristiche del farmaco:</a:t>
            </a:r>
          </a:p>
          <a:p>
            <a:pPr>
              <a:buFont typeface="Wingdings" pitchFamily="2" charset="2"/>
              <a:buChar char="ü"/>
            </a:pPr>
            <a:r>
              <a:rPr lang="it-IT" altLang="zh-CN">
                <a:ea typeface="宋体" charset="-122"/>
                <a:sym typeface="Wingdings" pitchFamily="2" charset="2"/>
              </a:rPr>
              <a:t>      </a:t>
            </a:r>
            <a:r>
              <a:rPr lang="it-IT" altLang="zh-CN">
                <a:solidFill>
                  <a:schemeClr val="accent2"/>
                </a:solidFill>
                <a:ea typeface="宋体" charset="-122"/>
                <a:sym typeface="Wingdings" pitchFamily="2" charset="2"/>
              </a:rPr>
              <a:t>peso molecolare</a:t>
            </a:r>
            <a:r>
              <a:rPr lang="it-IT" altLang="zh-CN">
                <a:ea typeface="宋体" charset="-122"/>
                <a:sym typeface="Wingdings" pitchFamily="2" charset="2"/>
              </a:rPr>
              <a:t> (</a:t>
            </a:r>
            <a:r>
              <a:rPr lang="it-IT" altLang="zh-CN" sz="2400">
                <a:ea typeface="宋体" charset="-122"/>
                <a:sym typeface="Wingdings" pitchFamily="2" charset="2"/>
              </a:rPr>
              <a:t>se basso es: 200, passa bene</a:t>
            </a:r>
            <a:r>
              <a:rPr lang="it-IT" altLang="zh-CN">
                <a:ea typeface="宋体" charset="-122"/>
                <a:sym typeface="Wingdings" pitchFamily="2" charset="2"/>
              </a:rPr>
              <a:t>)</a:t>
            </a:r>
          </a:p>
          <a:p>
            <a:pPr>
              <a:buFont typeface="Wingdings" pitchFamily="2" charset="2"/>
              <a:buChar char="ü"/>
            </a:pPr>
            <a:r>
              <a:rPr lang="it-IT" altLang="zh-CN">
                <a:ea typeface="宋体" charset="-122"/>
                <a:sym typeface="Wingdings" pitchFamily="2" charset="2"/>
              </a:rPr>
              <a:t>	</a:t>
            </a:r>
            <a:r>
              <a:rPr lang="it-IT" altLang="zh-CN">
                <a:solidFill>
                  <a:schemeClr val="accent2"/>
                </a:solidFill>
                <a:ea typeface="宋体" charset="-122"/>
                <a:sym typeface="Wingdings" pitchFamily="2" charset="2"/>
              </a:rPr>
              <a:t>pKa del farmaco ionizzazione a pH del plasma (7,4) e del latte (circa 6,6 - 7.0)</a:t>
            </a:r>
            <a:r>
              <a:rPr lang="it-IT" altLang="zh-CN" b="0">
                <a:ea typeface="宋体" charset="-122"/>
                <a:sym typeface="Wingdings" pitchFamily="2" charset="2"/>
              </a:rPr>
              <a:t> </a:t>
            </a:r>
            <a:endParaRPr lang="it-IT" altLang="zh-CN">
              <a:ea typeface="宋体" charset="-122"/>
              <a:sym typeface="Wingdings" pitchFamily="2" charset="2"/>
            </a:endParaRPr>
          </a:p>
          <a:p>
            <a:r>
              <a:rPr lang="it-IT" altLang="zh-CN" sz="2400">
                <a:solidFill>
                  <a:srgbClr val="FF3300"/>
                </a:solidFill>
                <a:ea typeface="宋体" charset="-122"/>
                <a:sym typeface="Wingdings" pitchFamily="2" charset="2"/>
              </a:rPr>
              <a:t>basi deboli (eritromicina-tetracicline) &gt; concentrazione nel latte</a:t>
            </a:r>
          </a:p>
          <a:p>
            <a:r>
              <a:rPr lang="it-IT" altLang="zh-CN" sz="2400">
                <a:ea typeface="宋体" charset="-122"/>
                <a:sym typeface="Wingdings" pitchFamily="2" charset="2"/>
              </a:rPr>
              <a:t>				acidi deboli </a:t>
            </a:r>
            <a:r>
              <a:rPr lang="en-US" altLang="zh-CN" sz="2400">
                <a:ea typeface="宋体" charset="-122"/>
                <a:cs typeface="Times New Roman" pitchFamily="18" charset="0"/>
                <a:sym typeface="Wingdings" pitchFamily="2" charset="2"/>
              </a:rPr>
              <a:t>&lt;</a:t>
            </a:r>
            <a:r>
              <a:rPr lang="it-IT" altLang="zh-CN" sz="2400">
                <a:ea typeface="宋体" charset="-122"/>
                <a:sym typeface="Wingdings" pitchFamily="2" charset="2"/>
              </a:rPr>
              <a:t>concentrazione nel latte </a:t>
            </a:r>
          </a:p>
          <a:p>
            <a:r>
              <a:rPr lang="it-IT" altLang="zh-CN" sz="2400">
                <a:ea typeface="宋体" charset="-122"/>
                <a:sym typeface="Wingdings" pitchFamily="2" charset="2"/>
              </a:rPr>
              <a:t>NB: tetracicline &gt; concentrazione nel latte dipende anche dal loro legame con il calcio, che le rende tuttavia in parte inassorbibili e quindi inattive nel lattante;</a:t>
            </a:r>
            <a:r>
              <a:rPr lang="it-IT" altLang="zh-CN" sz="2400" b="0">
                <a:ea typeface="宋体" charset="-122"/>
                <a:sym typeface="Wingdings" pitchFamily="2" charset="2"/>
              </a:rPr>
              <a:t> </a:t>
            </a:r>
            <a:endParaRPr lang="it-IT" altLang="zh-CN" sz="2400">
              <a:ea typeface="宋体" charset="-122"/>
              <a:sym typeface="Wingdings" pitchFamily="2" charset="2"/>
            </a:endParaRPr>
          </a:p>
          <a:p>
            <a:pPr>
              <a:buFont typeface="Wingdings" pitchFamily="2" charset="2"/>
              <a:buChar char="ü"/>
            </a:pPr>
            <a:r>
              <a:rPr lang="it-IT" altLang="zh-CN">
                <a:ea typeface="宋体" charset="-122"/>
                <a:sym typeface="Wingdings" pitchFamily="2" charset="2"/>
              </a:rPr>
              <a:t>     </a:t>
            </a:r>
            <a:r>
              <a:rPr lang="it-IT" altLang="zh-CN">
                <a:solidFill>
                  <a:schemeClr val="accent2"/>
                </a:solidFill>
                <a:ea typeface="宋体" charset="-122"/>
                <a:sym typeface="Wingdings" pitchFamily="2" charset="2"/>
              </a:rPr>
              <a:t>solubilità nei lipidi della porzione non ionizzata</a:t>
            </a:r>
          </a:p>
          <a:p>
            <a:pPr>
              <a:buFont typeface="Wingdings" pitchFamily="2" charset="2"/>
              <a:buChar char="ü"/>
            </a:pPr>
            <a:r>
              <a:rPr lang="it-IT" altLang="zh-CN">
                <a:solidFill>
                  <a:schemeClr val="accent2"/>
                </a:solidFill>
                <a:ea typeface="宋体" charset="-122"/>
                <a:sym typeface="Wingdings" pitchFamily="2" charset="2"/>
              </a:rPr>
              <a:t>     legame con le proteine plasmatiche e con quelle del latte</a:t>
            </a:r>
            <a:r>
              <a:rPr lang="it-IT" altLang="zh-CN">
                <a:ea typeface="宋体" charset="-122"/>
                <a:sym typeface="Wingdings" pitchFamily="2" charset="2"/>
              </a:rPr>
              <a:t> (</a:t>
            </a:r>
            <a:r>
              <a:rPr lang="it-IT" altLang="zh-CN" sz="2000">
                <a:ea typeface="宋体" charset="-122"/>
                <a:sym typeface="Wingdings" pitchFamily="2" charset="2"/>
              </a:rPr>
              <a:t>farmaci che sono altamente legati alle proteine</a:t>
            </a:r>
            <a:r>
              <a:rPr lang="it-IT" altLang="zh-CN">
                <a:ea typeface="宋体" charset="-122"/>
                <a:sym typeface="Wingdings" pitchFamily="2" charset="2"/>
              </a:rPr>
              <a:t> </a:t>
            </a:r>
            <a:r>
              <a:rPr lang="it-IT" altLang="zh-CN" sz="2000">
                <a:ea typeface="宋体" charset="-122"/>
                <a:sym typeface="Wingdings" pitchFamily="2" charset="2"/>
              </a:rPr>
              <a:t>plasmatiche saranno scarsamente presenti nel latte dal momento che solo le molecole non legate alle proteine saranno in grado di diffondere)</a:t>
            </a:r>
          </a:p>
          <a:p>
            <a:pPr algn="just"/>
            <a:r>
              <a:rPr lang="it-IT" altLang="zh-CN" b="0">
                <a:ea typeface="宋体" charset="-122"/>
                <a:sym typeface="Wingdings" pitchFamily="2" charset="2"/>
              </a:rPr>
              <a:t> </a:t>
            </a:r>
            <a:endParaRPr lang="it-IT" altLang="zh-CN" sz="2400">
              <a:ea typeface="宋体" charset="-122"/>
              <a:sym typeface="Symbol" pitchFamily="18" charset="2"/>
            </a:endParaRPr>
          </a:p>
          <a:p>
            <a:pPr algn="just"/>
            <a:r>
              <a:rPr lang="it-IT" altLang="zh-CN" sz="2000">
                <a:ea typeface="宋体" charset="-122"/>
                <a:sym typeface="Wingdings" pitchFamily="2" charset="2"/>
              </a:rPr>
              <a:t>		</a:t>
            </a:r>
          </a:p>
        </p:txBody>
      </p:sp>
      <p:sp>
        <p:nvSpPr>
          <p:cNvPr id="6553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6554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0" y="-130175"/>
            <a:ext cx="9144000" cy="6889750"/>
          </a:xfrm>
          <a:prstGeom prst="rect">
            <a:avLst/>
          </a:prstGeom>
          <a:noFill/>
          <a:ln w="9525">
            <a:noFill/>
            <a:miter lim="800000"/>
            <a:headEnd/>
            <a:tailEnd/>
          </a:ln>
        </p:spPr>
        <p:txBody>
          <a:bodyPr>
            <a:spAutoFit/>
          </a:bodyPr>
          <a:lstStyle/>
          <a:p>
            <a:endParaRPr lang="it-IT" altLang="zh-CN" sz="1000">
              <a:ea typeface="宋体" charset="-122"/>
              <a:sym typeface="Wingdings" pitchFamily="2" charset="2"/>
            </a:endParaRPr>
          </a:p>
          <a:p>
            <a:r>
              <a:rPr lang="it-IT" altLang="zh-CN">
                <a:ea typeface="宋体" charset="-122"/>
                <a:sym typeface="Wingdings" pitchFamily="2" charset="2"/>
              </a:rPr>
              <a:t>Latte: emulsione di lipidi in soluzione acquosa di proteine, e può quindi contenere qualunque</a:t>
            </a:r>
            <a:r>
              <a:rPr lang="it-IT" altLang="zh-CN" b="0">
                <a:ea typeface="宋体" charset="-122"/>
                <a:sym typeface="Wingdings" pitchFamily="2" charset="2"/>
              </a:rPr>
              <a:t> </a:t>
            </a:r>
            <a:r>
              <a:rPr lang="it-IT" altLang="zh-CN">
                <a:ea typeface="宋体" charset="-122"/>
                <a:sym typeface="Wingdings" pitchFamily="2" charset="2"/>
              </a:rPr>
              <a:t>sostanza che sia:</a:t>
            </a:r>
          </a:p>
          <a:p>
            <a:pPr>
              <a:buFont typeface="Wingdings" pitchFamily="2" charset="2"/>
              <a:buChar char="v"/>
            </a:pPr>
            <a:r>
              <a:rPr lang="it-IT" altLang="zh-CN">
                <a:ea typeface="宋体" charset="-122"/>
                <a:sym typeface="Wingdings" pitchFamily="2" charset="2"/>
              </a:rPr>
              <a:t>	sostanze solubili in acqua plasmatica materna</a:t>
            </a:r>
          </a:p>
          <a:p>
            <a:pPr>
              <a:buFont typeface="Wingdings" pitchFamily="2" charset="2"/>
              <a:buChar char="v"/>
            </a:pPr>
            <a:r>
              <a:rPr lang="it-IT" altLang="zh-CN">
                <a:ea typeface="宋体" charset="-122"/>
                <a:sym typeface="Wingdings" pitchFamily="2" charset="2"/>
              </a:rPr>
              <a:t>	sostanze solubili nei lipidi</a:t>
            </a:r>
          </a:p>
          <a:p>
            <a:pPr>
              <a:buFont typeface="Wingdings" pitchFamily="2" charset="2"/>
              <a:buChar char="v"/>
            </a:pPr>
            <a:r>
              <a:rPr lang="it-IT" altLang="zh-CN">
                <a:ea typeface="宋体" charset="-122"/>
                <a:sym typeface="Wingdings" pitchFamily="2" charset="2"/>
              </a:rPr>
              <a:t>	sostanze adsorbibili sulle proteine</a:t>
            </a:r>
          </a:p>
          <a:p>
            <a:pPr>
              <a:buFont typeface="Wingdings" pitchFamily="2" charset="2"/>
              <a:buNone/>
            </a:pPr>
            <a:endParaRPr lang="it-IT" altLang="zh-CN" sz="1000">
              <a:ea typeface="宋体" charset="-122"/>
              <a:sym typeface="Wingdings" pitchFamily="2" charset="2"/>
            </a:endParaRPr>
          </a:p>
          <a:p>
            <a:r>
              <a:rPr lang="it-IT" altLang="zh-CN">
                <a:ea typeface="宋体" charset="-122"/>
                <a:sym typeface="Wingdings" pitchFamily="2" charset="2"/>
              </a:rPr>
              <a:t>Trasferimento con meccanismi analoghi a quelli placentari</a:t>
            </a:r>
          </a:p>
          <a:p>
            <a:endParaRPr lang="it-IT" altLang="zh-CN" sz="1400">
              <a:ea typeface="宋体" charset="-122"/>
              <a:sym typeface="Wingdings" pitchFamily="2" charset="2"/>
            </a:endParaRPr>
          </a:p>
          <a:p>
            <a:r>
              <a:rPr lang="it-IT" altLang="zh-CN">
                <a:solidFill>
                  <a:schemeClr val="accent2"/>
                </a:solidFill>
                <a:ea typeface="宋体" charset="-122"/>
                <a:sym typeface="Wingdings" pitchFamily="2" charset="2"/>
              </a:rPr>
              <a:t>Farmaci idrosolubili a basso peso molecolare:</a:t>
            </a:r>
          </a:p>
          <a:p>
            <a:pPr>
              <a:buFont typeface="Wingdings" pitchFamily="2" charset="2"/>
              <a:buChar char="Ø"/>
            </a:pPr>
            <a:r>
              <a:rPr lang="it-IT" altLang="zh-CN" sz="2400">
                <a:ea typeface="宋体" charset="-122"/>
                <a:sym typeface="Wingdings" pitchFamily="2" charset="2"/>
              </a:rPr>
              <a:t>passaggio attraverso pori intercellulari epitelio ghiandolare</a:t>
            </a:r>
          </a:p>
          <a:p>
            <a:pPr>
              <a:buFont typeface="Wingdings" pitchFamily="2" charset="2"/>
              <a:buChar char="Ø"/>
            </a:pPr>
            <a:r>
              <a:rPr lang="it-IT" altLang="zh-CN" sz="2400">
                <a:ea typeface="宋体" charset="-122"/>
                <a:sym typeface="Wingdings" pitchFamily="2" charset="2"/>
              </a:rPr>
              <a:t>nel latte concentrazioni pari a quelle plasmatiche materne</a:t>
            </a:r>
          </a:p>
          <a:p>
            <a:pPr>
              <a:buFont typeface="Wingdings" pitchFamily="2" charset="2"/>
              <a:buNone/>
            </a:pPr>
            <a:endParaRPr lang="it-IT" altLang="zh-CN" sz="800">
              <a:ea typeface="宋体" charset="-122"/>
              <a:sym typeface="Wingdings" pitchFamily="2" charset="2"/>
            </a:endParaRPr>
          </a:p>
          <a:p>
            <a:r>
              <a:rPr lang="it-IT" altLang="zh-CN">
                <a:solidFill>
                  <a:srgbClr val="FF7C80"/>
                </a:solidFill>
                <a:ea typeface="宋体" charset="-122"/>
                <a:sym typeface="Wingdings" pitchFamily="2" charset="2"/>
              </a:rPr>
              <a:t>Farmaci lipofili a basso peso molecolare:</a:t>
            </a:r>
          </a:p>
          <a:p>
            <a:pPr>
              <a:buFont typeface="Wingdings" pitchFamily="2" charset="2"/>
              <a:buChar char="Ø"/>
            </a:pPr>
            <a:r>
              <a:rPr lang="it-IT" altLang="zh-CN" sz="2400">
                <a:ea typeface="宋体" charset="-122"/>
                <a:sym typeface="Wingdings" pitchFamily="2" charset="2"/>
              </a:rPr>
              <a:t>passaggio nel latte per diffusione</a:t>
            </a:r>
            <a:r>
              <a:rPr lang="it-IT" altLang="zh-CN">
                <a:ea typeface="宋体" charset="-122"/>
                <a:sym typeface="Wingdings" pitchFamily="2" charset="2"/>
              </a:rPr>
              <a:t> </a:t>
            </a:r>
          </a:p>
          <a:p>
            <a:pPr>
              <a:buFont typeface="Wingdings" pitchFamily="2" charset="2"/>
              <a:buNone/>
            </a:pPr>
            <a:endParaRPr lang="it-IT" altLang="zh-CN" sz="800">
              <a:ea typeface="宋体" charset="-122"/>
              <a:sym typeface="Wingdings" pitchFamily="2" charset="2"/>
            </a:endParaRPr>
          </a:p>
          <a:p>
            <a:r>
              <a:rPr lang="it-IT" altLang="zh-CN">
                <a:solidFill>
                  <a:srgbClr val="00CC00"/>
                </a:solidFill>
                <a:ea typeface="宋体" charset="-122"/>
                <a:sym typeface="Wingdings" pitchFamily="2" charset="2"/>
              </a:rPr>
              <a:t>Farmaci molto lipofili ad alto peso molecolare:</a:t>
            </a:r>
            <a:r>
              <a:rPr lang="it-IT" altLang="zh-CN">
                <a:ea typeface="宋体" charset="-122"/>
                <a:sym typeface="Wingdings" pitchFamily="2" charset="2"/>
              </a:rPr>
              <a:t> </a:t>
            </a:r>
          </a:p>
          <a:p>
            <a:pPr>
              <a:buFont typeface="Wingdings" pitchFamily="2" charset="2"/>
              <a:buChar char="Ø"/>
            </a:pPr>
            <a:r>
              <a:rPr lang="it-IT" altLang="zh-CN" sz="2400">
                <a:ea typeface="宋体" charset="-122"/>
                <a:sym typeface="Wingdings" pitchFamily="2" charset="2"/>
              </a:rPr>
              <a:t>dissoluzione in globuli lipidici </a:t>
            </a:r>
          </a:p>
          <a:p>
            <a:pPr>
              <a:buFont typeface="Wingdings" pitchFamily="2" charset="2"/>
              <a:buChar char="Ø"/>
            </a:pPr>
            <a:r>
              <a:rPr lang="it-IT" altLang="zh-CN" sz="2400">
                <a:ea typeface="宋体" charset="-122"/>
                <a:sym typeface="Wingdings" pitchFamily="2" charset="2"/>
              </a:rPr>
              <a:t>Trasporto attivo possibile ma raro (tiouracilici e cimetidina)</a:t>
            </a:r>
            <a:endParaRPr lang="it-IT" altLang="zh-CN" sz="2400">
              <a:ea typeface="宋体" charset="-122"/>
              <a:sym typeface="Symbol" pitchFamily="18" charset="2"/>
            </a:endParaRPr>
          </a:p>
          <a:p>
            <a:pPr algn="just"/>
            <a:r>
              <a:rPr lang="it-IT" altLang="zh-CN" sz="2000">
                <a:ea typeface="宋体" charset="-122"/>
                <a:sym typeface="Wingdings" pitchFamily="2" charset="2"/>
              </a:rPr>
              <a:t>		</a:t>
            </a:r>
          </a:p>
        </p:txBody>
      </p:sp>
      <p:sp>
        <p:nvSpPr>
          <p:cNvPr id="6656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6656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54050" y="347663"/>
            <a:ext cx="7772400" cy="1143000"/>
          </a:xfrm>
        </p:spPr>
        <p:txBody>
          <a:bodyPr/>
          <a:lstStyle/>
          <a:p>
            <a:r>
              <a:rPr lang="it-IT" sz="4000" smtClean="0">
                <a:solidFill>
                  <a:schemeClr val="accent2"/>
                </a:solidFill>
              </a:rPr>
              <a:t>pKa e passaggio di molecole nel</a:t>
            </a:r>
            <a:br>
              <a:rPr lang="it-IT" sz="4000" smtClean="0">
                <a:solidFill>
                  <a:schemeClr val="accent2"/>
                </a:solidFill>
              </a:rPr>
            </a:br>
            <a:r>
              <a:rPr lang="it-IT" sz="4000" smtClean="0">
                <a:solidFill>
                  <a:schemeClr val="accent2"/>
                </a:solidFill>
              </a:rPr>
              <a:t>latte</a:t>
            </a:r>
          </a:p>
        </p:txBody>
      </p:sp>
      <p:sp>
        <p:nvSpPr>
          <p:cNvPr id="67587" name="Rectangle 3"/>
          <p:cNvSpPr>
            <a:spLocks noGrp="1" noChangeArrowheads="1"/>
          </p:cNvSpPr>
          <p:nvPr>
            <p:ph type="body" idx="1"/>
          </p:nvPr>
        </p:nvSpPr>
        <p:spPr>
          <a:xfrm>
            <a:off x="685800" y="1649413"/>
            <a:ext cx="7772400" cy="4335462"/>
          </a:xfrm>
          <a:solidFill>
            <a:schemeClr val="bg1"/>
          </a:solidFill>
        </p:spPr>
        <p:txBody>
          <a:bodyPr/>
          <a:lstStyle/>
          <a:p>
            <a:pPr>
              <a:lnSpc>
                <a:spcPct val="90000"/>
              </a:lnSpc>
            </a:pPr>
            <a:r>
              <a:rPr lang="it-IT" sz="2800" smtClean="0"/>
              <a:t>basi deboli:</a:t>
            </a:r>
          </a:p>
          <a:p>
            <a:pPr>
              <a:lnSpc>
                <a:spcPct val="90000"/>
              </a:lnSpc>
            </a:pPr>
            <a:r>
              <a:rPr lang="it-IT" sz="2800" smtClean="0"/>
              <a:t>alte concentrazioni nel latte rispetto al plasma</a:t>
            </a:r>
          </a:p>
          <a:p>
            <a:pPr>
              <a:lnSpc>
                <a:spcPct val="90000"/>
              </a:lnSpc>
            </a:pPr>
            <a:r>
              <a:rPr lang="it-IT" sz="2800" smtClean="0"/>
              <a:t>(</a:t>
            </a:r>
            <a:r>
              <a:rPr lang="it-IT" sz="2400" smtClean="0"/>
              <a:t>lincomicina, eritromicina, antistaminici, alcaloidi, isoniazide, antipsicotici, antidepressivi, litio, chinino, metronidazolo</a:t>
            </a:r>
            <a:r>
              <a:rPr lang="it-IT" sz="2800" smtClean="0"/>
              <a:t>)</a:t>
            </a:r>
          </a:p>
          <a:p>
            <a:pPr>
              <a:lnSpc>
                <a:spcPct val="90000"/>
              </a:lnSpc>
              <a:buFontTx/>
              <a:buNone/>
            </a:pPr>
            <a:endParaRPr lang="it-IT" sz="2800" smtClean="0"/>
          </a:p>
          <a:p>
            <a:pPr>
              <a:lnSpc>
                <a:spcPct val="90000"/>
              </a:lnSpc>
            </a:pPr>
            <a:r>
              <a:rPr lang="it-IT" sz="2800" smtClean="0"/>
              <a:t>•acidi deboli:</a:t>
            </a:r>
          </a:p>
          <a:p>
            <a:pPr>
              <a:lnSpc>
                <a:spcPct val="90000"/>
              </a:lnSpc>
            </a:pPr>
            <a:r>
              <a:rPr lang="it-IT" sz="2800" smtClean="0"/>
              <a:t>basse concentrazioni nel latte rispetto al plasma</a:t>
            </a:r>
          </a:p>
          <a:p>
            <a:pPr>
              <a:lnSpc>
                <a:spcPct val="90000"/>
              </a:lnSpc>
            </a:pPr>
            <a:r>
              <a:rPr lang="it-IT" sz="2800" smtClean="0"/>
              <a:t>(</a:t>
            </a:r>
            <a:r>
              <a:rPr lang="it-IT" sz="2400" smtClean="0"/>
              <a:t>barbiturici, fenitoina, sulfamidici, diuretici, penicilline)</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a:xfrm>
            <a:off x="465138" y="693738"/>
            <a:ext cx="8355012" cy="5565775"/>
          </a:xfrm>
          <a:solidFill>
            <a:schemeClr val="bg1"/>
          </a:solidFill>
        </p:spPr>
        <p:txBody>
          <a:bodyPr/>
          <a:lstStyle/>
          <a:p>
            <a:pPr>
              <a:lnSpc>
                <a:spcPct val="90000"/>
              </a:lnSpc>
            </a:pPr>
            <a:r>
              <a:rPr lang="it-IT" smtClean="0">
                <a:solidFill>
                  <a:schemeClr val="accent2"/>
                </a:solidFill>
              </a:rPr>
              <a:t>Fattori che influenzano il passaggio</a:t>
            </a:r>
          </a:p>
          <a:p>
            <a:pPr>
              <a:lnSpc>
                <a:spcPct val="90000"/>
              </a:lnSpc>
            </a:pPr>
            <a:r>
              <a:rPr lang="it-IT" smtClean="0">
                <a:solidFill>
                  <a:schemeClr val="accent2"/>
                </a:solidFill>
              </a:rPr>
              <a:t>di molecole nel latte</a:t>
            </a:r>
          </a:p>
          <a:p>
            <a:pPr>
              <a:lnSpc>
                <a:spcPct val="90000"/>
              </a:lnSpc>
            </a:pPr>
            <a:endParaRPr lang="it-IT" sz="1200" smtClean="0">
              <a:solidFill>
                <a:schemeClr val="accent2"/>
              </a:solidFill>
            </a:endParaRPr>
          </a:p>
          <a:p>
            <a:pPr>
              <a:lnSpc>
                <a:spcPct val="90000"/>
              </a:lnSpc>
            </a:pPr>
            <a:r>
              <a:rPr lang="it-IT" smtClean="0"/>
              <a:t>•Vie metaboliche e di eliminazione nella</a:t>
            </a:r>
          </a:p>
          <a:p>
            <a:pPr>
              <a:lnSpc>
                <a:spcPct val="90000"/>
              </a:lnSpc>
            </a:pPr>
            <a:r>
              <a:rPr lang="it-IT" smtClean="0"/>
              <a:t>madre</a:t>
            </a:r>
          </a:p>
          <a:p>
            <a:pPr>
              <a:lnSpc>
                <a:spcPct val="90000"/>
              </a:lnSpc>
            </a:pPr>
            <a:r>
              <a:rPr lang="it-IT" smtClean="0"/>
              <a:t>•Liposolubilità</a:t>
            </a:r>
          </a:p>
          <a:p>
            <a:pPr>
              <a:lnSpc>
                <a:spcPct val="90000"/>
              </a:lnSpc>
            </a:pPr>
            <a:r>
              <a:rPr lang="it-IT" smtClean="0"/>
              <a:t>•Legame con le proteine plasmatiche</a:t>
            </a:r>
          </a:p>
          <a:p>
            <a:pPr>
              <a:lnSpc>
                <a:spcPct val="90000"/>
              </a:lnSpc>
            </a:pPr>
            <a:r>
              <a:rPr lang="it-IT" smtClean="0"/>
              <a:t>•Peso molecolare: &gt; o &lt; a 200</a:t>
            </a:r>
          </a:p>
          <a:p>
            <a:pPr>
              <a:lnSpc>
                <a:spcPct val="90000"/>
              </a:lnSpc>
            </a:pPr>
            <a:r>
              <a:rPr lang="it-IT" smtClean="0"/>
              <a:t>•Dal tipo di trasporto: attivo, semplice,</a:t>
            </a:r>
          </a:p>
          <a:p>
            <a:pPr>
              <a:lnSpc>
                <a:spcPct val="90000"/>
              </a:lnSpc>
            </a:pPr>
            <a:r>
              <a:rPr lang="it-IT" smtClean="0"/>
              <a:t>attraverso carriers</a:t>
            </a:r>
          </a:p>
          <a:p>
            <a:pPr>
              <a:lnSpc>
                <a:spcPct val="90000"/>
              </a:lnSpc>
            </a:pPr>
            <a:r>
              <a:rPr lang="it-IT" smtClean="0"/>
              <a:t>•pKa (pH del latte: 6,8-7,1)</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69634" name="Rectangle 3"/>
          <p:cNvSpPr>
            <a:spLocks noGrp="1" noChangeArrowheads="1"/>
          </p:cNvSpPr>
          <p:nvPr>
            <p:ph type="body" idx="1"/>
          </p:nvPr>
        </p:nvSpPr>
        <p:spPr>
          <a:xfrm>
            <a:off x="465138" y="593725"/>
            <a:ext cx="8307387" cy="5627688"/>
          </a:xfrm>
          <a:solidFill>
            <a:schemeClr val="bg1"/>
          </a:solidFill>
        </p:spPr>
        <p:txBody>
          <a:bodyPr/>
          <a:lstStyle/>
          <a:p>
            <a:r>
              <a:rPr lang="it-IT" smtClean="0">
                <a:solidFill>
                  <a:schemeClr val="accent2"/>
                </a:solidFill>
              </a:rPr>
              <a:t>Fattori che influenzano il passaggio di molecole nel latte (1)</a:t>
            </a:r>
          </a:p>
          <a:p>
            <a:endParaRPr lang="it-IT" sz="1200" smtClean="0">
              <a:solidFill>
                <a:schemeClr val="accent2"/>
              </a:solidFill>
            </a:endParaRPr>
          </a:p>
          <a:p>
            <a:r>
              <a:rPr lang="it-IT" smtClean="0"/>
              <a:t>Alcune sostanze possono essere distrutte</a:t>
            </a:r>
          </a:p>
          <a:p>
            <a:pPr>
              <a:buFontTx/>
              <a:buNone/>
            </a:pPr>
            <a:r>
              <a:rPr lang="it-IT" smtClean="0"/>
              <a:t>   dal sistema enterale del neonato</a:t>
            </a:r>
          </a:p>
          <a:p>
            <a:r>
              <a:rPr lang="it-IT" smtClean="0"/>
              <a:t>Il sistema enzimatico e i sistemi di eliminazione del lattante sono immaturi</a:t>
            </a:r>
          </a:p>
          <a:p>
            <a:r>
              <a:rPr lang="it-IT" smtClean="0"/>
              <a:t> Occorre distinguere tra somministrazione acuta e cronica</a:t>
            </a:r>
          </a:p>
          <a:p>
            <a:r>
              <a:rPr lang="it-IT" smtClean="0"/>
              <a:t>Occorre valutare il tempo di semivita (t1/2)</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347663" y="60325"/>
            <a:ext cx="8796337" cy="7062788"/>
          </a:xfrm>
          <a:prstGeom prst="rect">
            <a:avLst/>
          </a:prstGeom>
          <a:noFill/>
          <a:ln w="9525">
            <a:noFill/>
            <a:miter lim="800000"/>
            <a:headEnd/>
            <a:tailEnd/>
          </a:ln>
        </p:spPr>
        <p:txBody>
          <a:bodyPr>
            <a:spAutoFit/>
          </a:bodyPr>
          <a:lstStyle/>
          <a:p>
            <a:pPr algn="just">
              <a:lnSpc>
                <a:spcPct val="85000"/>
              </a:lnSpc>
            </a:pPr>
            <a:r>
              <a:rPr lang="it-IT" altLang="zh-CN">
                <a:solidFill>
                  <a:schemeClr val="accent2"/>
                </a:solidFill>
                <a:ea typeface="宋体" charset="-122"/>
                <a:sym typeface="Wingdings" pitchFamily="2" charset="2"/>
              </a:rPr>
              <a:t>Caratteristiche del latte:</a:t>
            </a:r>
          </a:p>
          <a:p>
            <a:pPr algn="just">
              <a:lnSpc>
                <a:spcPct val="85000"/>
              </a:lnSpc>
            </a:pPr>
            <a:r>
              <a:rPr lang="it-IT" altLang="zh-CN">
                <a:ea typeface="宋体" charset="-122"/>
                <a:sym typeface="Wingdings" pitchFamily="2" charset="2"/>
              </a:rPr>
              <a:t>	composizione (acqua-proteine-grassi)</a:t>
            </a:r>
          </a:p>
          <a:p>
            <a:pPr algn="just">
              <a:lnSpc>
                <a:spcPct val="85000"/>
              </a:lnSpc>
            </a:pPr>
            <a:r>
              <a:rPr lang="it-IT" altLang="zh-CN">
                <a:ea typeface="宋体" charset="-122"/>
                <a:sym typeface="Wingdings" pitchFamily="2" charset="2"/>
              </a:rPr>
              <a:t>	pH</a:t>
            </a:r>
          </a:p>
          <a:p>
            <a:pPr algn="just">
              <a:lnSpc>
                <a:spcPct val="85000"/>
              </a:lnSpc>
            </a:pPr>
            <a:r>
              <a:rPr lang="it-IT" altLang="zh-CN">
                <a:solidFill>
                  <a:schemeClr val="accent2"/>
                </a:solidFill>
                <a:ea typeface="宋体" charset="-122"/>
                <a:sym typeface="Wingdings" pitchFamily="2" charset="2"/>
              </a:rPr>
              <a:t>Tipo trattamento e cinetica farmaco:</a:t>
            </a:r>
          </a:p>
          <a:p>
            <a:pPr algn="just">
              <a:lnSpc>
                <a:spcPct val="85000"/>
              </a:lnSpc>
            </a:pPr>
            <a:r>
              <a:rPr lang="it-IT" altLang="zh-CN">
                <a:ea typeface="宋体" charset="-122"/>
                <a:sym typeface="Wingdings" pitchFamily="2" charset="2"/>
              </a:rPr>
              <a:t>* Dose del farmaco, frequenza e via di somministrazione (le concentrazioni ematiche sono in funzione della via di somministrazione) </a:t>
            </a:r>
          </a:p>
          <a:p>
            <a:pPr algn="just">
              <a:lnSpc>
                <a:spcPct val="85000"/>
              </a:lnSpc>
            </a:pPr>
            <a:r>
              <a:rPr lang="it-IT" altLang="zh-CN">
                <a:ea typeface="宋体" charset="-122"/>
                <a:sym typeface="Wingdings" pitchFamily="2" charset="2"/>
              </a:rPr>
              <a:t>*Tempo intercorso tra allattamento e somministrazione del farmaco alla madre </a:t>
            </a:r>
          </a:p>
          <a:p>
            <a:pPr algn="just">
              <a:lnSpc>
                <a:spcPct val="85000"/>
              </a:lnSpc>
            </a:pPr>
            <a:r>
              <a:rPr lang="it-IT" altLang="zh-CN">
                <a:ea typeface="宋体" charset="-122"/>
                <a:sym typeface="Wingdings" pitchFamily="2" charset="2"/>
              </a:rPr>
              <a:t>*Velocità di eliminazione materna </a:t>
            </a:r>
          </a:p>
          <a:p>
            <a:pPr algn="just">
              <a:lnSpc>
                <a:spcPct val="85000"/>
              </a:lnSpc>
            </a:pPr>
            <a:r>
              <a:rPr lang="it-IT" altLang="zh-CN">
                <a:ea typeface="宋体" charset="-122"/>
                <a:sym typeface="Wingdings" pitchFamily="2" charset="2"/>
              </a:rPr>
              <a:t>*Tipo e caratteristiche dei metaboliti</a:t>
            </a:r>
            <a:r>
              <a:rPr lang="it-IT" altLang="zh-CN" b="0">
                <a:ea typeface="宋体" charset="-122"/>
                <a:sym typeface="Wingdings" pitchFamily="2" charset="2"/>
              </a:rPr>
              <a:t> </a:t>
            </a:r>
          </a:p>
          <a:p>
            <a:pPr algn="just">
              <a:lnSpc>
                <a:spcPct val="85000"/>
              </a:lnSpc>
            </a:pPr>
            <a:r>
              <a:rPr lang="it-IT" altLang="zh-CN">
                <a:solidFill>
                  <a:schemeClr val="accent2"/>
                </a:solidFill>
                <a:ea typeface="宋体" charset="-122"/>
                <a:sym typeface="Wingdings" pitchFamily="2" charset="2"/>
              </a:rPr>
              <a:t>Caratteristiche ghiandole mammarie:</a:t>
            </a:r>
            <a:r>
              <a:rPr lang="it-IT" altLang="zh-CN" b="0" i="1">
                <a:ea typeface="宋体" charset="-122"/>
                <a:sym typeface="Wingdings" pitchFamily="2" charset="2"/>
              </a:rPr>
              <a:t> </a:t>
            </a:r>
            <a:endParaRPr lang="it-IT" altLang="zh-CN" b="0">
              <a:ea typeface="宋体" charset="-122"/>
              <a:sym typeface="Wingdings" pitchFamily="2" charset="2"/>
            </a:endParaRPr>
          </a:p>
          <a:p>
            <a:pPr algn="just">
              <a:lnSpc>
                <a:spcPct val="85000"/>
              </a:lnSpc>
            </a:pPr>
            <a:r>
              <a:rPr lang="it-IT" altLang="zh-CN">
                <a:ea typeface="宋体" charset="-122"/>
                <a:sym typeface="Wingdings" pitchFamily="2" charset="2"/>
              </a:rPr>
              <a:t>* Flusso ematico </a:t>
            </a:r>
          </a:p>
          <a:p>
            <a:pPr algn="just">
              <a:lnSpc>
                <a:spcPct val="85000"/>
              </a:lnSpc>
            </a:pPr>
            <a:r>
              <a:rPr lang="it-IT" altLang="zh-CN">
                <a:ea typeface="宋体" charset="-122"/>
                <a:sym typeface="Wingdings" pitchFamily="2" charset="2"/>
              </a:rPr>
              <a:t>*capacità di cessione al latte </a:t>
            </a:r>
          </a:p>
          <a:p>
            <a:pPr algn="just">
              <a:lnSpc>
                <a:spcPct val="85000"/>
              </a:lnSpc>
            </a:pPr>
            <a:r>
              <a:rPr lang="it-IT" altLang="zh-CN">
                <a:ea typeface="宋体" charset="-122"/>
                <a:sym typeface="Wingdings" pitchFamily="2" charset="2"/>
              </a:rPr>
              <a:t>*meccanismi di trasporto attivo</a:t>
            </a:r>
            <a:r>
              <a:rPr lang="it-IT" altLang="zh-CN" b="0">
                <a:ea typeface="宋体" charset="-122"/>
                <a:sym typeface="Wingdings" pitchFamily="2" charset="2"/>
              </a:rPr>
              <a:t> </a:t>
            </a:r>
            <a:endParaRPr lang="de-DE" altLang="zh-CN" b="0" i="1" u="sng">
              <a:ea typeface="宋体" charset="-122"/>
              <a:sym typeface="Wingdings" pitchFamily="2" charset="2"/>
            </a:endParaRPr>
          </a:p>
          <a:p>
            <a:pPr algn="just">
              <a:lnSpc>
                <a:spcPct val="85000"/>
              </a:lnSpc>
            </a:pPr>
            <a:r>
              <a:rPr lang="de-DE" altLang="zh-CN">
                <a:solidFill>
                  <a:schemeClr val="accent2"/>
                </a:solidFill>
                <a:ea typeface="宋体" charset="-122"/>
                <a:sym typeface="Wingdings" pitchFamily="2" charset="2"/>
              </a:rPr>
              <a:t>Caratteristiche del lattante:</a:t>
            </a:r>
            <a:r>
              <a:rPr lang="de-DE" altLang="zh-CN" b="0" i="1" u="sng">
                <a:ea typeface="宋体" charset="-122"/>
                <a:sym typeface="Wingdings" pitchFamily="2" charset="2"/>
              </a:rPr>
              <a:t> </a:t>
            </a:r>
            <a:endParaRPr lang="it-IT" altLang="zh-CN" b="0">
              <a:ea typeface="宋体" charset="-122"/>
              <a:sym typeface="Wingdings" pitchFamily="2" charset="2"/>
            </a:endParaRPr>
          </a:p>
          <a:p>
            <a:pPr algn="just">
              <a:lnSpc>
                <a:spcPct val="85000"/>
              </a:lnSpc>
            </a:pPr>
            <a:r>
              <a:rPr lang="it-IT" altLang="zh-CN">
                <a:ea typeface="宋体" charset="-122"/>
                <a:sym typeface="Wingdings" pitchFamily="2" charset="2"/>
              </a:rPr>
              <a:t>* Quantità consumata ad ogni pasto </a:t>
            </a:r>
          </a:p>
          <a:p>
            <a:pPr algn="just">
              <a:lnSpc>
                <a:spcPct val="85000"/>
              </a:lnSpc>
            </a:pPr>
            <a:r>
              <a:rPr lang="it-IT" altLang="zh-CN">
                <a:ea typeface="宋体" charset="-122"/>
                <a:sym typeface="Wingdings" pitchFamily="2" charset="2"/>
              </a:rPr>
              <a:t>* Regolarità degli intervalli tra i pasti </a:t>
            </a:r>
          </a:p>
          <a:p>
            <a:r>
              <a:rPr lang="it-IT" altLang="zh-CN">
                <a:ea typeface="宋体" charset="-122"/>
                <a:sym typeface="Wingdings" pitchFamily="2" charset="2"/>
              </a:rPr>
              <a:t>	</a:t>
            </a:r>
          </a:p>
        </p:txBody>
      </p:sp>
      <p:sp>
        <p:nvSpPr>
          <p:cNvPr id="7065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066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347663" y="60325"/>
            <a:ext cx="8796337" cy="7032625"/>
          </a:xfrm>
          <a:prstGeom prst="rect">
            <a:avLst/>
          </a:prstGeom>
          <a:noFill/>
          <a:ln w="9525">
            <a:noFill/>
            <a:miter lim="800000"/>
            <a:headEnd/>
            <a:tailEnd/>
          </a:ln>
        </p:spPr>
        <p:txBody>
          <a:bodyPr>
            <a:spAutoFit/>
          </a:bodyPr>
          <a:lstStyle/>
          <a:p>
            <a:pPr>
              <a:lnSpc>
                <a:spcPct val="85000"/>
              </a:lnSpc>
            </a:pPr>
            <a:r>
              <a:rPr lang="it-IT" altLang="zh-CN" sz="2400">
                <a:ea typeface="宋体" charset="-122"/>
                <a:sym typeface="Wingdings" pitchFamily="2" charset="2"/>
              </a:rPr>
              <a:t>Molti farmaci controindicati ma</a:t>
            </a:r>
            <a:r>
              <a:rPr lang="it-IT" altLang="zh-CN">
                <a:ea typeface="宋体" charset="-122"/>
                <a:sym typeface="Wingdings" pitchFamily="2" charset="2"/>
              </a:rPr>
              <a:t>:</a:t>
            </a:r>
          </a:p>
          <a:p>
            <a:pPr>
              <a:lnSpc>
                <a:spcPct val="85000"/>
              </a:lnSpc>
            </a:pPr>
            <a:r>
              <a:rPr lang="it-IT" altLang="zh-CN">
                <a:ea typeface="宋体" charset="-122"/>
                <a:sym typeface="Wingdings" pitchFamily="2" charset="2"/>
              </a:rPr>
              <a:t>	</a:t>
            </a:r>
            <a:r>
              <a:rPr lang="it-IT" altLang="zh-CN" sz="2400">
                <a:ea typeface="宋体" charset="-122"/>
                <a:sym typeface="Wingdings" pitchFamily="2" charset="2"/>
              </a:rPr>
              <a:t>Spesso concentrazione bassa nel latte </a:t>
            </a:r>
          </a:p>
          <a:p>
            <a:pPr>
              <a:lnSpc>
                <a:spcPct val="85000"/>
              </a:lnSpc>
            </a:pPr>
            <a:r>
              <a:rPr lang="it-IT" altLang="zh-CN" sz="2400">
                <a:ea typeface="宋体" charset="-122"/>
                <a:sym typeface="Wingdings" pitchFamily="2" charset="2"/>
              </a:rPr>
              <a:t>	Talora inattivazione farmaco nel tratto gastro-intestinale</a:t>
            </a:r>
          </a:p>
          <a:p>
            <a:pPr>
              <a:lnSpc>
                <a:spcPct val="90000"/>
              </a:lnSpc>
            </a:pPr>
            <a:r>
              <a:rPr lang="it-IT" altLang="zh-CN">
                <a:solidFill>
                  <a:srgbClr val="FF3300"/>
                </a:solidFill>
                <a:ea typeface="宋体" charset="-122"/>
                <a:sym typeface="Wingdings" pitchFamily="2" charset="2"/>
              </a:rPr>
              <a:t>Pericolo per :</a:t>
            </a:r>
          </a:p>
          <a:p>
            <a:pPr>
              <a:lnSpc>
                <a:spcPct val="90000"/>
              </a:lnSpc>
              <a:buFont typeface="Wingdings" pitchFamily="2" charset="2"/>
              <a:buChar char="Ø"/>
            </a:pPr>
            <a:r>
              <a:rPr lang="it-IT" altLang="zh-CN">
                <a:solidFill>
                  <a:srgbClr val="FF3300"/>
                </a:solidFill>
                <a:ea typeface="宋体" charset="-122"/>
                <a:sym typeface="Wingdings" pitchFamily="2" charset="2"/>
              </a:rPr>
              <a:t>Farmaci molto liposolubili e poco metabolizzati</a:t>
            </a:r>
          </a:p>
          <a:p>
            <a:pPr>
              <a:lnSpc>
                <a:spcPct val="90000"/>
              </a:lnSpc>
              <a:buFont typeface="Wingdings" pitchFamily="2" charset="2"/>
              <a:buChar char="Ø"/>
            </a:pPr>
            <a:r>
              <a:rPr lang="it-IT" altLang="zh-CN">
                <a:solidFill>
                  <a:srgbClr val="FF3300"/>
                </a:solidFill>
                <a:ea typeface="宋体" charset="-122"/>
                <a:sym typeface="Wingdings" pitchFamily="2" charset="2"/>
              </a:rPr>
              <a:t>alta eliminazione in   latte</a:t>
            </a:r>
          </a:p>
          <a:p>
            <a:pPr>
              <a:lnSpc>
                <a:spcPct val="90000"/>
              </a:lnSpc>
              <a:buFont typeface="Wingdings" pitchFamily="2" charset="2"/>
              <a:buChar char="Ø"/>
            </a:pPr>
            <a:r>
              <a:rPr lang="it-IT" altLang="zh-CN">
                <a:solidFill>
                  <a:srgbClr val="FF3300"/>
                </a:solidFill>
                <a:ea typeface="宋体" charset="-122"/>
                <a:sym typeface="Wingdings" pitchFamily="2" charset="2"/>
              </a:rPr>
              <a:t>Insufficienza epatica e renale materna</a:t>
            </a:r>
          </a:p>
          <a:p>
            <a:pPr>
              <a:lnSpc>
                <a:spcPct val="90000"/>
              </a:lnSpc>
            </a:pPr>
            <a:r>
              <a:rPr lang="it-IT" altLang="zh-CN">
                <a:ea typeface="宋体" charset="-122"/>
                <a:sym typeface="Wingdings" pitchFamily="2" charset="2"/>
              </a:rPr>
              <a:t>Distinguibili:</a:t>
            </a:r>
          </a:p>
          <a:p>
            <a:pPr marL="742950" lvl="1" indent="-285750">
              <a:lnSpc>
                <a:spcPct val="90000"/>
              </a:lnSpc>
              <a:buFont typeface="Wingdings" pitchFamily="2" charset="2"/>
              <a:buChar char="Ø"/>
            </a:pPr>
            <a:r>
              <a:rPr lang="it-IT" altLang="zh-CN">
                <a:solidFill>
                  <a:schemeClr val="accent2"/>
                </a:solidFill>
                <a:ea typeface="宋体" charset="-122"/>
                <a:sym typeface="Wingdings" pitchFamily="2" charset="2"/>
              </a:rPr>
              <a:t>Farmaci incompatibili con l'allattamento:</a:t>
            </a:r>
          </a:p>
          <a:p>
            <a:pPr>
              <a:lnSpc>
                <a:spcPct val="90000"/>
              </a:lnSpc>
              <a:buFont typeface="Wingdings" pitchFamily="2" charset="2"/>
              <a:buChar char="§"/>
            </a:pPr>
            <a:r>
              <a:rPr lang="it-IT" altLang="zh-CN">
                <a:ea typeface="宋体" charset="-122"/>
                <a:sym typeface="Wingdings" pitchFamily="2" charset="2"/>
              </a:rPr>
              <a:t>da alta tossicità per il neonato</a:t>
            </a:r>
          </a:p>
          <a:p>
            <a:pPr>
              <a:lnSpc>
                <a:spcPct val="90000"/>
              </a:lnSpc>
              <a:buFont typeface="Wingdings" pitchFamily="2" charset="2"/>
              <a:buChar char="§"/>
            </a:pPr>
            <a:r>
              <a:rPr lang="it-IT" altLang="zh-CN">
                <a:ea typeface="宋体" charset="-122"/>
                <a:sym typeface="Wingdings" pitchFamily="2" charset="2"/>
              </a:rPr>
              <a:t>da inibizione della produzione di latte</a:t>
            </a:r>
          </a:p>
          <a:p>
            <a:pPr>
              <a:lnSpc>
                <a:spcPct val="90000"/>
              </a:lnSpc>
              <a:buFont typeface="Wingdings" pitchFamily="2" charset="2"/>
              <a:buNone/>
            </a:pPr>
            <a:endParaRPr lang="it-IT" altLang="zh-CN" sz="800">
              <a:ea typeface="宋体" charset="-122"/>
              <a:sym typeface="Wingdings" pitchFamily="2" charset="2"/>
            </a:endParaRPr>
          </a:p>
          <a:p>
            <a:pPr marL="742950" lvl="1" indent="-285750">
              <a:lnSpc>
                <a:spcPct val="90000"/>
              </a:lnSpc>
              <a:buFont typeface="Wingdings" pitchFamily="2" charset="2"/>
              <a:buChar char="Ø"/>
            </a:pPr>
            <a:r>
              <a:rPr lang="it-IT" altLang="zh-CN">
                <a:solidFill>
                  <a:schemeClr val="accent2"/>
                </a:solidFill>
                <a:ea typeface="宋体" charset="-122"/>
                <a:sym typeface="Wingdings" pitchFamily="2" charset="2"/>
              </a:rPr>
              <a:t>Farmaci utilizzabili sotto stretto monitoraggio della</a:t>
            </a:r>
          </a:p>
          <a:p>
            <a:pPr marL="742950" lvl="1" indent="-285750">
              <a:lnSpc>
                <a:spcPct val="90000"/>
              </a:lnSpc>
            </a:pPr>
            <a:r>
              <a:rPr lang="it-IT" altLang="zh-CN">
                <a:solidFill>
                  <a:schemeClr val="accent2"/>
                </a:solidFill>
                <a:ea typeface="宋体" charset="-122"/>
                <a:sym typeface="Wingdings" pitchFamily="2" charset="2"/>
              </a:rPr>
              <a:t>madre e del lattante</a:t>
            </a:r>
          </a:p>
          <a:p>
            <a:pPr marL="742950" lvl="1" indent="-285750">
              <a:lnSpc>
                <a:spcPct val="90000"/>
              </a:lnSpc>
            </a:pPr>
            <a:endParaRPr lang="it-IT" altLang="zh-CN" sz="800">
              <a:solidFill>
                <a:schemeClr val="accent2"/>
              </a:solidFill>
              <a:ea typeface="宋体" charset="-122"/>
              <a:sym typeface="Wingdings" pitchFamily="2" charset="2"/>
            </a:endParaRPr>
          </a:p>
          <a:p>
            <a:pPr marL="742950" lvl="1" indent="-285750">
              <a:lnSpc>
                <a:spcPct val="90000"/>
              </a:lnSpc>
              <a:buFont typeface="Wingdings" pitchFamily="2" charset="2"/>
              <a:buChar char="Ø"/>
            </a:pPr>
            <a:r>
              <a:rPr lang="it-IT" altLang="zh-CN">
                <a:solidFill>
                  <a:schemeClr val="accent2"/>
                </a:solidFill>
                <a:ea typeface="宋体" charset="-122"/>
                <a:sym typeface="Wingdings" pitchFamily="2" charset="2"/>
              </a:rPr>
              <a:t>Farmaci considerati innocui:</a:t>
            </a:r>
          </a:p>
          <a:p>
            <a:pPr>
              <a:lnSpc>
                <a:spcPct val="90000"/>
              </a:lnSpc>
              <a:buFontTx/>
              <a:buChar char="•"/>
            </a:pPr>
            <a:r>
              <a:rPr lang="it-IT" altLang="zh-CN">
                <a:ea typeface="宋体" charset="-122"/>
                <a:sym typeface="Wingdings" pitchFamily="2" charset="2"/>
              </a:rPr>
              <a:t>perchè concentrazione nel latte estremamente bassa</a:t>
            </a:r>
          </a:p>
          <a:p>
            <a:pPr>
              <a:lnSpc>
                <a:spcPct val="90000"/>
              </a:lnSpc>
              <a:buFontTx/>
              <a:buChar char="•"/>
            </a:pPr>
            <a:r>
              <a:rPr lang="it-IT" altLang="zh-CN">
                <a:ea typeface="宋体" charset="-122"/>
                <a:sym typeface="Wingdings" pitchFamily="2" charset="2"/>
              </a:rPr>
              <a:t>perchè distrutti dal lattante</a:t>
            </a:r>
          </a:p>
          <a:p>
            <a:pPr>
              <a:lnSpc>
                <a:spcPct val="90000"/>
              </a:lnSpc>
              <a:buFontTx/>
              <a:buChar char="•"/>
            </a:pPr>
            <a:r>
              <a:rPr lang="it-IT" altLang="zh-CN">
                <a:ea typeface="宋体" charset="-122"/>
                <a:sym typeface="Wingdings" pitchFamily="2" charset="2"/>
              </a:rPr>
              <a:t>perchè trattamento della madre molto breve</a:t>
            </a:r>
            <a:endParaRPr lang="it-IT" altLang="zh-CN" sz="2400">
              <a:ea typeface="宋体" charset="-122"/>
              <a:sym typeface="Symbol" pitchFamily="18" charset="2"/>
            </a:endParaRPr>
          </a:p>
          <a:p>
            <a:pPr algn="just"/>
            <a:r>
              <a:rPr lang="it-IT" altLang="zh-CN" sz="2000">
                <a:ea typeface="宋体" charset="-122"/>
                <a:sym typeface="Wingdings" pitchFamily="2" charset="2"/>
              </a:rPr>
              <a:t>		</a:t>
            </a:r>
          </a:p>
        </p:txBody>
      </p:sp>
      <p:sp>
        <p:nvSpPr>
          <p:cNvPr id="7168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168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330200" y="300038"/>
            <a:ext cx="8416925" cy="7920037"/>
          </a:xfrm>
          <a:prstGeom prst="rect">
            <a:avLst/>
          </a:prstGeom>
          <a:noFill/>
          <a:ln w="9525">
            <a:noFill/>
            <a:miter lim="800000"/>
            <a:headEnd/>
            <a:tailEnd/>
          </a:ln>
        </p:spPr>
        <p:txBody>
          <a:bodyPr>
            <a:spAutoFit/>
          </a:bodyPr>
          <a:lstStyle/>
          <a:p>
            <a:r>
              <a:rPr lang="it-IT" sz="1800">
                <a:latin typeface="Arial" charset="0"/>
                <a:cs typeface="Arial" charset="0"/>
              </a:rPr>
              <a:t>L'incidenza di malformazioni congenite in neonati nati da madri epilettiche in trattamento con anticonvulsivanti è circa 2 o 3 volte superiore a quella osservata nei bambini di madri non epilettiche. </a:t>
            </a:r>
          </a:p>
          <a:p>
            <a:r>
              <a:rPr lang="it-IT" sz="1800" b="0">
                <a:solidFill>
                  <a:srgbClr val="FF3300"/>
                </a:solidFill>
                <a:latin typeface="Arial" charset="0"/>
                <a:cs typeface="Arial" charset="0"/>
              </a:rPr>
              <a:t>Se l'effetto teratogeno sia dovuto al trattamento o allo stato epilettico di per se stesso o ad entrambe le cause, questo è ancora controverso. </a:t>
            </a:r>
          </a:p>
          <a:p>
            <a:r>
              <a:rPr lang="it-IT" sz="1800" b="0">
                <a:latin typeface="Arial" charset="0"/>
                <a:cs typeface="Arial" charset="0"/>
              </a:rPr>
              <a:t>Ovviamente è stata presa in considerazione la possibilità che l'epilessia stessa sia responsabile di malformazioni; al riguardo sono state osservate le seguenti risultanze: </a:t>
            </a:r>
          </a:p>
          <a:p>
            <a:r>
              <a:rPr lang="it-IT" sz="1800" b="0">
                <a:latin typeface="Arial" charset="0"/>
                <a:cs typeface="Arial" charset="0"/>
              </a:rPr>
              <a:t>* non vi è correlazione fra grado di malformazione e frequenza degli attacchi verificatisi durante la gravidanza </a:t>
            </a:r>
          </a:p>
          <a:p>
            <a:pPr>
              <a:buFont typeface="Arial" charset="0"/>
              <a:buChar char="•"/>
            </a:pPr>
            <a:r>
              <a:rPr lang="it-IT" sz="1800" b="0">
                <a:latin typeface="Arial" charset="0"/>
                <a:cs typeface="Arial" charset="0"/>
              </a:rPr>
              <a:t>il grado di malformazioni nei neonati le cui madri erano state trattate giornalmente con </a:t>
            </a:r>
            <a:r>
              <a:rPr lang="it-IT" sz="1800">
                <a:latin typeface="Arial" charset="0"/>
                <a:cs typeface="Arial" charset="0"/>
              </a:rPr>
              <a:t>fenitoina </a:t>
            </a:r>
            <a:r>
              <a:rPr lang="it-IT" sz="1800" b="0">
                <a:latin typeface="Arial" charset="0"/>
                <a:cs typeface="Arial" charset="0"/>
              </a:rPr>
              <a:t>durante i primi 4 mesi era simile a quello riscontrato nei neonati di madri epilettiche che non avevano assunto </a:t>
            </a:r>
            <a:r>
              <a:rPr lang="it-IT" sz="1800">
                <a:latin typeface="Arial" charset="0"/>
                <a:cs typeface="Arial" charset="0"/>
              </a:rPr>
              <a:t>fenitoina. </a:t>
            </a:r>
          </a:p>
          <a:p>
            <a:r>
              <a:rPr lang="it-IT" sz="1800" b="0"/>
              <a:t>* </a:t>
            </a:r>
            <a:r>
              <a:rPr lang="it-IT" sz="1800" b="0">
                <a:latin typeface="Arial" charset="0"/>
                <a:cs typeface="Arial" charset="0"/>
              </a:rPr>
              <a:t>l'incidenza totale di malformazioni era tuttavia del 60% maggiore nel gruppo nato da soggetti epilettici (trattati o non trattati) rispetto quello nato da soggetti non epilettici. </a:t>
            </a:r>
          </a:p>
          <a:p>
            <a:r>
              <a:rPr lang="it-IT" sz="1800" b="0">
                <a:latin typeface="Arial" charset="0"/>
                <a:cs typeface="Arial" charset="0"/>
              </a:rPr>
              <a:t>Tra i farmaci sotto accusa vi sono il </a:t>
            </a:r>
            <a:r>
              <a:rPr lang="it-IT" sz="1800">
                <a:latin typeface="Arial" charset="0"/>
                <a:cs typeface="Arial" charset="0"/>
              </a:rPr>
              <a:t>fenobarbital, il primidone </a:t>
            </a:r>
            <a:r>
              <a:rPr lang="it-IT" sz="1800" b="0">
                <a:latin typeface="Arial" charset="0"/>
                <a:cs typeface="Arial" charset="0"/>
              </a:rPr>
              <a:t>(Mysoline) ed in particolar modo la </a:t>
            </a:r>
            <a:r>
              <a:rPr lang="it-IT" sz="1800">
                <a:latin typeface="Arial" charset="0"/>
                <a:cs typeface="Arial" charset="0"/>
              </a:rPr>
              <a:t>fenitoina </a:t>
            </a:r>
            <a:r>
              <a:rPr lang="it-IT" sz="1800" b="0">
                <a:latin typeface="Arial" charset="0"/>
                <a:cs typeface="Arial" charset="0"/>
              </a:rPr>
              <a:t>o difenilidantoina (Dintoina), tanto che si parla di una </a:t>
            </a:r>
            <a:r>
              <a:rPr lang="it-IT" sz="1800" b="0" u="sng">
                <a:latin typeface="Arial" charset="0"/>
                <a:cs typeface="Arial" charset="0"/>
              </a:rPr>
              <a:t>"sindrome fetale da idantoina" </a:t>
            </a:r>
            <a:r>
              <a:rPr lang="it-IT" sz="1800" b="0">
                <a:latin typeface="Arial" charset="0"/>
                <a:cs typeface="Arial" charset="0"/>
              </a:rPr>
              <a:t>che consiste in varie anormalità: </a:t>
            </a:r>
          </a:p>
          <a:p>
            <a:r>
              <a:rPr lang="it-IT" sz="1800" b="0">
                <a:latin typeface="Arial" charset="0"/>
                <a:cs typeface="Arial" charset="0"/>
              </a:rPr>
              <a:t>1) </a:t>
            </a:r>
            <a:r>
              <a:rPr lang="it-IT" sz="1800">
                <a:latin typeface="Arial" charset="0"/>
                <a:cs typeface="Arial" charset="0"/>
              </a:rPr>
              <a:t>facciali </a:t>
            </a:r>
            <a:r>
              <a:rPr lang="it-IT" sz="1800" b="0">
                <a:latin typeface="Arial" charset="0"/>
                <a:cs typeface="Arial" charset="0"/>
              </a:rPr>
              <a:t>(naso corto con radice larga ed appiattita, impianto basso o anomalo delle orecchie, ptosi palpebrale, strabismo, bocca larga con labbra prominenti) </a:t>
            </a:r>
          </a:p>
          <a:p>
            <a:r>
              <a:rPr lang="it-IT" sz="1800" b="0">
                <a:latin typeface="Arial" charset="0"/>
                <a:cs typeface="Arial" charset="0"/>
              </a:rPr>
              <a:t>2) </a:t>
            </a:r>
            <a:r>
              <a:rPr lang="it-IT" sz="1800">
                <a:latin typeface="Arial" charset="0"/>
                <a:cs typeface="Arial" charset="0"/>
              </a:rPr>
              <a:t>difetti delle mani </a:t>
            </a:r>
            <a:r>
              <a:rPr lang="it-IT" sz="1800" b="0">
                <a:latin typeface="Arial" charset="0"/>
                <a:cs typeface="Arial" charset="0"/>
              </a:rPr>
              <a:t>(ipoplasia delle dita e delle unghie) 3) </a:t>
            </a:r>
            <a:r>
              <a:rPr lang="it-IT" sz="1800">
                <a:latin typeface="Arial" charset="0"/>
                <a:cs typeface="Arial" charset="0"/>
              </a:rPr>
              <a:t>difetti cardiaci </a:t>
            </a:r>
          </a:p>
          <a:p>
            <a:r>
              <a:rPr lang="it-IT" sz="1800" b="0">
                <a:latin typeface="Arial" charset="0"/>
                <a:cs typeface="Arial" charset="0"/>
              </a:rPr>
              <a:t>4) </a:t>
            </a:r>
            <a:r>
              <a:rPr lang="it-IT" sz="1800">
                <a:latin typeface="Arial" charset="0"/>
                <a:cs typeface="Arial" charset="0"/>
              </a:rPr>
              <a:t>compromissione della crescita </a:t>
            </a:r>
            <a:r>
              <a:rPr lang="it-IT" sz="1800" b="0">
                <a:latin typeface="Arial" charset="0"/>
                <a:cs typeface="Arial" charset="0"/>
              </a:rPr>
              <a:t>5) </a:t>
            </a:r>
            <a:r>
              <a:rPr lang="it-IT" sz="1800">
                <a:latin typeface="Arial" charset="0"/>
                <a:cs typeface="Arial" charset="0"/>
              </a:rPr>
              <a:t>ritardo nello sviluppo psico-fisico </a:t>
            </a:r>
          </a:p>
          <a:p>
            <a:endParaRPr lang="it-IT" sz="1800" b="0">
              <a:latin typeface="Arial" charset="0"/>
              <a:cs typeface="Arial" charset="0"/>
            </a:endParaRPr>
          </a:p>
          <a:p>
            <a:pPr>
              <a:buFont typeface="Arial" charset="0"/>
              <a:buChar char="•"/>
            </a:pPr>
            <a:endParaRPr lang="it-IT" sz="1800">
              <a:latin typeface="Arial" charset="0"/>
              <a:cs typeface="Arial" charset="0"/>
            </a:endParaRPr>
          </a:p>
          <a:p>
            <a:endParaRPr lang="it-IT" sz="1800">
              <a:latin typeface="Arial" charset="0"/>
              <a:cs typeface="Arial" charset="0"/>
            </a:endParaRPr>
          </a:p>
          <a:p>
            <a:endParaRPr lang="it-IT" sz="1800">
              <a:latin typeface="Arial" charset="0"/>
              <a:cs typeface="Arial" charset="0"/>
            </a:endParaRPr>
          </a:p>
          <a:p>
            <a:pPr>
              <a:spcBef>
                <a:spcPct val="50000"/>
              </a:spcBef>
            </a:pPr>
            <a:endParaRPr lang="it-IT" sz="1800">
              <a:latin typeface="Arial" charset="0"/>
              <a:cs typeface="Arial" charset="0"/>
            </a:endParaRPr>
          </a:p>
        </p:txBody>
      </p:sp>
      <p:sp>
        <p:nvSpPr>
          <p:cNvPr id="819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19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347663" y="0"/>
            <a:ext cx="8528050" cy="6610350"/>
          </a:xfrm>
          <a:prstGeom prst="rect">
            <a:avLst/>
          </a:prstGeom>
          <a:noFill/>
          <a:ln w="9525">
            <a:noFill/>
            <a:miter lim="800000"/>
            <a:headEnd/>
            <a:tailEnd/>
          </a:ln>
        </p:spPr>
        <p:txBody>
          <a:bodyPr>
            <a:spAutoFit/>
          </a:bodyPr>
          <a:lstStyle/>
          <a:p>
            <a:pPr algn="ctr"/>
            <a:r>
              <a:rPr lang="it-IT" altLang="zh-CN">
                <a:solidFill>
                  <a:srgbClr val="FF3300"/>
                </a:solidFill>
                <a:ea typeface="宋体" charset="-122"/>
                <a:sym typeface="Wingdings" pitchFamily="2" charset="2"/>
              </a:rPr>
              <a:t>Farmaci controindicati</a:t>
            </a:r>
          </a:p>
          <a:p>
            <a:pPr algn="ctr"/>
            <a:endParaRPr lang="it-IT" altLang="zh-CN">
              <a:solidFill>
                <a:srgbClr val="FF3300"/>
              </a:solidFill>
              <a:ea typeface="宋体" charset="-122"/>
              <a:sym typeface="Wingdings" pitchFamily="2" charset="2"/>
            </a:endParaRPr>
          </a:p>
          <a:p>
            <a:r>
              <a:rPr lang="it-IT" altLang="zh-CN">
                <a:solidFill>
                  <a:srgbClr val="FF7C80"/>
                </a:solidFill>
                <a:ea typeface="宋体" charset="-122"/>
                <a:sym typeface="Wingdings" pitchFamily="2" charset="2"/>
              </a:rPr>
              <a:t>* F. Antineoplastici</a:t>
            </a:r>
          </a:p>
          <a:p>
            <a:pPr algn="just"/>
            <a:r>
              <a:rPr lang="it-IT" altLang="zh-CN" sz="2400">
                <a:ea typeface="宋体" charset="-122"/>
                <a:sym typeface="Wingdings" pitchFamily="2" charset="2"/>
              </a:rPr>
              <a:t>Talora passaggio difficile nel latte ma comunque risultano molto pericolosi perchè tutte le cellule del lattante sono in attiva divisione, analogamente a quanto si verifica nell'adulto a carico di tessuti in rapida moltiplicazione, quali tessuto ematopoietico, cellule germinali, capelli, mucosa intestinale.</a:t>
            </a:r>
            <a:r>
              <a:rPr lang="it-IT" altLang="zh-CN" sz="2400" b="0">
                <a:ea typeface="宋体" charset="-122"/>
                <a:sym typeface="Wingdings" pitchFamily="2" charset="2"/>
              </a:rPr>
              <a:t> </a:t>
            </a:r>
            <a:endParaRPr lang="it-IT" altLang="zh-CN" sz="2400">
              <a:ea typeface="宋体" charset="-122"/>
              <a:sym typeface="Wingdings" pitchFamily="2" charset="2"/>
            </a:endParaRPr>
          </a:p>
          <a:p>
            <a:endParaRPr lang="it-IT" altLang="zh-CN" sz="2000">
              <a:ea typeface="宋体" charset="-122"/>
              <a:sym typeface="Wingdings" pitchFamily="2" charset="2"/>
            </a:endParaRPr>
          </a:p>
          <a:p>
            <a:r>
              <a:rPr lang="it-IT" altLang="zh-CN">
                <a:solidFill>
                  <a:srgbClr val="FF7C80"/>
                </a:solidFill>
                <a:ea typeface="宋体" charset="-122"/>
                <a:sym typeface="Wingdings" pitchFamily="2" charset="2"/>
              </a:rPr>
              <a:t>* F. Immunodepressori </a:t>
            </a:r>
          </a:p>
          <a:p>
            <a:pPr algn="just"/>
            <a:r>
              <a:rPr lang="it-IT" altLang="zh-CN" sz="2400">
                <a:ea typeface="宋体" charset="-122"/>
                <a:sym typeface="Wingdings" pitchFamily="2" charset="2"/>
              </a:rPr>
              <a:t>Tra questi il prodotto più noto ed attualmente impiegato è la ciclosporina. Riducono le difese immunitarie, già limitate, del neonato (il neonato assume con il latte alcune immunoglobuline materne).</a:t>
            </a:r>
            <a:r>
              <a:rPr lang="it-IT" altLang="zh-CN">
                <a:ea typeface="宋体" charset="-122"/>
                <a:sym typeface="Wingdings" pitchFamily="2" charset="2"/>
              </a:rPr>
              <a:t> </a:t>
            </a:r>
            <a:r>
              <a:rPr lang="it-IT" altLang="zh-CN" sz="2400">
                <a:ea typeface="宋体" charset="-122"/>
                <a:sym typeface="Wingdings" pitchFamily="2" charset="2"/>
              </a:rPr>
              <a:t>(varie mamme con trapianto cardiaco che partoriscono)</a:t>
            </a:r>
          </a:p>
          <a:p>
            <a:endParaRPr lang="it-IT" altLang="zh-CN" sz="800">
              <a:ea typeface="宋体" charset="-122"/>
              <a:sym typeface="Wingdings" pitchFamily="2" charset="2"/>
            </a:endParaRPr>
          </a:p>
          <a:p>
            <a:endParaRPr lang="it-IT" altLang="zh-CN" sz="2400">
              <a:ea typeface="宋体" charset="-122"/>
              <a:sym typeface="Wingdings" pitchFamily="2" charset="2"/>
            </a:endParaRPr>
          </a:p>
          <a:p>
            <a:pPr algn="just"/>
            <a:r>
              <a:rPr lang="it-IT" altLang="zh-CN" sz="2000">
                <a:ea typeface="宋体" charset="-122"/>
                <a:sym typeface="Wingdings" pitchFamily="2" charset="2"/>
              </a:rPr>
              <a:t>		</a:t>
            </a:r>
          </a:p>
        </p:txBody>
      </p:sp>
      <p:sp>
        <p:nvSpPr>
          <p:cNvPr id="7270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270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284163" y="-66675"/>
            <a:ext cx="8796337" cy="7572375"/>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r>
              <a:rPr lang="it-IT" altLang="zh-CN">
                <a:solidFill>
                  <a:srgbClr val="FF7C80"/>
                </a:solidFill>
                <a:ea typeface="宋体" charset="-122"/>
                <a:sym typeface="Wingdings" pitchFamily="2" charset="2"/>
              </a:rPr>
              <a:t>* F.Antitiroidei</a:t>
            </a:r>
          </a:p>
          <a:p>
            <a:pPr algn="just">
              <a:lnSpc>
                <a:spcPct val="90000"/>
              </a:lnSpc>
            </a:pPr>
            <a:r>
              <a:rPr lang="it-IT" altLang="zh-CN" sz="2400">
                <a:ea typeface="宋体" charset="-122"/>
                <a:sym typeface="Wingdings" pitchFamily="2" charset="2"/>
              </a:rPr>
              <a:t>Sono farmaci che vengono usati in caso di tireotossicosi gravidica che è una forma che colpisce circa lo 0,2 % delle gravidanze ed è nota con il termine di morbo di Flajani-Basedow: una forma di ipertiroidismo caratterizzata da una eccessiva produzione e secrezione di tiroxina e triiodotironina.</a:t>
            </a:r>
            <a:r>
              <a:rPr lang="it-IT" altLang="zh-CN" sz="2400" b="0">
                <a:ea typeface="宋体" charset="-122"/>
                <a:sym typeface="Wingdings" pitchFamily="2" charset="2"/>
              </a:rPr>
              <a:t> </a:t>
            </a:r>
            <a:r>
              <a:rPr lang="it-IT" altLang="zh-CN" sz="2400">
                <a:ea typeface="宋体" charset="-122"/>
                <a:sym typeface="Wingdings" pitchFamily="2" charset="2"/>
              </a:rPr>
              <a:t>Per il trattamento si usano </a:t>
            </a:r>
            <a:r>
              <a:rPr lang="it-IT" altLang="zh-CN" sz="2400">
                <a:solidFill>
                  <a:schemeClr val="accent2"/>
                </a:solidFill>
                <a:ea typeface="宋体" charset="-122"/>
                <a:sym typeface="Wingdings" pitchFamily="2" charset="2"/>
              </a:rPr>
              <a:t>i derivati tiouracilici: propil-tiouracile, metizamolo (Tapazole). </a:t>
            </a:r>
            <a:r>
              <a:rPr lang="it-IT" altLang="zh-CN" sz="2400">
                <a:ea typeface="宋体" charset="-122"/>
                <a:sym typeface="Wingdings" pitchFamily="2" charset="2"/>
              </a:rPr>
              <a:t>Meglio quest’ultimo perché + lunga durata d’azione, invece in gravidanza si preferisce l’altro perché </a:t>
            </a:r>
            <a:r>
              <a:rPr lang="en-US" altLang="zh-CN" sz="2400">
                <a:ea typeface="宋体" charset="-122"/>
                <a:cs typeface="Times New Roman" pitchFamily="18" charset="0"/>
                <a:sym typeface="Wingdings" pitchFamily="2" charset="2"/>
              </a:rPr>
              <a:t>&lt; concentrato nel latte.</a:t>
            </a:r>
          </a:p>
          <a:p>
            <a:pPr algn="just">
              <a:lnSpc>
                <a:spcPct val="90000"/>
              </a:lnSpc>
            </a:pPr>
            <a:r>
              <a:rPr lang="it-IT" altLang="zh-CN" sz="2400">
                <a:ea typeface="宋体" charset="-122"/>
                <a:sym typeface="Wingdings" pitchFamily="2" charset="2"/>
              </a:rPr>
              <a:t>L'impiego di tali composti può causare nel lattante una situazione di ipotiroidismo e gozzo.</a:t>
            </a:r>
            <a:r>
              <a:rPr lang="it-IT" altLang="zh-CN" b="0">
                <a:ea typeface="宋体" charset="-122"/>
                <a:sym typeface="Wingdings" pitchFamily="2" charset="2"/>
              </a:rPr>
              <a:t> </a:t>
            </a:r>
          </a:p>
          <a:p>
            <a:pPr algn="just"/>
            <a:endParaRPr lang="it-IT" altLang="zh-CN" sz="900" b="0">
              <a:ea typeface="宋体" charset="-122"/>
              <a:sym typeface="Wingdings" pitchFamily="2" charset="2"/>
            </a:endParaRPr>
          </a:p>
          <a:p>
            <a:r>
              <a:rPr lang="it-IT" altLang="zh-CN">
                <a:solidFill>
                  <a:srgbClr val="FF7C80"/>
                </a:solidFill>
                <a:ea typeface="宋体" charset="-122"/>
                <a:sym typeface="Wingdings" pitchFamily="2" charset="2"/>
              </a:rPr>
              <a:t>* F. Alcaloidi ergot </a:t>
            </a:r>
            <a:r>
              <a:rPr lang="it-IT" altLang="zh-CN" b="0">
                <a:solidFill>
                  <a:srgbClr val="FF7C80"/>
                </a:solidFill>
                <a:ea typeface="宋体" charset="-122"/>
                <a:sym typeface="Wingdings" pitchFamily="2" charset="2"/>
              </a:rPr>
              <a:t>e </a:t>
            </a:r>
            <a:r>
              <a:rPr lang="it-IT" altLang="zh-CN">
                <a:solidFill>
                  <a:srgbClr val="FF7C80"/>
                </a:solidFill>
                <a:ea typeface="宋体" charset="-122"/>
                <a:sym typeface="Wingdings" pitchFamily="2" charset="2"/>
              </a:rPr>
              <a:t>Bromocriptina</a:t>
            </a:r>
          </a:p>
          <a:p>
            <a:pPr algn="just">
              <a:lnSpc>
                <a:spcPct val="90000"/>
              </a:lnSpc>
            </a:pPr>
            <a:r>
              <a:rPr lang="it-IT" altLang="zh-CN" sz="2400">
                <a:ea typeface="宋体" charset="-122"/>
                <a:sym typeface="Wingdings" pitchFamily="2" charset="2"/>
              </a:rPr>
              <a:t>Gli alcaloidi dell'ergot entrano nel latte e possono produrre segni di ergotismo con vasocostrizione periferica, diarrea, vomito e sonnolenza.</a:t>
            </a:r>
            <a:r>
              <a:rPr lang="it-IT" altLang="zh-CN" b="0">
                <a:ea typeface="宋体" charset="-122"/>
                <a:sym typeface="Wingdings" pitchFamily="2" charset="2"/>
              </a:rPr>
              <a:t> </a:t>
            </a:r>
            <a:r>
              <a:rPr lang="it-IT" altLang="zh-CN" sz="2400" b="0">
                <a:ea typeface="宋体" charset="-122"/>
                <a:sym typeface="Wingdings" pitchFamily="2" charset="2"/>
              </a:rPr>
              <a:t>I farmaci contenenti derivati dell'ergot come ad esempio alcune preparazioni contro la cefalea vasomotoria sono decisamente controindicati durante l'allattamento (</a:t>
            </a:r>
            <a:r>
              <a:rPr lang="it-IT" altLang="zh-CN" sz="2400">
                <a:ea typeface="宋体" charset="-122"/>
                <a:sym typeface="Wingdings" pitchFamily="2" charset="2"/>
              </a:rPr>
              <a:t>anche durante la gravidanza perchè danno vasocostrizione a livello uterino con conseguente carenze nutrizionali) </a:t>
            </a:r>
          </a:p>
          <a:p>
            <a:endParaRPr lang="it-IT" altLang="zh-CN" sz="2400">
              <a:solidFill>
                <a:schemeClr val="accent2"/>
              </a:solidFill>
              <a:ea typeface="宋体" charset="-122"/>
              <a:sym typeface="Wingdings" pitchFamily="2" charset="2"/>
            </a:endParaRPr>
          </a:p>
          <a:p>
            <a:pPr algn="just"/>
            <a:r>
              <a:rPr lang="it-IT" altLang="zh-CN" sz="2000">
                <a:ea typeface="宋体" charset="-122"/>
                <a:sym typeface="Wingdings" pitchFamily="2" charset="2"/>
              </a:rPr>
              <a:t>		</a:t>
            </a:r>
          </a:p>
        </p:txBody>
      </p:sp>
      <p:sp>
        <p:nvSpPr>
          <p:cNvPr id="7373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373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284163" y="-66675"/>
            <a:ext cx="8655050" cy="6194425"/>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ea typeface="宋体" charset="-122"/>
                <a:sym typeface="Wingdings" pitchFamily="2" charset="2"/>
              </a:rPr>
              <a:t>* </a:t>
            </a:r>
            <a:r>
              <a:rPr lang="it-IT" altLang="zh-CN">
                <a:solidFill>
                  <a:srgbClr val="FF3300"/>
                </a:solidFill>
                <a:ea typeface="宋体" charset="-122"/>
                <a:sym typeface="Wingdings" pitchFamily="2" charset="2"/>
              </a:rPr>
              <a:t>Bromocriptina</a:t>
            </a:r>
          </a:p>
          <a:p>
            <a:pPr algn="just"/>
            <a:r>
              <a:rPr lang="it-IT" altLang="zh-CN" sz="2400">
                <a:ea typeface="宋体" charset="-122"/>
                <a:sym typeface="Wingdings" pitchFamily="2" charset="2"/>
              </a:rPr>
              <a:t>In particolare un derivato semisintetico dell'ergot, appartenente agli aminoacido-alcaloidi, la bromocriptina [Parlodel] è </a:t>
            </a:r>
            <a:r>
              <a:rPr lang="it-IT" altLang="zh-CN" sz="2400">
                <a:solidFill>
                  <a:srgbClr val="FF3300"/>
                </a:solidFill>
                <a:ea typeface="宋体" charset="-122"/>
                <a:sym typeface="Wingdings" pitchFamily="2" charset="2"/>
              </a:rPr>
              <a:t>assolutamente controindicato</a:t>
            </a:r>
            <a:r>
              <a:rPr lang="it-IT" altLang="zh-CN" sz="2400">
                <a:ea typeface="宋体" charset="-122"/>
                <a:sym typeface="Wingdings" pitchFamily="2" charset="2"/>
              </a:rPr>
              <a:t> in quanto </a:t>
            </a:r>
            <a:r>
              <a:rPr lang="it-IT" altLang="zh-CN" sz="2400">
                <a:solidFill>
                  <a:srgbClr val="FF3300"/>
                </a:solidFill>
                <a:ea typeface="宋体" charset="-122"/>
                <a:sym typeface="Wingdings" pitchFamily="2" charset="2"/>
              </a:rPr>
              <a:t>è un potente soppressore della produzione di latte, tanto che viene impiegato in casi di galattorrea da iperprolactinemia.</a:t>
            </a:r>
            <a:r>
              <a:rPr lang="it-IT" altLang="zh-CN" sz="2400" b="0">
                <a:solidFill>
                  <a:srgbClr val="FF3300"/>
                </a:solidFill>
                <a:ea typeface="宋体" charset="-122"/>
                <a:sym typeface="Wingdings" pitchFamily="2" charset="2"/>
              </a:rPr>
              <a:t> </a:t>
            </a:r>
          </a:p>
          <a:p>
            <a:pPr algn="just"/>
            <a:r>
              <a:rPr lang="it-IT" altLang="zh-CN" sz="2400" b="0">
                <a:ea typeface="宋体" charset="-122"/>
                <a:sym typeface="Wingdings" pitchFamily="2" charset="2"/>
              </a:rPr>
              <a:t>Si ritiene che l'azione della bromocriptina in particolare (ma presente in tutti i derivati dell'ergot) di inibire la secrezione di prolattina e quindi di latte sia da ascriversi ad una attivazione dei recettori dopaminergici (verso i quali si comporta come agonista selettivo) che inibiscono il rilascio di prolattina </a:t>
            </a:r>
          </a:p>
          <a:p>
            <a:pPr algn="just"/>
            <a:endParaRPr lang="it-IT" altLang="zh-CN" sz="2400" b="0">
              <a:ea typeface="宋体" charset="-122"/>
              <a:sym typeface="Wingdings" pitchFamily="2" charset="2"/>
            </a:endParaRPr>
          </a:p>
          <a:p>
            <a:pPr algn="just"/>
            <a:r>
              <a:rPr lang="it-IT" altLang="zh-CN" sz="2400" b="0">
                <a:solidFill>
                  <a:schemeClr val="accent2"/>
                </a:solidFill>
                <a:ea typeface="宋体" charset="-122"/>
                <a:sym typeface="Wingdings" pitchFamily="2" charset="2"/>
              </a:rPr>
              <a:t>(LA DOPAMINA PARE ESSERE L'ORMONE IPOTALAMICO INIBENTE LA LIBERAZIONE DI PROLATTINA DA PARTE DELL'IPOFISI ANTERIORE) </a:t>
            </a:r>
            <a:endParaRPr lang="it-IT" altLang="zh-CN" sz="2400">
              <a:solidFill>
                <a:schemeClr val="accent2"/>
              </a:solidFill>
              <a:ea typeface="宋体" charset="-122"/>
              <a:sym typeface="Wingdings" pitchFamily="2" charset="2"/>
            </a:endParaRPr>
          </a:p>
          <a:p>
            <a:pPr algn="just"/>
            <a:r>
              <a:rPr lang="it-IT" altLang="zh-CN" sz="2000">
                <a:solidFill>
                  <a:schemeClr val="accent2"/>
                </a:solidFill>
                <a:ea typeface="宋体" charset="-122"/>
                <a:sym typeface="Wingdings" pitchFamily="2" charset="2"/>
              </a:rPr>
              <a:t>		</a:t>
            </a:r>
          </a:p>
        </p:txBody>
      </p:sp>
      <p:sp>
        <p:nvSpPr>
          <p:cNvPr id="7475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475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284163" y="-66675"/>
            <a:ext cx="8655050" cy="6623050"/>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rgbClr val="FF7C80"/>
                </a:solidFill>
                <a:ea typeface="宋体" charset="-122"/>
                <a:sym typeface="Wingdings" pitchFamily="2" charset="2"/>
              </a:rPr>
              <a:t>* Cimetidina</a:t>
            </a:r>
            <a:r>
              <a:rPr lang="it-IT" altLang="zh-CN" u="sng">
                <a:ea typeface="宋体" charset="-122"/>
                <a:sym typeface="Wingdings" pitchFamily="2" charset="2"/>
              </a:rPr>
              <a:t> </a:t>
            </a:r>
            <a:endParaRPr lang="it-IT" altLang="zh-CN">
              <a:ea typeface="宋体" charset="-122"/>
              <a:sym typeface="Wingdings" pitchFamily="2" charset="2"/>
            </a:endParaRPr>
          </a:p>
          <a:p>
            <a:pPr algn="just"/>
            <a:r>
              <a:rPr lang="it-IT" altLang="zh-CN" sz="2400">
                <a:ea typeface="宋体" charset="-122"/>
                <a:sym typeface="Wingdings" pitchFamily="2" charset="2"/>
              </a:rPr>
              <a:t>Gli effetti sui lattanti non sono ancora determinati ma la concentrazione che la cimetidina può raggiungere nel latte (circa </a:t>
            </a:r>
            <a:r>
              <a:rPr lang="it-IT" altLang="zh-CN" sz="2400">
                <a:solidFill>
                  <a:srgbClr val="FF3300"/>
                </a:solidFill>
                <a:ea typeface="宋体" charset="-122"/>
                <a:sym typeface="Wingdings" pitchFamily="2" charset="2"/>
              </a:rPr>
              <a:t>3-12</a:t>
            </a:r>
            <a:r>
              <a:rPr lang="it-IT" altLang="zh-CN" sz="2400">
                <a:ea typeface="宋体" charset="-122"/>
                <a:sym typeface="Wingdings" pitchFamily="2" charset="2"/>
              </a:rPr>
              <a:t> volte quella plasmatica materna) ne sconsiglia altamente l'uso durante l'allattamento</a:t>
            </a:r>
            <a:r>
              <a:rPr lang="it-IT" altLang="zh-CN">
                <a:ea typeface="宋体" charset="-122"/>
                <a:sym typeface="Wingdings" pitchFamily="2" charset="2"/>
              </a:rPr>
              <a:t>.</a:t>
            </a:r>
            <a:r>
              <a:rPr lang="it-IT" altLang="zh-CN" b="0">
                <a:ea typeface="宋体" charset="-122"/>
                <a:sym typeface="Wingdings" pitchFamily="2" charset="2"/>
              </a:rPr>
              <a:t> </a:t>
            </a:r>
          </a:p>
          <a:p>
            <a:pPr algn="just"/>
            <a:r>
              <a:rPr lang="it-IT" altLang="zh-CN" sz="2400" b="0">
                <a:solidFill>
                  <a:schemeClr val="accent2"/>
                </a:solidFill>
                <a:ea typeface="宋体" charset="-122"/>
                <a:sym typeface="Wingdings" pitchFamily="2" charset="2"/>
              </a:rPr>
              <a:t>NB: cimetidina è un potente inibitore enzimatico, cosa che può compromettere il metabolismo di tipo ossidativo, già fortemente carente nel neonato </a:t>
            </a:r>
          </a:p>
          <a:p>
            <a:pPr algn="just"/>
            <a:endParaRPr lang="it-IT" altLang="zh-CN" sz="2400" b="0">
              <a:solidFill>
                <a:schemeClr val="accent2"/>
              </a:solidFill>
              <a:ea typeface="宋体" charset="-122"/>
              <a:sym typeface="Wingdings" pitchFamily="2" charset="2"/>
            </a:endParaRPr>
          </a:p>
          <a:p>
            <a:r>
              <a:rPr lang="it-IT" altLang="zh-CN">
                <a:solidFill>
                  <a:srgbClr val="FF3300"/>
                </a:solidFill>
                <a:ea typeface="宋体" charset="-122"/>
                <a:sym typeface="Wingdings" pitchFamily="2" charset="2"/>
              </a:rPr>
              <a:t>*Cloramfenicolo</a:t>
            </a:r>
          </a:p>
          <a:p>
            <a:pPr algn="just"/>
            <a:r>
              <a:rPr lang="it-IT" altLang="zh-CN" sz="2400" b="0">
                <a:ea typeface="宋体" charset="-122"/>
                <a:sym typeface="Wingdings" pitchFamily="2" charset="2"/>
              </a:rPr>
              <a:t>Il</a:t>
            </a:r>
            <a:r>
              <a:rPr lang="it-IT" altLang="zh-CN" sz="2400">
                <a:ea typeface="宋体" charset="-122"/>
                <a:sym typeface="Wingdings" pitchFamily="2" charset="2"/>
              </a:rPr>
              <a:t> </a:t>
            </a:r>
            <a:r>
              <a:rPr lang="it-IT" altLang="zh-CN" sz="2400" b="0">
                <a:ea typeface="宋体" charset="-122"/>
                <a:sym typeface="Wingdings" pitchFamily="2" charset="2"/>
              </a:rPr>
              <a:t>CAF a causa della sua ben nota tossicità neonatale è controindicato nell'allattamento; tuttavia il 50% del farmaco presente nel latte è sotto forma di metabolita privo di attività antibatterica e si ritiene che quindi le concentrazioni che esso raggiunge non siano sufficienti per produrre la sindrome grigia. </a:t>
            </a:r>
            <a:r>
              <a:rPr lang="it-IT" altLang="zh-CN" sz="2000">
                <a:solidFill>
                  <a:srgbClr val="FF3300"/>
                </a:solidFill>
                <a:ea typeface="宋体" charset="-122"/>
                <a:sym typeface="Wingdings" pitchFamily="2" charset="2"/>
              </a:rPr>
              <a:t>(neonato ha però a livello intestinale una beta- glucuronidasi che può scindere i coniugati glicuronidi) </a:t>
            </a:r>
          </a:p>
          <a:p>
            <a:pPr algn="just"/>
            <a:r>
              <a:rPr lang="it-IT" altLang="zh-CN" sz="2000">
                <a:solidFill>
                  <a:schemeClr val="accent2"/>
                </a:solidFill>
                <a:ea typeface="宋体" charset="-122"/>
                <a:sym typeface="Wingdings" pitchFamily="2" charset="2"/>
              </a:rPr>
              <a:t>		</a:t>
            </a:r>
          </a:p>
        </p:txBody>
      </p:sp>
      <p:sp>
        <p:nvSpPr>
          <p:cNvPr id="7577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578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284163" y="0"/>
            <a:ext cx="8655050" cy="6134100"/>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rgbClr val="FF7C80"/>
                </a:solidFill>
                <a:ea typeface="宋体" charset="-122"/>
                <a:sym typeface="Wingdings" pitchFamily="2" charset="2"/>
              </a:rPr>
              <a:t>*Levodopa</a:t>
            </a:r>
          </a:p>
          <a:p>
            <a:endParaRPr lang="it-IT" altLang="zh-CN" sz="1600">
              <a:solidFill>
                <a:srgbClr val="FF7C80"/>
              </a:solidFill>
              <a:ea typeface="宋体" charset="-122"/>
              <a:sym typeface="Wingdings" pitchFamily="2" charset="2"/>
            </a:endParaRPr>
          </a:p>
          <a:p>
            <a:pPr algn="just"/>
            <a:r>
              <a:rPr lang="it-IT" altLang="zh-CN" sz="2400">
                <a:ea typeface="宋体" charset="-122"/>
                <a:sym typeface="Wingdings" pitchFamily="2" charset="2"/>
              </a:rPr>
              <a:t>La levodopa è l'immediato precursore della dopamina, la cui carenza a livello striatale sembra essere la causa della sindrome parkinsoniana. La dopamina non riesce a penetrare nel SNC, mentre la levodopa penetra facilmente ed in notevole quantità e successivamente viene decarbossilata </a:t>
            </a:r>
            <a:r>
              <a:rPr lang="it-IT" altLang="zh-CN" sz="2400" i="1">
                <a:ea typeface="宋体" charset="-122"/>
                <a:sym typeface="Wingdings" pitchFamily="2" charset="2"/>
              </a:rPr>
              <a:t>in situ</a:t>
            </a:r>
            <a:r>
              <a:rPr lang="it-IT" altLang="zh-CN" sz="2400">
                <a:ea typeface="宋体" charset="-122"/>
                <a:sym typeface="Wingdings" pitchFamily="2" charset="2"/>
              </a:rPr>
              <a:t> a dopamina. </a:t>
            </a:r>
          </a:p>
          <a:p>
            <a:pPr algn="just"/>
            <a:r>
              <a:rPr lang="it-IT" altLang="zh-CN" sz="2400">
                <a:ea typeface="宋体" charset="-122"/>
                <a:sym typeface="Wingdings" pitchFamily="2" charset="2"/>
              </a:rPr>
              <a:t>Tuttavia tale decarbossilazione può avvenire anche a livello periferico (circa per il 95%); quindi per permettere un sufficiente accumulo di levodopa a livello cerebrale ed evitare quindi la somministrazione di fortissime quantità di levodopa, si associa il prodotto ad un inibitore periferico della dopa- decarbossilasi (carbidopa) che non penetra nel SNC. </a:t>
            </a:r>
          </a:p>
          <a:p>
            <a:pPr algn="just"/>
            <a:r>
              <a:rPr lang="it-IT" altLang="zh-CN" sz="2400">
                <a:solidFill>
                  <a:schemeClr val="accent2"/>
                </a:solidFill>
                <a:ea typeface="宋体" charset="-122"/>
                <a:sym typeface="Wingdings" pitchFamily="2" charset="2"/>
              </a:rPr>
              <a:t>L'aumento a livello centrale di dopamina (inibitore della secrezione di prolattina) può compromettere una adeguata produzione di latte.</a:t>
            </a:r>
            <a:r>
              <a:rPr lang="it-IT" altLang="zh-CN" sz="2400" b="0">
                <a:solidFill>
                  <a:schemeClr val="accent2"/>
                </a:solidFill>
                <a:ea typeface="宋体" charset="-122"/>
                <a:sym typeface="Wingdings" pitchFamily="2" charset="2"/>
              </a:rPr>
              <a:t> </a:t>
            </a:r>
            <a:r>
              <a:rPr lang="it-IT" altLang="zh-CN" sz="2400">
                <a:solidFill>
                  <a:schemeClr val="accent2"/>
                </a:solidFill>
                <a:ea typeface="宋体" charset="-122"/>
                <a:sym typeface="Wingdings" pitchFamily="2" charset="2"/>
              </a:rPr>
              <a:t>		</a:t>
            </a:r>
          </a:p>
        </p:txBody>
      </p:sp>
      <p:sp>
        <p:nvSpPr>
          <p:cNvPr id="7680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680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284163" y="-66675"/>
            <a:ext cx="8859837" cy="6505575"/>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chemeClr val="accent2"/>
                </a:solidFill>
                <a:ea typeface="宋体" charset="-122"/>
                <a:sym typeface="Wingdings" pitchFamily="2" charset="2"/>
              </a:rPr>
              <a:t>Farmaci sconsigliati: uso possibile sotto controllo medico</a:t>
            </a:r>
          </a:p>
          <a:p>
            <a:endParaRPr lang="it-IT" altLang="zh-CN">
              <a:solidFill>
                <a:schemeClr val="accent2"/>
              </a:solidFill>
              <a:ea typeface="宋体" charset="-122"/>
              <a:sym typeface="Wingdings" pitchFamily="2" charset="2"/>
            </a:endParaRPr>
          </a:p>
          <a:p>
            <a:pPr algn="just"/>
            <a:r>
              <a:rPr lang="it-IT" altLang="zh-CN">
                <a:solidFill>
                  <a:schemeClr val="accent2"/>
                </a:solidFill>
                <a:ea typeface="宋体" charset="-122"/>
                <a:sym typeface="Wingdings" pitchFamily="2" charset="2"/>
              </a:rPr>
              <a:t>*Chemioterapici:</a:t>
            </a:r>
            <a:r>
              <a:rPr lang="it-IT" altLang="zh-CN">
                <a:ea typeface="宋体" charset="-122"/>
                <a:sym typeface="Wingdings" pitchFamily="2" charset="2"/>
              </a:rPr>
              <a:t> </a:t>
            </a:r>
            <a:r>
              <a:rPr lang="it-IT" altLang="zh-CN" sz="2000">
                <a:ea typeface="宋体" charset="-122"/>
                <a:sym typeface="Wingdings" pitchFamily="2" charset="2"/>
              </a:rPr>
              <a:t>Molto frequentemente il medico si trova nella condizione di dover prescrivere chemioterapici durante l'allattamento. </a:t>
            </a:r>
          </a:p>
          <a:p>
            <a:pPr algn="just"/>
            <a:r>
              <a:rPr lang="it-IT" altLang="zh-CN" sz="2000">
                <a:ea typeface="宋体" charset="-122"/>
                <a:sym typeface="Wingdings" pitchFamily="2" charset="2"/>
              </a:rPr>
              <a:t>Alcuni di questi sono usabili in condizioni di estrema sicurezza</a:t>
            </a:r>
            <a:r>
              <a:rPr lang="it-IT" altLang="zh-CN" sz="2000" b="0">
                <a:ea typeface="宋体" charset="-122"/>
                <a:sym typeface="Wingdings" pitchFamily="2" charset="2"/>
              </a:rPr>
              <a:t> </a:t>
            </a:r>
          </a:p>
          <a:p>
            <a:r>
              <a:rPr lang="it-IT" altLang="zh-CN" b="0">
                <a:solidFill>
                  <a:schemeClr val="accent2"/>
                </a:solidFill>
                <a:ea typeface="宋体" charset="-122"/>
                <a:sym typeface="Wingdings" pitchFamily="2" charset="2"/>
              </a:rPr>
              <a:t>- Beta-lattamici </a:t>
            </a:r>
          </a:p>
          <a:p>
            <a:pPr algn="just"/>
            <a:r>
              <a:rPr lang="it-IT" altLang="zh-CN" sz="2400" b="0">
                <a:ea typeface="宋体" charset="-122"/>
                <a:sym typeface="Wingdings" pitchFamily="2" charset="2"/>
              </a:rPr>
              <a:t>Penicilline e cefalosporine si ritiene che possano essere usate con tranquillità, anche tenendo presente che </a:t>
            </a:r>
            <a:r>
              <a:rPr lang="it-IT" altLang="zh-CN" sz="2400">
                <a:ea typeface="宋体" charset="-122"/>
                <a:sym typeface="Wingdings" pitchFamily="2" charset="2"/>
              </a:rPr>
              <a:t>nel latte sono state rinvenute in piccolissime quantità.</a:t>
            </a:r>
            <a:r>
              <a:rPr lang="it-IT" altLang="zh-CN" sz="2400" b="0">
                <a:ea typeface="宋体" charset="-122"/>
                <a:sym typeface="Wingdings" pitchFamily="2" charset="2"/>
              </a:rPr>
              <a:t> E' tuttavia sempre da tener presente una remota possibilità di reazioni </a:t>
            </a:r>
            <a:r>
              <a:rPr lang="it-IT" altLang="zh-CN" sz="2400" b="0">
                <a:solidFill>
                  <a:srgbClr val="FF3300"/>
                </a:solidFill>
                <a:ea typeface="宋体" charset="-122"/>
                <a:sym typeface="Wingdings" pitchFamily="2" charset="2"/>
              </a:rPr>
              <a:t>allergiche</a:t>
            </a:r>
            <a:r>
              <a:rPr lang="it-IT" altLang="zh-CN" sz="2400" b="0">
                <a:ea typeface="宋体" charset="-122"/>
                <a:sym typeface="Wingdings" pitchFamily="2" charset="2"/>
              </a:rPr>
              <a:t> e di </a:t>
            </a:r>
            <a:r>
              <a:rPr lang="it-IT" altLang="zh-CN" sz="2400" b="0">
                <a:solidFill>
                  <a:srgbClr val="FF3300"/>
                </a:solidFill>
                <a:ea typeface="宋体" charset="-122"/>
                <a:sym typeface="Wingdings" pitchFamily="2" charset="2"/>
              </a:rPr>
              <a:t>un'alterazione della flora batterica</a:t>
            </a:r>
            <a:r>
              <a:rPr lang="it-IT" altLang="zh-CN" b="0">
                <a:solidFill>
                  <a:srgbClr val="FF3300"/>
                </a:solidFill>
                <a:ea typeface="宋体" charset="-122"/>
                <a:sym typeface="Wingdings" pitchFamily="2" charset="2"/>
              </a:rPr>
              <a:t>. </a:t>
            </a:r>
            <a:r>
              <a:rPr lang="it-IT" altLang="zh-CN" sz="2000" b="0">
                <a:solidFill>
                  <a:srgbClr val="FF3300"/>
                </a:solidFill>
                <a:ea typeface="宋体" charset="-122"/>
                <a:sym typeface="Wingdings" pitchFamily="2" charset="2"/>
              </a:rPr>
              <a:t> </a:t>
            </a:r>
          </a:p>
          <a:p>
            <a:r>
              <a:rPr lang="it-IT" altLang="zh-CN" sz="2000" b="0">
                <a:solidFill>
                  <a:schemeClr val="accent2"/>
                </a:solidFill>
                <a:ea typeface="宋体" charset="-122"/>
                <a:sym typeface="Wingdings" pitchFamily="2" charset="2"/>
              </a:rPr>
              <a:t>- </a:t>
            </a:r>
            <a:r>
              <a:rPr lang="it-IT" altLang="zh-CN" b="0">
                <a:solidFill>
                  <a:schemeClr val="accent2"/>
                </a:solidFill>
                <a:ea typeface="宋体" charset="-122"/>
                <a:sym typeface="Wingdings" pitchFamily="2" charset="2"/>
              </a:rPr>
              <a:t>Tetracicline</a:t>
            </a:r>
            <a:r>
              <a:rPr lang="it-IT" altLang="zh-CN">
                <a:ea typeface="宋体" charset="-122"/>
                <a:sym typeface="Wingdings" pitchFamily="2" charset="2"/>
              </a:rPr>
              <a:t> </a:t>
            </a:r>
            <a:endParaRPr lang="it-IT" altLang="zh-CN" b="0">
              <a:ea typeface="宋体" charset="-122"/>
              <a:sym typeface="Wingdings" pitchFamily="2" charset="2"/>
            </a:endParaRPr>
          </a:p>
          <a:p>
            <a:r>
              <a:rPr lang="it-IT" altLang="zh-CN" sz="2400" b="0">
                <a:ea typeface="宋体" charset="-122"/>
                <a:sym typeface="Wingdings" pitchFamily="2" charset="2"/>
              </a:rPr>
              <a:t>Sono presenti nel latte ma non assorbite dal neonato (perché legate al calcio) </a:t>
            </a:r>
            <a:r>
              <a:rPr lang="it-IT" altLang="zh-CN" sz="2400" b="0">
                <a:ea typeface="宋体" charset="-122"/>
                <a:sym typeface="Symbol" pitchFamily="18" charset="2"/>
              </a:rPr>
              <a:t> </a:t>
            </a:r>
            <a:r>
              <a:rPr lang="it-IT" altLang="zh-CN" sz="2400" b="0">
                <a:ea typeface="宋体" charset="-122"/>
                <a:sym typeface="Wingdings" pitchFamily="2" charset="2"/>
              </a:rPr>
              <a:t>se dosaggio elevato passano </a:t>
            </a:r>
            <a:r>
              <a:rPr lang="it-IT" altLang="zh-CN" sz="2400" b="0">
                <a:ea typeface="宋体" charset="-122"/>
                <a:sym typeface="Symbol" pitchFamily="18" charset="2"/>
              </a:rPr>
              <a:t></a:t>
            </a:r>
            <a:r>
              <a:rPr lang="it-IT" altLang="zh-CN" sz="2400" b="0">
                <a:ea typeface="宋体" charset="-122"/>
                <a:sym typeface="Wingdings" pitchFamily="2" charset="2"/>
              </a:rPr>
              <a:t>tossicità</a:t>
            </a:r>
          </a:p>
          <a:p>
            <a:r>
              <a:rPr lang="it-IT" altLang="zh-CN" sz="2400" b="0">
                <a:ea typeface="宋体" charset="-122"/>
                <a:sym typeface="Wingdings" pitchFamily="2" charset="2"/>
              </a:rPr>
              <a:t>Pericolo da tetracicline 1° generazione</a:t>
            </a:r>
            <a:r>
              <a:rPr lang="it-IT" altLang="zh-CN" b="0">
                <a:ea typeface="宋体" charset="-122"/>
                <a:sym typeface="Wingdings" pitchFamily="2" charset="2"/>
              </a:rPr>
              <a:t> </a:t>
            </a:r>
            <a:r>
              <a:rPr lang="it-IT" altLang="zh-CN" sz="2400" b="0">
                <a:ea typeface="宋体" charset="-122"/>
                <a:sym typeface="Wingdings" pitchFamily="2" charset="2"/>
              </a:rPr>
              <a:t>(possibile tox: colorazione dei denti, inibizione della crescita ossea ) </a:t>
            </a:r>
            <a:r>
              <a:rPr lang="it-IT" altLang="zh-CN" sz="2400" b="0">
                <a:ea typeface="宋体" charset="-122"/>
                <a:sym typeface="Symbol" pitchFamily="18" charset="2"/>
              </a:rPr>
              <a:t> Molta cautela</a:t>
            </a:r>
          </a:p>
        </p:txBody>
      </p:sp>
      <p:sp>
        <p:nvSpPr>
          <p:cNvPr id="7782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782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284163" y="-241300"/>
            <a:ext cx="8655050" cy="6945313"/>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fr-FR" altLang="zh-CN">
                <a:solidFill>
                  <a:schemeClr val="accent2"/>
                </a:solidFill>
                <a:ea typeface="宋体" charset="-122"/>
                <a:sym typeface="Wingdings" pitchFamily="2" charset="2"/>
              </a:rPr>
              <a:t>- Sulfamidici </a:t>
            </a:r>
            <a:endParaRPr lang="it-IT" altLang="zh-CN">
              <a:solidFill>
                <a:schemeClr val="accent2"/>
              </a:solidFill>
              <a:ea typeface="宋体" charset="-122"/>
              <a:sym typeface="Wingdings" pitchFamily="2" charset="2"/>
            </a:endParaRPr>
          </a:p>
          <a:p>
            <a:pPr algn="just">
              <a:lnSpc>
                <a:spcPct val="85000"/>
              </a:lnSpc>
            </a:pPr>
            <a:r>
              <a:rPr lang="it-IT" altLang="zh-CN" sz="2400">
                <a:ea typeface="宋体" charset="-122"/>
                <a:sym typeface="Wingdings" pitchFamily="2" charset="2"/>
              </a:rPr>
              <a:t>entrano nel latte in misura varia a seconda del grado di acidità del prodotto (le concentrazioni dipendono dal pKa del sulfamidico e dal suo legame con le proteine).</a:t>
            </a:r>
            <a:r>
              <a:rPr lang="it-IT" altLang="zh-CN">
                <a:ea typeface="宋体" charset="-122"/>
                <a:sym typeface="Wingdings" pitchFamily="2" charset="2"/>
              </a:rPr>
              <a:t> </a:t>
            </a:r>
          </a:p>
          <a:p>
            <a:pPr algn="just"/>
            <a:r>
              <a:rPr lang="it-IT" altLang="zh-CN" sz="2400">
                <a:solidFill>
                  <a:schemeClr val="accent2"/>
                </a:solidFill>
                <a:ea typeface="宋体" charset="-122"/>
                <a:sym typeface="Wingdings" pitchFamily="2" charset="2"/>
              </a:rPr>
              <a:t>A meno che non vi sia stata una precedente sensibilizzazione, non sembrano rappresentare pericolo per il neonato</a:t>
            </a:r>
            <a:r>
              <a:rPr lang="it-IT" altLang="zh-CN" sz="2400">
                <a:ea typeface="宋体" charset="-122"/>
                <a:sym typeface="Wingdings" pitchFamily="2" charset="2"/>
              </a:rPr>
              <a:t>, tuttavia possono causare emolisi nei neonati carenti di glucosio-6-fosfato-deidrogenasi.</a:t>
            </a:r>
            <a:r>
              <a:rPr lang="it-IT" altLang="zh-CN" sz="2400" b="0">
                <a:ea typeface="宋体" charset="-122"/>
                <a:sym typeface="Wingdings" pitchFamily="2" charset="2"/>
              </a:rPr>
              <a:t> </a:t>
            </a:r>
          </a:p>
          <a:p>
            <a:r>
              <a:rPr lang="it-IT" altLang="zh-CN">
                <a:solidFill>
                  <a:schemeClr val="accent2"/>
                </a:solidFill>
                <a:ea typeface="宋体" charset="-122"/>
                <a:sym typeface="Wingdings" pitchFamily="2" charset="2"/>
              </a:rPr>
              <a:t>-Trimetoprin-Sulfarnetossazolo</a:t>
            </a:r>
            <a:r>
              <a:rPr lang="it-IT" altLang="zh-CN">
                <a:ea typeface="宋体" charset="-122"/>
                <a:sym typeface="Wingdings" pitchFamily="2" charset="2"/>
              </a:rPr>
              <a:t> </a:t>
            </a:r>
            <a:endParaRPr lang="it-IT" altLang="zh-CN" b="0">
              <a:ea typeface="宋体" charset="-122"/>
              <a:sym typeface="Wingdings" pitchFamily="2" charset="2"/>
            </a:endParaRPr>
          </a:p>
          <a:p>
            <a:pPr algn="just">
              <a:lnSpc>
                <a:spcPct val="90000"/>
              </a:lnSpc>
            </a:pPr>
            <a:r>
              <a:rPr lang="it-IT" altLang="zh-CN" sz="2400">
                <a:ea typeface="宋体" charset="-122"/>
                <a:sym typeface="Wingdings" pitchFamily="2" charset="2"/>
              </a:rPr>
              <a:t>Sembra essere compatibile con l'allattamento, ma il suo uso dovrebbe essere evitato nei lattanti al di sotto dei </a:t>
            </a:r>
            <a:r>
              <a:rPr lang="it-IT" altLang="zh-CN" sz="2400">
                <a:solidFill>
                  <a:schemeClr val="accent2"/>
                </a:solidFill>
                <a:ea typeface="宋体" charset="-122"/>
                <a:sym typeface="Wingdings" pitchFamily="2" charset="2"/>
              </a:rPr>
              <a:t>2 mesi</a:t>
            </a:r>
            <a:r>
              <a:rPr lang="it-IT" altLang="zh-CN" sz="2400">
                <a:ea typeface="宋体" charset="-122"/>
                <a:sym typeface="Wingdings" pitchFamily="2" charset="2"/>
              </a:rPr>
              <a:t> perché può portare ad un aumento della </a:t>
            </a:r>
            <a:r>
              <a:rPr lang="it-IT" altLang="zh-CN" sz="2400">
                <a:solidFill>
                  <a:schemeClr val="accent2"/>
                </a:solidFill>
                <a:ea typeface="宋体" charset="-122"/>
                <a:sym typeface="Wingdings" pitchFamily="2" charset="2"/>
              </a:rPr>
              <a:t>bilirubinemia</a:t>
            </a:r>
            <a:r>
              <a:rPr lang="it-IT" altLang="zh-CN">
                <a:ea typeface="宋体" charset="-122"/>
                <a:sym typeface="Wingdings" pitchFamily="2" charset="2"/>
              </a:rPr>
              <a:t> </a:t>
            </a:r>
          </a:p>
          <a:p>
            <a:r>
              <a:rPr lang="it-IT" altLang="zh-CN">
                <a:solidFill>
                  <a:schemeClr val="accent2"/>
                </a:solidFill>
                <a:ea typeface="宋体" charset="-122"/>
                <a:sym typeface="Wingdings" pitchFamily="2" charset="2"/>
              </a:rPr>
              <a:t>-Aminoglicosidici</a:t>
            </a:r>
            <a:r>
              <a:rPr lang="it-IT" altLang="zh-CN">
                <a:ea typeface="宋体" charset="-122"/>
                <a:sym typeface="Wingdings" pitchFamily="2" charset="2"/>
              </a:rPr>
              <a:t> </a:t>
            </a:r>
          </a:p>
          <a:p>
            <a:pPr algn="just"/>
            <a:r>
              <a:rPr lang="it-IT" altLang="zh-CN" sz="2400">
                <a:ea typeface="宋体" charset="-122"/>
                <a:sym typeface="Wingdings" pitchFamily="2" charset="2"/>
              </a:rPr>
              <a:t>Anche questi antibiotici entrano nel latte, ma </a:t>
            </a:r>
            <a:r>
              <a:rPr lang="it-IT" altLang="zh-CN" sz="2400">
                <a:solidFill>
                  <a:schemeClr val="accent2"/>
                </a:solidFill>
                <a:ea typeface="宋体" charset="-122"/>
                <a:sym typeface="Wingdings" pitchFamily="2" charset="2"/>
              </a:rPr>
              <a:t>non vengono assorbiti dall'intestino e quindi non c'è il pericolo di ototossicità</a:t>
            </a:r>
            <a:r>
              <a:rPr lang="it-IT" altLang="zh-CN" sz="2400">
                <a:ea typeface="宋体" charset="-122"/>
                <a:sym typeface="Wingdings" pitchFamily="2" charset="2"/>
              </a:rPr>
              <a:t>. </a:t>
            </a:r>
          </a:p>
          <a:p>
            <a:pPr algn="just"/>
            <a:r>
              <a:rPr lang="it-IT" altLang="zh-CN" sz="2400">
                <a:ea typeface="宋体" charset="-122"/>
                <a:sym typeface="Wingdings" pitchFamily="2" charset="2"/>
              </a:rPr>
              <a:t>Tuttavia possono colpire il normale sviluppo della flora batterica intestinale che si verifica nelle prime settimane di vita (superinfezioni microbiche Gram positivi e micotiche)</a:t>
            </a:r>
            <a:r>
              <a:rPr lang="it-IT" altLang="zh-CN" sz="2400" b="0">
                <a:ea typeface="宋体" charset="-122"/>
                <a:sym typeface="Wingdings" pitchFamily="2" charset="2"/>
              </a:rPr>
              <a:t> </a:t>
            </a:r>
          </a:p>
        </p:txBody>
      </p:sp>
      <p:sp>
        <p:nvSpPr>
          <p:cNvPr id="7885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885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284163" y="0"/>
            <a:ext cx="8655050" cy="6731000"/>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r>
              <a:rPr lang="it-IT" altLang="zh-CN">
                <a:solidFill>
                  <a:schemeClr val="accent2"/>
                </a:solidFill>
                <a:ea typeface="宋体" charset="-122"/>
                <a:sym typeface="Wingdings" pitchFamily="2" charset="2"/>
              </a:rPr>
              <a:t>- Nitrofurantoina</a:t>
            </a:r>
            <a:r>
              <a:rPr lang="it-IT" altLang="zh-CN">
                <a:ea typeface="宋体" charset="-122"/>
                <a:sym typeface="Wingdings" pitchFamily="2" charset="2"/>
              </a:rPr>
              <a:t> </a:t>
            </a:r>
          </a:p>
          <a:p>
            <a:r>
              <a:rPr lang="it-IT" altLang="zh-CN" sz="2400">
                <a:ea typeface="宋体" charset="-122"/>
                <a:sym typeface="Wingdings" pitchFamily="2" charset="2"/>
              </a:rPr>
              <a:t>Può indurre anemia emolitica nel lattante con deficienza di glucosio-6- fosfato deidrogenasi.</a:t>
            </a:r>
            <a:r>
              <a:rPr lang="it-IT" altLang="zh-CN">
                <a:ea typeface="宋体" charset="-122"/>
                <a:sym typeface="Wingdings" pitchFamily="2" charset="2"/>
              </a:rPr>
              <a:t> </a:t>
            </a:r>
          </a:p>
          <a:p>
            <a:endParaRPr lang="it-IT" altLang="zh-CN" sz="1200">
              <a:ea typeface="宋体" charset="-122"/>
              <a:sym typeface="Wingdings" pitchFamily="2" charset="2"/>
            </a:endParaRPr>
          </a:p>
          <a:p>
            <a:r>
              <a:rPr lang="it-IT" altLang="zh-CN">
                <a:solidFill>
                  <a:schemeClr val="accent2"/>
                </a:solidFill>
                <a:ea typeface="宋体" charset="-122"/>
                <a:sym typeface="Wingdings" pitchFamily="2" charset="2"/>
              </a:rPr>
              <a:t>- Eritromicina</a:t>
            </a:r>
            <a:r>
              <a:rPr lang="it-IT" altLang="zh-CN">
                <a:ea typeface="宋体" charset="-122"/>
                <a:sym typeface="Wingdings" pitchFamily="2" charset="2"/>
              </a:rPr>
              <a:t> </a:t>
            </a:r>
          </a:p>
          <a:p>
            <a:r>
              <a:rPr lang="it-IT" altLang="zh-CN" sz="2400">
                <a:ea typeface="宋体" charset="-122"/>
                <a:sym typeface="Wingdings" pitchFamily="2" charset="2"/>
              </a:rPr>
              <a:t>Raggiunge concentrazioni significative nel latte, ma non sembra avere effetti avversi nel neonato. </a:t>
            </a:r>
          </a:p>
          <a:p>
            <a:r>
              <a:rPr lang="it-IT" altLang="zh-CN" sz="2400">
                <a:solidFill>
                  <a:schemeClr val="accent2"/>
                </a:solidFill>
                <a:ea typeface="宋体" charset="-122"/>
                <a:sym typeface="Wingdings" pitchFamily="2" charset="2"/>
              </a:rPr>
              <a:t>In genere tutta la categoria degli antibiotici macrolidici appare ben tollerata nel neonato tanto che molti di essi sono reperibili come preparazioni nipiol (es. josamicina o Iosalide)</a:t>
            </a:r>
            <a:r>
              <a:rPr lang="it-IT" altLang="zh-CN" sz="2400">
                <a:ea typeface="宋体" charset="-122"/>
                <a:sym typeface="Wingdings" pitchFamily="2" charset="2"/>
              </a:rPr>
              <a:t> </a:t>
            </a:r>
          </a:p>
          <a:p>
            <a:endParaRPr lang="it-IT" altLang="zh-CN" sz="1200">
              <a:ea typeface="宋体" charset="-122"/>
              <a:sym typeface="Wingdings" pitchFamily="2" charset="2"/>
            </a:endParaRPr>
          </a:p>
          <a:p>
            <a:r>
              <a:rPr lang="it-IT" altLang="zh-CN">
                <a:solidFill>
                  <a:schemeClr val="accent2"/>
                </a:solidFill>
                <a:ea typeface="宋体" charset="-122"/>
                <a:sym typeface="Wingdings" pitchFamily="2" charset="2"/>
              </a:rPr>
              <a:t>- Chinolonici </a:t>
            </a:r>
          </a:p>
          <a:p>
            <a:pPr algn="just"/>
            <a:r>
              <a:rPr lang="it-IT" altLang="zh-CN" sz="2400">
                <a:ea typeface="宋体" charset="-122"/>
                <a:sym typeface="Wingdings" pitchFamily="2" charset="2"/>
              </a:rPr>
              <a:t>Analogamente alla nitrofurantoina, i chinolonici ed i fluochinolonici possono dare anemia emolitica nel neonato.</a:t>
            </a:r>
            <a:r>
              <a:rPr lang="it-IT" altLang="zh-CN">
                <a:ea typeface="宋体" charset="-122"/>
                <a:sym typeface="Wingdings" pitchFamily="2" charset="2"/>
              </a:rPr>
              <a:t> </a:t>
            </a:r>
          </a:p>
          <a:p>
            <a:pPr algn="just"/>
            <a:r>
              <a:rPr lang="it-IT" altLang="zh-CN" sz="2400">
                <a:ea typeface="宋体" charset="-122"/>
                <a:sym typeface="Wingdings" pitchFamily="2" charset="2"/>
              </a:rPr>
              <a:t>Dovrebbero essere usati nella madre solo quando non sono possibili altre alternative. </a:t>
            </a:r>
          </a:p>
          <a:p>
            <a:pPr algn="just"/>
            <a:r>
              <a:rPr lang="it-IT" altLang="zh-CN" sz="2400">
                <a:solidFill>
                  <a:schemeClr val="accent2"/>
                </a:solidFill>
                <a:ea typeface="宋体" charset="-122"/>
                <a:sym typeface="Wingdings" pitchFamily="2" charset="2"/>
              </a:rPr>
              <a:t>Non sono stati ben studiati per quanto riguarda l'allattamento, ma si ha sempre paura degli effetti sul tessuto connettivo.</a:t>
            </a:r>
            <a:r>
              <a:rPr lang="it-IT" altLang="zh-CN" sz="2400" b="0">
                <a:ea typeface="宋体" charset="-122"/>
                <a:sym typeface="Wingdings" pitchFamily="2" charset="2"/>
              </a:rPr>
              <a:t> </a:t>
            </a:r>
          </a:p>
        </p:txBody>
      </p:sp>
      <p:sp>
        <p:nvSpPr>
          <p:cNvPr id="7987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7987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284163" y="-241300"/>
            <a:ext cx="8655050" cy="7150100"/>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chemeClr val="accent2"/>
                </a:solidFill>
                <a:ea typeface="宋体" charset="-122"/>
                <a:sym typeface="Wingdings" pitchFamily="2" charset="2"/>
              </a:rPr>
              <a:t>- Metronidazolo</a:t>
            </a:r>
            <a:r>
              <a:rPr lang="it-IT" altLang="zh-CN">
                <a:ea typeface="宋体" charset="-122"/>
                <a:sym typeface="Wingdings" pitchFamily="2" charset="2"/>
              </a:rPr>
              <a:t> </a:t>
            </a:r>
          </a:p>
          <a:p>
            <a:pPr algn="just"/>
            <a:r>
              <a:rPr lang="it-IT" altLang="zh-CN" sz="2400" b="0">
                <a:ea typeface="宋体" charset="-122"/>
                <a:sym typeface="Wingdings" pitchFamily="2" charset="2"/>
              </a:rPr>
              <a:t>Pareri in merito molto discordi. Alcuni parlano che l'uso in gravidanza possa essere mutagenico. In genere, per posologia normale, la quantità di metronidazolo nel latte è molto bassa ed al di sotto di un possibile effetto terapeutico. </a:t>
            </a:r>
          </a:p>
          <a:p>
            <a:endParaRPr lang="it-IT" altLang="zh-CN" sz="1000" b="0">
              <a:ea typeface="宋体" charset="-122"/>
              <a:sym typeface="Wingdings" pitchFamily="2" charset="2"/>
            </a:endParaRPr>
          </a:p>
          <a:p>
            <a:r>
              <a:rPr lang="it-IT" altLang="zh-CN">
                <a:solidFill>
                  <a:schemeClr val="accent2"/>
                </a:solidFill>
                <a:ea typeface="宋体" charset="-122"/>
                <a:sym typeface="Wingdings" pitchFamily="2" charset="2"/>
              </a:rPr>
              <a:t>*Contraccezione</a:t>
            </a:r>
          </a:p>
          <a:p>
            <a:pPr algn="just"/>
            <a:r>
              <a:rPr lang="it-IT" altLang="zh-CN" sz="2400" b="0">
                <a:ea typeface="宋体" charset="-122"/>
                <a:sym typeface="Wingdings" pitchFamily="2" charset="2"/>
              </a:rPr>
              <a:t>Medici molto dubbiosi sull’uso. Ammessi forse contraccettivi orali a basso dosaggio di estrogeni. Azione degli estrogeni sulla produzione di latte e sul neonato (proliferazione dell'epitelio vaginale nel neonato femmina e ginecomastia nel maschio</a:t>
            </a:r>
            <a:r>
              <a:rPr lang="it-IT" altLang="zh-CN" b="0">
                <a:ea typeface="宋体" charset="-122"/>
                <a:sym typeface="Wingdings" pitchFamily="2" charset="2"/>
              </a:rPr>
              <a:t>) </a:t>
            </a:r>
          </a:p>
          <a:p>
            <a:pPr algn="just">
              <a:lnSpc>
                <a:spcPct val="85000"/>
              </a:lnSpc>
            </a:pPr>
            <a:endParaRPr lang="it-IT" altLang="zh-CN" sz="1000" b="0">
              <a:ea typeface="宋体" charset="-122"/>
              <a:sym typeface="Wingdings" pitchFamily="2" charset="2"/>
            </a:endParaRPr>
          </a:p>
          <a:p>
            <a:r>
              <a:rPr lang="it-IT" altLang="zh-CN">
                <a:solidFill>
                  <a:schemeClr val="accent2"/>
                </a:solidFill>
                <a:ea typeface="宋体" charset="-122"/>
                <a:sym typeface="Wingdings" pitchFamily="2" charset="2"/>
              </a:rPr>
              <a:t>*Vitamina D</a:t>
            </a:r>
            <a:endParaRPr lang="it-IT" altLang="zh-CN">
              <a:ea typeface="宋体" charset="-122"/>
              <a:sym typeface="Wingdings" pitchFamily="2" charset="2"/>
            </a:endParaRPr>
          </a:p>
          <a:p>
            <a:pPr algn="just"/>
            <a:r>
              <a:rPr lang="it-IT" altLang="zh-CN" sz="2400">
                <a:ea typeface="宋体" charset="-122"/>
                <a:sym typeface="Wingdings" pitchFamily="2" charset="2"/>
              </a:rPr>
              <a:t>La vitamina </a:t>
            </a:r>
            <a:r>
              <a:rPr lang="it-IT" altLang="zh-CN" sz="2400" b="0">
                <a:ea typeface="宋体" charset="-122"/>
                <a:sym typeface="Wingdings" pitchFamily="2" charset="2"/>
              </a:rPr>
              <a:t>D o 1,25-idrossicolecalciferolo, precursore della forma attiva </a:t>
            </a:r>
            <a:r>
              <a:rPr lang="it-IT" altLang="zh-CN" sz="2400">
                <a:ea typeface="宋体" charset="-122"/>
                <a:sym typeface="Wingdings" pitchFamily="2" charset="2"/>
              </a:rPr>
              <a:t>calcitriol, </a:t>
            </a:r>
            <a:r>
              <a:rPr lang="it-IT" altLang="zh-CN" sz="2400" b="0">
                <a:ea typeface="宋体" charset="-122"/>
                <a:sym typeface="Wingdings" pitchFamily="2" charset="2"/>
              </a:rPr>
              <a:t>appare nel latte e di conseguenza può provocare ipercalcemia nel neonato.</a:t>
            </a:r>
            <a:r>
              <a:rPr lang="it-IT" altLang="zh-CN" b="0">
                <a:ea typeface="宋体" charset="-122"/>
                <a:sym typeface="Wingdings" pitchFamily="2" charset="2"/>
              </a:rPr>
              <a:t> </a:t>
            </a:r>
            <a:r>
              <a:rPr lang="it-IT" altLang="zh-CN" sz="2400" b="0">
                <a:ea typeface="宋体" charset="-122"/>
                <a:sym typeface="Wingdings" pitchFamily="2" charset="2"/>
              </a:rPr>
              <a:t>Si è visto che un singolo episodio di moderatamente grave ipercalcemia nel bambino può arrestarne completamente la crescita per 6 mesi o più e che tale deficit in altezza può non essere più completamente recuperabile. </a:t>
            </a:r>
          </a:p>
        </p:txBody>
      </p:sp>
      <p:sp>
        <p:nvSpPr>
          <p:cNvPr id="8089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090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284163" y="-352425"/>
            <a:ext cx="8655050" cy="7321550"/>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pPr algn="just"/>
            <a:r>
              <a:rPr lang="it-IT" altLang="zh-CN" sz="2400" b="0">
                <a:ea typeface="宋体" charset="-122"/>
                <a:sym typeface="Wingdings" pitchFamily="2" charset="2"/>
              </a:rPr>
              <a:t>Inoltre l'ipercalcemia materna (da ipervitaminosi D) può talora sopprimere nel neonato la funzionalità delle ghiandole paratiroidee, che promuovono effetti atti a mantenere costante la concentrazione del calcio nel fluido extracellulare: </a:t>
            </a:r>
          </a:p>
          <a:p>
            <a:pPr algn="just"/>
            <a:r>
              <a:rPr lang="it-IT" altLang="zh-CN" sz="2000" b="0">
                <a:ea typeface="宋体" charset="-122"/>
                <a:sym typeface="Wingdings" pitchFamily="2" charset="2"/>
              </a:rPr>
              <a:t>- promuovendo l'assorbimento del calcio a livello intestinale </a:t>
            </a:r>
          </a:p>
          <a:p>
            <a:pPr algn="just"/>
            <a:r>
              <a:rPr lang="it-IT" altLang="zh-CN" sz="2000" b="0">
                <a:ea typeface="宋体" charset="-122"/>
                <a:sym typeface="Wingdings" pitchFamily="2" charset="2"/>
              </a:rPr>
              <a:t>- mobilizzando il calcio dalle ossa </a:t>
            </a:r>
          </a:p>
          <a:p>
            <a:pPr algn="just"/>
            <a:r>
              <a:rPr lang="it-IT" altLang="zh-CN" sz="2000" b="0">
                <a:ea typeface="宋体" charset="-122"/>
                <a:sym typeface="Wingdings" pitchFamily="2" charset="2"/>
              </a:rPr>
              <a:t>- diminuendone l'eliminazione a livello renale, con le feci, con il latte e nel sudore </a:t>
            </a:r>
          </a:p>
          <a:p>
            <a:pPr algn="just"/>
            <a:r>
              <a:rPr lang="it-IT" altLang="zh-CN" sz="2400" b="0">
                <a:ea typeface="宋体" charset="-122"/>
                <a:sym typeface="Wingdings" pitchFamily="2" charset="2"/>
              </a:rPr>
              <a:t>Da ciò la possibilità che il neonato vada incontro ad una situazione di ipocalcemia.</a:t>
            </a:r>
          </a:p>
          <a:p>
            <a:pPr algn="just"/>
            <a:endParaRPr lang="it-IT" altLang="zh-CN" sz="1000" b="0">
              <a:ea typeface="宋体" charset="-122"/>
              <a:sym typeface="Wingdings" pitchFamily="2" charset="2"/>
            </a:endParaRPr>
          </a:p>
          <a:p>
            <a:pPr algn="just"/>
            <a:r>
              <a:rPr lang="it-IT" altLang="zh-CN">
                <a:solidFill>
                  <a:schemeClr val="accent2"/>
                </a:solidFill>
                <a:ea typeface="宋体" charset="-122"/>
                <a:sym typeface="Wingdings" pitchFamily="2" charset="2"/>
              </a:rPr>
              <a:t>* FANS</a:t>
            </a:r>
          </a:p>
          <a:p>
            <a:pPr algn="just"/>
            <a:r>
              <a:rPr lang="it-IT" altLang="zh-CN" sz="2400" b="0">
                <a:ea typeface="宋体" charset="-122"/>
                <a:sym typeface="Wingdings" pitchFamily="2" charset="2"/>
              </a:rPr>
              <a:t>L'ASPIRINA impiegata a </a:t>
            </a:r>
            <a:r>
              <a:rPr lang="it-IT" altLang="zh-CN" sz="2400" b="0">
                <a:solidFill>
                  <a:schemeClr val="accent2"/>
                </a:solidFill>
                <a:ea typeface="宋体" charset="-122"/>
                <a:sym typeface="Wingdings" pitchFamily="2" charset="2"/>
              </a:rPr>
              <a:t>dosi analgesiche</a:t>
            </a:r>
            <a:r>
              <a:rPr lang="it-IT" altLang="zh-CN" sz="2400" b="0">
                <a:ea typeface="宋体" charset="-122"/>
                <a:sym typeface="Wingdings" pitchFamily="2" charset="2"/>
              </a:rPr>
              <a:t> è presente in </a:t>
            </a:r>
            <a:r>
              <a:rPr lang="it-IT" altLang="zh-CN" sz="2400" b="0">
                <a:solidFill>
                  <a:schemeClr val="accent2"/>
                </a:solidFill>
                <a:ea typeface="宋体" charset="-122"/>
                <a:sym typeface="Wingdings" pitchFamily="2" charset="2"/>
              </a:rPr>
              <a:t>piccolissime quantità nel latte</a:t>
            </a:r>
            <a:r>
              <a:rPr lang="it-IT" altLang="zh-CN" sz="2400" b="0">
                <a:ea typeface="宋体" charset="-122"/>
                <a:sym typeface="Wingdings" pitchFamily="2" charset="2"/>
              </a:rPr>
              <a:t> tali da non avere effetto sul neonato; qualora venga presa a </a:t>
            </a:r>
            <a:r>
              <a:rPr lang="it-IT" altLang="zh-CN" sz="2400">
                <a:solidFill>
                  <a:srgbClr val="FF3300"/>
                </a:solidFill>
                <a:ea typeface="宋体" charset="-122"/>
                <a:sym typeface="Wingdings" pitchFamily="2" charset="2"/>
              </a:rPr>
              <a:t>dosaggi elevati,</a:t>
            </a:r>
            <a:r>
              <a:rPr lang="it-IT" altLang="zh-CN" sz="2400" b="0">
                <a:ea typeface="宋体" charset="-122"/>
                <a:sym typeface="Wingdings" pitchFamily="2" charset="2"/>
              </a:rPr>
              <a:t> come in caso di artrite reumatoide materna, può teoricamente </a:t>
            </a:r>
            <a:r>
              <a:rPr lang="it-IT" altLang="zh-CN" sz="2400">
                <a:solidFill>
                  <a:srgbClr val="FF3300"/>
                </a:solidFill>
                <a:ea typeface="宋体" charset="-122"/>
                <a:sym typeface="Wingdings" pitchFamily="2" charset="2"/>
              </a:rPr>
              <a:t>compromettere la funzionalità piastrinica</a:t>
            </a:r>
            <a:r>
              <a:rPr lang="it-IT" altLang="zh-CN" sz="2400" b="0">
                <a:ea typeface="宋体" charset="-122"/>
                <a:sym typeface="Wingdings" pitchFamily="2" charset="2"/>
              </a:rPr>
              <a:t> del neonato ed </a:t>
            </a:r>
            <a:r>
              <a:rPr lang="it-IT" altLang="zh-CN" sz="2400">
                <a:solidFill>
                  <a:srgbClr val="FF3300"/>
                </a:solidFill>
                <a:ea typeface="宋体" charset="-122"/>
                <a:sym typeface="Wingdings" pitchFamily="2" charset="2"/>
              </a:rPr>
              <a:t>indurre eruzioni cutanee.</a:t>
            </a:r>
            <a:r>
              <a:rPr lang="it-IT" altLang="zh-CN" sz="2400" b="0">
                <a:ea typeface="宋体" charset="-122"/>
                <a:sym typeface="Wingdings" pitchFamily="2" charset="2"/>
              </a:rPr>
              <a:t> </a:t>
            </a:r>
          </a:p>
          <a:p>
            <a:pPr algn="just"/>
            <a:r>
              <a:rPr lang="it-IT" altLang="zh-CN" sz="2400" b="0">
                <a:solidFill>
                  <a:schemeClr val="accent2"/>
                </a:solidFill>
                <a:ea typeface="宋体" charset="-122"/>
                <a:sym typeface="Wingdings" pitchFamily="2" charset="2"/>
              </a:rPr>
              <a:t>Il </a:t>
            </a:r>
            <a:r>
              <a:rPr lang="it-IT" altLang="zh-CN" sz="2000" b="0">
                <a:solidFill>
                  <a:schemeClr val="accent2"/>
                </a:solidFill>
                <a:ea typeface="宋体" charset="-122"/>
                <a:sym typeface="Wingdings" pitchFamily="2" charset="2"/>
              </a:rPr>
              <a:t>PARACETAMOLO</a:t>
            </a:r>
            <a:r>
              <a:rPr lang="it-IT" altLang="zh-CN" sz="2400" b="0">
                <a:solidFill>
                  <a:schemeClr val="accent2"/>
                </a:solidFill>
                <a:ea typeface="宋体" charset="-122"/>
                <a:sym typeface="Wingdings" pitchFamily="2" charset="2"/>
              </a:rPr>
              <a:t> e </a:t>
            </a:r>
            <a:r>
              <a:rPr lang="it-IT" altLang="zh-CN" sz="2000" b="0">
                <a:solidFill>
                  <a:schemeClr val="accent2"/>
                </a:solidFill>
                <a:ea typeface="宋体" charset="-122"/>
                <a:sym typeface="Wingdings" pitchFamily="2" charset="2"/>
              </a:rPr>
              <a:t>IBUPROFEN,</a:t>
            </a:r>
            <a:r>
              <a:rPr lang="it-IT" altLang="zh-CN" sz="2400" b="0">
                <a:solidFill>
                  <a:schemeClr val="accent2"/>
                </a:solidFill>
                <a:ea typeface="宋体" charset="-122"/>
                <a:sym typeface="Wingdings" pitchFamily="2" charset="2"/>
              </a:rPr>
              <a:t> a dosi terapeutiche non penetrano nel latte in concentrazione sufficiente da colpire il bambino.</a:t>
            </a:r>
            <a:r>
              <a:rPr lang="it-IT" altLang="zh-CN" sz="2400" b="0">
                <a:ea typeface="宋体" charset="-122"/>
                <a:sym typeface="Wingdings" pitchFamily="2" charset="2"/>
              </a:rPr>
              <a:t> Indometacina e naprossene invece: sono visti con una certa preoccupazione.</a:t>
            </a:r>
          </a:p>
        </p:txBody>
      </p:sp>
      <p:sp>
        <p:nvSpPr>
          <p:cNvPr id="8192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192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77825" y="0"/>
            <a:ext cx="8416925" cy="7370763"/>
          </a:xfrm>
          <a:prstGeom prst="rect">
            <a:avLst/>
          </a:prstGeom>
          <a:noFill/>
          <a:ln w="9525">
            <a:noFill/>
            <a:miter lim="800000"/>
            <a:headEnd/>
            <a:tailEnd/>
          </a:ln>
        </p:spPr>
        <p:txBody>
          <a:bodyPr>
            <a:spAutoFit/>
          </a:bodyPr>
          <a:lstStyle/>
          <a:p>
            <a:r>
              <a:rPr lang="it-IT" sz="1800"/>
              <a:t>Simili malformazioni sono state riportate anche dopo trattamento con barbiturici. </a:t>
            </a:r>
          </a:p>
          <a:p>
            <a:endParaRPr lang="it-IT" sz="1800"/>
          </a:p>
          <a:p>
            <a:pPr algn="just"/>
            <a:r>
              <a:rPr lang="it-IT" sz="1800">
                <a:latin typeface="Arial" charset="0"/>
                <a:cs typeface="Arial" charset="0"/>
              </a:rPr>
              <a:t>Fenobarbital, primidone e fenitoina </a:t>
            </a:r>
            <a:r>
              <a:rPr lang="it-IT" sz="1800" b="0">
                <a:latin typeface="Arial" charset="0"/>
                <a:cs typeface="Arial" charset="0"/>
              </a:rPr>
              <a:t>sono noti causare una diminuzione  dei livelli di </a:t>
            </a:r>
            <a:r>
              <a:rPr lang="it-IT" sz="1800">
                <a:latin typeface="Arial" charset="0"/>
                <a:cs typeface="Arial" charset="0"/>
              </a:rPr>
              <a:t>acido folico </a:t>
            </a:r>
            <a:r>
              <a:rPr lang="it-IT" sz="1800" b="0">
                <a:latin typeface="Arial" charset="0"/>
                <a:cs typeface="Arial" charset="0"/>
              </a:rPr>
              <a:t>nel plasma tanto che uno degli effetti collaterali di questi farmaci è rappresentato dalla possibilità di provocare casi di anemia megaloblastica sensibile al trattamento con acido folico. </a:t>
            </a:r>
          </a:p>
          <a:p>
            <a:pPr algn="just"/>
            <a:r>
              <a:rPr lang="it-IT" sz="1800">
                <a:solidFill>
                  <a:srgbClr val="FF3300"/>
                </a:solidFill>
                <a:latin typeface="Arial" charset="0"/>
                <a:cs typeface="Arial" charset="0"/>
              </a:rPr>
              <a:t>Cause sconosciute, ma sembra comunque che ci sia interferenza a livello dell'assorbimento intestinale dei folati</a:t>
            </a:r>
            <a:r>
              <a:rPr lang="it-IT" sz="1800" b="0">
                <a:solidFill>
                  <a:srgbClr val="FF3300"/>
                </a:solidFill>
                <a:latin typeface="Arial" charset="0"/>
                <a:cs typeface="Arial" charset="0"/>
              </a:rPr>
              <a:t>.</a:t>
            </a:r>
            <a:r>
              <a:rPr lang="it-IT" sz="1800" b="0">
                <a:latin typeface="Arial" charset="0"/>
                <a:cs typeface="Arial" charset="0"/>
              </a:rPr>
              <a:t> Il folato è essenziale per la sintesi del DNA e, come già accennato, </a:t>
            </a:r>
            <a:r>
              <a:rPr lang="it-IT" sz="1800" b="0">
                <a:solidFill>
                  <a:schemeClr val="accent2"/>
                </a:solidFill>
                <a:latin typeface="Arial" charset="0"/>
                <a:cs typeface="Arial" charset="0"/>
              </a:rPr>
              <a:t>ci sono significative evidenze che una carenza di folati possa provocare anomalie congenite. Per questo motivo sarebbe consigliabile per una donna epilettica l'assunzione durante il periodo della gravidanza di una integrazione di acido folico. </a:t>
            </a:r>
          </a:p>
          <a:p>
            <a:pPr algn="just"/>
            <a:endParaRPr lang="it-IT" sz="1800" b="0">
              <a:solidFill>
                <a:schemeClr val="accent2"/>
              </a:solidFill>
              <a:latin typeface="Arial" charset="0"/>
              <a:cs typeface="Arial" charset="0"/>
            </a:endParaRPr>
          </a:p>
          <a:p>
            <a:pPr algn="just"/>
            <a:r>
              <a:rPr lang="it-IT" sz="1800" b="0">
                <a:latin typeface="Arial" charset="0"/>
                <a:cs typeface="Arial" charset="0"/>
              </a:rPr>
              <a:t>Si ritiene inoltre che il fenobarbital, la fenitoina ed il primidone siano anche implicati in un </a:t>
            </a:r>
            <a:r>
              <a:rPr lang="it-IT" sz="1800">
                <a:latin typeface="Arial" charset="0"/>
                <a:cs typeface="Arial" charset="0"/>
              </a:rPr>
              <a:t>difetto della coagulazione del sangue </a:t>
            </a:r>
            <a:r>
              <a:rPr lang="it-IT" sz="1800" b="0">
                <a:latin typeface="Arial" charset="0"/>
                <a:cs typeface="Arial" charset="0"/>
              </a:rPr>
              <a:t>che somiglia a quello determinato dalla carenza di vitamina K; per questo motivo si tende a consigliare la somministrazione orale di vitamina K alle madri all'ultimo mese di gravidanza ed eventualmente la somministrazione endovenosa durante il parto. </a:t>
            </a:r>
          </a:p>
          <a:p>
            <a:pPr algn="just"/>
            <a:endParaRPr lang="it-IT" sz="1800" b="0">
              <a:latin typeface="Arial" charset="0"/>
              <a:cs typeface="Arial" charset="0"/>
            </a:endParaRPr>
          </a:p>
          <a:p>
            <a:pPr algn="just"/>
            <a:r>
              <a:rPr lang="it-IT" sz="1800" b="0">
                <a:solidFill>
                  <a:schemeClr val="accent2"/>
                </a:solidFill>
                <a:latin typeface="Arial" charset="0"/>
                <a:cs typeface="Arial" charset="0"/>
              </a:rPr>
              <a:t>Fra l'altro anche nei neonati di madri che hanno assunto fenobarbitale, primidone o fenitoina durante la gravidanza si può sviluppare una carenza di fattori coagulanti dipendenti dalla vitamina K e quindi si possono produrre gravi emorragie nelle prime 24 ore di vita. </a:t>
            </a:r>
            <a:r>
              <a:rPr lang="it-IT" sz="1800" b="0">
                <a:solidFill>
                  <a:srgbClr val="FF3300"/>
                </a:solidFill>
                <a:latin typeface="Arial" charset="0"/>
                <a:cs typeface="Arial" charset="0"/>
              </a:rPr>
              <a:t>Una somministrazione di vitamina K può prevenire il verificarsi dell'emorragia. </a:t>
            </a:r>
          </a:p>
          <a:p>
            <a:pPr algn="just"/>
            <a:endParaRPr lang="it-IT" sz="1800" b="0">
              <a:solidFill>
                <a:srgbClr val="FF3300"/>
              </a:solidFill>
              <a:latin typeface="Arial" charset="0"/>
              <a:cs typeface="Arial" charset="0"/>
            </a:endParaRPr>
          </a:p>
          <a:p>
            <a:pPr algn="just">
              <a:spcBef>
                <a:spcPct val="50000"/>
              </a:spcBef>
            </a:pPr>
            <a:endParaRPr lang="it-IT" sz="1800">
              <a:latin typeface="Arial" charset="0"/>
              <a:cs typeface="Arial" charset="0"/>
            </a:endParaRPr>
          </a:p>
        </p:txBody>
      </p:sp>
      <p:sp>
        <p:nvSpPr>
          <p:cNvPr id="921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922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284163" y="-209550"/>
            <a:ext cx="8655050" cy="6681788"/>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chemeClr val="accent2"/>
                </a:solidFill>
                <a:ea typeface="宋体" charset="-122"/>
                <a:sym typeface="Wingdings" pitchFamily="2" charset="2"/>
              </a:rPr>
              <a:t>* Antiepilettici</a:t>
            </a:r>
          </a:p>
          <a:p>
            <a:pPr algn="just"/>
            <a:r>
              <a:rPr lang="it-IT" altLang="zh-CN" sz="2400" b="0">
                <a:ea typeface="宋体" charset="-122"/>
                <a:sym typeface="Wingdings" pitchFamily="2" charset="2"/>
              </a:rPr>
              <a:t>Benché gli anticonvulsivanti siano escreti nel latte materno, si ritiene che le madri: </a:t>
            </a:r>
            <a:r>
              <a:rPr lang="it-IT" altLang="zh-CN" sz="2400" b="0">
                <a:solidFill>
                  <a:schemeClr val="accent2"/>
                </a:solidFill>
                <a:ea typeface="宋体" charset="-122"/>
                <a:sym typeface="Wingdings" pitchFamily="2" charset="2"/>
              </a:rPr>
              <a:t>in trattamento con antiepilettici possano allattare senza rischi. </a:t>
            </a:r>
          </a:p>
          <a:p>
            <a:pPr algn="just"/>
            <a:r>
              <a:rPr lang="it-IT" altLang="zh-CN" sz="2400" b="0">
                <a:ea typeface="宋体" charset="-122"/>
                <a:sym typeface="Wingdings" pitchFamily="2" charset="2"/>
              </a:rPr>
              <a:t>E' stato asserito che i neonati possono assumere dosi terapeutiche di FENOBARBITAL attraverso il latte materno e quindi mostrare segni di depressione centrale con sonnolenza, tuttavia si è notato che, anche con alte dosi, </a:t>
            </a:r>
            <a:r>
              <a:rPr lang="it-IT" altLang="zh-CN" sz="2400" b="0">
                <a:solidFill>
                  <a:schemeClr val="accent2"/>
                </a:solidFill>
                <a:ea typeface="宋体" charset="-122"/>
                <a:sym typeface="Wingdings" pitchFamily="2" charset="2"/>
              </a:rPr>
              <a:t>la dose giornaliera assunta con il latte era ben al di sotto di qualunque dose farmacologicamente attiva.</a:t>
            </a:r>
            <a:r>
              <a:rPr lang="it-IT" altLang="zh-CN" sz="2400" b="0">
                <a:ea typeface="宋体" charset="-122"/>
                <a:sym typeface="Wingdings" pitchFamily="2" charset="2"/>
              </a:rPr>
              <a:t> Si ritiene comunque che </a:t>
            </a:r>
            <a:r>
              <a:rPr lang="it-IT" altLang="zh-CN" sz="2400" b="0">
                <a:solidFill>
                  <a:srgbClr val="FF3300"/>
                </a:solidFill>
                <a:ea typeface="宋体" charset="-122"/>
                <a:sym typeface="Wingdings" pitchFamily="2" charset="2"/>
              </a:rPr>
              <a:t>fenobarbital e primidone andrebbero evitati</a:t>
            </a:r>
            <a:r>
              <a:rPr lang="it-IT" altLang="zh-CN" sz="2400" b="0">
                <a:ea typeface="宋体" charset="-122"/>
                <a:sym typeface="Wingdings" pitchFamily="2" charset="2"/>
              </a:rPr>
              <a:t> </a:t>
            </a:r>
            <a:r>
              <a:rPr lang="it-IT" altLang="zh-CN" sz="2400" b="0">
                <a:solidFill>
                  <a:schemeClr val="accent2"/>
                </a:solidFill>
                <a:ea typeface="宋体" charset="-122"/>
                <a:sym typeface="Wingdings" pitchFamily="2" charset="2"/>
              </a:rPr>
              <a:t>perché il loro lento tasso di metabolizzazione da parte del neonato potrebbe determinare accumulo e quindi sedazione. </a:t>
            </a:r>
          </a:p>
          <a:p>
            <a:pPr algn="just"/>
            <a:r>
              <a:rPr lang="it-IT" altLang="zh-CN" sz="2400" b="0">
                <a:ea typeface="宋体" charset="-122"/>
                <a:sym typeface="Wingdings" pitchFamily="2" charset="2"/>
              </a:rPr>
              <a:t>FENITOINA e CARBAMAZEPINA non raggiungono nel latte dei livelli elevati (1/5 di quelli plasmatici) e non appaiono avere effetti fisici o mentali dannosi per i neonati. Invece alcuni esperti sconsigliano l'uso</a:t>
            </a:r>
            <a:r>
              <a:rPr lang="it-IT" altLang="zh-CN" b="0">
                <a:ea typeface="宋体" charset="-122"/>
                <a:sym typeface="Wingdings" pitchFamily="2" charset="2"/>
              </a:rPr>
              <a:t> </a:t>
            </a:r>
            <a:r>
              <a:rPr lang="it-IT" altLang="zh-CN" sz="2400" b="0">
                <a:ea typeface="宋体" charset="-122"/>
                <a:sym typeface="Wingdings" pitchFamily="2" charset="2"/>
              </a:rPr>
              <a:t>del VALPROATO SODICO a causa di una possibile epatotossicità del prodotto, specie in campo pediatrico. </a:t>
            </a:r>
          </a:p>
        </p:txBody>
      </p:sp>
      <p:sp>
        <p:nvSpPr>
          <p:cNvPr id="8294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294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284163" y="-95250"/>
            <a:ext cx="8655050" cy="6280150"/>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chemeClr val="accent2"/>
                </a:solidFill>
                <a:ea typeface="宋体" charset="-122"/>
                <a:sym typeface="Wingdings" pitchFamily="2" charset="2"/>
              </a:rPr>
              <a:t>*Ipnotici e Ansiolitici</a:t>
            </a:r>
          </a:p>
          <a:p>
            <a:endParaRPr lang="it-IT" altLang="zh-CN" sz="1000" b="0">
              <a:solidFill>
                <a:schemeClr val="accent2"/>
              </a:solidFill>
              <a:ea typeface="宋体" charset="-122"/>
              <a:sym typeface="Wingdings" pitchFamily="2" charset="2"/>
            </a:endParaRPr>
          </a:p>
          <a:p>
            <a:pPr algn="just"/>
            <a:r>
              <a:rPr lang="it-IT" altLang="zh-CN" sz="2400" b="0">
                <a:ea typeface="宋体" charset="-122"/>
                <a:sym typeface="Wingdings" pitchFamily="2" charset="2"/>
              </a:rPr>
              <a:t>Tra le benzodiazepine uno dei farmaci più studiati è stato il </a:t>
            </a:r>
            <a:r>
              <a:rPr lang="it-IT" altLang="zh-CN" sz="2400">
                <a:ea typeface="宋体" charset="-122"/>
                <a:sym typeface="Wingdings" pitchFamily="2" charset="2"/>
              </a:rPr>
              <a:t>DIAZEPAM. </a:t>
            </a:r>
            <a:r>
              <a:rPr lang="it-IT" altLang="zh-CN" sz="2400" b="0">
                <a:ea typeface="宋体" charset="-122"/>
                <a:sym typeface="Wingdings" pitchFamily="2" charset="2"/>
              </a:rPr>
              <a:t>Esso è largamente legato alle proteine plasmatiche e di conseguenza la concentrazione del diazepam e del suo principale metabolita, </a:t>
            </a:r>
            <a:r>
              <a:rPr lang="it-IT" altLang="zh-CN" sz="2400">
                <a:ea typeface="宋体" charset="-122"/>
                <a:sym typeface="Wingdings" pitchFamily="2" charset="2"/>
              </a:rPr>
              <a:t>NORDIAZEPAM, </a:t>
            </a:r>
            <a:r>
              <a:rPr lang="it-IT" altLang="zh-CN" sz="2400" b="0">
                <a:ea typeface="宋体" charset="-122"/>
                <a:sym typeface="Wingdings" pitchFamily="2" charset="2"/>
              </a:rPr>
              <a:t>nel latte è bassa. Tuttavia la lunga semivita del diazepam (24-48 ore) e la ancor più lunga semivita del nordiazepam (42-96 ore) (fra l'altro nel neonato la semivita è probabilmente più lunga) fanno ritenere che l'assunzione giornaliera da parte del neonato, anche di piccole dosi nel latte materno, possano portare ad accumulo con depressione del SNC (</a:t>
            </a:r>
            <a:r>
              <a:rPr lang="it-IT" altLang="zh-CN" sz="2400" b="0">
                <a:solidFill>
                  <a:schemeClr val="accent2"/>
                </a:solidFill>
                <a:ea typeface="宋体" charset="-122"/>
                <a:sym typeface="Wingdings" pitchFamily="2" charset="2"/>
              </a:rPr>
              <a:t>letargia</a:t>
            </a:r>
            <a:r>
              <a:rPr lang="it-IT" altLang="zh-CN" sz="2400" b="0">
                <a:ea typeface="宋体" charset="-122"/>
                <a:sym typeface="Wingdings" pitchFamily="2" charset="2"/>
              </a:rPr>
              <a:t>), come è stato evidenziato da tracciati elettroencefalografici. </a:t>
            </a:r>
          </a:p>
          <a:p>
            <a:pPr algn="just">
              <a:lnSpc>
                <a:spcPct val="90000"/>
              </a:lnSpc>
            </a:pPr>
            <a:r>
              <a:rPr lang="it-IT" altLang="zh-CN" sz="2400" b="0">
                <a:ea typeface="宋体" charset="-122"/>
                <a:sym typeface="Wingdings" pitchFamily="2" charset="2"/>
              </a:rPr>
              <a:t>Anche il </a:t>
            </a:r>
            <a:r>
              <a:rPr lang="it-IT" altLang="zh-CN" sz="2400">
                <a:ea typeface="宋体" charset="-122"/>
                <a:sym typeface="Wingdings" pitchFamily="2" charset="2"/>
              </a:rPr>
              <a:t>NITRAZEPAM </a:t>
            </a:r>
            <a:r>
              <a:rPr lang="it-IT" altLang="zh-CN" sz="2400" b="0">
                <a:ea typeface="宋体" charset="-122"/>
                <a:sym typeface="Wingdings" pitchFamily="2" charset="2"/>
              </a:rPr>
              <a:t>(Mogadon) e </a:t>
            </a:r>
            <a:r>
              <a:rPr lang="it-IT" altLang="zh-CN" sz="2400">
                <a:ea typeface="宋体" charset="-122"/>
                <a:sym typeface="Wingdings" pitchFamily="2" charset="2"/>
              </a:rPr>
              <a:t>l'OXAZEPAM </a:t>
            </a:r>
            <a:r>
              <a:rPr lang="it-IT" altLang="zh-CN" sz="2400" b="0">
                <a:ea typeface="宋体" charset="-122"/>
                <a:sym typeface="Wingdings" pitchFamily="2" charset="2"/>
              </a:rPr>
              <a:t>(Serpax) così come altre benzodiazepine (Lorazepam o Tavor t/2 10-20 ore; triazolam o Halcion t/2 1,5-3 ore) entrano nel latte materno e dovrebbero essere usate con cautela; tuttavia questi farmaci hanno tempi di semivita più brevi (circa 5-10 ore)</a:t>
            </a:r>
            <a:r>
              <a:rPr lang="it-IT" altLang="zh-CN" b="0">
                <a:ea typeface="宋体" charset="-122"/>
                <a:sym typeface="Wingdings" pitchFamily="2" charset="2"/>
              </a:rPr>
              <a:t> </a:t>
            </a:r>
          </a:p>
        </p:txBody>
      </p:sp>
      <p:sp>
        <p:nvSpPr>
          <p:cNvPr id="8397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397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284163" y="-193675"/>
            <a:ext cx="8655050" cy="6743700"/>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chemeClr val="accent2"/>
                </a:solidFill>
                <a:ea typeface="宋体" charset="-122"/>
                <a:sym typeface="Wingdings" pitchFamily="2" charset="2"/>
              </a:rPr>
              <a:t>*Neurolettici</a:t>
            </a:r>
          </a:p>
          <a:p>
            <a:pPr algn="just"/>
            <a:r>
              <a:rPr lang="it-IT" altLang="zh-CN" sz="2400">
                <a:ea typeface="宋体" charset="-122"/>
                <a:sym typeface="Wingdings" pitchFamily="2" charset="2"/>
              </a:rPr>
              <a:t>La CLORPROMAZINA </a:t>
            </a:r>
            <a:r>
              <a:rPr lang="it-IT" altLang="zh-CN" sz="2400" b="0">
                <a:ea typeface="宋体" charset="-122"/>
                <a:sym typeface="Wingdings" pitchFamily="2" charset="2"/>
              </a:rPr>
              <a:t>normalmente non è presente in forti quantità, ed infatti non dà luogo nei neonati ad effetti tossici fisici o mentali, tuttavia molti autori raccomandano di non usare nelle madri dosi elevate perchè vi può essere il richio di avere letargia nei neonati. </a:t>
            </a:r>
            <a:r>
              <a:rPr lang="it-IT" altLang="zh-CN" sz="2400" b="0" i="1">
                <a:solidFill>
                  <a:schemeClr val="accent2"/>
                </a:solidFill>
                <a:ea typeface="宋体" charset="-122"/>
                <a:sym typeface="Wingdings" pitchFamily="2" charset="2"/>
              </a:rPr>
              <a:t>La lattazione può essere aumentata da bloccanti dei recettori dopaminici compresi clorpromazina</a:t>
            </a:r>
            <a:r>
              <a:rPr lang="it-IT" altLang="zh-CN" sz="2400" b="0">
                <a:ea typeface="宋体" charset="-122"/>
                <a:sym typeface="Wingdings" pitchFamily="2" charset="2"/>
              </a:rPr>
              <a:t> e </a:t>
            </a:r>
            <a:r>
              <a:rPr lang="it-IT" altLang="zh-CN" sz="2400">
                <a:ea typeface="宋体" charset="-122"/>
                <a:sym typeface="Wingdings" pitchFamily="2" charset="2"/>
              </a:rPr>
              <a:t>METOCLOPRAMIDE </a:t>
            </a:r>
            <a:r>
              <a:rPr lang="it-IT" altLang="zh-CN" sz="2400" b="0">
                <a:ea typeface="宋体" charset="-122"/>
                <a:sym typeface="Wingdings" pitchFamily="2" charset="2"/>
              </a:rPr>
              <a:t>(Plasil) (antagonista dei recettori D2 della dopamina) che aumentano i livelli serici di prolattina.</a:t>
            </a:r>
          </a:p>
          <a:p>
            <a:r>
              <a:rPr lang="it-IT" altLang="zh-CN">
                <a:solidFill>
                  <a:schemeClr val="accent2"/>
                </a:solidFill>
                <a:ea typeface="宋体" charset="-122"/>
                <a:sym typeface="Wingdings" pitchFamily="2" charset="2"/>
              </a:rPr>
              <a:t>*Alcool</a:t>
            </a:r>
            <a:endParaRPr lang="it-IT" altLang="zh-CN" b="0">
              <a:solidFill>
                <a:schemeClr val="accent2"/>
              </a:solidFill>
              <a:ea typeface="宋体" charset="-122"/>
              <a:sym typeface="Wingdings" pitchFamily="2" charset="2"/>
            </a:endParaRPr>
          </a:p>
          <a:p>
            <a:pPr algn="just"/>
            <a:r>
              <a:rPr lang="it-IT" altLang="zh-CN" sz="2400" b="0">
                <a:ea typeface="宋体" charset="-122"/>
                <a:sym typeface="Wingdings" pitchFamily="2" charset="2"/>
              </a:rPr>
              <a:t>Raggiunge nel latte la stessa concentrazione del plasma; con livelli plasmatici materni che possono essere verosimilmente raggiunti da un consumo "sociale" di alcool (80-90 mg/ 100 ml), la dose di alcool che può venir assunta da un neonato che beve 200 ml di latte si aggirerebbe attorno ai 36 mg/Kg, dose che è molto improbabile che possa dare effetti tossici. Se tuttavia il consumo materno di alcool è elevato, si può avere depressione del SNC nel neonato</a:t>
            </a:r>
            <a:r>
              <a:rPr lang="it-IT" altLang="zh-CN" b="0">
                <a:ea typeface="宋体" charset="-122"/>
                <a:sym typeface="Wingdings" pitchFamily="2" charset="2"/>
              </a:rPr>
              <a:t>. </a:t>
            </a:r>
            <a:r>
              <a:rPr lang="it-IT" altLang="zh-CN" sz="2400" b="0">
                <a:ea typeface="宋体" charset="-122"/>
                <a:sym typeface="Wingdings" pitchFamily="2" charset="2"/>
              </a:rPr>
              <a:t> </a:t>
            </a:r>
          </a:p>
        </p:txBody>
      </p:sp>
      <p:sp>
        <p:nvSpPr>
          <p:cNvPr id="8499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499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284163" y="-193675"/>
            <a:ext cx="8655050" cy="6926263"/>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chemeClr val="accent2"/>
                </a:solidFill>
                <a:ea typeface="宋体" charset="-122"/>
                <a:sym typeface="Wingdings" pitchFamily="2" charset="2"/>
              </a:rPr>
              <a:t>*Nicotina</a:t>
            </a:r>
          </a:p>
          <a:p>
            <a:pPr algn="just"/>
            <a:r>
              <a:rPr lang="it-IT" altLang="zh-CN" sz="2400" b="0">
                <a:ea typeface="宋体" charset="-122"/>
                <a:sym typeface="Wingdings" pitchFamily="2" charset="2"/>
              </a:rPr>
              <a:t>E' presente nelle madri fumatrici in piccole quantità variabili che non hanno influenza sul neonato</a:t>
            </a:r>
            <a:r>
              <a:rPr lang="it-IT" altLang="zh-CN" sz="2400">
                <a:ea typeface="宋体" charset="-122"/>
                <a:sym typeface="Wingdings" pitchFamily="2" charset="2"/>
              </a:rPr>
              <a:t>; ma se si fumano dalle 20 alle 30 sigarette al giorno si ha una significativa diminuzione nella produzione di latte, </a:t>
            </a:r>
            <a:r>
              <a:rPr lang="it-IT" altLang="zh-CN" sz="2400" b="0">
                <a:ea typeface="宋体" charset="-122"/>
                <a:sym typeface="Wingdings" pitchFamily="2" charset="2"/>
              </a:rPr>
              <a:t>ma anche</a:t>
            </a:r>
            <a:r>
              <a:rPr lang="it-IT" altLang="zh-CN" sz="2400">
                <a:ea typeface="宋体" charset="-122"/>
                <a:sym typeface="Wingdings" pitchFamily="2" charset="2"/>
              </a:rPr>
              <a:t> talora vomito, crampi addominali e diarrea nel neonato, per effetto della nicotina che a livello gastro-intestinale ha azioni di tipo parasimpatico dovute alla stimolazione dei gangli parasimpatici e quindi delle terminazioni colinergiche con aumento del tono e dell'attività motoria intestinale.</a:t>
            </a:r>
            <a:r>
              <a:rPr lang="it-IT" altLang="zh-CN" sz="2400" b="0">
                <a:ea typeface="宋体" charset="-122"/>
                <a:sym typeface="Wingdings" pitchFamily="2" charset="2"/>
              </a:rPr>
              <a:t> </a:t>
            </a:r>
          </a:p>
          <a:p>
            <a:pPr algn="just"/>
            <a:endParaRPr lang="it-IT" altLang="zh-CN" sz="1200" b="0">
              <a:ea typeface="宋体" charset="-122"/>
              <a:sym typeface="Wingdings" pitchFamily="2" charset="2"/>
            </a:endParaRPr>
          </a:p>
          <a:p>
            <a:r>
              <a:rPr lang="it-IT" altLang="zh-CN" b="0">
                <a:solidFill>
                  <a:schemeClr val="accent2"/>
                </a:solidFill>
                <a:ea typeface="宋体" charset="-122"/>
                <a:sym typeface="Wingdings" pitchFamily="2" charset="2"/>
              </a:rPr>
              <a:t>*Lassativi</a:t>
            </a:r>
          </a:p>
          <a:p>
            <a:pPr algn="just"/>
            <a:r>
              <a:rPr lang="it-IT" altLang="zh-CN" sz="2400" b="0">
                <a:ea typeface="宋体" charset="-122"/>
                <a:sym typeface="Wingdings" pitchFamily="2" charset="2"/>
              </a:rPr>
              <a:t>Farmaci ANTRACHINONICI (cascara, senna, aloe, rabarbaro) assunti dalla madre durante l'allattamento possono causare diarrea nel neonato. Altri lassativi (es. lassativi OSMOTICI tipo mannitolo o levulosio) possono essere usati con tranquillità. </a:t>
            </a:r>
          </a:p>
          <a:p>
            <a:pPr algn="just"/>
            <a:r>
              <a:rPr lang="it-IT" altLang="zh-CN" sz="2400" b="0">
                <a:ea typeface="宋体" charset="-122"/>
                <a:sym typeface="Wingdings" pitchFamily="2" charset="2"/>
              </a:rPr>
              <a:t>Non usabile il SOLFATO DI MAGNESIO (sale amaro) perché provoca una tale perdita di acqua da compromettere la montata lattea</a:t>
            </a:r>
            <a:r>
              <a:rPr lang="it-IT" altLang="zh-CN" b="0">
                <a:ea typeface="宋体" charset="-122"/>
                <a:sym typeface="Wingdings" pitchFamily="2" charset="2"/>
              </a:rPr>
              <a:t>. </a:t>
            </a:r>
          </a:p>
        </p:txBody>
      </p:sp>
      <p:sp>
        <p:nvSpPr>
          <p:cNvPr id="86019"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6020"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7042" name="Text Box 2"/>
          <p:cNvSpPr txBox="1">
            <a:spLocks noChangeArrowheads="1"/>
          </p:cNvSpPr>
          <p:nvPr/>
        </p:nvSpPr>
        <p:spPr bwMode="auto">
          <a:xfrm>
            <a:off x="284163" y="-288925"/>
            <a:ext cx="8655050" cy="7254875"/>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a:solidFill>
                  <a:schemeClr val="accent2"/>
                </a:solidFill>
                <a:ea typeface="宋体" charset="-122"/>
                <a:sym typeface="Wingdings" pitchFamily="2" charset="2"/>
              </a:rPr>
              <a:t>*Anti-ipertensivi</a:t>
            </a:r>
          </a:p>
          <a:p>
            <a:pPr algn="just">
              <a:lnSpc>
                <a:spcPct val="85000"/>
              </a:lnSpc>
            </a:pPr>
            <a:r>
              <a:rPr lang="it-IT" altLang="zh-CN">
                <a:solidFill>
                  <a:schemeClr val="accent2"/>
                </a:solidFill>
                <a:ea typeface="宋体" charset="-122"/>
                <a:sym typeface="Wingdings" pitchFamily="2" charset="2"/>
              </a:rPr>
              <a:t>- beta-bloccanti: </a:t>
            </a:r>
            <a:r>
              <a:rPr lang="it-IT" altLang="zh-CN" u="sng">
                <a:solidFill>
                  <a:schemeClr val="accent2"/>
                </a:solidFill>
                <a:ea typeface="宋体" charset="-122"/>
                <a:sym typeface="Wingdings" pitchFamily="2" charset="2"/>
              </a:rPr>
              <a:t> </a:t>
            </a:r>
            <a:r>
              <a:rPr lang="it-IT" altLang="zh-CN" sz="2400">
                <a:ea typeface="宋体" charset="-122"/>
                <a:sym typeface="Wingdings" pitchFamily="2" charset="2"/>
              </a:rPr>
              <a:t>Propranololo, metoprololo, labetalolo </a:t>
            </a:r>
            <a:r>
              <a:rPr lang="it-IT" altLang="zh-CN" sz="2400" b="0">
                <a:ea typeface="宋体" charset="-122"/>
                <a:sym typeface="Wingdings" pitchFamily="2" charset="2"/>
              </a:rPr>
              <a:t>dato il loro alto legame con le proteine plasmatiche sono escreti in piccole quantità nel latte materno e sono compatibili con l'allattamento. Al contrario </a:t>
            </a:r>
            <a:r>
              <a:rPr lang="it-IT" altLang="zh-CN" sz="2400">
                <a:ea typeface="宋体" charset="-122"/>
                <a:sym typeface="Wingdings" pitchFamily="2" charset="2"/>
              </a:rPr>
              <a:t>atenololo e sotalolo</a:t>
            </a:r>
            <a:r>
              <a:rPr lang="it-IT" altLang="zh-CN" sz="2400" b="0">
                <a:ea typeface="宋体" charset="-122"/>
                <a:sym typeface="Wingdings" pitchFamily="2" charset="2"/>
              </a:rPr>
              <a:t> presentano un basso legame con le proteine e quindi sono escreti in grande quantità e possono causare ipotensione e bradicardia</a:t>
            </a:r>
            <a:r>
              <a:rPr lang="it-IT" altLang="zh-CN" b="0">
                <a:ea typeface="宋体" charset="-122"/>
                <a:sym typeface="Wingdings" pitchFamily="2" charset="2"/>
              </a:rPr>
              <a:t> </a:t>
            </a:r>
          </a:p>
          <a:p>
            <a:pPr algn="just"/>
            <a:r>
              <a:rPr lang="it-IT" altLang="zh-CN">
                <a:solidFill>
                  <a:schemeClr val="accent2"/>
                </a:solidFill>
                <a:ea typeface="宋体" charset="-122"/>
                <a:sym typeface="Wingdings" pitchFamily="2" charset="2"/>
              </a:rPr>
              <a:t>- Calcio antagonisti:</a:t>
            </a:r>
            <a:r>
              <a:rPr lang="it-IT" altLang="zh-CN">
                <a:ea typeface="宋体" charset="-122"/>
                <a:sym typeface="Wingdings" pitchFamily="2" charset="2"/>
              </a:rPr>
              <a:t> </a:t>
            </a:r>
            <a:r>
              <a:rPr lang="it-IT" altLang="zh-CN" sz="2400" b="0">
                <a:ea typeface="宋体" charset="-122"/>
                <a:sym typeface="Wingdings" pitchFamily="2" charset="2"/>
              </a:rPr>
              <a:t>largamente usati nel periodo post-natale. </a:t>
            </a:r>
            <a:r>
              <a:rPr lang="it-IT" altLang="zh-CN" sz="2400">
                <a:ea typeface="宋体" charset="-122"/>
                <a:sym typeface="Wingdings" pitchFamily="2" charset="2"/>
              </a:rPr>
              <a:t>Verapamile e nifedipina</a:t>
            </a:r>
            <a:r>
              <a:rPr lang="it-IT" altLang="zh-CN" sz="2400" b="0">
                <a:ea typeface="宋体" charset="-122"/>
                <a:sym typeface="Wingdings" pitchFamily="2" charset="2"/>
              </a:rPr>
              <a:t> sono state ritrovate nel latte in quantità basse, minori rispetto il dosaggio terapeutico per bambini. Le altre diidropiridine sono presenti nel latte in quantità minime. </a:t>
            </a:r>
          </a:p>
          <a:p>
            <a:pPr algn="just"/>
            <a:r>
              <a:rPr lang="it-IT" altLang="zh-CN" sz="2400">
                <a:ea typeface="宋体" charset="-122"/>
                <a:sym typeface="Wingdings" pitchFamily="2" charset="2"/>
              </a:rPr>
              <a:t>Il diltiazem</a:t>
            </a:r>
            <a:r>
              <a:rPr lang="it-IT" altLang="zh-CN" sz="2400" b="0">
                <a:ea typeface="宋体" charset="-122"/>
                <a:sym typeface="Wingdings" pitchFamily="2" charset="2"/>
              </a:rPr>
              <a:t> è invece presente in quantità più elevate e, perciò si consiglia l’utilizzo di farmaci alternativi. </a:t>
            </a:r>
          </a:p>
          <a:p>
            <a:r>
              <a:rPr lang="it-IT" altLang="zh-CN">
                <a:solidFill>
                  <a:schemeClr val="accent2"/>
                </a:solidFill>
                <a:ea typeface="宋体" charset="-122"/>
                <a:sym typeface="Wingdings" pitchFamily="2" charset="2"/>
              </a:rPr>
              <a:t>- Diuretici</a:t>
            </a:r>
            <a:r>
              <a:rPr lang="it-IT" altLang="zh-CN">
                <a:ea typeface="宋体" charset="-122"/>
                <a:sym typeface="Wingdings" pitchFamily="2" charset="2"/>
              </a:rPr>
              <a:t>:</a:t>
            </a:r>
          </a:p>
          <a:p>
            <a:pPr algn="just"/>
            <a:r>
              <a:rPr lang="it-IT" altLang="zh-CN" sz="2400">
                <a:ea typeface="宋体" charset="-122"/>
                <a:sym typeface="Wingdings" pitchFamily="2" charset="2"/>
              </a:rPr>
              <a:t>La CLOROTIAZIDE </a:t>
            </a:r>
            <a:r>
              <a:rPr lang="it-IT" altLang="zh-CN" sz="2400" b="0">
                <a:ea typeface="宋体" charset="-122"/>
                <a:sym typeface="Wingdings" pitchFamily="2" charset="2"/>
              </a:rPr>
              <a:t>ed altri diuretici </a:t>
            </a:r>
            <a:r>
              <a:rPr lang="it-IT" altLang="zh-CN" sz="2400">
                <a:ea typeface="宋体" charset="-122"/>
                <a:sym typeface="Wingdings" pitchFamily="2" charset="2"/>
              </a:rPr>
              <a:t>(FUROSEMIDE) </a:t>
            </a:r>
            <a:r>
              <a:rPr lang="it-IT" altLang="zh-CN" sz="2400" b="0">
                <a:solidFill>
                  <a:schemeClr val="accent2"/>
                </a:solidFill>
                <a:ea typeface="宋体" charset="-122"/>
                <a:sym typeface="Wingdings" pitchFamily="2" charset="2"/>
              </a:rPr>
              <a:t>possono inibire la lattazione</a:t>
            </a:r>
            <a:r>
              <a:rPr lang="it-IT" altLang="zh-CN" sz="2400" b="0">
                <a:ea typeface="宋体" charset="-122"/>
                <a:sym typeface="Wingdings" pitchFamily="2" charset="2"/>
              </a:rPr>
              <a:t> in quanto causano iponatriemia e deplezione del liquido extracellulare, ma la loro presenza nel latte è molto scarsa e priva di effetto. Lo </a:t>
            </a:r>
            <a:r>
              <a:rPr lang="it-IT" altLang="zh-CN" sz="2400">
                <a:ea typeface="宋体" charset="-122"/>
                <a:sym typeface="Wingdings" pitchFamily="2" charset="2"/>
              </a:rPr>
              <a:t>spironolattone </a:t>
            </a:r>
            <a:r>
              <a:rPr lang="it-IT" altLang="zh-CN" sz="2400" b="0">
                <a:ea typeface="宋体" charset="-122"/>
                <a:sym typeface="Wingdings" pitchFamily="2" charset="2"/>
              </a:rPr>
              <a:t>è presente nel latte e si calcola che il neonato assuma una quantità pari al 2% della dose materna. </a:t>
            </a:r>
          </a:p>
        </p:txBody>
      </p:sp>
      <p:sp>
        <p:nvSpPr>
          <p:cNvPr id="8704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704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284163" y="76200"/>
            <a:ext cx="8655050" cy="5729288"/>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pPr>
              <a:buFontTx/>
              <a:buChar char="-"/>
            </a:pPr>
            <a:r>
              <a:rPr lang="it-IT" altLang="zh-CN">
                <a:solidFill>
                  <a:schemeClr val="accent2"/>
                </a:solidFill>
                <a:ea typeface="宋体" charset="-122"/>
                <a:sym typeface="Wingdings" pitchFamily="2" charset="2"/>
              </a:rPr>
              <a:t>ACE inibitori: </a:t>
            </a:r>
            <a:r>
              <a:rPr lang="it-IT" altLang="zh-CN" sz="2400">
                <a:ea typeface="宋体" charset="-122"/>
                <a:sym typeface="Wingdings" pitchFamily="2" charset="2"/>
              </a:rPr>
              <a:t>Captopril ed enalapril: </a:t>
            </a:r>
            <a:r>
              <a:rPr lang="it-IT" altLang="zh-CN" sz="2400" b="0">
                <a:ea typeface="宋体" charset="-122"/>
                <a:sym typeface="Wingdings" pitchFamily="2" charset="2"/>
              </a:rPr>
              <a:t>non segnalazioni. Altri prodotti non studiati</a:t>
            </a:r>
          </a:p>
          <a:p>
            <a:endParaRPr lang="it-IT" altLang="zh-CN" sz="2400" b="0">
              <a:ea typeface="宋体" charset="-122"/>
              <a:sym typeface="Wingdings" pitchFamily="2" charset="2"/>
            </a:endParaRPr>
          </a:p>
          <a:p>
            <a:r>
              <a:rPr lang="it-IT" altLang="zh-CN">
                <a:solidFill>
                  <a:schemeClr val="accent2"/>
                </a:solidFill>
                <a:ea typeface="宋体" charset="-122"/>
                <a:sym typeface="Wingdings" pitchFamily="2" charset="2"/>
              </a:rPr>
              <a:t>* Antidepressivi</a:t>
            </a:r>
          </a:p>
          <a:p>
            <a:r>
              <a:rPr lang="it-IT" altLang="zh-CN">
                <a:solidFill>
                  <a:schemeClr val="accent2"/>
                </a:solidFill>
                <a:ea typeface="宋体" charset="-122"/>
                <a:sym typeface="Wingdings" pitchFamily="2" charset="2"/>
              </a:rPr>
              <a:t>-Triciclici: </a:t>
            </a:r>
            <a:r>
              <a:rPr lang="it-IT" altLang="zh-CN" sz="2400" b="0">
                <a:ea typeface="宋体" charset="-122"/>
                <a:sym typeface="Wingdings" pitchFamily="2" charset="2"/>
              </a:rPr>
              <a:t>Poco o nessun effetto. Però perplessità nell’uso</a:t>
            </a:r>
          </a:p>
          <a:p>
            <a:endParaRPr lang="it-IT" altLang="zh-CN" sz="800" b="0">
              <a:ea typeface="宋体" charset="-122"/>
              <a:sym typeface="Wingdings" pitchFamily="2" charset="2"/>
            </a:endParaRPr>
          </a:p>
          <a:p>
            <a:pPr algn="just">
              <a:lnSpc>
                <a:spcPct val="85000"/>
              </a:lnSpc>
              <a:buFontTx/>
              <a:buChar char="-"/>
            </a:pPr>
            <a:r>
              <a:rPr lang="it-IT" altLang="zh-CN">
                <a:solidFill>
                  <a:schemeClr val="accent2"/>
                </a:solidFill>
                <a:ea typeface="宋体" charset="-122"/>
                <a:sym typeface="Wingdings" pitchFamily="2" charset="2"/>
              </a:rPr>
              <a:t>SSRI: </a:t>
            </a:r>
            <a:r>
              <a:rPr lang="it-IT" altLang="zh-CN" sz="2400">
                <a:ea typeface="宋体" charset="-122"/>
                <a:sym typeface="Wingdings" pitchFamily="2" charset="2"/>
              </a:rPr>
              <a:t>Farmaci di prima scelta (fra questi la sertralina (eventualmente la paroxetina) è probabilmente la più sicura, perché è stata intensamente studiata e raggiunge livelli minimi.</a:t>
            </a:r>
            <a:r>
              <a:rPr lang="it-IT" altLang="zh-CN" b="0">
                <a:ea typeface="宋体" charset="-122"/>
                <a:sym typeface="Wingdings" pitchFamily="2" charset="2"/>
              </a:rPr>
              <a:t> </a:t>
            </a:r>
            <a:r>
              <a:rPr lang="it-IT" altLang="zh-CN" sz="2400">
                <a:ea typeface="宋体" charset="-122"/>
                <a:sym typeface="Wingdings" pitchFamily="2" charset="2"/>
              </a:rPr>
              <a:t>Uso della fluoxetina discutibile per lunga emivita.</a:t>
            </a:r>
          </a:p>
          <a:p>
            <a:pPr algn="just">
              <a:lnSpc>
                <a:spcPct val="85000"/>
              </a:lnSpc>
            </a:pPr>
            <a:endParaRPr lang="it-IT" altLang="zh-CN" sz="2400">
              <a:ea typeface="宋体" charset="-122"/>
              <a:sym typeface="Wingdings" pitchFamily="2" charset="2"/>
            </a:endParaRPr>
          </a:p>
          <a:p>
            <a:r>
              <a:rPr lang="it-IT" altLang="zh-CN">
                <a:solidFill>
                  <a:schemeClr val="accent2"/>
                </a:solidFill>
                <a:ea typeface="宋体" charset="-122"/>
                <a:sym typeface="Wingdings" pitchFamily="2" charset="2"/>
              </a:rPr>
              <a:t>* Anti-diabetici</a:t>
            </a:r>
            <a:r>
              <a:rPr lang="it-IT" altLang="zh-CN">
                <a:ea typeface="宋体" charset="-122"/>
                <a:sym typeface="Wingdings" pitchFamily="2" charset="2"/>
              </a:rPr>
              <a:t> </a:t>
            </a:r>
            <a:endParaRPr lang="it-IT" altLang="zh-CN" b="0">
              <a:ea typeface="宋体" charset="-122"/>
              <a:sym typeface="Wingdings" pitchFamily="2" charset="2"/>
            </a:endParaRPr>
          </a:p>
          <a:p>
            <a:r>
              <a:rPr lang="it-IT" altLang="zh-CN" sz="2400" b="0">
                <a:ea typeface="宋体" charset="-122"/>
                <a:sym typeface="Wingdings" pitchFamily="2" charset="2"/>
              </a:rPr>
              <a:t>L'insulina non è escreta nel latte ed è considerata sicura. </a:t>
            </a:r>
          </a:p>
          <a:p>
            <a:endParaRPr lang="it-IT" altLang="zh-CN" sz="2400" b="0">
              <a:ea typeface="宋体" charset="-122"/>
              <a:sym typeface="Wingdings" pitchFamily="2" charset="2"/>
            </a:endParaRPr>
          </a:p>
          <a:p>
            <a:r>
              <a:rPr lang="it-IT" altLang="zh-CN" sz="2400">
                <a:ea typeface="宋体" charset="-122"/>
                <a:sym typeface="Wingdings" pitchFamily="2" charset="2"/>
              </a:rPr>
              <a:t>Consigliabile evitare l'uso della metformina.</a:t>
            </a:r>
            <a:r>
              <a:rPr lang="it-IT" altLang="zh-CN" b="0">
                <a:ea typeface="宋体" charset="-122"/>
                <a:sym typeface="Wingdings" pitchFamily="2" charset="2"/>
              </a:rPr>
              <a:t> </a:t>
            </a:r>
          </a:p>
        </p:txBody>
      </p:sp>
      <p:sp>
        <p:nvSpPr>
          <p:cNvPr id="88067"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8068"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284163" y="-19050"/>
            <a:ext cx="8655050" cy="6959600"/>
          </a:xfrm>
          <a:prstGeom prst="rect">
            <a:avLst/>
          </a:prstGeom>
          <a:noFill/>
          <a:ln w="9525">
            <a:noFill/>
            <a:miter lim="800000"/>
            <a:headEnd/>
            <a:tailEnd/>
          </a:ln>
        </p:spPr>
        <p:txBody>
          <a:bodyPr>
            <a:spAutoFit/>
          </a:bodyPr>
          <a:lstStyle/>
          <a:p>
            <a:r>
              <a:rPr lang="it-IT" altLang="zh-CN">
                <a:solidFill>
                  <a:srgbClr val="00CC00"/>
                </a:solidFill>
                <a:ea typeface="宋体" charset="-122"/>
                <a:sym typeface="Wingdings" pitchFamily="2" charset="2"/>
              </a:rPr>
              <a:t>Farmaci sicuri nell’allattamento</a:t>
            </a:r>
            <a:r>
              <a:rPr lang="it-IT" altLang="zh-CN" b="0">
                <a:solidFill>
                  <a:srgbClr val="00CC00"/>
                </a:solidFill>
                <a:ea typeface="宋体" charset="-122"/>
                <a:sym typeface="Wingdings" pitchFamily="2" charset="2"/>
              </a:rPr>
              <a:t> </a:t>
            </a:r>
          </a:p>
          <a:p>
            <a:endParaRPr lang="it-IT" altLang="zh-CN" sz="1000" b="0" u="sng">
              <a:solidFill>
                <a:srgbClr val="00CC00"/>
              </a:solidFill>
              <a:ea typeface="宋体" charset="-122"/>
              <a:sym typeface="Wingdings" pitchFamily="2" charset="2"/>
            </a:endParaRPr>
          </a:p>
          <a:p>
            <a:r>
              <a:rPr lang="it-IT" altLang="zh-CN">
                <a:solidFill>
                  <a:srgbClr val="00CC00"/>
                </a:solidFill>
                <a:ea typeface="宋体" charset="-122"/>
                <a:sym typeface="Wingdings" pitchFamily="2" charset="2"/>
              </a:rPr>
              <a:t>*Digossina</a:t>
            </a:r>
            <a:r>
              <a:rPr lang="it-IT" altLang="zh-CN" b="0" u="sng">
                <a:solidFill>
                  <a:schemeClr val="hlink"/>
                </a:solidFill>
                <a:ea typeface="宋体" charset="-122"/>
                <a:sym typeface="Wingdings" pitchFamily="2" charset="2"/>
              </a:rPr>
              <a:t> </a:t>
            </a:r>
            <a:endParaRPr lang="it-IT" altLang="zh-CN" b="0">
              <a:solidFill>
                <a:schemeClr val="hlink"/>
              </a:solidFill>
              <a:ea typeface="宋体" charset="-122"/>
              <a:sym typeface="Wingdings" pitchFamily="2" charset="2"/>
            </a:endParaRPr>
          </a:p>
          <a:p>
            <a:pPr algn="just"/>
            <a:r>
              <a:rPr lang="it-IT" altLang="zh-CN" sz="2400" b="0">
                <a:ea typeface="宋体" charset="-122"/>
                <a:sym typeface="Wingdings" pitchFamily="2" charset="2"/>
              </a:rPr>
              <a:t>E' presente nel latte alla stessa concentrazione del siero materno, ma dal momento che questa è bassa, la dose di digossina che arriva al neonato è al di sotto di quella farmacologica. </a:t>
            </a:r>
          </a:p>
          <a:p>
            <a:endParaRPr lang="it-IT" altLang="zh-CN" sz="900" b="0">
              <a:ea typeface="宋体" charset="-122"/>
              <a:sym typeface="Wingdings" pitchFamily="2" charset="2"/>
            </a:endParaRPr>
          </a:p>
          <a:p>
            <a:r>
              <a:rPr lang="it-IT" altLang="zh-CN">
                <a:solidFill>
                  <a:srgbClr val="00CC00"/>
                </a:solidFill>
                <a:ea typeface="宋体" charset="-122"/>
                <a:sym typeface="Wingdings" pitchFamily="2" charset="2"/>
              </a:rPr>
              <a:t>*F. anti-allergici e Farmaci per riniti</a:t>
            </a:r>
            <a:r>
              <a:rPr lang="it-IT" altLang="zh-CN">
                <a:ea typeface="宋体" charset="-122"/>
                <a:sym typeface="Wingdings" pitchFamily="2" charset="2"/>
              </a:rPr>
              <a:t> </a:t>
            </a:r>
          </a:p>
          <a:p>
            <a:r>
              <a:rPr lang="it-IT" altLang="zh-CN">
                <a:solidFill>
                  <a:srgbClr val="00CC00"/>
                </a:solidFill>
                <a:ea typeface="宋体" charset="-122"/>
                <a:sym typeface="Wingdings" pitchFamily="2" charset="2"/>
              </a:rPr>
              <a:t>*Antistaminici</a:t>
            </a:r>
            <a:r>
              <a:rPr lang="it-IT" altLang="zh-CN">
                <a:ea typeface="宋体" charset="-122"/>
                <a:sym typeface="Wingdings" pitchFamily="2" charset="2"/>
              </a:rPr>
              <a:t> </a:t>
            </a:r>
            <a:endParaRPr lang="it-IT" altLang="zh-CN" b="0">
              <a:ea typeface="宋体" charset="-122"/>
              <a:sym typeface="Wingdings" pitchFamily="2" charset="2"/>
            </a:endParaRPr>
          </a:p>
          <a:p>
            <a:r>
              <a:rPr lang="it-IT" altLang="zh-CN" sz="2400" b="0">
                <a:ea typeface="宋体" charset="-122"/>
                <a:sym typeface="Wingdings" pitchFamily="2" charset="2"/>
              </a:rPr>
              <a:t>passando nel latte, possono produrre sonnolenza nel neonato. In genere sembrano essere innocui per il neonato alle dosi terapeutiche. </a:t>
            </a:r>
            <a:r>
              <a:rPr lang="it-IT" altLang="zh-CN">
                <a:solidFill>
                  <a:srgbClr val="00CC00"/>
                </a:solidFill>
                <a:ea typeface="宋体" charset="-122"/>
                <a:sym typeface="Wingdings" pitchFamily="2" charset="2"/>
              </a:rPr>
              <a:t>*Sodio cromoglicato</a:t>
            </a:r>
          </a:p>
          <a:p>
            <a:pPr algn="just"/>
            <a:r>
              <a:rPr lang="it-IT" altLang="zh-CN" sz="2400" b="0">
                <a:ea typeface="宋体" charset="-122"/>
                <a:sym typeface="Wingdings" pitchFamily="2" charset="2"/>
              </a:rPr>
              <a:t>Viene usato nell'asma ed in altre forme allergiche. Il composto agisce inibendo la liberazione di istamina e di altri autacoidi (compresi i leucotrieni che sembrano essere i maggiori responsabili della broncocostrizione nell'asma di origine allergica) da parte delle mastzellen (mastociti), il cromoglicato sopprime la risposta secretoria a questa interazione, con un meccanismo non chiaro. Il prodotto è ben tollerato e pertanto “</a:t>
            </a:r>
            <a:r>
              <a:rPr lang="it-IT" altLang="zh-CN" b="0">
                <a:ea typeface="宋体" charset="-122"/>
                <a:sym typeface="Wingdings" pitchFamily="2" charset="2"/>
              </a:rPr>
              <a:t>si”</a:t>
            </a:r>
            <a:r>
              <a:rPr lang="it-IT" altLang="zh-CN" sz="2400" b="0">
                <a:ea typeface="宋体" charset="-122"/>
                <a:sym typeface="Wingdings" pitchFamily="2" charset="2"/>
              </a:rPr>
              <a:t> all'uso durante l'allattamento.  </a:t>
            </a:r>
          </a:p>
        </p:txBody>
      </p:sp>
      <p:sp>
        <p:nvSpPr>
          <p:cNvPr id="89091"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89092"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FF"/>
            </a:gs>
            <a:gs pos="100000">
              <a:srgbClr val="CCFFFF"/>
            </a:gs>
          </a:gsLst>
          <a:path path="shape">
            <a:fillToRect l="50000" t="50000" r="50000" b="50000"/>
          </a:path>
        </a:gradFill>
        <a:effectLst/>
      </p:bgPr>
    </p:bg>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284163" y="76200"/>
            <a:ext cx="8655050" cy="5284788"/>
          </a:xfrm>
          <a:prstGeom prst="rect">
            <a:avLst/>
          </a:prstGeom>
          <a:noFill/>
          <a:ln w="9525">
            <a:noFill/>
            <a:miter lim="800000"/>
            <a:headEnd/>
            <a:tailEnd/>
          </a:ln>
        </p:spPr>
        <p:txBody>
          <a:bodyPr>
            <a:spAutoFit/>
          </a:bodyPr>
          <a:lstStyle/>
          <a:p>
            <a:endParaRPr lang="it-IT" altLang="zh-CN" sz="800">
              <a:ea typeface="宋体" charset="-122"/>
              <a:sym typeface="Wingdings" pitchFamily="2" charset="2"/>
            </a:endParaRPr>
          </a:p>
          <a:p>
            <a:pPr algn="just"/>
            <a:endParaRPr lang="it-IT" altLang="zh-CN" sz="900" b="0">
              <a:ea typeface="宋体" charset="-122"/>
              <a:sym typeface="Wingdings" pitchFamily="2" charset="2"/>
            </a:endParaRPr>
          </a:p>
          <a:p>
            <a:r>
              <a:rPr lang="it-IT" altLang="zh-CN" b="0">
                <a:solidFill>
                  <a:srgbClr val="00CC00"/>
                </a:solidFill>
                <a:ea typeface="宋体" charset="-122"/>
                <a:sym typeface="Wingdings" pitchFamily="2" charset="2"/>
              </a:rPr>
              <a:t>*Antiacidi </a:t>
            </a:r>
          </a:p>
          <a:p>
            <a:pPr algn="just">
              <a:lnSpc>
                <a:spcPct val="85000"/>
              </a:lnSpc>
            </a:pPr>
            <a:r>
              <a:rPr lang="it-IT" altLang="zh-CN" b="0">
                <a:ea typeface="宋体" charset="-122"/>
                <a:sym typeface="Wingdings" pitchFamily="2" charset="2"/>
              </a:rPr>
              <a:t>In genere poco assorbiti dalla madre. Sono carbonati di alluminio e di magnesio.</a:t>
            </a:r>
          </a:p>
          <a:p>
            <a:pPr algn="just">
              <a:lnSpc>
                <a:spcPct val="85000"/>
              </a:lnSpc>
            </a:pPr>
            <a:r>
              <a:rPr lang="it-IT" altLang="zh-CN" b="0">
                <a:ea typeface="宋体" charset="-122"/>
                <a:sym typeface="Wingdings" pitchFamily="2" charset="2"/>
              </a:rPr>
              <a:t> </a:t>
            </a:r>
            <a:endParaRPr lang="it-IT" altLang="zh-CN" u="sng">
              <a:ea typeface="宋体" charset="-122"/>
              <a:sym typeface="Wingdings" pitchFamily="2" charset="2"/>
            </a:endParaRPr>
          </a:p>
          <a:p>
            <a:r>
              <a:rPr lang="it-IT" altLang="zh-CN" b="0">
                <a:solidFill>
                  <a:srgbClr val="00CC00"/>
                </a:solidFill>
                <a:ea typeface="宋体" charset="-122"/>
                <a:sym typeface="Wingdings" pitchFamily="2" charset="2"/>
              </a:rPr>
              <a:t>* Caffeina</a:t>
            </a:r>
          </a:p>
          <a:p>
            <a:pPr algn="just"/>
            <a:r>
              <a:rPr lang="it-IT" altLang="zh-CN" b="0">
                <a:ea typeface="宋体" charset="-122"/>
                <a:sym typeface="Wingdings" pitchFamily="2" charset="2"/>
              </a:rPr>
              <a:t>In dosi normali non sembra avere effetti avversi. Merita attenzione perchè viene eliminata lentamente dal neonato. </a:t>
            </a:r>
          </a:p>
          <a:p>
            <a:pPr algn="just"/>
            <a:r>
              <a:rPr lang="it-IT" altLang="zh-CN" b="0">
                <a:ea typeface="宋体" charset="-122"/>
                <a:sym typeface="Wingdings" pitchFamily="2" charset="2"/>
              </a:rPr>
              <a:t>Tenere presente che molte preparazioni analgesiche contengono caffeina associata a paracetamolo o acido acetilsalicilico od entrambi, pertanto una contemporanea assunzione di te o caffè e tali prodotti, può portare a significativi livelli plasmatici materni di caffeina. </a:t>
            </a:r>
          </a:p>
        </p:txBody>
      </p:sp>
      <p:sp>
        <p:nvSpPr>
          <p:cNvPr id="90115"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90116"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idx="4294967295"/>
          </p:nvPr>
        </p:nvSpPr>
        <p:spPr>
          <a:xfrm>
            <a:off x="622300" y="-268288"/>
            <a:ext cx="7772400" cy="1143001"/>
          </a:xfrm>
        </p:spPr>
        <p:txBody>
          <a:bodyPr/>
          <a:lstStyle/>
          <a:p>
            <a:r>
              <a:rPr lang="it-IT" sz="3200" b="1" smtClean="0">
                <a:solidFill>
                  <a:schemeClr val="accent2"/>
                </a:solidFill>
              </a:rPr>
              <a:t>Da assumere solo se necessario:</a:t>
            </a:r>
          </a:p>
        </p:txBody>
      </p:sp>
      <p:sp>
        <p:nvSpPr>
          <p:cNvPr id="91139" name="Rectangle 3"/>
          <p:cNvSpPr>
            <a:spLocks noGrp="1" noChangeArrowheads="1"/>
          </p:cNvSpPr>
          <p:nvPr>
            <p:ph type="body" idx="4294967295"/>
          </p:nvPr>
        </p:nvSpPr>
        <p:spPr>
          <a:xfrm>
            <a:off x="361950" y="846138"/>
            <a:ext cx="8623300" cy="5754687"/>
          </a:xfrm>
          <a:solidFill>
            <a:schemeClr val="bg1"/>
          </a:solidFill>
        </p:spPr>
        <p:txBody>
          <a:bodyPr/>
          <a:lstStyle/>
          <a:p>
            <a:pPr>
              <a:lnSpc>
                <a:spcPct val="80000"/>
              </a:lnSpc>
            </a:pPr>
            <a:r>
              <a:rPr lang="it-IT" sz="2800" smtClean="0"/>
              <a:t>metimazolo, warfarin, morfina, codeina, metadone,</a:t>
            </a:r>
          </a:p>
          <a:p>
            <a:pPr>
              <a:lnSpc>
                <a:spcPct val="80000"/>
              </a:lnSpc>
            </a:pPr>
            <a:r>
              <a:rPr lang="it-IT" sz="2800" smtClean="0"/>
              <a:t>neurolettici, antidepressivi, sedativi, tranquillanti,</a:t>
            </a:r>
          </a:p>
          <a:p>
            <a:pPr>
              <a:lnSpc>
                <a:spcPct val="80000"/>
              </a:lnSpc>
            </a:pPr>
            <a:r>
              <a:rPr lang="it-IT" sz="2800" u="sng" smtClean="0"/>
              <a:t>contraccettivi</a:t>
            </a:r>
            <a:r>
              <a:rPr lang="it-IT" sz="2800" smtClean="0"/>
              <a:t>, alcol, nicotina, metronidazolo.</a:t>
            </a:r>
          </a:p>
          <a:p>
            <a:pPr>
              <a:lnSpc>
                <a:spcPct val="80000"/>
              </a:lnSpc>
            </a:pPr>
            <a:r>
              <a:rPr lang="it-IT" sz="2800" u="sng" smtClean="0"/>
              <a:t>Salicilati</a:t>
            </a:r>
            <a:r>
              <a:rPr lang="it-IT" sz="2800" smtClean="0"/>
              <a:t>: dopo trattamenti prolungati si può osservare</a:t>
            </a:r>
          </a:p>
          <a:p>
            <a:pPr>
              <a:lnSpc>
                <a:spcPct val="80000"/>
              </a:lnSpc>
            </a:pPr>
            <a:r>
              <a:rPr lang="it-IT" sz="2800" smtClean="0"/>
              <a:t>iperbilirubinemia, emorragie, emolisi</a:t>
            </a:r>
          </a:p>
          <a:p>
            <a:pPr>
              <a:lnSpc>
                <a:spcPct val="80000"/>
              </a:lnSpc>
            </a:pPr>
            <a:r>
              <a:rPr lang="it-IT" sz="2800" u="sng" smtClean="0"/>
              <a:t>Antibiotici</a:t>
            </a:r>
            <a:r>
              <a:rPr lang="it-IT" sz="2800" smtClean="0"/>
              <a:t>: reazioni di ipersensibilità, diarrea, candidiasi nel neonato. Le tetracicline non riescono a creare degli effetti, escluso la minociclina (da evitare). Da evitare metronidazolo(carcinogeno nei roditori)</a:t>
            </a:r>
          </a:p>
          <a:p>
            <a:pPr>
              <a:lnSpc>
                <a:spcPct val="80000"/>
              </a:lnSpc>
            </a:pPr>
            <a:r>
              <a:rPr lang="it-IT" sz="2800" u="sng" smtClean="0"/>
              <a:t>Diazepam</a:t>
            </a:r>
            <a:r>
              <a:rPr lang="it-IT" sz="2800" smtClean="0"/>
              <a:t>: causa letargia, sonnolenza, perdita di peso</a:t>
            </a:r>
          </a:p>
          <a:p>
            <a:pPr>
              <a:lnSpc>
                <a:spcPct val="80000"/>
              </a:lnSpc>
            </a:pPr>
            <a:r>
              <a:rPr lang="it-IT" sz="2800" u="sng" smtClean="0"/>
              <a:t>Tetraidrocannabinolo</a:t>
            </a:r>
            <a:r>
              <a:rPr lang="it-IT" sz="2800" smtClean="0"/>
              <a:t>: da evitare per la sua lunga emivita (2 giorni)</a:t>
            </a:r>
          </a:p>
          <a:p>
            <a:pPr>
              <a:lnSpc>
                <a:spcPct val="80000"/>
              </a:lnSpc>
            </a:pPr>
            <a:r>
              <a:rPr lang="it-IT" sz="2800" u="sng" smtClean="0"/>
              <a:t>Cocaina</a:t>
            </a:r>
            <a:r>
              <a:rPr lang="it-IT" sz="2800" smtClean="0"/>
              <a:t>: permane nel latte fino a 24 ore</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type="body" idx="4294967295"/>
          </p:nvPr>
        </p:nvSpPr>
        <p:spPr>
          <a:xfrm>
            <a:off x="528638" y="200025"/>
            <a:ext cx="8229600" cy="6169025"/>
          </a:xfrm>
          <a:solidFill>
            <a:schemeClr val="bg1"/>
          </a:solidFill>
        </p:spPr>
        <p:txBody>
          <a:bodyPr/>
          <a:lstStyle/>
          <a:p>
            <a:r>
              <a:rPr lang="it-IT" smtClean="0">
                <a:solidFill>
                  <a:schemeClr val="accent2"/>
                </a:solidFill>
              </a:rPr>
              <a:t>Farmaci che interferiscono con la lattazione:</a:t>
            </a:r>
          </a:p>
          <a:p>
            <a:pPr>
              <a:buFontTx/>
              <a:buNone/>
            </a:pPr>
            <a:endParaRPr lang="it-IT" sz="1600" smtClean="0">
              <a:solidFill>
                <a:schemeClr val="accent2"/>
              </a:solidFill>
            </a:endParaRPr>
          </a:p>
          <a:p>
            <a:pPr>
              <a:buFontTx/>
              <a:buNone/>
            </a:pPr>
            <a:r>
              <a:rPr lang="it-IT" smtClean="0"/>
              <a:t>- Fenotiazine, aloperidolo, risperidone,</a:t>
            </a:r>
          </a:p>
          <a:p>
            <a:r>
              <a:rPr lang="it-IT" smtClean="0"/>
              <a:t>sulpiride, α-metildopa, domperidone,</a:t>
            </a:r>
          </a:p>
          <a:p>
            <a:r>
              <a:rPr lang="it-IT" smtClean="0"/>
              <a:t>metoclopramide, reserpina</a:t>
            </a:r>
          </a:p>
          <a:p>
            <a:pPr>
              <a:buFontTx/>
              <a:buNone/>
            </a:pPr>
            <a:r>
              <a:rPr lang="it-IT" smtClean="0"/>
              <a:t>- Ossitocina</a:t>
            </a:r>
          </a:p>
          <a:p>
            <a:pPr>
              <a:buFontTx/>
              <a:buNone/>
            </a:pPr>
            <a:r>
              <a:rPr lang="it-IT" smtClean="0"/>
              <a:t>- Amfetamine, diuretici, estrogeni, agonisti</a:t>
            </a:r>
          </a:p>
          <a:p>
            <a:pPr>
              <a:buFontTx/>
              <a:buNone/>
            </a:pPr>
            <a:r>
              <a:rPr lang="it-IT" smtClean="0"/>
              <a:t>  dopaminergici</a:t>
            </a:r>
          </a:p>
          <a:p>
            <a:pPr>
              <a:buFontTx/>
              <a:buNone/>
            </a:pPr>
            <a:r>
              <a:rPr lang="it-IT" smtClean="0"/>
              <a:t>- Prostaglandine</a:t>
            </a:r>
          </a:p>
          <a:p>
            <a:pPr>
              <a:buFontTx/>
              <a:buNone/>
            </a:pPr>
            <a:r>
              <a:rPr lang="it-IT" smtClean="0"/>
              <a:t>- Alcol e oppiacei</a:t>
            </a:r>
          </a:p>
          <a:p>
            <a:pPr>
              <a:buFontTx/>
              <a:buNone/>
            </a:pPr>
            <a:r>
              <a:rPr lang="it-IT" smtClean="0"/>
              <a:t>- Bromocriptina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61950" y="300038"/>
            <a:ext cx="8416925" cy="7116762"/>
          </a:xfrm>
          <a:prstGeom prst="rect">
            <a:avLst/>
          </a:prstGeom>
          <a:noFill/>
          <a:ln w="9525">
            <a:noFill/>
            <a:miter lim="800000"/>
            <a:headEnd/>
            <a:tailEnd/>
          </a:ln>
        </p:spPr>
        <p:txBody>
          <a:bodyPr>
            <a:spAutoFit/>
          </a:bodyPr>
          <a:lstStyle/>
          <a:p>
            <a:r>
              <a:rPr lang="it-IT" sz="2000" b="0">
                <a:latin typeface="Arial" charset="0"/>
                <a:cs typeface="Arial" charset="0"/>
              </a:rPr>
              <a:t>Un ritardo dell'accrescimento della testa del feto viene citato per la </a:t>
            </a:r>
            <a:r>
              <a:rPr lang="it-IT" sz="2000">
                <a:latin typeface="Arial" charset="0"/>
                <a:cs typeface="Arial" charset="0"/>
              </a:rPr>
              <a:t>carbamazepina </a:t>
            </a:r>
            <a:r>
              <a:rPr lang="it-IT" sz="2000" b="0">
                <a:latin typeface="Arial" charset="0"/>
                <a:cs typeface="Arial" charset="0"/>
              </a:rPr>
              <a:t>(Tegretol); non vi sono però al momento dati sicuri di un possibile effetto teratogeno di tali farmaci.</a:t>
            </a:r>
          </a:p>
          <a:p>
            <a:r>
              <a:rPr lang="it-IT" sz="2000" b="0">
                <a:latin typeface="Arial" charset="0"/>
                <a:cs typeface="Arial" charset="0"/>
              </a:rPr>
              <a:t> </a:t>
            </a:r>
          </a:p>
          <a:p>
            <a:pPr algn="just"/>
            <a:r>
              <a:rPr lang="it-IT" sz="2400" b="0">
                <a:solidFill>
                  <a:srgbClr val="FF3300"/>
                </a:solidFill>
                <a:latin typeface="Arial" charset="0"/>
                <a:cs typeface="Arial" charset="0"/>
              </a:rPr>
              <a:t>Anche il </a:t>
            </a:r>
            <a:r>
              <a:rPr lang="it-IT" sz="2400" b="0" u="sng">
                <a:solidFill>
                  <a:srgbClr val="FF3300"/>
                </a:solidFill>
                <a:latin typeface="Arial" charset="0"/>
                <a:cs typeface="Arial" charset="0"/>
              </a:rPr>
              <a:t>valproato sodico  </a:t>
            </a:r>
            <a:r>
              <a:rPr lang="it-IT" sz="2400" b="0">
                <a:solidFill>
                  <a:srgbClr val="FF3300"/>
                </a:solidFill>
                <a:latin typeface="Arial" charset="0"/>
                <a:cs typeface="Arial" charset="0"/>
              </a:rPr>
              <a:t>(Depakin) sembra produrre anormalità facciali e malformazioni agli arti, ma soprattutto anomalie nella chiusura del tubo neurale con </a:t>
            </a:r>
            <a:r>
              <a:rPr lang="it-IT" sz="2400" b="0" u="sng">
                <a:solidFill>
                  <a:srgbClr val="FF3300"/>
                </a:solidFill>
                <a:latin typeface="Arial" charset="0"/>
                <a:cs typeface="Arial" charset="0"/>
              </a:rPr>
              <a:t>spina bifida. </a:t>
            </a:r>
            <a:r>
              <a:rPr lang="it-IT" sz="2400" b="0">
                <a:solidFill>
                  <a:srgbClr val="FF3300"/>
                </a:solidFill>
                <a:latin typeface="Arial" charset="0"/>
                <a:cs typeface="Arial" charset="0"/>
              </a:rPr>
              <a:t>La frequenza di questi effetti è stimata dell'ordine dell'1-2%.</a:t>
            </a:r>
            <a:r>
              <a:rPr lang="it-IT" sz="2400" b="0">
                <a:latin typeface="Arial" charset="0"/>
                <a:cs typeface="Arial" charset="0"/>
              </a:rPr>
              <a:t> </a:t>
            </a:r>
          </a:p>
          <a:p>
            <a:pPr algn="just"/>
            <a:endParaRPr lang="it-IT" sz="2000" b="0">
              <a:latin typeface="Arial" charset="0"/>
              <a:cs typeface="Arial" charset="0"/>
            </a:endParaRPr>
          </a:p>
          <a:p>
            <a:pPr algn="just"/>
            <a:r>
              <a:rPr lang="it-IT" sz="2000" b="0">
                <a:latin typeface="Arial" charset="0"/>
                <a:cs typeface="Arial" charset="0"/>
              </a:rPr>
              <a:t>Il rischio derivante dall'impiego in gravidanza degli </a:t>
            </a:r>
            <a:r>
              <a:rPr lang="it-IT" sz="2000">
                <a:latin typeface="Arial" charset="0"/>
                <a:cs typeface="Arial" charset="0"/>
              </a:rPr>
              <a:t>antiepilettici più moderni </a:t>
            </a:r>
            <a:r>
              <a:rPr lang="it-IT" sz="2000" b="0">
                <a:latin typeface="Arial" charset="0"/>
                <a:cs typeface="Arial" charset="0"/>
              </a:rPr>
              <a:t>(Levetiracetam, gabapentina, topiramato, felbamato, lamotrigina, tiagabina, vigabatrina) è in realtà ancora poco noto. I dati al riguardo in campo umano sono ancora scarsi e le conclusioni sono difficili anche perché in ciascuna gravidanza riferita vi era la presenza di concomitanti farmaci antiepilettici. </a:t>
            </a:r>
          </a:p>
          <a:p>
            <a:endParaRPr lang="it-IT" sz="2000" b="0">
              <a:latin typeface="Arial" charset="0"/>
              <a:cs typeface="Arial" charset="0"/>
            </a:endParaRPr>
          </a:p>
          <a:p>
            <a:pPr algn="ctr"/>
            <a:r>
              <a:rPr lang="it-IT" sz="2000">
                <a:latin typeface="Arial" charset="0"/>
                <a:cs typeface="Arial" charset="0"/>
              </a:rPr>
              <a:t>NB: </a:t>
            </a:r>
            <a:r>
              <a:rPr lang="it-IT" sz="2000">
                <a:solidFill>
                  <a:schemeClr val="accent2"/>
                </a:solidFill>
                <a:latin typeface="Arial" charset="0"/>
                <a:cs typeface="Arial" charset="0"/>
              </a:rPr>
              <a:t>Il rischio di bambini malformati nati da madri epilettiche sotto trattamento con anticonvulsivanti non è elevato ed è probabilmente minore del rischio legato ad una brusca sospensione del trattamento</a:t>
            </a:r>
            <a:r>
              <a:rPr lang="it-IT" sz="2000" b="0">
                <a:solidFill>
                  <a:schemeClr val="accent2"/>
                </a:solidFill>
                <a:latin typeface="Arial" charset="0"/>
                <a:cs typeface="Arial" charset="0"/>
              </a:rPr>
              <a:t>.</a:t>
            </a:r>
            <a:r>
              <a:rPr lang="it-IT" sz="2000" b="0">
                <a:latin typeface="Arial" charset="0"/>
                <a:cs typeface="Arial" charset="0"/>
              </a:rPr>
              <a:t> </a:t>
            </a:r>
          </a:p>
          <a:p>
            <a:pPr algn="just"/>
            <a:endParaRPr lang="it-IT" sz="1800" b="0">
              <a:latin typeface="Arial" charset="0"/>
              <a:cs typeface="Arial" charset="0"/>
            </a:endParaRPr>
          </a:p>
          <a:p>
            <a:pPr algn="just">
              <a:spcBef>
                <a:spcPct val="50000"/>
              </a:spcBef>
            </a:pPr>
            <a:endParaRPr lang="it-IT" sz="1800">
              <a:latin typeface="Arial" charset="0"/>
              <a:cs typeface="Arial" charset="0"/>
            </a:endParaRPr>
          </a:p>
        </p:txBody>
      </p:sp>
      <p:sp>
        <p:nvSpPr>
          <p:cNvPr id="10243" name="Text Box 3"/>
          <p:cNvSpPr txBox="1">
            <a:spLocks noChangeArrowheads="1"/>
          </p:cNvSpPr>
          <p:nvPr/>
        </p:nvSpPr>
        <p:spPr bwMode="auto">
          <a:xfrm>
            <a:off x="566738" y="6524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
        <p:nvSpPr>
          <p:cNvPr id="10244" name="Text Box 4"/>
          <p:cNvSpPr txBox="1">
            <a:spLocks noChangeArrowheads="1"/>
          </p:cNvSpPr>
          <p:nvPr/>
        </p:nvSpPr>
        <p:spPr bwMode="auto">
          <a:xfrm>
            <a:off x="719138" y="804863"/>
            <a:ext cx="8272462" cy="457200"/>
          </a:xfrm>
          <a:prstGeom prst="rect">
            <a:avLst/>
          </a:prstGeom>
          <a:noFill/>
          <a:ln w="9525">
            <a:noFill/>
            <a:miter lim="800000"/>
            <a:headEnd/>
            <a:tailEnd/>
          </a:ln>
        </p:spPr>
        <p:txBody>
          <a:bodyPr>
            <a:spAutoFit/>
          </a:bodyPr>
          <a:lstStyle/>
          <a:p>
            <a:pPr>
              <a:spcBef>
                <a:spcPct val="50000"/>
              </a:spcBef>
            </a:pPr>
            <a:endParaRPr lang="it-IT" sz="2400" b="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mbiotossicità e teratogenesi2">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Embiotossicità e teratogenesi2</Template>
  <TotalTime>1116</TotalTime>
  <Words>11213</Words>
  <Application>Microsoft Office PowerPoint</Application>
  <PresentationFormat>Presentazione su schermo (4:3)</PresentationFormat>
  <Paragraphs>772</Paragraphs>
  <Slides>89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89</vt:i4>
      </vt:variant>
    </vt:vector>
  </HeadingPairs>
  <TitlesOfParts>
    <vt:vector size="96" baseType="lpstr">
      <vt:lpstr>Times New Roman</vt:lpstr>
      <vt:lpstr>Arial</vt:lpstr>
      <vt:lpstr>Calibri</vt:lpstr>
      <vt:lpstr>Wingdings</vt:lpstr>
      <vt:lpstr>Symbol</vt:lpstr>
      <vt:lpstr>宋体</vt:lpstr>
      <vt:lpstr>Embiotossicità e teratogenesi2</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Diapositiva 58</vt:lpstr>
      <vt:lpstr>Diapositiva 59</vt:lpstr>
      <vt:lpstr>Diapositiva 60</vt:lpstr>
      <vt:lpstr>Diapositiva 61</vt:lpstr>
      <vt:lpstr>Diapositiva 62</vt:lpstr>
      <vt:lpstr>Diapositiva 63</vt:lpstr>
      <vt:lpstr>Diapositiva 64</vt:lpstr>
      <vt:lpstr>pKa e passaggio di molecole nel latte</vt:lpstr>
      <vt:lpstr>Diapositiva 66</vt:lpstr>
      <vt:lpstr>Diapositiva 67</vt:lpstr>
      <vt:lpstr>Diapositiva 68</vt:lpstr>
      <vt:lpstr>Diapositiva 69</vt:lpstr>
      <vt:lpstr>Diapositiva 70</vt:lpstr>
      <vt:lpstr>Diapositiva 71</vt:lpstr>
      <vt:lpstr>Diapositiva 72</vt:lpstr>
      <vt:lpstr>Diapositiva 73</vt:lpstr>
      <vt:lpstr>Diapositiva 74</vt:lpstr>
      <vt:lpstr>Diapositiva 75</vt:lpstr>
      <vt:lpstr>Diapositiva 76</vt:lpstr>
      <vt:lpstr>Diapositiva 77</vt:lpstr>
      <vt:lpstr>Diapositiva 78</vt:lpstr>
      <vt:lpstr>Diapositiva 79</vt:lpstr>
      <vt:lpstr>Diapositiva 80</vt:lpstr>
      <vt:lpstr>Diapositiva 81</vt:lpstr>
      <vt:lpstr>Diapositiva 82</vt:lpstr>
      <vt:lpstr>Diapositiva 83</vt:lpstr>
      <vt:lpstr>Diapositiva 84</vt:lpstr>
      <vt:lpstr>Diapositiva 85</vt:lpstr>
      <vt:lpstr>Diapositiva 86</vt:lpstr>
      <vt:lpstr>Diapositiva 87</vt:lpstr>
      <vt:lpstr>Da assumere solo se necessario:</vt:lpstr>
      <vt:lpstr>Diapositiva 89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mnbvcx</dc:creator>
  <cp:lastModifiedBy>Zorzet</cp:lastModifiedBy>
  <cp:revision>34</cp:revision>
  <dcterms:created xsi:type="dcterms:W3CDTF">2008-05-15T13:52:43Z</dcterms:created>
  <dcterms:modified xsi:type="dcterms:W3CDTF">2016-02-26T09:36:24Z</dcterms:modified>
</cp:coreProperties>
</file>