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92"/>
  </p:handoutMasterIdLst>
  <p:sldIdLst>
    <p:sldId id="281" r:id="rId2"/>
    <p:sldId id="362" r:id="rId3"/>
    <p:sldId id="364" r:id="rId4"/>
    <p:sldId id="366" r:id="rId5"/>
    <p:sldId id="367" r:id="rId6"/>
    <p:sldId id="368" r:id="rId7"/>
    <p:sldId id="369" r:id="rId8"/>
    <p:sldId id="403" r:id="rId9"/>
    <p:sldId id="370" r:id="rId10"/>
    <p:sldId id="303" r:id="rId11"/>
    <p:sldId id="304" r:id="rId12"/>
    <p:sldId id="423" r:id="rId13"/>
    <p:sldId id="400" r:id="rId14"/>
    <p:sldId id="407" r:id="rId15"/>
    <p:sldId id="408" r:id="rId16"/>
    <p:sldId id="409" r:id="rId17"/>
    <p:sldId id="411" r:id="rId18"/>
    <p:sldId id="412" r:id="rId19"/>
    <p:sldId id="414" r:id="rId20"/>
    <p:sldId id="415" r:id="rId21"/>
    <p:sldId id="416" r:id="rId22"/>
    <p:sldId id="417" r:id="rId23"/>
    <p:sldId id="419" r:id="rId24"/>
    <p:sldId id="420" r:id="rId25"/>
    <p:sldId id="421" r:id="rId26"/>
    <p:sldId id="410" r:id="rId27"/>
    <p:sldId id="413" r:id="rId28"/>
    <p:sldId id="418" r:id="rId29"/>
    <p:sldId id="422" r:id="rId30"/>
    <p:sldId id="319" r:id="rId31"/>
    <p:sldId id="405" r:id="rId32"/>
    <p:sldId id="404" r:id="rId33"/>
    <p:sldId id="392" r:id="rId34"/>
    <p:sldId id="424" r:id="rId35"/>
    <p:sldId id="393" r:id="rId36"/>
    <p:sldId id="323" r:id="rId37"/>
    <p:sldId id="358" r:id="rId38"/>
    <p:sldId id="324" r:id="rId39"/>
    <p:sldId id="360" r:id="rId40"/>
    <p:sldId id="359" r:id="rId41"/>
    <p:sldId id="325" r:id="rId42"/>
    <p:sldId id="326" r:id="rId43"/>
    <p:sldId id="328" r:id="rId44"/>
    <p:sldId id="329" r:id="rId45"/>
    <p:sldId id="330" r:id="rId46"/>
    <p:sldId id="398" r:id="rId47"/>
    <p:sldId id="331" r:id="rId48"/>
    <p:sldId id="399" r:id="rId49"/>
    <p:sldId id="332" r:id="rId50"/>
    <p:sldId id="333" r:id="rId51"/>
    <p:sldId id="334" r:id="rId52"/>
    <p:sldId id="335" r:id="rId53"/>
    <p:sldId id="425" r:id="rId54"/>
    <p:sldId id="336" r:id="rId55"/>
    <p:sldId id="426" r:id="rId56"/>
    <p:sldId id="361" r:id="rId57"/>
    <p:sldId id="337" r:id="rId58"/>
    <p:sldId id="338" r:id="rId59"/>
    <p:sldId id="339" r:id="rId60"/>
    <p:sldId id="340" r:id="rId61"/>
    <p:sldId id="341" r:id="rId62"/>
    <p:sldId id="342" r:id="rId63"/>
    <p:sldId id="343" r:id="rId64"/>
    <p:sldId id="344" r:id="rId65"/>
    <p:sldId id="345" r:id="rId66"/>
    <p:sldId id="401" r:id="rId67"/>
    <p:sldId id="295" r:id="rId68"/>
    <p:sldId id="427" r:id="rId69"/>
    <p:sldId id="395" r:id="rId70"/>
    <p:sldId id="294" r:id="rId71"/>
    <p:sldId id="296" r:id="rId72"/>
    <p:sldId id="297" r:id="rId73"/>
    <p:sldId id="298" r:id="rId74"/>
    <p:sldId id="396" r:id="rId75"/>
    <p:sldId id="349" r:id="rId76"/>
    <p:sldId id="350" r:id="rId77"/>
    <p:sldId id="351" r:id="rId78"/>
    <p:sldId id="352" r:id="rId79"/>
    <p:sldId id="353" r:id="rId80"/>
    <p:sldId id="354" r:id="rId81"/>
    <p:sldId id="355" r:id="rId82"/>
    <p:sldId id="356" r:id="rId83"/>
    <p:sldId id="357" r:id="rId84"/>
    <p:sldId id="261" r:id="rId85"/>
    <p:sldId id="268" r:id="rId86"/>
    <p:sldId id="272" r:id="rId87"/>
    <p:sldId id="279" r:id="rId88"/>
    <p:sldId id="265" r:id="rId89"/>
    <p:sldId id="277" r:id="rId90"/>
    <p:sldId id="266" r:id="rId91"/>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973803"/>
    <a:srgbClr val="FF66CC"/>
    <a:srgbClr val="9900FF"/>
    <a:srgbClr val="FF99FF"/>
    <a:srgbClr val="CCFFCC"/>
    <a:srgbClr val="DDDDDD"/>
  </p:clrMru>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Stile medio 1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Stile medio 1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14" autoAdjust="0"/>
    <p:restoredTop sz="94660"/>
  </p:normalViewPr>
  <p:slideViewPr>
    <p:cSldViewPr snapToGrid="0">
      <p:cViewPr>
        <p:scale>
          <a:sx n="75" d="100"/>
          <a:sy n="75" d="100"/>
        </p:scale>
        <p:origin x="-924" y="-774"/>
      </p:cViewPr>
      <p:guideLst>
        <p:guide orient="horz" pos="2160"/>
        <p:guide pos="2868"/>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695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it-IT"/>
          </a:p>
        </p:txBody>
      </p:sp>
      <p:sp>
        <p:nvSpPr>
          <p:cNvPr id="3277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it-IT"/>
          </a:p>
        </p:txBody>
      </p:sp>
      <p:sp>
        <p:nvSpPr>
          <p:cNvPr id="3277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it-IT"/>
          </a:p>
        </p:txBody>
      </p:sp>
      <p:sp>
        <p:nvSpPr>
          <p:cNvPr id="3277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C2AEF33-4BA9-482B-B08C-E8E711B768F9}" type="slidenum">
              <a:rPr lang="it-IT"/>
              <a:pPr>
                <a:defRPr/>
              </a:pPr>
              <a:t>‹N›</a:t>
            </a:fld>
            <a:endParaRPr lang="it-IT"/>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AFCB470-1239-4DB4-B949-4BAAB61EE2FE}"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2E31E72-E509-42F3-BCA2-BCB51CB1C9F2}"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EB23225-89E3-42E7-95C7-02CBEF87E550}"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685800" y="1981200"/>
            <a:ext cx="7772400" cy="4114800"/>
          </a:xfrm>
        </p:spPr>
        <p:txBody>
          <a:bodyPr/>
          <a:lstStyle/>
          <a:p>
            <a:pPr lvl="0"/>
            <a:endParaRPr lang="it-IT" noProof="0"/>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99A17E7-1857-44F3-B8BA-5FE4E23FCF8A}"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7526901-5E1E-42A0-9DF8-2FD49C3EF0C0}"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B55553D-59C3-476D-8A4E-334F6AE16EDF}"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243652F-F0FE-4858-92A1-4B31ED25A594}"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1E354C31-4A54-482A-9CF1-4346FE7C5224}"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87F20E8B-875A-4A6F-98C4-9D93014871E3}"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22FECA07-3956-4139-98A1-A60DBBD20FF7}"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0D7052F-DE76-4861-A0DA-CABD1C357786}"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C4D18C8-5425-41C6-85EA-F6F6B9C15B7B}"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3633E8C-974A-48B1-94DB-0C11D2D39C6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hyperlink" Target="http://www.my-personaltrainer.it/fisiologia/ormoni/gonadotropina-corionica.html" TargetMode="External"/><Relationship Id="rId3" Type="http://schemas.openxmlformats.org/officeDocument/2006/relationships/hyperlink" Target="http://www.my-personaltrainer.it/fisiologia/aromatasi.html" TargetMode="External"/><Relationship Id="rId7" Type="http://schemas.openxmlformats.org/officeDocument/2006/relationships/hyperlink" Target="http://www.my-personaltrainer.it/fisiologia/ormoni/gonadotropine-lh-fsh.html" TargetMode="External"/><Relationship Id="rId2" Type="http://schemas.openxmlformats.org/officeDocument/2006/relationships/hyperlink" Target="http://www.my-personaltrainer.it/fisiologia/ormoni/estrogeni.html" TargetMode="External"/><Relationship Id="rId1" Type="http://schemas.openxmlformats.org/officeDocument/2006/relationships/slideLayout" Target="../slideLayouts/slideLayout2.xml"/><Relationship Id="rId6" Type="http://schemas.openxmlformats.org/officeDocument/2006/relationships/hyperlink" Target="http://www.my-personaltrainer.it/fisiologia/muscoli.html" TargetMode="External"/><Relationship Id="rId5" Type="http://schemas.openxmlformats.org/officeDocument/2006/relationships/hyperlink" Target="http://www.my-personaltrainer.it/fegato/fegato.html" TargetMode="External"/><Relationship Id="rId4" Type="http://schemas.openxmlformats.org/officeDocument/2006/relationships/hyperlink" Target="http://www.my-personaltrainer.it/fisiologia/tessuto-adiposo.html"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cavmelzo.it/Bioetica/Embrione/Embryo_2001/italian/images/B16_01_ITA.jpg" TargetMode="Externa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026"/>
          <p:cNvSpPr txBox="1">
            <a:spLocks noChangeArrowheads="1"/>
          </p:cNvSpPr>
          <p:nvPr/>
        </p:nvSpPr>
        <p:spPr bwMode="auto">
          <a:xfrm>
            <a:off x="538163" y="222250"/>
            <a:ext cx="8145462" cy="822325"/>
          </a:xfrm>
          <a:prstGeom prst="rect">
            <a:avLst/>
          </a:prstGeom>
          <a:solidFill>
            <a:srgbClr val="DDDDDD"/>
          </a:solidFill>
          <a:ln w="9525">
            <a:noFill/>
            <a:miter lim="800000"/>
            <a:headEnd/>
            <a:tailEnd/>
          </a:ln>
        </p:spPr>
        <p:txBody>
          <a:bodyPr wrap="none">
            <a:spAutoFit/>
          </a:bodyPr>
          <a:lstStyle/>
          <a:p>
            <a:pPr algn="ctr"/>
            <a:r>
              <a:rPr lang="it-IT" b="1">
                <a:latin typeface="Verdana" pitchFamily="34" charset="0"/>
              </a:rPr>
              <a:t>TOSSICOLOGIA DEL SISTEMA RIPRODUTTIVO </a:t>
            </a:r>
          </a:p>
          <a:p>
            <a:pPr algn="ctr"/>
            <a:r>
              <a:rPr lang="it-IT" b="1">
                <a:latin typeface="Verdana" pitchFamily="34" charset="0"/>
              </a:rPr>
              <a:t>E DELLO SVILUPPO</a:t>
            </a:r>
          </a:p>
        </p:txBody>
      </p:sp>
      <p:sp>
        <p:nvSpPr>
          <p:cNvPr id="2051" name="Text Box 1027"/>
          <p:cNvSpPr txBox="1">
            <a:spLocks noChangeArrowheads="1"/>
          </p:cNvSpPr>
          <p:nvPr/>
        </p:nvSpPr>
        <p:spPr bwMode="auto">
          <a:xfrm>
            <a:off x="269875" y="1358900"/>
            <a:ext cx="8662988" cy="1930400"/>
          </a:xfrm>
          <a:prstGeom prst="rect">
            <a:avLst/>
          </a:prstGeom>
          <a:solidFill>
            <a:srgbClr val="CCFFFF"/>
          </a:solidFill>
          <a:ln w="9525">
            <a:solidFill>
              <a:schemeClr val="tx1"/>
            </a:solidFill>
            <a:miter lim="800000"/>
            <a:headEnd/>
            <a:tailEnd/>
          </a:ln>
        </p:spPr>
        <p:txBody>
          <a:bodyPr wrap="none">
            <a:spAutoFit/>
          </a:bodyPr>
          <a:lstStyle/>
          <a:p>
            <a:r>
              <a:rPr lang="it-IT" sz="2000" b="1">
                <a:latin typeface="Verdana" pitchFamily="34" charset="0"/>
              </a:rPr>
              <a:t>La TOSSICOLOGIA DEL SISTEMA RIPRODUTTIVO si occupa </a:t>
            </a:r>
          </a:p>
          <a:p>
            <a:r>
              <a:rPr lang="it-IT" sz="2000" b="1">
                <a:latin typeface="Verdana" pitchFamily="34" charset="0"/>
              </a:rPr>
              <a:t>delle azioni tossiche che sostanze chimiche esplicano in </a:t>
            </a:r>
          </a:p>
          <a:p>
            <a:r>
              <a:rPr lang="it-IT" sz="2000" b="1">
                <a:latin typeface="Verdana" pitchFamily="34" charset="0"/>
              </a:rPr>
              <a:t>tutti gli ambiti della riproduzione</a:t>
            </a:r>
          </a:p>
          <a:p>
            <a:pPr lvl="1">
              <a:buFontTx/>
              <a:buChar char="•"/>
            </a:pPr>
            <a:r>
              <a:rPr lang="it-IT" sz="2000" b="1">
                <a:latin typeface="Verdana" pitchFamily="34" charset="0"/>
              </a:rPr>
              <a:t> fertilità maschile e femminile (alterazioni)</a:t>
            </a:r>
          </a:p>
          <a:p>
            <a:pPr lvl="1">
              <a:buFontTx/>
              <a:buChar char="•"/>
            </a:pPr>
            <a:r>
              <a:rPr lang="it-IT" sz="2000" b="1">
                <a:latin typeface="Verdana" pitchFamily="34" charset="0"/>
              </a:rPr>
              <a:t> danni gonadici pre- e post-natali </a:t>
            </a:r>
          </a:p>
          <a:p>
            <a:pPr lvl="1">
              <a:buFontTx/>
              <a:buChar char="•"/>
            </a:pPr>
            <a:r>
              <a:rPr lang="it-IT" sz="2000" b="1">
                <a:latin typeface="Verdana" pitchFamily="34" charset="0"/>
              </a:rPr>
              <a:t> difetti in generazioni successive</a:t>
            </a:r>
          </a:p>
        </p:txBody>
      </p:sp>
      <p:sp>
        <p:nvSpPr>
          <p:cNvPr id="2052" name="Text Box 1028"/>
          <p:cNvSpPr txBox="1">
            <a:spLocks noChangeArrowheads="1"/>
          </p:cNvSpPr>
          <p:nvPr/>
        </p:nvSpPr>
        <p:spPr bwMode="auto">
          <a:xfrm>
            <a:off x="333375" y="3695700"/>
            <a:ext cx="8389938" cy="2235200"/>
          </a:xfrm>
          <a:prstGeom prst="rect">
            <a:avLst/>
          </a:prstGeom>
          <a:solidFill>
            <a:srgbClr val="CCFFCC"/>
          </a:solidFill>
          <a:ln w="9525">
            <a:solidFill>
              <a:schemeClr val="tx1"/>
            </a:solidFill>
            <a:miter lim="800000"/>
            <a:headEnd/>
            <a:tailEnd/>
          </a:ln>
        </p:spPr>
        <p:txBody>
          <a:bodyPr>
            <a:spAutoFit/>
          </a:bodyPr>
          <a:lstStyle/>
          <a:p>
            <a:r>
              <a:rPr lang="it-IT" sz="2000" b="1">
                <a:latin typeface="Verdana" pitchFamily="34" charset="0"/>
              </a:rPr>
              <a:t>La TOSSICOLOGIA DELLO SVILUPPO riguarda i danni dell’organismo in crescita da ricondursi ad esposizioni:</a:t>
            </a:r>
          </a:p>
          <a:p>
            <a:endParaRPr lang="it-IT" sz="2000" b="1">
              <a:latin typeface="Verdana" pitchFamily="34" charset="0"/>
            </a:endParaRPr>
          </a:p>
          <a:p>
            <a:pPr lvl="1">
              <a:buFont typeface="Arial" charset="0"/>
              <a:buChar char="•"/>
            </a:pPr>
            <a:r>
              <a:rPr lang="it-IT" sz="2000" b="1">
                <a:latin typeface="Verdana" pitchFamily="34" charset="0"/>
              </a:rPr>
              <a:t>prima del concepimento, </a:t>
            </a:r>
          </a:p>
          <a:p>
            <a:pPr lvl="1">
              <a:buFont typeface="Arial" charset="0"/>
              <a:buChar char="•"/>
            </a:pPr>
            <a:r>
              <a:rPr lang="it-IT" sz="2000" b="1">
                <a:latin typeface="Verdana" pitchFamily="34" charset="0"/>
              </a:rPr>
              <a:t>durante lo sviluppo pre- e post-natale (intrauterino  e dopo), fino alla maturazione sessuale</a:t>
            </a:r>
          </a:p>
          <a:p>
            <a:r>
              <a:rPr lang="it-IT" sz="2000" b="1">
                <a:latin typeface="Verdana" pitchFamily="34" charset="0"/>
                <a:sym typeface="Symbol" pitchFamily="18" charset="2"/>
              </a:rPr>
              <a:t> TOSSICITA’ EMBRIONALE O TERATOGENESI</a:t>
            </a:r>
            <a:endParaRPr lang="it-IT" sz="2000" b="1">
              <a:latin typeface="Verdan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4294967295"/>
          </p:nvPr>
        </p:nvSpPr>
        <p:spPr>
          <a:xfrm>
            <a:off x="584200" y="0"/>
            <a:ext cx="8278813" cy="6858000"/>
          </a:xfrm>
        </p:spPr>
        <p:txBody>
          <a:bodyPr/>
          <a:lstStyle/>
          <a:p>
            <a:pPr eaLnBrk="1" hangingPunct="1">
              <a:lnSpc>
                <a:spcPct val="80000"/>
              </a:lnSpc>
            </a:pPr>
            <a:r>
              <a:rPr lang="it-IT" sz="1800" b="1" smtClean="0"/>
              <a:t>TOSSICITA' RIPRODUTTIVA E TOSSICITA' PERI-e POST-NATALE</a:t>
            </a:r>
          </a:p>
          <a:p>
            <a:pPr eaLnBrk="1" hangingPunct="1">
              <a:lnSpc>
                <a:spcPct val="80000"/>
              </a:lnSpc>
            </a:pPr>
            <a:r>
              <a:rPr lang="it-IT" sz="1800" b="1" smtClean="0"/>
              <a:t>Scopi: valutare</a:t>
            </a:r>
          </a:p>
          <a:p>
            <a:pPr eaLnBrk="1" hangingPunct="1">
              <a:lnSpc>
                <a:spcPct val="80000"/>
              </a:lnSpc>
            </a:pPr>
            <a:r>
              <a:rPr lang="it-IT" sz="1800" b="1" smtClean="0">
                <a:solidFill>
                  <a:schemeClr val="accent2"/>
                </a:solidFill>
              </a:rPr>
              <a:t>1] Modifiche fertilità o procreazione anormale da danni a gameti maschili e/o femminili</a:t>
            </a:r>
          </a:p>
          <a:p>
            <a:pPr eaLnBrk="1" hangingPunct="1">
              <a:lnSpc>
                <a:spcPct val="80000"/>
              </a:lnSpc>
            </a:pPr>
            <a:r>
              <a:rPr lang="it-IT" sz="1800" b="1" smtClean="0">
                <a:solidFill>
                  <a:schemeClr val="accent2"/>
                </a:solidFill>
              </a:rPr>
              <a:t>2] Interferenza in fasi preimpianto e impianto uovo fecondato</a:t>
            </a:r>
          </a:p>
          <a:p>
            <a:pPr eaLnBrk="1" hangingPunct="1">
              <a:lnSpc>
                <a:spcPct val="80000"/>
              </a:lnSpc>
            </a:pPr>
            <a:r>
              <a:rPr lang="it-IT" sz="1800" b="1" smtClean="0">
                <a:solidFill>
                  <a:schemeClr val="accent2"/>
                </a:solidFill>
              </a:rPr>
              <a:t>3] Modifiche fisiologia materna con conseguenti effetti su embrione e su feto</a:t>
            </a:r>
          </a:p>
          <a:p>
            <a:pPr eaLnBrk="1" hangingPunct="1">
              <a:lnSpc>
                <a:spcPct val="80000"/>
              </a:lnSpc>
            </a:pPr>
            <a:r>
              <a:rPr lang="it-IT" sz="1800" b="1" smtClean="0">
                <a:solidFill>
                  <a:schemeClr val="accent2"/>
                </a:solidFill>
              </a:rPr>
              <a:t>4] Effetti su crescita e sviluppo utero e placenta</a:t>
            </a:r>
          </a:p>
          <a:p>
            <a:pPr eaLnBrk="1" hangingPunct="1">
              <a:lnSpc>
                <a:spcPct val="80000"/>
              </a:lnSpc>
            </a:pPr>
            <a:r>
              <a:rPr lang="it-IT" sz="1800" b="1" smtClean="0">
                <a:solidFill>
                  <a:schemeClr val="accent2"/>
                </a:solidFill>
              </a:rPr>
              <a:t>5] Interferenza con parto</a:t>
            </a:r>
          </a:p>
          <a:p>
            <a:pPr eaLnBrk="1" hangingPunct="1">
              <a:lnSpc>
                <a:spcPct val="80000"/>
              </a:lnSpc>
            </a:pPr>
            <a:r>
              <a:rPr lang="it-IT" sz="1800" b="1" smtClean="0">
                <a:solidFill>
                  <a:schemeClr val="accent2"/>
                </a:solidFill>
              </a:rPr>
              <a:t>6] Effetti su sviluppo postnatale e allattamento</a:t>
            </a:r>
          </a:p>
          <a:p>
            <a:pPr eaLnBrk="1" hangingPunct="1">
              <a:lnSpc>
                <a:spcPct val="80000"/>
              </a:lnSpc>
            </a:pPr>
            <a:r>
              <a:rPr lang="it-IT" sz="1800" b="1" smtClean="0">
                <a:solidFill>
                  <a:schemeClr val="accent2"/>
                </a:solidFill>
              </a:rPr>
              <a:t>7] Effetti tardivi su discendenza</a:t>
            </a:r>
          </a:p>
          <a:p>
            <a:pPr eaLnBrk="1" hangingPunct="1">
              <a:lnSpc>
                <a:spcPct val="80000"/>
              </a:lnSpc>
            </a:pPr>
            <a:r>
              <a:rPr lang="it-IT" sz="1800" b="1" smtClean="0"/>
              <a:t>Protocolli sperimentali per studi di Fertilità</a:t>
            </a:r>
            <a:endParaRPr lang="it-IT" sz="1800" smtClean="0"/>
          </a:p>
          <a:p>
            <a:pPr eaLnBrk="1" hangingPunct="1">
              <a:lnSpc>
                <a:spcPct val="80000"/>
              </a:lnSpc>
            </a:pPr>
            <a:r>
              <a:rPr lang="it-IT" sz="1800" smtClean="0"/>
              <a:t>1] Scelta della specie:</a:t>
            </a:r>
          </a:p>
          <a:p>
            <a:pPr eaLnBrk="1" hangingPunct="1">
              <a:lnSpc>
                <a:spcPct val="80000"/>
              </a:lnSpc>
            </a:pPr>
            <a:r>
              <a:rPr lang="it-IT" sz="1800" smtClean="0"/>
              <a:t>	-Animali di basso costo</a:t>
            </a:r>
          </a:p>
          <a:p>
            <a:pPr eaLnBrk="1" hangingPunct="1">
              <a:lnSpc>
                <a:spcPct val="80000"/>
              </a:lnSpc>
            </a:pPr>
            <a:r>
              <a:rPr lang="it-IT" sz="1800" smtClean="0"/>
              <a:t>	-periodo di gestazione breve</a:t>
            </a:r>
          </a:p>
          <a:p>
            <a:pPr eaLnBrk="1" hangingPunct="1">
              <a:lnSpc>
                <a:spcPct val="80000"/>
              </a:lnSpc>
            </a:pPr>
            <a:r>
              <a:rPr lang="it-IT" sz="1800" smtClean="0"/>
              <a:t>	-elevata capacità riproduttiva [topi o ratti]</a:t>
            </a:r>
          </a:p>
          <a:p>
            <a:pPr eaLnBrk="1" hangingPunct="1">
              <a:lnSpc>
                <a:spcPct val="80000"/>
              </a:lnSpc>
            </a:pPr>
            <a:r>
              <a:rPr lang="it-IT" sz="1800" smtClean="0"/>
              <a:t>2] Scelta delle dosi:</a:t>
            </a:r>
          </a:p>
          <a:p>
            <a:pPr eaLnBrk="1" hangingPunct="1">
              <a:lnSpc>
                <a:spcPct val="80000"/>
              </a:lnSpc>
            </a:pPr>
            <a:r>
              <a:rPr lang="it-IT" sz="1800" smtClean="0"/>
              <a:t>	Dose bassa : tale da produrre un effetto analogo a quello terapeutico</a:t>
            </a:r>
          </a:p>
          <a:p>
            <a:pPr eaLnBrk="1" hangingPunct="1">
              <a:lnSpc>
                <a:spcPct val="80000"/>
              </a:lnSpc>
            </a:pPr>
            <a:r>
              <a:rPr lang="it-IT" sz="1800" smtClean="0"/>
              <a:t>	Dose intermedia : media geometrica delle dosi bassa ed alta</a:t>
            </a:r>
          </a:p>
          <a:p>
            <a:pPr eaLnBrk="1" hangingPunct="1">
              <a:lnSpc>
                <a:spcPct val="80000"/>
              </a:lnSpc>
            </a:pPr>
            <a:r>
              <a:rPr lang="it-IT" sz="1800" smtClean="0"/>
              <a:t>	Dose alta : tale da produrre tossicità</a:t>
            </a:r>
          </a:p>
          <a:p>
            <a:pPr eaLnBrk="1" hangingPunct="1">
              <a:lnSpc>
                <a:spcPct val="80000"/>
              </a:lnSpc>
            </a:pPr>
            <a:r>
              <a:rPr lang="it-IT" sz="1800" smtClean="0"/>
              <a:t>3] Somministrazione </a:t>
            </a:r>
          </a:p>
          <a:p>
            <a:pPr eaLnBrk="1" hangingPunct="1">
              <a:lnSpc>
                <a:spcPct val="80000"/>
              </a:lnSpc>
            </a:pPr>
            <a:r>
              <a:rPr lang="it-IT" sz="1800" smtClean="0"/>
              <a:t>	- </a:t>
            </a:r>
            <a:r>
              <a:rPr lang="it-IT" sz="1800" smtClean="0">
                <a:solidFill>
                  <a:srgbClr val="FF3300"/>
                </a:solidFill>
              </a:rPr>
              <a:t>Inizio con anticipo sull'accoppiamento previsto</a:t>
            </a:r>
            <a:r>
              <a:rPr lang="it-IT" sz="1800" smtClean="0"/>
              <a:t> </a:t>
            </a:r>
          </a:p>
          <a:p>
            <a:pPr eaLnBrk="1" hangingPunct="1">
              <a:lnSpc>
                <a:spcPct val="80000"/>
              </a:lnSpc>
            </a:pPr>
            <a:r>
              <a:rPr lang="it-IT" sz="1800" smtClean="0"/>
              <a:t>	- </a:t>
            </a:r>
            <a:r>
              <a:rPr lang="it-IT" sz="1800" smtClean="0">
                <a:solidFill>
                  <a:schemeClr val="accent2"/>
                </a:solidFill>
              </a:rPr>
              <a:t>Inizialmente accoppiamento di maschi trattati con femmine trattate</a:t>
            </a:r>
          </a:p>
          <a:p>
            <a:pPr eaLnBrk="1" hangingPunct="1">
              <a:lnSpc>
                <a:spcPct val="80000"/>
              </a:lnSpc>
            </a:pPr>
            <a:r>
              <a:rPr lang="it-IT" sz="1800" smtClean="0">
                <a:solidFill>
                  <a:schemeClr val="accent2"/>
                </a:solidFill>
              </a:rPr>
              <a:t>	- Successivamente se viene notato un effetto tossico il test viene ripetuto fra 	animali trattati e partner non trattati</a:t>
            </a:r>
          </a:p>
          <a:p>
            <a:pPr eaLnBrk="1" hangingPunct="1">
              <a:lnSpc>
                <a:spcPct val="80000"/>
              </a:lnSpc>
            </a:pPr>
            <a:r>
              <a:rPr lang="it-IT" sz="1800" smtClean="0"/>
              <a:t>4] Numero di animali: 24 femmine e 24 maschi</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4294967295"/>
          </p:nvPr>
        </p:nvSpPr>
        <p:spPr>
          <a:xfrm>
            <a:off x="236538" y="204788"/>
            <a:ext cx="8907462" cy="6043612"/>
          </a:xfrm>
        </p:spPr>
        <p:txBody>
          <a:bodyPr/>
          <a:lstStyle/>
          <a:p>
            <a:pPr eaLnBrk="1" hangingPunct="1">
              <a:lnSpc>
                <a:spcPct val="80000"/>
              </a:lnSpc>
            </a:pPr>
            <a:r>
              <a:rPr lang="it-IT" sz="2000" smtClean="0"/>
              <a:t>5] Tipo di valutazioni:</a:t>
            </a:r>
          </a:p>
          <a:p>
            <a:pPr eaLnBrk="1" hangingPunct="1">
              <a:lnSpc>
                <a:spcPct val="80000"/>
              </a:lnSpc>
            </a:pPr>
            <a:r>
              <a:rPr lang="it-IT" sz="2000" smtClean="0"/>
              <a:t>	a] Osservazione degli animali per </a:t>
            </a:r>
          </a:p>
          <a:p>
            <a:pPr eaLnBrk="1" hangingPunct="1">
              <a:lnSpc>
                <a:spcPct val="80000"/>
              </a:lnSpc>
            </a:pPr>
            <a:r>
              <a:rPr lang="it-IT" sz="2000" smtClean="0"/>
              <a:t>		accrescimento corporeo </a:t>
            </a:r>
          </a:p>
          <a:p>
            <a:pPr eaLnBrk="1" hangingPunct="1">
              <a:lnSpc>
                <a:spcPct val="80000"/>
              </a:lnSpc>
            </a:pPr>
            <a:r>
              <a:rPr lang="it-IT" sz="2000" smtClean="0"/>
              <a:t>		consumo di cibo</a:t>
            </a:r>
          </a:p>
          <a:p>
            <a:pPr eaLnBrk="1" hangingPunct="1">
              <a:lnSpc>
                <a:spcPct val="80000"/>
              </a:lnSpc>
            </a:pPr>
            <a:r>
              <a:rPr lang="it-IT" sz="2000" smtClean="0"/>
              <a:t>		aspetto generale</a:t>
            </a:r>
          </a:p>
          <a:p>
            <a:pPr eaLnBrk="1" hangingPunct="1">
              <a:lnSpc>
                <a:spcPct val="80000"/>
              </a:lnSpc>
            </a:pPr>
            <a:r>
              <a:rPr lang="it-IT" sz="2000" smtClean="0"/>
              <a:t>		comportamento [preparazione del nido e assistenza ai neonati]</a:t>
            </a:r>
          </a:p>
          <a:p>
            <a:pPr eaLnBrk="1" hangingPunct="1">
              <a:lnSpc>
                <a:spcPct val="80000"/>
              </a:lnSpc>
            </a:pPr>
            <a:r>
              <a:rPr lang="it-IT" sz="2000" smtClean="0"/>
              <a:t>	b] </a:t>
            </a:r>
            <a:r>
              <a:rPr lang="it-IT" sz="2000" smtClean="0">
                <a:solidFill>
                  <a:schemeClr val="accent2"/>
                </a:solidFill>
              </a:rPr>
              <a:t>Sacrificio di metà delle femmine qualche giorno prima del parto con:</a:t>
            </a:r>
          </a:p>
          <a:p>
            <a:pPr eaLnBrk="1" hangingPunct="1">
              <a:lnSpc>
                <a:spcPct val="80000"/>
              </a:lnSpc>
            </a:pPr>
            <a:r>
              <a:rPr lang="it-IT" sz="2000" smtClean="0"/>
              <a:t>		valutazione corpi lutei e nodi di riassorbimento</a:t>
            </a:r>
          </a:p>
          <a:p>
            <a:pPr eaLnBrk="1" hangingPunct="1">
              <a:lnSpc>
                <a:spcPct val="80000"/>
              </a:lnSpc>
            </a:pPr>
            <a:r>
              <a:rPr lang="it-IT" sz="2000" smtClean="0"/>
              <a:t>		Estrazione dei feti con taglio cesareo</a:t>
            </a:r>
          </a:p>
          <a:p>
            <a:pPr eaLnBrk="1" hangingPunct="1">
              <a:lnSpc>
                <a:spcPct val="80000"/>
              </a:lnSpc>
            </a:pPr>
            <a:r>
              <a:rPr lang="it-IT" sz="2000" smtClean="0"/>
              <a:t>		Determinazione peso e sesso di ciascun feto</a:t>
            </a:r>
          </a:p>
          <a:p>
            <a:pPr eaLnBrk="1" hangingPunct="1">
              <a:lnSpc>
                <a:spcPct val="80000"/>
              </a:lnSpc>
            </a:pPr>
            <a:r>
              <a:rPr lang="it-IT" sz="2000" smtClean="0"/>
              <a:t>		Determinazione  eventuali anomalie dello scheletro e dei visceri</a:t>
            </a:r>
          </a:p>
          <a:p>
            <a:pPr eaLnBrk="1" hangingPunct="1">
              <a:lnSpc>
                <a:spcPct val="80000"/>
              </a:lnSpc>
            </a:pPr>
            <a:r>
              <a:rPr lang="it-IT" sz="2000" smtClean="0"/>
              <a:t>         c] </a:t>
            </a:r>
            <a:r>
              <a:rPr lang="it-IT" sz="2000" smtClean="0">
                <a:solidFill>
                  <a:schemeClr val="accent2"/>
                </a:solidFill>
              </a:rPr>
              <a:t>altra metà lasciata partorire e nutrire prole) sino svezzamento. </a:t>
            </a:r>
          </a:p>
          <a:p>
            <a:pPr eaLnBrk="1" hangingPunct="1">
              <a:lnSpc>
                <a:spcPct val="80000"/>
              </a:lnSpc>
            </a:pPr>
            <a:r>
              <a:rPr lang="it-IT" sz="2000" smtClean="0"/>
              <a:t>		numero di animali per nidiata</a:t>
            </a:r>
          </a:p>
          <a:p>
            <a:pPr eaLnBrk="1" hangingPunct="1">
              <a:lnSpc>
                <a:spcPct val="80000"/>
              </a:lnSpc>
            </a:pPr>
            <a:r>
              <a:rPr lang="it-IT" sz="2000" smtClean="0"/>
              <a:t>		numero di vivi</a:t>
            </a:r>
          </a:p>
          <a:p>
            <a:pPr eaLnBrk="1" hangingPunct="1">
              <a:lnSpc>
                <a:spcPct val="80000"/>
              </a:lnSpc>
            </a:pPr>
            <a:r>
              <a:rPr lang="it-IT" sz="2000" smtClean="0"/>
              <a:t>		distribuzione del sesso </a:t>
            </a:r>
          </a:p>
          <a:p>
            <a:pPr eaLnBrk="1" hangingPunct="1">
              <a:lnSpc>
                <a:spcPct val="80000"/>
              </a:lnSpc>
            </a:pPr>
            <a:r>
              <a:rPr lang="it-IT" sz="2000" smtClean="0"/>
              <a:t>		presenza di eventuali anomalie congenite.</a:t>
            </a:r>
          </a:p>
          <a:p>
            <a:pPr eaLnBrk="1" hangingPunct="1">
              <a:lnSpc>
                <a:spcPct val="80000"/>
              </a:lnSpc>
            </a:pPr>
            <a:r>
              <a:rPr lang="it-IT" sz="2000" smtClean="0"/>
              <a:t>	peso dei neonati alla nascita, al 4° giorno, al 12° ed allo svezzamento. </a:t>
            </a:r>
          </a:p>
          <a:p>
            <a:pPr eaLnBrk="1" hangingPunct="1">
              <a:lnSpc>
                <a:spcPct val="80000"/>
              </a:lnSpc>
            </a:pPr>
            <a:r>
              <a:rPr lang="it-IT" sz="2000" smtClean="0">
                <a:solidFill>
                  <a:schemeClr val="accent2"/>
                </a:solidFill>
              </a:rPr>
              <a:t>Prole lasciata sino a maturità per effetti tardivi (vista, udito, comportamento)</a:t>
            </a:r>
          </a:p>
          <a:p>
            <a:pPr eaLnBrk="1" hangingPunct="1">
              <a:lnSpc>
                <a:spcPct val="80000"/>
              </a:lnSpc>
            </a:pPr>
            <a:r>
              <a:rPr lang="it-IT" sz="2000" smtClean="0">
                <a:solidFill>
                  <a:schemeClr val="accent2"/>
                </a:solidFill>
              </a:rPr>
              <a:t>1 maschio ed 1 femmina di ciascuna nidiata (F1) accoppiati per avere altra nidiata (F2) allevata sino maturità </a:t>
            </a:r>
          </a:p>
          <a:p>
            <a:pPr eaLnBrk="1" hangingPunct="1">
              <a:lnSpc>
                <a:spcPct val="80000"/>
              </a:lnSpc>
            </a:pPr>
            <a:endParaRPr lang="it-IT" sz="200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4294967295"/>
          </p:nvPr>
        </p:nvSpPr>
        <p:spPr>
          <a:xfrm>
            <a:off x="403225" y="207963"/>
            <a:ext cx="8547100" cy="6443662"/>
          </a:xfrm>
          <a:gradFill>
            <a:gsLst>
              <a:gs pos="0">
                <a:srgbClr val="FFEFD1"/>
              </a:gs>
              <a:gs pos="64999">
                <a:srgbClr val="F0EBD5"/>
              </a:gs>
              <a:gs pos="100000">
                <a:srgbClr val="D1C39F"/>
              </a:gs>
            </a:gsLst>
            <a:lin ang="5400000" scaled="0"/>
          </a:gradFill>
        </p:spPr>
        <p:txBody>
          <a:bodyPr/>
          <a:lstStyle/>
          <a:p>
            <a:pPr eaLnBrk="1" hangingPunct="1">
              <a:lnSpc>
                <a:spcPct val="80000"/>
              </a:lnSpc>
              <a:defRPr/>
            </a:pPr>
            <a:r>
              <a:rPr lang="it-IT" sz="2000" b="1" dirty="0" smtClean="0"/>
              <a:t>6] Risultati: determinati i seguenti indici riguardanti i fenomeni riproduttivi:</a:t>
            </a:r>
          </a:p>
          <a:p>
            <a:pPr eaLnBrk="1" hangingPunct="1">
              <a:lnSpc>
                <a:spcPct val="80000"/>
              </a:lnSpc>
              <a:buFontTx/>
              <a:buNone/>
              <a:defRPr/>
            </a:pPr>
            <a:r>
              <a:rPr lang="it-IT" sz="2000" b="1" dirty="0" smtClean="0"/>
              <a:t>      a] </a:t>
            </a:r>
            <a:r>
              <a:rPr lang="it-IT" sz="2000" b="1" dirty="0" smtClean="0">
                <a:solidFill>
                  <a:schemeClr val="accent1">
                    <a:lumMod val="75000"/>
                  </a:schemeClr>
                </a:solidFill>
              </a:rPr>
              <a:t>I n d i c e   d i   f e r t i l i t à   o   d i   f e c o n d a z i o n e </a:t>
            </a:r>
          </a:p>
          <a:p>
            <a:pPr eaLnBrk="1" hangingPunct="1">
              <a:lnSpc>
                <a:spcPct val="80000"/>
              </a:lnSpc>
              <a:defRPr/>
            </a:pPr>
            <a:r>
              <a:rPr lang="it-IT" sz="2000" dirty="0" smtClean="0"/>
              <a:t>	Numero di gravidanze / numero di accoppiamenti x 100</a:t>
            </a:r>
          </a:p>
          <a:p>
            <a:pPr eaLnBrk="1" hangingPunct="1">
              <a:lnSpc>
                <a:spcPct val="80000"/>
              </a:lnSpc>
              <a:defRPr/>
            </a:pPr>
            <a:r>
              <a:rPr lang="it-IT" sz="2000" b="1" dirty="0" smtClean="0"/>
              <a:t>b] </a:t>
            </a:r>
            <a:r>
              <a:rPr lang="it-IT" sz="2000" b="1" dirty="0" smtClean="0">
                <a:solidFill>
                  <a:schemeClr val="accent2"/>
                </a:solidFill>
              </a:rPr>
              <a:t>I n d i c e   d i   f e r t i l i t a'   m a s c h i l e</a:t>
            </a:r>
          </a:p>
          <a:p>
            <a:pPr eaLnBrk="1" hangingPunct="1">
              <a:lnSpc>
                <a:spcPct val="80000"/>
              </a:lnSpc>
              <a:defRPr/>
            </a:pPr>
            <a:r>
              <a:rPr lang="it-IT" sz="2000" dirty="0" smtClean="0"/>
              <a:t>	Numero di maschi capaci di fecondare le femmine /</a:t>
            </a:r>
          </a:p>
          <a:p>
            <a:pPr eaLnBrk="1" hangingPunct="1">
              <a:lnSpc>
                <a:spcPct val="80000"/>
              </a:lnSpc>
              <a:defRPr/>
            </a:pPr>
            <a:r>
              <a:rPr lang="it-IT" sz="2000" dirty="0" smtClean="0"/>
              <a:t>	numero di maschi esposti a femmine fertili non gravide x 100</a:t>
            </a:r>
          </a:p>
          <a:p>
            <a:pPr eaLnBrk="1" hangingPunct="1">
              <a:lnSpc>
                <a:spcPct val="80000"/>
              </a:lnSpc>
              <a:defRPr/>
            </a:pPr>
            <a:r>
              <a:rPr lang="it-IT" sz="2000" b="1" dirty="0" smtClean="0"/>
              <a:t>c] </a:t>
            </a:r>
            <a:r>
              <a:rPr lang="it-IT" sz="2000" b="1" dirty="0" smtClean="0">
                <a:solidFill>
                  <a:srgbClr val="FF66CC"/>
                </a:solidFill>
              </a:rPr>
              <a:t>I n d i c e   d i   f e r t i l i t a'   f e m </a:t>
            </a:r>
            <a:r>
              <a:rPr lang="it-IT" sz="2000" b="1" dirty="0" err="1" smtClean="0">
                <a:solidFill>
                  <a:srgbClr val="FF66CC"/>
                </a:solidFill>
              </a:rPr>
              <a:t>m</a:t>
            </a:r>
            <a:r>
              <a:rPr lang="it-IT" sz="2000" b="1" dirty="0" smtClean="0">
                <a:solidFill>
                  <a:srgbClr val="FF66CC"/>
                </a:solidFill>
              </a:rPr>
              <a:t> i n i l e</a:t>
            </a:r>
          </a:p>
          <a:p>
            <a:pPr eaLnBrk="1" hangingPunct="1">
              <a:lnSpc>
                <a:spcPct val="80000"/>
              </a:lnSpc>
              <a:defRPr/>
            </a:pPr>
            <a:r>
              <a:rPr lang="it-IT" sz="2000" dirty="0" smtClean="0"/>
              <a:t>	Numero di femmine gravide / </a:t>
            </a:r>
          </a:p>
          <a:p>
            <a:pPr eaLnBrk="1" hangingPunct="1">
              <a:lnSpc>
                <a:spcPct val="80000"/>
              </a:lnSpc>
              <a:defRPr/>
            </a:pPr>
            <a:r>
              <a:rPr lang="it-IT" sz="2000" dirty="0" smtClean="0"/>
              <a:t>	numero di femmine esposte a maschi fertili x 100</a:t>
            </a:r>
          </a:p>
          <a:p>
            <a:pPr eaLnBrk="1" hangingPunct="1">
              <a:lnSpc>
                <a:spcPct val="80000"/>
              </a:lnSpc>
              <a:defRPr/>
            </a:pPr>
            <a:r>
              <a:rPr lang="it-IT" sz="2000" b="1" dirty="0" smtClean="0">
                <a:solidFill>
                  <a:srgbClr val="973803"/>
                </a:solidFill>
              </a:rPr>
              <a:t>d] I n d i c e   d i   G e s t a z i o n e</a:t>
            </a:r>
          </a:p>
          <a:p>
            <a:pPr eaLnBrk="1" hangingPunct="1">
              <a:lnSpc>
                <a:spcPct val="80000"/>
              </a:lnSpc>
              <a:defRPr/>
            </a:pPr>
            <a:r>
              <a:rPr lang="it-IT" sz="2000" dirty="0" smtClean="0"/>
              <a:t>	Numero di parti / Numero di gravidanze x 100</a:t>
            </a:r>
          </a:p>
          <a:p>
            <a:pPr eaLnBrk="1" hangingPunct="1">
              <a:lnSpc>
                <a:spcPct val="80000"/>
              </a:lnSpc>
              <a:defRPr/>
            </a:pPr>
            <a:r>
              <a:rPr lang="it-IT" sz="2000" b="1" dirty="0" smtClean="0">
                <a:solidFill>
                  <a:srgbClr val="FF0000"/>
                </a:solidFill>
              </a:rPr>
              <a:t>e] I n d i c e   d e i    n a  t i   v i v i</a:t>
            </a:r>
          </a:p>
          <a:p>
            <a:pPr eaLnBrk="1" hangingPunct="1">
              <a:lnSpc>
                <a:spcPct val="80000"/>
              </a:lnSpc>
              <a:defRPr/>
            </a:pPr>
            <a:r>
              <a:rPr lang="it-IT" sz="2000" dirty="0" smtClean="0"/>
              <a:t>	Numero dei nati vivi / numero totale dei nati x 100</a:t>
            </a:r>
          </a:p>
          <a:p>
            <a:pPr eaLnBrk="1" hangingPunct="1">
              <a:lnSpc>
                <a:spcPct val="80000"/>
              </a:lnSpc>
              <a:defRPr/>
            </a:pPr>
            <a:r>
              <a:rPr lang="it-IT" sz="2000" b="1" dirty="0" smtClean="0">
                <a:solidFill>
                  <a:srgbClr val="00B0F0"/>
                </a:solidFill>
              </a:rPr>
              <a:t>f] I n d i c e   d i   S o p r a v </a:t>
            </a:r>
            <a:r>
              <a:rPr lang="it-IT" sz="2000" b="1" dirty="0" err="1" smtClean="0">
                <a:solidFill>
                  <a:srgbClr val="00B0F0"/>
                </a:solidFill>
              </a:rPr>
              <a:t>v</a:t>
            </a:r>
            <a:r>
              <a:rPr lang="it-IT" sz="2000" b="1" dirty="0" smtClean="0">
                <a:solidFill>
                  <a:srgbClr val="00B0F0"/>
                </a:solidFill>
              </a:rPr>
              <a:t> i v e n z a   </a:t>
            </a:r>
            <a:r>
              <a:rPr lang="it-IT" sz="2000" b="1" dirty="0" err="1" smtClean="0">
                <a:solidFill>
                  <a:srgbClr val="00B0F0"/>
                </a:solidFill>
              </a:rPr>
              <a:t>a</a:t>
            </a:r>
            <a:r>
              <a:rPr lang="it-IT" sz="2000" b="1" dirty="0" smtClean="0">
                <a:solidFill>
                  <a:srgbClr val="00B0F0"/>
                </a:solidFill>
              </a:rPr>
              <a:t>   2 4   o r e</a:t>
            </a:r>
          </a:p>
          <a:p>
            <a:pPr eaLnBrk="1" hangingPunct="1">
              <a:lnSpc>
                <a:spcPct val="80000"/>
              </a:lnSpc>
              <a:defRPr/>
            </a:pPr>
            <a:r>
              <a:rPr lang="it-IT" sz="2000" dirty="0" smtClean="0"/>
              <a:t>	 Numero nati in vita al 1° giorno di lattazione / numero nati vivi x 100</a:t>
            </a:r>
          </a:p>
          <a:p>
            <a:pPr eaLnBrk="1" hangingPunct="1">
              <a:lnSpc>
                <a:spcPct val="80000"/>
              </a:lnSpc>
              <a:defRPr/>
            </a:pPr>
            <a:r>
              <a:rPr lang="it-IT" sz="2000" b="1" dirty="0" smtClean="0">
                <a:solidFill>
                  <a:schemeClr val="accent1">
                    <a:lumMod val="40000"/>
                    <a:lumOff val="60000"/>
                  </a:schemeClr>
                </a:solidFill>
              </a:rPr>
              <a:t>g] I n d i c e   d i   S o p r a v </a:t>
            </a:r>
            <a:r>
              <a:rPr lang="it-IT" sz="2000" b="1" dirty="0" err="1" smtClean="0">
                <a:solidFill>
                  <a:schemeClr val="accent1">
                    <a:lumMod val="40000"/>
                    <a:lumOff val="60000"/>
                  </a:schemeClr>
                </a:solidFill>
              </a:rPr>
              <a:t>v</a:t>
            </a:r>
            <a:r>
              <a:rPr lang="it-IT" sz="2000" b="1" dirty="0" smtClean="0">
                <a:solidFill>
                  <a:schemeClr val="accent1">
                    <a:lumMod val="40000"/>
                    <a:lumOff val="60000"/>
                  </a:schemeClr>
                </a:solidFill>
              </a:rPr>
              <a:t> i v e n z a   </a:t>
            </a:r>
            <a:r>
              <a:rPr lang="it-IT" sz="2000" b="1" dirty="0" err="1" smtClean="0">
                <a:solidFill>
                  <a:schemeClr val="accent1">
                    <a:lumMod val="40000"/>
                    <a:lumOff val="60000"/>
                  </a:schemeClr>
                </a:solidFill>
              </a:rPr>
              <a:t>a</a:t>
            </a:r>
            <a:r>
              <a:rPr lang="it-IT" sz="2000" b="1" dirty="0" smtClean="0">
                <a:solidFill>
                  <a:schemeClr val="accent1">
                    <a:lumMod val="40000"/>
                    <a:lumOff val="60000"/>
                  </a:schemeClr>
                </a:solidFill>
              </a:rPr>
              <a:t>    4   g i o r n i</a:t>
            </a:r>
          </a:p>
          <a:p>
            <a:pPr eaLnBrk="1" hangingPunct="1">
              <a:lnSpc>
                <a:spcPct val="80000"/>
              </a:lnSpc>
              <a:defRPr/>
            </a:pPr>
            <a:r>
              <a:rPr lang="it-IT" sz="2000" dirty="0" smtClean="0"/>
              <a:t>	Numero di nati in vita al 4° giorno di lattazione / numero nati vivi x 100</a:t>
            </a:r>
          </a:p>
          <a:p>
            <a:pPr eaLnBrk="1" hangingPunct="1">
              <a:lnSpc>
                <a:spcPct val="80000"/>
              </a:lnSpc>
              <a:defRPr/>
            </a:pPr>
            <a:r>
              <a:rPr lang="it-IT" sz="2000" b="1" dirty="0" smtClean="0">
                <a:solidFill>
                  <a:srgbClr val="FFFF00"/>
                </a:solidFill>
              </a:rPr>
              <a:t>h] I n d i c e   d i   S o p r a v </a:t>
            </a:r>
            <a:r>
              <a:rPr lang="it-IT" sz="2000" b="1" dirty="0" err="1" smtClean="0">
                <a:solidFill>
                  <a:srgbClr val="FFFF00"/>
                </a:solidFill>
              </a:rPr>
              <a:t>v</a:t>
            </a:r>
            <a:r>
              <a:rPr lang="it-IT" sz="2000" b="1" dirty="0" smtClean="0">
                <a:solidFill>
                  <a:srgbClr val="FFFF00"/>
                </a:solidFill>
              </a:rPr>
              <a:t> i v e n z a   </a:t>
            </a:r>
            <a:r>
              <a:rPr lang="it-IT" sz="2000" b="1" dirty="0" err="1" smtClean="0">
                <a:solidFill>
                  <a:srgbClr val="FFFF00"/>
                </a:solidFill>
              </a:rPr>
              <a:t>a</a:t>
            </a:r>
            <a:r>
              <a:rPr lang="it-IT" sz="2000" b="1" dirty="0" smtClean="0">
                <a:solidFill>
                  <a:srgbClr val="FFFF00"/>
                </a:solidFill>
              </a:rPr>
              <a:t>   12  g i o r n i</a:t>
            </a:r>
          </a:p>
          <a:p>
            <a:pPr eaLnBrk="1" hangingPunct="1">
              <a:lnSpc>
                <a:spcPct val="80000"/>
              </a:lnSpc>
              <a:defRPr/>
            </a:pPr>
            <a:r>
              <a:rPr lang="it-IT" sz="2000" dirty="0" smtClean="0"/>
              <a:t>	Numero di nati in vita al 12° giorno di lattazione / </a:t>
            </a:r>
          </a:p>
          <a:p>
            <a:pPr eaLnBrk="1" hangingPunct="1">
              <a:lnSpc>
                <a:spcPct val="80000"/>
              </a:lnSpc>
              <a:defRPr/>
            </a:pPr>
            <a:r>
              <a:rPr lang="it-IT" sz="2000" dirty="0" smtClean="0"/>
              <a:t>	Numero in vita al 4° giorno di lattazione x 100</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4294967295"/>
          </p:nvPr>
        </p:nvSpPr>
        <p:spPr>
          <a:xfrm>
            <a:off x="685800" y="555625"/>
            <a:ext cx="8034338" cy="5991225"/>
          </a:xfrm>
        </p:spPr>
        <p:txBody>
          <a:bodyPr/>
          <a:lstStyle/>
          <a:p>
            <a:pPr eaLnBrk="1" hangingPunct="1">
              <a:lnSpc>
                <a:spcPct val="80000"/>
              </a:lnSpc>
            </a:pPr>
            <a:r>
              <a:rPr lang="it-IT" sz="2400" b="1" smtClean="0"/>
              <a:t>Protocolli sperimentali di tossicità perinatale e postnatale</a:t>
            </a:r>
            <a:endParaRPr lang="it-IT" sz="2400" smtClean="0"/>
          </a:p>
          <a:p>
            <a:pPr eaLnBrk="1" hangingPunct="1">
              <a:lnSpc>
                <a:spcPct val="80000"/>
              </a:lnSpc>
            </a:pPr>
            <a:r>
              <a:rPr lang="it-IT" sz="2400" smtClean="0"/>
              <a:t>Sono effettuati per evidenziare effetti tardivi sulla progenie.</a:t>
            </a:r>
          </a:p>
          <a:p>
            <a:pPr eaLnBrk="1" hangingPunct="1">
              <a:lnSpc>
                <a:spcPct val="80000"/>
              </a:lnSpc>
            </a:pPr>
            <a:r>
              <a:rPr lang="it-IT" sz="2400" smtClean="0"/>
              <a:t>1] Selezione della specie e delle dosi fatte con stessi criteri</a:t>
            </a:r>
          </a:p>
          <a:p>
            <a:pPr eaLnBrk="1" hangingPunct="1">
              <a:lnSpc>
                <a:spcPct val="80000"/>
              </a:lnSpc>
            </a:pPr>
            <a:r>
              <a:rPr lang="it-IT" sz="2400" smtClean="0"/>
              <a:t>2] Somministrazione:</a:t>
            </a:r>
          </a:p>
          <a:p>
            <a:pPr eaLnBrk="1" hangingPunct="1">
              <a:lnSpc>
                <a:spcPct val="80000"/>
              </a:lnSpc>
            </a:pPr>
            <a:r>
              <a:rPr lang="it-IT" sz="2400" smtClean="0"/>
              <a:t>	Periodo di gestazione tra fine organogenesi e parto </a:t>
            </a:r>
          </a:p>
          <a:p>
            <a:pPr eaLnBrk="1" hangingPunct="1">
              <a:lnSpc>
                <a:spcPct val="80000"/>
              </a:lnSpc>
            </a:pPr>
            <a:r>
              <a:rPr lang="it-IT" sz="2400" smtClean="0"/>
              <a:t>	tutta la durata allattamento sino svezzamento</a:t>
            </a:r>
          </a:p>
          <a:p>
            <a:pPr eaLnBrk="1" hangingPunct="1">
              <a:lnSpc>
                <a:spcPct val="80000"/>
              </a:lnSpc>
            </a:pPr>
            <a:r>
              <a:rPr lang="it-IT" sz="2400" smtClean="0"/>
              <a:t>3] Numero animali : 12 femmine gravide</a:t>
            </a:r>
          </a:p>
          <a:p>
            <a:pPr eaLnBrk="1" hangingPunct="1">
              <a:lnSpc>
                <a:spcPct val="80000"/>
              </a:lnSpc>
            </a:pPr>
            <a:r>
              <a:rPr lang="it-IT" sz="2400" smtClean="0"/>
              <a:t>4] Valutazioni:</a:t>
            </a:r>
          </a:p>
          <a:p>
            <a:pPr eaLnBrk="1" hangingPunct="1">
              <a:lnSpc>
                <a:spcPct val="80000"/>
              </a:lnSpc>
            </a:pPr>
            <a:r>
              <a:rPr lang="it-IT" sz="2400" b="1" smtClean="0">
                <a:solidFill>
                  <a:schemeClr val="accent2"/>
                </a:solidFill>
              </a:rPr>
              <a:t>Le femmine vengono lasciate partorire ed allattare</a:t>
            </a:r>
          </a:p>
          <a:p>
            <a:pPr eaLnBrk="1" hangingPunct="1">
              <a:lnSpc>
                <a:spcPct val="80000"/>
              </a:lnSpc>
            </a:pPr>
            <a:r>
              <a:rPr lang="it-IT" sz="2400" b="1" smtClean="0">
                <a:solidFill>
                  <a:schemeClr val="accent2"/>
                </a:solidFill>
              </a:rPr>
              <a:t>Esame della prole dopo lo svezzamento:</a:t>
            </a:r>
          </a:p>
          <a:p>
            <a:pPr eaLnBrk="1" hangingPunct="1">
              <a:lnSpc>
                <a:spcPct val="80000"/>
              </a:lnSpc>
            </a:pPr>
            <a:r>
              <a:rPr lang="it-IT" sz="2400" b="1" smtClean="0">
                <a:solidFill>
                  <a:schemeClr val="accent2"/>
                </a:solidFill>
              </a:rPr>
              <a:t>- In parte prole sacrificata ed esaminata (autopsia)</a:t>
            </a:r>
          </a:p>
          <a:p>
            <a:pPr eaLnBrk="1" hangingPunct="1">
              <a:lnSpc>
                <a:spcPct val="80000"/>
              </a:lnSpc>
            </a:pPr>
            <a:r>
              <a:rPr lang="it-IT" sz="2400" b="1" smtClean="0">
                <a:solidFill>
                  <a:schemeClr val="accent2"/>
                </a:solidFill>
              </a:rPr>
              <a:t>- In parte la prole sino maturità per valutare  capacità riproduttiva</a:t>
            </a:r>
          </a:p>
          <a:p>
            <a:pPr eaLnBrk="1" hangingPunct="1">
              <a:lnSpc>
                <a:spcPct val="80000"/>
              </a:lnSpc>
            </a:pPr>
            <a:r>
              <a:rPr lang="it-IT" sz="2400" b="1" smtClean="0">
                <a:solidFill>
                  <a:schemeClr val="accent2"/>
                </a:solidFill>
              </a:rPr>
              <a:t>Sulle ulteriori nuove nidiate (F2) si valutano eventuali effetti tardivi del 	farmaco (udito, vista comportamento)</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asarett9"/>
          <p:cNvPicPr>
            <a:picLocks noChangeAspect="1" noChangeArrowheads="1"/>
          </p:cNvPicPr>
          <p:nvPr/>
        </p:nvPicPr>
        <p:blipFill>
          <a:blip r:embed="rId2" cstate="print">
            <a:lum bright="-24000" contrast="66000"/>
          </a:blip>
          <a:srcRect t="5968"/>
          <a:stretch>
            <a:fillRect/>
          </a:stretch>
        </p:blipFill>
        <p:spPr bwMode="auto">
          <a:xfrm>
            <a:off x="2784475" y="57150"/>
            <a:ext cx="6305550" cy="6781800"/>
          </a:xfrm>
          <a:prstGeom prst="rect">
            <a:avLst/>
          </a:prstGeom>
          <a:noFill/>
          <a:ln w="9525">
            <a:noFill/>
            <a:miter lim="800000"/>
            <a:headEnd/>
            <a:tailEnd/>
          </a:ln>
        </p:spPr>
      </p:pic>
      <p:sp>
        <p:nvSpPr>
          <p:cNvPr id="15363" name="Text Box 3"/>
          <p:cNvSpPr txBox="1">
            <a:spLocks noChangeArrowheads="1"/>
          </p:cNvSpPr>
          <p:nvPr/>
        </p:nvSpPr>
        <p:spPr bwMode="auto">
          <a:xfrm>
            <a:off x="74613" y="1593850"/>
            <a:ext cx="2867025" cy="1920875"/>
          </a:xfrm>
          <a:prstGeom prst="rect">
            <a:avLst/>
          </a:prstGeom>
          <a:solidFill>
            <a:srgbClr val="DDDDDD"/>
          </a:solidFill>
          <a:ln w="9525">
            <a:noFill/>
            <a:miter lim="800000"/>
            <a:headEnd/>
            <a:tailEnd/>
          </a:ln>
        </p:spPr>
        <p:txBody>
          <a:bodyPr>
            <a:spAutoFit/>
          </a:bodyPr>
          <a:lstStyle/>
          <a:p>
            <a:pPr algn="ctr"/>
            <a:r>
              <a:rPr lang="it-IT" sz="2000" b="1">
                <a:latin typeface="Verdana" pitchFamily="34" charset="0"/>
              </a:rPr>
              <a:t>LINEE GUIDA INTERNAZIONALI PER LO</a:t>
            </a:r>
          </a:p>
          <a:p>
            <a:pPr algn="ctr"/>
            <a:r>
              <a:rPr lang="it-IT" sz="2000" b="1">
                <a:latin typeface="Verdana" pitchFamily="34" charset="0"/>
              </a:rPr>
              <a:t>STUDIO DELLA TOSSICOLOGIA RIPRODUTTIVA</a:t>
            </a:r>
          </a:p>
        </p:txBody>
      </p:sp>
      <p:sp>
        <p:nvSpPr>
          <p:cNvPr id="15364" name="Text Box 4"/>
          <p:cNvSpPr txBox="1">
            <a:spLocks noChangeArrowheads="1"/>
          </p:cNvSpPr>
          <p:nvPr/>
        </p:nvSpPr>
        <p:spPr bwMode="auto">
          <a:xfrm>
            <a:off x="165100" y="4978400"/>
            <a:ext cx="2578100" cy="1095375"/>
          </a:xfrm>
          <a:prstGeom prst="rect">
            <a:avLst/>
          </a:prstGeom>
          <a:solidFill>
            <a:schemeClr val="bg1"/>
          </a:solidFill>
          <a:ln w="9525">
            <a:noFill/>
            <a:miter lim="800000"/>
            <a:headEnd/>
            <a:tailEnd/>
          </a:ln>
        </p:spPr>
        <p:txBody>
          <a:bodyPr>
            <a:spAutoFit/>
          </a:bodyPr>
          <a:lstStyle/>
          <a:p>
            <a:r>
              <a:rPr lang="it-IT" sz="1400" b="1"/>
              <a:t>ICH</a:t>
            </a:r>
            <a:r>
              <a:rPr lang="it-IT" sz="1400"/>
              <a:t>: Conferenza internazionale sull'armonizzazione dei requisiti tecnici per la registrazione dei </a:t>
            </a:r>
            <a:r>
              <a:rPr lang="it-IT" sz="1400" b="1"/>
              <a:t>farmaci per uso umano</a:t>
            </a:r>
            <a:r>
              <a:rPr lang="it-IT"/>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57200" y="255588"/>
            <a:ext cx="8293100" cy="1200150"/>
          </a:xfrm>
          <a:prstGeom prst="rect">
            <a:avLst/>
          </a:prstGeom>
          <a:solidFill>
            <a:schemeClr val="accent1">
              <a:lumMod val="40000"/>
              <a:lumOff val="60000"/>
            </a:schemeClr>
          </a:solidFill>
          <a:ln>
            <a:solidFill>
              <a:schemeClr val="accent1"/>
            </a:solidFill>
          </a:ln>
        </p:spPr>
        <p:txBody>
          <a:bodyPr>
            <a:spAutoFit/>
          </a:bodyPr>
          <a:lstStyle/>
          <a:p>
            <a:pPr>
              <a:defRPr/>
            </a:pPr>
            <a:r>
              <a:rPr lang="it-IT" dirty="0"/>
              <a:t>Linee guida internazionali (Conferenza internazionale di armonizzazione: ICH) per lo studio della tossicologia del sistema riproduttivo</a:t>
            </a:r>
          </a:p>
        </p:txBody>
      </p:sp>
      <p:graphicFrame>
        <p:nvGraphicFramePr>
          <p:cNvPr id="4" name="Group 58"/>
          <p:cNvGraphicFramePr>
            <a:graphicFrameLocks/>
          </p:cNvGraphicFramePr>
          <p:nvPr/>
        </p:nvGraphicFramePr>
        <p:xfrm>
          <a:off x="495300" y="1495425"/>
          <a:ext cx="8204200" cy="3649663"/>
        </p:xfrm>
        <a:graphic>
          <a:graphicData uri="http://schemas.openxmlformats.org/drawingml/2006/table">
            <a:tbl>
              <a:tblPr/>
              <a:tblGrid>
                <a:gridCol w="4343400"/>
                <a:gridCol w="3860800"/>
              </a:tblGrid>
              <a:tr h="71020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dirty="0" smtClean="0">
                          <a:ln>
                            <a:noFill/>
                          </a:ln>
                          <a:solidFill>
                            <a:schemeClr val="tx1"/>
                          </a:solidFill>
                          <a:effectLst/>
                          <a:latin typeface="Times New Roman" pitchFamily="18" charset="0"/>
                        </a:rPr>
                        <a:t>Medicamento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dirty="0" smtClean="0">
                          <a:ln>
                            <a:noFill/>
                          </a:ln>
                          <a:solidFill>
                            <a:schemeClr val="tx1"/>
                          </a:solidFill>
                          <a:effectLst/>
                          <a:latin typeface="Times New Roman" pitchFamily="18" charset="0"/>
                        </a:rPr>
                        <a:t>Composto chimico</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dirty="0" smtClean="0">
                          <a:ln>
                            <a:noFill/>
                          </a:ln>
                          <a:solidFill>
                            <a:schemeClr val="tx1"/>
                          </a:solidFill>
                          <a:effectLst/>
                          <a:latin typeface="Times New Roman" pitchFamily="18" charset="0"/>
                        </a:rPr>
                        <a:t>industriale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8706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dirty="0" smtClean="0">
                          <a:ln>
                            <a:noFill/>
                          </a:ln>
                          <a:solidFill>
                            <a:schemeClr val="tx1"/>
                          </a:solidFill>
                          <a:effectLst/>
                          <a:latin typeface="Times New Roman" pitchFamily="18" charset="0"/>
                        </a:rPr>
                        <a:t>Segmento 1</a:t>
                      </a:r>
                    </a:p>
                    <a:p>
                      <a:r>
                        <a:rPr lang="it-IT" sz="2000" kern="1200" baseline="0" dirty="0" smtClean="0">
                          <a:solidFill>
                            <a:schemeClr val="tx1"/>
                          </a:solidFill>
                          <a:latin typeface="+mn-lt"/>
                          <a:ea typeface="+mn-ea"/>
                          <a:cs typeface="+mn-cs"/>
                        </a:rPr>
                        <a:t>(</a:t>
                      </a:r>
                      <a:r>
                        <a:rPr lang="it-IT" sz="1800" kern="1200" baseline="0" dirty="0" smtClean="0">
                          <a:solidFill>
                            <a:schemeClr val="tx1"/>
                          </a:solidFill>
                          <a:latin typeface="+mn-lt"/>
                          <a:ea typeface="+mn-ea"/>
                          <a:cs typeface="+mn-cs"/>
                        </a:rPr>
                        <a:t>fertilità,</a:t>
                      </a:r>
                    </a:p>
                    <a:p>
                      <a:r>
                        <a:rPr lang="it-IT" sz="1800" kern="1200" baseline="0" dirty="0" err="1" smtClean="0">
                          <a:solidFill>
                            <a:schemeClr val="tx1"/>
                          </a:solidFill>
                          <a:latin typeface="+mn-lt"/>
                          <a:ea typeface="+mn-ea"/>
                          <a:cs typeface="+mn-cs"/>
                        </a:rPr>
                        <a:t>embriotossicità</a:t>
                      </a:r>
                      <a:r>
                        <a:rPr lang="it-IT" sz="1800" kern="1200" baseline="0" dirty="0" smtClean="0">
                          <a:solidFill>
                            <a:schemeClr val="tx1"/>
                          </a:solidFill>
                          <a:latin typeface="+mn-lt"/>
                          <a:ea typeface="+mn-ea"/>
                          <a:cs typeface="+mn-cs"/>
                        </a:rPr>
                        <a:t>)</a:t>
                      </a:r>
                      <a:endParaRPr kumimoji="0" lang="it-IT" sz="1800" b="1" i="0" u="none" strike="noStrike" cap="none" normalizeH="0" baseline="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t-IT" sz="2000" b="1" i="0" u="none" strike="noStrike" cap="none" normalizeH="0" baseline="0" dirty="0" smtClean="0">
                          <a:ln>
                            <a:noFill/>
                          </a:ln>
                          <a:solidFill>
                            <a:schemeClr val="tx1"/>
                          </a:solidFill>
                          <a:effectLst/>
                          <a:latin typeface="Times New Roman" pitchFamily="18" charset="0"/>
                        </a:rPr>
                        <a:t>Segmento 2</a:t>
                      </a:r>
                    </a:p>
                    <a:p>
                      <a:pPr marL="0" marR="0" lvl="0" indent="0" algn="l" defTabSz="914400" rtl="0" eaLnBrk="0" fontAlgn="base" latinLnBrk="0" hangingPunct="0">
                        <a:lnSpc>
                          <a:spcPct val="100000"/>
                        </a:lnSpc>
                        <a:spcBef>
                          <a:spcPct val="20000"/>
                        </a:spcBef>
                        <a:spcAft>
                          <a:spcPct val="0"/>
                        </a:spcAft>
                        <a:buClrTx/>
                        <a:buSzTx/>
                        <a:buFontTx/>
                        <a:buNone/>
                        <a:tabLst/>
                        <a:defRPr/>
                      </a:pPr>
                      <a:r>
                        <a:rPr lang="it-IT" sz="1800" kern="1200" baseline="0" dirty="0" smtClean="0">
                          <a:solidFill>
                            <a:schemeClr val="tx1"/>
                          </a:solidFill>
                          <a:latin typeface="+mn-lt"/>
                          <a:ea typeface="+mn-ea"/>
                          <a:cs typeface="+mn-cs"/>
                        </a:rPr>
                        <a:t>(</a:t>
                      </a:r>
                      <a:r>
                        <a:rPr lang="it-IT" sz="1800" kern="1200" baseline="0" dirty="0" err="1" smtClean="0">
                          <a:solidFill>
                            <a:schemeClr val="tx1"/>
                          </a:solidFill>
                          <a:latin typeface="+mn-lt"/>
                          <a:ea typeface="+mn-ea"/>
                          <a:cs typeface="+mn-cs"/>
                        </a:rPr>
                        <a:t>teratogenicità</a:t>
                      </a:r>
                      <a:r>
                        <a:rPr lang="it-IT" sz="1800" kern="1200" baseline="0" dirty="0" smtClean="0">
                          <a:solidFill>
                            <a:schemeClr val="tx1"/>
                          </a:solidFill>
                          <a:latin typeface="+mn-lt"/>
                          <a:ea typeface="+mn-ea"/>
                          <a:cs typeface="+mn-cs"/>
                        </a:rPr>
                        <a:t>)</a:t>
                      </a:r>
                      <a:endParaRPr kumimoji="0" lang="it-IT" sz="1800" b="1" i="0" u="none" strike="noStrike" cap="none" normalizeH="0" baseline="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t-IT" sz="2000" b="1" i="0" u="none" strike="noStrike" cap="none" normalizeH="0" baseline="0" dirty="0" smtClean="0">
                          <a:ln>
                            <a:noFill/>
                          </a:ln>
                          <a:solidFill>
                            <a:schemeClr val="tx1"/>
                          </a:solidFill>
                          <a:effectLst/>
                          <a:latin typeface="Times New Roman" pitchFamily="18" charset="0"/>
                        </a:rPr>
                        <a:t>Segmento 3</a:t>
                      </a:r>
                    </a:p>
                    <a:p>
                      <a:r>
                        <a:rPr lang="it-IT" sz="1800" kern="1200" baseline="0" dirty="0" smtClean="0">
                          <a:solidFill>
                            <a:schemeClr val="tx1"/>
                          </a:solidFill>
                          <a:latin typeface="+mn-lt"/>
                          <a:ea typeface="+mn-ea"/>
                          <a:cs typeface="+mn-cs"/>
                        </a:rPr>
                        <a:t>(studio peri- e</a:t>
                      </a:r>
                    </a:p>
                    <a:p>
                      <a:r>
                        <a:rPr lang="it-IT" sz="1800" kern="1200" baseline="0" dirty="0" smtClean="0">
                          <a:solidFill>
                            <a:schemeClr val="tx1"/>
                          </a:solidFill>
                          <a:latin typeface="+mn-lt"/>
                          <a:ea typeface="+mn-ea"/>
                          <a:cs typeface="+mn-cs"/>
                        </a:rPr>
                        <a:t>postnatale)</a:t>
                      </a:r>
                      <a:endParaRPr kumimoji="0" lang="it-IT" sz="1800" b="1"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1" indent="0" algn="l" defTabSz="9144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dirty="0" err="1" smtClean="0">
                          <a:ln>
                            <a:noFill/>
                          </a:ln>
                          <a:solidFill>
                            <a:schemeClr val="tx1"/>
                          </a:solidFill>
                          <a:effectLst/>
                          <a:latin typeface="Times New Roman" pitchFamily="18" charset="0"/>
                        </a:rPr>
                        <a:t>Teratogenicità</a:t>
                      </a:r>
                      <a:endParaRPr kumimoji="0" lang="it-IT" sz="2000" b="1" i="0" u="none" strike="noStrike" cap="none" normalizeH="0" baseline="0" dirty="0" smtClean="0">
                        <a:ln>
                          <a:noFill/>
                        </a:ln>
                        <a:solidFill>
                          <a:schemeClr val="tx1"/>
                        </a:solidFill>
                        <a:effectLst/>
                        <a:latin typeface="Times New Roman" pitchFamily="18" charset="0"/>
                      </a:endParaRPr>
                    </a:p>
                    <a:p>
                      <a:pPr marL="457200" marR="0" lvl="1" indent="0" algn="l" defTabSz="914400" rtl="0" eaLnBrk="0" fontAlgn="base" latinLnBrk="0" hangingPunct="0">
                        <a:lnSpc>
                          <a:spcPct val="100000"/>
                        </a:lnSpc>
                        <a:spcBef>
                          <a:spcPct val="20000"/>
                        </a:spcBef>
                        <a:spcAft>
                          <a:spcPct val="0"/>
                        </a:spcAft>
                        <a:buClrTx/>
                        <a:buSzTx/>
                        <a:buFontTx/>
                        <a:buNone/>
                        <a:tabLst/>
                      </a:pPr>
                      <a:endParaRPr kumimoji="0" lang="it-IT" sz="2000" b="1" i="0" u="none" strike="noStrike" cap="none" normalizeH="0" baseline="0" dirty="0" smtClean="0">
                        <a:ln>
                          <a:noFill/>
                        </a:ln>
                        <a:solidFill>
                          <a:schemeClr val="tx1"/>
                        </a:solidFill>
                        <a:effectLst/>
                        <a:latin typeface="Times New Roman" pitchFamily="18" charset="0"/>
                      </a:endParaRPr>
                    </a:p>
                    <a:p>
                      <a:pPr marL="457200" marR="0" lvl="1" indent="0" algn="l" defTabSz="914400" rtl="0" eaLnBrk="0" fontAlgn="base" latinLnBrk="0" hangingPunct="0">
                        <a:lnSpc>
                          <a:spcPct val="100000"/>
                        </a:lnSpc>
                        <a:spcBef>
                          <a:spcPct val="20000"/>
                        </a:spcBef>
                        <a:spcAft>
                          <a:spcPct val="0"/>
                        </a:spcAft>
                        <a:buClrTx/>
                        <a:buSzTx/>
                        <a:buFontTx/>
                        <a:buNone/>
                        <a:tabLst/>
                      </a:pPr>
                      <a:endParaRPr kumimoji="0" lang="it-IT" sz="2000" b="1" i="0" u="none" strike="noStrike" cap="none" normalizeH="0" baseline="0" dirty="0" smtClean="0">
                        <a:ln>
                          <a:noFill/>
                        </a:ln>
                        <a:solidFill>
                          <a:schemeClr val="tx1"/>
                        </a:solidFill>
                        <a:effectLst/>
                        <a:latin typeface="Times New Roman" pitchFamily="18" charset="0"/>
                      </a:endParaRPr>
                    </a:p>
                    <a:p>
                      <a:pPr marL="457200" marR="0" lvl="1" indent="0" algn="l" defTabSz="9144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dirty="0" smtClean="0">
                          <a:ln>
                            <a:noFill/>
                          </a:ln>
                          <a:solidFill>
                            <a:schemeClr val="tx1"/>
                          </a:solidFill>
                          <a:effectLst/>
                          <a:latin typeface="Times New Roman" pitchFamily="18" charset="0"/>
                        </a:rPr>
                        <a:t>Studio di una generazione</a:t>
                      </a:r>
                    </a:p>
                    <a:p>
                      <a:pPr marL="457200" marR="0" lvl="1" indent="0" algn="l" defTabSz="914400" rtl="0" eaLnBrk="0" fontAlgn="base" latinLnBrk="0" hangingPunct="0">
                        <a:lnSpc>
                          <a:spcPct val="100000"/>
                        </a:lnSpc>
                        <a:spcBef>
                          <a:spcPct val="20000"/>
                        </a:spcBef>
                        <a:spcAft>
                          <a:spcPct val="0"/>
                        </a:spcAft>
                        <a:buClrTx/>
                        <a:buSzTx/>
                        <a:buFontTx/>
                        <a:buNone/>
                        <a:tabLst/>
                      </a:pPr>
                      <a:endParaRPr kumimoji="0" lang="it-IT" sz="2000" b="1" i="0" u="none" strike="noStrike" cap="none" normalizeH="0" baseline="0" dirty="0" smtClean="0">
                        <a:ln>
                          <a:noFill/>
                        </a:ln>
                        <a:solidFill>
                          <a:schemeClr val="tx1"/>
                        </a:solidFill>
                        <a:effectLst/>
                        <a:latin typeface="Times New Roman" pitchFamily="18" charset="0"/>
                      </a:endParaRPr>
                    </a:p>
                    <a:p>
                      <a:pPr marL="457200" marR="0" lvl="1" indent="0" algn="l" defTabSz="9144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dirty="0" smtClean="0">
                          <a:ln>
                            <a:noFill/>
                          </a:ln>
                          <a:solidFill>
                            <a:schemeClr val="tx1"/>
                          </a:solidFill>
                          <a:effectLst/>
                          <a:latin typeface="Times New Roman" pitchFamily="18" charset="0"/>
                        </a:rPr>
                        <a:t>Studio di due generazioni</a:t>
                      </a:r>
                    </a:p>
                    <a:p>
                      <a:pPr marL="457200" marR="0" lvl="1" indent="0" algn="l" defTabSz="914400" rtl="0" eaLnBrk="0" fontAlgn="base" latinLnBrk="0" hangingPunct="0">
                        <a:lnSpc>
                          <a:spcPct val="100000"/>
                        </a:lnSpc>
                        <a:spcBef>
                          <a:spcPct val="20000"/>
                        </a:spcBef>
                        <a:spcAft>
                          <a:spcPct val="0"/>
                        </a:spcAft>
                        <a:buClrTx/>
                        <a:buSzTx/>
                        <a:buFontTx/>
                        <a:buNone/>
                        <a:tabLst/>
                      </a:pPr>
                      <a:endParaRPr kumimoji="0" lang="it-IT" sz="20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398" name="Text Box 1028"/>
          <p:cNvSpPr txBox="1">
            <a:spLocks noChangeArrowheads="1"/>
          </p:cNvSpPr>
          <p:nvPr/>
        </p:nvSpPr>
        <p:spPr bwMode="auto">
          <a:xfrm>
            <a:off x="165100" y="5549900"/>
            <a:ext cx="8761413" cy="1016000"/>
          </a:xfrm>
          <a:prstGeom prst="rect">
            <a:avLst/>
          </a:prstGeom>
          <a:noFill/>
          <a:ln w="9525">
            <a:solidFill>
              <a:schemeClr val="tx1"/>
            </a:solidFill>
            <a:miter lim="800000"/>
            <a:headEnd/>
            <a:tailEnd/>
          </a:ln>
        </p:spPr>
        <p:txBody>
          <a:bodyPr wrap="none">
            <a:spAutoFit/>
          </a:bodyPr>
          <a:lstStyle/>
          <a:p>
            <a:r>
              <a:rPr lang="it-IT" sz="2000" b="1">
                <a:latin typeface="Verdana" pitchFamily="34" charset="0"/>
              </a:rPr>
              <a:t>Per i farmaci, vengono valutati SEPARATAMENTE i vari stadi</a:t>
            </a:r>
          </a:p>
          <a:p>
            <a:r>
              <a:rPr lang="it-IT" sz="2000" b="1">
                <a:latin typeface="Verdana" pitchFamily="34" charset="0"/>
              </a:rPr>
              <a:t>della riproduzione, mentre per le sostanze chimiche </a:t>
            </a:r>
          </a:p>
          <a:p>
            <a:r>
              <a:rPr lang="it-IT" sz="2000" b="1">
                <a:latin typeface="Verdana" pitchFamily="34" charset="0"/>
              </a:rPr>
              <a:t>Industriali sono obbligatori studi su una o due generazioni</a:t>
            </a:r>
            <a:endParaRPr lang="it-IT" sz="2000" b="1">
              <a:latin typeface="Verdana" pitchFamily="34" charset="0"/>
              <a:sym typeface="Symbol" pitchFamily="18" charset="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57200" y="179388"/>
            <a:ext cx="8293100" cy="584200"/>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STUDI </a:t>
            </a:r>
            <a:r>
              <a:rPr lang="it-IT" sz="3200" dirty="0" err="1"/>
              <a:t>DI</a:t>
            </a:r>
            <a:r>
              <a:rPr lang="it-IT" sz="3200" dirty="0"/>
              <a:t> REPRO-TOX: medicamenti</a:t>
            </a:r>
            <a:endParaRPr lang="it-IT" sz="2800" dirty="0"/>
          </a:p>
        </p:txBody>
      </p:sp>
      <p:graphicFrame>
        <p:nvGraphicFramePr>
          <p:cNvPr id="108547" name="Group 3"/>
          <p:cNvGraphicFramePr>
            <a:graphicFrameLocks noGrp="1"/>
          </p:cNvGraphicFramePr>
          <p:nvPr/>
        </p:nvGraphicFramePr>
        <p:xfrm>
          <a:off x="571500" y="914400"/>
          <a:ext cx="8305800" cy="5646738"/>
        </p:xfrm>
        <a:graphic>
          <a:graphicData uri="http://schemas.openxmlformats.org/drawingml/2006/table">
            <a:tbl>
              <a:tblPr/>
              <a:tblGrid>
                <a:gridCol w="1498600"/>
                <a:gridCol w="2222500"/>
                <a:gridCol w="2578100"/>
                <a:gridCol w="2006600"/>
              </a:tblGrid>
              <a:tr h="6477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rgbClr val="FFFFFF"/>
                          </a:solidFill>
                          <a:effectLst/>
                          <a:latin typeface="Times New Roman" pitchFamily="18" charset="0"/>
                        </a:rPr>
                        <a:t>studio</a:t>
                      </a:r>
                    </a:p>
                  </a:txBody>
                  <a:tcPr horzOverflow="overflow">
                    <a:lnL w="12700" cap="flat" cmpd="sng" algn="ctr">
                      <a:solidFill>
                        <a:srgbClr val="AAE2CA"/>
                      </a:solidFill>
                      <a:prstDash val="solid"/>
                      <a:round/>
                      <a:headEnd type="none" w="med" len="med"/>
                      <a:tailEnd type="none" w="med" len="med"/>
                    </a:lnL>
                    <a:lnR>
                      <a:noFill/>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AAE2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rgbClr val="FFFFFF"/>
                          </a:solidFill>
                          <a:effectLst/>
                          <a:latin typeface="Times New Roman" pitchFamily="18" charset="0"/>
                        </a:rPr>
                        <a:t>esposizione</a:t>
                      </a:r>
                    </a:p>
                  </a:txBody>
                  <a:tcPr horzOverflow="overflow">
                    <a:lnL>
                      <a:noFill/>
                    </a:lnL>
                    <a:lnR>
                      <a:noFill/>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AAE2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rgbClr val="FFFFFF"/>
                          </a:solidFill>
                          <a:effectLst/>
                          <a:latin typeface="Times New Roman" pitchFamily="18" charset="0"/>
                        </a:rPr>
                        <a:t>Parametri di valutazione</a:t>
                      </a:r>
                    </a:p>
                  </a:txBody>
                  <a:tcPr horzOverflow="overflow">
                    <a:lnL>
                      <a:noFill/>
                    </a:lnL>
                    <a:lnR>
                      <a:noFill/>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AAE2C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rgbClr val="FFFFFF"/>
                          </a:solidFill>
                          <a:effectLst/>
                          <a:latin typeface="Times New Roman" pitchFamily="18" charset="0"/>
                        </a:rPr>
                        <a:t>commento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1" i="0" u="none" strike="noStrike" cap="none" normalizeH="0" baseline="0" smtClean="0">
                        <a:ln>
                          <a:noFill/>
                        </a:ln>
                        <a:solidFill>
                          <a:srgbClr val="FFFFFF"/>
                        </a:solidFill>
                        <a:effectLst/>
                        <a:latin typeface="Times New Roman" pitchFamily="18" charset="0"/>
                      </a:endParaRPr>
                    </a:p>
                  </a:txBody>
                  <a:tcPr horzOverflow="overflow">
                    <a:lnL>
                      <a:noFill/>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AAE2CA"/>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Segmento 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Studio della</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fertilità e</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della</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funzione</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riproduttiva</a:t>
                      </a:r>
                    </a:p>
                  </a:txBody>
                  <a:tcPr horzOverflow="overflow">
                    <a:lnL w="12700" cap="flat" cmpd="sng" algn="ctr">
                      <a:solidFill>
                        <a:srgbClr val="AAE2CA"/>
                      </a:solidFill>
                      <a:prstDash val="solid"/>
                      <a:round/>
                      <a:headEnd type="none" w="med" len="med"/>
                      <a:tailEnd type="none" w="med" len="med"/>
                    </a:lnL>
                    <a:lnR>
                      <a:noFill/>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1FAF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Maschi 60 giorni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prima</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dell’accoppiamento</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Femmine 2</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settimane prima</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dell’accoppiamento </a:t>
                      </a:r>
                      <a:r>
                        <a:rPr kumimoji="0" lang="it-IT" sz="1800" b="0" i="0" u="none" strike="noStrike" cap="none" normalizeH="0" baseline="0" smtClean="0">
                          <a:ln>
                            <a:noFill/>
                          </a:ln>
                          <a:solidFill>
                            <a:schemeClr val="accent2"/>
                          </a:solidFill>
                          <a:effectLst/>
                          <a:latin typeface="Times New Roman" pitchFamily="18" charset="0"/>
                        </a:rPr>
                        <a:t>e fino ad allattamento</a:t>
                      </a:r>
                    </a:p>
                  </a:txBody>
                  <a:tcPr horzOverflow="overflow">
                    <a:lnL>
                      <a:noFill/>
                    </a:lnL>
                    <a:lnR>
                      <a:noFill/>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1FAF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Sviluppo dei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gameti, fertilità.</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Vitalità pre  e post-impianto, parto, lattazione</a:t>
                      </a:r>
                    </a:p>
                  </a:txBody>
                  <a:tcPr horzOverflow="overflow">
                    <a:lnL>
                      <a:noFill/>
                    </a:lnL>
                    <a:lnR>
                      <a:noFill/>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1FAF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Valuta la capacità</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riproduttiva del</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maschio dopo</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esposizione per un</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completo ciclo</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spermatogenico, nella</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femmina per diversi cicli estrali</a:t>
                      </a:r>
                    </a:p>
                  </a:txBody>
                  <a:tcPr horzOverflow="overflow">
                    <a:lnL>
                      <a:noFill/>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1FAF6"/>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Segmento II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Test di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teratogenesi</a:t>
                      </a:r>
                    </a:p>
                  </a:txBody>
                  <a:tcPr horzOverflow="overflow">
                    <a:lnL w="12700" cap="flat" cmpd="sng" algn="ctr">
                      <a:solidFill>
                        <a:srgbClr val="AAE2CA"/>
                      </a:solidFill>
                      <a:prstDash val="solid"/>
                      <a:round/>
                      <a:headEnd type="none" w="med" len="med"/>
                      <a:tailEnd type="none" w="med" len="med"/>
                    </a:lnL>
                    <a:lnR>
                      <a:noFill/>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Dall’impianto al</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termine</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dell’organogenesi</a:t>
                      </a:r>
                    </a:p>
                  </a:txBody>
                  <a:tcPr horzOverflow="overflow">
                    <a:lnL>
                      <a:noFill/>
                    </a:lnL>
                    <a:lnR>
                      <a:noFill/>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Vitalità e morfologia</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(esterna, viscerale</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e scheletrica) del prodotto del concepimento</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subito prima la nascita</a:t>
                      </a:r>
                    </a:p>
                  </a:txBody>
                  <a:tcPr horzOverflow="overflow">
                    <a:lnL>
                      <a:noFill/>
                    </a:lnL>
                    <a:lnR>
                      <a:noFill/>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Esposizione limitata per prevenire l’adattamento</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metabolico materno e</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consentire un’elevata</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esposizione</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dell’embrione nel</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periodo di massima</a:t>
                      </a:r>
                    </a:p>
                  </a:txBody>
                  <a:tcPr horzOverflow="overflow">
                    <a:lnL>
                      <a:noFill/>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chemeClr val="bg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Segmento III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Studio</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perinatale</a:t>
                      </a:r>
                    </a:p>
                  </a:txBody>
                  <a:tcPr horzOverflow="overflow">
                    <a:lnL w="12700" cap="flat" cmpd="sng" algn="ctr">
                      <a:solidFill>
                        <a:srgbClr val="AAE2CA"/>
                      </a:solidFill>
                      <a:prstDash val="solid"/>
                      <a:round/>
                      <a:headEnd type="none" w="med" len="med"/>
                      <a:tailEnd type="none" w="med" len="med"/>
                    </a:lnL>
                    <a:lnR>
                      <a:noFill/>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1FAF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Dall’ultimo terzo</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della gravidanza</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alla lattazione</a:t>
                      </a:r>
                    </a:p>
                  </a:txBody>
                  <a:tcPr horzOverflow="overflow">
                    <a:lnL>
                      <a:noFill/>
                    </a:lnL>
                    <a:lnR>
                      <a:noFill/>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1FAF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000000"/>
                          </a:solidFill>
                          <a:effectLst/>
                          <a:latin typeface="Times New Roman" pitchFamily="18" charset="0"/>
                        </a:rPr>
                        <a:t>Sopravvivenza post-natale, crescita e morfologia esterna</a:t>
                      </a:r>
                    </a:p>
                  </a:txBody>
                  <a:tcPr horzOverflow="overflow">
                    <a:lnL>
                      <a:noFill/>
                    </a:lnL>
                    <a:lnR>
                      <a:noFill/>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1FAF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rgbClr val="000000"/>
                          </a:solidFill>
                          <a:effectLst/>
                          <a:latin typeface="Times New Roman" pitchFamily="18" charset="0"/>
                        </a:rPr>
                        <a:t>Effetti sullo sviluppo in età perinatale</a:t>
                      </a:r>
                    </a:p>
                  </a:txBody>
                  <a:tcPr horzOverflow="overflow">
                    <a:lnL>
                      <a:noFill/>
                    </a:lnL>
                    <a:lnR w="12700" cap="flat" cmpd="sng" algn="ctr">
                      <a:solidFill>
                        <a:srgbClr val="AAE2CA"/>
                      </a:solidFill>
                      <a:prstDash val="solid"/>
                      <a:round/>
                      <a:headEnd type="none" w="med" len="med"/>
                      <a:tailEnd type="none" w="med" len="med"/>
                    </a:lnR>
                    <a:lnT w="12700" cap="flat" cmpd="sng" algn="ctr">
                      <a:solidFill>
                        <a:srgbClr val="AAE2CA"/>
                      </a:solidFill>
                      <a:prstDash val="solid"/>
                      <a:round/>
                      <a:headEnd type="none" w="med" len="med"/>
                      <a:tailEnd type="none" w="med" len="med"/>
                    </a:lnT>
                    <a:lnB w="12700" cap="flat" cmpd="sng" algn="ctr">
                      <a:solidFill>
                        <a:srgbClr val="AAE2CA"/>
                      </a:solidFill>
                      <a:prstDash val="solid"/>
                      <a:round/>
                      <a:headEnd type="none" w="med" len="med"/>
                      <a:tailEnd type="none" w="med" len="med"/>
                    </a:lnB>
                    <a:lnTlToBr>
                      <a:noFill/>
                    </a:lnTlToBr>
                    <a:lnBlToTr>
                      <a:noFill/>
                    </a:lnBlToTr>
                    <a:solidFill>
                      <a:srgbClr val="F1FAF6"/>
                    </a:solidFill>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ttangolo 2"/>
          <p:cNvSpPr>
            <a:spLocks noChangeArrowheads="1"/>
          </p:cNvSpPr>
          <p:nvPr/>
        </p:nvSpPr>
        <p:spPr bwMode="auto">
          <a:xfrm>
            <a:off x="1257300" y="1593850"/>
            <a:ext cx="5765800" cy="3935413"/>
          </a:xfrm>
          <a:prstGeom prst="rect">
            <a:avLst/>
          </a:prstGeom>
          <a:noFill/>
          <a:ln w="9525">
            <a:noFill/>
            <a:miter lim="800000"/>
            <a:headEnd/>
            <a:tailEnd/>
          </a:ln>
        </p:spPr>
        <p:txBody>
          <a:bodyPr>
            <a:spAutoFit/>
          </a:bodyPr>
          <a:lstStyle/>
          <a:p>
            <a:r>
              <a:rPr lang="it-IT" sz="2800" b="1"/>
              <a:t>Somministrazioni- 60</a:t>
            </a:r>
          </a:p>
          <a:p>
            <a:r>
              <a:rPr lang="it-IT" sz="2800" b="1"/>
              <a:t>giorni prima</a:t>
            </a:r>
          </a:p>
          <a:p>
            <a:r>
              <a:rPr lang="it-IT" sz="2800" b="1"/>
              <a:t>dell’accoppiamento </a:t>
            </a:r>
            <a:r>
              <a:rPr lang="it-IT" sz="2800" b="1">
                <a:solidFill>
                  <a:schemeClr val="accent2"/>
                </a:solidFill>
              </a:rPr>
              <a:t>(10 settimane durata di un ciclo spermatogenico)</a:t>
            </a:r>
          </a:p>
          <a:p>
            <a:endParaRPr lang="it-IT" sz="2800" b="1"/>
          </a:p>
          <a:p>
            <a:r>
              <a:rPr lang="it-IT" sz="2800" b="1"/>
              <a:t>• Accoppiamento</a:t>
            </a:r>
          </a:p>
          <a:p>
            <a:endParaRPr lang="it-IT" sz="2800" b="1"/>
          </a:p>
          <a:p>
            <a:r>
              <a:rPr lang="it-IT" sz="2800" b="1"/>
              <a:t>• Laparotomia (GD 14</a:t>
            </a:r>
          </a:p>
          <a:p>
            <a:r>
              <a:rPr lang="it-IT" sz="2800" b="1"/>
              <a:t>nel ratto)</a:t>
            </a:r>
          </a:p>
        </p:txBody>
      </p:sp>
      <p:sp>
        <p:nvSpPr>
          <p:cNvPr id="5" name="Rettangolo 4"/>
          <p:cNvSpPr/>
          <p:nvPr/>
        </p:nvSpPr>
        <p:spPr>
          <a:xfrm>
            <a:off x="457200" y="179388"/>
            <a:ext cx="8293100" cy="1016000"/>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SEGMENTO I</a:t>
            </a:r>
          </a:p>
          <a:p>
            <a:pPr algn="ctr">
              <a:defRPr/>
            </a:pPr>
            <a:r>
              <a:rPr lang="it-IT" sz="2800" dirty="0"/>
              <a:t>Studi di Fertilità su maschio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ttangolo 3"/>
          <p:cNvSpPr>
            <a:spLocks noChangeArrowheads="1"/>
          </p:cNvSpPr>
          <p:nvPr/>
        </p:nvSpPr>
        <p:spPr bwMode="auto">
          <a:xfrm>
            <a:off x="774700" y="1214438"/>
            <a:ext cx="7785100" cy="5216525"/>
          </a:xfrm>
          <a:prstGeom prst="rect">
            <a:avLst/>
          </a:prstGeom>
          <a:noFill/>
          <a:ln w="9525">
            <a:noFill/>
            <a:miter lim="800000"/>
            <a:headEnd/>
            <a:tailEnd/>
          </a:ln>
        </p:spPr>
        <p:txBody>
          <a:bodyPr>
            <a:spAutoFit/>
          </a:bodyPr>
          <a:lstStyle/>
          <a:p>
            <a:r>
              <a:rPr lang="it-IT" sz="2800" b="1"/>
              <a:t>Somministrazione- 2</a:t>
            </a:r>
          </a:p>
          <a:p>
            <a:r>
              <a:rPr lang="it-IT" sz="2800" b="1"/>
              <a:t>settimane prima</a:t>
            </a:r>
          </a:p>
          <a:p>
            <a:r>
              <a:rPr lang="it-IT" sz="2800" b="1"/>
              <a:t>dell’accoppiamento</a:t>
            </a:r>
          </a:p>
          <a:p>
            <a:r>
              <a:rPr lang="it-IT" sz="2800" b="1"/>
              <a:t>e fino GD 7 </a:t>
            </a:r>
            <a:r>
              <a:rPr lang="it-IT" sz="2800" b="1">
                <a:solidFill>
                  <a:schemeClr val="accent2"/>
                </a:solidFill>
              </a:rPr>
              <a:t>(2 settimane prima= durata di tre cicli estrali, GD7 = settimo giorno dopo la nascita)</a:t>
            </a:r>
          </a:p>
          <a:p>
            <a:endParaRPr lang="it-IT" sz="2800" b="1"/>
          </a:p>
          <a:p>
            <a:r>
              <a:rPr lang="it-IT" sz="2800" b="1"/>
              <a:t>• Accoppiamento</a:t>
            </a:r>
          </a:p>
          <a:p>
            <a:endParaRPr lang="it-IT" sz="2800" b="1"/>
          </a:p>
          <a:p>
            <a:r>
              <a:rPr lang="it-IT" sz="2800" b="1"/>
              <a:t>• Laparotomia GD 21</a:t>
            </a:r>
          </a:p>
          <a:p>
            <a:endParaRPr lang="it-IT" sz="2800" b="1"/>
          </a:p>
          <a:p>
            <a:r>
              <a:rPr lang="it-IT" sz="2800" b="1"/>
              <a:t>• Esame esterno della</a:t>
            </a:r>
          </a:p>
          <a:p>
            <a:r>
              <a:rPr lang="it-IT" sz="2800" b="1"/>
              <a:t>nidiata</a:t>
            </a:r>
          </a:p>
        </p:txBody>
      </p:sp>
      <p:sp>
        <p:nvSpPr>
          <p:cNvPr id="5" name="Rettangolo 4"/>
          <p:cNvSpPr/>
          <p:nvPr/>
        </p:nvSpPr>
        <p:spPr>
          <a:xfrm>
            <a:off x="457200" y="179388"/>
            <a:ext cx="8293100" cy="1016000"/>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SEGMENTO I</a:t>
            </a:r>
          </a:p>
          <a:p>
            <a:pPr algn="ctr">
              <a:defRPr/>
            </a:pPr>
            <a:r>
              <a:rPr lang="it-IT" sz="2800" dirty="0"/>
              <a:t>Studi di Fertilità sulla femmina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ttangolo 3"/>
          <p:cNvSpPr>
            <a:spLocks noChangeArrowheads="1"/>
          </p:cNvSpPr>
          <p:nvPr/>
        </p:nvSpPr>
        <p:spPr bwMode="auto">
          <a:xfrm>
            <a:off x="965200" y="1376363"/>
            <a:ext cx="7645400" cy="5216525"/>
          </a:xfrm>
          <a:prstGeom prst="rect">
            <a:avLst/>
          </a:prstGeom>
          <a:noFill/>
          <a:ln w="9525">
            <a:noFill/>
            <a:miter lim="800000"/>
            <a:headEnd/>
            <a:tailEnd/>
          </a:ln>
        </p:spPr>
        <p:txBody>
          <a:bodyPr>
            <a:spAutoFit/>
          </a:bodyPr>
          <a:lstStyle/>
          <a:p>
            <a:r>
              <a:rPr lang="it-IT" sz="2800" b="1"/>
              <a:t>• Accoppiamento-Femmine trattate/ Maschi</a:t>
            </a:r>
          </a:p>
          <a:p>
            <a:endParaRPr lang="it-IT" sz="2800" b="1"/>
          </a:p>
          <a:p>
            <a:r>
              <a:rPr lang="it-IT" sz="2800" b="1"/>
              <a:t>• Trattamento GD6 - GD 15- </a:t>
            </a:r>
            <a:r>
              <a:rPr lang="it-IT" sz="2800" b="1">
                <a:solidFill>
                  <a:schemeClr val="accent2"/>
                </a:solidFill>
              </a:rPr>
              <a:t>(dopo accoppiamento solo femmina =periodo tra impianto e organogenesi) </a:t>
            </a:r>
          </a:p>
          <a:p>
            <a:endParaRPr lang="it-IT" sz="2800" b="1">
              <a:solidFill>
                <a:schemeClr val="accent2"/>
              </a:solidFill>
            </a:endParaRPr>
          </a:p>
          <a:p>
            <a:r>
              <a:rPr lang="it-IT" sz="2800" b="1"/>
              <a:t>• Laparotomia (prima del parto)</a:t>
            </a:r>
          </a:p>
          <a:p>
            <a:endParaRPr lang="it-IT" sz="2800" b="1"/>
          </a:p>
          <a:p>
            <a:r>
              <a:rPr lang="it-IT" sz="2800" b="1"/>
              <a:t>• Nati</a:t>
            </a:r>
          </a:p>
          <a:p>
            <a:r>
              <a:rPr lang="it-IT" sz="2800" b="1"/>
              <a:t>– Esame esterno</a:t>
            </a:r>
          </a:p>
          <a:p>
            <a:r>
              <a:rPr lang="it-IT" sz="2800" b="1"/>
              <a:t>– Esame interno</a:t>
            </a:r>
          </a:p>
          <a:p>
            <a:r>
              <a:rPr lang="it-IT" sz="2800" b="1"/>
              <a:t>– Esame dello scheletro</a:t>
            </a:r>
          </a:p>
        </p:txBody>
      </p:sp>
      <p:sp>
        <p:nvSpPr>
          <p:cNvPr id="5" name="Rettangolo 4"/>
          <p:cNvSpPr/>
          <p:nvPr/>
        </p:nvSpPr>
        <p:spPr>
          <a:xfrm>
            <a:off x="457200" y="179388"/>
            <a:ext cx="8293100" cy="1016000"/>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SEGMENTO 2</a:t>
            </a:r>
          </a:p>
          <a:p>
            <a:pPr algn="ctr">
              <a:defRPr/>
            </a:pPr>
            <a:r>
              <a:rPr lang="it-IT" sz="2800" dirty="0"/>
              <a:t>Studi di Tossicità dello sviluppo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026"/>
          <p:cNvSpPr txBox="1">
            <a:spLocks noChangeArrowheads="1"/>
          </p:cNvSpPr>
          <p:nvPr/>
        </p:nvSpPr>
        <p:spPr bwMode="auto">
          <a:xfrm>
            <a:off x="538163" y="222250"/>
            <a:ext cx="8145462" cy="822325"/>
          </a:xfrm>
          <a:prstGeom prst="rect">
            <a:avLst/>
          </a:prstGeom>
          <a:solidFill>
            <a:srgbClr val="DDDDDD"/>
          </a:solidFill>
          <a:ln w="9525">
            <a:noFill/>
            <a:miter lim="800000"/>
            <a:headEnd/>
            <a:tailEnd/>
          </a:ln>
        </p:spPr>
        <p:txBody>
          <a:bodyPr wrap="none">
            <a:spAutoFit/>
          </a:bodyPr>
          <a:lstStyle/>
          <a:p>
            <a:pPr algn="ctr"/>
            <a:r>
              <a:rPr lang="it-IT" b="1">
                <a:latin typeface="Verdana" pitchFamily="34" charset="0"/>
              </a:rPr>
              <a:t>TOSSICOLOGIA DEL SISTEMA RIPRODUTTIVO </a:t>
            </a:r>
          </a:p>
          <a:p>
            <a:pPr algn="ctr"/>
            <a:r>
              <a:rPr lang="it-IT" b="1">
                <a:latin typeface="Verdana" pitchFamily="34" charset="0"/>
              </a:rPr>
              <a:t>E DELLO SVILUPPO</a:t>
            </a:r>
          </a:p>
        </p:txBody>
      </p:sp>
      <p:sp>
        <p:nvSpPr>
          <p:cNvPr id="3075" name="Text Box 1027"/>
          <p:cNvSpPr txBox="1">
            <a:spLocks noChangeArrowheads="1"/>
          </p:cNvSpPr>
          <p:nvPr/>
        </p:nvSpPr>
        <p:spPr bwMode="auto">
          <a:xfrm>
            <a:off x="1184275" y="1644650"/>
            <a:ext cx="5235575" cy="4000500"/>
          </a:xfrm>
          <a:prstGeom prst="rect">
            <a:avLst/>
          </a:prstGeom>
          <a:solidFill>
            <a:schemeClr val="bg1"/>
          </a:solidFill>
          <a:ln w="9525">
            <a:solidFill>
              <a:schemeClr val="tx1"/>
            </a:solidFill>
            <a:miter lim="800000"/>
            <a:headEnd/>
            <a:tailEnd/>
          </a:ln>
        </p:spPr>
        <p:txBody>
          <a:bodyPr>
            <a:spAutoFit/>
          </a:bodyPr>
          <a:lstStyle/>
          <a:p>
            <a:r>
              <a:rPr lang="it-IT" sz="3200"/>
              <a:t>• </a:t>
            </a:r>
            <a:r>
              <a:rPr lang="it-IT" sz="3200" b="1"/>
              <a:t>Fertilità maschile</a:t>
            </a:r>
          </a:p>
          <a:p>
            <a:r>
              <a:rPr lang="it-IT" sz="3200" b="1"/>
              <a:t>• Fertilità femminile</a:t>
            </a:r>
          </a:p>
          <a:p>
            <a:r>
              <a:rPr lang="it-IT" sz="3200" b="1"/>
              <a:t>• Fecondazione</a:t>
            </a:r>
          </a:p>
          <a:p>
            <a:r>
              <a:rPr lang="it-IT" sz="3200" b="1"/>
              <a:t>• Periodo pre-impianto</a:t>
            </a:r>
          </a:p>
          <a:p>
            <a:r>
              <a:rPr lang="it-IT" sz="3200" b="1"/>
              <a:t>• Impianto in utero</a:t>
            </a:r>
          </a:p>
          <a:p>
            <a:r>
              <a:rPr lang="it-IT" sz="3200" b="1"/>
              <a:t>• Organogenesi</a:t>
            </a:r>
          </a:p>
          <a:p>
            <a:r>
              <a:rPr lang="it-IT" sz="3200" b="1"/>
              <a:t>• Periodo fetale</a:t>
            </a:r>
          </a:p>
          <a:p>
            <a:r>
              <a:rPr lang="it-IT" sz="3200" b="1"/>
              <a:t>• Parto e periodo post-natale</a:t>
            </a:r>
            <a:endParaRPr lang="it-IT" sz="3200" b="1">
              <a:latin typeface="Verdana"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ttangolo 3"/>
          <p:cNvSpPr>
            <a:spLocks noChangeArrowheads="1"/>
          </p:cNvSpPr>
          <p:nvPr/>
        </p:nvSpPr>
        <p:spPr bwMode="auto">
          <a:xfrm>
            <a:off x="1473200" y="1554163"/>
            <a:ext cx="6489700" cy="3970337"/>
          </a:xfrm>
          <a:prstGeom prst="rect">
            <a:avLst/>
          </a:prstGeom>
          <a:noFill/>
          <a:ln w="9525">
            <a:noFill/>
            <a:miter lim="800000"/>
            <a:headEnd/>
            <a:tailEnd/>
          </a:ln>
        </p:spPr>
        <p:txBody>
          <a:bodyPr>
            <a:spAutoFit/>
          </a:bodyPr>
          <a:lstStyle/>
          <a:p>
            <a:r>
              <a:rPr lang="it-IT" sz="2800" b="1"/>
              <a:t>• Esame esterno</a:t>
            </a:r>
          </a:p>
          <a:p>
            <a:r>
              <a:rPr lang="it-IT" sz="2800" b="1"/>
              <a:t>– Palato</a:t>
            </a:r>
          </a:p>
          <a:p>
            <a:r>
              <a:rPr lang="it-IT" sz="2800" b="1"/>
              <a:t>– Arti/dita</a:t>
            </a:r>
          </a:p>
          <a:p>
            <a:r>
              <a:rPr lang="it-IT" sz="2800" b="1"/>
              <a:t>– Occhi</a:t>
            </a:r>
          </a:p>
          <a:p>
            <a:r>
              <a:rPr lang="it-IT" sz="2800" b="1"/>
              <a:t>– Orecchie</a:t>
            </a:r>
          </a:p>
          <a:p>
            <a:r>
              <a:rPr lang="it-IT" sz="2800" b="1"/>
              <a:t>– Coda</a:t>
            </a:r>
          </a:p>
          <a:p>
            <a:r>
              <a:rPr lang="it-IT" sz="2800" b="1"/>
              <a:t>– Cranio</a:t>
            </a:r>
          </a:p>
          <a:p>
            <a:r>
              <a:rPr lang="it-IT" sz="2800" b="1"/>
              <a:t>– Colonna vertebrale</a:t>
            </a:r>
          </a:p>
          <a:p>
            <a:r>
              <a:rPr lang="it-IT" sz="2800" b="1"/>
              <a:t>– Dimensioni</a:t>
            </a:r>
          </a:p>
        </p:txBody>
      </p:sp>
      <p:sp>
        <p:nvSpPr>
          <p:cNvPr id="5" name="Rettangolo 4"/>
          <p:cNvSpPr/>
          <p:nvPr/>
        </p:nvSpPr>
        <p:spPr>
          <a:xfrm>
            <a:off x="457200" y="179388"/>
            <a:ext cx="8293100" cy="1016000"/>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SEGMENTO 2</a:t>
            </a:r>
          </a:p>
          <a:p>
            <a:pPr algn="ctr">
              <a:defRPr/>
            </a:pPr>
            <a:r>
              <a:rPr lang="it-IT" sz="2800" dirty="0"/>
              <a:t>Studi di Tossicità dello sviluppo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ttangolo 3"/>
          <p:cNvSpPr>
            <a:spLocks noChangeArrowheads="1"/>
          </p:cNvSpPr>
          <p:nvPr/>
        </p:nvSpPr>
        <p:spPr bwMode="auto">
          <a:xfrm>
            <a:off x="1524000" y="1795463"/>
            <a:ext cx="5600700" cy="3540125"/>
          </a:xfrm>
          <a:prstGeom prst="rect">
            <a:avLst/>
          </a:prstGeom>
          <a:noFill/>
          <a:ln w="9525">
            <a:noFill/>
            <a:miter lim="800000"/>
            <a:headEnd/>
            <a:tailEnd/>
          </a:ln>
        </p:spPr>
        <p:txBody>
          <a:bodyPr>
            <a:spAutoFit/>
          </a:bodyPr>
          <a:lstStyle/>
          <a:p>
            <a:r>
              <a:rPr lang="it-IT" sz="2800" b="1"/>
              <a:t>• Esame interno</a:t>
            </a:r>
          </a:p>
          <a:p>
            <a:r>
              <a:rPr lang="it-IT" sz="2800" b="1"/>
              <a:t>– Vasi ombelicali</a:t>
            </a:r>
          </a:p>
          <a:p>
            <a:r>
              <a:rPr lang="it-IT" sz="2800" b="1"/>
              <a:t>– diaframma</a:t>
            </a:r>
          </a:p>
          <a:p>
            <a:r>
              <a:rPr lang="it-IT" sz="2800" b="1"/>
              <a:t>– Cuore e valvole</a:t>
            </a:r>
          </a:p>
          <a:p>
            <a:r>
              <a:rPr lang="it-IT" sz="2800" b="1"/>
              <a:t>– Polmoni</a:t>
            </a:r>
          </a:p>
          <a:p>
            <a:r>
              <a:rPr lang="it-IT" sz="2800" b="1"/>
              <a:t>– Fegato</a:t>
            </a:r>
          </a:p>
          <a:p>
            <a:r>
              <a:rPr lang="it-IT" sz="2800" b="1"/>
              <a:t>– Organi addominali</a:t>
            </a:r>
          </a:p>
          <a:p>
            <a:r>
              <a:rPr lang="it-IT" sz="2800" b="1"/>
              <a:t>– Apparato genito-urinario</a:t>
            </a:r>
          </a:p>
        </p:txBody>
      </p:sp>
      <p:sp>
        <p:nvSpPr>
          <p:cNvPr id="5" name="Rettangolo 4"/>
          <p:cNvSpPr/>
          <p:nvPr/>
        </p:nvSpPr>
        <p:spPr>
          <a:xfrm>
            <a:off x="457200" y="179388"/>
            <a:ext cx="8293100" cy="1016000"/>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SEGMENTO 2</a:t>
            </a:r>
          </a:p>
          <a:p>
            <a:pPr algn="ctr">
              <a:defRPr/>
            </a:pPr>
            <a:r>
              <a:rPr lang="it-IT" sz="2800" dirty="0"/>
              <a:t>Studi di Tossicità dello sviluppo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ttangolo 3"/>
          <p:cNvSpPr>
            <a:spLocks noChangeArrowheads="1"/>
          </p:cNvSpPr>
          <p:nvPr/>
        </p:nvSpPr>
        <p:spPr bwMode="auto">
          <a:xfrm>
            <a:off x="1524000" y="1795463"/>
            <a:ext cx="5600700" cy="3108325"/>
          </a:xfrm>
          <a:prstGeom prst="rect">
            <a:avLst/>
          </a:prstGeom>
          <a:noFill/>
          <a:ln w="9525">
            <a:noFill/>
            <a:miter lim="800000"/>
            <a:headEnd/>
            <a:tailEnd/>
          </a:ln>
        </p:spPr>
        <p:txBody>
          <a:bodyPr>
            <a:spAutoFit/>
          </a:bodyPr>
          <a:lstStyle/>
          <a:p>
            <a:r>
              <a:rPr lang="it-IT" sz="2800" b="1"/>
              <a:t>• Esame dello scheletro</a:t>
            </a:r>
          </a:p>
          <a:p>
            <a:r>
              <a:rPr lang="it-IT" sz="2800" b="1"/>
              <a:t>– Cranio</a:t>
            </a:r>
          </a:p>
          <a:p>
            <a:r>
              <a:rPr lang="it-IT" sz="2800" b="1"/>
              <a:t>– Sterno</a:t>
            </a:r>
          </a:p>
          <a:p>
            <a:r>
              <a:rPr lang="it-IT" sz="2800" b="1"/>
              <a:t>– Costole</a:t>
            </a:r>
          </a:p>
          <a:p>
            <a:r>
              <a:rPr lang="it-IT" sz="2800" b="1"/>
              <a:t>– Vertebre</a:t>
            </a:r>
          </a:p>
          <a:p>
            <a:r>
              <a:rPr lang="it-IT" sz="2800" b="1"/>
              <a:t>– Ossa pelviche</a:t>
            </a:r>
          </a:p>
          <a:p>
            <a:r>
              <a:rPr lang="it-IT" sz="2800" b="1"/>
              <a:t>– Arti superiori ed inferiori</a:t>
            </a:r>
          </a:p>
        </p:txBody>
      </p:sp>
      <p:sp>
        <p:nvSpPr>
          <p:cNvPr id="5" name="Rettangolo 4"/>
          <p:cNvSpPr/>
          <p:nvPr/>
        </p:nvSpPr>
        <p:spPr>
          <a:xfrm>
            <a:off x="457200" y="179388"/>
            <a:ext cx="8293100" cy="1016000"/>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SEGMENTO 2</a:t>
            </a:r>
          </a:p>
          <a:p>
            <a:pPr algn="ctr">
              <a:defRPr/>
            </a:pPr>
            <a:r>
              <a:rPr lang="it-IT" sz="2800" dirty="0"/>
              <a:t>Studi di Tossicità dello sviluppo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ttangolo 3"/>
          <p:cNvSpPr>
            <a:spLocks noChangeArrowheads="1"/>
          </p:cNvSpPr>
          <p:nvPr/>
        </p:nvSpPr>
        <p:spPr bwMode="auto">
          <a:xfrm>
            <a:off x="1257300" y="1833563"/>
            <a:ext cx="6794500" cy="3970337"/>
          </a:xfrm>
          <a:prstGeom prst="rect">
            <a:avLst/>
          </a:prstGeom>
          <a:noFill/>
          <a:ln w="9525">
            <a:noFill/>
            <a:miter lim="800000"/>
            <a:headEnd/>
            <a:tailEnd/>
          </a:ln>
        </p:spPr>
        <p:txBody>
          <a:bodyPr>
            <a:spAutoFit/>
          </a:bodyPr>
          <a:lstStyle/>
          <a:p>
            <a:r>
              <a:rPr lang="it-IT" sz="2800"/>
              <a:t>• </a:t>
            </a:r>
            <a:r>
              <a:rPr lang="it-IT" sz="2800" b="1"/>
              <a:t>Si esamina:</a:t>
            </a:r>
          </a:p>
          <a:p>
            <a:r>
              <a:rPr lang="it-IT" sz="2800" b="1"/>
              <a:t>– Dimensioni della nidiata</a:t>
            </a:r>
          </a:p>
          <a:p>
            <a:r>
              <a:rPr lang="it-IT" sz="2800" b="1"/>
              <a:t>– Cure parentali postpartum</a:t>
            </a:r>
          </a:p>
          <a:p>
            <a:r>
              <a:rPr lang="it-IT" sz="2800" b="1"/>
              <a:t>– Mortalità postnatale</a:t>
            </a:r>
          </a:p>
          <a:p>
            <a:r>
              <a:rPr lang="it-IT" sz="2800" b="1"/>
              <a:t>– Accrescimento</a:t>
            </a:r>
          </a:p>
          <a:p>
            <a:r>
              <a:rPr lang="it-IT" sz="2800" b="1"/>
              <a:t>– Riflessi</a:t>
            </a:r>
          </a:p>
          <a:p>
            <a:r>
              <a:rPr lang="it-IT" sz="2800" b="1"/>
              <a:t>– Sviluppo morfologico</a:t>
            </a:r>
          </a:p>
          <a:p>
            <a:r>
              <a:rPr lang="it-IT" sz="2800" b="1"/>
              <a:t>– Apprendimento e memoria</a:t>
            </a:r>
          </a:p>
          <a:p>
            <a:r>
              <a:rPr lang="it-IT" sz="2800" b="1"/>
              <a:t>– Sviluppo delle funzioni riproduttive</a:t>
            </a:r>
          </a:p>
        </p:txBody>
      </p:sp>
      <p:sp>
        <p:nvSpPr>
          <p:cNvPr id="5" name="Rettangolo 4"/>
          <p:cNvSpPr/>
          <p:nvPr/>
        </p:nvSpPr>
        <p:spPr>
          <a:xfrm>
            <a:off x="457200" y="179388"/>
            <a:ext cx="8293100" cy="1077912"/>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SEGMENTO 3</a:t>
            </a:r>
          </a:p>
          <a:p>
            <a:pPr algn="ctr">
              <a:defRPr/>
            </a:pPr>
            <a:r>
              <a:rPr lang="it-IT" sz="3200" dirty="0"/>
              <a:t>Studi Peri/Post Natali</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ttangolo 3"/>
          <p:cNvSpPr>
            <a:spLocks noChangeArrowheads="1"/>
          </p:cNvSpPr>
          <p:nvPr/>
        </p:nvSpPr>
        <p:spPr bwMode="auto">
          <a:xfrm>
            <a:off x="1346200" y="2214563"/>
            <a:ext cx="5981700" cy="2247900"/>
          </a:xfrm>
          <a:prstGeom prst="rect">
            <a:avLst/>
          </a:prstGeom>
          <a:noFill/>
          <a:ln w="9525">
            <a:noFill/>
            <a:miter lim="800000"/>
            <a:headEnd/>
            <a:tailEnd/>
          </a:ln>
        </p:spPr>
        <p:txBody>
          <a:bodyPr>
            <a:spAutoFit/>
          </a:bodyPr>
          <a:lstStyle/>
          <a:p>
            <a:r>
              <a:rPr lang="it-IT" sz="2800" b="1"/>
              <a:t>• Riflessi</a:t>
            </a:r>
          </a:p>
          <a:p>
            <a:r>
              <a:rPr lang="it-IT" sz="2800" b="1"/>
              <a:t>– Trasalimento acustico</a:t>
            </a:r>
          </a:p>
          <a:p>
            <a:r>
              <a:rPr lang="it-IT" sz="2800" b="1"/>
              <a:t>– Pupillare</a:t>
            </a:r>
          </a:p>
          <a:p>
            <a:endParaRPr lang="it-IT" sz="2800" b="1"/>
          </a:p>
          <a:p>
            <a:r>
              <a:rPr lang="it-IT" sz="2800" b="1"/>
              <a:t>• Apprendimento-memoria</a:t>
            </a:r>
          </a:p>
        </p:txBody>
      </p:sp>
      <p:sp>
        <p:nvSpPr>
          <p:cNvPr id="5" name="Rettangolo 4"/>
          <p:cNvSpPr/>
          <p:nvPr/>
        </p:nvSpPr>
        <p:spPr>
          <a:xfrm>
            <a:off x="457200" y="179388"/>
            <a:ext cx="8293100" cy="1077912"/>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SEGMENTO 3</a:t>
            </a:r>
          </a:p>
          <a:p>
            <a:pPr algn="ctr">
              <a:defRPr/>
            </a:pPr>
            <a:r>
              <a:rPr lang="it-IT" sz="3200" dirty="0"/>
              <a:t>Studi Peri/Post Natali</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ttangolo 3"/>
          <p:cNvSpPr>
            <a:spLocks noChangeArrowheads="1"/>
          </p:cNvSpPr>
          <p:nvPr/>
        </p:nvSpPr>
        <p:spPr bwMode="auto">
          <a:xfrm>
            <a:off x="1346200" y="1846263"/>
            <a:ext cx="5981700" cy="3540125"/>
          </a:xfrm>
          <a:prstGeom prst="rect">
            <a:avLst/>
          </a:prstGeom>
          <a:noFill/>
          <a:ln w="9525">
            <a:noFill/>
            <a:miter lim="800000"/>
            <a:headEnd/>
            <a:tailEnd/>
          </a:ln>
        </p:spPr>
        <p:txBody>
          <a:bodyPr>
            <a:spAutoFit/>
          </a:bodyPr>
          <a:lstStyle/>
          <a:p>
            <a:r>
              <a:rPr lang="it-IT" sz="2800" b="1"/>
              <a:t>• Sviluppo delle funzioni riproduttive:</a:t>
            </a:r>
          </a:p>
          <a:p>
            <a:endParaRPr lang="it-IT" sz="2800" b="1"/>
          </a:p>
          <a:p>
            <a:r>
              <a:rPr lang="it-IT" sz="2800" b="1"/>
              <a:t>– Discesa dei testicoli</a:t>
            </a:r>
          </a:p>
          <a:p>
            <a:r>
              <a:rPr lang="it-IT" sz="2800" b="1"/>
              <a:t>– Apertura della vagina</a:t>
            </a:r>
          </a:p>
          <a:p>
            <a:r>
              <a:rPr lang="it-IT" sz="2800" b="1"/>
              <a:t>– Ciclo estrale (Femmine F1)</a:t>
            </a:r>
          </a:p>
          <a:p>
            <a:r>
              <a:rPr lang="it-IT" sz="2800" b="1"/>
              <a:t>– Coabitazione/Accoppiamento</a:t>
            </a:r>
          </a:p>
          <a:p>
            <a:r>
              <a:rPr lang="it-IT" sz="2800" b="1"/>
              <a:t>– Laparotomia- GD 21</a:t>
            </a:r>
          </a:p>
          <a:p>
            <a:r>
              <a:rPr lang="it-IT" sz="2800" b="1"/>
              <a:t>– Esame dei nati F2</a:t>
            </a:r>
          </a:p>
        </p:txBody>
      </p:sp>
      <p:sp>
        <p:nvSpPr>
          <p:cNvPr id="5" name="Rettangolo 4"/>
          <p:cNvSpPr/>
          <p:nvPr/>
        </p:nvSpPr>
        <p:spPr>
          <a:xfrm>
            <a:off x="457200" y="179388"/>
            <a:ext cx="8293100" cy="1077912"/>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SEGMENTO 3</a:t>
            </a:r>
          </a:p>
          <a:p>
            <a:pPr algn="ctr">
              <a:defRPr/>
            </a:pPr>
            <a:r>
              <a:rPr lang="it-IT" sz="3200" dirty="0"/>
              <a:t>Studi Peri/Post Natali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ttangolo 2"/>
          <p:cNvSpPr>
            <a:spLocks noChangeArrowheads="1"/>
          </p:cNvSpPr>
          <p:nvPr/>
        </p:nvSpPr>
        <p:spPr bwMode="auto">
          <a:xfrm>
            <a:off x="533400" y="1593850"/>
            <a:ext cx="3111500" cy="3013075"/>
          </a:xfrm>
          <a:prstGeom prst="rect">
            <a:avLst/>
          </a:prstGeom>
          <a:noFill/>
          <a:ln w="9525">
            <a:noFill/>
            <a:miter lim="800000"/>
            <a:headEnd/>
            <a:tailEnd/>
          </a:ln>
        </p:spPr>
        <p:txBody>
          <a:bodyPr>
            <a:spAutoFit/>
          </a:bodyPr>
          <a:lstStyle/>
          <a:p>
            <a:r>
              <a:rPr lang="it-IT" b="1">
                <a:solidFill>
                  <a:schemeClr val="accent2"/>
                </a:solidFill>
              </a:rPr>
              <a:t>• Scopo:</a:t>
            </a:r>
          </a:p>
          <a:p>
            <a:r>
              <a:rPr lang="it-IT" b="1">
                <a:solidFill>
                  <a:schemeClr val="accent2"/>
                </a:solidFill>
              </a:rPr>
              <a:t>– Accertare la capacità</a:t>
            </a:r>
          </a:p>
          <a:p>
            <a:r>
              <a:rPr lang="it-IT" b="1">
                <a:solidFill>
                  <a:schemeClr val="accent2"/>
                </a:solidFill>
              </a:rPr>
              <a:t>riproduttiva di un animale trattato</a:t>
            </a:r>
          </a:p>
          <a:p>
            <a:r>
              <a:rPr lang="it-IT" b="1">
                <a:solidFill>
                  <a:schemeClr val="accent2"/>
                </a:solidFill>
              </a:rPr>
              <a:t>prima/durante</a:t>
            </a:r>
          </a:p>
          <a:p>
            <a:r>
              <a:rPr lang="it-IT" b="1">
                <a:solidFill>
                  <a:schemeClr val="accent2"/>
                </a:solidFill>
              </a:rPr>
              <a:t>l’accoppiamento e nella fase di impianto</a:t>
            </a:r>
          </a:p>
        </p:txBody>
      </p:sp>
      <p:sp>
        <p:nvSpPr>
          <p:cNvPr id="27651" name="Rettangolo 3"/>
          <p:cNvSpPr>
            <a:spLocks noChangeArrowheads="1"/>
          </p:cNvSpPr>
          <p:nvPr/>
        </p:nvSpPr>
        <p:spPr bwMode="auto">
          <a:xfrm>
            <a:off x="4127500" y="1541463"/>
            <a:ext cx="4787900" cy="3743325"/>
          </a:xfrm>
          <a:prstGeom prst="rect">
            <a:avLst/>
          </a:prstGeom>
          <a:noFill/>
          <a:ln w="9525">
            <a:noFill/>
            <a:miter lim="800000"/>
            <a:headEnd/>
            <a:tailEnd/>
          </a:ln>
        </p:spPr>
        <p:txBody>
          <a:bodyPr>
            <a:spAutoFit/>
          </a:bodyPr>
          <a:lstStyle/>
          <a:p>
            <a:r>
              <a:rPr lang="it-IT">
                <a:solidFill>
                  <a:srgbClr val="FF3300"/>
                </a:solidFill>
              </a:rPr>
              <a:t>• </a:t>
            </a:r>
            <a:r>
              <a:rPr lang="it-IT" b="1">
                <a:solidFill>
                  <a:srgbClr val="FF3300"/>
                </a:solidFill>
              </a:rPr>
              <a:t>Per valutare gli effetti su:</a:t>
            </a:r>
          </a:p>
          <a:p>
            <a:r>
              <a:rPr lang="it-IT" b="1">
                <a:solidFill>
                  <a:srgbClr val="FF3300"/>
                </a:solidFill>
              </a:rPr>
              <a:t>– Ciclo estrale</a:t>
            </a:r>
          </a:p>
          <a:p>
            <a:r>
              <a:rPr lang="it-IT" b="1">
                <a:solidFill>
                  <a:srgbClr val="FF3300"/>
                </a:solidFill>
              </a:rPr>
              <a:t>– Accoppiamento</a:t>
            </a:r>
          </a:p>
          <a:p>
            <a:r>
              <a:rPr lang="it-IT" b="1">
                <a:solidFill>
                  <a:srgbClr val="FF3300"/>
                </a:solidFill>
              </a:rPr>
              <a:t>– Fertilità</a:t>
            </a:r>
          </a:p>
          <a:p>
            <a:r>
              <a:rPr lang="it-IT" b="1">
                <a:solidFill>
                  <a:srgbClr val="FF3300"/>
                </a:solidFill>
              </a:rPr>
              <a:t>– Dimensioni della nidiata</a:t>
            </a:r>
          </a:p>
          <a:p>
            <a:r>
              <a:rPr lang="it-IT" b="1">
                <a:solidFill>
                  <a:srgbClr val="FF3300"/>
                </a:solidFill>
              </a:rPr>
              <a:t>– Mortalità embrio/fetale</a:t>
            </a:r>
          </a:p>
          <a:p>
            <a:r>
              <a:rPr lang="it-IT" b="1">
                <a:solidFill>
                  <a:srgbClr val="FF3300"/>
                </a:solidFill>
              </a:rPr>
              <a:t>– Peso dell’embrione e del feto</a:t>
            </a:r>
          </a:p>
          <a:p>
            <a:r>
              <a:rPr lang="it-IT" b="1">
                <a:solidFill>
                  <a:srgbClr val="FF3300"/>
                </a:solidFill>
              </a:rPr>
              <a:t>– Morfologia del feto e della placenta</a:t>
            </a:r>
          </a:p>
          <a:p>
            <a:r>
              <a:rPr lang="it-IT" b="1">
                <a:solidFill>
                  <a:srgbClr val="FF3300"/>
                </a:solidFill>
              </a:rPr>
              <a:t>– Vitalità degli spermi</a:t>
            </a:r>
          </a:p>
        </p:txBody>
      </p:sp>
      <p:sp>
        <p:nvSpPr>
          <p:cNvPr id="5" name="Rettangolo 4"/>
          <p:cNvSpPr/>
          <p:nvPr/>
        </p:nvSpPr>
        <p:spPr>
          <a:xfrm>
            <a:off x="457200" y="179388"/>
            <a:ext cx="8293100" cy="1016000"/>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SEGMENTO I</a:t>
            </a:r>
          </a:p>
          <a:p>
            <a:pPr algn="ctr">
              <a:defRPr/>
            </a:pPr>
            <a:r>
              <a:rPr lang="it-IT" sz="2800" dirty="0"/>
              <a:t>Studi di Fertilità</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ttangolo 3"/>
          <p:cNvSpPr>
            <a:spLocks noChangeArrowheads="1"/>
          </p:cNvSpPr>
          <p:nvPr/>
        </p:nvSpPr>
        <p:spPr bwMode="auto">
          <a:xfrm>
            <a:off x="1346200" y="2011363"/>
            <a:ext cx="6134100" cy="2654300"/>
          </a:xfrm>
          <a:prstGeom prst="rect">
            <a:avLst/>
          </a:prstGeom>
          <a:noFill/>
          <a:ln w="9525">
            <a:noFill/>
            <a:miter lim="800000"/>
            <a:headEnd/>
            <a:tailEnd/>
          </a:ln>
        </p:spPr>
        <p:txBody>
          <a:bodyPr>
            <a:spAutoFit/>
          </a:bodyPr>
          <a:lstStyle/>
          <a:p>
            <a:r>
              <a:rPr lang="it-IT" sz="2800" b="1">
                <a:solidFill>
                  <a:schemeClr val="accent2"/>
                </a:solidFill>
              </a:rPr>
              <a:t>• Scopo:</a:t>
            </a:r>
          </a:p>
          <a:p>
            <a:endParaRPr lang="it-IT" sz="2800" b="1">
              <a:solidFill>
                <a:schemeClr val="accent2"/>
              </a:solidFill>
            </a:endParaRPr>
          </a:p>
          <a:p>
            <a:r>
              <a:rPr lang="it-IT" sz="2800" b="1">
                <a:solidFill>
                  <a:schemeClr val="accent2"/>
                </a:solidFill>
              </a:rPr>
              <a:t>– Individuare effetti tossici sulla femmina gravida e sull’embrione/feto in seguito ad esposizione nel periodo dall’impianto a tutta l’organogenesi.</a:t>
            </a:r>
          </a:p>
        </p:txBody>
      </p:sp>
      <p:sp>
        <p:nvSpPr>
          <p:cNvPr id="5" name="Rettangolo 4"/>
          <p:cNvSpPr/>
          <p:nvPr/>
        </p:nvSpPr>
        <p:spPr>
          <a:xfrm>
            <a:off x="457200" y="179388"/>
            <a:ext cx="8293100" cy="1016000"/>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SEGMENTO 2</a:t>
            </a:r>
          </a:p>
          <a:p>
            <a:pPr algn="ctr">
              <a:defRPr/>
            </a:pPr>
            <a:r>
              <a:rPr lang="it-IT" sz="2800" dirty="0"/>
              <a:t>Studi di Tossicità dello sviluppo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ttangolo 3"/>
          <p:cNvSpPr>
            <a:spLocks noChangeArrowheads="1"/>
          </p:cNvSpPr>
          <p:nvPr/>
        </p:nvSpPr>
        <p:spPr bwMode="auto">
          <a:xfrm>
            <a:off x="774700" y="1833563"/>
            <a:ext cx="7404100" cy="3935412"/>
          </a:xfrm>
          <a:prstGeom prst="rect">
            <a:avLst/>
          </a:prstGeom>
          <a:noFill/>
          <a:ln w="9525">
            <a:noFill/>
            <a:miter lim="800000"/>
            <a:headEnd/>
            <a:tailEnd/>
          </a:ln>
        </p:spPr>
        <p:txBody>
          <a:bodyPr>
            <a:spAutoFit/>
          </a:bodyPr>
          <a:lstStyle/>
          <a:p>
            <a:r>
              <a:rPr lang="it-IT" sz="2800" b="1">
                <a:solidFill>
                  <a:srgbClr val="FF3300"/>
                </a:solidFill>
              </a:rPr>
              <a:t>• Scopo: Individuare possibili effetti tossici esercitati durante gestazione/allattamento e dopo la nascita dopo esposizione dal periodo dell’impianto-GD 6- allo svezzamento- PD 20.</a:t>
            </a:r>
          </a:p>
          <a:p>
            <a:r>
              <a:rPr lang="it-IT" sz="2800" b="1">
                <a:solidFill>
                  <a:schemeClr val="accent2"/>
                </a:solidFill>
              </a:rPr>
              <a:t>(trattamento femmina nell’ultimo periodo di gravidanza e per tutto l’allattamento 21 giorni)</a:t>
            </a:r>
          </a:p>
          <a:p>
            <a:endParaRPr lang="it-IT" sz="2800" b="1"/>
          </a:p>
          <a:p>
            <a:r>
              <a:rPr lang="it-IT" sz="2800" b="1"/>
              <a:t>• Lo sviluppo dei nati è seguito fino alla</a:t>
            </a:r>
          </a:p>
          <a:p>
            <a:r>
              <a:rPr lang="it-IT" sz="2800" b="1"/>
              <a:t>maturità sessuale.</a:t>
            </a:r>
          </a:p>
        </p:txBody>
      </p:sp>
      <p:sp>
        <p:nvSpPr>
          <p:cNvPr id="5" name="Rettangolo 4"/>
          <p:cNvSpPr/>
          <p:nvPr/>
        </p:nvSpPr>
        <p:spPr>
          <a:xfrm>
            <a:off x="457200" y="179388"/>
            <a:ext cx="8293100" cy="1077912"/>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sz="3200" dirty="0"/>
              <a:t>SEGMENTO 3</a:t>
            </a:r>
          </a:p>
          <a:p>
            <a:pPr algn="ctr">
              <a:defRPr/>
            </a:pPr>
            <a:r>
              <a:rPr lang="it-IT" sz="3200" dirty="0"/>
              <a:t>Studi Peri/Post Natali</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026" descr="Greim F"/>
          <p:cNvPicPr>
            <a:picLocks noChangeAspect="1" noChangeArrowheads="1"/>
          </p:cNvPicPr>
          <p:nvPr/>
        </p:nvPicPr>
        <p:blipFill>
          <a:blip r:embed="rId2" cstate="print">
            <a:lum bright="-12000" contrast="42000"/>
          </a:blip>
          <a:srcRect l="6638" t="6433" r="1106" b="2969"/>
          <a:stretch>
            <a:fillRect/>
          </a:stretch>
        </p:blipFill>
        <p:spPr bwMode="auto">
          <a:xfrm>
            <a:off x="152400" y="1787525"/>
            <a:ext cx="8820150" cy="3871913"/>
          </a:xfrm>
          <a:prstGeom prst="rect">
            <a:avLst/>
          </a:prstGeom>
          <a:noFill/>
          <a:ln w="9525">
            <a:noFill/>
            <a:miter lim="800000"/>
            <a:headEnd/>
            <a:tailEnd/>
          </a:ln>
        </p:spPr>
      </p:pic>
      <p:sp>
        <p:nvSpPr>
          <p:cNvPr id="30723" name="Text Box 1027"/>
          <p:cNvSpPr txBox="1">
            <a:spLocks noChangeArrowheads="1"/>
          </p:cNvSpPr>
          <p:nvPr/>
        </p:nvSpPr>
        <p:spPr bwMode="auto">
          <a:xfrm>
            <a:off x="1963738" y="196850"/>
            <a:ext cx="5275262" cy="885825"/>
          </a:xfrm>
          <a:prstGeom prst="rect">
            <a:avLst/>
          </a:prstGeom>
          <a:solidFill>
            <a:srgbClr val="DDDDDD"/>
          </a:solidFill>
          <a:ln w="9525">
            <a:noFill/>
            <a:miter lim="800000"/>
            <a:headEnd/>
            <a:tailEnd/>
          </a:ln>
        </p:spPr>
        <p:txBody>
          <a:bodyPr wrap="none">
            <a:spAutoFit/>
          </a:bodyPr>
          <a:lstStyle/>
          <a:p>
            <a:pPr algn="ctr"/>
            <a:r>
              <a:rPr lang="it-IT" sz="2600" b="1">
                <a:latin typeface="Verdana" pitchFamily="34" charset="0"/>
              </a:rPr>
              <a:t>STUDI DI TOSSICOLOGIA </a:t>
            </a:r>
          </a:p>
          <a:p>
            <a:pPr algn="ctr"/>
            <a:r>
              <a:rPr lang="it-IT" sz="2600" b="1">
                <a:latin typeface="Verdana" pitchFamily="34" charset="0"/>
              </a:rPr>
              <a:t>RIPRODUTTIVA NEL RATTO</a:t>
            </a:r>
          </a:p>
        </p:txBody>
      </p:sp>
      <p:sp>
        <p:nvSpPr>
          <p:cNvPr id="30724" name="Text Box 1028"/>
          <p:cNvSpPr txBox="1">
            <a:spLocks noChangeArrowheads="1"/>
          </p:cNvSpPr>
          <p:nvPr/>
        </p:nvSpPr>
        <p:spPr bwMode="auto">
          <a:xfrm>
            <a:off x="114300" y="2787650"/>
            <a:ext cx="2790825" cy="641350"/>
          </a:xfrm>
          <a:prstGeom prst="rect">
            <a:avLst/>
          </a:prstGeom>
          <a:noFill/>
          <a:ln w="9525">
            <a:noFill/>
            <a:miter lim="800000"/>
            <a:headEnd/>
            <a:tailEnd/>
          </a:ln>
        </p:spPr>
        <p:txBody>
          <a:bodyPr wrap="none">
            <a:spAutoFit/>
          </a:bodyPr>
          <a:lstStyle/>
          <a:p>
            <a:r>
              <a:rPr lang="it-IT" sz="1800" b="1">
                <a:latin typeface="Verdana" pitchFamily="34" charset="0"/>
              </a:rPr>
              <a:t>Studio di fertilità e </a:t>
            </a:r>
          </a:p>
          <a:p>
            <a:r>
              <a:rPr lang="it-IT" sz="1800" b="1">
                <a:latin typeface="Verdana" pitchFamily="34" charset="0"/>
              </a:rPr>
              <a:t>tossicità embrionale</a:t>
            </a:r>
          </a:p>
        </p:txBody>
      </p:sp>
      <p:sp>
        <p:nvSpPr>
          <p:cNvPr id="30725" name="Text Box 1029"/>
          <p:cNvSpPr txBox="1">
            <a:spLocks noChangeArrowheads="1"/>
          </p:cNvSpPr>
          <p:nvPr/>
        </p:nvSpPr>
        <p:spPr bwMode="auto">
          <a:xfrm>
            <a:off x="114300" y="3949700"/>
            <a:ext cx="3030538" cy="366713"/>
          </a:xfrm>
          <a:prstGeom prst="rect">
            <a:avLst/>
          </a:prstGeom>
          <a:noFill/>
          <a:ln w="9525">
            <a:noFill/>
            <a:miter lim="800000"/>
            <a:headEnd/>
            <a:tailEnd/>
          </a:ln>
        </p:spPr>
        <p:txBody>
          <a:bodyPr wrap="none">
            <a:spAutoFit/>
          </a:bodyPr>
          <a:lstStyle/>
          <a:p>
            <a:r>
              <a:rPr lang="it-IT" sz="1800" b="1">
                <a:latin typeface="Verdana" pitchFamily="34" charset="0"/>
              </a:rPr>
              <a:t>Studio di teratogenesi</a:t>
            </a:r>
          </a:p>
        </p:txBody>
      </p:sp>
      <p:sp>
        <p:nvSpPr>
          <p:cNvPr id="30726" name="Text Box 1030"/>
          <p:cNvSpPr txBox="1">
            <a:spLocks noChangeArrowheads="1"/>
          </p:cNvSpPr>
          <p:nvPr/>
        </p:nvSpPr>
        <p:spPr bwMode="auto">
          <a:xfrm>
            <a:off x="114300" y="4978400"/>
            <a:ext cx="2576513" cy="641350"/>
          </a:xfrm>
          <a:prstGeom prst="rect">
            <a:avLst/>
          </a:prstGeom>
          <a:noFill/>
          <a:ln w="9525">
            <a:noFill/>
            <a:miter lim="800000"/>
            <a:headEnd/>
            <a:tailEnd/>
          </a:ln>
        </p:spPr>
        <p:txBody>
          <a:bodyPr wrap="none">
            <a:spAutoFit/>
          </a:bodyPr>
          <a:lstStyle/>
          <a:p>
            <a:r>
              <a:rPr lang="it-IT" sz="1800" b="1">
                <a:latin typeface="Verdana" pitchFamily="34" charset="0"/>
              </a:rPr>
              <a:t>Studio di tossicità </a:t>
            </a:r>
          </a:p>
          <a:p>
            <a:r>
              <a:rPr lang="it-IT" sz="1800" b="1">
                <a:latin typeface="Verdana" pitchFamily="34" charset="0"/>
              </a:rPr>
              <a:t>peri- e post-natale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ttangolo 3"/>
          <p:cNvSpPr>
            <a:spLocks noChangeArrowheads="1"/>
          </p:cNvSpPr>
          <p:nvPr/>
        </p:nvSpPr>
        <p:spPr bwMode="auto">
          <a:xfrm>
            <a:off x="4572000" y="3008313"/>
            <a:ext cx="4572000" cy="3602037"/>
          </a:xfrm>
          <a:prstGeom prst="rect">
            <a:avLst/>
          </a:prstGeom>
          <a:noFill/>
          <a:ln w="9525">
            <a:noFill/>
            <a:miter lim="800000"/>
            <a:headEnd/>
            <a:tailEnd/>
          </a:ln>
        </p:spPr>
        <p:txBody>
          <a:bodyPr>
            <a:spAutoFit/>
          </a:bodyPr>
          <a:lstStyle/>
          <a:p>
            <a:r>
              <a:rPr lang="it-IT" sz="2800"/>
              <a:t>	 </a:t>
            </a:r>
            <a:r>
              <a:rPr lang="it-IT" sz="2800" b="1"/>
              <a:t> alterazioni</a:t>
            </a:r>
          </a:p>
          <a:p>
            <a:endParaRPr lang="it-IT"/>
          </a:p>
          <a:p>
            <a:r>
              <a:rPr lang="it-IT" sz="2800" b="1"/>
              <a:t>letali </a:t>
            </a:r>
            <a:r>
              <a:rPr lang="it-IT" sz="2800"/>
              <a:t>	</a:t>
            </a:r>
            <a:r>
              <a:rPr lang="it-IT"/>
              <a:t>	</a:t>
            </a:r>
            <a:r>
              <a:rPr lang="it-IT" sz="2800" b="1"/>
              <a:t>genetiche</a:t>
            </a:r>
          </a:p>
          <a:p>
            <a:endParaRPr lang="it-IT" sz="2800"/>
          </a:p>
          <a:p>
            <a:r>
              <a:rPr lang="it-IT"/>
              <a:t> </a:t>
            </a:r>
          </a:p>
          <a:p>
            <a:r>
              <a:rPr lang="it-IT"/>
              <a:t>aborto 		nati con anomalie</a:t>
            </a:r>
          </a:p>
          <a:p>
            <a:r>
              <a:rPr lang="it-IT"/>
              <a:t>		cromosomiche o 		geniche</a:t>
            </a:r>
          </a:p>
          <a:p>
            <a:r>
              <a:rPr lang="it-IT"/>
              <a:t>		malattie genetiche</a:t>
            </a:r>
          </a:p>
        </p:txBody>
      </p:sp>
      <p:sp>
        <p:nvSpPr>
          <p:cNvPr id="6" name="Rettangolo 5"/>
          <p:cNvSpPr/>
          <p:nvPr/>
        </p:nvSpPr>
        <p:spPr>
          <a:xfrm>
            <a:off x="2266950" y="371475"/>
            <a:ext cx="4572000" cy="46196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it-IT" dirty="0"/>
              <a:t>ESPOSIZIONE AD UN TOSSICO</a:t>
            </a:r>
          </a:p>
        </p:txBody>
      </p:sp>
      <p:sp>
        <p:nvSpPr>
          <p:cNvPr id="7" name="Rettangolo 6"/>
          <p:cNvSpPr/>
          <p:nvPr/>
        </p:nvSpPr>
        <p:spPr>
          <a:xfrm>
            <a:off x="152400" y="1695450"/>
            <a:ext cx="3467100" cy="46196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it-IT" dirty="0"/>
              <a:t>CELLULE SOMATICHE</a:t>
            </a:r>
          </a:p>
        </p:txBody>
      </p:sp>
      <p:sp>
        <p:nvSpPr>
          <p:cNvPr id="8" name="Rettangolo 7"/>
          <p:cNvSpPr/>
          <p:nvPr/>
        </p:nvSpPr>
        <p:spPr>
          <a:xfrm>
            <a:off x="5381625" y="1685925"/>
            <a:ext cx="3619500" cy="84772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it-IT" dirty="0"/>
              <a:t>CELLULE GERMINALI</a:t>
            </a:r>
          </a:p>
          <a:p>
            <a:pPr>
              <a:defRPr/>
            </a:pPr>
            <a:r>
              <a:rPr lang="it-IT" dirty="0"/>
              <a:t>      materne/paterne</a:t>
            </a:r>
          </a:p>
        </p:txBody>
      </p:sp>
      <p:sp>
        <p:nvSpPr>
          <p:cNvPr id="19" name="Freccia tridirezionale 18"/>
          <p:cNvSpPr/>
          <p:nvPr/>
        </p:nvSpPr>
        <p:spPr>
          <a:xfrm>
            <a:off x="3609975" y="838200"/>
            <a:ext cx="1752600" cy="1524000"/>
          </a:xfrm>
          <a:prstGeom prst="leftRightUpArrow">
            <a:avLst>
              <a:gd name="adj1" fmla="val 0"/>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103" name="Rettangolo 19"/>
          <p:cNvSpPr>
            <a:spLocks noChangeArrowheads="1"/>
          </p:cNvSpPr>
          <p:nvPr/>
        </p:nvSpPr>
        <p:spPr bwMode="auto">
          <a:xfrm>
            <a:off x="419100" y="2855913"/>
            <a:ext cx="3829050" cy="3108325"/>
          </a:xfrm>
          <a:prstGeom prst="rect">
            <a:avLst/>
          </a:prstGeom>
          <a:noFill/>
          <a:ln w="9525">
            <a:noFill/>
            <a:miter lim="800000"/>
            <a:headEnd/>
            <a:tailEnd/>
          </a:ln>
        </p:spPr>
        <p:txBody>
          <a:bodyPr>
            <a:spAutoFit/>
          </a:bodyPr>
          <a:lstStyle/>
          <a:p>
            <a:r>
              <a:rPr lang="it-IT" i="1"/>
              <a:t>Embrione/feto</a:t>
            </a:r>
          </a:p>
          <a:p>
            <a:endParaRPr lang="it-IT" i="1"/>
          </a:p>
          <a:p>
            <a:endParaRPr lang="it-IT" i="1"/>
          </a:p>
          <a:p>
            <a:r>
              <a:rPr lang="it-IT" sz="2800" b="1"/>
              <a:t>teratogenesi </a:t>
            </a:r>
          </a:p>
          <a:p>
            <a:endParaRPr lang="it-IT"/>
          </a:p>
          <a:p>
            <a:endParaRPr lang="it-IT"/>
          </a:p>
          <a:p>
            <a:r>
              <a:rPr lang="it-IT"/>
              <a:t>malformazioni </a:t>
            </a:r>
          </a:p>
          <a:p>
            <a:r>
              <a:rPr lang="it-IT"/>
              <a:t>congenite</a:t>
            </a:r>
          </a:p>
        </p:txBody>
      </p:sp>
      <p:cxnSp>
        <p:nvCxnSpPr>
          <p:cNvPr id="22" name="Connettore 2 21"/>
          <p:cNvCxnSpPr/>
          <p:nvPr/>
        </p:nvCxnSpPr>
        <p:spPr>
          <a:xfrm rot="16200000" flipH="1">
            <a:off x="6610350" y="3543300"/>
            <a:ext cx="438150" cy="361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p:nvPr/>
        </p:nvCxnSpPr>
        <p:spPr>
          <a:xfrm rot="10800000" flipV="1">
            <a:off x="5505450" y="3467100"/>
            <a:ext cx="685800" cy="361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p:nvPr/>
        </p:nvCxnSpPr>
        <p:spPr>
          <a:xfrm rot="5400000">
            <a:off x="6151563" y="2876550"/>
            <a:ext cx="649288"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rot="5400000">
            <a:off x="6800850" y="4724400"/>
            <a:ext cx="666750" cy="19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Connettore 2 33"/>
          <p:cNvCxnSpPr/>
          <p:nvPr/>
        </p:nvCxnSpPr>
        <p:spPr>
          <a:xfrm rot="5400000">
            <a:off x="4724400" y="4591050"/>
            <a:ext cx="666750" cy="19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rot="16200000" flipH="1">
            <a:off x="1352550" y="2590800"/>
            <a:ext cx="53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nettore 2 36"/>
          <p:cNvCxnSpPr/>
          <p:nvPr/>
        </p:nvCxnSpPr>
        <p:spPr>
          <a:xfrm rot="5400000">
            <a:off x="1104900" y="3600450"/>
            <a:ext cx="666750" cy="19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Connettore 2 37"/>
          <p:cNvCxnSpPr/>
          <p:nvPr/>
        </p:nvCxnSpPr>
        <p:spPr>
          <a:xfrm rot="5400000">
            <a:off x="962026" y="4810125"/>
            <a:ext cx="70485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28588" y="269875"/>
            <a:ext cx="8843962" cy="519113"/>
          </a:xfrm>
          <a:prstGeom prst="rect">
            <a:avLst/>
          </a:prstGeom>
          <a:solidFill>
            <a:srgbClr val="DDDDDD"/>
          </a:solidFill>
          <a:ln w="9525">
            <a:noFill/>
            <a:miter lim="800000"/>
            <a:headEnd/>
            <a:tailEnd/>
          </a:ln>
        </p:spPr>
        <p:txBody>
          <a:bodyPr>
            <a:spAutoFit/>
          </a:bodyPr>
          <a:lstStyle/>
          <a:p>
            <a:pPr algn="ctr"/>
            <a:r>
              <a:rPr lang="it-IT" sz="2800" b="1">
                <a:latin typeface="Verdana" pitchFamily="34" charset="0"/>
              </a:rPr>
              <a:t>STUDI DI TOSSICOLOGIA RIPRODUTTIVA</a:t>
            </a:r>
          </a:p>
        </p:txBody>
      </p:sp>
      <p:pic>
        <p:nvPicPr>
          <p:cNvPr id="31747" name="Picture 3" descr="Galli F"/>
          <p:cNvPicPr>
            <a:picLocks noChangeAspect="1" noChangeArrowheads="1"/>
          </p:cNvPicPr>
          <p:nvPr/>
        </p:nvPicPr>
        <p:blipFill>
          <a:blip r:embed="rId2" cstate="print">
            <a:lum bright="-12000" contrast="36000"/>
          </a:blip>
          <a:srcRect l="4935"/>
          <a:stretch>
            <a:fillRect/>
          </a:stretch>
        </p:blipFill>
        <p:spPr bwMode="auto">
          <a:xfrm>
            <a:off x="1800225" y="938213"/>
            <a:ext cx="5505450" cy="5748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ttangolo 1"/>
          <p:cNvSpPr>
            <a:spLocks noChangeArrowheads="1"/>
          </p:cNvSpPr>
          <p:nvPr/>
        </p:nvSpPr>
        <p:spPr bwMode="auto">
          <a:xfrm>
            <a:off x="241300" y="117475"/>
            <a:ext cx="8521700" cy="6740525"/>
          </a:xfrm>
          <a:prstGeom prst="rect">
            <a:avLst/>
          </a:prstGeom>
          <a:noFill/>
          <a:ln w="9525">
            <a:noFill/>
            <a:miter lim="800000"/>
            <a:headEnd/>
            <a:tailEnd/>
          </a:ln>
        </p:spPr>
        <p:txBody>
          <a:bodyPr>
            <a:spAutoFit/>
          </a:bodyPr>
          <a:lstStyle/>
          <a:p>
            <a:r>
              <a:rPr lang="it-IT"/>
              <a:t>1. La sensibilità </a:t>
            </a:r>
            <a:r>
              <a:rPr lang="it-IT">
                <a:solidFill>
                  <a:schemeClr val="accent2"/>
                </a:solidFill>
              </a:rPr>
              <a:t>dell’embrione o del feto </a:t>
            </a:r>
            <a:r>
              <a:rPr lang="it-IT"/>
              <a:t>nei confronti di agenti</a:t>
            </a:r>
          </a:p>
          <a:p>
            <a:r>
              <a:rPr lang="it-IT"/>
              <a:t>tossici dipende </a:t>
            </a:r>
            <a:r>
              <a:rPr lang="it-IT">
                <a:solidFill>
                  <a:srgbClr val="FF3300"/>
                </a:solidFill>
              </a:rPr>
              <a:t>dal suo genotipo e da fattori ambientali </a:t>
            </a:r>
            <a:r>
              <a:rPr lang="it-IT"/>
              <a:t>(salute materna, ecc..)</a:t>
            </a:r>
          </a:p>
          <a:p>
            <a:r>
              <a:rPr lang="it-IT"/>
              <a:t>2. La sensibilità </a:t>
            </a:r>
            <a:r>
              <a:rPr lang="it-IT">
                <a:solidFill>
                  <a:schemeClr val="accent2"/>
                </a:solidFill>
              </a:rPr>
              <a:t>dell’embrione o del feto </a:t>
            </a:r>
            <a:r>
              <a:rPr lang="it-IT"/>
              <a:t>nei confronti di agenti</a:t>
            </a:r>
          </a:p>
          <a:p>
            <a:r>
              <a:rPr lang="it-IT"/>
              <a:t>tossici dipende </a:t>
            </a:r>
            <a:r>
              <a:rPr lang="it-IT">
                <a:solidFill>
                  <a:srgbClr val="FF3300"/>
                </a:solidFill>
              </a:rPr>
              <a:t>dallo stadio del suo sviluppo</a:t>
            </a:r>
          </a:p>
          <a:p>
            <a:r>
              <a:rPr lang="it-IT"/>
              <a:t>3. </a:t>
            </a:r>
            <a:r>
              <a:rPr lang="it-IT">
                <a:solidFill>
                  <a:srgbClr val="00B050"/>
                </a:solidFill>
              </a:rPr>
              <a:t>Agenti embriotossici </a:t>
            </a:r>
            <a:r>
              <a:rPr lang="it-IT"/>
              <a:t>differenti agiscono con relativamente</a:t>
            </a:r>
          </a:p>
          <a:p>
            <a:r>
              <a:rPr lang="it-IT">
                <a:solidFill>
                  <a:srgbClr val="973803"/>
                </a:solidFill>
              </a:rPr>
              <a:t>pochi meccanismi specifici </a:t>
            </a:r>
            <a:r>
              <a:rPr lang="it-IT"/>
              <a:t>che possono portare ad alterazioni dello sviluppo embrionale</a:t>
            </a:r>
          </a:p>
          <a:p>
            <a:r>
              <a:rPr lang="it-IT"/>
              <a:t>4. In uno sviluppo embrionale danneggiato sono possibili i seguenti processi:</a:t>
            </a:r>
          </a:p>
          <a:p>
            <a:r>
              <a:rPr lang="it-IT" sz="2000" b="1"/>
              <a:t> Riparazione e sviluppo normale</a:t>
            </a:r>
          </a:p>
          <a:p>
            <a:r>
              <a:rPr lang="it-IT" sz="2000" b="1"/>
              <a:t> Morte</a:t>
            </a:r>
          </a:p>
          <a:p>
            <a:r>
              <a:rPr lang="it-IT" sz="2000" b="1"/>
              <a:t> Inibizione della crescita</a:t>
            </a:r>
          </a:p>
          <a:p>
            <a:r>
              <a:rPr lang="it-IT" sz="2000" b="1"/>
              <a:t> Malformazioni</a:t>
            </a:r>
          </a:p>
          <a:p>
            <a:r>
              <a:rPr lang="it-IT" sz="2000" b="1"/>
              <a:t> Alterazioni delle funzioni degli organi</a:t>
            </a:r>
          </a:p>
          <a:p>
            <a:r>
              <a:rPr lang="it-IT" sz="2000" b="1"/>
              <a:t> Tumori</a:t>
            </a:r>
          </a:p>
          <a:p>
            <a:r>
              <a:rPr lang="it-IT"/>
              <a:t>5. Il modo con cui </a:t>
            </a:r>
            <a:r>
              <a:rPr lang="it-IT">
                <a:solidFill>
                  <a:srgbClr val="00B050"/>
                </a:solidFill>
              </a:rPr>
              <a:t>l’agente embriotossico </a:t>
            </a:r>
            <a:r>
              <a:rPr lang="it-IT"/>
              <a:t>raggiunge l’embrione</a:t>
            </a:r>
          </a:p>
          <a:p>
            <a:r>
              <a:rPr lang="it-IT"/>
              <a:t>dipende dalle </a:t>
            </a:r>
            <a:r>
              <a:rPr lang="it-IT">
                <a:solidFill>
                  <a:srgbClr val="973803"/>
                </a:solidFill>
              </a:rPr>
              <a:t>sue caratteristiche fisico-chimiche</a:t>
            </a:r>
          </a:p>
          <a:p>
            <a:r>
              <a:rPr lang="it-IT"/>
              <a:t>6. </a:t>
            </a:r>
            <a:r>
              <a:rPr lang="it-IT">
                <a:solidFill>
                  <a:srgbClr val="973803"/>
                </a:solidFill>
              </a:rPr>
              <a:t>L’effetto embriotossico è dose-dipendente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asellaDiTesto 4"/>
          <p:cNvSpPr txBox="1">
            <a:spLocks noChangeArrowheads="1"/>
          </p:cNvSpPr>
          <p:nvPr/>
        </p:nvSpPr>
        <p:spPr bwMode="auto">
          <a:xfrm>
            <a:off x="4305300" y="133350"/>
            <a:ext cx="4210050" cy="461963"/>
          </a:xfrm>
          <a:prstGeom prst="rect">
            <a:avLst/>
          </a:prstGeom>
          <a:noFill/>
          <a:ln w="9525">
            <a:solidFill>
              <a:schemeClr val="tx1"/>
            </a:solidFill>
            <a:miter lim="800000"/>
            <a:headEnd/>
            <a:tailEnd/>
          </a:ln>
        </p:spPr>
        <p:txBody>
          <a:bodyPr>
            <a:spAutoFit/>
          </a:bodyPr>
          <a:lstStyle/>
          <a:p>
            <a:r>
              <a:rPr lang="it-IT"/>
              <a:t>   ESPOSIZIONE A TOSSICI</a:t>
            </a:r>
          </a:p>
        </p:txBody>
      </p:sp>
      <p:sp>
        <p:nvSpPr>
          <p:cNvPr id="9" name="Ovale 8"/>
          <p:cNvSpPr/>
          <p:nvPr/>
        </p:nvSpPr>
        <p:spPr>
          <a:xfrm>
            <a:off x="1504950" y="781050"/>
            <a:ext cx="4438650" cy="18478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3796" name="Rettangolo 9"/>
          <p:cNvSpPr>
            <a:spLocks noChangeArrowheads="1"/>
          </p:cNvSpPr>
          <p:nvPr/>
        </p:nvSpPr>
        <p:spPr bwMode="auto">
          <a:xfrm>
            <a:off x="1943100" y="973138"/>
            <a:ext cx="3981450" cy="1465262"/>
          </a:xfrm>
          <a:prstGeom prst="rect">
            <a:avLst/>
          </a:prstGeom>
          <a:noFill/>
          <a:ln w="9525">
            <a:noFill/>
            <a:miter lim="800000"/>
            <a:headEnd/>
            <a:tailEnd/>
          </a:ln>
        </p:spPr>
        <p:txBody>
          <a:bodyPr>
            <a:spAutoFit/>
          </a:bodyPr>
          <a:lstStyle/>
          <a:p>
            <a:r>
              <a:rPr lang="it-IT" sz="1800">
                <a:latin typeface="Arial" charset="0"/>
                <a:cs typeface="Arial" charset="0"/>
              </a:rPr>
              <a:t>Età		     Stress</a:t>
            </a:r>
          </a:p>
          <a:p>
            <a:r>
              <a:rPr lang="it-IT" sz="1800">
                <a:latin typeface="Arial" charset="0"/>
                <a:cs typeface="Arial" charset="0"/>
              </a:rPr>
              <a:t>Patrimonio       	     Stato</a:t>
            </a:r>
          </a:p>
          <a:p>
            <a:r>
              <a:rPr lang="it-IT" sz="1800">
                <a:latin typeface="Arial" charset="0"/>
                <a:cs typeface="Arial" charset="0"/>
              </a:rPr>
              <a:t>genetico          	     nutrizionale</a:t>
            </a:r>
          </a:p>
          <a:p>
            <a:r>
              <a:rPr lang="it-IT" sz="1800">
                <a:latin typeface="Arial" charset="0"/>
                <a:cs typeface="Arial" charset="0"/>
              </a:rPr>
              <a:t>Stato metabolico       Altre</a:t>
            </a:r>
          </a:p>
          <a:p>
            <a:r>
              <a:rPr lang="it-IT" sz="1800">
                <a:latin typeface="Arial" charset="0"/>
                <a:cs typeface="Arial" charset="0"/>
              </a:rPr>
              <a:t>Stato di malattia        esposizioni</a:t>
            </a:r>
          </a:p>
        </p:txBody>
      </p:sp>
      <p:cxnSp>
        <p:nvCxnSpPr>
          <p:cNvPr id="13" name="Connettore 2 12"/>
          <p:cNvCxnSpPr/>
          <p:nvPr/>
        </p:nvCxnSpPr>
        <p:spPr>
          <a:xfrm rot="5400000">
            <a:off x="5791201" y="1019175"/>
            <a:ext cx="800100" cy="3175"/>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33798" name="Rettangolo 13"/>
          <p:cNvSpPr>
            <a:spLocks noChangeArrowheads="1"/>
          </p:cNvSpPr>
          <p:nvPr/>
        </p:nvSpPr>
        <p:spPr bwMode="auto">
          <a:xfrm>
            <a:off x="6057900" y="1536700"/>
            <a:ext cx="3086100" cy="701675"/>
          </a:xfrm>
          <a:prstGeom prst="rect">
            <a:avLst/>
          </a:prstGeom>
          <a:noFill/>
          <a:ln w="9525">
            <a:noFill/>
            <a:miter lim="800000"/>
            <a:headEnd/>
            <a:tailEnd/>
          </a:ln>
        </p:spPr>
        <p:txBody>
          <a:bodyPr>
            <a:spAutoFit/>
          </a:bodyPr>
          <a:lstStyle/>
          <a:p>
            <a:r>
              <a:rPr lang="it-IT" sz="2000">
                <a:latin typeface="Arial" charset="0"/>
                <a:cs typeface="Arial" charset="0"/>
              </a:rPr>
              <a:t>Fattori di suscettibilità</a:t>
            </a:r>
          </a:p>
          <a:p>
            <a:r>
              <a:rPr lang="it-IT" sz="2000">
                <a:latin typeface="Arial" charset="0"/>
                <a:cs typeface="Arial" charset="0"/>
              </a:rPr>
              <a:t>della madre</a:t>
            </a:r>
          </a:p>
        </p:txBody>
      </p:sp>
      <p:sp>
        <p:nvSpPr>
          <p:cNvPr id="33799" name="Rettangolo 14"/>
          <p:cNvSpPr>
            <a:spLocks noChangeArrowheads="1"/>
          </p:cNvSpPr>
          <p:nvPr/>
        </p:nvSpPr>
        <p:spPr bwMode="auto">
          <a:xfrm>
            <a:off x="4743450" y="3073400"/>
            <a:ext cx="3981450" cy="2308225"/>
          </a:xfrm>
          <a:prstGeom prst="rect">
            <a:avLst/>
          </a:prstGeom>
          <a:noFill/>
          <a:ln w="22225">
            <a:solidFill>
              <a:schemeClr val="tx1"/>
            </a:solidFill>
            <a:miter lim="800000"/>
            <a:headEnd/>
            <a:tailEnd/>
          </a:ln>
        </p:spPr>
        <p:txBody>
          <a:bodyPr>
            <a:spAutoFit/>
          </a:bodyPr>
          <a:lstStyle/>
          <a:p>
            <a:r>
              <a:rPr lang="it-IT" sz="1800">
                <a:latin typeface="Arial" charset="0"/>
                <a:cs typeface="Arial" charset="0"/>
              </a:rPr>
              <a:t>Anemia o tossiemia</a:t>
            </a:r>
          </a:p>
          <a:p>
            <a:r>
              <a:rPr lang="it-IT" sz="1800">
                <a:latin typeface="Arial" charset="0"/>
                <a:cs typeface="Arial" charset="0"/>
              </a:rPr>
              <a:t>Squilibrio endocrino</a:t>
            </a:r>
          </a:p>
          <a:p>
            <a:r>
              <a:rPr lang="it-IT" sz="1800">
                <a:latin typeface="Arial" charset="0"/>
                <a:cs typeface="Arial" charset="0"/>
              </a:rPr>
              <a:t>Deficit nutrizionale</a:t>
            </a:r>
          </a:p>
          <a:p>
            <a:r>
              <a:rPr lang="it-IT" sz="1800">
                <a:latin typeface="Arial" charset="0"/>
                <a:cs typeface="Arial" charset="0"/>
              </a:rPr>
              <a:t>Squilibrio elettrolitico</a:t>
            </a:r>
          </a:p>
          <a:p>
            <a:r>
              <a:rPr lang="it-IT" sz="1800">
                <a:latin typeface="Arial" charset="0"/>
                <a:cs typeface="Arial" charset="0"/>
              </a:rPr>
              <a:t>Alterazioni dell’equilibrio acido-base</a:t>
            </a:r>
          </a:p>
          <a:p>
            <a:r>
              <a:rPr lang="it-IT" sz="1800">
                <a:latin typeface="Arial" charset="0"/>
                <a:cs typeface="Arial" charset="0"/>
              </a:rPr>
              <a:t>Ridotto flusso ematico uterino</a:t>
            </a:r>
          </a:p>
          <a:p>
            <a:r>
              <a:rPr lang="it-IT" sz="1800">
                <a:latin typeface="Arial" charset="0"/>
                <a:cs typeface="Arial" charset="0"/>
              </a:rPr>
              <a:t>Alterata funzione d’organo</a:t>
            </a:r>
          </a:p>
          <a:p>
            <a:r>
              <a:rPr lang="it-IT" sz="1800">
                <a:latin typeface="Arial" charset="0"/>
                <a:cs typeface="Arial" charset="0"/>
              </a:rPr>
              <a:t>Ridotta quantità/qualità del latte</a:t>
            </a:r>
          </a:p>
        </p:txBody>
      </p:sp>
      <p:sp>
        <p:nvSpPr>
          <p:cNvPr id="33800" name="Rettangolo 15"/>
          <p:cNvSpPr>
            <a:spLocks noChangeArrowheads="1"/>
          </p:cNvSpPr>
          <p:nvPr/>
        </p:nvSpPr>
        <p:spPr bwMode="auto">
          <a:xfrm>
            <a:off x="76200" y="4364038"/>
            <a:ext cx="2819400" cy="1477962"/>
          </a:xfrm>
          <a:prstGeom prst="rect">
            <a:avLst/>
          </a:prstGeom>
          <a:noFill/>
          <a:ln w="9525">
            <a:solidFill>
              <a:schemeClr val="tx1"/>
            </a:solidFill>
            <a:miter lim="800000"/>
            <a:headEnd/>
            <a:tailEnd/>
          </a:ln>
        </p:spPr>
        <p:txBody>
          <a:bodyPr>
            <a:spAutoFit/>
          </a:bodyPr>
          <a:lstStyle/>
          <a:p>
            <a:r>
              <a:rPr lang="it-IT" sz="1800">
                <a:latin typeface="Arial" charset="0"/>
                <a:cs typeface="Arial" charset="0"/>
              </a:rPr>
              <a:t>Insufficienza placentare</a:t>
            </a:r>
          </a:p>
          <a:p>
            <a:r>
              <a:rPr lang="it-IT" sz="1800">
                <a:latin typeface="Arial" charset="0"/>
                <a:cs typeface="Arial" charset="0"/>
              </a:rPr>
              <a:t>•ridotta dimensione</a:t>
            </a:r>
          </a:p>
          <a:p>
            <a:r>
              <a:rPr lang="it-IT" sz="1800">
                <a:latin typeface="Arial" charset="0"/>
                <a:cs typeface="Arial" charset="0"/>
              </a:rPr>
              <a:t>•ridotto flusso sanguigno</a:t>
            </a:r>
          </a:p>
          <a:p>
            <a:r>
              <a:rPr lang="it-IT" sz="1800">
                <a:latin typeface="Arial" charset="0"/>
                <a:cs typeface="Arial" charset="0"/>
              </a:rPr>
              <a:t>•alterato metabolismo</a:t>
            </a:r>
          </a:p>
          <a:p>
            <a:r>
              <a:rPr lang="it-IT" sz="1800">
                <a:latin typeface="Arial" charset="0"/>
                <a:cs typeface="Arial" charset="0"/>
              </a:rPr>
              <a:t>•alterato trasporto</a:t>
            </a:r>
          </a:p>
        </p:txBody>
      </p:sp>
      <p:cxnSp>
        <p:nvCxnSpPr>
          <p:cNvPr id="23" name="Connettore 4 22"/>
          <p:cNvCxnSpPr/>
          <p:nvPr/>
        </p:nvCxnSpPr>
        <p:spPr>
          <a:xfrm rot="16200000" flipH="1">
            <a:off x="5581650" y="2228850"/>
            <a:ext cx="876300" cy="647700"/>
          </a:xfrm>
          <a:prstGeom prst="bentConnector3">
            <a:avLst>
              <a:gd name="adj1" fmla="val 50000"/>
            </a:avLst>
          </a:prstGeom>
          <a:ln w="22225">
            <a:solidFill>
              <a:srgbClr val="FF33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3802" name="Rettangolo 24"/>
          <p:cNvSpPr>
            <a:spLocks noChangeArrowheads="1"/>
          </p:cNvSpPr>
          <p:nvPr/>
        </p:nvSpPr>
        <p:spPr bwMode="auto">
          <a:xfrm>
            <a:off x="228600" y="3032125"/>
            <a:ext cx="1600200" cy="708025"/>
          </a:xfrm>
          <a:prstGeom prst="rect">
            <a:avLst/>
          </a:prstGeom>
          <a:noFill/>
          <a:ln w="9525">
            <a:solidFill>
              <a:schemeClr val="tx1"/>
            </a:solidFill>
            <a:miter lim="800000"/>
            <a:headEnd/>
            <a:tailEnd/>
          </a:ln>
        </p:spPr>
        <p:txBody>
          <a:bodyPr>
            <a:spAutoFit/>
          </a:bodyPr>
          <a:lstStyle/>
          <a:p>
            <a:r>
              <a:rPr lang="it-IT" sz="2000">
                <a:latin typeface="Arial" charset="0"/>
                <a:cs typeface="Arial" charset="0"/>
              </a:rPr>
              <a:t>Tossicità</a:t>
            </a:r>
          </a:p>
          <a:p>
            <a:r>
              <a:rPr lang="it-IT" sz="2000">
                <a:latin typeface="Arial" charset="0"/>
                <a:cs typeface="Arial" charset="0"/>
              </a:rPr>
              <a:t>placentare</a:t>
            </a:r>
          </a:p>
        </p:txBody>
      </p:sp>
      <p:sp>
        <p:nvSpPr>
          <p:cNvPr id="33803" name="Rettangolo 25"/>
          <p:cNvSpPr>
            <a:spLocks noChangeArrowheads="1"/>
          </p:cNvSpPr>
          <p:nvPr/>
        </p:nvSpPr>
        <p:spPr bwMode="auto">
          <a:xfrm>
            <a:off x="2373313" y="3141663"/>
            <a:ext cx="1855787" cy="460375"/>
          </a:xfrm>
          <a:prstGeom prst="rect">
            <a:avLst/>
          </a:prstGeom>
          <a:noFill/>
          <a:ln w="9525">
            <a:solidFill>
              <a:schemeClr val="tx1"/>
            </a:solidFill>
            <a:miter lim="800000"/>
            <a:headEnd/>
            <a:tailEnd/>
          </a:ln>
        </p:spPr>
        <p:txBody>
          <a:bodyPr wrap="none">
            <a:spAutoFit/>
          </a:bodyPr>
          <a:lstStyle/>
          <a:p>
            <a:r>
              <a:rPr lang="it-IT" b="1"/>
              <a:t>PLACENTA</a:t>
            </a:r>
          </a:p>
        </p:txBody>
      </p:sp>
      <p:cxnSp>
        <p:nvCxnSpPr>
          <p:cNvPr id="27" name="Connettore 2 26"/>
          <p:cNvCxnSpPr/>
          <p:nvPr/>
        </p:nvCxnSpPr>
        <p:spPr>
          <a:xfrm rot="5400000">
            <a:off x="677863" y="3990975"/>
            <a:ext cx="531812" cy="20638"/>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rot="10800000">
            <a:off x="1885950" y="3448050"/>
            <a:ext cx="476250" cy="1588"/>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ttore 4 31"/>
          <p:cNvCxnSpPr/>
          <p:nvPr/>
        </p:nvCxnSpPr>
        <p:spPr>
          <a:xfrm rot="5400000">
            <a:off x="2286000" y="2667000"/>
            <a:ext cx="609600" cy="304800"/>
          </a:xfrm>
          <a:prstGeom prst="bentConnector3">
            <a:avLst>
              <a:gd name="adj1" fmla="val 50000"/>
            </a:avLst>
          </a:prstGeom>
          <a:ln w="22225">
            <a:solidFill>
              <a:srgbClr val="FF33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3807" name="Rettangolo 32"/>
          <p:cNvSpPr>
            <a:spLocks noChangeArrowheads="1"/>
          </p:cNvSpPr>
          <p:nvPr/>
        </p:nvSpPr>
        <p:spPr bwMode="auto">
          <a:xfrm>
            <a:off x="3162300" y="3925888"/>
            <a:ext cx="1524000" cy="1754187"/>
          </a:xfrm>
          <a:prstGeom prst="rect">
            <a:avLst/>
          </a:prstGeom>
          <a:noFill/>
          <a:ln w="9525">
            <a:noFill/>
            <a:miter lim="800000"/>
            <a:headEnd/>
            <a:tailEnd/>
          </a:ln>
        </p:spPr>
        <p:txBody>
          <a:bodyPr>
            <a:spAutoFit/>
          </a:bodyPr>
          <a:lstStyle/>
          <a:p>
            <a:r>
              <a:rPr lang="it-IT" sz="1800">
                <a:latin typeface="Arial" charset="0"/>
                <a:cs typeface="Arial" charset="0"/>
              </a:rPr>
              <a:t>Passaggio</a:t>
            </a:r>
          </a:p>
          <a:p>
            <a:r>
              <a:rPr lang="it-IT" sz="1800">
                <a:latin typeface="Arial" charset="0"/>
                <a:cs typeface="Arial" charset="0"/>
              </a:rPr>
              <a:t>placentare?</a:t>
            </a:r>
          </a:p>
          <a:p>
            <a:endParaRPr lang="it-IT" sz="1800">
              <a:latin typeface="Arial" charset="0"/>
              <a:cs typeface="Arial" charset="0"/>
            </a:endParaRPr>
          </a:p>
          <a:p>
            <a:r>
              <a:rPr lang="it-IT" sz="1800">
                <a:latin typeface="Arial" charset="0"/>
                <a:cs typeface="Arial" charset="0"/>
              </a:rPr>
              <a:t>Effetti tossici</a:t>
            </a:r>
          </a:p>
          <a:p>
            <a:r>
              <a:rPr lang="it-IT" sz="1800">
                <a:latin typeface="Arial" charset="0"/>
                <a:cs typeface="Arial" charset="0"/>
              </a:rPr>
              <a:t>Diretti sullo sviluppo</a:t>
            </a:r>
          </a:p>
        </p:txBody>
      </p:sp>
      <p:sp>
        <p:nvSpPr>
          <p:cNvPr id="33808" name="Rettangolo 33"/>
          <p:cNvSpPr>
            <a:spLocks noChangeArrowheads="1"/>
          </p:cNvSpPr>
          <p:nvPr/>
        </p:nvSpPr>
        <p:spPr bwMode="auto">
          <a:xfrm>
            <a:off x="3143250" y="6027738"/>
            <a:ext cx="2343150" cy="830262"/>
          </a:xfrm>
          <a:prstGeom prst="rect">
            <a:avLst/>
          </a:prstGeom>
          <a:noFill/>
          <a:ln w="9525">
            <a:solidFill>
              <a:schemeClr val="tx1"/>
            </a:solidFill>
            <a:miter lim="800000"/>
            <a:headEnd/>
            <a:tailEnd/>
          </a:ln>
        </p:spPr>
        <p:txBody>
          <a:bodyPr>
            <a:spAutoFit/>
          </a:bodyPr>
          <a:lstStyle/>
          <a:p>
            <a:r>
              <a:rPr lang="it-IT"/>
              <a:t>SVILUPPO</a:t>
            </a:r>
          </a:p>
          <a:p>
            <a:r>
              <a:rPr lang="it-IT"/>
              <a:t>ANORMALE</a:t>
            </a:r>
          </a:p>
        </p:txBody>
      </p:sp>
      <p:sp>
        <p:nvSpPr>
          <p:cNvPr id="33809" name="Rettangolo 35"/>
          <p:cNvSpPr>
            <a:spLocks noChangeArrowheads="1"/>
          </p:cNvSpPr>
          <p:nvPr/>
        </p:nvSpPr>
        <p:spPr bwMode="auto">
          <a:xfrm>
            <a:off x="5695950" y="5661025"/>
            <a:ext cx="2933700" cy="646113"/>
          </a:xfrm>
          <a:prstGeom prst="rect">
            <a:avLst/>
          </a:prstGeom>
          <a:noFill/>
          <a:ln w="9525">
            <a:noFill/>
            <a:miter lim="800000"/>
            <a:headEnd/>
            <a:tailEnd/>
          </a:ln>
        </p:spPr>
        <p:txBody>
          <a:bodyPr>
            <a:spAutoFit/>
          </a:bodyPr>
          <a:lstStyle/>
          <a:p>
            <a:r>
              <a:rPr lang="it-IT" sz="1800">
                <a:latin typeface="Arial" charset="0"/>
                <a:cs typeface="Arial" charset="0"/>
              </a:rPr>
              <a:t>Effetti tossici indiretti</a:t>
            </a:r>
          </a:p>
          <a:p>
            <a:r>
              <a:rPr lang="it-IT" sz="1800">
                <a:latin typeface="Arial" charset="0"/>
                <a:cs typeface="Arial" charset="0"/>
              </a:rPr>
              <a:t>sullo sviluppo</a:t>
            </a:r>
          </a:p>
        </p:txBody>
      </p:sp>
      <p:cxnSp>
        <p:nvCxnSpPr>
          <p:cNvPr id="38" name="Connettore 2 37"/>
          <p:cNvCxnSpPr/>
          <p:nvPr/>
        </p:nvCxnSpPr>
        <p:spPr>
          <a:xfrm rot="16200000" flipH="1">
            <a:off x="1828800" y="4457700"/>
            <a:ext cx="2266950" cy="742950"/>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43" name="Connettore 2 42"/>
          <p:cNvCxnSpPr/>
          <p:nvPr/>
        </p:nvCxnSpPr>
        <p:spPr>
          <a:xfrm>
            <a:off x="2343150" y="6000750"/>
            <a:ext cx="742950" cy="590550"/>
          </a:xfrm>
          <a:prstGeom prst="straightConnector1">
            <a:avLst/>
          </a:prstGeom>
          <a:ln w="22225">
            <a:solidFill>
              <a:srgbClr val="FF33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5" name="Connettore 2 44"/>
          <p:cNvCxnSpPr/>
          <p:nvPr/>
        </p:nvCxnSpPr>
        <p:spPr>
          <a:xfrm rot="5400000">
            <a:off x="5381625" y="5591175"/>
            <a:ext cx="704850" cy="304800"/>
          </a:xfrm>
          <a:prstGeom prst="straightConnector1">
            <a:avLst/>
          </a:prstGeom>
          <a:ln w="15875">
            <a:solidFill>
              <a:srgbClr val="FF33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6" name="Rettangolo 45"/>
          <p:cNvSpPr/>
          <p:nvPr/>
        </p:nvSpPr>
        <p:spPr>
          <a:xfrm>
            <a:off x="7248524" y="3581400"/>
            <a:ext cx="3305175" cy="1562100"/>
          </a:xfrm>
          <a:prstGeom prst="rect">
            <a:avLst/>
          </a:prstGeom>
          <a:noFill/>
          <a:ln>
            <a:no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latin typeface="Arial" pitchFamily="34" charset="0"/>
                <a:cs typeface="Arial" pitchFamily="34" charset="0"/>
              </a:rPr>
              <a:t>Potenziali effetti materni</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ttangolo 1"/>
          <p:cNvSpPr>
            <a:spLocks noChangeArrowheads="1"/>
          </p:cNvSpPr>
          <p:nvPr/>
        </p:nvSpPr>
        <p:spPr bwMode="auto">
          <a:xfrm>
            <a:off x="990600" y="1720850"/>
            <a:ext cx="6819900" cy="3378200"/>
          </a:xfrm>
          <a:prstGeom prst="rect">
            <a:avLst/>
          </a:prstGeom>
          <a:noFill/>
          <a:ln w="9525">
            <a:noFill/>
            <a:miter lim="800000"/>
            <a:headEnd/>
            <a:tailEnd/>
          </a:ln>
        </p:spPr>
        <p:txBody>
          <a:bodyPr>
            <a:spAutoFit/>
          </a:bodyPr>
          <a:lstStyle/>
          <a:p>
            <a:r>
              <a:rPr lang="it-IT" b="1"/>
              <a:t>Modalità d’azione di uno xenobiotico sul feto:</a:t>
            </a:r>
          </a:p>
          <a:p>
            <a:endParaRPr lang="it-IT" b="1"/>
          </a:p>
          <a:p>
            <a:pPr>
              <a:buFontTx/>
              <a:buAutoNum type="arabicParenR"/>
            </a:pPr>
            <a:r>
              <a:rPr lang="it-IT" b="1"/>
              <a:t> somministrazione diretta;</a:t>
            </a:r>
          </a:p>
          <a:p>
            <a:pPr>
              <a:buFontTx/>
              <a:buAutoNum type="arabicParenR"/>
            </a:pPr>
            <a:endParaRPr lang="it-IT" b="1"/>
          </a:p>
          <a:p>
            <a:r>
              <a:rPr lang="it-IT" b="1"/>
              <a:t>2) dopo passaggio transplacentare;</a:t>
            </a:r>
          </a:p>
          <a:p>
            <a:endParaRPr lang="it-IT" b="1"/>
          </a:p>
          <a:p>
            <a:r>
              <a:rPr lang="it-IT" b="1"/>
              <a:t>3) indiretta sulla placenta;</a:t>
            </a:r>
          </a:p>
          <a:p>
            <a:endParaRPr lang="it-IT" b="1"/>
          </a:p>
          <a:p>
            <a:r>
              <a:rPr lang="it-IT" b="1"/>
              <a:t>4) secondaria ad azione sull’organismo materno.</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57200" y="255588"/>
            <a:ext cx="8293100" cy="461962"/>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dirty="0"/>
              <a:t>Meccanismi di TERATOGENESI</a:t>
            </a:r>
          </a:p>
        </p:txBody>
      </p:sp>
      <p:sp>
        <p:nvSpPr>
          <p:cNvPr id="35843" name="Rettangolo 4"/>
          <p:cNvSpPr>
            <a:spLocks noChangeArrowheads="1"/>
          </p:cNvSpPr>
          <p:nvPr/>
        </p:nvSpPr>
        <p:spPr bwMode="auto">
          <a:xfrm>
            <a:off x="609600" y="741363"/>
            <a:ext cx="7950200" cy="6116637"/>
          </a:xfrm>
          <a:prstGeom prst="rect">
            <a:avLst/>
          </a:prstGeom>
          <a:noFill/>
          <a:ln w="9525">
            <a:noFill/>
            <a:miter lim="800000"/>
            <a:headEnd/>
            <a:tailEnd/>
          </a:ln>
        </p:spPr>
        <p:txBody>
          <a:bodyPr>
            <a:spAutoFit/>
          </a:bodyPr>
          <a:lstStyle/>
          <a:p>
            <a:r>
              <a:rPr lang="it-IT"/>
              <a:t>• Mutazioni</a:t>
            </a:r>
          </a:p>
          <a:p>
            <a:r>
              <a:rPr lang="it-IT"/>
              <a:t>• Rottura di cromosomi</a:t>
            </a:r>
          </a:p>
          <a:p>
            <a:r>
              <a:rPr lang="it-IT"/>
              <a:t>• Alterazioni della mitosi</a:t>
            </a:r>
          </a:p>
          <a:p>
            <a:r>
              <a:rPr lang="it-IT"/>
              <a:t>• Citotossicità e morte cellulare</a:t>
            </a:r>
          </a:p>
          <a:p>
            <a:r>
              <a:rPr lang="it-IT"/>
              <a:t>• Modificazioni strutturali e funzionali degli acidi nucleici</a:t>
            </a:r>
          </a:p>
          <a:p>
            <a:r>
              <a:rPr lang="it-IT"/>
              <a:t>• Ridotto rifornimento di precursori o substrati</a:t>
            </a:r>
          </a:p>
          <a:p>
            <a:r>
              <a:rPr lang="it-IT"/>
              <a:t>• Ridotto apporto energetico</a:t>
            </a:r>
          </a:p>
          <a:p>
            <a:r>
              <a:rPr lang="it-IT"/>
              <a:t>• Alterazioni della membrana</a:t>
            </a:r>
          </a:p>
          <a:p>
            <a:r>
              <a:rPr lang="it-IT"/>
              <a:t>• Squilibrio osmolare</a:t>
            </a:r>
          </a:p>
          <a:p>
            <a:r>
              <a:rPr lang="it-IT"/>
              <a:t>• Inibizione enzimatica (diidrofolato reduttasi, sistema RAS)</a:t>
            </a:r>
          </a:p>
          <a:p>
            <a:r>
              <a:rPr lang="it-IT"/>
              <a:t>• Alterazione del movimento cellulare</a:t>
            </a:r>
          </a:p>
          <a:p>
            <a:r>
              <a:rPr lang="it-IT"/>
              <a:t>• Alterazione nell’espressione di geni che controllano lo</a:t>
            </a:r>
          </a:p>
          <a:p>
            <a:r>
              <a:rPr lang="it-IT"/>
              <a:t>sviluppo embrionale</a:t>
            </a:r>
          </a:p>
          <a:p>
            <a:r>
              <a:rPr lang="it-IT"/>
              <a:t>• Alterazione nella trasduzione dei segnali di controllo dello</a:t>
            </a:r>
          </a:p>
          <a:p>
            <a:r>
              <a:rPr lang="it-IT"/>
              <a:t>Sviluppo</a:t>
            </a:r>
          </a:p>
          <a:p>
            <a:endParaRPr lang="it-IT"/>
          </a:p>
          <a:p>
            <a:r>
              <a:rPr lang="it-IT" sz="1200"/>
              <a:t>*RAS: sistema renina-angiotensina</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57200" y="255588"/>
            <a:ext cx="8293100" cy="461962"/>
          </a:xfrm>
          <a:prstGeom prst="rect">
            <a:avLst/>
          </a:prstGeom>
          <a:solidFill>
            <a:schemeClr val="accent1">
              <a:lumMod val="40000"/>
              <a:lumOff val="60000"/>
            </a:schemeClr>
          </a:solidFill>
          <a:ln>
            <a:solidFill>
              <a:schemeClr val="accent1"/>
            </a:solidFill>
          </a:ln>
        </p:spPr>
        <p:txBody>
          <a:bodyPr>
            <a:spAutoFit/>
          </a:bodyPr>
          <a:lstStyle/>
          <a:p>
            <a:pPr algn="ctr">
              <a:defRPr/>
            </a:pPr>
            <a:r>
              <a:rPr lang="it-IT" dirty="0"/>
              <a:t>TERATOGENESI</a:t>
            </a:r>
          </a:p>
        </p:txBody>
      </p:sp>
      <p:graphicFrame>
        <p:nvGraphicFramePr>
          <p:cNvPr id="4" name="Group 58"/>
          <p:cNvGraphicFramePr>
            <a:graphicFrameLocks noGrp="1"/>
          </p:cNvGraphicFramePr>
          <p:nvPr/>
        </p:nvGraphicFramePr>
        <p:xfrm>
          <a:off x="495300" y="1495425"/>
          <a:ext cx="8204200" cy="4854575"/>
        </p:xfrm>
        <a:graphic>
          <a:graphicData uri="http://schemas.openxmlformats.org/drawingml/2006/table">
            <a:tbl>
              <a:tblPr/>
              <a:tblGrid>
                <a:gridCol w="3111500"/>
                <a:gridCol w="5092700"/>
              </a:tblGrid>
              <a:tr h="8905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Stadio di sviluppo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Caratteristiche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3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smtClean="0">
                          <a:ln>
                            <a:noFill/>
                          </a:ln>
                          <a:solidFill>
                            <a:schemeClr val="tx1"/>
                          </a:solidFill>
                          <a:effectLst/>
                          <a:latin typeface="Times New Roman" pitchFamily="18" charset="0"/>
                        </a:rPr>
                        <a:t>Periodo</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1" i="0" u="none" strike="noStrike" cap="none" normalizeH="0" baseline="0" smtClean="0">
                          <a:ln>
                            <a:noFill/>
                          </a:ln>
                          <a:solidFill>
                            <a:schemeClr val="tx1"/>
                          </a:solidFill>
                          <a:effectLst/>
                          <a:latin typeface="Times New Roman" pitchFamily="18" charset="0"/>
                        </a:rPr>
                        <a:t>Preimpianto</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smtClean="0">
                          <a:ln>
                            <a:noFill/>
                          </a:ln>
                          <a:solidFill>
                            <a:schemeClr val="tx1"/>
                          </a:solidFill>
                          <a:effectLst/>
                          <a:latin typeface="Times New Roman" pitchFamily="18" charset="0"/>
                        </a:rPr>
                        <a:t>(</a:t>
                      </a:r>
                      <a:r>
                        <a:rPr kumimoji="0" lang="it-IT" sz="1800" b="0" i="0" u="none" strike="noStrike" cap="none" normalizeH="0" baseline="0" smtClean="0">
                          <a:ln>
                            <a:noFill/>
                          </a:ln>
                          <a:solidFill>
                            <a:schemeClr val="tx1"/>
                          </a:solidFill>
                          <a:effectLst/>
                          <a:latin typeface="Times New Roman" pitchFamily="18" charset="0"/>
                        </a:rPr>
                        <a:t>uovo fecondato;      blastocisti)</a:t>
                      </a:r>
                      <a:endParaRPr kumimoji="0" lang="it-IT" sz="24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sz="2400" b="1"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400" b="1" i="0" u="none" strike="noStrike" cap="none" normalizeH="0" baseline="0" smtClean="0">
                          <a:ln>
                            <a:noFill/>
                          </a:ln>
                          <a:solidFill>
                            <a:schemeClr val="tx1"/>
                          </a:solidFill>
                          <a:effectLst/>
                          <a:latin typeface="Times New Roman" pitchFamily="18" charset="0"/>
                        </a:rPr>
                        <a:t>Periodo embrionale</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sz="2400" b="1"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400" b="1" i="0" u="none" strike="noStrike" cap="none" normalizeH="0" baseline="0" smtClean="0">
                          <a:ln>
                            <a:noFill/>
                          </a:ln>
                          <a:solidFill>
                            <a:schemeClr val="tx1"/>
                          </a:solidFill>
                          <a:effectLst/>
                          <a:latin typeface="Times New Roman" pitchFamily="18" charset="0"/>
                        </a:rPr>
                        <a:t>Periodo fetale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accent2"/>
                          </a:solidFill>
                          <a:effectLst/>
                          <a:latin typeface="Times New Roman" pitchFamily="18" charset="0"/>
                        </a:rPr>
                        <a:t>Dalla fecondazione fino all’impianto della blastocisti sulla mucosa uterina.</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chemeClr val="accent2"/>
                          </a:solidFill>
                          <a:effectLst/>
                          <a:latin typeface="Times New Roman" pitchFamily="18" charset="0"/>
                        </a:rPr>
                        <a:t>L’embrione durante il passaggio negli ovidutti può subire effetti tossici da sostanze chimiche presenti nell’organismo materno.</a:t>
                      </a:r>
                    </a:p>
                    <a:p>
                      <a:pPr marL="457200" marR="0" lvl="1" indent="0" algn="l" defTabSz="914400" rtl="0" eaLnBrk="0" fontAlgn="base" latinLnBrk="0" hangingPunct="0">
                        <a:lnSpc>
                          <a:spcPct val="100000"/>
                        </a:lnSpc>
                        <a:spcBef>
                          <a:spcPct val="20000"/>
                        </a:spcBef>
                        <a:spcAft>
                          <a:spcPct val="0"/>
                        </a:spcAft>
                        <a:buClrTx/>
                        <a:buSzTx/>
                        <a:buFontTx/>
                        <a:buNone/>
                        <a:tabLst/>
                      </a:pPr>
                      <a:endParaRPr kumimoji="0" lang="it-IT" sz="1800" b="1" i="0" u="none" strike="noStrike" cap="none" normalizeH="0" baseline="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FF3300"/>
                          </a:solidFill>
                          <a:effectLst/>
                          <a:latin typeface="Times New Roman" pitchFamily="18" charset="0"/>
                        </a:rPr>
                        <a:t>2</a:t>
                      </a:r>
                      <a:r>
                        <a:rPr kumimoji="0" lang="it-IT" sz="1200" b="0" i="0" u="none" strike="noStrike" cap="none" normalizeH="0" baseline="0" smtClean="0">
                          <a:ln>
                            <a:noFill/>
                          </a:ln>
                          <a:solidFill>
                            <a:srgbClr val="FF3300"/>
                          </a:solidFill>
                          <a:effectLst/>
                          <a:latin typeface="Times New Roman" pitchFamily="18" charset="0"/>
                        </a:rPr>
                        <a:t>a</a:t>
                      </a:r>
                      <a:r>
                        <a:rPr kumimoji="0" lang="it-IT" sz="1800" b="0" i="0" u="none" strike="noStrike" cap="none" normalizeH="0" baseline="0" smtClean="0">
                          <a:ln>
                            <a:noFill/>
                          </a:ln>
                          <a:solidFill>
                            <a:srgbClr val="FF3300"/>
                          </a:solidFill>
                          <a:effectLst/>
                          <a:latin typeface="Times New Roman" pitchFamily="18" charset="0"/>
                        </a:rPr>
                        <a:t>-7</a:t>
                      </a:r>
                      <a:r>
                        <a:rPr kumimoji="0" lang="it-IT" sz="1200" b="0" i="0" u="none" strike="noStrike" cap="none" normalizeH="0" baseline="0" smtClean="0">
                          <a:ln>
                            <a:noFill/>
                          </a:ln>
                          <a:solidFill>
                            <a:srgbClr val="FF3300"/>
                          </a:solidFill>
                          <a:effectLst/>
                          <a:latin typeface="Times New Roman" pitchFamily="18" charset="0"/>
                        </a:rPr>
                        <a:t>a </a:t>
                      </a:r>
                      <a:r>
                        <a:rPr kumimoji="0" lang="it-IT" sz="1800" b="0" i="0" u="none" strike="noStrike" cap="none" normalizeH="0" baseline="0" smtClean="0">
                          <a:ln>
                            <a:noFill/>
                          </a:ln>
                          <a:solidFill>
                            <a:srgbClr val="FF3300"/>
                          </a:solidFill>
                          <a:effectLst/>
                          <a:latin typeface="Times New Roman" pitchFamily="18" charset="0"/>
                        </a:rPr>
                        <a:t>settimana. Morfogenesi ed organogenesi. Molto sensibile agli effetti tossici.</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smtClean="0">
                          <a:ln>
                            <a:noFill/>
                          </a:ln>
                          <a:solidFill>
                            <a:srgbClr val="60C99C"/>
                          </a:solidFill>
                          <a:effectLst/>
                          <a:latin typeface="Times New Roman" pitchFamily="18" charset="0"/>
                        </a:rPr>
                        <a:t>Differenziamento istologico e funzionale, accresci-mento corporeo. Possibili danni funzionali, alterazioni comportamentali</a:t>
                      </a:r>
                      <a:endParaRPr kumimoji="0" lang="it-IT" sz="2000" b="1" i="0" u="none" strike="noStrike" cap="none" normalizeH="0" baseline="0" smtClean="0">
                        <a:ln>
                          <a:noFill/>
                        </a:ln>
                        <a:solidFill>
                          <a:srgbClr val="60C99C"/>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ttangolo 1"/>
          <p:cNvSpPr>
            <a:spLocks noChangeArrowheads="1"/>
          </p:cNvSpPr>
          <p:nvPr/>
        </p:nvSpPr>
        <p:spPr bwMode="auto">
          <a:xfrm>
            <a:off x="171450" y="114300"/>
            <a:ext cx="8743950" cy="6773863"/>
          </a:xfrm>
          <a:prstGeom prst="rect">
            <a:avLst/>
          </a:prstGeom>
          <a:noFill/>
          <a:ln w="9525">
            <a:noFill/>
            <a:miter lim="800000"/>
            <a:headEnd/>
            <a:tailEnd/>
          </a:ln>
        </p:spPr>
        <p:txBody>
          <a:bodyPr>
            <a:spAutoFit/>
          </a:bodyPr>
          <a:lstStyle/>
          <a:p>
            <a:pPr algn="ctr"/>
            <a:r>
              <a:rPr lang="it-IT" sz="2000" b="1"/>
              <a:t>TOSSI CITA’ A CARICO DELLA FUNZIONE RIPRODUTTIVA</a:t>
            </a:r>
          </a:p>
          <a:p>
            <a:pPr algn="just"/>
            <a:r>
              <a:rPr lang="it-IT" sz="1800" b="1">
                <a:latin typeface="Arial" charset="0"/>
              </a:rPr>
              <a:t>Le gonadi nel loro sviluppo sono molto sensibili agli insulti chimici, con alcune popolazioni cellulari molto più sensibili delle altre alle azioni tossiche. Le gonadi possiedono una duplice funzione: </a:t>
            </a:r>
          </a:p>
          <a:p>
            <a:pPr algn="just"/>
            <a:r>
              <a:rPr lang="it-IT" sz="1800" b="1">
                <a:solidFill>
                  <a:srgbClr val="9900FF"/>
                </a:solidFill>
                <a:latin typeface="Arial" charset="0"/>
              </a:rPr>
              <a:t>1. quella endocrina rappresentata dalla secrezione di ormoni sessuali </a:t>
            </a:r>
          </a:p>
          <a:p>
            <a:pPr algn="just"/>
            <a:r>
              <a:rPr lang="it-IT" sz="1800" b="1">
                <a:solidFill>
                  <a:schemeClr val="accent2"/>
                </a:solidFill>
                <a:latin typeface="Arial" charset="0"/>
              </a:rPr>
              <a:t>Così i testicoli secernono steroidi sessuali maschili fra cui il testosterone ed il diidrotestosterone, oltre piccole quantità di estrogeni.</a:t>
            </a:r>
            <a:r>
              <a:rPr lang="it-IT" sz="1800" b="1">
                <a:latin typeface="Arial" charset="0"/>
              </a:rPr>
              <a:t> </a:t>
            </a:r>
          </a:p>
          <a:p>
            <a:pPr algn="just"/>
            <a:r>
              <a:rPr lang="it-IT" sz="1800" b="1">
                <a:solidFill>
                  <a:srgbClr val="FF99FF"/>
                </a:solidFill>
                <a:latin typeface="Arial" charset="0"/>
              </a:rPr>
              <a:t>Le ovaie, a seconda della fase del ciclo mestruale, secernono differenti quantità di estrogeni (soprattutto estradiolo) e progesterone (prodotto anche poi dal corpo luteo e dalla placenta). </a:t>
            </a:r>
          </a:p>
          <a:p>
            <a:pPr algn="just"/>
            <a:r>
              <a:rPr lang="it-IT" sz="1800" b="1">
                <a:solidFill>
                  <a:schemeClr val="accent1"/>
                </a:solidFill>
                <a:latin typeface="Arial" charset="0"/>
              </a:rPr>
              <a:t>2. quella non endocrina rappresentata dalla gametogenesi</a:t>
            </a:r>
            <a:r>
              <a:rPr lang="it-IT" sz="1800" b="1">
                <a:latin typeface="Arial" charset="0"/>
              </a:rPr>
              <a:t> </a:t>
            </a:r>
          </a:p>
          <a:p>
            <a:pPr algn="just"/>
            <a:r>
              <a:rPr lang="it-IT" sz="1800" b="1">
                <a:solidFill>
                  <a:schemeClr val="accent2"/>
                </a:solidFill>
                <a:latin typeface="Arial" charset="0"/>
              </a:rPr>
              <a:t>Le funzioni gametogeniche dipendono dalla secrezione di gonadotropine adenoipofisarie (ipofisi anteriore) </a:t>
            </a:r>
          </a:p>
          <a:p>
            <a:pPr algn="just"/>
            <a:r>
              <a:rPr lang="it-IT" sz="1800" b="1"/>
              <a:t>* ORMONE FOLLICOLOSTIMOLANTE (FSH): </a:t>
            </a:r>
            <a:r>
              <a:rPr lang="it-IT" sz="1800" b="1">
                <a:latin typeface="Arial" charset="0"/>
              </a:rPr>
              <a:t>nelle femmine stimola lo sviluppo e la maturazione del follicolo nell'ovaio e nei maschi stimola la spermatogenesi, interagendo con le Cellule del Sertoli . </a:t>
            </a:r>
          </a:p>
          <a:p>
            <a:pPr algn="just"/>
            <a:r>
              <a:rPr lang="it-IT" sz="1800" b="1">
                <a:latin typeface="Arial" charset="0"/>
              </a:rPr>
              <a:t>* </a:t>
            </a:r>
            <a:r>
              <a:rPr lang="it-IT" sz="1800" b="1"/>
              <a:t>ORMONE LUTEINIZZANTE (LH) (nella femmina) </a:t>
            </a:r>
            <a:r>
              <a:rPr lang="it-IT" sz="1800" b="1">
                <a:latin typeface="Arial" charset="0"/>
              </a:rPr>
              <a:t>che determina la rottura </a:t>
            </a:r>
          </a:p>
          <a:p>
            <a:pPr algn="just"/>
            <a:r>
              <a:rPr lang="it-IT" sz="1800" b="1">
                <a:latin typeface="Arial" charset="0"/>
              </a:rPr>
              <a:t>della parete del follicolo e quindi l’ovulazione </a:t>
            </a:r>
            <a:r>
              <a:rPr lang="it-IT" sz="1800" b="1"/>
              <a:t>o ORMONE STIMOLANTE LE </a:t>
            </a:r>
          </a:p>
          <a:p>
            <a:pPr algn="just"/>
            <a:r>
              <a:rPr lang="it-IT" sz="1800" b="1"/>
              <a:t>CELLULE INTERSTIZIALI (ICSH, </a:t>
            </a:r>
            <a:r>
              <a:rPr lang="it-IT" sz="1800" b="1">
                <a:latin typeface="Arial" charset="0"/>
              </a:rPr>
              <a:t>nel maschio dove stimola la steroidogenesi, nei testicoli (cellule del Leydig). </a:t>
            </a:r>
          </a:p>
          <a:p>
            <a:pPr algn="just"/>
            <a:endParaRPr lang="it-IT" sz="1800" b="1">
              <a:latin typeface="Arial" charset="0"/>
            </a:endParaRPr>
          </a:p>
          <a:p>
            <a:pPr algn="just"/>
            <a:r>
              <a:rPr lang="it-IT" sz="2000" b="1">
                <a:latin typeface="Arial" charset="0"/>
              </a:rPr>
              <a:t>Gli steroidi sessuali secreti dalle ovaie e dai testicoli a loro volta </a:t>
            </a:r>
          </a:p>
          <a:p>
            <a:pPr algn="just"/>
            <a:r>
              <a:rPr lang="it-IT" sz="2000" b="1">
                <a:latin typeface="Arial" charset="0"/>
              </a:rPr>
              <a:t>modulano la secrezione ipofisaria </a:t>
            </a:r>
            <a:r>
              <a:rPr lang="it-IT" sz="2000" b="1">
                <a:latin typeface="Arial Narrow" pitchFamily="34" charset="0"/>
              </a:rPr>
              <a:t>di FSH e di LH. </a:t>
            </a:r>
            <a:r>
              <a:rPr lang="it-IT" sz="1800" b="1">
                <a:latin typeface="Arial Narrow" pitchFamily="34" charset="0"/>
              </a:rPr>
              <a:t> </a:t>
            </a:r>
          </a:p>
          <a:p>
            <a:endParaRPr lang="it-IT" sz="1800">
              <a:latin typeface="Arial Narrow"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ph type="body" idx="1"/>
          </p:nvPr>
        </p:nvPicPr>
        <p:blipFill>
          <a:blip r:embed="rId2" cstate="print"/>
          <a:srcRect/>
          <a:stretch>
            <a:fillRect/>
          </a:stretch>
        </p:blipFill>
        <p:spPr>
          <a:xfrm>
            <a:off x="184150" y="369888"/>
            <a:ext cx="8715375" cy="6164262"/>
          </a:xfrm>
          <a:ln w="38100">
            <a:solidFill>
              <a:schemeClr val="bg1"/>
            </a:solid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Ormoni Ipotalamo2"/>
          <p:cNvPicPr>
            <a:picLocks noChangeAspect="1" noChangeArrowheads="1"/>
          </p:cNvPicPr>
          <p:nvPr>
            <p:ph type="body" idx="1"/>
          </p:nvPr>
        </p:nvPicPr>
        <p:blipFill>
          <a:blip r:embed="rId2" cstate="print"/>
          <a:srcRect/>
          <a:stretch>
            <a:fillRect/>
          </a:stretch>
        </p:blipFill>
        <p:spPr>
          <a:xfrm>
            <a:off x="1411288" y="117475"/>
            <a:ext cx="7085012" cy="6618288"/>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29"/>
          <p:cNvPicPr>
            <a:picLocks noChangeAspect="1" noChangeArrowheads="1"/>
          </p:cNvPicPr>
          <p:nvPr/>
        </p:nvPicPr>
        <p:blipFill>
          <a:blip r:embed="rId2" cstate="print"/>
          <a:srcRect t="10712" b="10712"/>
          <a:stretch>
            <a:fillRect/>
          </a:stretch>
        </p:blipFill>
        <p:spPr bwMode="auto">
          <a:xfrm>
            <a:off x="1393825" y="0"/>
            <a:ext cx="6680200" cy="6858000"/>
          </a:xfrm>
          <a:prstGeom prst="rect">
            <a:avLst/>
          </a:prstGeom>
          <a:noFill/>
          <a:ln w="9525">
            <a:noFill/>
            <a:miter lim="800000"/>
            <a:headEnd/>
            <a:tailEnd/>
          </a:ln>
        </p:spPr>
      </p:pic>
      <p:sp>
        <p:nvSpPr>
          <p:cNvPr id="40963" name="Oval 4"/>
          <p:cNvSpPr>
            <a:spLocks noChangeArrowheads="1"/>
          </p:cNvSpPr>
          <p:nvPr/>
        </p:nvSpPr>
        <p:spPr bwMode="auto">
          <a:xfrm>
            <a:off x="5575300" y="2057400"/>
            <a:ext cx="1993900" cy="901700"/>
          </a:xfrm>
          <a:prstGeom prst="ellipse">
            <a:avLst/>
          </a:prstGeom>
          <a:noFill/>
          <a:ln w="9525">
            <a:solidFill>
              <a:schemeClr val="tx1"/>
            </a:solidFill>
            <a:round/>
            <a:headEnd/>
            <a:tailEnd/>
          </a:ln>
        </p:spPr>
        <p:txBody>
          <a:bodyPr wrap="none" anchor="ctr"/>
          <a:lstStyle/>
          <a:p>
            <a:endParaRPr lang="it-IT"/>
          </a:p>
        </p:txBody>
      </p:sp>
      <p:sp>
        <p:nvSpPr>
          <p:cNvPr id="40964" name="Text Box 5"/>
          <p:cNvSpPr txBox="1">
            <a:spLocks noChangeArrowheads="1"/>
          </p:cNvSpPr>
          <p:nvPr/>
        </p:nvSpPr>
        <p:spPr bwMode="auto">
          <a:xfrm>
            <a:off x="2082800" y="2362200"/>
            <a:ext cx="1651000" cy="366713"/>
          </a:xfrm>
          <a:prstGeom prst="rect">
            <a:avLst/>
          </a:prstGeom>
          <a:noFill/>
          <a:ln w="9525">
            <a:noFill/>
            <a:miter lim="800000"/>
            <a:headEnd/>
            <a:tailEnd/>
          </a:ln>
        </p:spPr>
        <p:txBody>
          <a:bodyPr>
            <a:spAutoFit/>
          </a:bodyPr>
          <a:lstStyle/>
          <a:p>
            <a:pPr>
              <a:spcBef>
                <a:spcPct val="50000"/>
              </a:spcBef>
            </a:pPr>
            <a:r>
              <a:rPr lang="it-IT" sz="1800"/>
              <a:t>spermatogenesi</a:t>
            </a:r>
          </a:p>
        </p:txBody>
      </p:sp>
      <p:sp>
        <p:nvSpPr>
          <p:cNvPr id="40965" name="Line 7"/>
          <p:cNvSpPr>
            <a:spLocks noChangeShapeType="1"/>
          </p:cNvSpPr>
          <p:nvPr/>
        </p:nvSpPr>
        <p:spPr bwMode="auto">
          <a:xfrm flipH="1">
            <a:off x="3454400" y="2717800"/>
            <a:ext cx="584200" cy="393700"/>
          </a:xfrm>
          <a:prstGeom prst="line">
            <a:avLst/>
          </a:prstGeom>
          <a:noFill/>
          <a:ln w="9525">
            <a:solidFill>
              <a:srgbClr val="FF0000"/>
            </a:solidFill>
            <a:round/>
            <a:headEnd/>
            <a:tailEnd type="triangle" w="med" len="med"/>
          </a:ln>
        </p:spPr>
        <p:txBody>
          <a:bodyPr/>
          <a:lstStyle/>
          <a:p>
            <a:endParaRPr lang="it-IT"/>
          </a:p>
        </p:txBody>
      </p:sp>
      <p:sp>
        <p:nvSpPr>
          <p:cNvPr id="40966" name="Oval 8"/>
          <p:cNvSpPr>
            <a:spLocks noChangeArrowheads="1"/>
          </p:cNvSpPr>
          <p:nvPr/>
        </p:nvSpPr>
        <p:spPr bwMode="auto">
          <a:xfrm>
            <a:off x="1968500" y="2095500"/>
            <a:ext cx="1993900" cy="901700"/>
          </a:xfrm>
          <a:prstGeom prst="ellipse">
            <a:avLst/>
          </a:prstGeom>
          <a:noFill/>
          <a:ln w="9525">
            <a:solidFill>
              <a:schemeClr val="tx1"/>
            </a:solidFill>
            <a:round/>
            <a:headEnd/>
            <a:tailEnd/>
          </a:ln>
        </p:spPr>
        <p:txBody>
          <a:bodyPr wrap="none" anchor="ctr"/>
          <a:lstStyle/>
          <a:p>
            <a:endParaRPr lang="it-IT"/>
          </a:p>
        </p:txBody>
      </p:sp>
      <p:sp>
        <p:nvSpPr>
          <p:cNvPr id="40967" name="Text Box 9"/>
          <p:cNvSpPr txBox="1">
            <a:spLocks noChangeArrowheads="1"/>
          </p:cNvSpPr>
          <p:nvPr/>
        </p:nvSpPr>
        <p:spPr bwMode="auto">
          <a:xfrm>
            <a:off x="5715000" y="2336800"/>
            <a:ext cx="1651000" cy="366713"/>
          </a:xfrm>
          <a:prstGeom prst="rect">
            <a:avLst/>
          </a:prstGeom>
          <a:noFill/>
          <a:ln w="9525">
            <a:noFill/>
            <a:miter lim="800000"/>
            <a:headEnd/>
            <a:tailEnd/>
          </a:ln>
        </p:spPr>
        <p:txBody>
          <a:bodyPr>
            <a:spAutoFit/>
          </a:bodyPr>
          <a:lstStyle/>
          <a:p>
            <a:pPr>
              <a:spcBef>
                <a:spcPct val="50000"/>
              </a:spcBef>
            </a:pPr>
            <a:r>
              <a:rPr lang="it-IT" sz="1800"/>
              <a:t>steroidogenesi</a:t>
            </a:r>
          </a:p>
        </p:txBody>
      </p:sp>
      <p:sp>
        <p:nvSpPr>
          <p:cNvPr id="40968" name="Line 10"/>
          <p:cNvSpPr>
            <a:spLocks noChangeShapeType="1"/>
          </p:cNvSpPr>
          <p:nvPr/>
        </p:nvSpPr>
        <p:spPr bwMode="auto">
          <a:xfrm>
            <a:off x="5600700" y="2806700"/>
            <a:ext cx="622300" cy="419100"/>
          </a:xfrm>
          <a:prstGeom prst="line">
            <a:avLst/>
          </a:prstGeom>
          <a:noFill/>
          <a:ln w="9525">
            <a:solidFill>
              <a:srgbClr val="FF0000"/>
            </a:solidFill>
            <a:round/>
            <a:headEnd/>
            <a:tailEnd type="triangle" w="med" len="med"/>
          </a:ln>
        </p:spPr>
        <p:txBody>
          <a:bodyPr/>
          <a:lstStyle/>
          <a:p>
            <a:endParaRPr lang="it-IT"/>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695700" y="279400"/>
            <a:ext cx="1943100" cy="495300"/>
          </a:xfrm>
          <a:solidFill>
            <a:srgbClr val="00CCFF"/>
          </a:solidFill>
        </p:spPr>
        <p:txBody>
          <a:bodyPr/>
          <a:lstStyle/>
          <a:p>
            <a:r>
              <a:rPr lang="it-IT" sz="1800" smtClean="0"/>
              <a:t>Maturità sessuale</a:t>
            </a:r>
          </a:p>
        </p:txBody>
      </p:sp>
      <p:sp>
        <p:nvSpPr>
          <p:cNvPr id="5123" name="Rectangle 3"/>
          <p:cNvSpPr>
            <a:spLocks noGrp="1" noChangeArrowheads="1"/>
          </p:cNvSpPr>
          <p:nvPr>
            <p:ph type="body" idx="1"/>
          </p:nvPr>
        </p:nvSpPr>
        <p:spPr>
          <a:xfrm>
            <a:off x="203200" y="4699000"/>
            <a:ext cx="9144000" cy="3238500"/>
          </a:xfrm>
        </p:spPr>
        <p:txBody>
          <a:bodyPr/>
          <a:lstStyle/>
          <a:p>
            <a:pPr>
              <a:spcBef>
                <a:spcPct val="5000"/>
              </a:spcBef>
              <a:buFontTx/>
              <a:buNone/>
            </a:pPr>
            <a:r>
              <a:rPr lang="it-IT" sz="2400" smtClean="0"/>
              <a:t>Periodo di gestazione uomo=267g.	Periodo di gestazione ratto=22 g.</a:t>
            </a:r>
          </a:p>
          <a:p>
            <a:pPr>
              <a:spcBef>
                <a:spcPct val="5000"/>
              </a:spcBef>
              <a:buFontTx/>
              <a:buNone/>
            </a:pPr>
            <a:r>
              <a:rPr lang="it-IT" sz="2000" smtClean="0"/>
              <a:t>pre-impianto: 0-6° giorno (g.)		pre-impianto: 0-5° giorno (g.)</a:t>
            </a:r>
          </a:p>
          <a:p>
            <a:pPr>
              <a:spcBef>
                <a:spcPct val="5000"/>
              </a:spcBef>
              <a:buFontTx/>
              <a:buNone/>
            </a:pPr>
            <a:r>
              <a:rPr lang="it-IT" sz="2000" smtClean="0"/>
              <a:t>Impianto: 6°-7°				Impianto: 4°-5°</a:t>
            </a:r>
          </a:p>
          <a:p>
            <a:pPr>
              <a:spcBef>
                <a:spcPct val="5000"/>
              </a:spcBef>
              <a:buFontTx/>
              <a:buNone/>
            </a:pPr>
            <a:r>
              <a:rPr lang="it-IT" sz="2000" smtClean="0"/>
              <a:t>Embriogenesi : 7°-56°			Embriogenesi : 7°-17°</a:t>
            </a:r>
          </a:p>
          <a:p>
            <a:pPr>
              <a:spcBef>
                <a:spcPct val="5000"/>
              </a:spcBef>
              <a:buFontTx/>
              <a:buNone/>
            </a:pPr>
            <a:r>
              <a:rPr lang="it-IT" sz="2000" smtClean="0"/>
              <a:t>Organogenesi: 21°-56°			Organogenesi: 8°-17°</a:t>
            </a:r>
          </a:p>
          <a:p>
            <a:pPr>
              <a:spcBef>
                <a:spcPct val="5000"/>
              </a:spcBef>
              <a:buFontTx/>
              <a:buNone/>
            </a:pPr>
            <a:r>
              <a:rPr lang="it-IT" sz="2000" smtClean="0"/>
              <a:t>Fetogenesi: 57°-267°		 	Fetogenesi: 17°-22°</a:t>
            </a:r>
          </a:p>
        </p:txBody>
      </p:sp>
      <p:sp>
        <p:nvSpPr>
          <p:cNvPr id="5124" name="Rectangle 5"/>
          <p:cNvSpPr>
            <a:spLocks noChangeArrowheads="1"/>
          </p:cNvSpPr>
          <p:nvPr/>
        </p:nvSpPr>
        <p:spPr bwMode="auto">
          <a:xfrm>
            <a:off x="6565900" y="1727200"/>
            <a:ext cx="1943100" cy="495300"/>
          </a:xfrm>
          <a:prstGeom prst="rect">
            <a:avLst/>
          </a:prstGeom>
          <a:solidFill>
            <a:srgbClr val="00FFFF"/>
          </a:solidFill>
          <a:ln w="9525">
            <a:noFill/>
            <a:miter lim="800000"/>
            <a:headEnd/>
            <a:tailEnd/>
          </a:ln>
        </p:spPr>
        <p:txBody>
          <a:bodyPr anchor="ctr"/>
          <a:lstStyle/>
          <a:p>
            <a:pPr algn="ctr" eaLnBrk="0" hangingPunct="0"/>
            <a:r>
              <a:rPr lang="it-IT" sz="1800">
                <a:solidFill>
                  <a:schemeClr val="tx2"/>
                </a:solidFill>
              </a:rPr>
              <a:t>Fecondazione</a:t>
            </a:r>
          </a:p>
        </p:txBody>
      </p:sp>
      <p:sp>
        <p:nvSpPr>
          <p:cNvPr id="5125" name="Rectangle 6"/>
          <p:cNvSpPr>
            <a:spLocks noChangeArrowheads="1"/>
          </p:cNvSpPr>
          <p:nvPr/>
        </p:nvSpPr>
        <p:spPr bwMode="auto">
          <a:xfrm>
            <a:off x="5842000" y="914400"/>
            <a:ext cx="1943100" cy="495300"/>
          </a:xfrm>
          <a:prstGeom prst="rect">
            <a:avLst/>
          </a:prstGeom>
          <a:solidFill>
            <a:srgbClr val="00CCFF"/>
          </a:solidFill>
          <a:ln w="9525">
            <a:noFill/>
            <a:miter lim="800000"/>
            <a:headEnd/>
            <a:tailEnd/>
          </a:ln>
        </p:spPr>
        <p:txBody>
          <a:bodyPr anchor="ctr"/>
          <a:lstStyle/>
          <a:p>
            <a:pPr algn="ctr" eaLnBrk="0" hangingPunct="0"/>
            <a:r>
              <a:rPr lang="it-IT" sz="1800">
                <a:solidFill>
                  <a:schemeClr val="tx2"/>
                </a:solidFill>
              </a:rPr>
              <a:t>Liberazione di</a:t>
            </a:r>
            <a:br>
              <a:rPr lang="it-IT" sz="1800">
                <a:solidFill>
                  <a:schemeClr val="tx2"/>
                </a:solidFill>
              </a:rPr>
            </a:br>
            <a:r>
              <a:rPr lang="it-IT" sz="1800">
                <a:solidFill>
                  <a:schemeClr val="tx2"/>
                </a:solidFill>
              </a:rPr>
              <a:t>gameti</a:t>
            </a:r>
          </a:p>
        </p:txBody>
      </p:sp>
      <p:sp>
        <p:nvSpPr>
          <p:cNvPr id="5126" name="Rectangle 7"/>
          <p:cNvSpPr>
            <a:spLocks noChangeArrowheads="1"/>
          </p:cNvSpPr>
          <p:nvPr/>
        </p:nvSpPr>
        <p:spPr bwMode="auto">
          <a:xfrm>
            <a:off x="6578600" y="2565400"/>
            <a:ext cx="2222500" cy="495300"/>
          </a:xfrm>
          <a:prstGeom prst="rect">
            <a:avLst/>
          </a:prstGeom>
          <a:solidFill>
            <a:srgbClr val="00FFFF"/>
          </a:solidFill>
          <a:ln w="9525">
            <a:noFill/>
            <a:miter lim="800000"/>
            <a:headEnd/>
            <a:tailEnd/>
          </a:ln>
        </p:spPr>
        <p:txBody>
          <a:bodyPr anchor="ctr"/>
          <a:lstStyle/>
          <a:p>
            <a:pPr algn="ctr" eaLnBrk="0" hangingPunct="0"/>
            <a:r>
              <a:rPr lang="it-IT" sz="1800">
                <a:solidFill>
                  <a:schemeClr val="tx2"/>
                </a:solidFill>
              </a:rPr>
              <a:t>Trasporto dello</a:t>
            </a:r>
            <a:br>
              <a:rPr lang="it-IT" sz="1800">
                <a:solidFill>
                  <a:schemeClr val="tx2"/>
                </a:solidFill>
              </a:rPr>
            </a:br>
            <a:r>
              <a:rPr lang="it-IT" sz="1800">
                <a:solidFill>
                  <a:schemeClr val="tx2"/>
                </a:solidFill>
              </a:rPr>
              <a:t>zigote</a:t>
            </a:r>
          </a:p>
        </p:txBody>
      </p:sp>
      <p:sp>
        <p:nvSpPr>
          <p:cNvPr id="5127" name="Rectangle 8"/>
          <p:cNvSpPr>
            <a:spLocks noChangeArrowheads="1"/>
          </p:cNvSpPr>
          <p:nvPr/>
        </p:nvSpPr>
        <p:spPr bwMode="auto">
          <a:xfrm>
            <a:off x="6146800" y="3276600"/>
            <a:ext cx="1943100" cy="495300"/>
          </a:xfrm>
          <a:prstGeom prst="rect">
            <a:avLst/>
          </a:prstGeom>
          <a:solidFill>
            <a:srgbClr val="00FFFF"/>
          </a:solidFill>
          <a:ln w="9525">
            <a:noFill/>
            <a:miter lim="800000"/>
            <a:headEnd/>
            <a:tailEnd/>
          </a:ln>
        </p:spPr>
        <p:txBody>
          <a:bodyPr anchor="ctr"/>
          <a:lstStyle/>
          <a:p>
            <a:pPr algn="ctr" eaLnBrk="0" hangingPunct="0"/>
            <a:r>
              <a:rPr lang="it-IT" sz="1800">
                <a:solidFill>
                  <a:schemeClr val="tx2"/>
                </a:solidFill>
              </a:rPr>
              <a:t>Impianto</a:t>
            </a:r>
          </a:p>
        </p:txBody>
      </p:sp>
      <p:sp>
        <p:nvSpPr>
          <p:cNvPr id="5128" name="Rectangle 9"/>
          <p:cNvSpPr>
            <a:spLocks noChangeArrowheads="1"/>
          </p:cNvSpPr>
          <p:nvPr/>
        </p:nvSpPr>
        <p:spPr bwMode="auto">
          <a:xfrm>
            <a:off x="4254500" y="3784600"/>
            <a:ext cx="1943100" cy="495300"/>
          </a:xfrm>
          <a:prstGeom prst="rect">
            <a:avLst/>
          </a:prstGeom>
          <a:solidFill>
            <a:srgbClr val="FFFF00"/>
          </a:solidFill>
          <a:ln w="9525">
            <a:noFill/>
            <a:miter lim="800000"/>
            <a:headEnd/>
            <a:tailEnd/>
          </a:ln>
        </p:spPr>
        <p:txBody>
          <a:bodyPr anchor="ctr"/>
          <a:lstStyle/>
          <a:p>
            <a:pPr algn="ctr" eaLnBrk="0" hangingPunct="0"/>
            <a:r>
              <a:rPr lang="it-IT" sz="1800">
                <a:solidFill>
                  <a:schemeClr val="tx2"/>
                </a:solidFill>
              </a:rPr>
              <a:t>Embriogenesi</a:t>
            </a:r>
          </a:p>
        </p:txBody>
      </p:sp>
      <p:sp>
        <p:nvSpPr>
          <p:cNvPr id="5129" name="Rectangle 10"/>
          <p:cNvSpPr>
            <a:spLocks noChangeArrowheads="1"/>
          </p:cNvSpPr>
          <p:nvPr/>
        </p:nvSpPr>
        <p:spPr bwMode="auto">
          <a:xfrm>
            <a:off x="2095500" y="3683000"/>
            <a:ext cx="1943100" cy="495300"/>
          </a:xfrm>
          <a:prstGeom prst="rect">
            <a:avLst/>
          </a:prstGeom>
          <a:solidFill>
            <a:srgbClr val="FFFF00"/>
          </a:solidFill>
          <a:ln w="9525">
            <a:noFill/>
            <a:miter lim="800000"/>
            <a:headEnd/>
            <a:tailEnd/>
          </a:ln>
        </p:spPr>
        <p:txBody>
          <a:bodyPr anchor="ctr"/>
          <a:lstStyle/>
          <a:p>
            <a:pPr algn="ctr" eaLnBrk="0" hangingPunct="0"/>
            <a:r>
              <a:rPr lang="it-IT" sz="1800">
                <a:solidFill>
                  <a:schemeClr val="tx2"/>
                </a:solidFill>
              </a:rPr>
              <a:t>Fetogenesi</a:t>
            </a:r>
          </a:p>
        </p:txBody>
      </p:sp>
      <p:sp>
        <p:nvSpPr>
          <p:cNvPr id="5130" name="Rectangle 11"/>
          <p:cNvSpPr>
            <a:spLocks noChangeArrowheads="1"/>
          </p:cNvSpPr>
          <p:nvPr/>
        </p:nvSpPr>
        <p:spPr bwMode="auto">
          <a:xfrm>
            <a:off x="1181100" y="1003300"/>
            <a:ext cx="1943100" cy="495300"/>
          </a:xfrm>
          <a:prstGeom prst="rect">
            <a:avLst/>
          </a:prstGeom>
          <a:solidFill>
            <a:srgbClr val="339966"/>
          </a:solidFill>
          <a:ln w="9525">
            <a:noFill/>
            <a:miter lim="800000"/>
            <a:headEnd/>
            <a:tailEnd/>
          </a:ln>
        </p:spPr>
        <p:txBody>
          <a:bodyPr anchor="ctr"/>
          <a:lstStyle/>
          <a:p>
            <a:pPr algn="ctr" eaLnBrk="0" hangingPunct="0"/>
            <a:r>
              <a:rPr lang="it-IT" sz="1800">
                <a:solidFill>
                  <a:schemeClr val="tx2"/>
                </a:solidFill>
              </a:rPr>
              <a:t>Crescita e</a:t>
            </a:r>
            <a:br>
              <a:rPr lang="it-IT" sz="1800">
                <a:solidFill>
                  <a:schemeClr val="tx2"/>
                </a:solidFill>
              </a:rPr>
            </a:br>
            <a:r>
              <a:rPr lang="it-IT" sz="1800">
                <a:solidFill>
                  <a:schemeClr val="tx2"/>
                </a:solidFill>
              </a:rPr>
              <a:t>sviluppo</a:t>
            </a:r>
          </a:p>
        </p:txBody>
      </p:sp>
      <p:sp>
        <p:nvSpPr>
          <p:cNvPr id="5131" name="Rectangle 12"/>
          <p:cNvSpPr>
            <a:spLocks noChangeArrowheads="1"/>
          </p:cNvSpPr>
          <p:nvPr/>
        </p:nvSpPr>
        <p:spPr bwMode="auto">
          <a:xfrm>
            <a:off x="3632200" y="1955800"/>
            <a:ext cx="1943100" cy="495300"/>
          </a:xfrm>
          <a:prstGeom prst="rect">
            <a:avLst/>
          </a:prstGeom>
          <a:solidFill>
            <a:srgbClr val="FF6600"/>
          </a:solidFill>
          <a:ln w="9525">
            <a:noFill/>
            <a:miter lim="800000"/>
            <a:headEnd/>
            <a:tailEnd/>
          </a:ln>
        </p:spPr>
        <p:txBody>
          <a:bodyPr anchor="ctr"/>
          <a:lstStyle/>
          <a:p>
            <a:pPr algn="ctr" eaLnBrk="0" hangingPunct="0"/>
            <a:r>
              <a:rPr lang="it-IT" sz="1800">
                <a:solidFill>
                  <a:schemeClr val="tx2"/>
                </a:solidFill>
              </a:rPr>
              <a:t>Maturazione</a:t>
            </a:r>
            <a:br>
              <a:rPr lang="it-IT" sz="1800">
                <a:solidFill>
                  <a:schemeClr val="tx2"/>
                </a:solidFill>
              </a:rPr>
            </a:br>
            <a:r>
              <a:rPr lang="it-IT" sz="1800">
                <a:solidFill>
                  <a:schemeClr val="tx2"/>
                </a:solidFill>
              </a:rPr>
              <a:t>dei gameti</a:t>
            </a:r>
          </a:p>
        </p:txBody>
      </p:sp>
      <p:sp>
        <p:nvSpPr>
          <p:cNvPr id="5132" name="Rectangle 13"/>
          <p:cNvSpPr>
            <a:spLocks noChangeArrowheads="1"/>
          </p:cNvSpPr>
          <p:nvPr/>
        </p:nvSpPr>
        <p:spPr bwMode="auto">
          <a:xfrm>
            <a:off x="711200" y="1968500"/>
            <a:ext cx="1943100" cy="495300"/>
          </a:xfrm>
          <a:prstGeom prst="rect">
            <a:avLst/>
          </a:prstGeom>
          <a:solidFill>
            <a:srgbClr val="339966"/>
          </a:solidFill>
          <a:ln w="9525">
            <a:noFill/>
            <a:miter lim="800000"/>
            <a:headEnd/>
            <a:tailEnd/>
          </a:ln>
        </p:spPr>
        <p:txBody>
          <a:bodyPr anchor="ctr"/>
          <a:lstStyle/>
          <a:p>
            <a:pPr algn="ctr" eaLnBrk="0" hangingPunct="0"/>
            <a:r>
              <a:rPr lang="it-IT" sz="1800">
                <a:solidFill>
                  <a:schemeClr val="tx2"/>
                </a:solidFill>
              </a:rPr>
              <a:t>Sviluppo postnatale</a:t>
            </a:r>
          </a:p>
        </p:txBody>
      </p:sp>
      <p:sp>
        <p:nvSpPr>
          <p:cNvPr id="5133" name="Rectangle 14"/>
          <p:cNvSpPr>
            <a:spLocks noChangeArrowheads="1"/>
          </p:cNvSpPr>
          <p:nvPr/>
        </p:nvSpPr>
        <p:spPr bwMode="auto">
          <a:xfrm>
            <a:off x="927100" y="2844800"/>
            <a:ext cx="1943100" cy="495300"/>
          </a:xfrm>
          <a:prstGeom prst="rect">
            <a:avLst/>
          </a:prstGeom>
          <a:solidFill>
            <a:srgbClr val="339966"/>
          </a:solidFill>
          <a:ln w="9525">
            <a:noFill/>
            <a:miter lim="800000"/>
            <a:headEnd/>
            <a:tailEnd/>
          </a:ln>
        </p:spPr>
        <p:txBody>
          <a:bodyPr anchor="ctr"/>
          <a:lstStyle/>
          <a:p>
            <a:pPr algn="ctr" eaLnBrk="0" hangingPunct="0"/>
            <a:r>
              <a:rPr lang="it-IT" sz="1800">
                <a:solidFill>
                  <a:schemeClr val="tx2"/>
                </a:solidFill>
              </a:rPr>
              <a:t>Nascita</a:t>
            </a:r>
          </a:p>
        </p:txBody>
      </p:sp>
      <p:sp>
        <p:nvSpPr>
          <p:cNvPr id="5134" name="Oval 18"/>
          <p:cNvSpPr>
            <a:spLocks noChangeArrowheads="1"/>
          </p:cNvSpPr>
          <p:nvPr/>
        </p:nvSpPr>
        <p:spPr bwMode="auto">
          <a:xfrm>
            <a:off x="2692400" y="914400"/>
            <a:ext cx="3848100" cy="2870200"/>
          </a:xfrm>
          <a:prstGeom prst="ellipse">
            <a:avLst/>
          </a:prstGeom>
          <a:noFill/>
          <a:ln w="9525">
            <a:solidFill>
              <a:schemeClr val="tx1"/>
            </a:solidFill>
            <a:round/>
            <a:headEnd/>
            <a:tailEnd/>
          </a:ln>
        </p:spPr>
        <p:txBody>
          <a:bodyPr wrap="none" anchor="ctr"/>
          <a:lstStyle/>
          <a:p>
            <a:endParaRPr lang="it-IT"/>
          </a:p>
        </p:txBody>
      </p:sp>
      <p:sp>
        <p:nvSpPr>
          <p:cNvPr id="5135" name="Arc 21"/>
          <p:cNvSpPr>
            <a:spLocks/>
          </p:cNvSpPr>
          <p:nvPr/>
        </p:nvSpPr>
        <p:spPr bwMode="auto">
          <a:xfrm rot="10800000" flipV="1">
            <a:off x="4624388" y="1157288"/>
            <a:ext cx="1162050" cy="901700"/>
          </a:xfrm>
          <a:custGeom>
            <a:avLst/>
            <a:gdLst>
              <a:gd name="T0" fmla="*/ 0 w 23266"/>
              <a:gd name="T1" fmla="*/ 2147483647 h 21600"/>
              <a:gd name="T2" fmla="*/ 2147483647 w 23266"/>
              <a:gd name="T3" fmla="*/ 2147483647 h 21600"/>
              <a:gd name="T4" fmla="*/ 2147483647 w 23266"/>
              <a:gd name="T5" fmla="*/ 2147483647 h 21600"/>
              <a:gd name="T6" fmla="*/ 0 60000 65536"/>
              <a:gd name="T7" fmla="*/ 0 60000 65536"/>
              <a:gd name="T8" fmla="*/ 0 60000 65536"/>
              <a:gd name="T9" fmla="*/ 0 w 23266"/>
              <a:gd name="T10" fmla="*/ 0 h 21600"/>
              <a:gd name="T11" fmla="*/ 23266 w 23266"/>
              <a:gd name="T12" fmla="*/ 21600 h 21600"/>
            </a:gdLst>
            <a:ahLst/>
            <a:cxnLst>
              <a:cxn ang="T6">
                <a:pos x="T0" y="T1"/>
              </a:cxn>
              <a:cxn ang="T7">
                <a:pos x="T2" y="T3"/>
              </a:cxn>
              <a:cxn ang="T8">
                <a:pos x="T4" y="T5"/>
              </a:cxn>
            </a:cxnLst>
            <a:rect l="T9" t="T10" r="T11" b="T12"/>
            <a:pathLst>
              <a:path w="23266" h="21600" fill="none" extrusionOk="0">
                <a:moveTo>
                  <a:pt x="0" y="64"/>
                </a:moveTo>
                <a:cubicBezTo>
                  <a:pt x="554" y="21"/>
                  <a:pt x="1110" y="-1"/>
                  <a:pt x="1666" y="0"/>
                </a:cubicBezTo>
                <a:cubicBezTo>
                  <a:pt x="13595" y="0"/>
                  <a:pt x="23266" y="9670"/>
                  <a:pt x="23266" y="21600"/>
                </a:cubicBezTo>
              </a:path>
              <a:path w="23266" h="21600" stroke="0" extrusionOk="0">
                <a:moveTo>
                  <a:pt x="0" y="64"/>
                </a:moveTo>
                <a:cubicBezTo>
                  <a:pt x="554" y="21"/>
                  <a:pt x="1110" y="-1"/>
                  <a:pt x="1666" y="0"/>
                </a:cubicBezTo>
                <a:cubicBezTo>
                  <a:pt x="13595" y="0"/>
                  <a:pt x="23266" y="9670"/>
                  <a:pt x="23266" y="21600"/>
                </a:cubicBezTo>
                <a:lnTo>
                  <a:pt x="1666" y="21600"/>
                </a:lnTo>
                <a:close/>
              </a:path>
            </a:pathLst>
          </a:custGeom>
          <a:noFill/>
          <a:ln w="38100">
            <a:solidFill>
              <a:srgbClr val="FF0000"/>
            </a:solidFill>
            <a:round/>
            <a:headEnd/>
            <a:tailEnd/>
          </a:ln>
        </p:spPr>
        <p:txBody>
          <a:bodyPr wrap="none" anchor="ctr"/>
          <a:lstStyle/>
          <a:p>
            <a:endParaRPr lang="it-IT"/>
          </a:p>
        </p:txBody>
      </p:sp>
      <p:sp>
        <p:nvSpPr>
          <p:cNvPr id="5136" name="AutoShape 24"/>
          <p:cNvSpPr>
            <a:spLocks noChangeArrowheads="1"/>
          </p:cNvSpPr>
          <p:nvPr/>
        </p:nvSpPr>
        <p:spPr bwMode="auto">
          <a:xfrm>
            <a:off x="5575300" y="1104900"/>
            <a:ext cx="241300" cy="88900"/>
          </a:xfrm>
          <a:prstGeom prst="rightArrow">
            <a:avLst>
              <a:gd name="adj1" fmla="val 50000"/>
              <a:gd name="adj2" fmla="val 67857"/>
            </a:avLst>
          </a:prstGeom>
          <a:solidFill>
            <a:srgbClr val="FF0000"/>
          </a:solidFill>
          <a:ln w="9525">
            <a:solidFill>
              <a:schemeClr val="tx1"/>
            </a:solidFill>
            <a:miter lim="800000"/>
            <a:headEnd/>
            <a:tailEnd/>
          </a:ln>
        </p:spPr>
        <p:txBody>
          <a:bodyPr wrap="none" anchor="ctr"/>
          <a:lstStyle/>
          <a:p>
            <a:endParaRPr lang="it-IT"/>
          </a:p>
        </p:txBody>
      </p:sp>
      <p:sp>
        <p:nvSpPr>
          <p:cNvPr id="5137" name="Line 26"/>
          <p:cNvSpPr>
            <a:spLocks noChangeShapeType="1"/>
          </p:cNvSpPr>
          <p:nvPr/>
        </p:nvSpPr>
        <p:spPr bwMode="auto">
          <a:xfrm flipH="1" flipV="1">
            <a:off x="4178300" y="2476500"/>
            <a:ext cx="520700" cy="1270000"/>
          </a:xfrm>
          <a:prstGeom prst="line">
            <a:avLst/>
          </a:prstGeom>
          <a:noFill/>
          <a:ln w="38100">
            <a:solidFill>
              <a:srgbClr val="FF0000"/>
            </a:solidFill>
            <a:round/>
            <a:headEnd/>
            <a:tailEnd type="triangle" w="med" len="med"/>
          </a:ln>
        </p:spPr>
        <p:txBody>
          <a:bodyPr/>
          <a:lstStyle/>
          <a:p>
            <a:endParaRPr lang="it-IT"/>
          </a:p>
        </p:txBody>
      </p:sp>
      <p:sp>
        <p:nvSpPr>
          <p:cNvPr id="5138" name="AutoShape 27"/>
          <p:cNvSpPr>
            <a:spLocks noChangeArrowheads="1"/>
          </p:cNvSpPr>
          <p:nvPr/>
        </p:nvSpPr>
        <p:spPr bwMode="auto">
          <a:xfrm rot="3264925">
            <a:off x="6219825" y="1555750"/>
            <a:ext cx="282575" cy="288925"/>
          </a:xfrm>
          <a:prstGeom prst="right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it-IT"/>
          </a:p>
        </p:txBody>
      </p:sp>
      <p:sp>
        <p:nvSpPr>
          <p:cNvPr id="5139" name="AutoShape 28"/>
          <p:cNvSpPr>
            <a:spLocks noChangeArrowheads="1"/>
          </p:cNvSpPr>
          <p:nvPr/>
        </p:nvSpPr>
        <p:spPr bwMode="auto">
          <a:xfrm rot="5693041">
            <a:off x="6359525" y="2241550"/>
            <a:ext cx="282575" cy="288925"/>
          </a:xfrm>
          <a:prstGeom prst="right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it-IT"/>
          </a:p>
        </p:txBody>
      </p:sp>
      <p:sp>
        <p:nvSpPr>
          <p:cNvPr id="5140" name="AutoShape 29"/>
          <p:cNvSpPr>
            <a:spLocks noChangeArrowheads="1"/>
          </p:cNvSpPr>
          <p:nvPr/>
        </p:nvSpPr>
        <p:spPr bwMode="auto">
          <a:xfrm rot="779506">
            <a:off x="5114925" y="869950"/>
            <a:ext cx="282575" cy="288925"/>
          </a:xfrm>
          <a:prstGeom prst="right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it-IT"/>
          </a:p>
        </p:txBody>
      </p:sp>
      <p:sp>
        <p:nvSpPr>
          <p:cNvPr id="5141" name="AutoShape 30"/>
          <p:cNvSpPr>
            <a:spLocks noChangeArrowheads="1"/>
          </p:cNvSpPr>
          <p:nvPr/>
        </p:nvSpPr>
        <p:spPr bwMode="auto">
          <a:xfrm rot="8171773">
            <a:off x="6105525" y="2940050"/>
            <a:ext cx="282575" cy="288925"/>
          </a:xfrm>
          <a:prstGeom prst="right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it-IT"/>
          </a:p>
        </p:txBody>
      </p:sp>
      <p:sp>
        <p:nvSpPr>
          <p:cNvPr id="5142" name="AutoShape 31"/>
          <p:cNvSpPr>
            <a:spLocks noChangeArrowheads="1"/>
          </p:cNvSpPr>
          <p:nvPr/>
        </p:nvSpPr>
        <p:spPr bwMode="auto">
          <a:xfrm rot="-6464662">
            <a:off x="2600325" y="2533650"/>
            <a:ext cx="282575" cy="288925"/>
          </a:xfrm>
          <a:prstGeom prst="right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it-IT"/>
          </a:p>
        </p:txBody>
      </p:sp>
      <p:sp>
        <p:nvSpPr>
          <p:cNvPr id="5143" name="AutoShape 32"/>
          <p:cNvSpPr>
            <a:spLocks noChangeArrowheads="1"/>
          </p:cNvSpPr>
          <p:nvPr/>
        </p:nvSpPr>
        <p:spPr bwMode="auto">
          <a:xfrm rot="-10334320">
            <a:off x="4086225" y="3613150"/>
            <a:ext cx="282575" cy="288925"/>
          </a:xfrm>
          <a:prstGeom prst="right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it-IT"/>
          </a:p>
        </p:txBody>
      </p:sp>
      <p:sp>
        <p:nvSpPr>
          <p:cNvPr id="5144" name="AutoShape 33"/>
          <p:cNvSpPr>
            <a:spLocks noChangeArrowheads="1"/>
          </p:cNvSpPr>
          <p:nvPr/>
        </p:nvSpPr>
        <p:spPr bwMode="auto">
          <a:xfrm rot="-3158492">
            <a:off x="2689225" y="1657350"/>
            <a:ext cx="282575" cy="288925"/>
          </a:xfrm>
          <a:prstGeom prst="right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it-IT"/>
          </a:p>
        </p:txBody>
      </p:sp>
      <p:sp>
        <p:nvSpPr>
          <p:cNvPr id="5145" name="AutoShape 34"/>
          <p:cNvSpPr>
            <a:spLocks noChangeArrowheads="1"/>
          </p:cNvSpPr>
          <p:nvPr/>
        </p:nvSpPr>
        <p:spPr bwMode="auto">
          <a:xfrm rot="-8926990">
            <a:off x="3133725" y="3219450"/>
            <a:ext cx="282575" cy="288925"/>
          </a:xfrm>
          <a:prstGeom prst="right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it-IT"/>
          </a:p>
        </p:txBody>
      </p:sp>
      <p:sp>
        <p:nvSpPr>
          <p:cNvPr id="5146" name="AutoShape 35"/>
          <p:cNvSpPr>
            <a:spLocks noChangeArrowheads="1"/>
          </p:cNvSpPr>
          <p:nvPr/>
        </p:nvSpPr>
        <p:spPr bwMode="auto">
          <a:xfrm rot="-2322284">
            <a:off x="3438525" y="984250"/>
            <a:ext cx="282575" cy="288925"/>
          </a:xfrm>
          <a:prstGeom prst="right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it-IT"/>
          </a:p>
        </p:txBody>
      </p:sp>
      <p:sp>
        <p:nvSpPr>
          <p:cNvPr id="5147" name="AutoShape 36"/>
          <p:cNvSpPr>
            <a:spLocks noChangeArrowheads="1"/>
          </p:cNvSpPr>
          <p:nvPr/>
        </p:nvSpPr>
        <p:spPr bwMode="auto">
          <a:xfrm rot="9195434">
            <a:off x="5432425" y="3422650"/>
            <a:ext cx="282575" cy="288925"/>
          </a:xfrm>
          <a:prstGeom prst="rightArrow">
            <a:avLst>
              <a:gd name="adj1" fmla="val 50000"/>
              <a:gd name="adj2" fmla="val 25000"/>
            </a:avLst>
          </a:prstGeom>
          <a:solidFill>
            <a:schemeClr val="tx1"/>
          </a:solidFill>
          <a:ln w="9525">
            <a:solidFill>
              <a:schemeClr val="tx1"/>
            </a:solidFill>
            <a:miter lim="800000"/>
            <a:headEnd/>
            <a:tailEnd/>
          </a:ln>
        </p:spPr>
        <p:txBody>
          <a:bodyPr wrap="none" anchor="ctr"/>
          <a:lstStyle/>
          <a:p>
            <a:endParaRPr lang="it-IT"/>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29"/>
          <p:cNvPicPr>
            <a:picLocks noChangeAspect="1" noChangeArrowheads="1"/>
          </p:cNvPicPr>
          <p:nvPr/>
        </p:nvPicPr>
        <p:blipFill>
          <a:blip r:embed="rId2" cstate="print"/>
          <a:srcRect t="7141" b="10355"/>
          <a:stretch>
            <a:fillRect/>
          </a:stretch>
        </p:blipFill>
        <p:spPr bwMode="auto">
          <a:xfrm>
            <a:off x="0" y="0"/>
            <a:ext cx="6646863" cy="6858000"/>
          </a:xfrm>
          <a:prstGeom prst="rect">
            <a:avLst/>
          </a:prstGeom>
          <a:noFill/>
          <a:ln w="9525">
            <a:noFill/>
            <a:miter lim="800000"/>
            <a:headEnd/>
            <a:tailEnd/>
          </a:ln>
        </p:spPr>
      </p:pic>
      <p:pic>
        <p:nvPicPr>
          <p:cNvPr id="41987" name="Picture 5" descr="29"/>
          <p:cNvPicPr>
            <a:picLocks noChangeAspect="1" noChangeArrowheads="1"/>
          </p:cNvPicPr>
          <p:nvPr/>
        </p:nvPicPr>
        <p:blipFill>
          <a:blip r:embed="rId3" cstate="print"/>
          <a:srcRect l="26503" t="8212" r="26503" b="10712"/>
          <a:stretch>
            <a:fillRect/>
          </a:stretch>
        </p:blipFill>
        <p:spPr bwMode="auto">
          <a:xfrm>
            <a:off x="6426200" y="0"/>
            <a:ext cx="2717800" cy="6567488"/>
          </a:xfrm>
          <a:prstGeom prst="rect">
            <a:avLst/>
          </a:prstGeom>
          <a:noFill/>
          <a:ln w="9525">
            <a:noFill/>
            <a:miter lim="800000"/>
            <a:headEnd/>
            <a:tailEnd/>
          </a:ln>
        </p:spPr>
      </p:pic>
      <p:sp>
        <p:nvSpPr>
          <p:cNvPr id="41988" name="Oval 5"/>
          <p:cNvSpPr>
            <a:spLocks noChangeArrowheads="1"/>
          </p:cNvSpPr>
          <p:nvPr/>
        </p:nvSpPr>
        <p:spPr bwMode="auto">
          <a:xfrm>
            <a:off x="622300" y="2514600"/>
            <a:ext cx="1993900" cy="901700"/>
          </a:xfrm>
          <a:prstGeom prst="ellipse">
            <a:avLst/>
          </a:prstGeom>
          <a:noFill/>
          <a:ln w="9525">
            <a:solidFill>
              <a:schemeClr val="tx1"/>
            </a:solidFill>
            <a:round/>
            <a:headEnd/>
            <a:tailEnd/>
          </a:ln>
        </p:spPr>
        <p:txBody>
          <a:bodyPr wrap="none" anchor="ctr"/>
          <a:lstStyle/>
          <a:p>
            <a:endParaRPr lang="it-IT"/>
          </a:p>
        </p:txBody>
      </p:sp>
      <p:sp>
        <p:nvSpPr>
          <p:cNvPr id="41989" name="Oval 6"/>
          <p:cNvSpPr>
            <a:spLocks noChangeArrowheads="1"/>
          </p:cNvSpPr>
          <p:nvPr/>
        </p:nvSpPr>
        <p:spPr bwMode="auto">
          <a:xfrm>
            <a:off x="4089400" y="2489200"/>
            <a:ext cx="1993900" cy="901700"/>
          </a:xfrm>
          <a:prstGeom prst="ellipse">
            <a:avLst/>
          </a:prstGeom>
          <a:noFill/>
          <a:ln w="9525">
            <a:solidFill>
              <a:schemeClr val="tx1"/>
            </a:solidFill>
            <a:round/>
            <a:headEnd/>
            <a:tailEnd/>
          </a:ln>
        </p:spPr>
        <p:txBody>
          <a:bodyPr wrap="none" anchor="ctr"/>
          <a:lstStyle/>
          <a:p>
            <a:endParaRPr lang="it-IT"/>
          </a:p>
        </p:txBody>
      </p:sp>
      <p:sp>
        <p:nvSpPr>
          <p:cNvPr id="41990" name="Text Box 7"/>
          <p:cNvSpPr txBox="1">
            <a:spLocks noChangeArrowheads="1"/>
          </p:cNvSpPr>
          <p:nvPr/>
        </p:nvSpPr>
        <p:spPr bwMode="auto">
          <a:xfrm>
            <a:off x="800100" y="2641600"/>
            <a:ext cx="1651000" cy="581025"/>
          </a:xfrm>
          <a:prstGeom prst="rect">
            <a:avLst/>
          </a:prstGeom>
          <a:noFill/>
          <a:ln w="9525">
            <a:noFill/>
            <a:miter lim="800000"/>
            <a:headEnd/>
            <a:tailEnd/>
          </a:ln>
        </p:spPr>
        <p:txBody>
          <a:bodyPr>
            <a:spAutoFit/>
          </a:bodyPr>
          <a:lstStyle/>
          <a:p>
            <a:pPr>
              <a:spcBef>
                <a:spcPct val="50000"/>
              </a:spcBef>
            </a:pPr>
            <a:r>
              <a:rPr lang="it-IT" sz="1600"/>
              <a:t>Sviluppo/matura-zione follicolo</a:t>
            </a:r>
          </a:p>
        </p:txBody>
      </p:sp>
      <p:sp>
        <p:nvSpPr>
          <p:cNvPr id="41991" name="Text Box 8"/>
          <p:cNvSpPr txBox="1">
            <a:spLocks noChangeArrowheads="1"/>
          </p:cNvSpPr>
          <p:nvPr/>
        </p:nvSpPr>
        <p:spPr bwMode="auto">
          <a:xfrm>
            <a:off x="4127500" y="2641600"/>
            <a:ext cx="1943100" cy="581025"/>
          </a:xfrm>
          <a:prstGeom prst="rect">
            <a:avLst/>
          </a:prstGeom>
          <a:noFill/>
          <a:ln w="9525">
            <a:noFill/>
            <a:miter lim="800000"/>
            <a:headEnd/>
            <a:tailEnd/>
          </a:ln>
        </p:spPr>
        <p:txBody>
          <a:bodyPr>
            <a:spAutoFit/>
          </a:bodyPr>
          <a:lstStyle/>
          <a:p>
            <a:pPr>
              <a:spcBef>
                <a:spcPct val="50000"/>
              </a:spcBef>
            </a:pPr>
            <a:r>
              <a:rPr lang="it-IT" sz="1600"/>
              <a:t>Rottura parete follicolo, ovulazione</a:t>
            </a:r>
          </a:p>
        </p:txBody>
      </p:sp>
      <p:sp>
        <p:nvSpPr>
          <p:cNvPr id="41992" name="Line 9"/>
          <p:cNvSpPr>
            <a:spLocks noChangeShapeType="1"/>
          </p:cNvSpPr>
          <p:nvPr/>
        </p:nvSpPr>
        <p:spPr bwMode="auto">
          <a:xfrm flipH="1">
            <a:off x="2247900" y="2997200"/>
            <a:ext cx="508000" cy="469900"/>
          </a:xfrm>
          <a:prstGeom prst="line">
            <a:avLst/>
          </a:prstGeom>
          <a:noFill/>
          <a:ln w="9525">
            <a:solidFill>
              <a:srgbClr val="FF0000"/>
            </a:solidFill>
            <a:round/>
            <a:headEnd/>
            <a:tailEnd type="triangle" w="med" len="med"/>
          </a:ln>
        </p:spPr>
        <p:txBody>
          <a:bodyPr/>
          <a:lstStyle/>
          <a:p>
            <a:endParaRPr lang="it-IT"/>
          </a:p>
        </p:txBody>
      </p:sp>
      <p:sp>
        <p:nvSpPr>
          <p:cNvPr id="41993" name="Line 10"/>
          <p:cNvSpPr>
            <a:spLocks noChangeShapeType="1"/>
          </p:cNvSpPr>
          <p:nvPr/>
        </p:nvSpPr>
        <p:spPr bwMode="auto">
          <a:xfrm>
            <a:off x="3848100" y="3048000"/>
            <a:ext cx="431800" cy="368300"/>
          </a:xfrm>
          <a:prstGeom prst="line">
            <a:avLst/>
          </a:prstGeom>
          <a:noFill/>
          <a:ln w="9525">
            <a:solidFill>
              <a:srgbClr val="FF0000"/>
            </a:solidFill>
            <a:round/>
            <a:headEnd/>
            <a:tailEnd type="triangle" w="med" len="med"/>
          </a:ln>
        </p:spPr>
        <p:txBody>
          <a:bodyPr/>
          <a:lstStyle/>
          <a:p>
            <a:endParaRPr lang="it-IT"/>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olo 1"/>
          <p:cNvSpPr>
            <a:spLocks noGrp="1"/>
          </p:cNvSpPr>
          <p:nvPr>
            <p:ph type="title" idx="4294967295"/>
          </p:nvPr>
        </p:nvSpPr>
        <p:spPr>
          <a:xfrm>
            <a:off x="368300" y="187325"/>
            <a:ext cx="8534400" cy="6858000"/>
          </a:xfrm>
        </p:spPr>
        <p:txBody>
          <a:bodyPr/>
          <a:lstStyle/>
          <a:p>
            <a:pPr algn="just"/>
            <a:r>
              <a:rPr lang="it-IT" sz="2000" smtClean="0">
                <a:solidFill>
                  <a:srgbClr val="FF3300"/>
                </a:solidFill>
              </a:rPr>
              <a:t>L'inizio della pubertà determina nella femmina la secrezione ciclica di </a:t>
            </a:r>
            <a:br>
              <a:rPr lang="it-IT" sz="2000" smtClean="0">
                <a:solidFill>
                  <a:srgbClr val="FF3300"/>
                </a:solidFill>
              </a:rPr>
            </a:br>
            <a:r>
              <a:rPr lang="it-IT" sz="2000" smtClean="0">
                <a:solidFill>
                  <a:srgbClr val="FF3300"/>
                </a:solidFill>
              </a:rPr>
              <a:t>gonadotropine ipofisarie che stabilisce il normale ciclo mestruale, mentre nei  maschi la pubertà è evidenziata dalla secrezione continua, non ciclica di gonadotropine</a:t>
            </a:r>
            <a:r>
              <a:rPr lang="it-IT" sz="1800" smtClean="0"/>
              <a:t>  .</a:t>
            </a:r>
            <a:br>
              <a:rPr lang="it-IT" sz="1800" smtClean="0"/>
            </a:br>
            <a:r>
              <a:rPr lang="it-IT" sz="800" smtClean="0"/>
              <a:t> </a:t>
            </a:r>
            <a:br>
              <a:rPr lang="it-IT" sz="800" smtClean="0"/>
            </a:br>
            <a:r>
              <a:rPr lang="it-IT" sz="1800" b="1" smtClean="0">
                <a:solidFill>
                  <a:schemeClr val="accent2"/>
                </a:solidFill>
              </a:rPr>
              <a:t>1. F U N Z I ON I  T E S T I C O L A R I</a:t>
            </a:r>
            <a:r>
              <a:rPr lang="it-IT" sz="1800" smtClean="0"/>
              <a:t> </a:t>
            </a:r>
            <a:br>
              <a:rPr lang="it-IT" sz="1800" smtClean="0"/>
            </a:br>
            <a:r>
              <a:rPr lang="it-IT" sz="1800" smtClean="0"/>
              <a:t>La spermatogenesi, inizia alla pubertà e continua per quasi tutta la vita. </a:t>
            </a:r>
            <a:br>
              <a:rPr lang="it-IT" sz="1800" smtClean="0"/>
            </a:br>
            <a:r>
              <a:rPr lang="it-IT" sz="1800" smtClean="0"/>
              <a:t>Gli SPERMATOGONI sono le cellule germinali primitive maschili e sono </a:t>
            </a:r>
            <a:br>
              <a:rPr lang="it-IT" sz="1800" smtClean="0"/>
            </a:br>
            <a:r>
              <a:rPr lang="it-IT" sz="1800" smtClean="0"/>
              <a:t>localizzate presso la membrana basale dei tubuli seminiferi. Dopo la nascita gli spermatogoni sono dominanti sino alla pubertà quando inizia l'attività: proliferativa .            </a:t>
            </a:r>
            <a:br>
              <a:rPr lang="it-IT" sz="1800" smtClean="0"/>
            </a:br>
            <a:r>
              <a:rPr lang="it-IT" sz="1800" smtClean="0">
                <a:solidFill>
                  <a:schemeClr val="accent2"/>
                </a:solidFill>
              </a:rPr>
              <a:t>Vi sono due tipi di spermatogoni, il tipo A che darà origine ad altri spermatogoni ed il tipo B da cui deriveranno gli spermatozoi. </a:t>
            </a:r>
            <a:br>
              <a:rPr lang="it-IT" sz="1800" smtClean="0">
                <a:solidFill>
                  <a:schemeClr val="accent2"/>
                </a:solidFill>
              </a:rPr>
            </a:br>
            <a:r>
              <a:rPr lang="it-IT" sz="1800" smtClean="0"/>
              <a:t>Il tipo B si sviluppa in SPERMATOCITA PRIMARIO che va incontro a divisione </a:t>
            </a:r>
            <a:br>
              <a:rPr lang="it-IT" sz="1800" smtClean="0"/>
            </a:br>
            <a:r>
              <a:rPr lang="it-IT" sz="1800" smtClean="0"/>
              <a:t>meiotica per diventare SPERMATOCITA SECONDARIO. </a:t>
            </a:r>
            <a:r>
              <a:rPr lang="it-IT" sz="2400" smtClean="0">
                <a:solidFill>
                  <a:srgbClr val="FF0000"/>
                </a:solidFill>
              </a:rPr>
              <a:t>La meiosi può essere lo stadio maggiormente sensibile agli insulti chimici.</a:t>
            </a:r>
            <a:r>
              <a:rPr lang="it-IT" sz="1800" smtClean="0">
                <a:solidFill>
                  <a:srgbClr val="FF0000"/>
                </a:solidFill>
              </a:rPr>
              <a:t> </a:t>
            </a:r>
            <a:br>
              <a:rPr lang="it-IT" sz="1800" smtClean="0">
                <a:solidFill>
                  <a:srgbClr val="FF0000"/>
                </a:solidFill>
              </a:rPr>
            </a:br>
            <a:r>
              <a:rPr lang="it-IT" sz="1800" smtClean="0"/>
              <a:t>Gli spermatociti secondari danno origine agli SPERMATIDI che completano il </a:t>
            </a:r>
            <a:br>
              <a:rPr lang="it-IT" sz="1800" smtClean="0"/>
            </a:br>
            <a:r>
              <a:rPr lang="it-IT" sz="1800" smtClean="0"/>
              <a:t>loro sviluppo andando incontro ad un periodo di trasformazione (SPERMIOGENESI) che comporta una estesa riorganizzazione nucleare e citoplasmatica e dando origine agli SPERMATOZOI.                        .</a:t>
            </a:r>
            <a:br>
              <a:rPr lang="it-IT" sz="1800" smtClean="0"/>
            </a:br>
            <a:r>
              <a:rPr lang="it-IT" sz="1800" smtClean="0"/>
              <a:t>Il processo di formazione degli spermatozoi richiede circa </a:t>
            </a:r>
            <a:r>
              <a:rPr lang="it-IT" sz="1800" b="1" smtClean="0">
                <a:solidFill>
                  <a:schemeClr val="accent2"/>
                </a:solidFill>
              </a:rPr>
              <a:t>60 giorni.</a:t>
            </a:r>
            <a:r>
              <a:rPr lang="it-IT" sz="1800" smtClean="0"/>
              <a:t> </a:t>
            </a:r>
            <a:br>
              <a:rPr lang="it-IT" sz="1800" smtClean="0"/>
            </a:br>
            <a:r>
              <a:rPr lang="it-IT" sz="1800" smtClean="0"/>
              <a:t>Le CELLULE DEL SERTOLI le cui giunzioni formano la barriera ematotesticolare, producono estradiolo ed estrone in risposta alla </a:t>
            </a:r>
            <a:br>
              <a:rPr lang="it-IT" sz="1800" smtClean="0"/>
            </a:br>
            <a:r>
              <a:rPr lang="it-IT" sz="1800" smtClean="0"/>
              <a:t>stimolazione dell'FSH e sono essenziali per una normale spermatogenesi. </a:t>
            </a:r>
            <a:r>
              <a:rPr lang="it-IT" sz="1800" b="1" smtClean="0"/>
              <a:t/>
            </a:r>
            <a:br>
              <a:rPr lang="it-IT" sz="1800" b="1" smtClean="0"/>
            </a:br>
            <a:endParaRPr lang="it-IT" sz="1800" b="1"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olo 1"/>
          <p:cNvSpPr>
            <a:spLocks noGrp="1"/>
          </p:cNvSpPr>
          <p:nvPr>
            <p:ph type="title" idx="4294967295"/>
          </p:nvPr>
        </p:nvSpPr>
        <p:spPr>
          <a:xfrm>
            <a:off x="431800" y="101600"/>
            <a:ext cx="8369300" cy="6565900"/>
          </a:xfrm>
        </p:spPr>
        <p:txBody>
          <a:bodyPr/>
          <a:lstStyle/>
          <a:p>
            <a:pPr algn="just"/>
            <a:r>
              <a:rPr lang="it-IT" sz="1800" b="1" smtClean="0"/>
              <a:t>Molti prodotti chimici (dibromocloropropano), (tetraidrocannabinolo che, agisce su molti siti fra cui le cellule del Sertoli) influenzano la spermatogenesi agendo indirettamente su queste cellule, piuttosto che direttamente su quelle germinali. </a:t>
            </a:r>
            <a:r>
              <a:rPr lang="it-IT" sz="1800" smtClean="0"/>
              <a:t>. </a:t>
            </a:r>
            <a:br>
              <a:rPr lang="it-IT" sz="1800" smtClean="0"/>
            </a:br>
            <a:r>
              <a:rPr lang="it-IT" sz="1800" smtClean="0"/>
              <a:t>. </a:t>
            </a:r>
            <a:br>
              <a:rPr lang="it-IT" sz="1800" smtClean="0"/>
            </a:br>
            <a:r>
              <a:rPr lang="it-IT" sz="1800" b="1" smtClean="0"/>
              <a:t>Le CELLULE INTERSTIZIALI o CELLULE DEL LEYDIG </a:t>
            </a:r>
            <a:r>
              <a:rPr lang="it-IT" sz="1800" smtClean="0"/>
              <a:t>sono il sito primario della sintesi del </a:t>
            </a:r>
            <a:r>
              <a:rPr lang="it-IT" sz="1800" b="1" smtClean="0"/>
              <a:t>testosterone </a:t>
            </a:r>
            <a:r>
              <a:rPr lang="it-IT" sz="1800" smtClean="0"/>
              <a:t>che viene stimolata dall'ormone ICSH. Gli androgeni sono essenziali alla spermatogenesi ed alla maturazione dello spermatozoo nel suo attraversamento epididimale oltre alla crescita degli organi sessuali accessori, alla mascolinizzazione somatica, al comportamento maschile ed ai vari processi metabolici.                   .   </a:t>
            </a:r>
            <a:br>
              <a:rPr lang="it-IT" sz="1800" smtClean="0"/>
            </a:br>
            <a:r>
              <a:rPr lang="it-IT" sz="1800" smtClean="0"/>
              <a:t>              . </a:t>
            </a:r>
            <a:br>
              <a:rPr lang="it-IT" sz="1800" smtClean="0"/>
            </a:br>
            <a:r>
              <a:rPr lang="it-IT" sz="1800" b="1" smtClean="0">
                <a:solidFill>
                  <a:srgbClr val="FF99FF"/>
                </a:solidFill>
              </a:rPr>
              <a:t>2. F U N Z I O N E   O V A R I C A :</a:t>
            </a:r>
            <a:r>
              <a:rPr lang="it-IT" sz="1800" smtClean="0"/>
              <a:t> Alla nascita in ogni ovaio umano sono presenti tra 300.000 e 400.000 follicoli. Dopo la nascita molti di questi degenerano in maniera naturale; </a:t>
            </a:r>
            <a:r>
              <a:rPr lang="it-IT" sz="1800" smtClean="0">
                <a:solidFill>
                  <a:srgbClr val="FF0000"/>
                </a:solidFill>
              </a:rPr>
              <a:t>ovviamente dei prodotti che danneggiano gli oociti accelereranno questo processo di svuotamento e possono portare a ridotta fecondità nella donna</a:t>
            </a:r>
            <a:r>
              <a:rPr lang="it-IT" sz="1800" smtClean="0"/>
              <a:t>. Alla pubertà rimane circa la metà degli oociti presenti alla nascita. Al 30° anno di età gli oociti sono ridotti a circa 25.000. </a:t>
            </a:r>
            <a:r>
              <a:rPr lang="it-IT" sz="1800" smtClean="0">
                <a:solidFill>
                  <a:schemeClr val="accent2"/>
                </a:solidFill>
              </a:rPr>
              <a:t>Durante il periodo di vita riproduttiva circa 400 follicoli primari diventeranno una cellula uovo matura.</a:t>
            </a:r>
            <a:r>
              <a:rPr lang="it-IT" sz="1800" smtClean="0"/>
              <a:t>                  . </a:t>
            </a:r>
            <a:br>
              <a:rPr lang="it-IT" sz="1800" smtClean="0"/>
            </a:br>
            <a:r>
              <a:rPr lang="it-IT" sz="1800" smtClean="0"/>
              <a:t>Gli oociti primari vanno incontro a due divisioni che danno luogo a 4 cellule contenenti la metà del numero dei cromosomi. La prima divisione meiotica avviene subito prima dell’ovulazione.                  . </a:t>
            </a:r>
            <a:br>
              <a:rPr lang="it-IT" sz="1800" smtClean="0"/>
            </a:br>
            <a:r>
              <a:rPr lang="it-IT" sz="1800" smtClean="0"/>
              <a:t>Le fecondazione richiede non solo una adeguata funzionalità della cellula uovo e dello spermatozoo, ma anche una efficace emissione di sperma. </a:t>
            </a:r>
            <a:endParaRPr lang="it-IT"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descr="Casarett10"/>
          <p:cNvPicPr>
            <a:picLocks noChangeAspect="1" noChangeArrowheads="1"/>
          </p:cNvPicPr>
          <p:nvPr/>
        </p:nvPicPr>
        <p:blipFill>
          <a:blip r:embed="rId2" cstate="print">
            <a:lum bright="-18000" contrast="48000"/>
          </a:blip>
          <a:srcRect/>
          <a:stretch>
            <a:fillRect/>
          </a:stretch>
        </p:blipFill>
        <p:spPr bwMode="auto">
          <a:xfrm>
            <a:off x="1046163" y="822325"/>
            <a:ext cx="7127875" cy="5646738"/>
          </a:xfrm>
          <a:prstGeom prst="rect">
            <a:avLst/>
          </a:prstGeom>
          <a:noFill/>
          <a:ln w="9525">
            <a:noFill/>
            <a:miter lim="800000"/>
            <a:headEnd/>
            <a:tailEnd/>
          </a:ln>
        </p:spPr>
      </p:pic>
      <p:sp>
        <p:nvSpPr>
          <p:cNvPr id="45059" name="Text Box 3"/>
          <p:cNvSpPr txBox="1">
            <a:spLocks noChangeArrowheads="1"/>
          </p:cNvSpPr>
          <p:nvPr/>
        </p:nvSpPr>
        <p:spPr bwMode="auto">
          <a:xfrm>
            <a:off x="1349375" y="222250"/>
            <a:ext cx="6569075" cy="457200"/>
          </a:xfrm>
          <a:prstGeom prst="rect">
            <a:avLst/>
          </a:prstGeom>
          <a:solidFill>
            <a:srgbClr val="DDDDDD"/>
          </a:solidFill>
          <a:ln w="9525">
            <a:noFill/>
            <a:miter lim="800000"/>
            <a:headEnd/>
            <a:tailEnd/>
          </a:ln>
        </p:spPr>
        <p:txBody>
          <a:bodyPr wrap="none">
            <a:spAutoFit/>
          </a:bodyPr>
          <a:lstStyle/>
          <a:p>
            <a:pPr algn="ctr"/>
            <a:r>
              <a:rPr lang="it-IT" b="1">
                <a:latin typeface="Verdana" pitchFamily="34" charset="0"/>
              </a:rPr>
              <a:t>CRONOLOGIA DELLA GAMETOGENESI</a:t>
            </a:r>
          </a:p>
        </p:txBody>
      </p:sp>
      <p:sp>
        <p:nvSpPr>
          <p:cNvPr id="45060" name="Text Box 4"/>
          <p:cNvSpPr txBox="1">
            <a:spLocks noChangeArrowheads="1"/>
          </p:cNvSpPr>
          <p:nvPr/>
        </p:nvSpPr>
        <p:spPr bwMode="auto">
          <a:xfrm>
            <a:off x="171450" y="1270000"/>
            <a:ext cx="1568450" cy="457200"/>
          </a:xfrm>
          <a:prstGeom prst="rect">
            <a:avLst/>
          </a:prstGeom>
          <a:noFill/>
          <a:ln w="9525">
            <a:noFill/>
            <a:miter lim="800000"/>
            <a:headEnd/>
            <a:tailEnd/>
          </a:ln>
        </p:spPr>
        <p:txBody>
          <a:bodyPr wrap="none">
            <a:spAutoFit/>
          </a:bodyPr>
          <a:lstStyle/>
          <a:p>
            <a:r>
              <a:rPr lang="it-IT" b="1">
                <a:latin typeface="Verdana" pitchFamily="34" charset="0"/>
              </a:rPr>
              <a:t>Maschio</a:t>
            </a:r>
          </a:p>
        </p:txBody>
      </p:sp>
      <p:sp>
        <p:nvSpPr>
          <p:cNvPr id="45061" name="Text Box 5"/>
          <p:cNvSpPr txBox="1">
            <a:spLocks noChangeArrowheads="1"/>
          </p:cNvSpPr>
          <p:nvPr/>
        </p:nvSpPr>
        <p:spPr bwMode="auto">
          <a:xfrm>
            <a:off x="7391400" y="1270000"/>
            <a:ext cx="1755775" cy="457200"/>
          </a:xfrm>
          <a:prstGeom prst="rect">
            <a:avLst/>
          </a:prstGeom>
          <a:noFill/>
          <a:ln w="9525">
            <a:noFill/>
            <a:miter lim="800000"/>
            <a:headEnd/>
            <a:tailEnd/>
          </a:ln>
        </p:spPr>
        <p:txBody>
          <a:bodyPr wrap="none">
            <a:spAutoFit/>
          </a:bodyPr>
          <a:lstStyle/>
          <a:p>
            <a:r>
              <a:rPr lang="it-IT" b="1">
                <a:latin typeface="Verdana" pitchFamily="34" charset="0"/>
              </a:rPr>
              <a:t>Femmina</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026" descr="Casarett11"/>
          <p:cNvPicPr>
            <a:picLocks noChangeAspect="1" noChangeArrowheads="1"/>
          </p:cNvPicPr>
          <p:nvPr/>
        </p:nvPicPr>
        <p:blipFill>
          <a:blip r:embed="rId2" cstate="print">
            <a:lum bright="-18000" contrast="54000"/>
          </a:blip>
          <a:srcRect l="1848" r="3233" b="12354"/>
          <a:stretch>
            <a:fillRect/>
          </a:stretch>
        </p:blipFill>
        <p:spPr bwMode="auto">
          <a:xfrm>
            <a:off x="190500" y="1039813"/>
            <a:ext cx="8839200" cy="4576762"/>
          </a:xfrm>
          <a:prstGeom prst="rect">
            <a:avLst/>
          </a:prstGeom>
          <a:noFill/>
          <a:ln w="9525">
            <a:noFill/>
            <a:miter lim="800000"/>
            <a:headEnd/>
            <a:tailEnd/>
          </a:ln>
        </p:spPr>
      </p:pic>
      <p:sp>
        <p:nvSpPr>
          <p:cNvPr id="46083" name="Text Box 1027"/>
          <p:cNvSpPr txBox="1">
            <a:spLocks noChangeArrowheads="1"/>
          </p:cNvSpPr>
          <p:nvPr/>
        </p:nvSpPr>
        <p:spPr bwMode="auto">
          <a:xfrm>
            <a:off x="1550988" y="222250"/>
            <a:ext cx="6173787" cy="457200"/>
          </a:xfrm>
          <a:prstGeom prst="rect">
            <a:avLst/>
          </a:prstGeom>
          <a:solidFill>
            <a:srgbClr val="DDDDDD"/>
          </a:solidFill>
          <a:ln w="9525">
            <a:noFill/>
            <a:miter lim="800000"/>
            <a:headEnd/>
            <a:tailEnd/>
          </a:ln>
        </p:spPr>
        <p:txBody>
          <a:bodyPr wrap="none">
            <a:spAutoFit/>
          </a:bodyPr>
          <a:lstStyle/>
          <a:p>
            <a:pPr algn="ctr"/>
            <a:r>
              <a:rPr lang="it-IT" b="1">
                <a:latin typeface="Verdana" pitchFamily="34" charset="0"/>
              </a:rPr>
              <a:t>MODALITA’ DELLA GAMETOGENESI</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1026"/>
          <p:cNvSpPr txBox="1">
            <a:spLocks noChangeArrowheads="1"/>
          </p:cNvSpPr>
          <p:nvPr/>
        </p:nvSpPr>
        <p:spPr bwMode="auto">
          <a:xfrm>
            <a:off x="896938" y="222250"/>
            <a:ext cx="7505700" cy="457200"/>
          </a:xfrm>
          <a:prstGeom prst="rect">
            <a:avLst/>
          </a:prstGeom>
          <a:solidFill>
            <a:srgbClr val="DDDDDD"/>
          </a:solidFill>
          <a:ln w="9525">
            <a:noFill/>
            <a:miter lim="800000"/>
            <a:headEnd/>
            <a:tailEnd/>
          </a:ln>
        </p:spPr>
        <p:txBody>
          <a:bodyPr wrap="none">
            <a:spAutoFit/>
          </a:bodyPr>
          <a:lstStyle/>
          <a:p>
            <a:pPr algn="ctr"/>
            <a:r>
              <a:rPr lang="it-IT" b="1">
                <a:latin typeface="Verdana" pitchFamily="34" charset="0"/>
              </a:rPr>
              <a:t>TOSSICOLOGIA RIPRODUTTIVA MASCHILE</a:t>
            </a:r>
          </a:p>
        </p:txBody>
      </p:sp>
      <p:sp>
        <p:nvSpPr>
          <p:cNvPr id="47107" name="Text Box 1027"/>
          <p:cNvSpPr txBox="1">
            <a:spLocks noChangeArrowheads="1"/>
          </p:cNvSpPr>
          <p:nvPr/>
        </p:nvSpPr>
        <p:spPr bwMode="auto">
          <a:xfrm>
            <a:off x="128588" y="1035050"/>
            <a:ext cx="9017000" cy="1311275"/>
          </a:xfrm>
          <a:prstGeom prst="rect">
            <a:avLst/>
          </a:prstGeom>
          <a:noFill/>
          <a:ln w="9525">
            <a:noFill/>
            <a:miter lim="800000"/>
            <a:headEnd/>
            <a:tailEnd/>
          </a:ln>
        </p:spPr>
        <p:txBody>
          <a:bodyPr wrap="none">
            <a:spAutoFit/>
          </a:bodyPr>
          <a:lstStyle/>
          <a:p>
            <a:r>
              <a:rPr lang="it-IT" sz="2000" b="1">
                <a:latin typeface="Verdana" pitchFamily="34" charset="0"/>
              </a:rPr>
              <a:t>Il SISTEMA RIPRODUTTIVO maschile è vulnerabile </a:t>
            </a:r>
          </a:p>
          <a:p>
            <a:pPr lvl="1">
              <a:buFontTx/>
              <a:buChar char="•"/>
            </a:pPr>
            <a:r>
              <a:rPr lang="it-IT" sz="2000" b="1">
                <a:solidFill>
                  <a:schemeClr val="accent2"/>
                </a:solidFill>
                <a:latin typeface="Verdana" pitchFamily="34" charset="0"/>
              </a:rPr>
              <a:t> durante lo sviluppo fetale delle gonadi</a:t>
            </a:r>
          </a:p>
          <a:p>
            <a:pPr lvl="1">
              <a:buFontTx/>
              <a:buChar char="•"/>
            </a:pPr>
            <a:r>
              <a:rPr lang="it-IT" sz="2000" b="1">
                <a:latin typeface="Verdana" pitchFamily="34" charset="0"/>
              </a:rPr>
              <a:t> </a:t>
            </a:r>
            <a:r>
              <a:rPr lang="it-IT" sz="2000" b="1">
                <a:solidFill>
                  <a:srgbClr val="973803"/>
                </a:solidFill>
                <a:latin typeface="Verdana" pitchFamily="34" charset="0"/>
              </a:rPr>
              <a:t>durante il periodo prepubere</a:t>
            </a:r>
          </a:p>
          <a:p>
            <a:pPr lvl="1">
              <a:buFontTx/>
              <a:buChar char="•"/>
            </a:pPr>
            <a:r>
              <a:rPr lang="it-IT" sz="2000" b="1">
                <a:latin typeface="Verdana" pitchFamily="34" charset="0"/>
              </a:rPr>
              <a:t> </a:t>
            </a:r>
            <a:r>
              <a:rPr lang="it-IT" sz="2000" b="1">
                <a:solidFill>
                  <a:srgbClr val="FF3300"/>
                </a:solidFill>
                <a:latin typeface="Verdana" pitchFamily="34" charset="0"/>
              </a:rPr>
              <a:t>durante il periodo spermatogenetico (fino alla vecchiaia)</a:t>
            </a:r>
          </a:p>
        </p:txBody>
      </p:sp>
      <p:sp>
        <p:nvSpPr>
          <p:cNvPr id="47108" name="Rectangle 1028"/>
          <p:cNvSpPr>
            <a:spLocks noChangeArrowheads="1"/>
          </p:cNvSpPr>
          <p:nvPr/>
        </p:nvSpPr>
        <p:spPr bwMode="auto">
          <a:xfrm>
            <a:off x="128588" y="2586038"/>
            <a:ext cx="8258175" cy="1616075"/>
          </a:xfrm>
          <a:prstGeom prst="rect">
            <a:avLst/>
          </a:prstGeom>
          <a:noFill/>
          <a:ln w="9525">
            <a:noFill/>
            <a:miter lim="800000"/>
            <a:headEnd/>
            <a:tailEnd/>
          </a:ln>
        </p:spPr>
        <p:txBody>
          <a:bodyPr wrap="none">
            <a:spAutoFit/>
          </a:bodyPr>
          <a:lstStyle/>
          <a:p>
            <a:r>
              <a:rPr lang="it-IT" sz="2000" b="1">
                <a:latin typeface="Verdana" pitchFamily="34" charset="0"/>
              </a:rPr>
              <a:t>I MECCANISMI di tossicità possono riguardare:</a:t>
            </a:r>
          </a:p>
          <a:p>
            <a:pPr lvl="1">
              <a:buFontTx/>
              <a:buChar char="•"/>
            </a:pPr>
            <a:r>
              <a:rPr lang="it-IT" sz="2000" b="1">
                <a:latin typeface="Verdana" pitchFamily="34" charset="0"/>
              </a:rPr>
              <a:t> Alterazioni geniche e/o cromosomiche delle cellule </a:t>
            </a:r>
          </a:p>
          <a:p>
            <a:pPr lvl="1"/>
            <a:r>
              <a:rPr lang="it-IT" sz="2000" b="1">
                <a:latin typeface="Verdana" pitchFamily="34" charset="0"/>
              </a:rPr>
              <a:t>	germinali</a:t>
            </a:r>
          </a:p>
          <a:p>
            <a:pPr lvl="1">
              <a:buFontTx/>
              <a:buChar char="•"/>
            </a:pPr>
            <a:r>
              <a:rPr lang="it-IT" sz="2000" b="1">
                <a:latin typeface="Verdana" pitchFamily="34" charset="0"/>
              </a:rPr>
              <a:t> Azioni citotossiche sulla spermatogenesi</a:t>
            </a:r>
          </a:p>
          <a:p>
            <a:pPr lvl="1">
              <a:buFontTx/>
              <a:buChar char="•"/>
            </a:pPr>
            <a:r>
              <a:rPr lang="it-IT" sz="2000" b="1">
                <a:latin typeface="Verdana" pitchFamily="34" charset="0"/>
              </a:rPr>
              <a:t> Effetti sul comportamento sessuale</a:t>
            </a:r>
          </a:p>
        </p:txBody>
      </p:sp>
      <p:sp>
        <p:nvSpPr>
          <p:cNvPr id="47109" name="Rectangle 1029"/>
          <p:cNvSpPr>
            <a:spLocks noChangeArrowheads="1"/>
          </p:cNvSpPr>
          <p:nvPr/>
        </p:nvSpPr>
        <p:spPr bwMode="auto">
          <a:xfrm>
            <a:off x="128588" y="4441825"/>
            <a:ext cx="7562850" cy="1616075"/>
          </a:xfrm>
          <a:prstGeom prst="rect">
            <a:avLst/>
          </a:prstGeom>
          <a:noFill/>
          <a:ln w="9525">
            <a:noFill/>
            <a:miter lim="800000"/>
            <a:headEnd/>
            <a:tailEnd/>
          </a:ln>
        </p:spPr>
        <p:txBody>
          <a:bodyPr wrap="none">
            <a:spAutoFit/>
          </a:bodyPr>
          <a:lstStyle/>
          <a:p>
            <a:r>
              <a:rPr lang="it-IT" sz="2000" b="1">
                <a:latin typeface="Verdana" pitchFamily="34" charset="0"/>
              </a:rPr>
              <a:t>BERSAGLI di tossicità possono essere:</a:t>
            </a:r>
          </a:p>
          <a:p>
            <a:pPr lvl="1">
              <a:buFontTx/>
              <a:buChar char="•"/>
            </a:pPr>
            <a:r>
              <a:rPr lang="it-IT" sz="2000" b="1">
                <a:latin typeface="Verdana" pitchFamily="34" charset="0"/>
              </a:rPr>
              <a:t> Cellule germinali (spermatozoi e/o precursori)</a:t>
            </a:r>
          </a:p>
          <a:p>
            <a:pPr lvl="1">
              <a:buFontTx/>
              <a:buChar char="•"/>
            </a:pPr>
            <a:r>
              <a:rPr lang="it-IT" sz="2000" b="1">
                <a:latin typeface="Verdana" pitchFamily="34" charset="0"/>
              </a:rPr>
              <a:t> Cellule del Leydig o del Sertoli</a:t>
            </a:r>
          </a:p>
          <a:p>
            <a:pPr lvl="1">
              <a:buFontTx/>
              <a:buChar char="•"/>
            </a:pPr>
            <a:r>
              <a:rPr lang="it-IT" sz="2000" b="1">
                <a:latin typeface="Verdana" pitchFamily="34" charset="0"/>
              </a:rPr>
              <a:t> Il sistema neuro/endocrino</a:t>
            </a:r>
          </a:p>
          <a:p>
            <a:pPr lvl="1">
              <a:buFontTx/>
              <a:buChar char="•"/>
            </a:pPr>
            <a:r>
              <a:rPr lang="it-IT" sz="2000" b="1">
                <a:latin typeface="Verdana" pitchFamily="34" charset="0"/>
              </a:rPr>
              <a:t> Combinazioni dei precedenti</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1104900" y="596900"/>
            <a:ext cx="7569200" cy="1143000"/>
          </a:xfrm>
        </p:spPr>
        <p:txBody>
          <a:bodyPr/>
          <a:lstStyle/>
          <a:p>
            <a:r>
              <a:rPr lang="it-IT" sz="2800" b="1" smtClean="0"/>
              <a:t>Alterazioni della fertilità maschile</a:t>
            </a:r>
          </a:p>
        </p:txBody>
      </p:sp>
      <p:sp>
        <p:nvSpPr>
          <p:cNvPr id="48131" name="Rectangle 3"/>
          <p:cNvSpPr>
            <a:spLocks noGrp="1" noChangeArrowheads="1"/>
          </p:cNvSpPr>
          <p:nvPr>
            <p:ph type="body" idx="4294967295"/>
          </p:nvPr>
        </p:nvSpPr>
        <p:spPr/>
        <p:txBody>
          <a:bodyPr/>
          <a:lstStyle/>
          <a:p>
            <a:pPr marL="457200" indent="-457200"/>
            <a:endParaRPr lang="it-IT" sz="2800" smtClean="0"/>
          </a:p>
          <a:p>
            <a:pPr marL="457200" indent="-457200">
              <a:buFontTx/>
              <a:buNone/>
            </a:pPr>
            <a:r>
              <a:rPr lang="it-IT" sz="2800" smtClean="0"/>
              <a:t>• I farmaci possono indurre i seguenti danni al sistema riproduttivo maschile:</a:t>
            </a:r>
          </a:p>
          <a:p>
            <a:pPr marL="457200" indent="-457200">
              <a:buFontTx/>
              <a:buAutoNum type="arabicPeriod"/>
            </a:pPr>
            <a:r>
              <a:rPr lang="it-IT" sz="2800" smtClean="0"/>
              <a:t> Impedimento alla formazione degli spermatozoi (etanolo, metalli pesanti, agenti citotossici)</a:t>
            </a:r>
          </a:p>
          <a:p>
            <a:pPr marL="457200" indent="-457200">
              <a:buFontTx/>
              <a:buAutoNum type="arabicPeriod"/>
            </a:pPr>
            <a:r>
              <a:rPr lang="it-IT" sz="2800" smtClean="0"/>
              <a:t> Danno alla loro capacità fertilizzante (antiandrogeni, sulfasalazina, agenti citotossici)</a:t>
            </a:r>
          </a:p>
          <a:p>
            <a:pPr marL="457200" indent="-457200">
              <a:buFontTx/>
              <a:buAutoNum type="arabicPeriod"/>
            </a:pPr>
            <a:r>
              <a:rPr lang="it-IT" sz="2800" smtClean="0"/>
              <a:t> Anomalie nella discendenza (agenti citotossici)</a:t>
            </a:r>
          </a:p>
        </p:txBody>
      </p:sp>
      <p:sp>
        <p:nvSpPr>
          <p:cNvPr id="48132" name="Oval 4"/>
          <p:cNvSpPr>
            <a:spLocks noChangeArrowheads="1"/>
          </p:cNvSpPr>
          <p:nvPr/>
        </p:nvSpPr>
        <p:spPr bwMode="auto">
          <a:xfrm>
            <a:off x="609600" y="749300"/>
            <a:ext cx="622300" cy="723900"/>
          </a:xfrm>
          <a:prstGeom prst="ellipse">
            <a:avLst/>
          </a:prstGeom>
          <a:noFill/>
          <a:ln w="25400">
            <a:solidFill>
              <a:schemeClr val="tx1"/>
            </a:solidFill>
            <a:round/>
            <a:headEnd/>
            <a:tailEnd/>
          </a:ln>
        </p:spPr>
        <p:txBody>
          <a:bodyPr wrap="none" anchor="ctr"/>
          <a:lstStyle/>
          <a:p>
            <a:endParaRPr lang="it-IT"/>
          </a:p>
        </p:txBody>
      </p:sp>
      <p:sp>
        <p:nvSpPr>
          <p:cNvPr id="48133" name="Line 5"/>
          <p:cNvSpPr>
            <a:spLocks noChangeShapeType="1"/>
          </p:cNvSpPr>
          <p:nvPr/>
        </p:nvSpPr>
        <p:spPr bwMode="auto">
          <a:xfrm flipV="1">
            <a:off x="1143000" y="520700"/>
            <a:ext cx="355600" cy="368300"/>
          </a:xfrm>
          <a:prstGeom prst="line">
            <a:avLst/>
          </a:prstGeom>
          <a:noFill/>
          <a:ln w="28575">
            <a:solidFill>
              <a:schemeClr val="tx1"/>
            </a:solidFill>
            <a:round/>
            <a:headEnd/>
            <a:tailEnd type="triangle" w="lg" len="lg"/>
          </a:ln>
        </p:spPr>
        <p:txBody>
          <a:bodyPr/>
          <a:lstStyle/>
          <a:p>
            <a:endParaRPr lang="it-IT"/>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1026"/>
          <p:cNvSpPr txBox="1">
            <a:spLocks noChangeArrowheads="1"/>
          </p:cNvSpPr>
          <p:nvPr/>
        </p:nvSpPr>
        <p:spPr bwMode="auto">
          <a:xfrm>
            <a:off x="803275" y="222250"/>
            <a:ext cx="7697788" cy="457200"/>
          </a:xfrm>
          <a:prstGeom prst="rect">
            <a:avLst/>
          </a:prstGeom>
          <a:solidFill>
            <a:srgbClr val="DDDDDD"/>
          </a:solidFill>
          <a:ln w="9525">
            <a:noFill/>
            <a:miter lim="800000"/>
            <a:headEnd/>
            <a:tailEnd/>
          </a:ln>
        </p:spPr>
        <p:txBody>
          <a:bodyPr wrap="none">
            <a:spAutoFit/>
          </a:bodyPr>
          <a:lstStyle/>
          <a:p>
            <a:pPr algn="ctr"/>
            <a:r>
              <a:rPr lang="it-IT" b="1">
                <a:latin typeface="Verdana" pitchFamily="34" charset="0"/>
              </a:rPr>
              <a:t>TOSSICOLOGIA RIPRODUTTIVA FEMMINILE</a:t>
            </a:r>
          </a:p>
        </p:txBody>
      </p:sp>
      <p:sp>
        <p:nvSpPr>
          <p:cNvPr id="49155" name="Text Box 1027"/>
          <p:cNvSpPr txBox="1">
            <a:spLocks noChangeArrowheads="1"/>
          </p:cNvSpPr>
          <p:nvPr/>
        </p:nvSpPr>
        <p:spPr bwMode="auto">
          <a:xfrm>
            <a:off x="336550" y="1282700"/>
            <a:ext cx="7861300" cy="1920875"/>
          </a:xfrm>
          <a:prstGeom prst="rect">
            <a:avLst/>
          </a:prstGeom>
          <a:noFill/>
          <a:ln w="9525">
            <a:noFill/>
            <a:miter lim="800000"/>
            <a:headEnd/>
            <a:tailEnd/>
          </a:ln>
        </p:spPr>
        <p:txBody>
          <a:bodyPr wrap="none">
            <a:spAutoFit/>
          </a:bodyPr>
          <a:lstStyle/>
          <a:p>
            <a:r>
              <a:rPr lang="it-IT" sz="2000" b="1">
                <a:latin typeface="Verdana" pitchFamily="34" charset="0"/>
              </a:rPr>
              <a:t>Il SISTEMA RIPRODUTTIVO femminile è vulnerabile </a:t>
            </a:r>
          </a:p>
          <a:p>
            <a:pPr lvl="1">
              <a:buFontTx/>
              <a:buChar char="•"/>
            </a:pPr>
            <a:r>
              <a:rPr lang="it-IT" sz="2000" b="1">
                <a:latin typeface="Verdana" pitchFamily="34" charset="0"/>
              </a:rPr>
              <a:t> </a:t>
            </a:r>
            <a:r>
              <a:rPr lang="it-IT" sz="2000" b="1">
                <a:solidFill>
                  <a:srgbClr val="973803"/>
                </a:solidFill>
                <a:latin typeface="Verdana" pitchFamily="34" charset="0"/>
              </a:rPr>
              <a:t>durante lo sviluppo del follicolo</a:t>
            </a:r>
          </a:p>
          <a:p>
            <a:pPr lvl="1">
              <a:buFontTx/>
              <a:buChar char="•"/>
            </a:pPr>
            <a:r>
              <a:rPr lang="it-IT" sz="2000" b="1">
                <a:latin typeface="Verdana" pitchFamily="34" charset="0"/>
              </a:rPr>
              <a:t> </a:t>
            </a:r>
            <a:r>
              <a:rPr lang="it-IT" sz="2000" b="1">
                <a:solidFill>
                  <a:schemeClr val="accent2"/>
                </a:solidFill>
                <a:latin typeface="Verdana" pitchFamily="34" charset="0"/>
              </a:rPr>
              <a:t>durante l’ovulazione</a:t>
            </a:r>
          </a:p>
          <a:p>
            <a:pPr lvl="1">
              <a:buFontTx/>
              <a:buChar char="•"/>
            </a:pPr>
            <a:r>
              <a:rPr lang="it-IT" sz="2000" b="1">
                <a:latin typeface="Verdana" pitchFamily="34" charset="0"/>
              </a:rPr>
              <a:t> </a:t>
            </a:r>
            <a:r>
              <a:rPr lang="it-IT" sz="2000" b="1">
                <a:solidFill>
                  <a:srgbClr val="FF3300"/>
                </a:solidFill>
                <a:latin typeface="Verdana" pitchFamily="34" charset="0"/>
              </a:rPr>
              <a:t>durante la fecondazione, il trasporto e l’impianto</a:t>
            </a:r>
          </a:p>
          <a:p>
            <a:pPr lvl="1">
              <a:buFontTx/>
              <a:buChar char="•"/>
            </a:pPr>
            <a:r>
              <a:rPr lang="it-IT" sz="2000" b="1">
                <a:latin typeface="Verdana" pitchFamily="34" charset="0"/>
              </a:rPr>
              <a:t> </a:t>
            </a:r>
            <a:r>
              <a:rPr lang="it-IT" sz="2000" b="1">
                <a:solidFill>
                  <a:srgbClr val="FF99FF"/>
                </a:solidFill>
                <a:latin typeface="Verdana" pitchFamily="34" charset="0"/>
              </a:rPr>
              <a:t>durante lo sviluppo embriofetale</a:t>
            </a:r>
          </a:p>
          <a:p>
            <a:pPr lvl="1">
              <a:buFontTx/>
              <a:buChar char="•"/>
            </a:pPr>
            <a:r>
              <a:rPr lang="it-IT" sz="2000" b="1">
                <a:latin typeface="Verdana" pitchFamily="34" charset="0"/>
              </a:rPr>
              <a:t> </a:t>
            </a:r>
            <a:r>
              <a:rPr lang="it-IT" sz="2000" b="1">
                <a:solidFill>
                  <a:srgbClr val="9900FF"/>
                </a:solidFill>
                <a:latin typeface="Verdana" pitchFamily="34" charset="0"/>
              </a:rPr>
              <a:t>durante il parto</a:t>
            </a:r>
          </a:p>
        </p:txBody>
      </p:sp>
      <p:sp>
        <p:nvSpPr>
          <p:cNvPr id="49156" name="Rectangle 1028"/>
          <p:cNvSpPr>
            <a:spLocks noChangeArrowheads="1"/>
          </p:cNvSpPr>
          <p:nvPr/>
        </p:nvSpPr>
        <p:spPr bwMode="auto">
          <a:xfrm>
            <a:off x="285750" y="3630613"/>
            <a:ext cx="8258175" cy="1920875"/>
          </a:xfrm>
          <a:prstGeom prst="rect">
            <a:avLst/>
          </a:prstGeom>
          <a:noFill/>
          <a:ln w="9525">
            <a:noFill/>
            <a:miter lim="800000"/>
            <a:headEnd/>
            <a:tailEnd/>
          </a:ln>
        </p:spPr>
        <p:txBody>
          <a:bodyPr wrap="none">
            <a:spAutoFit/>
          </a:bodyPr>
          <a:lstStyle/>
          <a:p>
            <a:r>
              <a:rPr lang="it-IT" sz="2000" b="1">
                <a:latin typeface="Verdana" pitchFamily="34" charset="0"/>
              </a:rPr>
              <a:t>Come nel maschio, i MECCANISMI di tossicità possono </a:t>
            </a:r>
          </a:p>
          <a:p>
            <a:r>
              <a:rPr lang="it-IT" sz="2000" b="1">
                <a:latin typeface="Verdana" pitchFamily="34" charset="0"/>
              </a:rPr>
              <a:t>	riguardare:</a:t>
            </a:r>
          </a:p>
          <a:p>
            <a:pPr lvl="1">
              <a:buFontTx/>
              <a:buChar char="•"/>
            </a:pPr>
            <a:r>
              <a:rPr lang="it-IT" sz="2000" b="1">
                <a:latin typeface="Verdana" pitchFamily="34" charset="0"/>
              </a:rPr>
              <a:t> Alterazioni geniche e/o cromosomiche delle cellule </a:t>
            </a:r>
          </a:p>
          <a:p>
            <a:pPr lvl="1"/>
            <a:r>
              <a:rPr lang="it-IT" sz="2000" b="1">
                <a:latin typeface="Verdana" pitchFamily="34" charset="0"/>
              </a:rPr>
              <a:t>	germinali</a:t>
            </a:r>
          </a:p>
          <a:p>
            <a:pPr lvl="1">
              <a:buFontTx/>
              <a:buChar char="•"/>
            </a:pPr>
            <a:r>
              <a:rPr lang="it-IT" sz="2000" b="1">
                <a:latin typeface="Verdana" pitchFamily="34" charset="0"/>
              </a:rPr>
              <a:t> Azioni citotossiche sulla ovogenesi</a:t>
            </a:r>
          </a:p>
          <a:p>
            <a:pPr lvl="1">
              <a:buFontTx/>
              <a:buChar char="•"/>
            </a:pPr>
            <a:r>
              <a:rPr lang="it-IT" sz="2000" b="1">
                <a:latin typeface="Verdana" pitchFamily="34" charset="0"/>
              </a:rPr>
              <a:t> Effetti sul comportamento sessuale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1930400" y="0"/>
            <a:ext cx="6896100" cy="1143000"/>
          </a:xfrm>
        </p:spPr>
        <p:txBody>
          <a:bodyPr/>
          <a:lstStyle/>
          <a:p>
            <a:r>
              <a:rPr lang="it-IT" sz="2800" b="1" smtClean="0"/>
              <a:t>Alterazioni della fertilità femminile</a:t>
            </a:r>
          </a:p>
        </p:txBody>
      </p:sp>
      <p:sp>
        <p:nvSpPr>
          <p:cNvPr id="50179" name="Rectangle 3"/>
          <p:cNvSpPr>
            <a:spLocks noGrp="1" noChangeArrowheads="1"/>
          </p:cNvSpPr>
          <p:nvPr>
            <p:ph type="body" idx="4294967295"/>
          </p:nvPr>
        </p:nvSpPr>
        <p:spPr>
          <a:xfrm>
            <a:off x="609600" y="1295400"/>
            <a:ext cx="7772400" cy="5410200"/>
          </a:xfrm>
        </p:spPr>
        <p:txBody>
          <a:bodyPr/>
          <a:lstStyle/>
          <a:p>
            <a:pPr>
              <a:lnSpc>
                <a:spcPct val="80000"/>
              </a:lnSpc>
            </a:pPr>
            <a:r>
              <a:rPr lang="it-IT" sz="2800" smtClean="0"/>
              <a:t>Nella donna, dalla pubertà alla menopausa, maturano circa 400 oociti. Durante il ciclo ovarico mensile nell’ovaia matura una sola cellula uovo in ogni follicolo primario.</a:t>
            </a:r>
          </a:p>
          <a:p>
            <a:pPr lvl="1">
              <a:lnSpc>
                <a:spcPct val="80000"/>
              </a:lnSpc>
              <a:buFont typeface="Wingdings" pitchFamily="2" charset="2"/>
              <a:buChar char="ü"/>
            </a:pPr>
            <a:r>
              <a:rPr lang="it-IT" smtClean="0"/>
              <a:t>	Durante la maturazione dell’oocita, poco prima dell’ovulazione avviene il dimezzamento del corredo cromosomico.</a:t>
            </a:r>
          </a:p>
          <a:p>
            <a:pPr lvl="3">
              <a:lnSpc>
                <a:spcPct val="80000"/>
              </a:lnSpc>
              <a:buFont typeface="Wingdings" pitchFamily="2" charset="2"/>
              <a:buChar char="ü"/>
            </a:pPr>
            <a:r>
              <a:rPr lang="it-IT" sz="2800" smtClean="0"/>
              <a:t>	Agenti genotossici possono danneggiare il DNA degli oociti durante la meiosi e alterare la fertilità.</a:t>
            </a:r>
          </a:p>
          <a:p>
            <a:pPr lvl="4">
              <a:lnSpc>
                <a:spcPct val="80000"/>
              </a:lnSpc>
              <a:buFont typeface="Wingdings" pitchFamily="2" charset="2"/>
              <a:buChar char="ü"/>
            </a:pPr>
            <a:r>
              <a:rPr lang="it-IT" sz="2800" smtClean="0"/>
              <a:t>Danni di questo tipo portano a morte dell’embrione nella prima fase della gravidanza.</a:t>
            </a:r>
          </a:p>
        </p:txBody>
      </p:sp>
      <p:sp>
        <p:nvSpPr>
          <p:cNvPr id="50180" name="Oval 4"/>
          <p:cNvSpPr>
            <a:spLocks noChangeArrowheads="1"/>
          </p:cNvSpPr>
          <p:nvPr/>
        </p:nvSpPr>
        <p:spPr bwMode="auto">
          <a:xfrm>
            <a:off x="876300" y="292100"/>
            <a:ext cx="622300" cy="723900"/>
          </a:xfrm>
          <a:prstGeom prst="ellipse">
            <a:avLst/>
          </a:prstGeom>
          <a:noFill/>
          <a:ln w="25400">
            <a:solidFill>
              <a:schemeClr val="tx1"/>
            </a:solidFill>
            <a:round/>
            <a:headEnd/>
            <a:tailEnd/>
          </a:ln>
        </p:spPr>
        <p:txBody>
          <a:bodyPr wrap="none" anchor="ctr"/>
          <a:lstStyle/>
          <a:p>
            <a:pPr algn="ctr"/>
            <a:endParaRPr lang="it-IT" sz="4000" b="1"/>
          </a:p>
        </p:txBody>
      </p:sp>
      <p:sp>
        <p:nvSpPr>
          <p:cNvPr id="50181" name="Rectangle 5"/>
          <p:cNvSpPr>
            <a:spLocks noChangeArrowheads="1"/>
          </p:cNvSpPr>
          <p:nvPr/>
        </p:nvSpPr>
        <p:spPr bwMode="auto">
          <a:xfrm>
            <a:off x="990600" y="901700"/>
            <a:ext cx="306388" cy="457200"/>
          </a:xfrm>
          <a:prstGeom prst="rect">
            <a:avLst/>
          </a:prstGeom>
          <a:noFill/>
          <a:ln w="9525">
            <a:noFill/>
            <a:miter lim="800000"/>
            <a:headEnd/>
            <a:tailEnd/>
          </a:ln>
        </p:spPr>
        <p:txBody>
          <a:bodyPr>
            <a:spAutoFit/>
          </a:bodyPr>
          <a:lstStyle/>
          <a:p>
            <a:r>
              <a:rPr lang="it-IT" b="1"/>
              <a:t>+</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body" idx="1"/>
          </p:nvPr>
        </p:nvSpPr>
        <p:spPr>
          <a:xfrm>
            <a:off x="366713" y="806450"/>
            <a:ext cx="8485187" cy="5492750"/>
          </a:xfrm>
        </p:spPr>
        <p:txBody>
          <a:bodyPr/>
          <a:lstStyle/>
          <a:p>
            <a:pPr>
              <a:lnSpc>
                <a:spcPct val="90000"/>
              </a:lnSpc>
            </a:pPr>
            <a:r>
              <a:rPr lang="it-IT" altLang="zh-CN" sz="2800" b="1" smtClean="0">
                <a:ea typeface="宋体" charset="-122"/>
              </a:rPr>
              <a:t>N a t u r a   e   s e d e   d e g l i   e f f e t t i   t o s s i c i</a:t>
            </a:r>
          </a:p>
          <a:p>
            <a:pPr>
              <a:lnSpc>
                <a:spcPct val="90000"/>
              </a:lnSpc>
            </a:pPr>
            <a:endParaRPr lang="it-IT" altLang="zh-CN" sz="2800" b="1" smtClean="0">
              <a:ea typeface="宋体" charset="-122"/>
            </a:endParaRPr>
          </a:p>
          <a:p>
            <a:pPr>
              <a:lnSpc>
                <a:spcPct val="90000"/>
              </a:lnSpc>
            </a:pPr>
            <a:r>
              <a:rPr lang="it-IT" altLang="zh-CN" sz="2800" smtClean="0">
                <a:ea typeface="宋体" charset="-122"/>
              </a:rPr>
              <a:t>Interferenza di sostanze tossiche:</a:t>
            </a:r>
          </a:p>
          <a:p>
            <a:pPr>
              <a:lnSpc>
                <a:spcPct val="90000"/>
              </a:lnSpc>
            </a:pPr>
            <a:endParaRPr lang="it-IT" altLang="zh-CN" sz="2800" smtClean="0">
              <a:ea typeface="宋体" charset="-122"/>
            </a:endParaRPr>
          </a:p>
          <a:p>
            <a:pPr>
              <a:lnSpc>
                <a:spcPct val="90000"/>
              </a:lnSpc>
            </a:pPr>
            <a:r>
              <a:rPr lang="it-IT" altLang="zh-CN" sz="2800" smtClean="0">
                <a:ea typeface="宋体" charset="-122"/>
              </a:rPr>
              <a:t>indirettamente con meccanismi endocrini o nervosi </a:t>
            </a:r>
          </a:p>
          <a:p>
            <a:pPr>
              <a:lnSpc>
                <a:spcPct val="90000"/>
              </a:lnSpc>
            </a:pPr>
            <a:r>
              <a:rPr lang="it-IT" altLang="zh-CN" sz="2800" smtClean="0">
                <a:ea typeface="宋体" charset="-122"/>
              </a:rPr>
              <a:t>  	</a:t>
            </a:r>
            <a:r>
              <a:rPr lang="it-IT" altLang="zh-CN" sz="2800" smtClean="0">
                <a:ea typeface="宋体" charset="-122"/>
                <a:sym typeface="Wingdings" pitchFamily="2" charset="2"/>
              </a:rPr>
              <a:t></a:t>
            </a:r>
            <a:r>
              <a:rPr lang="it-IT" altLang="zh-CN" sz="2800" smtClean="0">
                <a:ea typeface="宋体" charset="-122"/>
              </a:rPr>
              <a:t> a livello di gonadi  </a:t>
            </a:r>
            <a:endParaRPr lang="it-IT" altLang="zh-CN" sz="2800" smtClean="0">
              <a:ea typeface="宋体" charset="-122"/>
              <a:sym typeface="Wingdings" pitchFamily="2" charset="2"/>
            </a:endParaRPr>
          </a:p>
          <a:p>
            <a:pPr>
              <a:lnSpc>
                <a:spcPct val="90000"/>
              </a:lnSpc>
            </a:pPr>
            <a:r>
              <a:rPr lang="it-IT" altLang="zh-CN" sz="2800" smtClean="0">
                <a:ea typeface="宋体" charset="-122"/>
                <a:sym typeface="Wingdings" pitchFamily="2" charset="2"/>
              </a:rPr>
              <a:t>      </a:t>
            </a:r>
            <a:r>
              <a:rPr lang="it-IT" altLang="zh-CN" sz="2800" smtClean="0">
                <a:ea typeface="宋体" charset="-122"/>
              </a:rPr>
              <a:t> a livello ipotalamo-ipofisario</a:t>
            </a:r>
          </a:p>
          <a:p>
            <a:pPr>
              <a:lnSpc>
                <a:spcPct val="90000"/>
              </a:lnSpc>
            </a:pPr>
            <a:endParaRPr lang="it-IT" altLang="zh-CN" sz="2800" smtClean="0">
              <a:ea typeface="宋体" charset="-122"/>
            </a:endParaRPr>
          </a:p>
          <a:p>
            <a:pPr>
              <a:lnSpc>
                <a:spcPct val="90000"/>
              </a:lnSpc>
            </a:pPr>
            <a:r>
              <a:rPr lang="it-IT" altLang="zh-CN" sz="2800" smtClean="0">
                <a:ea typeface="宋体" charset="-122"/>
              </a:rPr>
              <a:t>direttamente sul sistema riproduttivo per azione </a:t>
            </a:r>
            <a:endParaRPr lang="it-IT" altLang="zh-CN" sz="2800" smtClean="0">
              <a:ea typeface="宋体" charset="-122"/>
              <a:sym typeface="Wingdings" pitchFamily="2" charset="2"/>
            </a:endParaRPr>
          </a:p>
          <a:p>
            <a:pPr>
              <a:lnSpc>
                <a:spcPct val="90000"/>
              </a:lnSpc>
            </a:pPr>
            <a:r>
              <a:rPr lang="it-IT" altLang="zh-CN" sz="2800" smtClean="0">
                <a:ea typeface="宋体" charset="-122"/>
                <a:sym typeface="Wingdings" pitchFamily="2" charset="2"/>
              </a:rPr>
              <a:t></a:t>
            </a:r>
            <a:r>
              <a:rPr lang="it-IT" altLang="zh-CN" sz="2800" smtClean="0">
                <a:ea typeface="宋体" charset="-122"/>
              </a:rPr>
              <a:t> sulle gonadi </a:t>
            </a:r>
            <a:endParaRPr lang="it-IT" altLang="zh-CN" sz="2800" smtClean="0">
              <a:ea typeface="宋体" charset="-122"/>
              <a:sym typeface="Wingdings" pitchFamily="2" charset="2"/>
            </a:endParaRPr>
          </a:p>
          <a:p>
            <a:pPr>
              <a:lnSpc>
                <a:spcPct val="90000"/>
              </a:lnSpc>
            </a:pPr>
            <a:r>
              <a:rPr lang="it-IT" altLang="zh-CN" sz="2800" smtClean="0">
                <a:ea typeface="宋体" charset="-122"/>
                <a:sym typeface="Wingdings" pitchFamily="2" charset="2"/>
              </a:rPr>
              <a:t></a:t>
            </a:r>
            <a:r>
              <a:rPr lang="it-IT" altLang="zh-CN" sz="2800" smtClean="0">
                <a:ea typeface="宋体" charset="-122"/>
              </a:rPr>
              <a:t> sulle cellule germinali</a:t>
            </a:r>
            <a:endParaRPr lang="it-IT" sz="280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a:xfrm>
            <a:off x="609600" y="546100"/>
            <a:ext cx="7772400" cy="5994400"/>
          </a:xfrm>
        </p:spPr>
        <p:txBody>
          <a:bodyPr/>
          <a:lstStyle/>
          <a:p>
            <a:pPr>
              <a:lnSpc>
                <a:spcPct val="80000"/>
              </a:lnSpc>
            </a:pPr>
            <a:r>
              <a:rPr lang="it-IT" sz="2800" b="1" smtClean="0"/>
              <a:t>Effetti specifici sulla capacità riproduttiva degli individui possono spesso venire a concentra-zioni di xenobiotico </a:t>
            </a:r>
            <a:r>
              <a:rPr lang="it-IT" sz="2800" b="1" smtClean="0">
                <a:solidFill>
                  <a:srgbClr val="FF0000"/>
                </a:solidFill>
              </a:rPr>
              <a:t>sensibilmente al di sotto </a:t>
            </a:r>
            <a:r>
              <a:rPr lang="it-IT" sz="2800" b="1" smtClean="0"/>
              <a:t>della soglia di azione per sintomi tossici sugli altri organi e sistemi.</a:t>
            </a:r>
          </a:p>
          <a:p>
            <a:pPr>
              <a:lnSpc>
                <a:spcPct val="80000"/>
              </a:lnSpc>
            </a:pPr>
            <a:endParaRPr lang="it-IT" sz="1400" b="1" smtClean="0"/>
          </a:p>
          <a:p>
            <a:pPr>
              <a:lnSpc>
                <a:spcPct val="80000"/>
              </a:lnSpc>
            </a:pPr>
            <a:r>
              <a:rPr lang="it-IT" sz="2800" b="1" smtClean="0"/>
              <a:t>Molti xenobiotici possono agire sulla capacità riproduttiva a causa dei loro effetti come </a:t>
            </a:r>
            <a:r>
              <a:rPr lang="it-IT" sz="2800" b="1" smtClean="0">
                <a:solidFill>
                  <a:srgbClr val="FF0000"/>
                </a:solidFill>
              </a:rPr>
              <a:t>ormono-mimetici o ormonoinibitori</a:t>
            </a:r>
            <a:r>
              <a:rPr lang="it-IT" sz="2800" b="1" smtClean="0"/>
              <a:t>, intervenendo nelle fasi di differenziamento, maturazione e/o comportamento sessuale.</a:t>
            </a:r>
          </a:p>
          <a:p>
            <a:pPr>
              <a:lnSpc>
                <a:spcPct val="80000"/>
              </a:lnSpc>
            </a:pPr>
            <a:endParaRPr lang="it-IT" sz="1400" b="1" smtClean="0"/>
          </a:p>
          <a:p>
            <a:pPr>
              <a:lnSpc>
                <a:spcPct val="80000"/>
              </a:lnSpc>
            </a:pPr>
            <a:r>
              <a:rPr lang="it-IT" sz="2800" b="1" smtClean="0"/>
              <a:t>Altri possono</a:t>
            </a:r>
            <a:r>
              <a:rPr lang="it-IT" sz="2400" b="1" smtClean="0"/>
              <a:t> </a:t>
            </a:r>
            <a:r>
              <a:rPr lang="it-IT" sz="2800" b="1" smtClean="0"/>
              <a:t>intervenire per tossicità diretta sul prodotto del concepimento, sull’embrione o sul feto durante le fasi di differenziamento e sviluppo o dopo la nascita, nel caso del mammifero, durante il periodo della lattazione.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641350" y="473075"/>
            <a:ext cx="7772400" cy="5842000"/>
          </a:xfrm>
        </p:spPr>
        <p:txBody>
          <a:bodyPr/>
          <a:lstStyle/>
          <a:p>
            <a:pPr>
              <a:lnSpc>
                <a:spcPct val="80000"/>
              </a:lnSpc>
            </a:pPr>
            <a:r>
              <a:rPr lang="it-IT" altLang="zh-CN" sz="2800" b="1" smtClean="0">
                <a:ea typeface="宋体" charset="-122"/>
              </a:rPr>
              <a:t>Azioni su sistema nervoso centrale e vegetativo</a:t>
            </a:r>
            <a:endParaRPr lang="it-IT" altLang="zh-CN" sz="2800" smtClean="0">
              <a:ea typeface="宋体" charset="-122"/>
            </a:endParaRPr>
          </a:p>
          <a:p>
            <a:pPr>
              <a:lnSpc>
                <a:spcPct val="80000"/>
              </a:lnSpc>
            </a:pPr>
            <a:r>
              <a:rPr lang="it-IT" altLang="zh-CN" sz="2400" smtClean="0">
                <a:ea typeface="宋体" charset="-122"/>
              </a:rPr>
              <a:t>Farmaci capaci di modificare  contenuto o azioni di monoamine cerebrali interferenza con rilascio ormonale </a:t>
            </a:r>
          </a:p>
          <a:p>
            <a:pPr>
              <a:lnSpc>
                <a:spcPct val="80000"/>
              </a:lnSpc>
            </a:pPr>
            <a:endParaRPr lang="it-IT" altLang="zh-CN" sz="1000" b="1" smtClean="0">
              <a:ea typeface="宋体" charset="-122"/>
            </a:endParaRPr>
          </a:p>
          <a:p>
            <a:pPr>
              <a:lnSpc>
                <a:spcPct val="80000"/>
              </a:lnSpc>
            </a:pPr>
            <a:r>
              <a:rPr lang="ar-SA" altLang="zh-CN" sz="2400" b="1" smtClean="0">
                <a:cs typeface="Times New Roman" pitchFamily="18" charset="0"/>
              </a:rPr>
              <a:t>۞</a:t>
            </a:r>
            <a:r>
              <a:rPr lang="it-IT" altLang="zh-CN" sz="2400" b="1" smtClean="0">
                <a:ea typeface="宋体" charset="-122"/>
                <a:cs typeface="Times New Roman" pitchFamily="18" charset="0"/>
              </a:rPr>
              <a:t> N</a:t>
            </a:r>
            <a:r>
              <a:rPr lang="it-IT" altLang="zh-CN" sz="2400" b="1" smtClean="0">
                <a:ea typeface="宋体" charset="-122"/>
              </a:rPr>
              <a:t>eurolettici</a:t>
            </a:r>
            <a:r>
              <a:rPr lang="it-IT" altLang="zh-CN" sz="2400" smtClean="0">
                <a:ea typeface="宋体" charset="-122"/>
              </a:rPr>
              <a:t> </a:t>
            </a:r>
          </a:p>
          <a:p>
            <a:pPr>
              <a:lnSpc>
                <a:spcPct val="80000"/>
              </a:lnSpc>
            </a:pPr>
            <a:r>
              <a:rPr lang="it-IT" altLang="zh-CN" sz="2400" smtClean="0">
                <a:ea typeface="宋体" charset="-122"/>
              </a:rPr>
              <a:t>agiscono su ormoni regolatori ipotalamici</a:t>
            </a:r>
          </a:p>
          <a:p>
            <a:pPr>
              <a:lnSpc>
                <a:spcPct val="80000"/>
              </a:lnSpc>
            </a:pPr>
            <a:r>
              <a:rPr lang="it-IT" altLang="zh-CN" sz="2400" smtClean="0">
                <a:ea typeface="宋体" charset="-122"/>
                <a:sym typeface="Wingdings" pitchFamily="2" charset="2"/>
              </a:rPr>
              <a:t></a:t>
            </a:r>
            <a:r>
              <a:rPr lang="it-IT" altLang="zh-CN" sz="2400" smtClean="0">
                <a:ea typeface="宋体" charset="-122"/>
              </a:rPr>
              <a:t> azione stimolante della </a:t>
            </a:r>
            <a:r>
              <a:rPr lang="it-IT" altLang="zh-CN" sz="2400" smtClean="0">
                <a:solidFill>
                  <a:srgbClr val="9900FF"/>
                </a:solidFill>
                <a:ea typeface="宋体" charset="-122"/>
              </a:rPr>
              <a:t>clorpromazina</a:t>
            </a:r>
            <a:r>
              <a:rPr lang="it-IT" altLang="zh-CN" sz="2400" smtClean="0">
                <a:ea typeface="宋体" charset="-122"/>
              </a:rPr>
              <a:t> su secrezione di prolattina </a:t>
            </a:r>
          </a:p>
          <a:p>
            <a:pPr>
              <a:lnSpc>
                <a:spcPct val="80000"/>
              </a:lnSpc>
            </a:pPr>
            <a:r>
              <a:rPr lang="it-IT" altLang="zh-CN" sz="2400" smtClean="0">
                <a:ea typeface="宋体" charset="-122"/>
                <a:sym typeface="Wingdings" pitchFamily="2" charset="2"/>
              </a:rPr>
              <a:t></a:t>
            </a:r>
            <a:r>
              <a:rPr lang="it-IT" altLang="zh-CN" sz="2400" smtClean="0">
                <a:ea typeface="宋体" charset="-122"/>
              </a:rPr>
              <a:t> inibizione produzione ormone accrescimento </a:t>
            </a:r>
            <a:endParaRPr lang="it-IT" altLang="zh-CN" sz="2400" smtClean="0">
              <a:ea typeface="宋体" charset="-122"/>
              <a:sym typeface="Wingdings" pitchFamily="2" charset="2"/>
            </a:endParaRPr>
          </a:p>
          <a:p>
            <a:pPr>
              <a:lnSpc>
                <a:spcPct val="80000"/>
              </a:lnSpc>
            </a:pPr>
            <a:r>
              <a:rPr lang="it-IT" altLang="zh-CN" sz="2400" smtClean="0">
                <a:ea typeface="宋体" charset="-122"/>
                <a:sym typeface="Wingdings" pitchFamily="2" charset="2"/>
              </a:rPr>
              <a:t></a:t>
            </a:r>
            <a:r>
              <a:rPr lang="it-IT" altLang="zh-CN" sz="2400" smtClean="0">
                <a:ea typeface="宋体" charset="-122"/>
              </a:rPr>
              <a:t> </a:t>
            </a:r>
            <a:r>
              <a:rPr lang="it-IT" altLang="zh-CN" sz="2400" smtClean="0">
                <a:solidFill>
                  <a:srgbClr val="FF3300"/>
                </a:solidFill>
                <a:ea typeface="宋体" charset="-122"/>
              </a:rPr>
              <a:t>inibizione produzione gonadotropine</a:t>
            </a:r>
          </a:p>
          <a:p>
            <a:pPr>
              <a:lnSpc>
                <a:spcPct val="80000"/>
              </a:lnSpc>
            </a:pPr>
            <a:r>
              <a:rPr lang="it-IT" altLang="zh-CN" sz="2400" smtClean="0">
                <a:ea typeface="宋体" charset="-122"/>
              </a:rPr>
              <a:t>[in animali:blocco ovulazione, blocco ciclo estrale </a:t>
            </a:r>
            <a:r>
              <a:rPr lang="it-IT" altLang="zh-CN" sz="2400" smtClean="0">
                <a:ea typeface="宋体" charset="-122"/>
                <a:sym typeface="Wingdings" pitchFamily="2" charset="2"/>
              </a:rPr>
              <a:t></a:t>
            </a:r>
            <a:r>
              <a:rPr lang="it-IT" altLang="zh-CN" sz="2400" smtClean="0">
                <a:ea typeface="宋体" charset="-122"/>
              </a:rPr>
              <a:t> infecondità </a:t>
            </a:r>
          </a:p>
          <a:p>
            <a:pPr>
              <a:lnSpc>
                <a:spcPct val="80000"/>
              </a:lnSpc>
              <a:buFontTx/>
              <a:buNone/>
            </a:pPr>
            <a:r>
              <a:rPr lang="it-IT" altLang="zh-CN" sz="2400" smtClean="0">
                <a:ea typeface="宋体" charset="-122"/>
              </a:rPr>
              <a:t>    diminuzione peso testicoli </a:t>
            </a:r>
            <a:r>
              <a:rPr lang="it-IT" altLang="zh-CN" sz="2400" smtClean="0">
                <a:ea typeface="宋体" charset="-122"/>
                <a:sym typeface="Wingdings" pitchFamily="2" charset="2"/>
              </a:rPr>
              <a:t></a:t>
            </a:r>
            <a:r>
              <a:rPr lang="it-IT" altLang="zh-CN" sz="2400" smtClean="0">
                <a:ea typeface="宋体" charset="-122"/>
              </a:rPr>
              <a:t> inibizione eiaculazione </a:t>
            </a:r>
          </a:p>
          <a:p>
            <a:pPr>
              <a:lnSpc>
                <a:spcPct val="80000"/>
              </a:lnSpc>
            </a:pPr>
            <a:r>
              <a:rPr lang="it-IT" altLang="zh-CN" sz="2400" smtClean="0">
                <a:ea typeface="宋体" charset="-122"/>
              </a:rPr>
              <a:t>Azioni presenti anche in neurolettici recenti</a:t>
            </a:r>
          </a:p>
          <a:p>
            <a:pPr>
              <a:lnSpc>
                <a:spcPct val="80000"/>
              </a:lnSpc>
            </a:pPr>
            <a:endParaRPr lang="it-IT" altLang="zh-CN" sz="1200" smtClean="0">
              <a:ea typeface="宋体" charset="-122"/>
            </a:endParaRPr>
          </a:p>
          <a:p>
            <a:pPr>
              <a:lnSpc>
                <a:spcPct val="80000"/>
              </a:lnSpc>
            </a:pPr>
            <a:r>
              <a:rPr lang="ar-SA" altLang="zh-CN" sz="2400" b="1" smtClean="0">
                <a:cs typeface="Times New Roman" pitchFamily="18" charset="0"/>
              </a:rPr>
              <a:t>۞</a:t>
            </a:r>
            <a:r>
              <a:rPr lang="it-IT" altLang="zh-CN" sz="2800" b="1" smtClean="0">
                <a:ea typeface="宋体" charset="-122"/>
              </a:rPr>
              <a:t> </a:t>
            </a:r>
            <a:r>
              <a:rPr lang="it-IT" altLang="zh-CN" sz="2400" b="1" smtClean="0">
                <a:ea typeface="宋体" charset="-122"/>
              </a:rPr>
              <a:t>Benzodiazepine</a:t>
            </a:r>
            <a:r>
              <a:rPr lang="it-IT" altLang="zh-CN" sz="2400" smtClean="0">
                <a:ea typeface="宋体" charset="-122"/>
              </a:rPr>
              <a:t>:</a:t>
            </a:r>
          </a:p>
          <a:p>
            <a:pPr>
              <a:lnSpc>
                <a:spcPct val="80000"/>
              </a:lnSpc>
            </a:pPr>
            <a:r>
              <a:rPr lang="it-IT" altLang="zh-CN" sz="2400" smtClean="0">
                <a:ea typeface="宋体" charset="-122"/>
              </a:rPr>
              <a:t> irregolarità ciclo mestruale sino</a:t>
            </a:r>
            <a:r>
              <a:rPr lang="it-IT" altLang="zh-CN" sz="2800" smtClean="0">
                <a:ea typeface="宋体" charset="-122"/>
              </a:rPr>
              <a:t> </a:t>
            </a:r>
            <a:r>
              <a:rPr lang="it-IT" altLang="zh-CN" sz="2400" smtClean="0">
                <a:ea typeface="宋体" charset="-122"/>
              </a:rPr>
              <a:t>ad anovulazione</a:t>
            </a:r>
            <a:endParaRPr lang="it-IT" sz="240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body" idx="1"/>
          </p:nvPr>
        </p:nvSpPr>
        <p:spPr>
          <a:xfrm>
            <a:off x="525463" y="0"/>
            <a:ext cx="8426450" cy="6858000"/>
          </a:xfrm>
        </p:spPr>
        <p:txBody>
          <a:bodyPr/>
          <a:lstStyle/>
          <a:p>
            <a:pPr>
              <a:lnSpc>
                <a:spcPct val="90000"/>
              </a:lnSpc>
            </a:pPr>
            <a:endParaRPr lang="it-IT" altLang="zh-CN" sz="1600" b="1" smtClean="0">
              <a:ea typeface="宋体" charset="-122"/>
            </a:endParaRPr>
          </a:p>
          <a:p>
            <a:pPr>
              <a:lnSpc>
                <a:spcPct val="90000"/>
              </a:lnSpc>
            </a:pPr>
            <a:r>
              <a:rPr lang="ar-SA" altLang="zh-CN" sz="2400" b="1" smtClean="0">
                <a:cs typeface="Times New Roman" pitchFamily="18" charset="0"/>
              </a:rPr>
              <a:t>۞</a:t>
            </a:r>
            <a:r>
              <a:rPr lang="it-IT" altLang="zh-CN" sz="1400" b="1" smtClean="0">
                <a:ea typeface="宋体" charset="-122"/>
                <a:cs typeface="Times New Roman" pitchFamily="18" charset="0"/>
              </a:rPr>
              <a:t> </a:t>
            </a:r>
            <a:r>
              <a:rPr lang="it-IT" altLang="zh-CN" sz="2400" b="1" smtClean="0">
                <a:ea typeface="宋体" charset="-122"/>
              </a:rPr>
              <a:t>Oppiacei</a:t>
            </a:r>
          </a:p>
          <a:p>
            <a:pPr>
              <a:lnSpc>
                <a:spcPct val="90000"/>
              </a:lnSpc>
            </a:pPr>
            <a:r>
              <a:rPr lang="it-IT" altLang="zh-CN" sz="2400" smtClean="0">
                <a:ea typeface="宋体" charset="-122"/>
              </a:rPr>
              <a:t>Azione su ipotalamo:</a:t>
            </a:r>
          </a:p>
          <a:p>
            <a:pPr>
              <a:lnSpc>
                <a:spcPct val="90000"/>
              </a:lnSpc>
            </a:pPr>
            <a:r>
              <a:rPr lang="it-IT" altLang="zh-CN" sz="2400" smtClean="0">
                <a:ea typeface="宋体" charset="-122"/>
              </a:rPr>
              <a:t>inibizione ormone liberatore gonadotropina (GnRH); inibizione ormone liberatore corticotropina [CRH]</a:t>
            </a:r>
          </a:p>
          <a:p>
            <a:pPr>
              <a:lnSpc>
                <a:spcPct val="90000"/>
              </a:lnSpc>
            </a:pPr>
            <a:r>
              <a:rPr lang="it-IT" altLang="zh-CN" sz="2400" smtClean="0">
                <a:ea typeface="宋体" charset="-122"/>
                <a:sym typeface="Wingdings" pitchFamily="2" charset="2"/>
              </a:rPr>
              <a:t></a:t>
            </a:r>
            <a:r>
              <a:rPr lang="it-IT" altLang="zh-CN" sz="1400" smtClean="0">
                <a:ea typeface="宋体" charset="-122"/>
              </a:rPr>
              <a:t> </a:t>
            </a:r>
            <a:r>
              <a:rPr lang="it-IT" altLang="zh-CN" sz="2400" smtClean="0">
                <a:ea typeface="宋体" charset="-122"/>
              </a:rPr>
              <a:t>riduzione concentrazioni circolanti di LH, di FSH e di ACTH</a:t>
            </a:r>
          </a:p>
          <a:p>
            <a:pPr>
              <a:lnSpc>
                <a:spcPct val="90000"/>
              </a:lnSpc>
            </a:pPr>
            <a:r>
              <a:rPr lang="it-IT" altLang="zh-CN" sz="2400" smtClean="0">
                <a:ea typeface="宋体" charset="-122"/>
                <a:sym typeface="Wingdings" pitchFamily="2" charset="2"/>
              </a:rPr>
              <a:t></a:t>
            </a:r>
            <a:r>
              <a:rPr lang="it-IT" altLang="zh-CN" sz="2400" smtClean="0">
                <a:ea typeface="宋体" charset="-122"/>
              </a:rPr>
              <a:t> minori concentrazioni plasmatiche di testosterone e cortisolo.</a:t>
            </a:r>
          </a:p>
          <a:p>
            <a:pPr>
              <a:lnSpc>
                <a:spcPct val="90000"/>
              </a:lnSpc>
              <a:buFontTx/>
              <a:buNone/>
            </a:pPr>
            <a:endParaRPr lang="it-IT" altLang="zh-CN" sz="2400" smtClean="0">
              <a:ea typeface="宋体" charset="-122"/>
            </a:endParaRPr>
          </a:p>
          <a:p>
            <a:pPr>
              <a:lnSpc>
                <a:spcPct val="90000"/>
              </a:lnSpc>
            </a:pPr>
            <a:r>
              <a:rPr lang="it-IT" altLang="zh-CN" sz="2400" smtClean="0">
                <a:ea typeface="宋体" charset="-122"/>
              </a:rPr>
              <a:t> </a:t>
            </a:r>
            <a:r>
              <a:rPr lang="ar-SA" altLang="zh-CN" sz="2400" b="1" smtClean="0">
                <a:cs typeface="Times New Roman" pitchFamily="18" charset="0"/>
              </a:rPr>
              <a:t>۞</a:t>
            </a:r>
            <a:r>
              <a:rPr lang="it-IT" altLang="zh-CN" sz="1400" b="1" smtClean="0">
                <a:ea typeface="宋体" charset="-122"/>
              </a:rPr>
              <a:t> </a:t>
            </a:r>
            <a:r>
              <a:rPr lang="it-IT" altLang="zh-CN" sz="2400" b="1" smtClean="0">
                <a:ea typeface="宋体" charset="-122"/>
              </a:rPr>
              <a:t>Antiipertensivi</a:t>
            </a:r>
          </a:p>
          <a:p>
            <a:pPr>
              <a:lnSpc>
                <a:spcPct val="90000"/>
              </a:lnSpc>
            </a:pPr>
            <a:r>
              <a:rPr lang="it-IT" altLang="zh-CN" sz="2400" smtClean="0">
                <a:ea typeface="宋体" charset="-122"/>
              </a:rPr>
              <a:t>Bloccanti Adrenergici </a:t>
            </a:r>
            <a:r>
              <a:rPr lang="it-IT" altLang="zh-CN" sz="2400" smtClean="0">
                <a:ea typeface="宋体" charset="-122"/>
                <a:sym typeface="Wingdings" pitchFamily="2" charset="2"/>
              </a:rPr>
              <a:t></a:t>
            </a:r>
            <a:r>
              <a:rPr lang="it-IT" altLang="zh-CN" sz="2400" smtClean="0">
                <a:ea typeface="宋体" charset="-122"/>
              </a:rPr>
              <a:t> impotenza (per interferenza a carico del SNC e SNV):</a:t>
            </a:r>
          </a:p>
          <a:p>
            <a:pPr>
              <a:lnSpc>
                <a:spcPct val="90000"/>
              </a:lnSpc>
            </a:pPr>
            <a:r>
              <a:rPr lang="it-IT" altLang="zh-CN" sz="2400" smtClean="0">
                <a:ea typeface="宋体" charset="-122"/>
              </a:rPr>
              <a:t>Es: alfa-metildopa </a:t>
            </a:r>
            <a:r>
              <a:rPr lang="it-IT" altLang="zh-CN" sz="2400" smtClean="0">
                <a:ea typeface="宋体" charset="-122"/>
                <a:sym typeface="Wingdings" pitchFamily="2" charset="2"/>
              </a:rPr>
              <a:t></a:t>
            </a:r>
            <a:r>
              <a:rPr lang="it-IT" altLang="zh-CN" sz="2400" smtClean="0">
                <a:ea typeface="宋体" charset="-122"/>
              </a:rPr>
              <a:t> alfa-metilnoradrenalina dà riduzione libido e iperprolattinemia</a:t>
            </a:r>
          </a:p>
          <a:p>
            <a:pPr>
              <a:lnSpc>
                <a:spcPct val="90000"/>
              </a:lnSpc>
            </a:pPr>
            <a:r>
              <a:rPr lang="it-IT" altLang="zh-CN" sz="2400" smtClean="0">
                <a:ea typeface="宋体" charset="-122"/>
              </a:rPr>
              <a:t>Diuretici Tiazidi </a:t>
            </a:r>
            <a:r>
              <a:rPr lang="it-IT" altLang="zh-CN" sz="2400" smtClean="0">
                <a:ea typeface="宋体" charset="-122"/>
                <a:sym typeface="Wingdings" pitchFamily="2" charset="2"/>
              </a:rPr>
              <a:t></a:t>
            </a:r>
            <a:r>
              <a:rPr lang="it-IT" altLang="zh-CN" sz="2400" smtClean="0">
                <a:ea typeface="宋体" charset="-122"/>
              </a:rPr>
              <a:t> impotenza (meccanismo non noto, sembra imputabile a deplezione di zinco e fluidi)</a:t>
            </a:r>
          </a:p>
          <a:p>
            <a:pPr>
              <a:lnSpc>
                <a:spcPct val="90000"/>
              </a:lnSpc>
            </a:pPr>
            <a:r>
              <a:rPr lang="ar-SA" altLang="zh-CN" sz="2400" b="1" smtClean="0">
                <a:cs typeface="Times New Roman" pitchFamily="18" charset="0"/>
              </a:rPr>
              <a:t>۞</a:t>
            </a:r>
            <a:r>
              <a:rPr lang="it-IT" altLang="zh-CN" sz="2400" smtClean="0">
                <a:ea typeface="宋体" charset="-122"/>
              </a:rPr>
              <a:t> </a:t>
            </a:r>
            <a:r>
              <a:rPr lang="it-IT" altLang="zh-CN" sz="2400" b="1" smtClean="0">
                <a:ea typeface="宋体" charset="-122"/>
              </a:rPr>
              <a:t>Antidepressivi</a:t>
            </a:r>
          </a:p>
          <a:p>
            <a:pPr>
              <a:lnSpc>
                <a:spcPct val="90000"/>
              </a:lnSpc>
            </a:pPr>
            <a:r>
              <a:rPr lang="it-IT" altLang="zh-CN" sz="2400" smtClean="0">
                <a:ea typeface="宋体" charset="-122"/>
              </a:rPr>
              <a:t>(triciclici, anti-MAO e SSRI) </a:t>
            </a:r>
            <a:r>
              <a:rPr lang="it-IT" altLang="zh-CN" sz="2400" smtClean="0">
                <a:ea typeface="宋体" charset="-122"/>
                <a:sym typeface="Wingdings" pitchFamily="2" charset="2"/>
              </a:rPr>
              <a:t></a:t>
            </a:r>
            <a:r>
              <a:rPr lang="it-IT" altLang="zh-CN" sz="1400" smtClean="0">
                <a:ea typeface="宋体" charset="-122"/>
              </a:rPr>
              <a:t> </a:t>
            </a:r>
            <a:r>
              <a:rPr lang="it-IT" altLang="zh-CN" sz="2400" smtClean="0">
                <a:ea typeface="宋体" charset="-122"/>
              </a:rPr>
              <a:t>impotenza</a:t>
            </a:r>
            <a:r>
              <a:rPr lang="it-IT" altLang="zh-CN" sz="2400" b="1" smtClean="0">
                <a:ea typeface="宋体" charset="-122"/>
              </a:rPr>
              <a:t/>
            </a:r>
            <a:br>
              <a:rPr lang="it-IT" altLang="zh-CN" sz="2400" b="1" smtClean="0">
                <a:ea typeface="宋体" charset="-122"/>
              </a:rPr>
            </a:br>
            <a:endParaRPr lang="it-IT" sz="2400" b="1"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190500" y="0"/>
            <a:ext cx="8659813" cy="6516688"/>
          </a:xfrm>
        </p:spPr>
        <p:txBody>
          <a:bodyPr/>
          <a:lstStyle/>
          <a:p>
            <a:pPr>
              <a:lnSpc>
                <a:spcPct val="80000"/>
              </a:lnSpc>
            </a:pPr>
            <a:r>
              <a:rPr lang="it-IT" sz="2400" b="1" smtClean="0"/>
              <a:t>Compromissione capacità replicativa su base ormonale</a:t>
            </a:r>
          </a:p>
          <a:p>
            <a:pPr>
              <a:lnSpc>
                <a:spcPct val="80000"/>
              </a:lnSpc>
            </a:pPr>
            <a:r>
              <a:rPr lang="it-IT" sz="2400" smtClean="0"/>
              <a:t>§ </a:t>
            </a:r>
            <a:r>
              <a:rPr lang="it-IT" sz="2400" b="1" smtClean="0"/>
              <a:t>Androgeni</a:t>
            </a:r>
          </a:p>
          <a:p>
            <a:pPr>
              <a:lnSpc>
                <a:spcPct val="80000"/>
              </a:lnSpc>
            </a:pPr>
            <a:r>
              <a:rPr lang="it-IT" sz="2400" smtClean="0"/>
              <a:t>nelle donne [carcinoma mammario]</a:t>
            </a:r>
          </a:p>
          <a:p>
            <a:pPr lvl="1">
              <a:lnSpc>
                <a:spcPct val="80000"/>
              </a:lnSpc>
            </a:pPr>
            <a:r>
              <a:rPr lang="it-IT" sz="2000" smtClean="0"/>
              <a:t>virilizzazione</a:t>
            </a:r>
          </a:p>
          <a:p>
            <a:pPr lvl="1">
              <a:lnSpc>
                <a:spcPct val="80000"/>
              </a:lnSpc>
            </a:pPr>
            <a:r>
              <a:rPr lang="it-IT" sz="2000" smtClean="0"/>
              <a:t>soppressione produzione gonadotropine ed irregolarità mestruali.</a:t>
            </a:r>
          </a:p>
          <a:p>
            <a:pPr>
              <a:lnSpc>
                <a:spcPct val="80000"/>
              </a:lnSpc>
            </a:pPr>
            <a:r>
              <a:rPr lang="it-IT" sz="2400" smtClean="0"/>
              <a:t>nell'uomo normale</a:t>
            </a:r>
          </a:p>
          <a:p>
            <a:pPr lvl="1">
              <a:lnSpc>
                <a:spcPct val="80000"/>
              </a:lnSpc>
            </a:pPr>
            <a:r>
              <a:rPr lang="it-IT" sz="2000" smtClean="0"/>
              <a:t>infertilità per inibizione secrezione gonadotropina</a:t>
            </a:r>
          </a:p>
          <a:p>
            <a:pPr lvl="1">
              <a:lnSpc>
                <a:spcPct val="80000"/>
              </a:lnSpc>
            </a:pPr>
            <a:r>
              <a:rPr lang="it-IT" sz="2000" smtClean="0"/>
              <a:t>infertilità per conversione androgeni in estrogeni.</a:t>
            </a:r>
          </a:p>
          <a:p>
            <a:pPr lvl="1">
              <a:lnSpc>
                <a:spcPct val="80000"/>
              </a:lnSpc>
            </a:pPr>
            <a:endParaRPr lang="it-IT" sz="2000" smtClean="0"/>
          </a:p>
          <a:p>
            <a:pPr>
              <a:lnSpc>
                <a:spcPct val="80000"/>
              </a:lnSpc>
            </a:pPr>
            <a:r>
              <a:rPr lang="it-IT" sz="2400" smtClean="0"/>
              <a:t>(nb: 25mg/die di testosterone propionato per 6 week </a:t>
            </a:r>
            <a:r>
              <a:rPr lang="it-IT" sz="2400" smtClean="0">
                <a:cs typeface="Times New Roman" pitchFamily="18" charset="0"/>
              </a:rPr>
              <a:t>→ </a:t>
            </a:r>
            <a:r>
              <a:rPr lang="it-IT" sz="2400" smtClean="0"/>
              <a:t>diminuizione spermatogenesi, per blocco ipofisario; idem per steroidi anabolizzanti) </a:t>
            </a:r>
            <a:r>
              <a:rPr lang="it-IT" sz="2400" smtClean="0">
                <a:cs typeface="Times New Roman" pitchFamily="18" charset="0"/>
              </a:rPr>
              <a:t>→ → → → → </a:t>
            </a:r>
            <a:endParaRPr lang="it-IT" sz="2400" smtClean="0"/>
          </a:p>
          <a:p>
            <a:pPr>
              <a:lnSpc>
                <a:spcPct val="80000"/>
              </a:lnSpc>
            </a:pPr>
            <a:r>
              <a:rPr lang="it-IT" sz="2400" smtClean="0"/>
              <a:t>conseguenti fenomeni di femminilizzazione (ginecomastia) per maggior conversione nei tessuti periferici (muscolo e adipe) ad estrogeni (aromatizzazione)..</a:t>
            </a:r>
          </a:p>
          <a:p>
            <a:pPr>
              <a:lnSpc>
                <a:spcPct val="80000"/>
              </a:lnSpc>
            </a:pPr>
            <a:r>
              <a:rPr lang="it-IT" sz="2400" smtClean="0"/>
              <a:t>§ </a:t>
            </a:r>
            <a:r>
              <a:rPr lang="it-IT" sz="2400" b="1" smtClean="0"/>
              <a:t>Antiandrogeni </a:t>
            </a:r>
            <a:r>
              <a:rPr lang="it-IT" sz="2400" smtClean="0"/>
              <a:t>(ciproterone acetato, Diane o Androcur, cancro prostata)</a:t>
            </a:r>
          </a:p>
          <a:p>
            <a:pPr>
              <a:lnSpc>
                <a:spcPct val="80000"/>
              </a:lnSpc>
            </a:pPr>
            <a:r>
              <a:rPr lang="it-IT" sz="2400" smtClean="0"/>
              <a:t>nell'uomo diminuzione della libido, ginecomastia, infertilità</a:t>
            </a:r>
          </a:p>
          <a:p>
            <a:pPr>
              <a:lnSpc>
                <a:spcPct val="80000"/>
              </a:lnSpc>
            </a:pPr>
            <a:r>
              <a:rPr lang="it-IT" sz="2400" smtClean="0"/>
              <a:t>nelle donne blocco secrezione gonadotropine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73100" y="165100"/>
            <a:ext cx="7772400" cy="1143000"/>
          </a:xfrm>
        </p:spPr>
        <p:txBody>
          <a:bodyPr/>
          <a:lstStyle/>
          <a:p>
            <a:r>
              <a:rPr lang="it-IT" sz="2800" smtClean="0"/>
              <a:t>AROMATASI e Testosterone</a:t>
            </a:r>
          </a:p>
        </p:txBody>
      </p:sp>
      <p:sp>
        <p:nvSpPr>
          <p:cNvPr id="55299" name="Rectangle 3"/>
          <p:cNvSpPr>
            <a:spLocks noGrp="1" noChangeArrowheads="1"/>
          </p:cNvSpPr>
          <p:nvPr>
            <p:ph type="body" idx="1"/>
          </p:nvPr>
        </p:nvSpPr>
        <p:spPr>
          <a:xfrm>
            <a:off x="584200" y="1143000"/>
            <a:ext cx="8318500" cy="5384800"/>
          </a:xfrm>
          <a:solidFill>
            <a:srgbClr val="FF0000"/>
          </a:solidFill>
        </p:spPr>
        <p:txBody>
          <a:bodyPr/>
          <a:lstStyle/>
          <a:p>
            <a:pPr>
              <a:lnSpc>
                <a:spcPct val="80000"/>
              </a:lnSpc>
            </a:pPr>
            <a:r>
              <a:rPr lang="it-IT" sz="2400" smtClean="0"/>
              <a:t>Nell'uomo una piccolissima parte di testosterone viene convertita in </a:t>
            </a:r>
            <a:r>
              <a:rPr lang="it-IT" sz="2400" smtClean="0">
                <a:solidFill>
                  <a:srgbClr val="FF0000"/>
                </a:solidFill>
                <a:hlinkClick r:id="rId2"/>
              </a:rPr>
              <a:t>estrogeni</a:t>
            </a:r>
            <a:r>
              <a:rPr lang="it-IT" sz="2400" smtClean="0">
                <a:solidFill>
                  <a:srgbClr val="FF0000"/>
                </a:solidFill>
              </a:rPr>
              <a:t>, </a:t>
            </a:r>
            <a:r>
              <a:rPr lang="it-IT" sz="2400" smtClean="0"/>
              <a:t>gli ormoni sessuali femminili per eccellenza. Tale conversione avviene ad opera di un enzima chiamato </a:t>
            </a:r>
            <a:r>
              <a:rPr lang="it-IT" sz="2400" b="1" smtClean="0">
                <a:hlinkClick r:id="rId3"/>
              </a:rPr>
              <a:t>aromatasi</a:t>
            </a:r>
            <a:r>
              <a:rPr lang="it-IT" sz="2400" smtClean="0"/>
              <a:t> localizzato principalmente nel </a:t>
            </a:r>
            <a:r>
              <a:rPr lang="it-IT" sz="2400" smtClean="0">
                <a:hlinkClick r:id="rId4"/>
              </a:rPr>
              <a:t>tessuto adiposo</a:t>
            </a:r>
            <a:r>
              <a:rPr lang="it-IT" sz="2400" smtClean="0"/>
              <a:t> ma presente anche in gonadi, </a:t>
            </a:r>
            <a:r>
              <a:rPr lang="it-IT" sz="2400" smtClean="0">
                <a:hlinkClick r:id="rId5"/>
              </a:rPr>
              <a:t>fegato</a:t>
            </a:r>
            <a:r>
              <a:rPr lang="it-IT" sz="2400" smtClean="0"/>
              <a:t>, </a:t>
            </a:r>
            <a:r>
              <a:rPr lang="it-IT" sz="2400" smtClean="0">
                <a:hlinkClick r:id="rId6"/>
              </a:rPr>
              <a:t>muscoli</a:t>
            </a:r>
            <a:r>
              <a:rPr lang="it-IT" sz="2400" smtClean="0"/>
              <a:t> e a livello del sistema nervoso centrale. </a:t>
            </a:r>
          </a:p>
          <a:p>
            <a:pPr>
              <a:lnSpc>
                <a:spcPct val="80000"/>
              </a:lnSpc>
            </a:pPr>
            <a:r>
              <a:rPr lang="it-IT" sz="2400" smtClean="0"/>
              <a:t>Nel caso vi sia un eccesso di testosterone libero il corpo ha la capacità di neutralizzarlo trasformandolo in </a:t>
            </a:r>
            <a:r>
              <a:rPr lang="it-IT" sz="2400" smtClean="0">
                <a:hlinkClick r:id="rId2"/>
              </a:rPr>
              <a:t>estradiolo</a:t>
            </a:r>
            <a:r>
              <a:rPr lang="it-IT" sz="2400" smtClean="0"/>
              <a:t> (ormone tipicamente femminile) tramite una reazione di aromatizzazione che avviene soprattutto a livello del tessuto adiposo e del sistema nervoso centrale. </a:t>
            </a:r>
          </a:p>
          <a:p>
            <a:pPr>
              <a:lnSpc>
                <a:spcPct val="80000"/>
              </a:lnSpc>
            </a:pPr>
            <a:r>
              <a:rPr lang="it-IT" sz="2400" smtClean="0"/>
              <a:t>L'estradiolo funziona a sua volta da inibitore della produzione di testosterone riducendo la secrezione ipotalamica di GnRH (ormone di rilascio delle </a:t>
            </a:r>
            <a:r>
              <a:rPr lang="it-IT" sz="2400" smtClean="0">
                <a:hlinkClick r:id="rId7"/>
              </a:rPr>
              <a:t>gonadotropine</a:t>
            </a:r>
            <a:r>
              <a:rPr lang="it-IT" sz="2400" smtClean="0"/>
              <a:t> </a:t>
            </a:r>
            <a:r>
              <a:rPr lang="it-IT" sz="2400" smtClean="0">
                <a:hlinkClick r:id="rId8"/>
              </a:rPr>
              <a:t>LH</a:t>
            </a:r>
            <a:r>
              <a:rPr lang="it-IT" sz="2400" smtClean="0"/>
              <a:t> e </a:t>
            </a:r>
            <a:r>
              <a:rPr lang="it-IT" sz="2400" smtClean="0">
                <a:hlinkClick r:id="rId8"/>
              </a:rPr>
              <a:t>FSH</a:t>
            </a:r>
            <a:r>
              <a:rPr lang="it-IT" sz="2400" smtClean="0"/>
              <a:t>). Tale ormone riduce la quota di LH prodotto e di conseguenza anche la sintesi di testosterone nei testicoli.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1"/>
          </p:nvPr>
        </p:nvSpPr>
        <p:spPr>
          <a:xfrm>
            <a:off x="219075" y="581025"/>
            <a:ext cx="8924925" cy="6516688"/>
          </a:xfrm>
        </p:spPr>
        <p:txBody>
          <a:bodyPr/>
          <a:lstStyle/>
          <a:p>
            <a:pPr>
              <a:lnSpc>
                <a:spcPct val="80000"/>
              </a:lnSpc>
            </a:pPr>
            <a:r>
              <a:rPr lang="it-IT" sz="2800" smtClean="0"/>
              <a:t>§ </a:t>
            </a:r>
            <a:r>
              <a:rPr lang="it-IT" sz="2800" b="1" smtClean="0"/>
              <a:t>Antiestrogeni</a:t>
            </a:r>
          </a:p>
          <a:p>
            <a:pPr>
              <a:lnSpc>
                <a:spcPct val="80000"/>
              </a:lnSpc>
            </a:pPr>
            <a:endParaRPr lang="it-IT" sz="2800" b="1" smtClean="0"/>
          </a:p>
          <a:p>
            <a:pPr>
              <a:lnSpc>
                <a:spcPct val="80000"/>
              </a:lnSpc>
            </a:pPr>
            <a:r>
              <a:rPr lang="it-IT" sz="2800" smtClean="0"/>
              <a:t>Antagonisti competitivi di recettori per estrogeni:</a:t>
            </a:r>
          </a:p>
          <a:p>
            <a:pPr lvl="1">
              <a:lnSpc>
                <a:spcPct val="80000"/>
              </a:lnSpc>
            </a:pPr>
            <a:r>
              <a:rPr lang="it-IT" smtClean="0">
                <a:solidFill>
                  <a:srgbClr val="9900FF"/>
                </a:solidFill>
              </a:rPr>
              <a:t>Tamoxifene </a:t>
            </a:r>
            <a:r>
              <a:rPr lang="it-IT" smtClean="0"/>
              <a:t>(a livello periferico),</a:t>
            </a:r>
          </a:p>
          <a:p>
            <a:pPr lvl="1">
              <a:lnSpc>
                <a:spcPct val="80000"/>
              </a:lnSpc>
            </a:pPr>
            <a:r>
              <a:rPr lang="it-IT" smtClean="0">
                <a:solidFill>
                  <a:srgbClr val="9900FF"/>
                </a:solidFill>
              </a:rPr>
              <a:t>Clomifene </a:t>
            </a:r>
            <a:r>
              <a:rPr lang="it-IT" smtClean="0"/>
              <a:t>(a livello ipofisi </a:t>
            </a:r>
            <a:r>
              <a:rPr lang="it-IT" smtClean="0">
                <a:cs typeface="Times New Roman" pitchFamily="18" charset="0"/>
              </a:rPr>
              <a:t>→</a:t>
            </a:r>
            <a:r>
              <a:rPr lang="it-IT" smtClean="0"/>
              <a:t> aumento di secrezioni gonadotropine x blocco controllo a feedback negativo: </a:t>
            </a:r>
            <a:r>
              <a:rPr lang="it-IT" smtClean="0">
                <a:cs typeface="Times New Roman" pitchFamily="18" charset="0"/>
              </a:rPr>
              <a:t>→</a:t>
            </a:r>
            <a:r>
              <a:rPr lang="it-IT" smtClean="0"/>
              <a:t> stimolazione di gametogenesi e steroidogenesi: aumento ovulazione e possibile cisti ovariche)</a:t>
            </a:r>
          </a:p>
          <a:p>
            <a:pPr>
              <a:lnSpc>
                <a:spcPct val="80000"/>
              </a:lnSpc>
            </a:pPr>
            <a:endParaRPr lang="it-IT" sz="2800" smtClean="0"/>
          </a:p>
          <a:p>
            <a:pPr>
              <a:lnSpc>
                <a:spcPct val="80000"/>
              </a:lnSpc>
            </a:pPr>
            <a:r>
              <a:rPr lang="it-IT" sz="2800" smtClean="0"/>
              <a:t>Inibitori sintesi di estrogeni </a:t>
            </a:r>
          </a:p>
          <a:p>
            <a:pPr>
              <a:lnSpc>
                <a:spcPct val="80000"/>
              </a:lnSpc>
            </a:pPr>
            <a:r>
              <a:rPr lang="it-IT" sz="2800" smtClean="0"/>
              <a:t>(inibitori dell'aromatasi: Aminoglutetimide, in donne in post-menopausa per carcinoma mammario: qui si ha surrenectomia farmacologica: viene inibita la conversione di estrogeni dai precursori ) </a:t>
            </a:r>
            <a:r>
              <a:rPr lang="it-IT" sz="2800" smtClean="0">
                <a:cs typeface="Times New Roman" pitchFamily="18" charset="0"/>
              </a:rPr>
              <a:t>→ mascolinizzazione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393700"/>
            <a:ext cx="7772400" cy="850900"/>
          </a:xfrm>
        </p:spPr>
        <p:txBody>
          <a:bodyPr/>
          <a:lstStyle/>
          <a:p>
            <a:r>
              <a:rPr lang="it-IT" sz="2800" b="1" smtClean="0"/>
              <a:t>Aminoglutetimide</a:t>
            </a:r>
          </a:p>
        </p:txBody>
      </p:sp>
      <p:sp>
        <p:nvSpPr>
          <p:cNvPr id="57347" name="Rectangle 3"/>
          <p:cNvSpPr>
            <a:spLocks noGrp="1" noChangeArrowheads="1"/>
          </p:cNvSpPr>
          <p:nvPr>
            <p:ph type="body" idx="1"/>
          </p:nvPr>
        </p:nvSpPr>
        <p:spPr>
          <a:xfrm>
            <a:off x="469900" y="1231900"/>
            <a:ext cx="8255000" cy="4864100"/>
          </a:xfrm>
        </p:spPr>
        <p:txBody>
          <a:bodyPr/>
          <a:lstStyle/>
          <a:p>
            <a:pPr>
              <a:lnSpc>
                <a:spcPct val="80000"/>
              </a:lnSpc>
            </a:pPr>
            <a:r>
              <a:rPr lang="it-IT" sz="2400" i="1" u="sng" smtClean="0"/>
              <a:t>La produzione di estrogeni nelle donne in postmenopausa è da ascrivere quasi completamente all'azione delle aromatasi periferiche (cioè non ovariche). Un ruolo determinante è svolto in questo senso dalle aromatasi del grasso sottocutaneo: esiste infatti una relazione diretta tra body-mass index e livelli ematici di estrogeni in donne in postmenopausa.</a:t>
            </a:r>
            <a:r>
              <a:rPr lang="it-IT" sz="2400" smtClean="0"/>
              <a:t> </a:t>
            </a:r>
          </a:p>
          <a:p>
            <a:pPr>
              <a:lnSpc>
                <a:spcPct val="80000"/>
              </a:lnSpc>
            </a:pPr>
            <a:r>
              <a:rPr lang="it-IT" sz="2400" smtClean="0"/>
              <a:t>La maggior parte dei carcinomi mammari esprimono un'attività aromatasica intratumorale. Tale attività condiziona fortemente i livelli intratumorali di estrogeni (giustificando una concentrazione di estradiolo, all'interno del tessuto tumorale, superiore talora di 10 volte ai valori plasmatici). </a:t>
            </a:r>
          </a:p>
          <a:p>
            <a:pPr>
              <a:lnSpc>
                <a:spcPct val="80000"/>
              </a:lnSpc>
            </a:pPr>
            <a:r>
              <a:rPr lang="it-IT" sz="2400" smtClean="0"/>
              <a:t>Gli inibitori dell'aromatasi inibiscono o inattivano l'enzima aromatasi, determinando conseguentemente una </a:t>
            </a:r>
            <a:r>
              <a:rPr lang="it-IT" sz="2400" i="1" smtClean="0"/>
              <a:t>soppressione totale della sintesi di estrogeni</a:t>
            </a:r>
            <a:r>
              <a:rPr lang="it-IT" sz="2400" smtClean="0"/>
              <a:t>, in particolare nelle donne in postmenopausa.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29"/>
          <p:cNvPicPr>
            <a:picLocks noChangeAspect="1" noChangeArrowheads="1"/>
          </p:cNvPicPr>
          <p:nvPr/>
        </p:nvPicPr>
        <p:blipFill>
          <a:blip r:embed="rId2" cstate="print"/>
          <a:srcRect t="16068" b="16068"/>
          <a:stretch>
            <a:fillRect/>
          </a:stretch>
        </p:blipFill>
        <p:spPr bwMode="auto">
          <a:xfrm>
            <a:off x="1206500" y="14288"/>
            <a:ext cx="7199313" cy="6843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190500" y="0"/>
            <a:ext cx="8659813" cy="6516688"/>
          </a:xfrm>
        </p:spPr>
        <p:txBody>
          <a:bodyPr/>
          <a:lstStyle/>
          <a:p>
            <a:pPr>
              <a:lnSpc>
                <a:spcPct val="80000"/>
              </a:lnSpc>
            </a:pPr>
            <a:r>
              <a:rPr lang="it-IT" sz="2800" b="1" smtClean="0"/>
              <a:t>Agenti ad effetti opposti ad estrogeni (progestinici ed androgeni)</a:t>
            </a:r>
          </a:p>
          <a:p>
            <a:pPr>
              <a:lnSpc>
                <a:spcPct val="80000"/>
              </a:lnSpc>
            </a:pPr>
            <a:endParaRPr lang="it-IT" sz="2800" b="1" smtClean="0"/>
          </a:p>
          <a:p>
            <a:pPr>
              <a:lnSpc>
                <a:spcPct val="80000"/>
              </a:lnSpc>
            </a:pPr>
            <a:r>
              <a:rPr lang="it-IT" sz="2800" smtClean="0"/>
              <a:t>- </a:t>
            </a:r>
            <a:r>
              <a:rPr lang="it-IT" sz="2800" b="1" smtClean="0"/>
              <a:t>Spironolattone </a:t>
            </a:r>
            <a:r>
              <a:rPr lang="it-IT" sz="2800" smtClean="0"/>
              <a:t>(ginecomastia, riduzione libido e disfunzione erettile, </a:t>
            </a:r>
            <a:r>
              <a:rPr lang="it-IT" sz="1600" smtClean="0"/>
              <a:t>contro calvizie</a:t>
            </a:r>
            <a:r>
              <a:rPr lang="it-IT" sz="2800" smtClean="0"/>
              <a:t>)</a:t>
            </a:r>
          </a:p>
          <a:p>
            <a:pPr>
              <a:lnSpc>
                <a:spcPct val="80000"/>
              </a:lnSpc>
            </a:pPr>
            <a:r>
              <a:rPr lang="it-IT" sz="2800" smtClean="0"/>
              <a:t>- </a:t>
            </a:r>
            <a:r>
              <a:rPr lang="it-IT" sz="2800" b="1" smtClean="0"/>
              <a:t>Cimetidina (attività anti-androgenica) </a:t>
            </a:r>
            <a:r>
              <a:rPr lang="it-IT" sz="2800" smtClean="0"/>
              <a:t>(inibisce il legame del testosterone con suo recettore </a:t>
            </a:r>
            <a:r>
              <a:rPr lang="it-IT" sz="2800" smtClean="0">
                <a:cs typeface="Times New Roman" pitchFamily="18" charset="0"/>
              </a:rPr>
              <a:t>→ </a:t>
            </a:r>
            <a:r>
              <a:rPr lang="it-IT" sz="2800" smtClean="0"/>
              <a:t>perdita libido, aumento prolattina (ginecomastia) x inibizione della idrossilazione dell’estradiolo)</a:t>
            </a:r>
          </a:p>
          <a:p>
            <a:pPr>
              <a:lnSpc>
                <a:spcPct val="80000"/>
              </a:lnSpc>
            </a:pPr>
            <a:r>
              <a:rPr lang="it-IT" sz="2800" smtClean="0"/>
              <a:t>- </a:t>
            </a:r>
            <a:r>
              <a:rPr lang="it-IT" sz="2800" b="1" smtClean="0"/>
              <a:t>Tabacco – Nicotina </a:t>
            </a:r>
            <a:r>
              <a:rPr lang="it-IT" sz="2800" smtClean="0"/>
              <a:t>(diminuizione libido: disfunzione erettile: 2-3 volte che non fumatori. </a:t>
            </a:r>
            <a:r>
              <a:rPr lang="it-IT" sz="2800" smtClean="0">
                <a:solidFill>
                  <a:schemeClr val="accent2"/>
                </a:solidFill>
              </a:rPr>
              <a:t>Per effetti sull’endotelio vasale e sui nervi periferici</a:t>
            </a:r>
          </a:p>
          <a:p>
            <a:pPr>
              <a:lnSpc>
                <a:spcPct val="80000"/>
              </a:lnSpc>
            </a:pPr>
            <a:r>
              <a:rPr lang="it-IT" sz="2800" smtClean="0"/>
              <a:t>§ </a:t>
            </a:r>
            <a:r>
              <a:rPr lang="it-IT" sz="2800" b="1" smtClean="0"/>
              <a:t>Alcool etilico</a:t>
            </a:r>
          </a:p>
          <a:p>
            <a:pPr>
              <a:lnSpc>
                <a:spcPct val="80000"/>
              </a:lnSpc>
            </a:pPr>
            <a:r>
              <a:rPr lang="it-IT" sz="2800" smtClean="0"/>
              <a:t>Ingestione cronica di alcool: impotenza, sterilità atrofia testicolare e ginecomastia x induzione enzimatica (aumento della velocità di inattivazione del testosterone)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xfrm>
            <a:off x="0" y="239713"/>
            <a:ext cx="9144000" cy="6618287"/>
          </a:xfrm>
        </p:spPr>
        <p:txBody>
          <a:bodyPr/>
          <a:lstStyle/>
          <a:p>
            <a:pPr>
              <a:lnSpc>
                <a:spcPct val="80000"/>
              </a:lnSpc>
            </a:pPr>
            <a:r>
              <a:rPr lang="it-IT" sz="2400" b="1" smtClean="0">
                <a:solidFill>
                  <a:srgbClr val="FF3300"/>
                </a:solidFill>
              </a:rPr>
              <a:t>TOSSICITA' A CARICO DELLE GONADI</a:t>
            </a:r>
          </a:p>
          <a:p>
            <a:pPr>
              <a:lnSpc>
                <a:spcPct val="80000"/>
              </a:lnSpc>
            </a:pPr>
            <a:r>
              <a:rPr lang="it-IT" sz="2400" smtClean="0"/>
              <a:t>Necessario raggiungimento concentrazione sufficiente a livello organi bersaglio:</a:t>
            </a:r>
          </a:p>
          <a:p>
            <a:pPr>
              <a:lnSpc>
                <a:spcPct val="80000"/>
              </a:lnSpc>
            </a:pPr>
            <a:r>
              <a:rPr lang="it-IT" sz="2400" smtClean="0"/>
              <a:t>Tossicità influenzata dalla barriera emato-testicolare</a:t>
            </a:r>
          </a:p>
          <a:p>
            <a:pPr>
              <a:lnSpc>
                <a:spcPct val="80000"/>
              </a:lnSpc>
            </a:pPr>
            <a:r>
              <a:rPr lang="it-IT" sz="2400" smtClean="0">
                <a:solidFill>
                  <a:srgbClr val="FF3300"/>
                </a:solidFill>
              </a:rPr>
              <a:t>Gonadi contengono sistemi enzimatici di attivazione e di detossificazione</a:t>
            </a:r>
          </a:p>
          <a:p>
            <a:pPr>
              <a:lnSpc>
                <a:spcPct val="80000"/>
              </a:lnSpc>
            </a:pPr>
            <a:r>
              <a:rPr lang="it-IT" sz="2400" smtClean="0">
                <a:solidFill>
                  <a:schemeClr val="accent2"/>
                </a:solidFill>
              </a:rPr>
              <a:t>Efficace sistema di riparazione del DNA in spermatogoni premeiotici</a:t>
            </a:r>
          </a:p>
          <a:p>
            <a:pPr>
              <a:lnSpc>
                <a:spcPct val="80000"/>
              </a:lnSpc>
            </a:pPr>
            <a:r>
              <a:rPr lang="it-IT" sz="2400" b="1" smtClean="0"/>
              <a:t>1. Presenza di barriere</a:t>
            </a:r>
          </a:p>
          <a:p>
            <a:pPr lvl="1">
              <a:lnSpc>
                <a:spcPct val="80000"/>
              </a:lnSpc>
            </a:pPr>
            <a:r>
              <a:rPr lang="it-IT" sz="2400" smtClean="0"/>
              <a:t>Non sembra esserci barriera ovarica specializzata</a:t>
            </a:r>
          </a:p>
          <a:p>
            <a:pPr lvl="1">
              <a:lnSpc>
                <a:spcPct val="80000"/>
              </a:lnSpc>
            </a:pPr>
            <a:r>
              <a:rPr lang="it-IT" sz="2400" smtClean="0"/>
              <a:t>Presenza di barriera emato-testicolare</a:t>
            </a:r>
          </a:p>
          <a:p>
            <a:pPr lvl="1">
              <a:lnSpc>
                <a:spcPct val="80000"/>
              </a:lnSpc>
            </a:pPr>
            <a:r>
              <a:rPr lang="it-IT" sz="2400" smtClean="0"/>
              <a:t>Penetrazione di sostanze in tubuli seminiferi legata a:</a:t>
            </a:r>
          </a:p>
          <a:p>
            <a:pPr lvl="1">
              <a:lnSpc>
                <a:spcPct val="80000"/>
              </a:lnSpc>
            </a:pPr>
            <a:r>
              <a:rPr lang="it-IT" sz="2000" smtClean="0"/>
              <a:t>peso molecolare</a:t>
            </a:r>
          </a:p>
          <a:p>
            <a:pPr lvl="1">
              <a:lnSpc>
                <a:spcPct val="80000"/>
              </a:lnSpc>
            </a:pPr>
            <a:r>
              <a:rPr lang="it-IT" sz="2000" smtClean="0"/>
              <a:t>grado ionizzazione - quindi liposolubilità</a:t>
            </a:r>
          </a:p>
          <a:p>
            <a:pPr lvl="1">
              <a:lnSpc>
                <a:spcPct val="80000"/>
              </a:lnSpc>
              <a:buFontTx/>
              <a:buNone/>
            </a:pPr>
            <a:r>
              <a:rPr lang="it-IT" sz="2400" smtClean="0"/>
              <a:t>Molti composti danneggiano spermatogenesi atrofia testicolare:</a:t>
            </a:r>
          </a:p>
          <a:p>
            <a:pPr>
              <a:lnSpc>
                <a:spcPct val="80000"/>
              </a:lnSpc>
            </a:pPr>
            <a:r>
              <a:rPr lang="it-IT" sz="2400" smtClean="0"/>
              <a:t>- coloranti (yellow AB e OB)</a:t>
            </a:r>
          </a:p>
          <a:p>
            <a:pPr>
              <a:lnSpc>
                <a:spcPct val="80000"/>
              </a:lnSpc>
            </a:pPr>
            <a:r>
              <a:rPr lang="it-IT" sz="2400" smtClean="0"/>
              <a:t>- pesticidi (carbammati - esteri fosforici - dibromo-cloro-propano)</a:t>
            </a:r>
          </a:p>
          <a:p>
            <a:pPr>
              <a:lnSpc>
                <a:spcPct val="80000"/>
              </a:lnSpc>
            </a:pPr>
            <a:r>
              <a:rPr lang="it-IT" sz="2400" smtClean="0"/>
              <a:t>- metalli pesanti (piombo e cadmio)</a:t>
            </a:r>
          </a:p>
          <a:p>
            <a:pPr>
              <a:lnSpc>
                <a:spcPct val="80000"/>
              </a:lnSpc>
            </a:pPr>
            <a:r>
              <a:rPr lang="it-IT" sz="2400" smtClean="0"/>
              <a:t>- molti solventi organici</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body" idx="1"/>
          </p:nvPr>
        </p:nvSpPr>
        <p:spPr>
          <a:xfrm>
            <a:off x="0" y="0"/>
            <a:ext cx="9144000" cy="6858000"/>
          </a:xfrm>
        </p:spPr>
        <p:txBody>
          <a:bodyPr/>
          <a:lstStyle/>
          <a:p>
            <a:pPr>
              <a:lnSpc>
                <a:spcPct val="80000"/>
              </a:lnSpc>
            </a:pPr>
            <a:r>
              <a:rPr lang="it-IT" sz="2400" b="1" smtClean="0"/>
              <a:t>2. Capacita' metabolica</a:t>
            </a:r>
          </a:p>
          <a:p>
            <a:pPr>
              <a:lnSpc>
                <a:spcPct val="80000"/>
              </a:lnSpc>
            </a:pPr>
            <a:r>
              <a:rPr lang="it-IT" sz="2400" smtClean="0"/>
              <a:t>Nelle gonadi sono presenti:</a:t>
            </a:r>
          </a:p>
          <a:p>
            <a:pPr>
              <a:lnSpc>
                <a:spcPct val="80000"/>
              </a:lnSpc>
            </a:pPr>
            <a:r>
              <a:rPr lang="it-IT" sz="2400" smtClean="0"/>
              <a:t>       ossidasi a funzione mista .</a:t>
            </a:r>
          </a:p>
          <a:p>
            <a:pPr>
              <a:lnSpc>
                <a:spcPct val="80000"/>
              </a:lnSpc>
            </a:pPr>
            <a:r>
              <a:rPr lang="it-IT" sz="2400" smtClean="0"/>
              <a:t>       vie metaboliche per steroidogenesi (aminoglutetimide,    	ketoconazolo)</a:t>
            </a:r>
          </a:p>
          <a:p>
            <a:pPr>
              <a:lnSpc>
                <a:spcPct val="80000"/>
              </a:lnSpc>
            </a:pPr>
            <a:r>
              <a:rPr lang="it-IT" sz="2400" smtClean="0"/>
              <a:t>Gonadi maschili capaci di metabolizzare sostanze chimiche</a:t>
            </a:r>
            <a:r>
              <a:rPr lang="it-IT" sz="2400" smtClean="0">
                <a:cs typeface="Times New Roman" pitchFamily="18" charset="0"/>
              </a:rPr>
              <a:t>→</a:t>
            </a:r>
          </a:p>
          <a:p>
            <a:pPr>
              <a:lnSpc>
                <a:spcPct val="80000"/>
              </a:lnSpc>
            </a:pPr>
            <a:r>
              <a:rPr lang="it-IT" sz="2400" smtClean="0"/>
              <a:t>          colpite sia dalla sostanza sia dal metabolita </a:t>
            </a:r>
            <a:r>
              <a:rPr lang="it-IT" sz="2400" smtClean="0">
                <a:cs typeface="Times New Roman" pitchFamily="18" charset="0"/>
              </a:rPr>
              <a:t>→</a:t>
            </a:r>
            <a:endParaRPr lang="it-IT" sz="2400" smtClean="0"/>
          </a:p>
          <a:p>
            <a:pPr>
              <a:lnSpc>
                <a:spcPct val="80000"/>
              </a:lnSpc>
            </a:pPr>
            <a:r>
              <a:rPr lang="it-IT" sz="2400" smtClean="0"/>
              <a:t>          interferenza con spermatogenesi e con steroidogenesi</a:t>
            </a:r>
          </a:p>
          <a:p>
            <a:pPr>
              <a:lnSpc>
                <a:spcPct val="80000"/>
              </a:lnSpc>
            </a:pPr>
            <a:r>
              <a:rPr lang="it-IT" sz="2400" smtClean="0"/>
              <a:t>Ovaio possiede capacità metabolica di trasformare sostanze esogene</a:t>
            </a:r>
          </a:p>
          <a:p>
            <a:pPr>
              <a:lnSpc>
                <a:spcPct val="80000"/>
              </a:lnSpc>
            </a:pPr>
            <a:r>
              <a:rPr lang="it-IT" sz="2400" smtClean="0"/>
              <a:t>Poco note le modalità di interferenza con il metabolismo ovarico</a:t>
            </a:r>
          </a:p>
          <a:p>
            <a:pPr>
              <a:lnSpc>
                <a:spcPct val="80000"/>
              </a:lnSpc>
            </a:pPr>
            <a:endParaRPr lang="it-IT" sz="2400" smtClean="0"/>
          </a:p>
          <a:p>
            <a:pPr>
              <a:lnSpc>
                <a:spcPct val="80000"/>
              </a:lnSpc>
            </a:pPr>
            <a:r>
              <a:rPr lang="it-IT" sz="2400" b="1" smtClean="0"/>
              <a:t>Ketoconazolo: inibisce la steroidogenesi per inibizione citocromo P450 </a:t>
            </a:r>
            <a:r>
              <a:rPr lang="it-IT" sz="2400" smtClean="0"/>
              <a:t>(surrene e testicoli) → 10% delle donne indica disturbi nel ciclo, uomini lamentano ginecomastia , diminuzione libido e della potenza sessuale.</a:t>
            </a:r>
          </a:p>
          <a:p>
            <a:pPr>
              <a:lnSpc>
                <a:spcPct val="80000"/>
              </a:lnSpc>
            </a:pPr>
            <a:endParaRPr lang="it-IT" sz="2400" smtClean="0"/>
          </a:p>
          <a:p>
            <a:pPr>
              <a:lnSpc>
                <a:spcPct val="80000"/>
              </a:lnSpc>
            </a:pPr>
            <a:r>
              <a:rPr lang="it-IT" sz="2400" b="1" smtClean="0"/>
              <a:t>Metilcellsolve </a:t>
            </a:r>
            <a:r>
              <a:rPr lang="it-IT" sz="2400" smtClean="0"/>
              <a:t>(2-metossi-etanolo) → solvente chimico industriale tox. Per gonadi maschili e femminili, colpisce tutti gli stadi dello sviluppo dello spermatocita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35000" y="215900"/>
            <a:ext cx="7772400" cy="1143000"/>
          </a:xfrm>
        </p:spPr>
        <p:txBody>
          <a:bodyPr/>
          <a:lstStyle/>
          <a:p>
            <a:r>
              <a:rPr lang="it-IT" sz="2800" smtClean="0"/>
              <a:t>Esempi di Xenobiotici embrio e feto-tossici nell’uomo</a:t>
            </a:r>
          </a:p>
        </p:txBody>
      </p:sp>
      <p:graphicFrame>
        <p:nvGraphicFramePr>
          <p:cNvPr id="79939" name="Group 67"/>
          <p:cNvGraphicFramePr>
            <a:graphicFrameLocks noGrp="1"/>
          </p:cNvGraphicFramePr>
          <p:nvPr>
            <p:ph idx="1"/>
          </p:nvPr>
        </p:nvGraphicFramePr>
        <p:xfrm>
          <a:off x="444500" y="1790700"/>
          <a:ext cx="8394700" cy="4236720"/>
        </p:xfrm>
        <a:graphic>
          <a:graphicData uri="http://schemas.openxmlformats.org/drawingml/2006/table">
            <a:tbl>
              <a:tblPr/>
              <a:tblGrid>
                <a:gridCol w="2679700"/>
                <a:gridCol w="5715000"/>
              </a:tblGrid>
              <a:tr h="3444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Alcol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smtClean="0">
                          <a:ln>
                            <a:noFill/>
                          </a:ln>
                          <a:solidFill>
                            <a:schemeClr val="tx1"/>
                          </a:solidFill>
                          <a:effectLst/>
                          <a:latin typeface="Times New Roman" pitchFamily="18" charset="0"/>
                        </a:rPr>
                        <a:t>Sindrome embriofetale da alcol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Iodio in eccesso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smtClean="0">
                          <a:ln>
                            <a:noFill/>
                          </a:ln>
                          <a:solidFill>
                            <a:schemeClr val="tx1"/>
                          </a:solidFill>
                          <a:effectLst/>
                          <a:latin typeface="Times New Roman" pitchFamily="18" charset="0"/>
                        </a:rPr>
                        <a:t>Disturbi nella maturazione del sistema nervoso centrale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Metil-Hg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smtClean="0">
                          <a:ln>
                            <a:noFill/>
                          </a:ln>
                          <a:solidFill>
                            <a:schemeClr val="tx1"/>
                          </a:solidFill>
                          <a:effectLst/>
                          <a:latin typeface="Times New Roman" pitchFamily="18" charset="0"/>
                        </a:rPr>
                        <a:t>Difetti del sistema nervoso centrale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Pb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smtClean="0">
                          <a:ln>
                            <a:noFill/>
                          </a:ln>
                          <a:solidFill>
                            <a:schemeClr val="tx1"/>
                          </a:solidFill>
                          <a:effectLst/>
                          <a:latin typeface="Times New Roman" pitchFamily="18" charset="0"/>
                        </a:rPr>
                        <a:t>Ritardo mentale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Litio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smtClean="0">
                          <a:ln>
                            <a:noFill/>
                          </a:ln>
                          <a:solidFill>
                            <a:schemeClr val="tx1"/>
                          </a:solidFill>
                          <a:effectLst/>
                          <a:latin typeface="Times New Roman" pitchFamily="18" charset="0"/>
                        </a:rPr>
                        <a:t>Malformazione di cuore e vasi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CO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smtClean="0">
                          <a:ln>
                            <a:noFill/>
                          </a:ln>
                          <a:solidFill>
                            <a:schemeClr val="tx1"/>
                          </a:solidFill>
                          <a:effectLst/>
                          <a:latin typeface="Times New Roman" pitchFamily="18" charset="0"/>
                        </a:rPr>
                        <a:t>Ritardo mentale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Retinoidi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smtClean="0">
                          <a:ln>
                            <a:noFill/>
                          </a:ln>
                          <a:solidFill>
                            <a:schemeClr val="tx1"/>
                          </a:solidFill>
                          <a:effectLst/>
                          <a:latin typeface="Times New Roman" pitchFamily="18" charset="0"/>
                        </a:rPr>
                        <a:t>Malformazione dello scheletro, orecchio e del sistema nervoso centrale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a:xfrm>
            <a:off x="423863" y="195263"/>
            <a:ext cx="8091487" cy="6291262"/>
          </a:xfrm>
        </p:spPr>
        <p:txBody>
          <a:bodyPr/>
          <a:lstStyle/>
          <a:p>
            <a:pPr>
              <a:lnSpc>
                <a:spcPct val="80000"/>
              </a:lnSpc>
            </a:pPr>
            <a:r>
              <a:rPr lang="it-IT" sz="2400" b="1" smtClean="0"/>
              <a:t>3. Processi di riparazione del DNA</a:t>
            </a:r>
          </a:p>
          <a:p>
            <a:pPr>
              <a:lnSpc>
                <a:spcPct val="80000"/>
              </a:lnSpc>
            </a:pPr>
            <a:r>
              <a:rPr lang="it-IT" sz="2400" smtClean="0"/>
              <a:t>Cellule spermatogeniche pre-meiotiche:</a:t>
            </a:r>
          </a:p>
          <a:p>
            <a:pPr>
              <a:lnSpc>
                <a:spcPct val="80000"/>
              </a:lnSpc>
            </a:pPr>
            <a:r>
              <a:rPr lang="it-IT" sz="2400" smtClean="0"/>
              <a:t>         capacità riparare danno DNA da tossici ambientali,          	  raggi X e da UV</a:t>
            </a:r>
          </a:p>
          <a:p>
            <a:pPr>
              <a:lnSpc>
                <a:spcPct val="80000"/>
              </a:lnSpc>
            </a:pPr>
            <a:r>
              <a:rPr lang="it-IT" sz="2400" smtClean="0"/>
              <a:t>         </a:t>
            </a:r>
            <a:r>
              <a:rPr lang="it-IT" sz="2400" smtClean="0">
                <a:solidFill>
                  <a:srgbClr val="FF3300"/>
                </a:solidFill>
              </a:rPr>
              <a:t>meccanismo assente in spermatidi e spermatozoi</a:t>
            </a:r>
          </a:p>
          <a:p>
            <a:pPr>
              <a:lnSpc>
                <a:spcPct val="80000"/>
              </a:lnSpc>
            </a:pPr>
            <a:r>
              <a:rPr lang="it-IT" sz="2400" smtClean="0"/>
              <a:t>Oociti:</a:t>
            </a:r>
          </a:p>
          <a:p>
            <a:pPr>
              <a:lnSpc>
                <a:spcPct val="80000"/>
              </a:lnSpc>
            </a:pPr>
            <a:r>
              <a:rPr lang="it-IT" sz="2400" smtClean="0"/>
              <a:t>         attività riparatrice del DNA</a:t>
            </a:r>
          </a:p>
          <a:p>
            <a:pPr>
              <a:lnSpc>
                <a:spcPct val="80000"/>
              </a:lnSpc>
            </a:pPr>
            <a:r>
              <a:rPr lang="it-IT" sz="2400" smtClean="0"/>
              <a:t>         </a:t>
            </a:r>
            <a:r>
              <a:rPr lang="it-IT" sz="2400" smtClean="0">
                <a:solidFill>
                  <a:schemeClr val="accent2"/>
                </a:solidFill>
              </a:rPr>
              <a:t>attività mantenuta anche da oociti maturi</a:t>
            </a:r>
          </a:p>
          <a:p>
            <a:pPr>
              <a:lnSpc>
                <a:spcPct val="80000"/>
              </a:lnSpc>
            </a:pPr>
            <a:r>
              <a:rPr lang="it-IT" sz="2400" smtClean="0"/>
              <a:t>         </a:t>
            </a:r>
            <a:r>
              <a:rPr lang="it-IT" sz="2400" smtClean="0">
                <a:solidFill>
                  <a:schemeClr val="accent2"/>
                </a:solidFill>
              </a:rPr>
              <a:t>diminuisce al momento della maturazione meiotica</a:t>
            </a:r>
            <a:r>
              <a:rPr lang="it-IT" sz="2400" smtClean="0"/>
              <a:t>.</a:t>
            </a:r>
          </a:p>
          <a:p>
            <a:pPr>
              <a:lnSpc>
                <a:spcPct val="80000"/>
              </a:lnSpc>
            </a:pPr>
            <a:endParaRPr lang="it-IT" sz="2400" smtClean="0"/>
          </a:p>
          <a:p>
            <a:pPr>
              <a:lnSpc>
                <a:spcPct val="80000"/>
              </a:lnSpc>
            </a:pPr>
            <a:r>
              <a:rPr lang="it-IT" sz="2400" b="1" smtClean="0"/>
              <a:t>4. Possibili bersagli a livello di gonadi</a:t>
            </a:r>
          </a:p>
          <a:p>
            <a:pPr>
              <a:lnSpc>
                <a:spcPct val="80000"/>
              </a:lnSpc>
            </a:pPr>
            <a:r>
              <a:rPr lang="it-IT" sz="2400" smtClean="0"/>
              <a:t>differente soglia di sensibilità a sostanze tossiche</a:t>
            </a:r>
          </a:p>
          <a:p>
            <a:pPr>
              <a:lnSpc>
                <a:spcPct val="80000"/>
              </a:lnSpc>
            </a:pPr>
            <a:r>
              <a:rPr lang="it-IT" sz="2400" smtClean="0"/>
              <a:t>Cellule germinali più sensibili a sostanze chimiche (spermatogenesi)</a:t>
            </a:r>
          </a:p>
          <a:p>
            <a:pPr>
              <a:lnSpc>
                <a:spcPct val="80000"/>
              </a:lnSpc>
            </a:pPr>
            <a:r>
              <a:rPr lang="it-IT" sz="2400" smtClean="0"/>
              <a:t>Cellule del Sertoli sensibilità intermedia</a:t>
            </a:r>
          </a:p>
          <a:p>
            <a:pPr>
              <a:lnSpc>
                <a:spcPct val="80000"/>
              </a:lnSpc>
            </a:pPr>
            <a:r>
              <a:rPr lang="it-IT" sz="2400" smtClean="0"/>
              <a:t>Cellule di Leydig alquanto resistenti ai tossici ambientali.</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026" descr="Casarett12"/>
          <p:cNvPicPr>
            <a:picLocks noChangeAspect="1" noChangeArrowheads="1"/>
          </p:cNvPicPr>
          <p:nvPr/>
        </p:nvPicPr>
        <p:blipFill>
          <a:blip r:embed="rId2" cstate="print">
            <a:lum bright="-30000" contrast="78000"/>
          </a:blip>
          <a:srcRect t="8482"/>
          <a:stretch>
            <a:fillRect/>
          </a:stretch>
        </p:blipFill>
        <p:spPr bwMode="auto">
          <a:xfrm>
            <a:off x="514350" y="1300163"/>
            <a:ext cx="8150225" cy="5310187"/>
          </a:xfrm>
          <a:prstGeom prst="rect">
            <a:avLst/>
          </a:prstGeom>
          <a:noFill/>
          <a:ln w="9525">
            <a:noFill/>
            <a:miter lim="800000"/>
            <a:headEnd/>
            <a:tailEnd/>
          </a:ln>
        </p:spPr>
      </p:pic>
      <p:sp>
        <p:nvSpPr>
          <p:cNvPr id="63491" name="Text Box 1027"/>
          <p:cNvSpPr txBox="1">
            <a:spLocks noChangeArrowheads="1"/>
          </p:cNvSpPr>
          <p:nvPr/>
        </p:nvSpPr>
        <p:spPr bwMode="auto">
          <a:xfrm>
            <a:off x="1069975" y="222250"/>
            <a:ext cx="6989763" cy="822325"/>
          </a:xfrm>
          <a:prstGeom prst="rect">
            <a:avLst/>
          </a:prstGeom>
          <a:solidFill>
            <a:srgbClr val="DDDDDD"/>
          </a:solidFill>
          <a:ln w="9525">
            <a:noFill/>
            <a:miter lim="800000"/>
            <a:headEnd/>
            <a:tailEnd/>
          </a:ln>
        </p:spPr>
        <p:txBody>
          <a:bodyPr wrap="none">
            <a:spAutoFit/>
          </a:bodyPr>
          <a:lstStyle/>
          <a:p>
            <a:pPr algn="ctr"/>
            <a:r>
              <a:rPr lang="it-IT" b="1">
                <a:latin typeface="Verdana" pitchFamily="34" charset="0"/>
              </a:rPr>
              <a:t>SOSTANZE CHE CAUSANO IPERPLASIA/</a:t>
            </a:r>
          </a:p>
          <a:p>
            <a:pPr algn="ctr"/>
            <a:r>
              <a:rPr lang="it-IT" b="1">
                <a:latin typeface="Verdana" pitchFamily="34" charset="0"/>
              </a:rPr>
              <a:t>NEOPLASIA DELLE CELLULE DI LEYDIG</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Galli F"/>
          <p:cNvPicPr>
            <a:picLocks noChangeAspect="1" noChangeArrowheads="1"/>
          </p:cNvPicPr>
          <p:nvPr/>
        </p:nvPicPr>
        <p:blipFill>
          <a:blip r:embed="rId2" cstate="print"/>
          <a:srcRect/>
          <a:stretch>
            <a:fillRect/>
          </a:stretch>
        </p:blipFill>
        <p:spPr bwMode="auto">
          <a:xfrm>
            <a:off x="71438" y="1703388"/>
            <a:ext cx="8847137" cy="4446587"/>
          </a:xfrm>
          <a:prstGeom prst="rect">
            <a:avLst/>
          </a:prstGeom>
          <a:noFill/>
          <a:ln w="9525">
            <a:noFill/>
            <a:miter lim="800000"/>
            <a:headEnd/>
            <a:tailEnd/>
          </a:ln>
        </p:spPr>
      </p:pic>
      <p:sp>
        <p:nvSpPr>
          <p:cNvPr id="64515" name="Text Box 3"/>
          <p:cNvSpPr txBox="1">
            <a:spLocks noChangeArrowheads="1"/>
          </p:cNvSpPr>
          <p:nvPr/>
        </p:nvSpPr>
        <p:spPr bwMode="auto">
          <a:xfrm>
            <a:off x="1535113" y="222250"/>
            <a:ext cx="6046787" cy="822325"/>
          </a:xfrm>
          <a:prstGeom prst="rect">
            <a:avLst/>
          </a:prstGeom>
          <a:solidFill>
            <a:srgbClr val="DDDDDD"/>
          </a:solidFill>
          <a:ln w="9525">
            <a:noFill/>
            <a:miter lim="800000"/>
            <a:headEnd/>
            <a:tailEnd/>
          </a:ln>
        </p:spPr>
        <p:txBody>
          <a:bodyPr>
            <a:spAutoFit/>
          </a:bodyPr>
          <a:lstStyle/>
          <a:p>
            <a:pPr algn="ctr"/>
            <a:r>
              <a:rPr lang="it-IT" b="1">
                <a:latin typeface="Verdana" pitchFamily="34" charset="0"/>
              </a:rPr>
              <a:t>SOSTANZE CHE ALTERANO </a:t>
            </a:r>
          </a:p>
          <a:p>
            <a:pPr algn="ctr"/>
            <a:r>
              <a:rPr lang="it-IT" b="1">
                <a:latin typeface="Verdana" pitchFamily="34" charset="0"/>
              </a:rPr>
              <a:t>LA FUNZIONE ENDOCRINA</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026" descr="Galli F"/>
          <p:cNvPicPr>
            <a:picLocks noChangeAspect="1" noChangeArrowheads="1"/>
          </p:cNvPicPr>
          <p:nvPr/>
        </p:nvPicPr>
        <p:blipFill>
          <a:blip r:embed="rId2" cstate="print"/>
          <a:srcRect l="1317"/>
          <a:stretch>
            <a:fillRect/>
          </a:stretch>
        </p:blipFill>
        <p:spPr bwMode="auto">
          <a:xfrm>
            <a:off x="285750" y="1562100"/>
            <a:ext cx="8564563" cy="3944938"/>
          </a:xfrm>
          <a:prstGeom prst="rect">
            <a:avLst/>
          </a:prstGeom>
          <a:noFill/>
          <a:ln w="9525">
            <a:noFill/>
            <a:miter lim="800000"/>
            <a:headEnd/>
            <a:tailEnd/>
          </a:ln>
        </p:spPr>
      </p:pic>
      <p:sp>
        <p:nvSpPr>
          <p:cNvPr id="65539" name="Text Box 1027"/>
          <p:cNvSpPr txBox="1">
            <a:spLocks noChangeArrowheads="1"/>
          </p:cNvSpPr>
          <p:nvPr/>
        </p:nvSpPr>
        <p:spPr bwMode="auto">
          <a:xfrm>
            <a:off x="1752600" y="222250"/>
            <a:ext cx="5651500" cy="822325"/>
          </a:xfrm>
          <a:prstGeom prst="rect">
            <a:avLst/>
          </a:prstGeom>
          <a:solidFill>
            <a:srgbClr val="DDDDDD"/>
          </a:solidFill>
          <a:ln w="9525">
            <a:noFill/>
            <a:miter lim="800000"/>
            <a:headEnd/>
            <a:tailEnd/>
          </a:ln>
        </p:spPr>
        <p:txBody>
          <a:bodyPr wrap="none">
            <a:spAutoFit/>
          </a:bodyPr>
          <a:lstStyle/>
          <a:p>
            <a:pPr algn="ctr"/>
            <a:r>
              <a:rPr lang="it-IT" b="1">
                <a:latin typeface="Verdana" pitchFamily="34" charset="0"/>
              </a:rPr>
              <a:t>SOSTANZE CHE ALTERANO </a:t>
            </a:r>
          </a:p>
          <a:p>
            <a:pPr algn="ctr"/>
            <a:r>
              <a:rPr lang="it-IT" b="1">
                <a:latin typeface="Verdana" pitchFamily="34" charset="0"/>
              </a:rPr>
              <a:t>IL COMPORTAMENTO SESSUALE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026" descr="Galli F"/>
          <p:cNvPicPr>
            <a:picLocks noChangeAspect="1" noChangeArrowheads="1"/>
          </p:cNvPicPr>
          <p:nvPr/>
        </p:nvPicPr>
        <p:blipFill>
          <a:blip r:embed="rId2" cstate="print"/>
          <a:srcRect/>
          <a:stretch>
            <a:fillRect/>
          </a:stretch>
        </p:blipFill>
        <p:spPr bwMode="auto">
          <a:xfrm>
            <a:off x="171450" y="1611313"/>
            <a:ext cx="8774113" cy="3487737"/>
          </a:xfrm>
          <a:prstGeom prst="rect">
            <a:avLst/>
          </a:prstGeom>
          <a:noFill/>
          <a:ln w="9525">
            <a:noFill/>
            <a:miter lim="800000"/>
            <a:headEnd/>
            <a:tailEnd/>
          </a:ln>
        </p:spPr>
      </p:pic>
      <p:sp>
        <p:nvSpPr>
          <p:cNvPr id="66563" name="Text Box 1027"/>
          <p:cNvSpPr txBox="1">
            <a:spLocks noChangeArrowheads="1"/>
          </p:cNvSpPr>
          <p:nvPr/>
        </p:nvSpPr>
        <p:spPr bwMode="auto">
          <a:xfrm>
            <a:off x="403225" y="222250"/>
            <a:ext cx="8364538" cy="457200"/>
          </a:xfrm>
          <a:prstGeom prst="rect">
            <a:avLst/>
          </a:prstGeom>
          <a:solidFill>
            <a:srgbClr val="DDDDDD"/>
          </a:solidFill>
          <a:ln w="9525">
            <a:noFill/>
            <a:miter lim="800000"/>
            <a:headEnd/>
            <a:tailEnd/>
          </a:ln>
        </p:spPr>
        <p:txBody>
          <a:bodyPr wrap="none">
            <a:spAutoFit/>
          </a:bodyPr>
          <a:lstStyle/>
          <a:p>
            <a:pPr algn="ctr"/>
            <a:r>
              <a:rPr lang="it-IT" b="1">
                <a:latin typeface="Verdana" pitchFamily="34" charset="0"/>
              </a:rPr>
              <a:t>PARAMETRI DI CARATTERIZZAZIONE DEL SEME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1787525" y="222250"/>
            <a:ext cx="5614988" cy="457200"/>
          </a:xfrm>
          <a:prstGeom prst="rect">
            <a:avLst/>
          </a:prstGeom>
          <a:solidFill>
            <a:srgbClr val="DDDDDD"/>
          </a:solidFill>
          <a:ln w="9525">
            <a:noFill/>
            <a:miter lim="800000"/>
            <a:headEnd/>
            <a:tailEnd/>
          </a:ln>
        </p:spPr>
        <p:txBody>
          <a:bodyPr wrap="none">
            <a:spAutoFit/>
          </a:bodyPr>
          <a:lstStyle/>
          <a:p>
            <a:pPr algn="ctr"/>
            <a:r>
              <a:rPr lang="it-IT" b="1">
                <a:latin typeface="Verdana" pitchFamily="34" charset="0"/>
              </a:rPr>
              <a:t>TOSSICOLOGIA RIPRODUTTIVA</a:t>
            </a:r>
          </a:p>
        </p:txBody>
      </p:sp>
      <p:sp>
        <p:nvSpPr>
          <p:cNvPr id="67587" name="Text Box 3"/>
          <p:cNvSpPr txBox="1">
            <a:spLocks noChangeArrowheads="1"/>
          </p:cNvSpPr>
          <p:nvPr/>
        </p:nvSpPr>
        <p:spPr bwMode="auto">
          <a:xfrm>
            <a:off x="0" y="4006850"/>
            <a:ext cx="9078913" cy="2530475"/>
          </a:xfrm>
          <a:prstGeom prst="rect">
            <a:avLst/>
          </a:prstGeom>
          <a:noFill/>
          <a:ln w="9525">
            <a:noFill/>
            <a:miter lim="800000"/>
            <a:headEnd/>
            <a:tailEnd/>
          </a:ln>
        </p:spPr>
        <p:txBody>
          <a:bodyPr wrap="none">
            <a:spAutoFit/>
          </a:bodyPr>
          <a:lstStyle/>
          <a:p>
            <a:r>
              <a:rPr lang="it-IT" sz="2000" b="1">
                <a:latin typeface="Verdana" pitchFamily="34" charset="0"/>
              </a:rPr>
              <a:t>Oltre agli effetti sulla gametogenesi, composti tossici possono</a:t>
            </a:r>
          </a:p>
          <a:p>
            <a:r>
              <a:rPr lang="it-IT" sz="2000" b="1">
                <a:latin typeface="Verdana" pitchFamily="34" charset="0"/>
              </a:rPr>
              <a:t>interferire con la:</a:t>
            </a:r>
          </a:p>
          <a:p>
            <a:pPr lvl="1">
              <a:buFontTx/>
              <a:buChar char="•"/>
            </a:pPr>
            <a:r>
              <a:rPr lang="it-IT" sz="2000" b="1">
                <a:latin typeface="Verdana" pitchFamily="34" charset="0"/>
              </a:rPr>
              <a:t> fase fecondazione a livello tubarico</a:t>
            </a:r>
          </a:p>
          <a:p>
            <a:pPr lvl="1"/>
            <a:r>
              <a:rPr lang="it-IT" sz="2000" b="1">
                <a:latin typeface="Verdana" pitchFamily="34" charset="0"/>
              </a:rPr>
              <a:t>	(motilità degli spermatozoi, reaz. acrosomiale, …)</a:t>
            </a:r>
          </a:p>
          <a:p>
            <a:pPr lvl="1">
              <a:buFontTx/>
              <a:buChar char="•"/>
            </a:pPr>
            <a:r>
              <a:rPr lang="it-IT" sz="2000" b="1">
                <a:latin typeface="Verdana" pitchFamily="34" charset="0"/>
              </a:rPr>
              <a:t> durante il periodo pre-impianto (6-7 giorni dalla </a:t>
            </a:r>
          </a:p>
          <a:p>
            <a:pPr lvl="2"/>
            <a:r>
              <a:rPr lang="it-IT" sz="2000" b="1">
                <a:latin typeface="Verdana" pitchFamily="34" charset="0"/>
              </a:rPr>
              <a:t>fecondazione, allo stato di circa 200 cellule)</a:t>
            </a:r>
          </a:p>
          <a:p>
            <a:pPr lvl="2">
              <a:buFont typeface="Symbol" pitchFamily="18" charset="2"/>
              <a:buChar char="®"/>
            </a:pPr>
            <a:r>
              <a:rPr lang="it-IT" sz="2000" b="1">
                <a:latin typeface="Verdana" pitchFamily="34" charset="0"/>
                <a:sym typeface="Symbol" pitchFamily="18" charset="2"/>
              </a:rPr>
              <a:t> Sostanze miorilassanti, ritardano la discesa </a:t>
            </a:r>
          </a:p>
          <a:p>
            <a:pPr lvl="2">
              <a:buFont typeface="Symbol" pitchFamily="18" charset="2"/>
              <a:buNone/>
            </a:pPr>
            <a:r>
              <a:rPr lang="it-IT" sz="2000" b="1">
                <a:latin typeface="Verdana" pitchFamily="34" charset="0"/>
                <a:sym typeface="Symbol" pitchFamily="18" charset="2"/>
              </a:rPr>
              <a:t>	dell’embrione</a:t>
            </a:r>
          </a:p>
        </p:txBody>
      </p:sp>
      <p:pic>
        <p:nvPicPr>
          <p:cNvPr id="67588" name="Picture 4" descr="Casarett13"/>
          <p:cNvPicPr>
            <a:picLocks noChangeAspect="1" noChangeArrowheads="1"/>
          </p:cNvPicPr>
          <p:nvPr/>
        </p:nvPicPr>
        <p:blipFill>
          <a:blip r:embed="rId2" cstate="print"/>
          <a:srcRect t="29681" b="7068"/>
          <a:stretch>
            <a:fillRect/>
          </a:stretch>
        </p:blipFill>
        <p:spPr bwMode="auto">
          <a:xfrm>
            <a:off x="236538" y="962025"/>
            <a:ext cx="5146675" cy="1704975"/>
          </a:xfrm>
          <a:prstGeom prst="rect">
            <a:avLst/>
          </a:prstGeom>
          <a:noFill/>
          <a:ln w="9525">
            <a:noFill/>
            <a:miter lim="800000"/>
            <a:headEnd/>
            <a:tailEnd/>
          </a:ln>
        </p:spPr>
      </p:pic>
      <p:sp>
        <p:nvSpPr>
          <p:cNvPr id="67589" name="AutoShape 5"/>
          <p:cNvSpPr>
            <a:spLocks noChangeArrowheads="1"/>
          </p:cNvSpPr>
          <p:nvPr/>
        </p:nvSpPr>
        <p:spPr bwMode="auto">
          <a:xfrm>
            <a:off x="5372100" y="876300"/>
            <a:ext cx="3638550" cy="1657350"/>
          </a:xfrm>
          <a:prstGeom prst="leftArrowCallout">
            <a:avLst>
              <a:gd name="adj1" fmla="val 24907"/>
              <a:gd name="adj2" fmla="val 25000"/>
              <a:gd name="adj3" fmla="val 29689"/>
              <a:gd name="adj4" fmla="val 83333"/>
            </a:avLst>
          </a:prstGeom>
          <a:solidFill>
            <a:srgbClr val="DDDDDD"/>
          </a:solidFill>
          <a:ln w="9525">
            <a:solidFill>
              <a:schemeClr val="tx1"/>
            </a:solidFill>
            <a:miter lim="800000"/>
            <a:headEnd/>
            <a:tailEnd/>
          </a:ln>
        </p:spPr>
        <p:txBody>
          <a:bodyPr wrap="none" anchor="ctr"/>
          <a:lstStyle/>
          <a:p>
            <a:pPr algn="ctr"/>
            <a:r>
              <a:rPr lang="it-IT" sz="2000" b="1">
                <a:latin typeface="Verdana" pitchFamily="34" charset="0"/>
              </a:rPr>
              <a:t>Chemioterapici e </a:t>
            </a:r>
          </a:p>
          <a:p>
            <a:pPr algn="ctr"/>
            <a:r>
              <a:rPr lang="it-IT" sz="2000" b="1">
                <a:latin typeface="Verdana" pitchFamily="34" charset="0"/>
              </a:rPr>
              <a:t>disfunzione ovarica</a:t>
            </a:r>
          </a:p>
        </p:txBody>
      </p:sp>
      <p:sp>
        <p:nvSpPr>
          <p:cNvPr id="67590" name="Text Box 6"/>
          <p:cNvSpPr txBox="1">
            <a:spLocks noChangeArrowheads="1"/>
          </p:cNvSpPr>
          <p:nvPr/>
        </p:nvSpPr>
        <p:spPr bwMode="auto">
          <a:xfrm>
            <a:off x="774700" y="2927350"/>
            <a:ext cx="7477125" cy="741363"/>
          </a:xfrm>
          <a:prstGeom prst="rect">
            <a:avLst/>
          </a:prstGeom>
          <a:noFill/>
          <a:ln w="9525">
            <a:solidFill>
              <a:schemeClr val="tx1"/>
            </a:solidFill>
            <a:miter lim="800000"/>
            <a:headEnd/>
            <a:tailEnd/>
          </a:ln>
        </p:spPr>
        <p:txBody>
          <a:bodyPr wrap="none">
            <a:spAutoFit/>
          </a:bodyPr>
          <a:lstStyle/>
          <a:p>
            <a:pPr>
              <a:buFontTx/>
              <a:buChar char="•"/>
            </a:pPr>
            <a:r>
              <a:rPr lang="it-IT" b="1">
                <a:latin typeface="Verdana" pitchFamily="34" charset="0"/>
              </a:rPr>
              <a:t> Attività estrogenica recettoriale del DDT </a:t>
            </a:r>
          </a:p>
          <a:p>
            <a:pPr>
              <a:buFontTx/>
              <a:buChar char="•"/>
            </a:pPr>
            <a:r>
              <a:rPr lang="it-IT" sz="1800" b="1">
                <a:latin typeface="Verdana" pitchFamily="34" charset="0"/>
              </a:rPr>
              <a:t>(perturbatore endocrino)</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asellaDiTesto 4"/>
          <p:cNvSpPr txBox="1">
            <a:spLocks noChangeArrowheads="1"/>
          </p:cNvSpPr>
          <p:nvPr/>
        </p:nvSpPr>
        <p:spPr bwMode="auto">
          <a:xfrm>
            <a:off x="4305300" y="133350"/>
            <a:ext cx="4210050" cy="461963"/>
          </a:xfrm>
          <a:prstGeom prst="rect">
            <a:avLst/>
          </a:prstGeom>
          <a:noFill/>
          <a:ln w="9525">
            <a:solidFill>
              <a:schemeClr val="tx1"/>
            </a:solidFill>
            <a:miter lim="800000"/>
            <a:headEnd/>
            <a:tailEnd/>
          </a:ln>
        </p:spPr>
        <p:txBody>
          <a:bodyPr>
            <a:spAutoFit/>
          </a:bodyPr>
          <a:lstStyle/>
          <a:p>
            <a:r>
              <a:rPr lang="it-IT"/>
              <a:t>   ESPOSIZIONE A TOSSICI</a:t>
            </a:r>
          </a:p>
        </p:txBody>
      </p:sp>
      <p:sp>
        <p:nvSpPr>
          <p:cNvPr id="9" name="Ovale 8"/>
          <p:cNvSpPr/>
          <p:nvPr/>
        </p:nvSpPr>
        <p:spPr>
          <a:xfrm>
            <a:off x="1504950" y="781050"/>
            <a:ext cx="4438650" cy="18478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8612" name="Rettangolo 9"/>
          <p:cNvSpPr>
            <a:spLocks noChangeArrowheads="1"/>
          </p:cNvSpPr>
          <p:nvPr/>
        </p:nvSpPr>
        <p:spPr bwMode="auto">
          <a:xfrm>
            <a:off x="1943100" y="973138"/>
            <a:ext cx="3981450" cy="1465262"/>
          </a:xfrm>
          <a:prstGeom prst="rect">
            <a:avLst/>
          </a:prstGeom>
          <a:noFill/>
          <a:ln w="9525">
            <a:noFill/>
            <a:miter lim="800000"/>
            <a:headEnd/>
            <a:tailEnd/>
          </a:ln>
        </p:spPr>
        <p:txBody>
          <a:bodyPr>
            <a:spAutoFit/>
          </a:bodyPr>
          <a:lstStyle/>
          <a:p>
            <a:r>
              <a:rPr lang="it-IT" sz="1800">
                <a:latin typeface="Arial" charset="0"/>
                <a:cs typeface="Arial" charset="0"/>
              </a:rPr>
              <a:t>Età		     Stress</a:t>
            </a:r>
          </a:p>
          <a:p>
            <a:r>
              <a:rPr lang="it-IT" sz="1800">
                <a:latin typeface="Arial" charset="0"/>
                <a:cs typeface="Arial" charset="0"/>
              </a:rPr>
              <a:t>Patrimonio       	     Stato</a:t>
            </a:r>
          </a:p>
          <a:p>
            <a:r>
              <a:rPr lang="it-IT" sz="1800">
                <a:latin typeface="Arial" charset="0"/>
                <a:cs typeface="Arial" charset="0"/>
              </a:rPr>
              <a:t>genetico          	     nutrizionale</a:t>
            </a:r>
          </a:p>
          <a:p>
            <a:r>
              <a:rPr lang="it-IT" sz="1800">
                <a:latin typeface="Arial" charset="0"/>
                <a:cs typeface="Arial" charset="0"/>
              </a:rPr>
              <a:t>Stato metabolico       Altre</a:t>
            </a:r>
          </a:p>
          <a:p>
            <a:r>
              <a:rPr lang="it-IT" sz="1800">
                <a:latin typeface="Arial" charset="0"/>
                <a:cs typeface="Arial" charset="0"/>
              </a:rPr>
              <a:t>Stato di malattia        esposizioni</a:t>
            </a:r>
          </a:p>
        </p:txBody>
      </p:sp>
      <p:cxnSp>
        <p:nvCxnSpPr>
          <p:cNvPr id="13" name="Connettore 2 12"/>
          <p:cNvCxnSpPr/>
          <p:nvPr/>
        </p:nvCxnSpPr>
        <p:spPr>
          <a:xfrm rot="5400000">
            <a:off x="5791201" y="1019175"/>
            <a:ext cx="800100" cy="3175"/>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68614" name="Rettangolo 13"/>
          <p:cNvSpPr>
            <a:spLocks noChangeArrowheads="1"/>
          </p:cNvSpPr>
          <p:nvPr/>
        </p:nvSpPr>
        <p:spPr bwMode="auto">
          <a:xfrm>
            <a:off x="6057900" y="1536700"/>
            <a:ext cx="3086100" cy="701675"/>
          </a:xfrm>
          <a:prstGeom prst="rect">
            <a:avLst/>
          </a:prstGeom>
          <a:noFill/>
          <a:ln w="9525">
            <a:noFill/>
            <a:miter lim="800000"/>
            <a:headEnd/>
            <a:tailEnd/>
          </a:ln>
        </p:spPr>
        <p:txBody>
          <a:bodyPr>
            <a:spAutoFit/>
          </a:bodyPr>
          <a:lstStyle/>
          <a:p>
            <a:r>
              <a:rPr lang="it-IT" sz="2000">
                <a:latin typeface="Arial" charset="0"/>
                <a:cs typeface="Arial" charset="0"/>
              </a:rPr>
              <a:t>Fattori di suscettibilità</a:t>
            </a:r>
          </a:p>
          <a:p>
            <a:r>
              <a:rPr lang="it-IT" sz="2000">
                <a:latin typeface="Arial" charset="0"/>
                <a:cs typeface="Arial" charset="0"/>
              </a:rPr>
              <a:t>della madre</a:t>
            </a:r>
          </a:p>
        </p:txBody>
      </p:sp>
      <p:sp>
        <p:nvSpPr>
          <p:cNvPr id="68615" name="Rettangolo 14"/>
          <p:cNvSpPr>
            <a:spLocks noChangeArrowheads="1"/>
          </p:cNvSpPr>
          <p:nvPr/>
        </p:nvSpPr>
        <p:spPr bwMode="auto">
          <a:xfrm>
            <a:off x="4743450" y="3073400"/>
            <a:ext cx="3981450" cy="2308225"/>
          </a:xfrm>
          <a:prstGeom prst="rect">
            <a:avLst/>
          </a:prstGeom>
          <a:noFill/>
          <a:ln w="22225">
            <a:solidFill>
              <a:schemeClr val="tx1"/>
            </a:solidFill>
            <a:miter lim="800000"/>
            <a:headEnd/>
            <a:tailEnd/>
          </a:ln>
        </p:spPr>
        <p:txBody>
          <a:bodyPr>
            <a:spAutoFit/>
          </a:bodyPr>
          <a:lstStyle/>
          <a:p>
            <a:r>
              <a:rPr lang="it-IT" sz="1800">
                <a:latin typeface="Arial" charset="0"/>
                <a:cs typeface="Arial" charset="0"/>
              </a:rPr>
              <a:t>Anemia o tossiemia</a:t>
            </a:r>
          </a:p>
          <a:p>
            <a:r>
              <a:rPr lang="it-IT" sz="1800">
                <a:latin typeface="Arial" charset="0"/>
                <a:cs typeface="Arial" charset="0"/>
              </a:rPr>
              <a:t>Squilibrio endocrino</a:t>
            </a:r>
          </a:p>
          <a:p>
            <a:r>
              <a:rPr lang="it-IT" sz="1800">
                <a:latin typeface="Arial" charset="0"/>
                <a:cs typeface="Arial" charset="0"/>
              </a:rPr>
              <a:t>Deficit nutrizionale</a:t>
            </a:r>
          </a:p>
          <a:p>
            <a:r>
              <a:rPr lang="it-IT" sz="1800">
                <a:latin typeface="Arial" charset="0"/>
                <a:cs typeface="Arial" charset="0"/>
              </a:rPr>
              <a:t>Squilibrio elettrolitico</a:t>
            </a:r>
          </a:p>
          <a:p>
            <a:r>
              <a:rPr lang="it-IT" sz="1800">
                <a:latin typeface="Arial" charset="0"/>
                <a:cs typeface="Arial" charset="0"/>
              </a:rPr>
              <a:t>Alterazioni dell’equilibrio acido-base</a:t>
            </a:r>
          </a:p>
          <a:p>
            <a:r>
              <a:rPr lang="it-IT" sz="1800">
                <a:latin typeface="Arial" charset="0"/>
                <a:cs typeface="Arial" charset="0"/>
              </a:rPr>
              <a:t>Ridotto flusso ematico uterino</a:t>
            </a:r>
          </a:p>
          <a:p>
            <a:r>
              <a:rPr lang="it-IT" sz="1800">
                <a:latin typeface="Arial" charset="0"/>
                <a:cs typeface="Arial" charset="0"/>
              </a:rPr>
              <a:t>Alterata funzione d’organo</a:t>
            </a:r>
          </a:p>
          <a:p>
            <a:r>
              <a:rPr lang="it-IT" sz="1800">
                <a:latin typeface="Arial" charset="0"/>
                <a:cs typeface="Arial" charset="0"/>
              </a:rPr>
              <a:t>Ridotta quantità/qualità del latte</a:t>
            </a:r>
          </a:p>
        </p:txBody>
      </p:sp>
      <p:sp>
        <p:nvSpPr>
          <p:cNvPr id="68616" name="Rettangolo 15"/>
          <p:cNvSpPr>
            <a:spLocks noChangeArrowheads="1"/>
          </p:cNvSpPr>
          <p:nvPr/>
        </p:nvSpPr>
        <p:spPr bwMode="auto">
          <a:xfrm>
            <a:off x="76200" y="4364038"/>
            <a:ext cx="2819400" cy="1477962"/>
          </a:xfrm>
          <a:prstGeom prst="rect">
            <a:avLst/>
          </a:prstGeom>
          <a:noFill/>
          <a:ln w="9525">
            <a:solidFill>
              <a:schemeClr val="tx1"/>
            </a:solidFill>
            <a:miter lim="800000"/>
            <a:headEnd/>
            <a:tailEnd/>
          </a:ln>
        </p:spPr>
        <p:txBody>
          <a:bodyPr>
            <a:spAutoFit/>
          </a:bodyPr>
          <a:lstStyle/>
          <a:p>
            <a:r>
              <a:rPr lang="it-IT" sz="1800">
                <a:latin typeface="Arial" charset="0"/>
                <a:cs typeface="Arial" charset="0"/>
              </a:rPr>
              <a:t>Insufficienza placentare</a:t>
            </a:r>
          </a:p>
          <a:p>
            <a:r>
              <a:rPr lang="it-IT" sz="1800">
                <a:latin typeface="Arial" charset="0"/>
                <a:cs typeface="Arial" charset="0"/>
              </a:rPr>
              <a:t>•ridotta dimensione</a:t>
            </a:r>
          </a:p>
          <a:p>
            <a:r>
              <a:rPr lang="it-IT" sz="1800">
                <a:latin typeface="Arial" charset="0"/>
                <a:cs typeface="Arial" charset="0"/>
              </a:rPr>
              <a:t>•ridotto flusso sanguigno</a:t>
            </a:r>
          </a:p>
          <a:p>
            <a:r>
              <a:rPr lang="it-IT" sz="1800">
                <a:latin typeface="Arial" charset="0"/>
                <a:cs typeface="Arial" charset="0"/>
              </a:rPr>
              <a:t>•alterato metabolismo</a:t>
            </a:r>
          </a:p>
          <a:p>
            <a:r>
              <a:rPr lang="it-IT" sz="1800">
                <a:latin typeface="Arial" charset="0"/>
                <a:cs typeface="Arial" charset="0"/>
              </a:rPr>
              <a:t>•alterato trasporto</a:t>
            </a:r>
          </a:p>
        </p:txBody>
      </p:sp>
      <p:cxnSp>
        <p:nvCxnSpPr>
          <p:cNvPr id="23" name="Connettore 4 22"/>
          <p:cNvCxnSpPr/>
          <p:nvPr/>
        </p:nvCxnSpPr>
        <p:spPr>
          <a:xfrm rot="16200000" flipH="1">
            <a:off x="5581650" y="2228850"/>
            <a:ext cx="876300" cy="647700"/>
          </a:xfrm>
          <a:prstGeom prst="bentConnector3">
            <a:avLst>
              <a:gd name="adj1" fmla="val 50000"/>
            </a:avLst>
          </a:prstGeom>
          <a:ln w="22225">
            <a:solidFill>
              <a:srgbClr val="FF33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68618" name="Rettangolo 24"/>
          <p:cNvSpPr>
            <a:spLocks noChangeArrowheads="1"/>
          </p:cNvSpPr>
          <p:nvPr/>
        </p:nvSpPr>
        <p:spPr bwMode="auto">
          <a:xfrm>
            <a:off x="228600" y="3032125"/>
            <a:ext cx="1600200" cy="708025"/>
          </a:xfrm>
          <a:prstGeom prst="rect">
            <a:avLst/>
          </a:prstGeom>
          <a:noFill/>
          <a:ln w="9525">
            <a:solidFill>
              <a:schemeClr val="tx1"/>
            </a:solidFill>
            <a:miter lim="800000"/>
            <a:headEnd/>
            <a:tailEnd/>
          </a:ln>
        </p:spPr>
        <p:txBody>
          <a:bodyPr>
            <a:spAutoFit/>
          </a:bodyPr>
          <a:lstStyle/>
          <a:p>
            <a:r>
              <a:rPr lang="it-IT" sz="2000">
                <a:latin typeface="Arial" charset="0"/>
                <a:cs typeface="Arial" charset="0"/>
              </a:rPr>
              <a:t>Tossicità</a:t>
            </a:r>
          </a:p>
          <a:p>
            <a:r>
              <a:rPr lang="it-IT" sz="2000">
                <a:latin typeface="Arial" charset="0"/>
                <a:cs typeface="Arial" charset="0"/>
              </a:rPr>
              <a:t>placentare</a:t>
            </a:r>
          </a:p>
        </p:txBody>
      </p:sp>
      <p:sp>
        <p:nvSpPr>
          <p:cNvPr id="68619" name="Rettangolo 25"/>
          <p:cNvSpPr>
            <a:spLocks noChangeArrowheads="1"/>
          </p:cNvSpPr>
          <p:nvPr/>
        </p:nvSpPr>
        <p:spPr bwMode="auto">
          <a:xfrm>
            <a:off x="2373313" y="3141663"/>
            <a:ext cx="1855787" cy="460375"/>
          </a:xfrm>
          <a:prstGeom prst="rect">
            <a:avLst/>
          </a:prstGeom>
          <a:noFill/>
          <a:ln w="9525">
            <a:solidFill>
              <a:schemeClr val="tx1"/>
            </a:solidFill>
            <a:miter lim="800000"/>
            <a:headEnd/>
            <a:tailEnd/>
          </a:ln>
        </p:spPr>
        <p:txBody>
          <a:bodyPr wrap="none">
            <a:spAutoFit/>
          </a:bodyPr>
          <a:lstStyle/>
          <a:p>
            <a:r>
              <a:rPr lang="it-IT" b="1"/>
              <a:t>PLACENTA</a:t>
            </a:r>
          </a:p>
        </p:txBody>
      </p:sp>
      <p:cxnSp>
        <p:nvCxnSpPr>
          <p:cNvPr id="27" name="Connettore 2 26"/>
          <p:cNvCxnSpPr/>
          <p:nvPr/>
        </p:nvCxnSpPr>
        <p:spPr>
          <a:xfrm rot="5400000">
            <a:off x="677863" y="3990975"/>
            <a:ext cx="531812" cy="20638"/>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p:nvPr/>
        </p:nvCxnSpPr>
        <p:spPr>
          <a:xfrm rot="10800000">
            <a:off x="1885950" y="3448050"/>
            <a:ext cx="476250" cy="1588"/>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ttore 4 31"/>
          <p:cNvCxnSpPr/>
          <p:nvPr/>
        </p:nvCxnSpPr>
        <p:spPr>
          <a:xfrm rot="5400000">
            <a:off x="2286000" y="2667000"/>
            <a:ext cx="609600" cy="304800"/>
          </a:xfrm>
          <a:prstGeom prst="bentConnector3">
            <a:avLst>
              <a:gd name="adj1" fmla="val 50000"/>
            </a:avLst>
          </a:prstGeom>
          <a:ln w="22225">
            <a:solidFill>
              <a:srgbClr val="FF33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68623" name="Rettangolo 32"/>
          <p:cNvSpPr>
            <a:spLocks noChangeArrowheads="1"/>
          </p:cNvSpPr>
          <p:nvPr/>
        </p:nvSpPr>
        <p:spPr bwMode="auto">
          <a:xfrm>
            <a:off x="3162300" y="3925888"/>
            <a:ext cx="1524000" cy="1754187"/>
          </a:xfrm>
          <a:prstGeom prst="rect">
            <a:avLst/>
          </a:prstGeom>
          <a:noFill/>
          <a:ln w="9525">
            <a:noFill/>
            <a:miter lim="800000"/>
            <a:headEnd/>
            <a:tailEnd/>
          </a:ln>
        </p:spPr>
        <p:txBody>
          <a:bodyPr>
            <a:spAutoFit/>
          </a:bodyPr>
          <a:lstStyle/>
          <a:p>
            <a:r>
              <a:rPr lang="it-IT" sz="1800">
                <a:latin typeface="Arial" charset="0"/>
                <a:cs typeface="Arial" charset="0"/>
              </a:rPr>
              <a:t>Passaggio</a:t>
            </a:r>
          </a:p>
          <a:p>
            <a:r>
              <a:rPr lang="it-IT" sz="1800">
                <a:latin typeface="Arial" charset="0"/>
                <a:cs typeface="Arial" charset="0"/>
              </a:rPr>
              <a:t>placentare?</a:t>
            </a:r>
          </a:p>
          <a:p>
            <a:endParaRPr lang="it-IT" sz="1800">
              <a:latin typeface="Arial" charset="0"/>
              <a:cs typeface="Arial" charset="0"/>
            </a:endParaRPr>
          </a:p>
          <a:p>
            <a:r>
              <a:rPr lang="it-IT" sz="1800">
                <a:latin typeface="Arial" charset="0"/>
                <a:cs typeface="Arial" charset="0"/>
              </a:rPr>
              <a:t>Effetti tossici</a:t>
            </a:r>
          </a:p>
          <a:p>
            <a:r>
              <a:rPr lang="it-IT" sz="1800">
                <a:latin typeface="Arial" charset="0"/>
                <a:cs typeface="Arial" charset="0"/>
              </a:rPr>
              <a:t>Diretti sullo sviluppo</a:t>
            </a:r>
          </a:p>
        </p:txBody>
      </p:sp>
      <p:sp>
        <p:nvSpPr>
          <p:cNvPr id="68624" name="Rettangolo 33"/>
          <p:cNvSpPr>
            <a:spLocks noChangeArrowheads="1"/>
          </p:cNvSpPr>
          <p:nvPr/>
        </p:nvSpPr>
        <p:spPr bwMode="auto">
          <a:xfrm>
            <a:off x="3143250" y="6027738"/>
            <a:ext cx="2343150" cy="830262"/>
          </a:xfrm>
          <a:prstGeom prst="rect">
            <a:avLst/>
          </a:prstGeom>
          <a:noFill/>
          <a:ln w="9525">
            <a:solidFill>
              <a:schemeClr val="tx1"/>
            </a:solidFill>
            <a:miter lim="800000"/>
            <a:headEnd/>
            <a:tailEnd/>
          </a:ln>
        </p:spPr>
        <p:txBody>
          <a:bodyPr>
            <a:spAutoFit/>
          </a:bodyPr>
          <a:lstStyle/>
          <a:p>
            <a:r>
              <a:rPr lang="it-IT"/>
              <a:t>SVILUPPO</a:t>
            </a:r>
          </a:p>
          <a:p>
            <a:r>
              <a:rPr lang="it-IT"/>
              <a:t>ANORMALE</a:t>
            </a:r>
          </a:p>
        </p:txBody>
      </p:sp>
      <p:sp>
        <p:nvSpPr>
          <p:cNvPr id="68625" name="Rettangolo 35"/>
          <p:cNvSpPr>
            <a:spLocks noChangeArrowheads="1"/>
          </p:cNvSpPr>
          <p:nvPr/>
        </p:nvSpPr>
        <p:spPr bwMode="auto">
          <a:xfrm>
            <a:off x="5695950" y="5661025"/>
            <a:ext cx="2933700" cy="646113"/>
          </a:xfrm>
          <a:prstGeom prst="rect">
            <a:avLst/>
          </a:prstGeom>
          <a:noFill/>
          <a:ln w="9525">
            <a:noFill/>
            <a:miter lim="800000"/>
            <a:headEnd/>
            <a:tailEnd/>
          </a:ln>
        </p:spPr>
        <p:txBody>
          <a:bodyPr>
            <a:spAutoFit/>
          </a:bodyPr>
          <a:lstStyle/>
          <a:p>
            <a:r>
              <a:rPr lang="it-IT" sz="1800">
                <a:latin typeface="Arial" charset="0"/>
                <a:cs typeface="Arial" charset="0"/>
              </a:rPr>
              <a:t>Effetti tossici indiretti</a:t>
            </a:r>
          </a:p>
          <a:p>
            <a:r>
              <a:rPr lang="it-IT" sz="1800">
                <a:latin typeface="Arial" charset="0"/>
                <a:cs typeface="Arial" charset="0"/>
              </a:rPr>
              <a:t>sullo sviluppo</a:t>
            </a:r>
          </a:p>
        </p:txBody>
      </p:sp>
      <p:cxnSp>
        <p:nvCxnSpPr>
          <p:cNvPr id="38" name="Connettore 2 37"/>
          <p:cNvCxnSpPr/>
          <p:nvPr/>
        </p:nvCxnSpPr>
        <p:spPr>
          <a:xfrm rot="16200000" flipH="1">
            <a:off x="1828800" y="4457700"/>
            <a:ext cx="2266950" cy="742950"/>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43" name="Connettore 2 42"/>
          <p:cNvCxnSpPr/>
          <p:nvPr/>
        </p:nvCxnSpPr>
        <p:spPr>
          <a:xfrm>
            <a:off x="2343150" y="6000750"/>
            <a:ext cx="742950" cy="590550"/>
          </a:xfrm>
          <a:prstGeom prst="straightConnector1">
            <a:avLst/>
          </a:prstGeom>
          <a:ln w="22225">
            <a:solidFill>
              <a:srgbClr val="FF33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5" name="Connettore 2 44"/>
          <p:cNvCxnSpPr/>
          <p:nvPr/>
        </p:nvCxnSpPr>
        <p:spPr>
          <a:xfrm rot="5400000">
            <a:off x="5381625" y="5591175"/>
            <a:ext cx="704850" cy="304800"/>
          </a:xfrm>
          <a:prstGeom prst="straightConnector1">
            <a:avLst/>
          </a:prstGeom>
          <a:ln w="15875">
            <a:solidFill>
              <a:srgbClr val="FF33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6" name="Rettangolo 45"/>
          <p:cNvSpPr/>
          <p:nvPr/>
        </p:nvSpPr>
        <p:spPr>
          <a:xfrm>
            <a:off x="7248524" y="3581400"/>
            <a:ext cx="3305175" cy="1562100"/>
          </a:xfrm>
          <a:prstGeom prst="rect">
            <a:avLst/>
          </a:prstGeom>
          <a:noFill/>
          <a:ln>
            <a:no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latin typeface="Arial" pitchFamily="34" charset="0"/>
                <a:cs typeface="Arial" pitchFamily="34" charset="0"/>
              </a:rPr>
              <a:t>Potenziali effetti materni</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381000" y="241300"/>
            <a:ext cx="8331200" cy="523875"/>
          </a:xfrm>
          <a:prstGeom prst="rect">
            <a:avLst/>
          </a:prstGeom>
          <a:solidFill>
            <a:srgbClr val="DDDDDD"/>
          </a:solidFill>
          <a:ln w="9525">
            <a:noFill/>
            <a:miter lim="800000"/>
            <a:headEnd/>
            <a:tailEnd/>
          </a:ln>
        </p:spPr>
        <p:txBody>
          <a:bodyPr>
            <a:spAutoFit/>
          </a:bodyPr>
          <a:lstStyle/>
          <a:p>
            <a:pPr algn="ctr"/>
            <a:r>
              <a:rPr lang="it-IT" sz="2800"/>
              <a:t>BARRIERA PLACENTARE</a:t>
            </a:r>
            <a:endParaRPr lang="it-IT" sz="2800" b="1">
              <a:latin typeface="Verdana" pitchFamily="34" charset="0"/>
            </a:endParaRPr>
          </a:p>
        </p:txBody>
      </p:sp>
      <p:sp>
        <p:nvSpPr>
          <p:cNvPr id="69635" name="Text Box 3"/>
          <p:cNvSpPr txBox="1">
            <a:spLocks noChangeArrowheads="1"/>
          </p:cNvSpPr>
          <p:nvPr/>
        </p:nvSpPr>
        <p:spPr bwMode="auto">
          <a:xfrm>
            <a:off x="233363" y="1216025"/>
            <a:ext cx="8639175" cy="5203825"/>
          </a:xfrm>
          <a:prstGeom prst="rect">
            <a:avLst/>
          </a:prstGeom>
          <a:noFill/>
          <a:ln w="9525">
            <a:noFill/>
            <a:miter lim="800000"/>
            <a:headEnd/>
            <a:tailEnd/>
          </a:ln>
        </p:spPr>
        <p:txBody>
          <a:bodyPr>
            <a:spAutoFit/>
          </a:bodyPr>
          <a:lstStyle/>
          <a:p>
            <a:r>
              <a:rPr lang="it-IT" b="1"/>
              <a:t>Il sangue fetale è separato da quello materno dal sincizio</a:t>
            </a:r>
          </a:p>
          <a:p>
            <a:r>
              <a:rPr lang="it-IT" b="1"/>
              <a:t>placentare, dall’interstizio villare e dalle cellule endoteliali dei</a:t>
            </a:r>
          </a:p>
          <a:p>
            <a:r>
              <a:rPr lang="it-IT" b="1"/>
              <a:t>capillari villari. </a:t>
            </a:r>
          </a:p>
          <a:p>
            <a:r>
              <a:rPr lang="it-IT" b="1"/>
              <a:t>La barriera placentare è formata dalle cellule epiteliali che tappezzano i villi coriali e dalle cellule endoteliali dei vasi che contengono il sangue destinato al feto. </a:t>
            </a:r>
          </a:p>
          <a:p>
            <a:r>
              <a:rPr lang="it-IT" b="1"/>
              <a:t>Le sostanze che attraversano la membrana dei villi raggiungono il feto mediante le vene placentari fetali che convergono nella vena ombelicale.</a:t>
            </a:r>
          </a:p>
          <a:p>
            <a:endParaRPr lang="it-IT" b="1"/>
          </a:p>
          <a:p>
            <a:r>
              <a:rPr lang="it-IT" b="1">
                <a:solidFill>
                  <a:srgbClr val="FF0000"/>
                </a:solidFill>
              </a:rPr>
              <a:t>La placenta rappresenta un’efficace barriera solo per singole somministrazioni di farmaci idrosolubili.</a:t>
            </a:r>
            <a:r>
              <a:rPr lang="it-IT">
                <a:solidFill>
                  <a:srgbClr val="FF0000"/>
                </a:solidFill>
              </a:rPr>
              <a:t> Per somministrazioni ripetute è possibile che il farmaco raggiunga gradualmente una concentrazione apprezzabile anche nel sangue fetale.</a:t>
            </a:r>
            <a:endParaRPr lang="it-IT" b="1">
              <a:solidFill>
                <a:srgbClr val="FF0000"/>
              </a:solidFill>
              <a:latin typeface="Verdana"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B16_01_ITAsmall">
            <a:hlinkClick r:id="rId2"/>
          </p:cNvPr>
          <p:cNvPicPr>
            <a:picLocks noChangeAspect="1" noChangeArrowheads="1"/>
          </p:cNvPicPr>
          <p:nvPr/>
        </p:nvPicPr>
        <p:blipFill>
          <a:blip r:embed="rId3" cstate="print"/>
          <a:srcRect/>
          <a:stretch>
            <a:fillRect/>
          </a:stretch>
        </p:blipFill>
        <p:spPr bwMode="auto">
          <a:xfrm>
            <a:off x="0" y="0"/>
            <a:ext cx="4995863" cy="6858000"/>
          </a:xfrm>
          <a:prstGeom prst="rect">
            <a:avLst/>
          </a:prstGeom>
          <a:noFill/>
          <a:ln w="9525">
            <a:noFill/>
            <a:miter lim="800000"/>
            <a:headEnd/>
            <a:tailEnd/>
          </a:ln>
        </p:spPr>
      </p:pic>
      <p:pic>
        <p:nvPicPr>
          <p:cNvPr id="70659" name="Picture 7" descr="placenta"/>
          <p:cNvPicPr>
            <a:picLocks noChangeAspect="1" noChangeArrowheads="1"/>
          </p:cNvPicPr>
          <p:nvPr/>
        </p:nvPicPr>
        <p:blipFill>
          <a:blip r:embed="rId4" cstate="print"/>
          <a:srcRect/>
          <a:stretch>
            <a:fillRect/>
          </a:stretch>
        </p:blipFill>
        <p:spPr bwMode="auto">
          <a:xfrm>
            <a:off x="5008563" y="0"/>
            <a:ext cx="4135437" cy="4975225"/>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381000" y="241300"/>
            <a:ext cx="8331200" cy="946150"/>
          </a:xfrm>
          <a:prstGeom prst="rect">
            <a:avLst/>
          </a:prstGeom>
          <a:solidFill>
            <a:srgbClr val="DDDDDD"/>
          </a:solidFill>
          <a:ln w="9525">
            <a:noFill/>
            <a:miter lim="800000"/>
            <a:headEnd/>
            <a:tailEnd/>
          </a:ln>
        </p:spPr>
        <p:txBody>
          <a:bodyPr>
            <a:spAutoFit/>
          </a:bodyPr>
          <a:lstStyle/>
          <a:p>
            <a:pPr algn="ctr"/>
            <a:r>
              <a:rPr lang="it-IT" sz="2800" b="1">
                <a:latin typeface="Verdana" pitchFamily="34" charset="0"/>
              </a:rPr>
              <a:t>TRASFERIMENTO PLACENTARE DEI FARMACI</a:t>
            </a:r>
          </a:p>
        </p:txBody>
      </p:sp>
      <p:sp>
        <p:nvSpPr>
          <p:cNvPr id="71683" name="Text Box 3"/>
          <p:cNvSpPr txBox="1">
            <a:spLocks noChangeArrowheads="1"/>
          </p:cNvSpPr>
          <p:nvPr/>
        </p:nvSpPr>
        <p:spPr bwMode="auto">
          <a:xfrm>
            <a:off x="233363" y="1216025"/>
            <a:ext cx="8639175" cy="5578475"/>
          </a:xfrm>
          <a:prstGeom prst="rect">
            <a:avLst/>
          </a:prstGeom>
          <a:noFill/>
          <a:ln w="9525">
            <a:noFill/>
            <a:miter lim="800000"/>
            <a:headEnd/>
            <a:tailEnd/>
          </a:ln>
        </p:spPr>
        <p:txBody>
          <a:bodyPr>
            <a:spAutoFit/>
          </a:bodyPr>
          <a:lstStyle/>
          <a:p>
            <a:pPr>
              <a:buFontTx/>
              <a:buChar char="•"/>
            </a:pPr>
            <a:r>
              <a:rPr lang="it-IT" sz="2000" b="1">
                <a:latin typeface="Verdana" pitchFamily="34" charset="0"/>
              </a:rPr>
              <a:t> La maggior parte dei farmaci attraversano la placenta </a:t>
            </a:r>
          </a:p>
          <a:p>
            <a:r>
              <a:rPr lang="it-IT" sz="2000" b="1">
                <a:latin typeface="Verdana" pitchFamily="34" charset="0"/>
              </a:rPr>
              <a:t>in direzione verso il feto. Questo fenomeno dipende da:</a:t>
            </a:r>
          </a:p>
          <a:p>
            <a:r>
              <a:rPr lang="it-IT" sz="2000" b="1">
                <a:latin typeface="Verdana" pitchFamily="34" charset="0"/>
              </a:rPr>
              <a:t>	- Caratteristiche chimico-fisiche della molecola</a:t>
            </a:r>
          </a:p>
          <a:p>
            <a:r>
              <a:rPr lang="it-IT" sz="2000" b="1">
                <a:latin typeface="Verdana" pitchFamily="34" charset="0"/>
              </a:rPr>
              <a:t>		Dimensioni e peso molecolare </a:t>
            </a:r>
          </a:p>
          <a:p>
            <a:r>
              <a:rPr lang="it-IT" sz="2000" b="1">
                <a:latin typeface="Verdana" pitchFamily="34" charset="0"/>
              </a:rPr>
              <a:t>		Liposolubilità</a:t>
            </a:r>
          </a:p>
          <a:p>
            <a:r>
              <a:rPr lang="it-IT" sz="2000" b="1">
                <a:latin typeface="Verdana" pitchFamily="34" charset="0"/>
              </a:rPr>
              <a:t>		pH (acidosi materna o fetale)</a:t>
            </a:r>
          </a:p>
          <a:p>
            <a:r>
              <a:rPr lang="it-IT" sz="2000" b="1">
                <a:latin typeface="Verdana" pitchFamily="34" charset="0"/>
              </a:rPr>
              <a:t>	- Caratteristiche anatomo-fisiologiche della placenta</a:t>
            </a:r>
          </a:p>
          <a:p>
            <a:r>
              <a:rPr lang="it-IT" sz="2000" b="1">
                <a:latin typeface="Verdana" pitchFamily="34" charset="0"/>
              </a:rPr>
              <a:t>	(spessore, maturazione ed attività metabolica)</a:t>
            </a:r>
          </a:p>
          <a:p>
            <a:r>
              <a:rPr lang="it-IT" sz="2000" b="1">
                <a:latin typeface="Verdana" pitchFamily="34" charset="0"/>
              </a:rPr>
              <a:t>	- Emodinamica del circolo materno-fetale (il 	10% 	della gittata cardiaca raggiunge la placenta!)</a:t>
            </a:r>
          </a:p>
          <a:p>
            <a:r>
              <a:rPr lang="it-IT" sz="2000" b="1">
                <a:latin typeface="Verdana" pitchFamily="34" charset="0"/>
              </a:rPr>
              <a:t>	- Modificazioni f.cinetiche materne (ad es. riduzione 	delle proteine plasmatiche, aumento del Vd) e fetali </a:t>
            </a:r>
          </a:p>
          <a:p>
            <a:pPr>
              <a:buFontTx/>
              <a:buChar char="•"/>
            </a:pPr>
            <a:endParaRPr lang="it-IT" sz="2000" b="1">
              <a:latin typeface="Verdana" pitchFamily="34" charset="0"/>
            </a:endParaRPr>
          </a:p>
          <a:p>
            <a:r>
              <a:rPr lang="it-IT" sz="2000" b="1">
                <a:latin typeface="Verdana" pitchFamily="34" charset="0"/>
              </a:rPr>
              <a:t>Questi tre parametri variano con il progredire della </a:t>
            </a:r>
          </a:p>
          <a:p>
            <a:r>
              <a:rPr lang="it-IT" sz="2000" b="1">
                <a:latin typeface="Verdana" pitchFamily="34" charset="0"/>
              </a:rPr>
              <a:t>gravidanza e durante il travaglio</a:t>
            </a:r>
          </a:p>
          <a:p>
            <a:endParaRPr lang="it-IT" sz="2000" b="1">
              <a:latin typeface="Verdana" pitchFamily="34" charset="0"/>
            </a:endParaRPr>
          </a:p>
          <a:p>
            <a:r>
              <a:rPr lang="it-IT" sz="2000" b="1">
                <a:latin typeface="Verdana" pitchFamily="34" charset="0"/>
              </a:rPr>
              <a:t>Esiste anche un passaggio di farmaci nel liquido amniotico attraverso le membrane amnio-coriali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596900" y="0"/>
            <a:ext cx="7772400" cy="876300"/>
          </a:xfrm>
          <a:solidFill>
            <a:srgbClr val="CCFFFF"/>
          </a:solidFill>
        </p:spPr>
        <p:txBody>
          <a:bodyPr/>
          <a:lstStyle/>
          <a:p>
            <a:r>
              <a:rPr lang="it-IT" sz="2800" b="1" smtClean="0"/>
              <a:t>Le cause di disturbi congeniti nell’uomo</a:t>
            </a:r>
          </a:p>
        </p:txBody>
      </p:sp>
      <p:graphicFrame>
        <p:nvGraphicFramePr>
          <p:cNvPr id="81978" name="Group 58"/>
          <p:cNvGraphicFramePr>
            <a:graphicFrameLocks noGrp="1"/>
          </p:cNvGraphicFramePr>
          <p:nvPr>
            <p:ph idx="1"/>
          </p:nvPr>
        </p:nvGraphicFramePr>
        <p:xfrm>
          <a:off x="647700" y="965200"/>
          <a:ext cx="7772400" cy="5721604"/>
        </p:xfrm>
        <a:graphic>
          <a:graphicData uri="http://schemas.openxmlformats.org/drawingml/2006/table">
            <a:tbl>
              <a:tblPr/>
              <a:tblGrid>
                <a:gridCol w="5295900"/>
                <a:gridCol w="2476500"/>
              </a:tblGrid>
              <a:tr h="5461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dirty="0" smtClean="0">
                          <a:ln>
                            <a:noFill/>
                          </a:ln>
                          <a:solidFill>
                            <a:schemeClr val="tx1"/>
                          </a:solidFill>
                          <a:effectLst/>
                          <a:latin typeface="Times New Roman" pitchFamily="18" charset="0"/>
                        </a:rPr>
                        <a:t>Causa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Frequenza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57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Malattia ereditaria nota</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Disturbi cromosomici</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Radiazioni</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Infezioni materne:</a:t>
                      </a:r>
                    </a:p>
                    <a:p>
                      <a:pPr marL="0" marR="0" lvl="0" indent="0" algn="l" defTabSz="914400" rtl="0" eaLnBrk="0" fontAlgn="base" latinLnBrk="0" hangingPunct="0">
                        <a:lnSpc>
                          <a:spcPct val="8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rPr>
                        <a:t>     AIDS, borreliosi, epatite B, Herpes simplex, listeriosi, sifilide, malaria, eritema infettivo acuto, rosolia, toxoplasmosi, varicella, malattia da Citomegalovirus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Malattie materne:</a:t>
                      </a:r>
                    </a:p>
                    <a:p>
                      <a:pPr marL="0" marR="0" lvl="0" indent="0" algn="l" defTabSz="914400" rtl="0" eaLnBrk="0" fontAlgn="base" latinLnBrk="0" hangingPunct="0">
                        <a:lnSpc>
                          <a:spcPct val="80000"/>
                        </a:lnSpc>
                        <a:spcBef>
                          <a:spcPct val="20000"/>
                        </a:spcBef>
                        <a:spcAft>
                          <a:spcPct val="0"/>
                        </a:spcAft>
                        <a:buClrTx/>
                        <a:buSzTx/>
                        <a:buFontTx/>
                        <a:buNone/>
                        <a:tabLst/>
                      </a:pPr>
                      <a:r>
                        <a:rPr kumimoji="0" lang="it-IT" sz="2000" b="0" i="0" u="none" strike="noStrike" cap="none" normalizeH="0" baseline="0" smtClean="0">
                          <a:ln>
                            <a:noFill/>
                          </a:ln>
                          <a:solidFill>
                            <a:schemeClr val="tx1"/>
                          </a:solidFill>
                          <a:effectLst/>
                          <a:latin typeface="Times New Roman" pitchFamily="18" charset="0"/>
                        </a:rPr>
                        <a:t>     Diabete, ipotiroidismo, fenilchetonuria, tumori virilizzanti</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rgbClr val="FF3300"/>
                          </a:solidFill>
                          <a:effectLst/>
                          <a:latin typeface="Times New Roman" pitchFamily="18" charset="0"/>
                        </a:rPr>
                        <a:t>Farmaci, inquinanti</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smtClean="0">
                          <a:ln>
                            <a:noFill/>
                          </a:ln>
                          <a:solidFill>
                            <a:schemeClr val="tx1"/>
                          </a:solidFill>
                          <a:effectLst/>
                          <a:latin typeface="Times New Roman" pitchFamily="18" charset="0"/>
                        </a:rPr>
                        <a:t>Cause sconosciute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dirty="0" smtClean="0">
                          <a:ln>
                            <a:noFill/>
                          </a:ln>
                          <a:solidFill>
                            <a:schemeClr val="tx1"/>
                          </a:solidFill>
                          <a:effectLst/>
                          <a:latin typeface="Times New Roman" pitchFamily="18" charset="0"/>
                        </a:rPr>
                        <a:t>÷ 20</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dirty="0" smtClean="0">
                          <a:ln>
                            <a:noFill/>
                          </a:ln>
                          <a:solidFill>
                            <a:schemeClr val="tx1"/>
                          </a:solidFill>
                          <a:effectLst/>
                          <a:latin typeface="Times New Roman" pitchFamily="18" charset="0"/>
                        </a:rPr>
                        <a:t>3 ÷5</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dirty="0" smtClean="0">
                          <a:ln>
                            <a:noFill/>
                          </a:ln>
                          <a:solidFill>
                            <a:schemeClr val="tx1"/>
                          </a:solidFill>
                          <a:effectLst/>
                          <a:latin typeface="Times New Roman" pitchFamily="18" charset="0"/>
                        </a:rPr>
                        <a:t>1</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dirty="0" smtClean="0">
                          <a:ln>
                            <a:noFill/>
                          </a:ln>
                          <a:solidFill>
                            <a:schemeClr val="tx1"/>
                          </a:solidFill>
                          <a:effectLst/>
                          <a:latin typeface="Times New Roman" pitchFamily="18" charset="0"/>
                        </a:rPr>
                        <a:t>2 ÷5</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sz="2800" b="1" i="0" u="none" strike="noStrike" cap="none" normalizeH="0" baseline="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sz="2800" b="1" i="0" u="none" strike="noStrike" cap="none" normalizeH="0" baseline="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dirty="0" smtClean="0">
                          <a:ln>
                            <a:noFill/>
                          </a:ln>
                          <a:solidFill>
                            <a:schemeClr val="tx1"/>
                          </a:solidFill>
                          <a:effectLst/>
                          <a:latin typeface="Times New Roman" pitchFamily="18" charset="0"/>
                        </a:rPr>
                        <a:t>1 ÷2</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it-IT" sz="2800" b="1" i="0" u="none" strike="noStrike" cap="none" normalizeH="0" baseline="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dirty="0" smtClean="0">
                          <a:ln>
                            <a:noFill/>
                          </a:ln>
                          <a:solidFill>
                            <a:schemeClr val="tx1"/>
                          </a:solidFill>
                          <a:effectLst/>
                          <a:latin typeface="Times New Roman" pitchFamily="18" charset="0"/>
                        </a:rPr>
                        <a:t>4 ÷5</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dirty="0" smtClean="0">
                          <a:ln>
                            <a:noFill/>
                          </a:ln>
                          <a:solidFill>
                            <a:schemeClr val="tx1"/>
                          </a:solidFill>
                          <a:effectLst/>
                          <a:latin typeface="Times New Roman" pitchFamily="18" charset="0"/>
                        </a:rPr>
                        <a:t>60 ÷70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Avery F3"/>
          <p:cNvPicPr>
            <a:picLocks noChangeAspect="1" noChangeArrowheads="1"/>
          </p:cNvPicPr>
          <p:nvPr/>
        </p:nvPicPr>
        <p:blipFill>
          <a:blip r:embed="rId2" cstate="print">
            <a:lum bright="-36000" contrast="84000"/>
          </a:blip>
          <a:srcRect l="1500"/>
          <a:stretch>
            <a:fillRect/>
          </a:stretch>
        </p:blipFill>
        <p:spPr bwMode="auto">
          <a:xfrm>
            <a:off x="131763" y="1289050"/>
            <a:ext cx="8802687" cy="4654550"/>
          </a:xfrm>
          <a:prstGeom prst="rect">
            <a:avLst/>
          </a:prstGeom>
          <a:noFill/>
          <a:ln w="9525">
            <a:noFill/>
            <a:miter lim="800000"/>
            <a:headEnd/>
            <a:tailEnd/>
          </a:ln>
        </p:spPr>
      </p:pic>
      <p:sp>
        <p:nvSpPr>
          <p:cNvPr id="72707" name="Text Box 3"/>
          <p:cNvSpPr txBox="1">
            <a:spLocks noChangeArrowheads="1"/>
          </p:cNvSpPr>
          <p:nvPr/>
        </p:nvSpPr>
        <p:spPr bwMode="auto">
          <a:xfrm>
            <a:off x="419100" y="317500"/>
            <a:ext cx="8274050" cy="519113"/>
          </a:xfrm>
          <a:prstGeom prst="rect">
            <a:avLst/>
          </a:prstGeom>
          <a:solidFill>
            <a:srgbClr val="DDDDDD"/>
          </a:solidFill>
          <a:ln w="9525">
            <a:noFill/>
            <a:miter lim="800000"/>
            <a:headEnd/>
            <a:tailEnd/>
          </a:ln>
        </p:spPr>
        <p:txBody>
          <a:bodyPr>
            <a:spAutoFit/>
          </a:bodyPr>
          <a:lstStyle/>
          <a:p>
            <a:pPr algn="ctr"/>
            <a:r>
              <a:rPr lang="it-IT" sz="2800" b="1">
                <a:latin typeface="Verdana" pitchFamily="34" charset="0"/>
              </a:rPr>
              <a:t>MODELLO DI UNITA’ MATERNO-FETALE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381000" y="241300"/>
            <a:ext cx="8331200" cy="519113"/>
          </a:xfrm>
          <a:prstGeom prst="rect">
            <a:avLst/>
          </a:prstGeom>
          <a:solidFill>
            <a:srgbClr val="DDDDDD"/>
          </a:solidFill>
          <a:ln w="9525">
            <a:noFill/>
            <a:miter lim="800000"/>
            <a:headEnd/>
            <a:tailEnd/>
          </a:ln>
        </p:spPr>
        <p:txBody>
          <a:bodyPr>
            <a:spAutoFit/>
          </a:bodyPr>
          <a:lstStyle/>
          <a:p>
            <a:pPr algn="ctr"/>
            <a:r>
              <a:rPr lang="it-IT" sz="2800" b="1">
                <a:latin typeface="Verdana" pitchFamily="34" charset="0"/>
              </a:rPr>
              <a:t>DISTRIBUZIONE FETALE DEI FARMACI</a:t>
            </a:r>
          </a:p>
        </p:txBody>
      </p:sp>
      <p:sp>
        <p:nvSpPr>
          <p:cNvPr id="73731" name="Text Box 3"/>
          <p:cNvSpPr txBox="1">
            <a:spLocks noChangeArrowheads="1"/>
          </p:cNvSpPr>
          <p:nvPr/>
        </p:nvSpPr>
        <p:spPr bwMode="auto">
          <a:xfrm>
            <a:off x="233363" y="1139825"/>
            <a:ext cx="8639175" cy="5116513"/>
          </a:xfrm>
          <a:prstGeom prst="rect">
            <a:avLst/>
          </a:prstGeom>
          <a:noFill/>
          <a:ln w="9525">
            <a:noFill/>
            <a:miter lim="800000"/>
            <a:headEnd/>
            <a:tailEnd/>
          </a:ln>
        </p:spPr>
        <p:txBody>
          <a:bodyPr>
            <a:spAutoFit/>
          </a:bodyPr>
          <a:lstStyle/>
          <a:p>
            <a:pPr marL="457200" indent="-457200">
              <a:lnSpc>
                <a:spcPct val="110000"/>
              </a:lnSpc>
            </a:pPr>
            <a:r>
              <a:rPr lang="it-IT" sz="2000" b="1">
                <a:latin typeface="Verdana" pitchFamily="34" charset="0"/>
              </a:rPr>
              <a:t> La distribuzione dei farmaci nel feto è influenzata anche dalle sue peculiari caratteristiche anatomiche e biochimiche:</a:t>
            </a:r>
          </a:p>
          <a:p>
            <a:pPr marL="457200" indent="-457200">
              <a:lnSpc>
                <a:spcPct val="110000"/>
              </a:lnSpc>
            </a:pPr>
            <a:r>
              <a:rPr lang="it-IT" sz="2000" b="1">
                <a:latin typeface="Verdana" pitchFamily="34" charset="0"/>
              </a:rPr>
              <a:t>	- Apparato cardiocircolatorio (il 20-40% del sangue 	può entrare nella circolazione fetale bypassando il 	filtro epatico)</a:t>
            </a:r>
          </a:p>
          <a:p>
            <a:pPr marL="457200" indent="-457200">
              <a:lnSpc>
                <a:spcPct val="110000"/>
              </a:lnSpc>
            </a:pPr>
            <a:r>
              <a:rPr lang="it-IT" sz="2000" b="1">
                <a:latin typeface="Verdana" pitchFamily="34" charset="0"/>
              </a:rPr>
              <a:t>	 - Composizione dell’organismo (scarso tessuto 	adiposo, alto contenuto idrico)</a:t>
            </a:r>
          </a:p>
          <a:p>
            <a:pPr marL="457200" indent="-457200">
              <a:lnSpc>
                <a:spcPct val="110000"/>
              </a:lnSpc>
            </a:pPr>
            <a:r>
              <a:rPr lang="it-IT" sz="2000" b="1">
                <a:latin typeface="Verdana" pitchFamily="34" charset="0"/>
              </a:rPr>
              <a:t>	- Incompletezza della barriera ematoencefalica</a:t>
            </a:r>
          </a:p>
          <a:p>
            <a:pPr marL="457200" indent="-457200">
              <a:lnSpc>
                <a:spcPct val="110000"/>
              </a:lnSpc>
            </a:pPr>
            <a:r>
              <a:rPr lang="it-IT" sz="2000" b="1">
                <a:latin typeface="Verdana" pitchFamily="34" charset="0"/>
              </a:rPr>
              <a:t>	- Basso legame farmaco-proteico fetale per</a:t>
            </a:r>
          </a:p>
          <a:p>
            <a:pPr marL="457200" indent="-457200">
              <a:lnSpc>
                <a:spcPct val="110000"/>
              </a:lnSpc>
            </a:pPr>
            <a:r>
              <a:rPr lang="it-IT" sz="2000" b="1">
                <a:latin typeface="Verdana" pitchFamily="34" charset="0"/>
              </a:rPr>
              <a:t>		- Bassi livelli di proteine plasmatiche totali</a:t>
            </a:r>
          </a:p>
          <a:p>
            <a:pPr marL="457200" indent="-457200">
              <a:lnSpc>
                <a:spcPct val="110000"/>
              </a:lnSpc>
            </a:pPr>
            <a:r>
              <a:rPr lang="it-IT" sz="2000" b="1">
                <a:latin typeface="Verdana" pitchFamily="34" charset="0"/>
              </a:rPr>
              <a:t>		- Bassa affinità di legame</a:t>
            </a:r>
          </a:p>
          <a:p>
            <a:pPr marL="457200" indent="-457200">
              <a:lnSpc>
                <a:spcPct val="110000"/>
              </a:lnSpc>
            </a:pPr>
            <a:r>
              <a:rPr lang="it-IT" sz="2000" b="1">
                <a:latin typeface="Verdana" pitchFamily="34" charset="0"/>
              </a:rPr>
              <a:t>		- Basse concentrazioni di immunoglobuline</a:t>
            </a:r>
          </a:p>
          <a:p>
            <a:pPr marL="457200" indent="-457200">
              <a:lnSpc>
                <a:spcPct val="110000"/>
              </a:lnSpc>
            </a:pPr>
            <a:r>
              <a:rPr lang="it-IT" sz="2000" b="1">
                <a:latin typeface="Verdana" pitchFamily="34" charset="0"/>
              </a:rPr>
              <a:t>		- Legame competitivo di sostanze endogene e </a:t>
            </a:r>
          </a:p>
          <a:p>
            <a:pPr marL="457200" indent="-457200">
              <a:lnSpc>
                <a:spcPct val="110000"/>
              </a:lnSpc>
            </a:pPr>
            <a:r>
              <a:rPr lang="it-IT" sz="2000" b="1">
                <a:latin typeface="Verdana" pitchFamily="34" charset="0"/>
              </a:rPr>
              <a:t>			composti materni</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Avery F4"/>
          <p:cNvPicPr>
            <a:picLocks noChangeAspect="1" noChangeArrowheads="1"/>
          </p:cNvPicPr>
          <p:nvPr/>
        </p:nvPicPr>
        <p:blipFill>
          <a:blip r:embed="rId2" cstate="print">
            <a:lum bright="-30000" contrast="90000"/>
          </a:blip>
          <a:srcRect l="1593" t="3630" r="1910" b="2177"/>
          <a:stretch>
            <a:fillRect/>
          </a:stretch>
        </p:blipFill>
        <p:spPr bwMode="auto">
          <a:xfrm>
            <a:off x="1485900" y="1490663"/>
            <a:ext cx="6134100" cy="5253037"/>
          </a:xfrm>
          <a:prstGeom prst="rect">
            <a:avLst/>
          </a:prstGeom>
          <a:noFill/>
          <a:ln w="9525">
            <a:noFill/>
            <a:miter lim="800000"/>
            <a:headEnd/>
            <a:tailEnd/>
          </a:ln>
        </p:spPr>
      </p:pic>
      <p:sp>
        <p:nvSpPr>
          <p:cNvPr id="74755" name="Text Box 3"/>
          <p:cNvSpPr txBox="1">
            <a:spLocks noChangeArrowheads="1"/>
          </p:cNvSpPr>
          <p:nvPr/>
        </p:nvSpPr>
        <p:spPr bwMode="auto">
          <a:xfrm>
            <a:off x="387350" y="260350"/>
            <a:ext cx="8331200" cy="1187450"/>
          </a:xfrm>
          <a:prstGeom prst="rect">
            <a:avLst/>
          </a:prstGeom>
          <a:solidFill>
            <a:srgbClr val="DDDDDD"/>
          </a:solidFill>
          <a:ln w="9525">
            <a:noFill/>
            <a:miter lim="800000"/>
            <a:headEnd/>
            <a:tailEnd/>
          </a:ln>
        </p:spPr>
        <p:txBody>
          <a:bodyPr>
            <a:spAutoFit/>
          </a:bodyPr>
          <a:lstStyle/>
          <a:p>
            <a:pPr algn="ctr"/>
            <a:r>
              <a:rPr lang="it-IT" b="1">
                <a:latin typeface="Verdana" pitchFamily="34" charset="0"/>
              </a:rPr>
              <a:t>DIFFERENZE NEL LEGAME FARMACO-PROTEICO MATERNO-FETALE CONDIZIONANO LA DISTRIBUZIONE FETALE DEI FARMACI</a:t>
            </a:r>
          </a:p>
        </p:txBody>
      </p:sp>
      <p:sp>
        <p:nvSpPr>
          <p:cNvPr id="74756" name="Text Box 5"/>
          <p:cNvSpPr txBox="1">
            <a:spLocks noChangeArrowheads="1"/>
          </p:cNvSpPr>
          <p:nvPr/>
        </p:nvSpPr>
        <p:spPr bwMode="auto">
          <a:xfrm>
            <a:off x="177800" y="3695700"/>
            <a:ext cx="1536700" cy="1128713"/>
          </a:xfrm>
          <a:prstGeom prst="rect">
            <a:avLst/>
          </a:prstGeom>
          <a:noFill/>
          <a:ln w="9525">
            <a:noFill/>
            <a:miter lim="800000"/>
            <a:headEnd/>
            <a:tailEnd/>
          </a:ln>
        </p:spPr>
        <p:txBody>
          <a:bodyPr>
            <a:spAutoFit/>
          </a:bodyPr>
          <a:lstStyle/>
          <a:p>
            <a:pPr>
              <a:spcBef>
                <a:spcPct val="50000"/>
              </a:spcBef>
            </a:pPr>
            <a:r>
              <a:rPr lang="it-IT" sz="1600"/>
              <a:t>AAG=</a:t>
            </a:r>
            <a:r>
              <a:rPr lang="el-GR" sz="1600">
                <a:cs typeface="Times New Roman" pitchFamily="18" charset="0"/>
              </a:rPr>
              <a:t>α</a:t>
            </a:r>
            <a:r>
              <a:rPr lang="it-IT" sz="1600"/>
              <a:t>-acid glycoprotein</a:t>
            </a:r>
          </a:p>
          <a:p>
            <a:pPr>
              <a:spcBef>
                <a:spcPct val="50000"/>
              </a:spcBef>
            </a:pPr>
            <a:endParaRPr lang="it-IT"/>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381000" y="241300"/>
            <a:ext cx="8331200" cy="946150"/>
          </a:xfrm>
          <a:prstGeom prst="rect">
            <a:avLst/>
          </a:prstGeom>
          <a:solidFill>
            <a:srgbClr val="DDDDDD"/>
          </a:solidFill>
          <a:ln w="9525">
            <a:noFill/>
            <a:miter lim="800000"/>
            <a:headEnd/>
            <a:tailEnd/>
          </a:ln>
        </p:spPr>
        <p:txBody>
          <a:bodyPr>
            <a:spAutoFit/>
          </a:bodyPr>
          <a:lstStyle/>
          <a:p>
            <a:pPr algn="ctr"/>
            <a:r>
              <a:rPr lang="it-IT" sz="2800" b="1">
                <a:latin typeface="Verdana" pitchFamily="34" charset="0"/>
              </a:rPr>
              <a:t>METABOLISMO ED ESCREZIONE </a:t>
            </a:r>
          </a:p>
          <a:p>
            <a:pPr algn="ctr"/>
            <a:r>
              <a:rPr lang="it-IT" sz="2800" b="1">
                <a:latin typeface="Verdana" pitchFamily="34" charset="0"/>
              </a:rPr>
              <a:t>FETALE DEI FARMACI</a:t>
            </a:r>
          </a:p>
        </p:txBody>
      </p:sp>
      <p:sp>
        <p:nvSpPr>
          <p:cNvPr id="75779" name="Text Box 3"/>
          <p:cNvSpPr txBox="1">
            <a:spLocks noChangeArrowheads="1"/>
          </p:cNvSpPr>
          <p:nvPr/>
        </p:nvSpPr>
        <p:spPr bwMode="auto">
          <a:xfrm>
            <a:off x="233363" y="1539875"/>
            <a:ext cx="8639175" cy="4111625"/>
          </a:xfrm>
          <a:prstGeom prst="rect">
            <a:avLst/>
          </a:prstGeom>
          <a:noFill/>
          <a:ln w="9525">
            <a:noFill/>
            <a:miter lim="800000"/>
            <a:headEnd/>
            <a:tailEnd/>
          </a:ln>
        </p:spPr>
        <p:txBody>
          <a:bodyPr>
            <a:spAutoFit/>
          </a:bodyPr>
          <a:lstStyle/>
          <a:p>
            <a:pPr marL="457200" indent="-457200">
              <a:lnSpc>
                <a:spcPct val="110000"/>
              </a:lnSpc>
            </a:pPr>
            <a:r>
              <a:rPr lang="it-IT" sz="2000" b="1">
                <a:latin typeface="Verdana" pitchFamily="34" charset="0"/>
              </a:rPr>
              <a:t> Sebbene la concentrazione totale di enzimi di Fase I sia simile tra feto ed adulto, esistono importanti differenze sulla distribuzione di specifici isoenzimi</a:t>
            </a:r>
          </a:p>
          <a:p>
            <a:pPr marL="457200" indent="-457200">
              <a:lnSpc>
                <a:spcPct val="110000"/>
              </a:lnSpc>
            </a:pPr>
            <a:r>
              <a:rPr lang="it-IT" sz="2000" b="1">
                <a:latin typeface="Verdana" pitchFamily="34" charset="0"/>
              </a:rPr>
              <a:t>	Es. CYP3A4 manca, sostituito dal CYP3A7 (minore 	attività)</a:t>
            </a:r>
          </a:p>
          <a:p>
            <a:pPr marL="457200" indent="-457200">
              <a:lnSpc>
                <a:spcPct val="110000"/>
              </a:lnSpc>
            </a:pPr>
            <a:endParaRPr lang="it-IT" sz="2000" b="1">
              <a:latin typeface="Verdana" pitchFamily="34" charset="0"/>
            </a:endParaRPr>
          </a:p>
          <a:p>
            <a:pPr marL="457200" indent="-457200">
              <a:lnSpc>
                <a:spcPct val="110000"/>
              </a:lnSpc>
            </a:pPr>
            <a:r>
              <a:rPr lang="it-IT" sz="2000" b="1">
                <a:solidFill>
                  <a:srgbClr val="FF3300"/>
                </a:solidFill>
                <a:latin typeface="Verdana" pitchFamily="34" charset="0"/>
              </a:rPr>
              <a:t>La glucuronoconiugazione fetale è bassissima, sostituita dalla sulfoconiugazione</a:t>
            </a:r>
            <a:r>
              <a:rPr lang="it-IT" sz="2000" b="1">
                <a:latin typeface="Verdana" pitchFamily="34" charset="0"/>
              </a:rPr>
              <a:t> (es. tossicità da paracetamolo)</a:t>
            </a:r>
          </a:p>
          <a:p>
            <a:pPr marL="457200" indent="-457200">
              <a:lnSpc>
                <a:spcPct val="110000"/>
              </a:lnSpc>
            </a:pPr>
            <a:endParaRPr lang="it-IT" sz="2000" b="1">
              <a:latin typeface="Verdana" pitchFamily="34" charset="0"/>
            </a:endParaRPr>
          </a:p>
          <a:p>
            <a:pPr marL="457200" indent="-457200">
              <a:lnSpc>
                <a:spcPct val="110000"/>
              </a:lnSpc>
            </a:pPr>
            <a:r>
              <a:rPr lang="it-IT" sz="2000" b="1">
                <a:latin typeface="Verdana" pitchFamily="34" charset="0"/>
              </a:rPr>
              <a:t>Escrezione renale (nel liquido amniotico) è attiva fin dalla 12</a:t>
            </a:r>
            <a:r>
              <a:rPr lang="it-IT" sz="2000" b="1" baseline="30000">
                <a:latin typeface="Verdana" pitchFamily="34" charset="0"/>
              </a:rPr>
              <a:t>a</a:t>
            </a:r>
            <a:r>
              <a:rPr lang="it-IT" sz="2000" b="1">
                <a:latin typeface="Verdana" pitchFamily="34" charset="0"/>
              </a:rPr>
              <a:t> settimana di gestazione (fortemente ipotonica); anche la cute (sottile) contribuisce all’escrezione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ttangolo 1"/>
          <p:cNvSpPr>
            <a:spLocks noChangeArrowheads="1"/>
          </p:cNvSpPr>
          <p:nvPr/>
        </p:nvSpPr>
        <p:spPr bwMode="auto">
          <a:xfrm>
            <a:off x="1155700" y="1009650"/>
            <a:ext cx="6997700" cy="3846513"/>
          </a:xfrm>
          <a:prstGeom prst="rect">
            <a:avLst/>
          </a:prstGeom>
          <a:noFill/>
          <a:ln w="9525">
            <a:noFill/>
            <a:miter lim="800000"/>
            <a:headEnd/>
            <a:tailEnd/>
          </a:ln>
        </p:spPr>
        <p:txBody>
          <a:bodyPr>
            <a:spAutoFit/>
          </a:bodyPr>
          <a:lstStyle/>
          <a:p>
            <a:r>
              <a:rPr lang="it-IT" sz="2800" b="1">
                <a:solidFill>
                  <a:schemeClr val="accent2"/>
                </a:solidFill>
              </a:rPr>
              <a:t>CARATTERISTICHE DEI TERATOGENI</a:t>
            </a:r>
          </a:p>
          <a:p>
            <a:endParaRPr lang="it-IT"/>
          </a:p>
          <a:p>
            <a:r>
              <a:rPr lang="it-IT" b="1"/>
              <a:t>Un teratogeno può essere:</a:t>
            </a:r>
          </a:p>
          <a:p>
            <a:endParaRPr lang="it-IT" b="1"/>
          </a:p>
          <a:p>
            <a:pPr>
              <a:buFont typeface="Wingdings" pitchFamily="2" charset="2"/>
              <a:buChar char="Ø"/>
            </a:pPr>
            <a:r>
              <a:rPr lang="it-IT" b="1"/>
              <a:t>Specie specifico</a:t>
            </a:r>
          </a:p>
          <a:p>
            <a:endParaRPr lang="it-IT" b="1"/>
          </a:p>
          <a:p>
            <a:pPr>
              <a:buFont typeface="Wingdings" pitchFamily="2" charset="2"/>
              <a:buChar char="Ø"/>
            </a:pPr>
            <a:r>
              <a:rPr lang="it-IT" b="1"/>
              <a:t>Organo specifico (stadio dello sviluppo</a:t>
            </a:r>
          </a:p>
          <a:p>
            <a:r>
              <a:rPr lang="it-IT" b="1"/>
              <a:t>embrionale)</a:t>
            </a:r>
          </a:p>
          <a:p>
            <a:endParaRPr lang="it-IT" b="1"/>
          </a:p>
          <a:p>
            <a:pPr>
              <a:buFont typeface="Wingdings" pitchFamily="2" charset="2"/>
              <a:buChar char="Ø"/>
            </a:pPr>
            <a:r>
              <a:rPr lang="it-IT" b="1"/>
              <a:t>Dose specifico (dose soglia e dose dipendenza)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egnaposto contenuto 2"/>
          <p:cNvSpPr>
            <a:spLocks noGrp="1"/>
          </p:cNvSpPr>
          <p:nvPr>
            <p:ph idx="4294967295"/>
          </p:nvPr>
        </p:nvSpPr>
        <p:spPr>
          <a:xfrm>
            <a:off x="328613" y="196850"/>
            <a:ext cx="8439150" cy="6453188"/>
          </a:xfrm>
        </p:spPr>
        <p:txBody>
          <a:bodyPr/>
          <a:lstStyle/>
          <a:p>
            <a:r>
              <a:rPr lang="it-IT" sz="2000" b="1" smtClean="0">
                <a:solidFill>
                  <a:srgbClr val="FF3300"/>
                </a:solidFill>
              </a:rPr>
              <a:t>STUDI TERATOLOGICI</a:t>
            </a:r>
          </a:p>
          <a:p>
            <a:r>
              <a:rPr lang="it-IT" sz="2000" smtClean="0"/>
              <a:t>Esposizione a xenobiotici responsabile da 1 sino a 5% di difetti congeniti </a:t>
            </a:r>
          </a:p>
          <a:p>
            <a:r>
              <a:rPr lang="it-IT" sz="2000" smtClean="0"/>
              <a:t>Il risultato di uno screening farmacologico dipende da molteplici fattori:</a:t>
            </a:r>
          </a:p>
          <a:p>
            <a:r>
              <a:rPr lang="it-IT" sz="2000" smtClean="0"/>
              <a:t>1] natura dell'agente preso in esame</a:t>
            </a:r>
          </a:p>
          <a:p>
            <a:r>
              <a:rPr lang="it-IT" sz="2000" smtClean="0"/>
              <a:t>2] stadio di sviluppo embrionale al momento del contatto con sostanza </a:t>
            </a:r>
          </a:p>
          <a:p>
            <a:r>
              <a:rPr lang="it-IT" sz="2000" smtClean="0"/>
              <a:t>3] dosaggio impiegato e durata del suo impiego</a:t>
            </a:r>
          </a:p>
          <a:p>
            <a:r>
              <a:rPr lang="it-IT" sz="2000" smtClean="0"/>
              <a:t>4] accessibilità o meno all'embrione o al feto</a:t>
            </a:r>
          </a:p>
          <a:p>
            <a:r>
              <a:rPr lang="it-IT" sz="2000" smtClean="0"/>
              <a:t>5] costituzione genetica dell'embrione</a:t>
            </a:r>
          </a:p>
          <a:p>
            <a:r>
              <a:rPr lang="it-IT" sz="2000" smtClean="0"/>
              <a:t>6] condizioni fisiologiche o patologiche della madre</a:t>
            </a:r>
          </a:p>
          <a:p>
            <a:r>
              <a:rPr lang="it-IT" sz="2000" smtClean="0"/>
              <a:t>1] </a:t>
            </a:r>
            <a:r>
              <a:rPr lang="it-IT" sz="2000" b="1" smtClean="0"/>
              <a:t>Stadio di sviluppo al momento dell'esposizione</a:t>
            </a:r>
            <a:endParaRPr lang="it-IT" sz="2000" smtClean="0"/>
          </a:p>
          <a:p>
            <a:r>
              <a:rPr lang="it-IT" sz="2000" smtClean="0"/>
              <a:t>a] Gametogenesi     b] Blastogenesi     c] Embriogenesi     d] Fetogenesi</a:t>
            </a:r>
          </a:p>
          <a:p>
            <a:r>
              <a:rPr lang="it-IT" sz="2000" smtClean="0"/>
              <a:t>Embriogenesi durante la quale si verifica l'organogenesi:</a:t>
            </a:r>
          </a:p>
          <a:p>
            <a:r>
              <a:rPr lang="it-IT" sz="2000" smtClean="0"/>
              <a:t>-tra la 3° ed 8° settimana nella donna </a:t>
            </a:r>
          </a:p>
          <a:p>
            <a:r>
              <a:rPr lang="it-IT" sz="2000" smtClean="0"/>
              <a:t>-tra il 7° e 16° giorno nei roditori. </a:t>
            </a:r>
          </a:p>
          <a:p>
            <a:r>
              <a:rPr lang="it-IT" sz="2000" smtClean="0"/>
              <a:t>Tipo di malformazioni prodotte da un agente teratogeno:</a:t>
            </a:r>
          </a:p>
          <a:p>
            <a:r>
              <a:rPr lang="it-IT" sz="2000" smtClean="0"/>
              <a:t>- </a:t>
            </a:r>
            <a:r>
              <a:rPr lang="it-IT" sz="2000" smtClean="0">
                <a:solidFill>
                  <a:srgbClr val="FF3300"/>
                </a:solidFill>
              </a:rPr>
              <a:t>variabili a seconda periodo dell'organogenesi. </a:t>
            </a:r>
          </a:p>
          <a:p>
            <a:r>
              <a:rPr lang="it-IT" sz="2000" smtClean="0">
                <a:solidFill>
                  <a:srgbClr val="FF3300"/>
                </a:solidFill>
              </a:rPr>
              <a:t>- dopo 9° settimana embrione diventa un feto [colpiti organi a lenta istogenesi]</a:t>
            </a:r>
          </a:p>
          <a:p>
            <a:endParaRPr lang="it-IT" sz="2000" smtClean="0">
              <a:solidFill>
                <a:srgbClr val="FF330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egnaposto contenuto 2"/>
          <p:cNvSpPr>
            <a:spLocks noGrp="1"/>
          </p:cNvSpPr>
          <p:nvPr>
            <p:ph idx="4294967295"/>
          </p:nvPr>
        </p:nvSpPr>
        <p:spPr>
          <a:xfrm>
            <a:off x="0" y="0"/>
            <a:ext cx="9144000" cy="6630988"/>
          </a:xfrm>
        </p:spPr>
        <p:txBody>
          <a:bodyPr/>
          <a:lstStyle/>
          <a:p>
            <a:r>
              <a:rPr lang="it-IT" sz="2000" smtClean="0"/>
              <a:t>2] </a:t>
            </a:r>
            <a:r>
              <a:rPr lang="it-IT" sz="2000" b="1" smtClean="0"/>
              <a:t>Costituzione genetica</a:t>
            </a:r>
            <a:endParaRPr lang="it-IT" sz="2000" smtClean="0"/>
          </a:p>
          <a:p>
            <a:pPr>
              <a:spcBef>
                <a:spcPct val="0"/>
              </a:spcBef>
            </a:pPr>
            <a:r>
              <a:rPr lang="it-IT" sz="2000" smtClean="0"/>
              <a:t>In base alla specie animale considerata: </a:t>
            </a:r>
          </a:p>
          <a:p>
            <a:pPr>
              <a:spcBef>
                <a:spcPct val="0"/>
              </a:spcBef>
            </a:pPr>
            <a:r>
              <a:rPr lang="it-IT" sz="2000" smtClean="0"/>
              <a:t>-cortisone potente teratogeno per il topo</a:t>
            </a:r>
          </a:p>
          <a:p>
            <a:pPr>
              <a:spcBef>
                <a:spcPct val="0"/>
              </a:spcBef>
            </a:pPr>
            <a:r>
              <a:rPr lang="it-IT" sz="2000" smtClean="0"/>
              <a:t>-</a:t>
            </a:r>
            <a:r>
              <a:rPr lang="it-IT" sz="2000" smtClean="0">
                <a:solidFill>
                  <a:schemeClr val="accent2"/>
                </a:solidFill>
              </a:rPr>
              <a:t>talidomide (teratogena per il coniglio) appare sicura per il ratto.</a:t>
            </a:r>
          </a:p>
          <a:p>
            <a:pPr>
              <a:spcBef>
                <a:spcPct val="0"/>
              </a:spcBef>
            </a:pPr>
            <a:r>
              <a:rPr lang="it-IT" sz="2000" smtClean="0"/>
              <a:t>Tipo di malformazioni da uno specifico agente differenti nelle varie specie:</a:t>
            </a:r>
          </a:p>
          <a:p>
            <a:pPr>
              <a:spcBef>
                <a:spcPct val="0"/>
              </a:spcBef>
            </a:pPr>
            <a:r>
              <a:rPr lang="it-IT" sz="2000" smtClean="0"/>
              <a:t>carbutamide nel ratto e nel topo : malformazioni oculari </a:t>
            </a:r>
          </a:p>
          <a:p>
            <a:pPr>
              <a:spcBef>
                <a:spcPct val="0"/>
              </a:spcBef>
            </a:pPr>
            <a:r>
              <a:rPr lang="it-IT" sz="2000" smtClean="0"/>
              <a:t>		      nel coniglio : malformazioni facciali e viscerali.</a:t>
            </a:r>
          </a:p>
          <a:p>
            <a:pPr>
              <a:spcBef>
                <a:spcPct val="0"/>
              </a:spcBef>
            </a:pPr>
            <a:r>
              <a:rPr lang="it-IT" sz="2000" smtClean="0"/>
              <a:t>3] </a:t>
            </a:r>
            <a:r>
              <a:rPr lang="it-IT" sz="2000" b="1" smtClean="0"/>
              <a:t>Condizioni materne</a:t>
            </a:r>
            <a:endParaRPr lang="it-IT" sz="2000" smtClean="0"/>
          </a:p>
          <a:p>
            <a:pPr>
              <a:spcBef>
                <a:spcPct val="0"/>
              </a:spcBef>
            </a:pPr>
            <a:r>
              <a:rPr lang="it-IT" sz="2000" smtClean="0">
                <a:solidFill>
                  <a:srgbClr val="FF3300"/>
                </a:solidFill>
              </a:rPr>
              <a:t>aumentato rischio di teratogenesi da:</a:t>
            </a:r>
          </a:p>
          <a:p>
            <a:pPr>
              <a:spcBef>
                <a:spcPct val="0"/>
              </a:spcBef>
            </a:pPr>
            <a:r>
              <a:rPr lang="it-IT" sz="2000" smtClean="0">
                <a:solidFill>
                  <a:srgbClr val="FF3300"/>
                </a:solidFill>
              </a:rPr>
              <a:t>Malattie metaboliche (diabete, obesità) e ipertensione</a:t>
            </a:r>
            <a:r>
              <a:rPr lang="it-IT" sz="2000" smtClean="0"/>
              <a:t> </a:t>
            </a:r>
          </a:p>
          <a:p>
            <a:r>
              <a:rPr lang="it-IT" sz="2000" smtClean="0"/>
              <a:t>4] </a:t>
            </a:r>
            <a:r>
              <a:rPr lang="it-IT" sz="2000" b="1" smtClean="0"/>
              <a:t>Rapporto dose-risposta</a:t>
            </a:r>
            <a:endParaRPr lang="it-IT" sz="2000" smtClean="0"/>
          </a:p>
          <a:p>
            <a:r>
              <a:rPr lang="it-IT" sz="2000" smtClean="0"/>
              <a:t>Somministrazione di un teratogeno durante organogenesi</a:t>
            </a:r>
          </a:p>
          <a:p>
            <a:r>
              <a:rPr lang="it-IT" sz="2000" smtClean="0"/>
              <a:t>	- morte embrione 	- malformazioni</a:t>
            </a:r>
          </a:p>
          <a:p>
            <a:pPr>
              <a:spcBef>
                <a:spcPct val="0"/>
              </a:spcBef>
            </a:pPr>
            <a:r>
              <a:rPr lang="it-IT" sz="2000" smtClean="0"/>
              <a:t>Embrioletalità può aumentare con l'incremento della dose</a:t>
            </a:r>
          </a:p>
          <a:p>
            <a:pPr>
              <a:spcBef>
                <a:spcPct val="0"/>
              </a:spcBef>
            </a:pPr>
            <a:r>
              <a:rPr lang="it-IT" sz="2000" smtClean="0"/>
              <a:t>Malformazioni non seguono questo andamento [solo in un intervallo di dose molto ristretto]</a:t>
            </a:r>
          </a:p>
          <a:p>
            <a:pPr>
              <a:spcBef>
                <a:spcPct val="0"/>
              </a:spcBef>
            </a:pPr>
            <a:r>
              <a:rPr lang="it-IT" sz="2000" smtClean="0"/>
              <a:t>Tipicamente le curve dose-risposta hanno una pendenza elevata. </a:t>
            </a:r>
          </a:p>
          <a:p>
            <a:pPr>
              <a:spcBef>
                <a:spcPct val="0"/>
              </a:spcBef>
            </a:pPr>
            <a:r>
              <a:rPr lang="it-IT" sz="2000" smtClean="0"/>
              <a:t>Rapporti dose-risposta sono complicati da altri parametri:</a:t>
            </a:r>
          </a:p>
          <a:p>
            <a:pPr>
              <a:spcBef>
                <a:spcPct val="0"/>
              </a:spcBef>
            </a:pPr>
            <a:r>
              <a:rPr lang="it-IT" sz="2000" smtClean="0"/>
              <a:t>a] La specificità di fase:</a:t>
            </a:r>
          </a:p>
          <a:p>
            <a:pPr>
              <a:spcBef>
                <a:spcPct val="0"/>
              </a:spcBef>
            </a:pPr>
            <a:r>
              <a:rPr lang="it-IT" sz="2000" smtClean="0"/>
              <a:t>b] Specificità di farmaco: </a:t>
            </a:r>
          </a:p>
          <a:p>
            <a:pPr>
              <a:spcBef>
                <a:spcPct val="0"/>
              </a:spcBef>
            </a:pPr>
            <a:r>
              <a:rPr lang="it-IT" sz="2000" smtClean="0"/>
              <a:t>c] La specificità di dose:</a:t>
            </a:r>
          </a:p>
          <a:p>
            <a:pPr>
              <a:spcBef>
                <a:spcPct val="0"/>
              </a:spcBef>
            </a:pPr>
            <a:endParaRPr lang="it-IT" sz="2000" smtClean="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egnaposto contenuto 2"/>
          <p:cNvSpPr>
            <a:spLocks noGrp="1"/>
          </p:cNvSpPr>
          <p:nvPr>
            <p:ph idx="4294967295"/>
          </p:nvPr>
        </p:nvSpPr>
        <p:spPr>
          <a:xfrm>
            <a:off x="0" y="0"/>
            <a:ext cx="9144000" cy="6858000"/>
          </a:xfrm>
        </p:spPr>
        <p:txBody>
          <a:bodyPr/>
          <a:lstStyle/>
          <a:p>
            <a:r>
              <a:rPr lang="it-IT" sz="2000" b="1" i="1" smtClean="0"/>
              <a:t>Metodi per saggiare il potenziale teratogeno di un farmaco</a:t>
            </a:r>
            <a:endParaRPr lang="it-IT" sz="2000" smtClean="0"/>
          </a:p>
          <a:p>
            <a:r>
              <a:rPr lang="it-IT" sz="2000" smtClean="0"/>
              <a:t>1] Specie animale:</a:t>
            </a:r>
          </a:p>
          <a:p>
            <a:r>
              <a:rPr lang="it-IT" sz="2000" smtClean="0"/>
              <a:t>a] R a t t o b] T o p o c] C o n i g l i o d] C a v i a</a:t>
            </a:r>
          </a:p>
          <a:p>
            <a:r>
              <a:rPr lang="it-IT" sz="2000" smtClean="0"/>
              <a:t>2] Via e durata della somministrazione</a:t>
            </a:r>
          </a:p>
          <a:p>
            <a:pPr>
              <a:spcBef>
                <a:spcPct val="0"/>
              </a:spcBef>
            </a:pPr>
            <a:r>
              <a:rPr lang="it-IT" sz="2000" smtClean="0"/>
              <a:t>	somministrazione parenterale, a volte orale se questa è l'unica via 	prevista per l'impiego umano.</a:t>
            </a:r>
          </a:p>
          <a:p>
            <a:pPr>
              <a:spcBef>
                <a:spcPct val="0"/>
              </a:spcBef>
            </a:pPr>
            <a:r>
              <a:rPr lang="it-IT" sz="2000" smtClean="0"/>
              <a:t>	Il trattamento va protratto per tutto il periodo della organogenesi:</a:t>
            </a:r>
          </a:p>
          <a:p>
            <a:pPr>
              <a:spcBef>
                <a:spcPct val="0"/>
              </a:spcBef>
            </a:pPr>
            <a:r>
              <a:rPr lang="it-IT" sz="2000" smtClean="0"/>
              <a:t>	- nel ratto e nel topo dal 6° al 16° giorno dalla fecondazione</a:t>
            </a:r>
          </a:p>
          <a:p>
            <a:pPr>
              <a:spcBef>
                <a:spcPct val="0"/>
              </a:spcBef>
            </a:pPr>
            <a:r>
              <a:rPr lang="it-IT" sz="2000" smtClean="0"/>
              <a:t> 	- nel coniglio dal 7° al 19° giorno dalla fecondazione</a:t>
            </a:r>
          </a:p>
          <a:p>
            <a:pPr>
              <a:spcBef>
                <a:spcPct val="0"/>
              </a:spcBef>
            </a:pPr>
            <a:r>
              <a:rPr lang="it-IT" sz="2000" smtClean="0"/>
              <a:t>3] </a:t>
            </a:r>
            <a:r>
              <a:rPr lang="it-IT" sz="2000" smtClean="0">
                <a:solidFill>
                  <a:srgbClr val="FF3300"/>
                </a:solidFill>
              </a:rPr>
              <a:t>Dosaggio: necessità di studio pilota.</a:t>
            </a:r>
          </a:p>
          <a:p>
            <a:pPr>
              <a:spcBef>
                <a:spcPct val="0"/>
              </a:spcBef>
            </a:pPr>
            <a:r>
              <a:rPr lang="it-IT" sz="2000" smtClean="0"/>
              <a:t>4] Controlli tecnici</a:t>
            </a:r>
          </a:p>
          <a:p>
            <a:pPr>
              <a:spcBef>
                <a:spcPct val="0"/>
              </a:spcBef>
            </a:pPr>
            <a:r>
              <a:rPr lang="it-IT" sz="2000" smtClean="0"/>
              <a:t>	Comportamento, l'andamento ponderale e lo stato fisico della madre. </a:t>
            </a:r>
          </a:p>
          <a:p>
            <a:pPr>
              <a:spcBef>
                <a:spcPct val="0"/>
              </a:spcBef>
            </a:pPr>
            <a:r>
              <a:rPr lang="it-IT" sz="2000" smtClean="0"/>
              <a:t>	Subito prima del parto la madre viene sacrificata.</a:t>
            </a:r>
          </a:p>
          <a:p>
            <a:pPr>
              <a:spcBef>
                <a:spcPct val="0"/>
              </a:spcBef>
            </a:pPr>
            <a:r>
              <a:rPr lang="it-IT" sz="2000" smtClean="0"/>
              <a:t>	Corna uterine esteriorizzate </a:t>
            </a:r>
          </a:p>
          <a:p>
            <a:pPr>
              <a:spcBef>
                <a:spcPct val="0"/>
              </a:spcBef>
            </a:pPr>
            <a:r>
              <a:rPr lang="it-IT" sz="2000" smtClean="0"/>
              <a:t>	Prelevate le ovaie. </a:t>
            </a:r>
          </a:p>
          <a:p>
            <a:pPr>
              <a:spcBef>
                <a:spcPct val="0"/>
              </a:spcBef>
            </a:pPr>
            <a:r>
              <a:rPr lang="it-IT" sz="2000" smtClean="0"/>
              <a:t>	Conta  dei corpi lutei</a:t>
            </a:r>
          </a:p>
          <a:p>
            <a:pPr>
              <a:spcBef>
                <a:spcPct val="0"/>
              </a:spcBef>
            </a:pPr>
            <a:r>
              <a:rPr lang="it-IT" sz="2000" smtClean="0"/>
              <a:t>	Conta dei siti di impianto, dei riassorbimenti, dei feti vivi e morti.</a:t>
            </a:r>
          </a:p>
          <a:p>
            <a:pPr>
              <a:spcBef>
                <a:spcPct val="0"/>
              </a:spcBef>
            </a:pPr>
            <a:r>
              <a:rPr lang="it-IT" sz="2000" smtClean="0"/>
              <a:t>	Feti sono esaminati per sesso e grosse malformazioni esterne </a:t>
            </a:r>
          </a:p>
          <a:p>
            <a:pPr>
              <a:spcBef>
                <a:spcPct val="0"/>
              </a:spcBef>
            </a:pPr>
            <a:r>
              <a:rPr lang="it-IT" sz="2000" smtClean="0"/>
              <a:t>	Feti pesati, misurati e successivamente fissati per ulteriori esami</a:t>
            </a:r>
          </a:p>
          <a:p>
            <a:pPr>
              <a:spcBef>
                <a:spcPct val="0"/>
              </a:spcBef>
            </a:pPr>
            <a:r>
              <a:rPr lang="it-IT" sz="2000" smtClean="0"/>
              <a:t>Metà animali di una nidiata viene destinata ad un tipo di esame e metà all'altro tipo.</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egnaposto contenuto 2"/>
          <p:cNvSpPr>
            <a:spLocks noGrp="1"/>
          </p:cNvSpPr>
          <p:nvPr>
            <p:ph idx="4294967295"/>
          </p:nvPr>
        </p:nvSpPr>
        <p:spPr>
          <a:xfrm>
            <a:off x="685800" y="647700"/>
            <a:ext cx="7772400" cy="5956300"/>
          </a:xfrm>
        </p:spPr>
        <p:txBody>
          <a:bodyPr/>
          <a:lstStyle/>
          <a:p>
            <a:r>
              <a:rPr lang="it-IT" sz="2000" smtClean="0"/>
              <a:t>a] Fissaggio dei feti ed analisi dei tessuti molli:</a:t>
            </a:r>
          </a:p>
          <a:p>
            <a:r>
              <a:rPr lang="it-IT" sz="2000" smtClean="0"/>
              <a:t>	- fissaggio in liquido di Bouin  </a:t>
            </a:r>
          </a:p>
          <a:p>
            <a:r>
              <a:rPr lang="it-IT" sz="2000" smtClean="0"/>
              <a:t>	- sezioni in sequenza con spessori di 1 mm </a:t>
            </a:r>
          </a:p>
          <a:p>
            <a:r>
              <a:rPr lang="it-IT" sz="2000" smtClean="0"/>
              <a:t>b] Fissaggio dei feti ed analisi scheletrica:</a:t>
            </a:r>
          </a:p>
          <a:p>
            <a:r>
              <a:rPr lang="it-IT" sz="2000" smtClean="0"/>
              <a:t>	Disidratazione dei feti con:</a:t>
            </a:r>
          </a:p>
          <a:p>
            <a:r>
              <a:rPr lang="it-IT" sz="2000" smtClean="0"/>
              <a:t>	- etanolo 95% per 4 giorni  </a:t>
            </a:r>
          </a:p>
          <a:p>
            <a:r>
              <a:rPr lang="it-IT" sz="2000" smtClean="0"/>
              <a:t>	- etanolo assoluto per ulteriori 4 giorni. </a:t>
            </a:r>
          </a:p>
          <a:p>
            <a:r>
              <a:rPr lang="it-IT" sz="2000" smtClean="0"/>
              <a:t>	Eliminazione dei visceri.</a:t>
            </a:r>
          </a:p>
          <a:p>
            <a:r>
              <a:rPr lang="it-IT" sz="2000" smtClean="0"/>
              <a:t>	Immersione di feti in KOH al 2% per 24-35 ore </a:t>
            </a:r>
          </a:p>
          <a:p>
            <a:r>
              <a:rPr lang="it-IT" sz="2000" smtClean="0"/>
              <a:t>	Colorazione con rosso alizarina </a:t>
            </a:r>
          </a:p>
          <a:p>
            <a:r>
              <a:rPr lang="it-IT" sz="2000" smtClean="0"/>
              <a:t>	Nel caso dei feti di conigli si ricorre all'esame radiologico in posizione dorso-ventrale e posizione laterale.</a:t>
            </a:r>
          </a:p>
          <a:p>
            <a:r>
              <a:rPr lang="it-IT" sz="2000" smtClean="0"/>
              <a:t>5] Controlli ed eventualmente controlli positivi</a:t>
            </a:r>
          </a:p>
          <a:p>
            <a:r>
              <a:rPr lang="it-IT" sz="2000" smtClean="0"/>
              <a:t>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egnaposto contenuto 2"/>
          <p:cNvSpPr>
            <a:spLocks noGrp="1"/>
          </p:cNvSpPr>
          <p:nvPr>
            <p:ph idx="4294967295"/>
          </p:nvPr>
        </p:nvSpPr>
        <p:spPr>
          <a:xfrm>
            <a:off x="660400" y="342900"/>
            <a:ext cx="7772400" cy="5956300"/>
          </a:xfrm>
        </p:spPr>
        <p:txBody>
          <a:bodyPr/>
          <a:lstStyle/>
          <a:p>
            <a:r>
              <a:rPr lang="it-IT" sz="2000" b="1" smtClean="0">
                <a:solidFill>
                  <a:srgbClr val="FF3300"/>
                </a:solidFill>
              </a:rPr>
              <a:t>T E R A T O G E N E S I   I N   V I T R O</a:t>
            </a:r>
          </a:p>
          <a:p>
            <a:pPr>
              <a:spcBef>
                <a:spcPct val="0"/>
              </a:spcBef>
            </a:pPr>
            <a:r>
              <a:rPr lang="it-IT" sz="2000" smtClean="0"/>
              <a:t>Effetto tossico:</a:t>
            </a:r>
          </a:p>
          <a:p>
            <a:pPr>
              <a:spcBef>
                <a:spcPct val="0"/>
              </a:spcBef>
            </a:pPr>
            <a:r>
              <a:rPr lang="it-IT" sz="2000" smtClean="0"/>
              <a:t>a]  agendo su specifici tipi di cellule [difficile da valutare]</a:t>
            </a:r>
          </a:p>
          <a:p>
            <a:pPr>
              <a:spcBef>
                <a:spcPct val="0"/>
              </a:spcBef>
            </a:pPr>
            <a:r>
              <a:rPr lang="it-IT" sz="2000" smtClean="0"/>
              <a:t>b] colpendo ogni cellula con cui viene a contatto [teratogeno aspecifico]</a:t>
            </a:r>
          </a:p>
          <a:p>
            <a:pPr>
              <a:spcBef>
                <a:spcPct val="0"/>
              </a:spcBef>
            </a:pPr>
            <a:r>
              <a:rPr lang="it-IT" sz="2000" smtClean="0"/>
              <a:t>Fondamentale importanza selezionare tessuto bersaglio: </a:t>
            </a:r>
          </a:p>
          <a:p>
            <a:pPr>
              <a:spcBef>
                <a:spcPct val="0"/>
              </a:spcBef>
            </a:pPr>
            <a:r>
              <a:rPr lang="it-IT" sz="2000" smtClean="0"/>
              <a:t>-Situazione molto complessa nel test riproduttivo </a:t>
            </a:r>
          </a:p>
          <a:p>
            <a:pPr>
              <a:spcBef>
                <a:spcPct val="0"/>
              </a:spcBef>
            </a:pPr>
            <a:r>
              <a:rPr lang="it-IT" sz="2000" smtClean="0"/>
              <a:t>-Bersaglio possibile in continua variazione</a:t>
            </a:r>
          </a:p>
          <a:p>
            <a:pPr>
              <a:spcBef>
                <a:spcPct val="0"/>
              </a:spcBef>
            </a:pPr>
            <a:r>
              <a:rPr lang="it-IT" sz="2000" smtClean="0"/>
              <a:t>-Difficile selezionare bersaglio rappresentativo capace di rispondere in maniera riproducibile ad un insulto a tutti i livelli </a:t>
            </a:r>
          </a:p>
          <a:p>
            <a:pPr>
              <a:spcBef>
                <a:spcPct val="0"/>
              </a:spcBef>
            </a:pPr>
            <a:r>
              <a:rPr lang="it-IT" sz="2000" smtClean="0">
                <a:solidFill>
                  <a:schemeClr val="accent2"/>
                </a:solidFill>
              </a:rPr>
              <a:t>Molteplicità di </a:t>
            </a:r>
            <a:r>
              <a:rPr lang="it-IT" sz="2000" b="1" smtClean="0">
                <a:solidFill>
                  <a:schemeClr val="accent2"/>
                </a:solidFill>
              </a:rPr>
              <a:t>sistemi colturali (</a:t>
            </a:r>
            <a:r>
              <a:rPr lang="it-IT" sz="2000" smtClean="0">
                <a:solidFill>
                  <a:schemeClr val="accent2"/>
                </a:solidFill>
              </a:rPr>
              <a:t>qualunque sistema biologico consistente in cellule, tessuti, organi embrionali e fetali o stadi isolati di sviluppo di embrioni interi)</a:t>
            </a:r>
          </a:p>
          <a:p>
            <a:pPr>
              <a:spcBef>
                <a:spcPct val="0"/>
              </a:spcBef>
            </a:pPr>
            <a:r>
              <a:rPr lang="it-IT" sz="2000" smtClean="0"/>
              <a:t>Condizioni necessarie:  - capaci di sopravvivere per vari giorni </a:t>
            </a:r>
          </a:p>
          <a:p>
            <a:pPr>
              <a:spcBef>
                <a:spcPct val="0"/>
              </a:spcBef>
            </a:pPr>
            <a:r>
              <a:rPr lang="it-IT" sz="2000" smtClean="0"/>
              <a:t>			 - preferenzialmente capaci di dividersi </a:t>
            </a:r>
          </a:p>
          <a:p>
            <a:pPr>
              <a:spcBef>
                <a:spcPct val="0"/>
              </a:spcBef>
            </a:pPr>
            <a:r>
              <a:rPr lang="it-IT" sz="2000" smtClean="0"/>
              <a:t>			 - soprattutto capaci di differenziazione </a:t>
            </a:r>
          </a:p>
          <a:p>
            <a:pPr>
              <a:spcBef>
                <a:spcPct val="0"/>
              </a:spcBef>
            </a:pPr>
            <a:r>
              <a:rPr lang="it-IT" sz="2000" smtClean="0"/>
              <a:t>Possibile mimare solo certe caratteristiche dello sviluppo prenatale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reim F"/>
          <p:cNvPicPr>
            <a:picLocks noChangeAspect="1" noChangeArrowheads="1"/>
          </p:cNvPicPr>
          <p:nvPr/>
        </p:nvPicPr>
        <p:blipFill>
          <a:blip r:embed="rId2" cstate="print">
            <a:lum bright="-12000" contrast="48000"/>
          </a:blip>
          <a:srcRect l="1042" t="9064" r="51042" b="4385"/>
          <a:stretch>
            <a:fillRect/>
          </a:stretch>
        </p:blipFill>
        <p:spPr bwMode="auto">
          <a:xfrm>
            <a:off x="4895850" y="1104900"/>
            <a:ext cx="3940175" cy="5638800"/>
          </a:xfrm>
          <a:prstGeom prst="rect">
            <a:avLst/>
          </a:prstGeom>
          <a:noFill/>
          <a:ln w="9525">
            <a:noFill/>
            <a:miter lim="800000"/>
            <a:headEnd/>
            <a:tailEnd/>
          </a:ln>
        </p:spPr>
      </p:pic>
      <p:sp>
        <p:nvSpPr>
          <p:cNvPr id="9219" name="Text Box 4"/>
          <p:cNvSpPr txBox="1">
            <a:spLocks noChangeArrowheads="1"/>
          </p:cNvSpPr>
          <p:nvPr/>
        </p:nvSpPr>
        <p:spPr bwMode="auto">
          <a:xfrm>
            <a:off x="685800" y="57150"/>
            <a:ext cx="7772400" cy="974725"/>
          </a:xfrm>
          <a:prstGeom prst="rect">
            <a:avLst/>
          </a:prstGeom>
          <a:solidFill>
            <a:srgbClr val="DDDDDD"/>
          </a:solidFill>
          <a:ln w="9525">
            <a:noFill/>
            <a:miter lim="800000"/>
            <a:headEnd/>
            <a:tailEnd/>
          </a:ln>
        </p:spPr>
        <p:txBody>
          <a:bodyPr anchor="ctr"/>
          <a:lstStyle/>
          <a:p>
            <a:pPr algn="ctr"/>
            <a:r>
              <a:rPr lang="it-IT" sz="2800" b="1">
                <a:solidFill>
                  <a:schemeClr val="tx2"/>
                </a:solidFill>
                <a:latin typeface="Verdana" pitchFamily="34" charset="0"/>
              </a:rPr>
              <a:t>CAUSE DI DISTURBI CONGENITI DELLA CRESCITA NELL’UOMO</a:t>
            </a:r>
            <a:endParaRPr lang="it-IT" sz="2800" b="1">
              <a:latin typeface="Verdana" pitchFamily="34" charset="0"/>
            </a:endParaRPr>
          </a:p>
        </p:txBody>
      </p:sp>
      <p:sp>
        <p:nvSpPr>
          <p:cNvPr id="9220" name="Rectangle 6"/>
          <p:cNvSpPr>
            <a:spLocks noChangeArrowheads="1"/>
          </p:cNvSpPr>
          <p:nvPr/>
        </p:nvSpPr>
        <p:spPr bwMode="auto">
          <a:xfrm>
            <a:off x="133350" y="1649413"/>
            <a:ext cx="4724400" cy="4511675"/>
          </a:xfrm>
          <a:prstGeom prst="rect">
            <a:avLst/>
          </a:prstGeom>
          <a:solidFill>
            <a:srgbClr val="DDDDDD"/>
          </a:solidFill>
          <a:ln w="9525">
            <a:noFill/>
            <a:miter lim="800000"/>
            <a:headEnd/>
            <a:tailEnd/>
          </a:ln>
        </p:spPr>
        <p:txBody>
          <a:bodyPr>
            <a:spAutoFit/>
          </a:bodyPr>
          <a:lstStyle/>
          <a:p>
            <a:pPr>
              <a:spcBef>
                <a:spcPct val="50000"/>
              </a:spcBef>
            </a:pPr>
            <a:r>
              <a:rPr lang="it-IT" sz="2000" b="1">
                <a:latin typeface="Verdana" pitchFamily="34" charset="0"/>
              </a:rPr>
              <a:t>Se relative a quelle riscontrabili alla nascita o al periodo immediatamente post-natale, costituiscono il 2-4% di tutti i nati vivi. Tale valore è sottostimato se si considera che molte anomalie possono manifestarsi in età più avanzata (es. anomalie cardiache, renali, …).</a:t>
            </a:r>
          </a:p>
          <a:p>
            <a:pPr>
              <a:spcBef>
                <a:spcPct val="50000"/>
              </a:spcBef>
            </a:pPr>
            <a:r>
              <a:rPr lang="it-IT" sz="2000" b="1">
                <a:latin typeface="Verdana" pitchFamily="34" charset="0"/>
              </a:rPr>
              <a:t>Il 15% di tutte le gravidanze si risolvono in aborto fetale, generalmente durante lo stadio iniziale della gestazione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egnaposto contenuto 2"/>
          <p:cNvSpPr>
            <a:spLocks noGrp="1"/>
          </p:cNvSpPr>
          <p:nvPr>
            <p:ph idx="4294967295"/>
          </p:nvPr>
        </p:nvSpPr>
        <p:spPr>
          <a:xfrm>
            <a:off x="660400" y="342900"/>
            <a:ext cx="7772400" cy="5956300"/>
          </a:xfrm>
        </p:spPr>
        <p:txBody>
          <a:bodyPr/>
          <a:lstStyle/>
          <a:p>
            <a:pPr>
              <a:spcBef>
                <a:spcPct val="0"/>
              </a:spcBef>
            </a:pPr>
            <a:r>
              <a:rPr lang="it-IT" sz="2000" smtClean="0">
                <a:solidFill>
                  <a:schemeClr val="accent2"/>
                </a:solidFill>
              </a:rPr>
              <a:t>1] C O L T U R E   D I   C E L L U L E   E M B R I O N A L I   O   </a:t>
            </a:r>
          </a:p>
          <a:p>
            <a:pPr>
              <a:spcBef>
                <a:spcPct val="0"/>
              </a:spcBef>
            </a:pPr>
            <a:r>
              <a:rPr lang="it-IT" sz="2000" smtClean="0">
                <a:solidFill>
                  <a:schemeClr val="accent2"/>
                </a:solidFill>
              </a:rPr>
              <a:t>F E T A L I:</a:t>
            </a:r>
          </a:p>
          <a:p>
            <a:pPr>
              <a:spcBef>
                <a:spcPct val="0"/>
              </a:spcBef>
            </a:pPr>
            <a:r>
              <a:rPr lang="it-IT" sz="2000" smtClean="0"/>
              <a:t>	A] LINEE CELLULARI STABILIZZATE</a:t>
            </a:r>
          </a:p>
          <a:p>
            <a:pPr>
              <a:spcBef>
                <a:spcPct val="0"/>
              </a:spcBef>
            </a:pPr>
            <a:r>
              <a:rPr lang="it-IT" sz="2000" smtClean="0"/>
              <a:t>	B] COLTURE PRIMARIE DI CELLULE EMBRIONALI</a:t>
            </a:r>
          </a:p>
          <a:p>
            <a:pPr>
              <a:spcBef>
                <a:spcPct val="0"/>
              </a:spcBef>
            </a:pPr>
            <a:r>
              <a:rPr lang="it-IT" sz="2000" smtClean="0"/>
              <a:t>	Utili se possibile raggiungere un certo grado di differenziazione.</a:t>
            </a:r>
          </a:p>
          <a:p>
            <a:pPr>
              <a:spcBef>
                <a:spcPct val="0"/>
              </a:spcBef>
            </a:pPr>
            <a:r>
              <a:rPr lang="it-IT" sz="2000" smtClean="0"/>
              <a:t>	Differenziazione solo a livello cellulare</a:t>
            </a:r>
          </a:p>
          <a:p>
            <a:pPr>
              <a:spcBef>
                <a:spcPct val="0"/>
              </a:spcBef>
            </a:pPr>
            <a:r>
              <a:rPr lang="it-IT" sz="2000" smtClean="0"/>
              <a:t>	C] SPOT CULTURE</a:t>
            </a:r>
          </a:p>
          <a:p>
            <a:pPr>
              <a:spcBef>
                <a:spcPct val="0"/>
              </a:spcBef>
            </a:pPr>
            <a:r>
              <a:rPr lang="it-IT" sz="2000" smtClean="0"/>
              <a:t>	Cellule embrionali polmonari	</a:t>
            </a:r>
          </a:p>
          <a:p>
            <a:pPr>
              <a:spcBef>
                <a:spcPct val="0"/>
              </a:spcBef>
            </a:pPr>
            <a:r>
              <a:rPr lang="it-IT" sz="2000" smtClean="0"/>
              <a:t>	Sospensione ad altissima densità (aspetto di polmone embrionale</a:t>
            </a:r>
          </a:p>
          <a:p>
            <a:pPr>
              <a:spcBef>
                <a:spcPct val="0"/>
              </a:spcBef>
            </a:pPr>
            <a:r>
              <a:rPr lang="it-IT" sz="2000" smtClean="0"/>
              <a:t> 2</a:t>
            </a:r>
            <a:r>
              <a:rPr lang="it-IT" sz="2000" smtClean="0">
                <a:solidFill>
                  <a:schemeClr val="accent2"/>
                </a:solidFill>
              </a:rPr>
              <a:t>] C O L T U R E    D I    O R G A N I  (ABBOZZI EMBRIONALI):</a:t>
            </a:r>
          </a:p>
          <a:p>
            <a:pPr>
              <a:spcBef>
                <a:spcPct val="0"/>
              </a:spcBef>
            </a:pPr>
            <a:r>
              <a:rPr lang="it-IT" sz="2000" smtClean="0"/>
              <a:t>	Organo intero o parte significativa di esso</a:t>
            </a:r>
          </a:p>
          <a:p>
            <a:pPr>
              <a:spcBef>
                <a:spcPct val="0"/>
              </a:spcBef>
            </a:pPr>
            <a:r>
              <a:rPr lang="it-IT" sz="2000" smtClean="0"/>
              <a:t>- Impiegati abbozzi embrionali di varia origine </a:t>
            </a:r>
          </a:p>
          <a:p>
            <a:pPr>
              <a:spcBef>
                <a:spcPct val="0"/>
              </a:spcBef>
            </a:pPr>
            <a:r>
              <a:rPr lang="it-IT" sz="2000" smtClean="0"/>
              <a:t>- Grado differenziazione legato a stadio di sviluppo iniziale</a:t>
            </a:r>
          </a:p>
          <a:p>
            <a:pPr>
              <a:spcBef>
                <a:spcPct val="0"/>
              </a:spcBef>
            </a:pPr>
            <a:r>
              <a:rPr lang="it-IT" sz="2000" smtClean="0"/>
              <a:t>- Rischio: non cogliere effetti che si verificano a stadi molto precoci </a:t>
            </a:r>
          </a:p>
          <a:p>
            <a:pPr>
              <a:spcBef>
                <a:spcPct val="0"/>
              </a:spcBef>
            </a:pPr>
            <a:r>
              <a:rPr lang="it-IT" sz="2000" smtClean="0"/>
              <a:t>- Vantaggio è possibile esaminare anche effetti dovuti a metaboliti</a:t>
            </a:r>
          </a:p>
          <a:p>
            <a:pPr>
              <a:spcBef>
                <a:spcPct val="0"/>
              </a:spcBef>
            </a:pPr>
            <a:r>
              <a:rPr lang="it-IT" sz="2000" smtClean="0">
                <a:solidFill>
                  <a:schemeClr val="accent2"/>
                </a:solidFill>
              </a:rPr>
              <a:t>3] C O L T U R E    D I    E M B R I O N I    I N    T O T O</a:t>
            </a:r>
          </a:p>
          <a:p>
            <a:pPr>
              <a:spcBef>
                <a:spcPct val="0"/>
              </a:spcBef>
            </a:pPr>
            <a:r>
              <a:rPr lang="it-IT" sz="2000" smtClean="0"/>
              <a:t>Rari esempi nel topo di coltivazione </a:t>
            </a:r>
            <a:r>
              <a:rPr lang="it-IT" sz="2000" i="1" smtClean="0"/>
              <a:t>in vitro</a:t>
            </a:r>
            <a:r>
              <a:rPr lang="it-IT" sz="2000" smtClean="0"/>
              <a:t> da preimpianto sino al 12° giorno di gravidanza</a:t>
            </a:r>
          </a:p>
          <a:p>
            <a:pPr>
              <a:spcBef>
                <a:spcPct val="0"/>
              </a:spcBef>
            </a:pPr>
            <a:r>
              <a:rPr lang="it-IT" sz="2000" smtClean="0"/>
              <a:t>	A] COLTURE DI EMBRIONI IN FASE DI PREIMPIANTO</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egnaposto contenuto 2"/>
          <p:cNvSpPr>
            <a:spLocks noGrp="1"/>
          </p:cNvSpPr>
          <p:nvPr>
            <p:ph idx="4294967295"/>
          </p:nvPr>
        </p:nvSpPr>
        <p:spPr>
          <a:xfrm>
            <a:off x="660400" y="227013"/>
            <a:ext cx="8162925" cy="5956300"/>
          </a:xfrm>
        </p:spPr>
        <p:txBody>
          <a:bodyPr/>
          <a:lstStyle/>
          <a:p>
            <a:r>
              <a:rPr lang="it-IT" sz="1600" smtClean="0"/>
              <a:t>a] </a:t>
            </a:r>
            <a:r>
              <a:rPr lang="it-IT" sz="1600" b="1" smtClean="0"/>
              <a:t>Colture di embrioni in fase di preimpianto</a:t>
            </a:r>
          </a:p>
          <a:p>
            <a:r>
              <a:rPr lang="it-IT" sz="1600" smtClean="0"/>
              <a:t>Dallo stadio di 1-2 cellule sino alla blastocisti con cellule di topo, di ratto, coniglio e uomo. </a:t>
            </a:r>
          </a:p>
          <a:p>
            <a:r>
              <a:rPr lang="it-IT" sz="1600" smtClean="0"/>
              <a:t>b] </a:t>
            </a:r>
            <a:r>
              <a:rPr lang="it-IT" sz="1600" b="1" smtClean="0"/>
              <a:t>Colture di embrioni in stadi di post-impianto</a:t>
            </a:r>
          </a:p>
          <a:p>
            <a:r>
              <a:rPr lang="it-IT" sz="1600" smtClean="0"/>
              <a:t>Da embrioni di 8,5-10,5 giorni [48-72 ore di incubazione]</a:t>
            </a:r>
          </a:p>
          <a:p>
            <a:r>
              <a:rPr lang="it-IT" sz="1600" smtClean="0"/>
              <a:t>Mantenuti in membrane embrionali intatte e proprio liquido amniotico </a:t>
            </a:r>
            <a:r>
              <a:rPr lang="it-IT" sz="1600" smtClean="0">
                <a:cs typeface="Times New Roman" pitchFamily="18" charset="0"/>
              </a:rPr>
              <a:t>→ </a:t>
            </a:r>
            <a:r>
              <a:rPr lang="it-IT" sz="1600" smtClean="0"/>
              <a:t>Possibile studiare conseguenze di una attivazione metabolica </a:t>
            </a:r>
          </a:p>
          <a:p>
            <a:r>
              <a:rPr lang="it-IT" sz="1600" smtClean="0"/>
              <a:t>Valutazione analoga a quella su feti in vivo.</a:t>
            </a:r>
          </a:p>
          <a:p>
            <a:r>
              <a:rPr lang="it-IT" sz="1600" smtClean="0"/>
              <a:t>	-</a:t>
            </a:r>
            <a:r>
              <a:rPr lang="it-IT" sz="1600" b="1" smtClean="0">
                <a:solidFill>
                  <a:schemeClr val="accent2"/>
                </a:solidFill>
              </a:rPr>
              <a:t>Periodo massimo di coltura è di 48-72 ore</a:t>
            </a:r>
          </a:p>
          <a:p>
            <a:r>
              <a:rPr lang="it-IT" sz="1600" smtClean="0"/>
              <a:t>	-Troppo esiguo rispetto durata di tutta l'organogenesi</a:t>
            </a:r>
          </a:p>
          <a:p>
            <a:r>
              <a:rPr lang="it-IT" sz="1600" smtClean="0"/>
              <a:t>	-Sensibile ad interferenze di origine ignota</a:t>
            </a:r>
          </a:p>
          <a:p>
            <a:r>
              <a:rPr lang="it-IT" sz="1600" smtClean="0"/>
              <a:t>	-Possibile coprire vari periodi della gravidanza con differenti sistemi</a:t>
            </a:r>
          </a:p>
          <a:p>
            <a:r>
              <a:rPr lang="it-IT" sz="1600" b="1" smtClean="0">
                <a:solidFill>
                  <a:srgbClr val="9900FF"/>
                </a:solidFill>
              </a:rPr>
              <a:t>Problemi  di  attivazione  metabolica  dei  farmaci  in  vitro</a:t>
            </a:r>
          </a:p>
          <a:p>
            <a:r>
              <a:rPr lang="it-IT" sz="1600" smtClean="0">
                <a:solidFill>
                  <a:srgbClr val="FF3300"/>
                </a:solidFill>
              </a:rPr>
              <a:t>Teratogenicità dovuta a attivazione metabolica </a:t>
            </a:r>
          </a:p>
          <a:p>
            <a:r>
              <a:rPr lang="it-IT" sz="1600" smtClean="0">
                <a:solidFill>
                  <a:srgbClr val="FF3300"/>
                </a:solidFill>
              </a:rPr>
              <a:t>Tale conversione metabolica può:</a:t>
            </a:r>
          </a:p>
          <a:p>
            <a:r>
              <a:rPr lang="it-IT" sz="1600" smtClean="0">
                <a:solidFill>
                  <a:srgbClr val="FF3300"/>
                </a:solidFill>
              </a:rPr>
              <a:t>- avvenire in organismo materno </a:t>
            </a:r>
            <a:r>
              <a:rPr lang="it-IT" sz="1600" smtClean="0">
                <a:solidFill>
                  <a:srgbClr val="FF3300"/>
                </a:solidFill>
                <a:latin typeface="Arial" charset="0"/>
                <a:cs typeface="Arial" charset="0"/>
              </a:rPr>
              <a:t>→</a:t>
            </a:r>
            <a:r>
              <a:rPr lang="it-IT" sz="1600" smtClean="0">
                <a:solidFill>
                  <a:srgbClr val="FF3300"/>
                </a:solidFill>
              </a:rPr>
              <a:t>quindi il prodotto di reazione può raggiungere embrione e feto </a:t>
            </a:r>
            <a:r>
              <a:rPr lang="it-IT" sz="1600" smtClean="0">
                <a:solidFill>
                  <a:srgbClr val="FF3300"/>
                </a:solidFill>
                <a:latin typeface="Arial" charset="0"/>
                <a:cs typeface="Arial" charset="0"/>
              </a:rPr>
              <a:t>→</a:t>
            </a:r>
            <a:r>
              <a:rPr lang="it-IT" sz="1600" smtClean="0">
                <a:solidFill>
                  <a:srgbClr val="FF3300"/>
                </a:solidFill>
              </a:rPr>
              <a:t> avvenire direttamente a livello embrionale e fetale</a:t>
            </a:r>
          </a:p>
          <a:p>
            <a:r>
              <a:rPr lang="it-IT" sz="1600" b="1" smtClean="0">
                <a:solidFill>
                  <a:schemeClr val="accent2"/>
                </a:solidFill>
              </a:rPr>
              <a:t>Problema se metaboliti sono composti a tempo di semivita molto breve</a:t>
            </a:r>
            <a:r>
              <a:rPr lang="it-IT" sz="1600" b="1" smtClean="0"/>
              <a:t> </a:t>
            </a:r>
          </a:p>
          <a:p>
            <a:r>
              <a:rPr lang="it-IT" sz="1600" smtClean="0">
                <a:solidFill>
                  <a:srgbClr val="973803"/>
                </a:solidFill>
              </a:rPr>
              <a:t>Enzimi capaci di metabolizzare gli xenobiotici</a:t>
            </a:r>
          </a:p>
          <a:p>
            <a:r>
              <a:rPr lang="it-IT" sz="1600" smtClean="0">
                <a:solidFill>
                  <a:srgbClr val="973803"/>
                </a:solidFill>
              </a:rPr>
              <a:t>- scarsi od assenti nei tessuti embrionali dei roditori </a:t>
            </a:r>
          </a:p>
          <a:p>
            <a:r>
              <a:rPr lang="it-IT" sz="1600" smtClean="0">
                <a:solidFill>
                  <a:srgbClr val="973803"/>
                </a:solidFill>
              </a:rPr>
              <a:t>- sono presenti sin dai più precoci stati dello sviluppo embrionale nel fegato e forse in altri tessuti dei primati compreso l'uomo</a:t>
            </a:r>
          </a:p>
          <a:p>
            <a:r>
              <a:rPr lang="it-IT" sz="1600" smtClean="0">
                <a:solidFill>
                  <a:srgbClr val="973803"/>
                </a:solidFill>
              </a:rPr>
              <a:t>- roditori non modello ottimale per composti che richiedono attivazione metabolica dando composti a breve o brevissima semivita.</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egnaposto contenuto 2"/>
          <p:cNvSpPr>
            <a:spLocks noGrp="1"/>
          </p:cNvSpPr>
          <p:nvPr>
            <p:ph idx="4294967295"/>
          </p:nvPr>
        </p:nvSpPr>
        <p:spPr>
          <a:xfrm>
            <a:off x="660400" y="227013"/>
            <a:ext cx="8162925" cy="5956300"/>
          </a:xfrm>
        </p:spPr>
        <p:txBody>
          <a:bodyPr/>
          <a:lstStyle/>
          <a:p>
            <a:r>
              <a:rPr lang="it-IT" sz="2400" b="1" smtClean="0">
                <a:solidFill>
                  <a:srgbClr val="FF3300"/>
                </a:solidFill>
              </a:rPr>
              <a:t>EFFETTI DEI FARMACI SUL FETO</a:t>
            </a:r>
          </a:p>
          <a:p>
            <a:endParaRPr lang="it-IT" sz="1600" b="1" smtClean="0">
              <a:solidFill>
                <a:srgbClr val="FF3300"/>
              </a:solidFill>
            </a:endParaRPr>
          </a:p>
          <a:p>
            <a:r>
              <a:rPr lang="it-IT" sz="2000" b="1" smtClean="0"/>
              <a:t>TIPI DI COMPOSTI TERATOGENI ED EMBRIOTOSSICI</a:t>
            </a:r>
          </a:p>
          <a:p>
            <a:endParaRPr lang="it-IT" sz="900" b="1" smtClean="0"/>
          </a:p>
          <a:p>
            <a:r>
              <a:rPr lang="it-IT" sz="2000" b="1" smtClean="0"/>
              <a:t>1] </a:t>
            </a:r>
            <a:r>
              <a:rPr lang="it-IT" sz="2000" b="1" smtClean="0">
                <a:solidFill>
                  <a:srgbClr val="FF3300"/>
                </a:solidFill>
              </a:rPr>
              <a:t>Risposta di tipo A: Teratogeni ad azione specifica</a:t>
            </a:r>
          </a:p>
          <a:p>
            <a:r>
              <a:rPr lang="it-IT" sz="2000" b="1" smtClean="0">
                <a:solidFill>
                  <a:schemeClr val="accent2"/>
                </a:solidFill>
              </a:rPr>
              <a:t>Possibili malformazioni dell'intera nidiata senza embrioletalità</a:t>
            </a:r>
          </a:p>
          <a:p>
            <a:r>
              <a:rPr lang="it-IT" sz="2000" b="1" smtClean="0"/>
              <a:t>I feti malformati mostrano ritardo nella crescita </a:t>
            </a:r>
          </a:p>
          <a:p>
            <a:r>
              <a:rPr lang="it-IT" sz="2000" b="1" smtClean="0"/>
              <a:t>Agenti con elevato potere teratogeno.</a:t>
            </a:r>
          </a:p>
          <a:p>
            <a:endParaRPr lang="it-IT" sz="900" b="1" smtClean="0"/>
          </a:p>
          <a:p>
            <a:r>
              <a:rPr lang="it-IT" sz="2000" b="1" smtClean="0"/>
              <a:t>2] </a:t>
            </a:r>
            <a:r>
              <a:rPr lang="it-IT" sz="2000" b="1" smtClean="0">
                <a:solidFill>
                  <a:srgbClr val="FF3300"/>
                </a:solidFill>
              </a:rPr>
              <a:t>Risposta di tipo B: Agenti citotossici</a:t>
            </a:r>
          </a:p>
          <a:p>
            <a:r>
              <a:rPr lang="it-IT" sz="2000" b="1" smtClean="0">
                <a:solidFill>
                  <a:schemeClr val="accent2"/>
                </a:solidFill>
              </a:rPr>
              <a:t>Presenti embrioletalità, malformazioni e ritardo della crescita</a:t>
            </a:r>
          </a:p>
          <a:p>
            <a:r>
              <a:rPr lang="it-IT" sz="2000" b="1" smtClean="0"/>
              <a:t>Quadro tipico con alchilanti e vari altri antitumorali</a:t>
            </a:r>
          </a:p>
          <a:p>
            <a:r>
              <a:rPr lang="it-IT" sz="2000" b="1" smtClean="0"/>
              <a:t>Conseguenza dell’elevato tasso di moltiplicazione cellulare</a:t>
            </a:r>
          </a:p>
          <a:p>
            <a:endParaRPr lang="it-IT" sz="900" b="1" smtClean="0"/>
          </a:p>
          <a:p>
            <a:r>
              <a:rPr lang="it-IT" sz="2000" b="1" smtClean="0"/>
              <a:t>3] </a:t>
            </a:r>
            <a:r>
              <a:rPr lang="it-IT" sz="2000" b="1" smtClean="0">
                <a:solidFill>
                  <a:srgbClr val="FF3300"/>
                </a:solidFill>
              </a:rPr>
              <a:t>Risposta di tipo C: Agenti embriotossici</a:t>
            </a:r>
          </a:p>
          <a:p>
            <a:r>
              <a:rPr lang="it-IT" sz="2000" b="1" smtClean="0">
                <a:solidFill>
                  <a:schemeClr val="accent2"/>
                </a:solidFill>
              </a:rPr>
              <a:t>Ritardo della crescita e quindi embrioletalità senza malformazioni</a:t>
            </a:r>
          </a:p>
          <a:p>
            <a:r>
              <a:rPr lang="it-IT" sz="2000" b="1" smtClean="0"/>
              <a:t>Curva dose-risposta di embrioletalità è molto ripida</a:t>
            </a:r>
          </a:p>
          <a:p>
            <a:r>
              <a:rPr lang="it-IT" sz="2000" b="1" smtClean="0"/>
              <a:t>Esistenza di una dose critica per la sopravvivenza dell'embrione. </a:t>
            </a:r>
          </a:p>
          <a:p>
            <a:r>
              <a:rPr lang="it-IT" sz="2000" b="1" smtClean="0"/>
              <a:t>Embriotossici ma non teratogeni.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egnaposto contenuto 2"/>
          <p:cNvSpPr>
            <a:spLocks noGrp="1"/>
          </p:cNvSpPr>
          <p:nvPr>
            <p:ph idx="4294967295"/>
          </p:nvPr>
        </p:nvSpPr>
        <p:spPr>
          <a:xfrm>
            <a:off x="327025" y="0"/>
            <a:ext cx="8816975" cy="5956300"/>
          </a:xfrm>
        </p:spPr>
        <p:txBody>
          <a:bodyPr/>
          <a:lstStyle/>
          <a:p>
            <a:r>
              <a:rPr lang="it-IT" sz="2000" b="1" smtClean="0">
                <a:solidFill>
                  <a:srgbClr val="FF3300"/>
                </a:solidFill>
              </a:rPr>
              <a:t>TOSSICITA' MEDIATA DA SQUILIBRI OMEOSTASI MATERNA</a:t>
            </a:r>
          </a:p>
          <a:p>
            <a:r>
              <a:rPr lang="it-IT" sz="2000" b="1" smtClean="0"/>
              <a:t>Effetti di tipo indiretto</a:t>
            </a:r>
          </a:p>
          <a:p>
            <a:pPr>
              <a:spcBef>
                <a:spcPct val="0"/>
              </a:spcBef>
            </a:pPr>
            <a:r>
              <a:rPr lang="it-IT" sz="2000" b="1" smtClean="0">
                <a:solidFill>
                  <a:schemeClr val="accent2"/>
                </a:solidFill>
              </a:rPr>
              <a:t>a] Carenze nutrizionali</a:t>
            </a:r>
            <a:r>
              <a:rPr lang="it-IT" sz="2000" b="1" smtClean="0"/>
              <a:t> </a:t>
            </a:r>
            <a:r>
              <a:rPr lang="it-IT" sz="2000" b="1" smtClean="0">
                <a:cs typeface="Times New Roman" pitchFamily="18" charset="0"/>
              </a:rPr>
              <a:t>→</a:t>
            </a:r>
            <a:r>
              <a:rPr lang="it-IT" sz="2000" b="1" smtClean="0"/>
              <a:t> ritardo non recuperabile crescita corporea </a:t>
            </a:r>
          </a:p>
          <a:p>
            <a:pPr>
              <a:spcBef>
                <a:spcPct val="0"/>
              </a:spcBef>
              <a:buFontTx/>
              <a:buNone/>
            </a:pPr>
            <a:r>
              <a:rPr lang="it-IT" sz="2000" b="1" smtClean="0"/>
              <a:t>	 ritardo sviluppo SNC</a:t>
            </a:r>
          </a:p>
          <a:p>
            <a:pPr>
              <a:spcBef>
                <a:spcPct val="0"/>
              </a:spcBef>
            </a:pPr>
            <a:r>
              <a:rPr lang="it-IT" sz="2000" b="1" smtClean="0"/>
              <a:t>Critiche le carenze da: - Sali minerali [Fe – Ca – P – I]</a:t>
            </a:r>
          </a:p>
          <a:p>
            <a:pPr lvl="1">
              <a:spcBef>
                <a:spcPct val="0"/>
              </a:spcBef>
            </a:pPr>
            <a:r>
              <a:rPr lang="it-IT" sz="2000" b="1" smtClean="0"/>
              <a:t>Vitamine [A – C – B – D – E – B12 – ac.folico]</a:t>
            </a:r>
          </a:p>
          <a:p>
            <a:pPr>
              <a:spcBef>
                <a:spcPct val="0"/>
              </a:spcBef>
            </a:pPr>
            <a:r>
              <a:rPr lang="it-IT" sz="2000" b="1" smtClean="0"/>
              <a:t> -  Antifolici</a:t>
            </a:r>
          </a:p>
          <a:p>
            <a:pPr>
              <a:spcBef>
                <a:spcPct val="0"/>
              </a:spcBef>
            </a:pPr>
            <a:r>
              <a:rPr lang="it-IT" sz="2000" b="1" smtClean="0"/>
              <a:t>Conseguenza frequente </a:t>
            </a:r>
            <a:r>
              <a:rPr lang="it-IT" sz="2000" b="1" smtClean="0">
                <a:latin typeface="Arial" charset="0"/>
                <a:cs typeface="Arial" charset="0"/>
              </a:rPr>
              <a:t>→</a:t>
            </a:r>
            <a:r>
              <a:rPr lang="it-IT" sz="2000" b="1" smtClean="0"/>
              <a:t> aborto nel primo trimestre</a:t>
            </a:r>
          </a:p>
          <a:p>
            <a:pPr>
              <a:spcBef>
                <a:spcPct val="0"/>
              </a:spcBef>
            </a:pPr>
            <a:r>
              <a:rPr lang="it-IT" sz="2000" b="1" smtClean="0">
                <a:solidFill>
                  <a:schemeClr val="accent2"/>
                </a:solidFill>
              </a:rPr>
              <a:t>b] Diabete</a:t>
            </a:r>
            <a:r>
              <a:rPr lang="it-IT" sz="2000" b="1" smtClean="0"/>
              <a:t> </a:t>
            </a:r>
            <a:r>
              <a:rPr lang="it-IT" sz="2000" b="1" smtClean="0">
                <a:latin typeface="Arial" charset="0"/>
                <a:cs typeface="Arial" charset="0"/>
              </a:rPr>
              <a:t>→</a:t>
            </a:r>
            <a:r>
              <a:rPr lang="it-IT" sz="2000" b="1" smtClean="0"/>
              <a:t> malformazioni - mortalità neonatale - aborti</a:t>
            </a:r>
          </a:p>
          <a:p>
            <a:r>
              <a:rPr lang="it-IT" sz="2000" b="1" smtClean="0">
                <a:solidFill>
                  <a:schemeClr val="accent2"/>
                </a:solidFill>
              </a:rPr>
              <a:t>c] Ipertensione e uso farmaci vasoattivi </a:t>
            </a:r>
            <a:r>
              <a:rPr lang="it-IT" sz="2000" b="1" smtClean="0">
                <a:cs typeface="Times New Roman" pitchFamily="18" charset="0"/>
              </a:rPr>
              <a:t>→</a:t>
            </a:r>
            <a:r>
              <a:rPr lang="it-IT" sz="2000" b="1" smtClean="0"/>
              <a:t> ritardo crescita corporea </a:t>
            </a:r>
            <a:endParaRPr lang="it-IT" sz="2000" b="1" smtClean="0">
              <a:solidFill>
                <a:schemeClr val="accent2"/>
              </a:solidFill>
            </a:endParaRPr>
          </a:p>
          <a:p>
            <a:pPr>
              <a:spcBef>
                <a:spcPct val="0"/>
              </a:spcBef>
            </a:pPr>
            <a:r>
              <a:rPr lang="it-IT" sz="2000" b="1" smtClean="0">
                <a:solidFill>
                  <a:schemeClr val="accent2"/>
                </a:solidFill>
              </a:rPr>
              <a:t>d] Rosolia</a:t>
            </a:r>
            <a:r>
              <a:rPr lang="it-IT" sz="2000" b="1" smtClean="0"/>
              <a:t> </a:t>
            </a:r>
            <a:r>
              <a:rPr lang="it-IT" sz="2000" b="1" smtClean="0">
                <a:latin typeface="Arial" charset="0"/>
                <a:cs typeface="Arial" charset="0"/>
              </a:rPr>
              <a:t>→</a:t>
            </a:r>
            <a:r>
              <a:rPr lang="it-IT" sz="2000" b="1" smtClean="0"/>
              <a:t> cecità – sordità – alterazioni cardiache</a:t>
            </a:r>
          </a:p>
          <a:p>
            <a:pPr>
              <a:spcBef>
                <a:spcPct val="0"/>
              </a:spcBef>
            </a:pPr>
            <a:r>
              <a:rPr lang="it-IT" sz="2000" b="1" smtClean="0"/>
              <a:t>dalla 4° sino alla 8° settimana </a:t>
            </a:r>
            <a:r>
              <a:rPr lang="it-IT" sz="2000" b="1" smtClean="0">
                <a:latin typeface="Arial" charset="0"/>
                <a:cs typeface="Arial" charset="0"/>
              </a:rPr>
              <a:t>→</a:t>
            </a:r>
            <a:r>
              <a:rPr lang="it-IT" sz="2000" b="1" smtClean="0"/>
              <a:t> cristallino</a:t>
            </a:r>
          </a:p>
          <a:p>
            <a:pPr>
              <a:spcBef>
                <a:spcPct val="0"/>
              </a:spcBef>
            </a:pPr>
            <a:r>
              <a:rPr lang="it-IT" sz="2000" b="1" smtClean="0"/>
              <a:t>dalla 4° sino alla 12° settimana </a:t>
            </a:r>
            <a:r>
              <a:rPr lang="it-IT" sz="2000" b="1" smtClean="0">
                <a:latin typeface="Arial" charset="0"/>
                <a:cs typeface="Arial" charset="0"/>
              </a:rPr>
              <a:t>→</a:t>
            </a:r>
            <a:r>
              <a:rPr lang="it-IT" sz="2000" b="1" smtClean="0"/>
              <a:t> apparato uditivo interno</a:t>
            </a:r>
          </a:p>
          <a:p>
            <a:pPr>
              <a:spcBef>
                <a:spcPct val="0"/>
              </a:spcBef>
            </a:pPr>
            <a:r>
              <a:rPr lang="it-IT" sz="2000" b="1" smtClean="0"/>
              <a:t>dalla 5° sino alla 7° settimana </a:t>
            </a:r>
            <a:r>
              <a:rPr lang="it-IT" sz="2000" b="1" smtClean="0">
                <a:latin typeface="Arial" charset="0"/>
                <a:cs typeface="Arial" charset="0"/>
              </a:rPr>
              <a:t>→</a:t>
            </a:r>
            <a:r>
              <a:rPr lang="it-IT" sz="2000" b="1" smtClean="0"/>
              <a:t> suddivisione delle cavità cardiache incidenza delle malformazioni:</a:t>
            </a:r>
          </a:p>
          <a:p>
            <a:pPr>
              <a:spcBef>
                <a:spcPct val="0"/>
              </a:spcBef>
            </a:pPr>
            <a:r>
              <a:rPr lang="it-IT" sz="2000" b="1" smtClean="0"/>
              <a:t>sino alla 3° settimana </a:t>
            </a:r>
            <a:r>
              <a:rPr lang="it-IT" sz="2000" b="1" smtClean="0">
                <a:latin typeface="Arial" charset="0"/>
                <a:cs typeface="Arial" charset="0"/>
              </a:rPr>
              <a:t>→</a:t>
            </a:r>
            <a:r>
              <a:rPr lang="it-IT" sz="2000" b="1" smtClean="0"/>
              <a:t> incidenza del 50%, dalla 3° alla 6° settimana </a:t>
            </a:r>
            <a:r>
              <a:rPr lang="it-IT" sz="2000" b="1" smtClean="0">
                <a:latin typeface="Arial" charset="0"/>
                <a:cs typeface="Arial" charset="0"/>
              </a:rPr>
              <a:t>→</a:t>
            </a:r>
            <a:r>
              <a:rPr lang="it-IT" sz="2000" b="1" smtClean="0"/>
              <a:t> incidenza del 33%, dalla 7° alla 10° settimana </a:t>
            </a:r>
            <a:r>
              <a:rPr lang="it-IT" sz="2000" b="1" smtClean="0">
                <a:latin typeface="Arial" charset="0"/>
                <a:cs typeface="Arial" charset="0"/>
              </a:rPr>
              <a:t>→</a:t>
            </a:r>
            <a:r>
              <a:rPr lang="it-IT" sz="2000" b="1" smtClean="0"/>
              <a:t> incidenza 15%</a:t>
            </a:r>
          </a:p>
          <a:p>
            <a:pPr>
              <a:spcBef>
                <a:spcPct val="0"/>
              </a:spcBef>
            </a:pPr>
            <a:r>
              <a:rPr lang="it-IT" sz="2000" b="1" smtClean="0"/>
              <a:t>Necessità vaccinazione</a:t>
            </a:r>
          </a:p>
          <a:p>
            <a:pPr>
              <a:spcBef>
                <a:spcPct val="0"/>
              </a:spcBef>
            </a:pPr>
            <a:r>
              <a:rPr lang="it-IT" sz="2000" b="1" smtClean="0">
                <a:solidFill>
                  <a:schemeClr val="accent2"/>
                </a:solidFill>
              </a:rPr>
              <a:t>e] Altre infezioni virali</a:t>
            </a:r>
            <a:r>
              <a:rPr lang="it-IT" sz="2000" b="1" smtClean="0"/>
              <a:t> (morbillo -  varicella – vaiolo]</a:t>
            </a:r>
          </a:p>
          <a:p>
            <a:pPr>
              <a:spcBef>
                <a:spcPct val="0"/>
              </a:spcBef>
            </a:pPr>
            <a:r>
              <a:rPr lang="it-IT" sz="2000" b="1" smtClean="0">
                <a:solidFill>
                  <a:schemeClr val="accent2"/>
                </a:solidFill>
              </a:rPr>
              <a:t>f] Fattori genetici</a:t>
            </a:r>
          </a:p>
          <a:p>
            <a:pPr>
              <a:spcBef>
                <a:spcPct val="0"/>
              </a:spcBef>
            </a:pPr>
            <a:r>
              <a:rPr lang="it-IT" sz="2000" b="1" smtClean="0">
                <a:solidFill>
                  <a:schemeClr val="accent2"/>
                </a:solidFill>
              </a:rPr>
              <a:t>g] Età della madre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asarett6"/>
          <p:cNvPicPr>
            <a:picLocks noChangeAspect="1" noChangeArrowheads="1"/>
          </p:cNvPicPr>
          <p:nvPr/>
        </p:nvPicPr>
        <p:blipFill>
          <a:blip r:embed="rId2" cstate="print">
            <a:lum bright="-18000" contrast="60000"/>
          </a:blip>
          <a:srcRect l="2509" t="41074" r="39131" b="967"/>
          <a:stretch>
            <a:fillRect/>
          </a:stretch>
        </p:blipFill>
        <p:spPr bwMode="auto">
          <a:xfrm>
            <a:off x="5059363" y="1000125"/>
            <a:ext cx="2432050" cy="5816600"/>
          </a:xfrm>
          <a:prstGeom prst="rect">
            <a:avLst/>
          </a:prstGeom>
          <a:noFill/>
          <a:ln w="9525">
            <a:noFill/>
            <a:miter lim="800000"/>
            <a:headEnd/>
            <a:tailEnd/>
          </a:ln>
        </p:spPr>
      </p:pic>
      <p:pic>
        <p:nvPicPr>
          <p:cNvPr id="87043" name="Picture 3" descr="Casarett6"/>
          <p:cNvPicPr>
            <a:picLocks noChangeAspect="1" noChangeArrowheads="1"/>
          </p:cNvPicPr>
          <p:nvPr/>
        </p:nvPicPr>
        <p:blipFill>
          <a:blip r:embed="rId2" cstate="print">
            <a:lum bright="-18000" contrast="60000"/>
          </a:blip>
          <a:srcRect t="5614" r="15050" b="59099"/>
          <a:stretch>
            <a:fillRect/>
          </a:stretch>
        </p:blipFill>
        <p:spPr bwMode="auto">
          <a:xfrm>
            <a:off x="889000" y="1816100"/>
            <a:ext cx="3476625" cy="3476625"/>
          </a:xfrm>
          <a:prstGeom prst="rect">
            <a:avLst/>
          </a:prstGeom>
          <a:noFill/>
          <a:ln w="9525">
            <a:noFill/>
            <a:miter lim="800000"/>
            <a:headEnd/>
            <a:tailEnd/>
          </a:ln>
        </p:spPr>
      </p:pic>
      <p:sp>
        <p:nvSpPr>
          <p:cNvPr id="87044" name="Text Box 5"/>
          <p:cNvSpPr txBox="1">
            <a:spLocks noChangeArrowheads="1"/>
          </p:cNvSpPr>
          <p:nvPr/>
        </p:nvSpPr>
        <p:spPr bwMode="auto">
          <a:xfrm>
            <a:off x="919163" y="109538"/>
            <a:ext cx="7400925" cy="774700"/>
          </a:xfrm>
          <a:prstGeom prst="rect">
            <a:avLst/>
          </a:prstGeom>
          <a:solidFill>
            <a:srgbClr val="DDDDDD"/>
          </a:solidFill>
          <a:ln w="9525">
            <a:noFill/>
            <a:miter lim="800000"/>
            <a:headEnd/>
            <a:tailEnd/>
          </a:ln>
        </p:spPr>
        <p:txBody>
          <a:bodyPr>
            <a:spAutoFit/>
          </a:bodyPr>
          <a:lstStyle/>
          <a:p>
            <a:pPr algn="ctr">
              <a:lnSpc>
                <a:spcPct val="80000"/>
              </a:lnSpc>
            </a:pPr>
            <a:r>
              <a:rPr lang="it-IT" sz="2800" b="1">
                <a:latin typeface="Verdana" pitchFamily="34" charset="0"/>
              </a:rPr>
              <a:t>AGENTI TOSSICI PER LO SVILUPPO </a:t>
            </a:r>
          </a:p>
          <a:p>
            <a:pPr algn="ctr">
              <a:lnSpc>
                <a:spcPct val="80000"/>
              </a:lnSpc>
            </a:pPr>
            <a:r>
              <a:rPr lang="it-IT" sz="2800" b="1">
                <a:latin typeface="Verdana" pitchFamily="34" charset="0"/>
              </a:rPr>
              <a:t>DELLA SPECIE UMANA</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Galli F"/>
          <p:cNvPicPr>
            <a:picLocks noChangeAspect="1" noChangeArrowheads="1"/>
          </p:cNvPicPr>
          <p:nvPr/>
        </p:nvPicPr>
        <p:blipFill>
          <a:blip r:embed="rId2" cstate="print">
            <a:lum bright="-18000" contrast="78000"/>
          </a:blip>
          <a:srcRect t="4706"/>
          <a:stretch>
            <a:fillRect/>
          </a:stretch>
        </p:blipFill>
        <p:spPr bwMode="auto">
          <a:xfrm>
            <a:off x="1558925" y="685800"/>
            <a:ext cx="6026150" cy="6172200"/>
          </a:xfrm>
          <a:prstGeom prst="rect">
            <a:avLst/>
          </a:prstGeom>
          <a:noFill/>
          <a:ln w="9525">
            <a:noFill/>
            <a:miter lim="800000"/>
            <a:headEnd/>
            <a:tailEnd/>
          </a:ln>
        </p:spPr>
      </p:pic>
      <p:sp>
        <p:nvSpPr>
          <p:cNvPr id="88067" name="Text Box 3"/>
          <p:cNvSpPr txBox="1">
            <a:spLocks noChangeArrowheads="1"/>
          </p:cNvSpPr>
          <p:nvPr/>
        </p:nvSpPr>
        <p:spPr bwMode="auto">
          <a:xfrm>
            <a:off x="250825" y="95250"/>
            <a:ext cx="8729663" cy="519113"/>
          </a:xfrm>
          <a:prstGeom prst="rect">
            <a:avLst/>
          </a:prstGeom>
          <a:solidFill>
            <a:srgbClr val="DDDDDD"/>
          </a:solidFill>
          <a:ln w="9525">
            <a:noFill/>
            <a:miter lim="800000"/>
            <a:headEnd/>
            <a:tailEnd/>
          </a:ln>
        </p:spPr>
        <p:txBody>
          <a:bodyPr wrap="none">
            <a:spAutoFit/>
          </a:bodyPr>
          <a:lstStyle/>
          <a:p>
            <a:pPr algn="ctr"/>
            <a:r>
              <a:rPr lang="it-IT" sz="2800" b="1">
                <a:latin typeface="Verdana" pitchFamily="34" charset="0"/>
              </a:rPr>
              <a:t>ALCUNI AGENTI TERATOGENI PER L’UOMO</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026" descr="Greim F"/>
          <p:cNvPicPr>
            <a:picLocks noChangeAspect="1" noChangeArrowheads="1"/>
          </p:cNvPicPr>
          <p:nvPr/>
        </p:nvPicPr>
        <p:blipFill>
          <a:blip r:embed="rId2" cstate="print">
            <a:lum bright="-12000" contrast="48000"/>
          </a:blip>
          <a:srcRect/>
          <a:stretch>
            <a:fillRect/>
          </a:stretch>
        </p:blipFill>
        <p:spPr bwMode="auto">
          <a:xfrm>
            <a:off x="228600" y="1712913"/>
            <a:ext cx="8686800" cy="3635375"/>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antelli-Forti F"/>
          <p:cNvPicPr>
            <a:picLocks noChangeAspect="1" noChangeArrowheads="1"/>
          </p:cNvPicPr>
          <p:nvPr/>
        </p:nvPicPr>
        <p:blipFill>
          <a:blip r:embed="rId2" cstate="print"/>
          <a:srcRect l="1068" t="38310"/>
          <a:stretch>
            <a:fillRect/>
          </a:stretch>
        </p:blipFill>
        <p:spPr bwMode="auto">
          <a:xfrm>
            <a:off x="280988" y="3044825"/>
            <a:ext cx="8543925" cy="3414713"/>
          </a:xfrm>
          <a:prstGeom prst="rect">
            <a:avLst/>
          </a:prstGeom>
          <a:noFill/>
          <a:ln w="9525">
            <a:noFill/>
            <a:miter lim="800000"/>
            <a:headEnd/>
            <a:tailEnd/>
          </a:ln>
        </p:spPr>
      </p:pic>
      <p:pic>
        <p:nvPicPr>
          <p:cNvPr id="90115" name="Picture 3" descr="Cantelli-Forti F"/>
          <p:cNvPicPr>
            <a:picLocks noChangeAspect="1" noChangeArrowheads="1"/>
          </p:cNvPicPr>
          <p:nvPr/>
        </p:nvPicPr>
        <p:blipFill>
          <a:blip r:embed="rId2" cstate="print"/>
          <a:srcRect l="1912" t="1988" r="4674" b="64960"/>
          <a:stretch>
            <a:fillRect/>
          </a:stretch>
        </p:blipFill>
        <p:spPr bwMode="auto">
          <a:xfrm>
            <a:off x="158750" y="798513"/>
            <a:ext cx="8786813" cy="1993900"/>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antelli-Forti F"/>
          <p:cNvPicPr>
            <a:picLocks noChangeAspect="1" noChangeArrowheads="1"/>
          </p:cNvPicPr>
          <p:nvPr/>
        </p:nvPicPr>
        <p:blipFill>
          <a:blip r:embed="rId2" cstate="print"/>
          <a:srcRect l="4803" t="8955" r="2586" b="3224"/>
          <a:stretch>
            <a:fillRect/>
          </a:stretch>
        </p:blipFill>
        <p:spPr bwMode="auto">
          <a:xfrm>
            <a:off x="1543050" y="649288"/>
            <a:ext cx="6040438" cy="5908675"/>
          </a:xfrm>
          <a:prstGeom prst="rect">
            <a:avLst/>
          </a:prstGeom>
          <a:noFill/>
          <a:ln w="9525">
            <a:noFill/>
            <a:miter lim="800000"/>
            <a:headEnd/>
            <a:tailEnd/>
          </a:ln>
        </p:spPr>
      </p:pic>
      <p:sp>
        <p:nvSpPr>
          <p:cNvPr id="91139" name="Text Box 3"/>
          <p:cNvSpPr txBox="1">
            <a:spLocks noChangeArrowheads="1"/>
          </p:cNvSpPr>
          <p:nvPr/>
        </p:nvSpPr>
        <p:spPr bwMode="auto">
          <a:xfrm>
            <a:off x="966788" y="95250"/>
            <a:ext cx="7292975" cy="519113"/>
          </a:xfrm>
          <a:prstGeom prst="rect">
            <a:avLst/>
          </a:prstGeom>
          <a:solidFill>
            <a:srgbClr val="DDDDDD"/>
          </a:solidFill>
          <a:ln w="9525">
            <a:noFill/>
            <a:miter lim="800000"/>
            <a:headEnd/>
            <a:tailEnd/>
          </a:ln>
        </p:spPr>
        <p:txBody>
          <a:bodyPr wrap="none">
            <a:spAutoFit/>
          </a:bodyPr>
          <a:lstStyle/>
          <a:p>
            <a:pPr algn="ctr"/>
            <a:r>
              <a:rPr lang="it-IT" sz="2800" b="1">
                <a:latin typeface="Verdana" pitchFamily="34" charset="0"/>
              </a:rPr>
              <a:t>ALCUNI AGENTI TERATOGENI NOTI</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3" descr="Greim F"/>
          <p:cNvPicPr>
            <a:picLocks noChangeAspect="1" noChangeArrowheads="1"/>
          </p:cNvPicPr>
          <p:nvPr/>
        </p:nvPicPr>
        <p:blipFill>
          <a:blip r:embed="rId2" cstate="print"/>
          <a:srcRect l="51302"/>
          <a:stretch>
            <a:fillRect/>
          </a:stretch>
        </p:blipFill>
        <p:spPr bwMode="auto">
          <a:xfrm>
            <a:off x="2781300" y="188913"/>
            <a:ext cx="3736975" cy="608012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469900" y="215900"/>
            <a:ext cx="8153400" cy="6642100"/>
          </a:xfrm>
        </p:spPr>
        <p:txBody>
          <a:bodyPr/>
          <a:lstStyle/>
          <a:p>
            <a:pPr algn="just">
              <a:lnSpc>
                <a:spcPct val="80000"/>
              </a:lnSpc>
              <a:buFontTx/>
              <a:buNone/>
            </a:pPr>
            <a:r>
              <a:rPr lang="it-IT" sz="2800" b="1" smtClean="0"/>
              <a:t>    </a:t>
            </a:r>
            <a:r>
              <a:rPr lang="it-IT" sz="2800" b="1" smtClean="0">
                <a:solidFill>
                  <a:schemeClr val="accent2"/>
                </a:solidFill>
              </a:rPr>
              <a:t>Le valutazioni del rischio per l’uomo nella tossicologia del sistema riproduttivo sono particolarmente difficili a causa della complessità e della durata del ciclo riproduttivo.</a:t>
            </a:r>
          </a:p>
          <a:p>
            <a:pPr>
              <a:lnSpc>
                <a:spcPct val="80000"/>
              </a:lnSpc>
              <a:buFontTx/>
              <a:buNone/>
            </a:pPr>
            <a:endParaRPr lang="it-IT" sz="2800" b="1" smtClean="0">
              <a:solidFill>
                <a:schemeClr val="accent2"/>
              </a:solidFill>
            </a:endParaRPr>
          </a:p>
          <a:p>
            <a:pPr algn="ctr">
              <a:lnSpc>
                <a:spcPct val="80000"/>
              </a:lnSpc>
              <a:buFontTx/>
              <a:buNone/>
            </a:pPr>
            <a:r>
              <a:rPr lang="it-IT" sz="2000" b="1" smtClean="0">
                <a:solidFill>
                  <a:srgbClr val="FF3300"/>
                </a:solidFill>
              </a:rPr>
              <a:t>Gli esperimenti in laboratorio devono valutare:</a:t>
            </a:r>
          </a:p>
          <a:p>
            <a:pPr>
              <a:lnSpc>
                <a:spcPct val="80000"/>
              </a:lnSpc>
              <a:buFontTx/>
              <a:buNone/>
            </a:pPr>
            <a:endParaRPr lang="it-IT" sz="2000" smtClean="0">
              <a:solidFill>
                <a:srgbClr val="FF3300"/>
              </a:solidFill>
            </a:endParaRPr>
          </a:p>
          <a:p>
            <a:pPr>
              <a:lnSpc>
                <a:spcPct val="80000"/>
              </a:lnSpc>
              <a:buFontTx/>
              <a:buNone/>
            </a:pPr>
            <a:r>
              <a:rPr lang="it-IT" sz="2400" b="1" smtClean="0"/>
              <a:t>	</a:t>
            </a:r>
            <a:r>
              <a:rPr lang="it-IT" sz="2800" b="1" smtClean="0"/>
              <a:t>• L’unione dei gameti maschili e femminili con</a:t>
            </a:r>
          </a:p>
          <a:p>
            <a:pPr>
              <a:lnSpc>
                <a:spcPct val="80000"/>
              </a:lnSpc>
              <a:buFontTx/>
              <a:buNone/>
            </a:pPr>
            <a:r>
              <a:rPr lang="it-IT" sz="2800" b="1" smtClean="0"/>
              <a:t>	corredo cromosomico normale</a:t>
            </a:r>
          </a:p>
          <a:p>
            <a:pPr>
              <a:lnSpc>
                <a:spcPct val="80000"/>
              </a:lnSpc>
              <a:buFontTx/>
              <a:buNone/>
            </a:pPr>
            <a:endParaRPr lang="it-IT" sz="2800" b="1" smtClean="0"/>
          </a:p>
          <a:p>
            <a:pPr>
              <a:lnSpc>
                <a:spcPct val="80000"/>
              </a:lnSpc>
              <a:buFontTx/>
              <a:buNone/>
            </a:pPr>
            <a:r>
              <a:rPr lang="it-IT" sz="2800" b="1" smtClean="0"/>
              <a:t>	• Il decorso della segmentazione, l’impianto, lo</a:t>
            </a:r>
          </a:p>
          <a:p>
            <a:pPr>
              <a:lnSpc>
                <a:spcPct val="80000"/>
              </a:lnSpc>
              <a:buFontTx/>
              <a:buNone/>
            </a:pPr>
            <a:r>
              <a:rPr lang="it-IT" sz="2800" b="1" smtClean="0"/>
              <a:t>	sviluppo intrauterino, la nascita, la fase</a:t>
            </a:r>
          </a:p>
          <a:p>
            <a:pPr>
              <a:lnSpc>
                <a:spcPct val="80000"/>
              </a:lnSpc>
              <a:buFontTx/>
              <a:buNone/>
            </a:pPr>
            <a:r>
              <a:rPr lang="it-IT" sz="2800" b="1" smtClean="0"/>
              <a:t>	postnatale con l’allattamento</a:t>
            </a:r>
          </a:p>
          <a:p>
            <a:pPr>
              <a:lnSpc>
                <a:spcPct val="80000"/>
              </a:lnSpc>
              <a:buFontTx/>
              <a:buNone/>
            </a:pPr>
            <a:endParaRPr lang="it-IT" sz="2800" b="1" smtClean="0"/>
          </a:p>
          <a:p>
            <a:pPr>
              <a:lnSpc>
                <a:spcPct val="80000"/>
              </a:lnSpc>
              <a:buFontTx/>
              <a:buNone/>
            </a:pPr>
            <a:r>
              <a:rPr lang="it-IT" sz="2400" b="1" smtClean="0"/>
              <a:t>	</a:t>
            </a:r>
            <a:r>
              <a:rPr lang="it-IT" sz="2800" b="1" smtClean="0"/>
              <a:t>• Lo sviluppo fino alla maturità riproduttiva</a:t>
            </a:r>
          </a:p>
          <a:p>
            <a:pPr>
              <a:lnSpc>
                <a:spcPct val="80000"/>
              </a:lnSpc>
              <a:buFontTx/>
              <a:buNone/>
            </a:pPr>
            <a:r>
              <a:rPr lang="it-IT" sz="2800" b="1" smtClean="0"/>
              <a:t>	nelle generazioni successive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Cantelli-Forti F"/>
          <p:cNvPicPr>
            <a:picLocks noChangeAspect="1" noChangeArrowheads="1"/>
          </p:cNvPicPr>
          <p:nvPr/>
        </p:nvPicPr>
        <p:blipFill>
          <a:blip r:embed="rId2" cstate="print"/>
          <a:srcRect l="1834" t="9039" r="1376"/>
          <a:stretch>
            <a:fillRect/>
          </a:stretch>
        </p:blipFill>
        <p:spPr bwMode="auto">
          <a:xfrm>
            <a:off x="76200" y="1604963"/>
            <a:ext cx="9010650" cy="3652837"/>
          </a:xfrm>
          <a:prstGeom prst="rect">
            <a:avLst/>
          </a:prstGeom>
          <a:noFill/>
          <a:ln w="9525">
            <a:noFill/>
            <a:miter lim="800000"/>
            <a:headEnd/>
            <a:tailEnd/>
          </a:ln>
        </p:spPr>
      </p:pic>
      <p:sp>
        <p:nvSpPr>
          <p:cNvPr id="93187" name="Text Box 3"/>
          <p:cNvSpPr txBox="1">
            <a:spLocks noChangeArrowheads="1"/>
          </p:cNvSpPr>
          <p:nvPr/>
        </p:nvSpPr>
        <p:spPr bwMode="auto">
          <a:xfrm>
            <a:off x="180975" y="330200"/>
            <a:ext cx="8782050" cy="488950"/>
          </a:xfrm>
          <a:prstGeom prst="rect">
            <a:avLst/>
          </a:prstGeom>
          <a:solidFill>
            <a:srgbClr val="DDDDDD"/>
          </a:solidFill>
          <a:ln w="9525">
            <a:noFill/>
            <a:miter lim="800000"/>
            <a:headEnd/>
            <a:tailEnd/>
          </a:ln>
        </p:spPr>
        <p:txBody>
          <a:bodyPr wrap="none">
            <a:spAutoFit/>
          </a:bodyPr>
          <a:lstStyle/>
          <a:p>
            <a:pPr algn="ctr"/>
            <a:r>
              <a:rPr lang="it-IT" sz="2600" b="1">
                <a:latin typeface="Verdana" pitchFamily="34" charset="0"/>
              </a:rPr>
              <a:t>ALCUNI AGENTI EMBRIOTOSSICI PER L’UOMO</a:t>
            </a:r>
          </a:p>
        </p:txBody>
      </p:sp>
    </p:spTree>
  </p:cSld>
  <p:clrMapOvr>
    <a:masterClrMapping/>
  </p:clrMapOvr>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2809</TotalTime>
  <Words>4199</Words>
  <Application>Microsoft Office PowerPoint</Application>
  <PresentationFormat>Presentazione su schermo (4:3)</PresentationFormat>
  <Paragraphs>944</Paragraphs>
  <Slides>90</Slides>
  <Notes>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90</vt:i4>
      </vt:variant>
    </vt:vector>
  </HeadingPairs>
  <TitlesOfParts>
    <vt:vector size="99" baseType="lpstr">
      <vt:lpstr>Times New Roman</vt:lpstr>
      <vt:lpstr>Arial</vt:lpstr>
      <vt:lpstr>Calibri</vt:lpstr>
      <vt:lpstr>Verdana</vt:lpstr>
      <vt:lpstr>Symbol</vt:lpstr>
      <vt:lpstr>Arial Narrow</vt:lpstr>
      <vt:lpstr>Wingdings</vt:lpstr>
      <vt:lpstr>宋体</vt:lpstr>
      <vt:lpstr>Struttura predefinita</vt:lpstr>
      <vt:lpstr>Diapositiva 1</vt:lpstr>
      <vt:lpstr>Diapositiva 2</vt:lpstr>
      <vt:lpstr>Diapositiva 3</vt:lpstr>
      <vt:lpstr>Maturità sessuale</vt:lpstr>
      <vt:lpstr>Diapositiva 5</vt:lpstr>
      <vt:lpstr>Esempi di Xenobiotici embrio e feto-tossici nell’uomo</vt:lpstr>
      <vt:lpstr>Le cause di disturbi congeniti nell’uomo</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L'inizio della pubertà determina nella femmina la secrezione ciclica di  gonadotropine ipofisarie che stabilisce il normale ciclo mestruale, mentre nei  maschi la pubertà è evidenziata dalla secrezione continua, non ciclica di gonadotropine  .   1. F U N Z I ON I  T E S T I C O L A R I  La spermatogenesi, inizia alla pubertà e continua per quasi tutta la vita.  Gli SPERMATOGONI sono le cellule germinali primitive maschili e sono  localizzate presso la membrana basale dei tubuli seminiferi. Dopo la nascita gli spermatogoni sono dominanti sino alla pubertà quando inizia l'attività: proliferativa .             Vi sono due tipi di spermatogoni, il tipo A che darà origine ad altri spermatogoni ed il tipo B da cui deriveranno gli spermatozoi.  Il tipo B si sviluppa in SPERMATOCITA PRIMARIO che va incontro a divisione  meiotica per diventare SPERMATOCITA SECONDARIO. La meiosi può essere lo stadio maggiormente sensibile agli insulti chimici.  Gli spermatociti secondari danno origine agli SPERMATIDI che completano il  loro sviluppo andando incontro ad un periodo di trasformazione (SPERMIOGENESI) che comporta una estesa riorganizzazione nucleare e citoplasmatica e dando origine agli SPERMATOZOI.                        . Il processo di formazione degli spermatozoi richiede circa 60 giorni.  Le CELLULE DEL SERTOLI le cui giunzioni formano la barriera ematotesticolare, producono estradiolo ed estrone in risposta alla  stimolazione dell'FSH e sono essenziali per una normale spermatogenesi.  </vt:lpstr>
      <vt:lpstr>Molti prodotti chimici (dibromocloropropano), (tetraidrocannabinolo che, agisce su molti siti fra cui le cellule del Sertoli) influenzano la spermatogenesi agendo indirettamente su queste cellule, piuttosto che direttamente su quelle germinali. .  .  Le CELLULE INTERSTIZIALI o CELLULE DEL LEYDIG sono il sito primario della sintesi del testosterone che viene stimolata dall'ormone ICSH. Gli androgeni sono essenziali alla spermatogenesi ed alla maturazione dello spermatozoo nel suo attraversamento epididimale oltre alla crescita degli organi sessuali accessori, alla mascolinizzazione somatica, al comportamento maschile ed ai vari processi metabolici.                   .                  .  2. F U N Z I O N E   O V A R I C A : Alla nascita in ogni ovaio umano sono presenti tra 300.000 e 400.000 follicoli. Dopo la nascita molti di questi degenerano in maniera naturale; ovviamente dei prodotti che danneggiano gli oociti accelereranno questo processo di svuotamento e possono portare a ridotta fecondità nella donna. Alla pubertà rimane circa la metà degli oociti presenti alla nascita. Al 30° anno di età gli oociti sono ridotti a circa 25.000. Durante il periodo di vita riproduttiva circa 400 follicoli primari diventeranno una cellula uovo matura.                  .  Gli oociti primari vanno incontro a due divisioni che danno luogo a 4 cellule contenenti la metà del numero dei cromosomi. La prima divisione meiotica avviene subito prima dell’ovulazione.                  .  Le fecondazione richiede non solo una adeguata funzionalità della cellula uovo e dello spermatozoo, ma anche una efficace emissione di sperma. </vt:lpstr>
      <vt:lpstr>Diapositiva 43</vt:lpstr>
      <vt:lpstr>Diapositiva 44</vt:lpstr>
      <vt:lpstr>Diapositiva 45</vt:lpstr>
      <vt:lpstr>Alterazioni della fertilità maschile</vt:lpstr>
      <vt:lpstr>Diapositiva 47</vt:lpstr>
      <vt:lpstr>Alterazioni della fertilità femminile</vt:lpstr>
      <vt:lpstr>Diapositiva 49</vt:lpstr>
      <vt:lpstr>Diapositiva 50</vt:lpstr>
      <vt:lpstr>Diapositiva 51</vt:lpstr>
      <vt:lpstr>Diapositiva 52</vt:lpstr>
      <vt:lpstr>AROMATASI e Testosterone</vt:lpstr>
      <vt:lpstr>Diapositiva 54</vt:lpstr>
      <vt:lpstr>Aminoglutetimide</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User</dc:creator>
  <cp:lastModifiedBy>Zorzet</cp:lastModifiedBy>
  <cp:revision>102</cp:revision>
  <dcterms:created xsi:type="dcterms:W3CDTF">2004-04-02T10:56:52Z</dcterms:created>
  <dcterms:modified xsi:type="dcterms:W3CDTF">2016-02-26T09:35:58Z</dcterms:modified>
</cp:coreProperties>
</file>