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4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B1B4D-909E-4F5F-A848-4F33D5C7329E}" type="datetimeFigureOut">
              <a:rPr lang="it-IT" smtClean="0"/>
              <a:t>02/05/2016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161C-DEB4-4955-AE90-4CBB76AD5D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7134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B1B4D-909E-4F5F-A848-4F33D5C7329E}" type="datetimeFigureOut">
              <a:rPr lang="it-IT" smtClean="0"/>
              <a:t>02/05/2016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161C-DEB4-4955-AE90-4CBB76AD5D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6874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B1B4D-909E-4F5F-A848-4F33D5C7329E}" type="datetimeFigureOut">
              <a:rPr lang="it-IT" smtClean="0"/>
              <a:t>02/05/2016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161C-DEB4-4955-AE90-4CBB76AD5D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1356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B1B4D-909E-4F5F-A848-4F33D5C7329E}" type="datetimeFigureOut">
              <a:rPr lang="it-IT" smtClean="0"/>
              <a:t>02/05/2016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161C-DEB4-4955-AE90-4CBB76AD5D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6474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B1B4D-909E-4F5F-A848-4F33D5C7329E}" type="datetimeFigureOut">
              <a:rPr lang="it-IT" smtClean="0"/>
              <a:t>02/05/2016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161C-DEB4-4955-AE90-4CBB76AD5D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7245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B1B4D-909E-4F5F-A848-4F33D5C7329E}" type="datetimeFigureOut">
              <a:rPr lang="it-IT" smtClean="0"/>
              <a:t>02/05/2016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161C-DEB4-4955-AE90-4CBB76AD5D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454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B1B4D-909E-4F5F-A848-4F33D5C7329E}" type="datetimeFigureOut">
              <a:rPr lang="it-IT" smtClean="0"/>
              <a:t>02/05/2016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161C-DEB4-4955-AE90-4CBB76AD5D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7051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B1B4D-909E-4F5F-A848-4F33D5C7329E}" type="datetimeFigureOut">
              <a:rPr lang="it-IT" smtClean="0"/>
              <a:t>02/05/2016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161C-DEB4-4955-AE90-4CBB76AD5D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3426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B1B4D-909E-4F5F-A848-4F33D5C7329E}" type="datetimeFigureOut">
              <a:rPr lang="it-IT" smtClean="0"/>
              <a:t>02/05/2016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161C-DEB4-4955-AE90-4CBB76AD5D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1853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B1B4D-909E-4F5F-A848-4F33D5C7329E}" type="datetimeFigureOut">
              <a:rPr lang="it-IT" smtClean="0"/>
              <a:t>02/05/2016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161C-DEB4-4955-AE90-4CBB76AD5D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4311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B1B4D-909E-4F5F-A848-4F33D5C7329E}" type="datetimeFigureOut">
              <a:rPr lang="it-IT" smtClean="0"/>
              <a:t>02/05/2016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3161C-DEB4-4955-AE90-4CBB76AD5D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1129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B1B4D-909E-4F5F-A848-4F33D5C7329E}" type="datetimeFigureOut">
              <a:rPr lang="it-IT" smtClean="0"/>
              <a:t>02/05/2016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3161C-DEB4-4955-AE90-4CBB76AD5D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8589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864095"/>
          </a:xfrm>
        </p:spPr>
        <p:txBody>
          <a:bodyPr>
            <a:normAutofit/>
          </a:bodyPr>
          <a:lstStyle/>
          <a:p>
            <a:r>
              <a:rPr lang="it-IT" sz="3200" dirty="0" smtClean="0"/>
              <a:t>Valutazione dei crediti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1484784"/>
            <a:ext cx="7416824" cy="4968552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chemeClr val="tx1"/>
                </a:solidFill>
              </a:rPr>
              <a:t>L’art. 2426 comma 1 n. 8 c.c. prescrive che </a:t>
            </a:r>
            <a:r>
              <a:rPr lang="it-IT" sz="2400" b="1" dirty="0" smtClean="0">
                <a:solidFill>
                  <a:schemeClr val="tx1"/>
                </a:solidFill>
              </a:rPr>
              <a:t>«</a:t>
            </a:r>
            <a:r>
              <a:rPr lang="it-IT" sz="2400" b="1" i="1" dirty="0" smtClean="0">
                <a:solidFill>
                  <a:srgbClr val="FF0000"/>
                </a:solidFill>
              </a:rPr>
              <a:t>i </a:t>
            </a:r>
            <a:r>
              <a:rPr lang="it-IT" sz="2400" b="1" i="1" dirty="0">
                <a:solidFill>
                  <a:srgbClr val="FF0000"/>
                </a:solidFill>
              </a:rPr>
              <a:t>crediti sono rilevati in bilancio secondo il </a:t>
            </a:r>
            <a:r>
              <a:rPr lang="it-IT" sz="2400" b="1" i="1" dirty="0" smtClean="0">
                <a:solidFill>
                  <a:srgbClr val="FF0000"/>
                </a:solidFill>
              </a:rPr>
              <a:t>criterio del </a:t>
            </a:r>
            <a:r>
              <a:rPr lang="it-IT" sz="2400" b="1" i="1" dirty="0">
                <a:solidFill>
                  <a:srgbClr val="FF0000"/>
                </a:solidFill>
              </a:rPr>
              <a:t>costo ammortizzato, tenendo conto del fattore </a:t>
            </a:r>
            <a:r>
              <a:rPr lang="it-IT" sz="2400" b="1" i="1" dirty="0" smtClean="0">
                <a:solidFill>
                  <a:srgbClr val="FF0000"/>
                </a:solidFill>
              </a:rPr>
              <a:t>temporale e del valore di presumibile realizzo</a:t>
            </a:r>
            <a:r>
              <a:rPr lang="it-IT" sz="2400" b="1" i="1" dirty="0" smtClean="0">
                <a:solidFill>
                  <a:schemeClr val="tx1"/>
                </a:solidFill>
              </a:rPr>
              <a:t>»</a:t>
            </a:r>
            <a:r>
              <a:rPr lang="it-IT" sz="2400" b="1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tx1"/>
                </a:solidFill>
              </a:rPr>
              <a:t>Il criterio del costo ammortizzato può non essere applicato ai crediti se gli effetti sono </a:t>
            </a:r>
            <a:r>
              <a:rPr lang="it-IT" sz="2400" dirty="0" smtClean="0">
                <a:solidFill>
                  <a:schemeClr val="tx1"/>
                </a:solidFill>
              </a:rPr>
              <a:t>irrilevanti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 smtClean="0">
                <a:solidFill>
                  <a:schemeClr val="tx1"/>
                </a:solidFill>
              </a:rPr>
              <a:t>Si </a:t>
            </a:r>
            <a:r>
              <a:rPr lang="it-IT" sz="2400" dirty="0">
                <a:solidFill>
                  <a:schemeClr val="tx1"/>
                </a:solidFill>
              </a:rPr>
              <a:t>può presumere che gli effetti siano irrilevanti se i crediti sono a breve termine (ossia </a:t>
            </a:r>
            <a:r>
              <a:rPr lang="it-IT" sz="2400" dirty="0" smtClean="0">
                <a:solidFill>
                  <a:schemeClr val="tx1"/>
                </a:solidFill>
              </a:rPr>
              <a:t>con scadenza </a:t>
            </a:r>
            <a:r>
              <a:rPr lang="it-IT" sz="2400" dirty="0">
                <a:solidFill>
                  <a:schemeClr val="tx1"/>
                </a:solidFill>
              </a:rPr>
              <a:t>inferiore ai 12 mesi) o se i costi di transazione, le commissioni e ogni altra differenza </a:t>
            </a:r>
            <a:r>
              <a:rPr lang="it-IT" sz="2400" dirty="0" smtClean="0">
                <a:solidFill>
                  <a:schemeClr val="tx1"/>
                </a:solidFill>
              </a:rPr>
              <a:t>tra valore </a:t>
            </a:r>
            <a:r>
              <a:rPr lang="it-IT" sz="2400" dirty="0">
                <a:solidFill>
                  <a:schemeClr val="tx1"/>
                </a:solidFill>
              </a:rPr>
              <a:t>iniziale e valore a scadenza sono di scarso rilievo</a:t>
            </a:r>
            <a:endParaRPr lang="it-IT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20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caso (a)  (3)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4408391"/>
              </p:ext>
            </p:extLst>
          </p:nvPr>
        </p:nvGraphicFramePr>
        <p:xfrm>
          <a:off x="457200" y="1600200"/>
          <a:ext cx="8229600" cy="294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8496"/>
                <a:gridCol w="1728192"/>
                <a:gridCol w="1831072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Data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Valore contabile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del credito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all'inizio  del periodo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(a)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Interessi attivi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impliciti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Calcolati al tasso di mercato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(b = a x 3%)</a:t>
                      </a:r>
                      <a:endParaRPr lang="it-IT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Flussi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finanziari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 entrata</a:t>
                      </a:r>
                    </a:p>
                    <a:p>
                      <a:pPr algn="ctr"/>
                      <a:endParaRPr lang="it-IT" sz="1800" b="1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(c)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Valore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contabile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alla fine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del periodo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(d = a + b – c)</a:t>
                      </a:r>
                      <a:endParaRPr lang="it-IT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30.6.X0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929,28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27,88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707,16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31.12.X0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707,16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21,21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478,37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30.6.X1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478,37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14,35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250,00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242,72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31.12.X1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242,72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7,28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250,00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0,00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467544" y="5013176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interessi attivi </a:t>
            </a:r>
            <a:r>
              <a:rPr lang="it-IT" sz="2400" dirty="0" smtClean="0"/>
              <a:t>rilevati </a:t>
            </a:r>
            <a:r>
              <a:rPr lang="it-IT" sz="2400" dirty="0"/>
              <a:t>tra i proventi finanziari </a:t>
            </a:r>
            <a:r>
              <a:rPr lang="it-IT" sz="2400" dirty="0" smtClean="0"/>
              <a:t>:</a:t>
            </a:r>
          </a:p>
          <a:p>
            <a:r>
              <a:rPr lang="it-IT" sz="2400" dirty="0" smtClean="0"/>
              <a:t> nel </a:t>
            </a:r>
            <a:r>
              <a:rPr lang="it-IT" sz="2400" dirty="0"/>
              <a:t>20X0 </a:t>
            </a:r>
            <a:r>
              <a:rPr lang="it-IT" sz="2400" dirty="0" smtClean="0"/>
              <a:t>€49,09 (</a:t>
            </a:r>
            <a:r>
              <a:rPr lang="it-IT" sz="2400" dirty="0"/>
              <a:t>27,88+21,21</a:t>
            </a:r>
            <a:r>
              <a:rPr lang="it-IT" sz="2400" dirty="0" smtClean="0"/>
              <a:t>)</a:t>
            </a:r>
          </a:p>
          <a:p>
            <a:r>
              <a:rPr lang="it-IT" sz="2400" dirty="0" smtClean="0"/>
              <a:t> nel 20X1 €</a:t>
            </a:r>
            <a:r>
              <a:rPr lang="it-IT" sz="2400" dirty="0"/>
              <a:t>21,63 </a:t>
            </a:r>
            <a:r>
              <a:rPr lang="it-IT" sz="2400" dirty="0" smtClean="0"/>
              <a:t>nel 20X1 </a:t>
            </a:r>
            <a:r>
              <a:rPr lang="it-IT" sz="2400" dirty="0"/>
              <a:t>(14,35+7,28).</a:t>
            </a:r>
          </a:p>
        </p:txBody>
      </p:sp>
    </p:spTree>
    <p:extLst>
      <p:ext uri="{BB962C8B-B14F-4D97-AF65-F5344CB8AC3E}">
        <p14:creationId xmlns:p14="http://schemas.microsoft.com/office/powerpoint/2010/main" val="98514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Autofit/>
          </a:bodyPr>
          <a:lstStyle/>
          <a:p>
            <a:r>
              <a:rPr lang="it-IT" sz="2800" b="1" dirty="0" smtClean="0">
                <a:latin typeface="+mn-lt"/>
              </a:rPr>
              <a:t>Crediti commerciali con scadenza superiore a 12 mesi valutati secondo il criterio del costo ammortizzato e soggetti ad attualizzazione </a:t>
            </a:r>
            <a:br>
              <a:rPr lang="it-IT" sz="2800" b="1" dirty="0" smtClean="0">
                <a:latin typeface="+mn-lt"/>
              </a:rPr>
            </a:br>
            <a:r>
              <a:rPr lang="it-IT" sz="2800" b="1" dirty="0" smtClean="0">
                <a:latin typeface="+mn-lt"/>
              </a:rPr>
              <a:t>(caso b))  (1)</a:t>
            </a:r>
            <a:endParaRPr lang="it-IT" sz="2800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r>
              <a:rPr lang="it-IT" sz="2400" dirty="0" smtClean="0">
                <a:solidFill>
                  <a:schemeClr val="bg1"/>
                </a:solidFill>
              </a:rPr>
              <a:t>1° gennaio 20X0 la società vende una partita di merci all'ingrosso per €1.000</a:t>
            </a:r>
          </a:p>
          <a:p>
            <a:r>
              <a:rPr lang="it-IT" sz="2400" dirty="0" smtClean="0">
                <a:solidFill>
                  <a:schemeClr val="bg1"/>
                </a:solidFill>
              </a:rPr>
              <a:t>Generalmente le condizioni di vendita praticate dalla società, in linea con la prassi di settore, prevedono l'incasso dei crediti verso clienti grossisti a "90 giorni fine mese data fattura".</a:t>
            </a:r>
          </a:p>
          <a:p>
            <a:r>
              <a:rPr lang="it-IT" sz="2400" dirty="0" smtClean="0">
                <a:solidFill>
                  <a:schemeClr val="bg1"/>
                </a:solidFill>
              </a:rPr>
              <a:t>Per venire incontro alle esigenze finanziarie del cliente, la società vende le merci con condizioni di incasso dilazionato a 24 mesi, con incassi semestrali </a:t>
            </a:r>
            <a:r>
              <a:rPr lang="it-IT" sz="2400" dirty="0" smtClean="0"/>
              <a:t>di €250 </a:t>
            </a:r>
            <a:r>
              <a:rPr lang="it-IT" sz="2400" dirty="0"/>
              <a:t>in linea capitale e l'applicazione di un interesse </a:t>
            </a:r>
            <a:r>
              <a:rPr lang="it-IT" sz="2400" dirty="0" smtClean="0"/>
              <a:t>di dilazione </a:t>
            </a:r>
            <a:r>
              <a:rPr lang="it-IT" sz="2400" dirty="0"/>
              <a:t>al tasso nominale esplicito semestrale posticipato dell'1%.</a:t>
            </a:r>
            <a:endParaRPr lang="it-IT" sz="2400" dirty="0" smtClean="0">
              <a:solidFill>
                <a:schemeClr val="bg1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484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Caso (b)  (2)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Se il tasso di interesse effettivo fosse allineato al tasso di </a:t>
            </a:r>
            <a:r>
              <a:rPr lang="it-IT" dirty="0" smtClean="0"/>
              <a:t>mercato:  </a:t>
            </a:r>
          </a:p>
          <a:p>
            <a:pPr marL="0" indent="0">
              <a:buNone/>
            </a:pPr>
            <a:r>
              <a:rPr lang="it-IT" dirty="0" smtClean="0"/>
              <a:t>tasso </a:t>
            </a:r>
            <a:r>
              <a:rPr lang="it-IT" dirty="0"/>
              <a:t>di interesse </a:t>
            </a:r>
            <a:r>
              <a:rPr lang="it-IT" dirty="0" smtClean="0"/>
              <a:t>effettivo = tasso </a:t>
            </a:r>
            <a:r>
              <a:rPr lang="it-IT" dirty="0"/>
              <a:t>di interesse </a:t>
            </a:r>
            <a:r>
              <a:rPr lang="it-IT" dirty="0" smtClean="0"/>
              <a:t>nominale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1.000 = (250+10) </a:t>
            </a:r>
            <a:r>
              <a:rPr lang="it-IT" dirty="0" smtClean="0"/>
              <a:t>/1,01 ¹+ </a:t>
            </a:r>
            <a:r>
              <a:rPr lang="it-IT" dirty="0"/>
              <a:t>(250+7,5) / </a:t>
            </a:r>
            <a:r>
              <a:rPr lang="it-IT" dirty="0" smtClean="0"/>
              <a:t>1,01² </a:t>
            </a:r>
            <a:r>
              <a:rPr lang="it-IT" dirty="0"/>
              <a:t>+ (250+5)/ </a:t>
            </a:r>
            <a:r>
              <a:rPr lang="it-IT" dirty="0" smtClean="0"/>
              <a:t>1,01³ </a:t>
            </a:r>
            <a:r>
              <a:rPr lang="it-IT" dirty="0"/>
              <a:t>+ (250+2,5) / </a:t>
            </a:r>
            <a:r>
              <a:rPr lang="it-IT" dirty="0" smtClean="0"/>
              <a:t>1,01⁴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9162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it-IT" sz="3200" dirty="0" smtClean="0"/>
              <a:t>Caso (b)  (2)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736046"/>
              </p:ext>
            </p:extLst>
          </p:nvPr>
        </p:nvGraphicFramePr>
        <p:xfrm>
          <a:off x="457200" y="1600200"/>
          <a:ext cx="8229600" cy="294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8496"/>
                <a:gridCol w="1728192"/>
                <a:gridCol w="1831072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Data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Valore contabile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del credito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all'inizio  del periodo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(a)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Interessi attivi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impliciti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Calcolati al tasso </a:t>
                      </a:r>
                      <a:r>
                        <a:rPr lang="it-IT" sz="1800" b="1" i="0" u="none" strike="noStrike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nomin</a:t>
                      </a:r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 = </a:t>
                      </a:r>
                      <a:r>
                        <a:rPr lang="it-IT" sz="1800" b="1" i="0" u="none" strike="noStrike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effett</a:t>
                      </a:r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(b = a x 1%)</a:t>
                      </a:r>
                      <a:endParaRPr lang="it-IT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Flussi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finanziari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 entrata</a:t>
                      </a:r>
                    </a:p>
                    <a:p>
                      <a:pPr algn="ctr"/>
                      <a:endParaRPr lang="it-IT" sz="1800" b="1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(c)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Valore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contabile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alla fine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del periodo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(d = a + b – c)</a:t>
                      </a:r>
                      <a:endParaRPr lang="it-IT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30.6.X0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1.000,00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750,00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31.12.X0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750,00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7,50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500,00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30.6.X1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500,00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250,00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250,00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31.12.X1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2,50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250,00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0,00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467544" y="5373216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interessi attivi rilevati tra i proventi finanziari :</a:t>
            </a:r>
          </a:p>
          <a:p>
            <a:r>
              <a:rPr lang="it-IT" sz="2400" dirty="0" smtClean="0"/>
              <a:t> nel 20X0 € 17,50 (10+7,50)</a:t>
            </a:r>
          </a:p>
          <a:p>
            <a:r>
              <a:rPr lang="it-IT" sz="2400" dirty="0" smtClean="0"/>
              <a:t> nel 20X1 € 7,50 (5,00+2,50).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75304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it-IT" sz="3200" dirty="0" smtClean="0"/>
              <a:t>Caso (b)  (3)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Tasso effettivo 1% ≠ tasso di mercato 3%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sz="2800" dirty="0"/>
              <a:t>(250+10</a:t>
            </a:r>
            <a:r>
              <a:rPr lang="it-IT" sz="2800" dirty="0" smtClean="0"/>
              <a:t>)/1,03¹ </a:t>
            </a:r>
            <a:r>
              <a:rPr lang="it-IT" sz="2800" dirty="0"/>
              <a:t>+ (250+7,5</a:t>
            </a:r>
            <a:r>
              <a:rPr lang="it-IT" sz="2800" dirty="0" smtClean="0"/>
              <a:t>)/1,03² </a:t>
            </a:r>
            <a:r>
              <a:rPr lang="it-IT" sz="2800" dirty="0"/>
              <a:t>+ (250+5</a:t>
            </a:r>
            <a:r>
              <a:rPr lang="it-IT" sz="2800" dirty="0" smtClean="0"/>
              <a:t>)/1,03³ </a:t>
            </a:r>
            <a:r>
              <a:rPr lang="it-IT" sz="2800" dirty="0"/>
              <a:t>+ </a:t>
            </a:r>
            <a:r>
              <a:rPr lang="it-IT" sz="2800" dirty="0" smtClean="0"/>
              <a:t>(250+2,5)/1,03⁴ = 952,85</a:t>
            </a:r>
          </a:p>
          <a:p>
            <a:endParaRPr lang="it-IT" sz="2800" dirty="0"/>
          </a:p>
          <a:p>
            <a:r>
              <a:rPr lang="it-IT" sz="2800" dirty="0"/>
              <a:t>In sede di rilevazione iniziale i ricavi di vendita sono iscritti al valore di €952,85.</a:t>
            </a:r>
          </a:p>
        </p:txBody>
      </p:sp>
    </p:spTree>
    <p:extLst>
      <p:ext uri="{BB962C8B-B14F-4D97-AF65-F5344CB8AC3E}">
        <p14:creationId xmlns:p14="http://schemas.microsoft.com/office/powerpoint/2010/main" val="318490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it-IT" sz="3200" dirty="0" smtClean="0"/>
              <a:t>Caso (b)  (3)</a:t>
            </a:r>
            <a:endParaRPr lang="it-IT" sz="32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4437784"/>
              </p:ext>
            </p:extLst>
          </p:nvPr>
        </p:nvGraphicFramePr>
        <p:xfrm>
          <a:off x="308732" y="1124744"/>
          <a:ext cx="8229600" cy="367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584176"/>
                <a:gridCol w="1159024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data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Valore contabile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del credito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all'inizio  del periodo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(a)</a:t>
                      </a:r>
                      <a:endParaRPr lang="it-IT" dirty="0" smtClean="0"/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Interessi attivi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Calcolati al tasso di mercato 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(b = a x 3%)</a:t>
                      </a:r>
                      <a:endParaRPr lang="it-IT" i="0" dirty="0" smtClean="0"/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Flussi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finanziari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per interessi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attivi percepiti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 tasso </a:t>
                      </a:r>
                      <a:r>
                        <a:rPr lang="it-IT" sz="1800" b="1" i="0" u="none" strike="noStrike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nomin</a:t>
                      </a:r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(c)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Flussi fin.</a:t>
                      </a:r>
                    </a:p>
                    <a:p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 entrata</a:t>
                      </a:r>
                    </a:p>
                    <a:p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 linea capitale</a:t>
                      </a:r>
                    </a:p>
                    <a:p>
                      <a:endParaRPr lang="it-IT" sz="1800" b="1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(d)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Valore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contabile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alla fine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del periodo</a:t>
                      </a:r>
                    </a:p>
                    <a:p>
                      <a:pPr algn="ctr"/>
                      <a:endParaRPr lang="it-IT" sz="1800" b="1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it-IT" sz="16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(d =</a:t>
                      </a:r>
                    </a:p>
                    <a:p>
                      <a:pPr algn="ctr"/>
                      <a:r>
                        <a:rPr lang="it-IT" sz="16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a + b – c - d)    </a:t>
                      </a:r>
                      <a:endParaRPr lang="it-IT" sz="1600" i="0" dirty="0" smtClean="0"/>
                    </a:p>
                    <a:p>
                      <a:endParaRPr lang="it-IT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30.6-X0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952,85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28,59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250,00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721,44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31.12.X0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721,44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21,64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7,50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250,00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485,58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30.6.X1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485,58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14,57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250,00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245,15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31.12.X1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245,15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7,35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2,50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250,00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0,00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395536" y="5301208"/>
            <a:ext cx="82089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interessi attivi rilevati tra i proventi finanziari :</a:t>
            </a:r>
          </a:p>
          <a:p>
            <a:r>
              <a:rPr lang="it-IT" sz="2000" dirty="0" smtClean="0"/>
              <a:t> nel 20X0 € 50,23 (28,59+21,64)</a:t>
            </a:r>
          </a:p>
          <a:p>
            <a:r>
              <a:rPr lang="it-IT" sz="2000" dirty="0" smtClean="0"/>
              <a:t> nel 20X1 € 21,92 (14,57+7,35).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7313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800" b="1" dirty="0"/>
              <a:t>Finanziamenti attivi a tasso fisso con rimborso del capitale a scadenza valutati secondo</a:t>
            </a:r>
            <a:br>
              <a:rPr lang="it-IT" sz="2800" b="1" dirty="0"/>
            </a:br>
            <a:r>
              <a:rPr lang="it-IT" sz="2800" b="1" dirty="0"/>
              <a:t>il criterio del costo </a:t>
            </a:r>
            <a:r>
              <a:rPr lang="it-IT" sz="2800" b="1" dirty="0" smtClean="0"/>
              <a:t>ammortizzato (1)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 1.1.20X0: erogazione  di un prestito </a:t>
            </a:r>
            <a:r>
              <a:rPr lang="it-IT" sz="2400" dirty="0"/>
              <a:t>del valore nominale in linea capitale di €1.000,00</a:t>
            </a:r>
          </a:p>
          <a:p>
            <a:r>
              <a:rPr lang="it-IT" sz="2400" dirty="0" smtClean="0"/>
              <a:t> </a:t>
            </a:r>
            <a:r>
              <a:rPr lang="it-IT" sz="2400" dirty="0"/>
              <a:t>costi di transazione pari a €15</a:t>
            </a:r>
            <a:r>
              <a:rPr lang="it-IT" sz="2400" dirty="0" smtClean="0"/>
              <a:t>.</a:t>
            </a:r>
          </a:p>
          <a:p>
            <a:r>
              <a:rPr lang="it-IT" sz="2400" dirty="0" smtClean="0"/>
              <a:t> </a:t>
            </a:r>
            <a:r>
              <a:rPr lang="it-IT" sz="2400" dirty="0"/>
              <a:t>Il tasso di interesse nominale è del 2% annuo e genera </a:t>
            </a:r>
            <a:r>
              <a:rPr lang="it-IT" sz="2400" dirty="0" smtClean="0"/>
              <a:t>interessi attivi </a:t>
            </a:r>
            <a:r>
              <a:rPr lang="it-IT" sz="2400" dirty="0"/>
              <a:t>da incassarsi posticipatamente al 31 dicembre per i successivi cinque anni (31 dicembre </a:t>
            </a:r>
            <a:r>
              <a:rPr lang="it-IT" sz="2400" dirty="0" smtClean="0"/>
              <a:t>20X0–31dicembre </a:t>
            </a:r>
            <a:r>
              <a:rPr lang="it-IT" sz="2400" dirty="0"/>
              <a:t>20X4</a:t>
            </a:r>
            <a:r>
              <a:rPr lang="it-IT" sz="2400" dirty="0" smtClean="0"/>
              <a:t>).</a:t>
            </a:r>
          </a:p>
          <a:p>
            <a:r>
              <a:rPr lang="it-IT" sz="2400" dirty="0"/>
              <a:t>tasso di interesse </a:t>
            </a:r>
            <a:r>
              <a:rPr lang="it-IT" sz="2400" dirty="0" smtClean="0"/>
              <a:t>effettivo (TIR) i = 1,6847</a:t>
            </a:r>
            <a:r>
              <a:rPr lang="it-IT" sz="2400" dirty="0"/>
              <a:t>% </a:t>
            </a:r>
            <a:r>
              <a:rPr lang="it-IT" sz="2400" dirty="0" smtClean="0"/>
              <a:t>annuo:</a:t>
            </a:r>
          </a:p>
          <a:p>
            <a:pPr marL="0" indent="0">
              <a:buNone/>
            </a:pPr>
            <a:r>
              <a:rPr lang="it-IT" sz="2400" dirty="0" smtClean="0"/>
              <a:t>1.015 = 20/(1+i)¹+ 20/(1+i)²+20/(1+i)³+20/(1+i)⁴+1.020/(1+i)⁵</a:t>
            </a:r>
          </a:p>
          <a:p>
            <a:r>
              <a:rPr lang="it-IT" sz="2400" dirty="0" smtClean="0"/>
              <a:t>Tasso effettivo ≈ tasso di mercato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96014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200" b="1" dirty="0" smtClean="0"/>
              <a:t>Finanziamenti attivi a tasso fisso con rimborso del capitale a scadenza valutati secondo</a:t>
            </a:r>
            <a:br>
              <a:rPr lang="it-IT" sz="3200" b="1" dirty="0" smtClean="0"/>
            </a:br>
            <a:r>
              <a:rPr lang="it-IT" sz="3200" b="1" dirty="0" smtClean="0"/>
              <a:t>il criterio del costo ammortizzato (2)</a:t>
            </a:r>
            <a:endParaRPr lang="it-IT" sz="32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1423725"/>
              </p:ext>
            </p:extLst>
          </p:nvPr>
        </p:nvGraphicFramePr>
        <p:xfrm>
          <a:off x="467544" y="2204864"/>
          <a:ext cx="8229600" cy="3816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1503440">
                <a:tc>
                  <a:txBody>
                    <a:bodyPr/>
                    <a:lstStyle/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Esercizio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Valore </a:t>
                      </a:r>
                      <a:r>
                        <a:rPr lang="it-IT" sz="1800" b="1" i="0" u="none" strike="noStrike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contab</a:t>
                      </a:r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del credito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 inizio </a:t>
                      </a:r>
                      <a:r>
                        <a:rPr lang="it-IT" sz="1800" b="1" i="0" u="none" strike="noStrike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eserciz</a:t>
                      </a:r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  (a)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Interessi attivi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det</a:t>
                      </a:r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 a tasso di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 Effettivo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 = a </a:t>
                      </a:r>
                      <a:r>
                        <a:rPr lang="it-IT" sz="1800" b="1" i="1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x1,6847%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Flussi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finanziari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 entrata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(c)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Valore </a:t>
                      </a:r>
                      <a:r>
                        <a:rPr lang="it-IT" sz="1800" b="1" i="0" u="none" strike="noStrike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cont</a:t>
                      </a:r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del credito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 fine esercizio</a:t>
                      </a:r>
                    </a:p>
                    <a:p>
                      <a:pPr algn="ctr"/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(d=</a:t>
                      </a:r>
                      <a:r>
                        <a:rPr lang="it-IT" sz="1800" b="1" i="0" u="none" strike="noStrike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a+b+c</a:t>
                      </a:r>
                      <a:r>
                        <a:rPr lang="it-IT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it-IT" dirty="0"/>
                    </a:p>
                  </a:txBody>
                  <a:tcPr/>
                </a:tc>
              </a:tr>
              <a:tr h="462596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20X0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1.015,00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17,10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(20,00)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1.012,10</a:t>
                      </a:r>
                      <a:endParaRPr lang="it-IT" dirty="0"/>
                    </a:p>
                  </a:txBody>
                  <a:tcPr/>
                </a:tc>
              </a:tr>
              <a:tr h="462596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20X1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1.012,10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17,05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(20,00)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1.009,15</a:t>
                      </a:r>
                      <a:endParaRPr lang="it-IT" dirty="0"/>
                    </a:p>
                  </a:txBody>
                  <a:tcPr/>
                </a:tc>
              </a:tr>
              <a:tr h="462596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20X2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1.009,15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(20,00)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1.006,15</a:t>
                      </a:r>
                      <a:endParaRPr lang="it-IT" dirty="0"/>
                    </a:p>
                  </a:txBody>
                  <a:tcPr/>
                </a:tc>
              </a:tr>
              <a:tr h="462596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20X3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1.006,15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16,95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(20,00)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1.003,10</a:t>
                      </a:r>
                      <a:endParaRPr lang="it-IT" dirty="0"/>
                    </a:p>
                  </a:txBody>
                  <a:tcPr/>
                </a:tc>
              </a:tr>
              <a:tr h="462596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20X4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1.003,10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16,90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(1.020,00)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0,00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595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it-IT" sz="3600" dirty="0" smtClean="0"/>
              <a:t>Valutazione iniziale dei crediti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it-IT" sz="2400" dirty="0"/>
              <a:t>In sede di rilevazione iniziale, per tenere conto del fattore temporale, </a:t>
            </a:r>
            <a:r>
              <a:rPr lang="it-IT" sz="2400" dirty="0" smtClean="0"/>
              <a:t>il </a:t>
            </a:r>
            <a:r>
              <a:rPr lang="it-IT" sz="2400" dirty="0" smtClean="0">
                <a:solidFill>
                  <a:srgbClr val="FF0000"/>
                </a:solidFill>
              </a:rPr>
              <a:t>tasso </a:t>
            </a:r>
            <a:r>
              <a:rPr lang="it-IT" sz="2400" dirty="0">
                <a:solidFill>
                  <a:srgbClr val="FF0000"/>
                </a:solidFill>
              </a:rPr>
              <a:t>di interesse </a:t>
            </a:r>
            <a:r>
              <a:rPr lang="it-IT" sz="2400" dirty="0" smtClean="0">
                <a:solidFill>
                  <a:srgbClr val="FF0000"/>
                </a:solidFill>
              </a:rPr>
              <a:t>effettivo </a:t>
            </a:r>
            <a:r>
              <a:rPr lang="it-IT" sz="2400" dirty="0"/>
              <a:t>deve essere confrontato </a:t>
            </a:r>
            <a:r>
              <a:rPr lang="it-IT" sz="2400" dirty="0" smtClean="0"/>
              <a:t>con i </a:t>
            </a:r>
            <a:r>
              <a:rPr lang="it-IT" sz="2400" dirty="0"/>
              <a:t>tassi di </a:t>
            </a:r>
            <a:r>
              <a:rPr lang="it-IT" sz="2400" dirty="0">
                <a:solidFill>
                  <a:srgbClr val="FF0000"/>
                </a:solidFill>
              </a:rPr>
              <a:t>interesse di mercato</a:t>
            </a:r>
            <a:r>
              <a:rPr lang="it-IT" sz="2400" dirty="0" smtClean="0"/>
              <a:t>.</a:t>
            </a:r>
          </a:p>
          <a:p>
            <a:pPr algn="just"/>
            <a:r>
              <a:rPr lang="it-IT" sz="2400" dirty="0"/>
              <a:t>Il </a:t>
            </a:r>
            <a:r>
              <a:rPr lang="it-IT" sz="2400" dirty="0">
                <a:solidFill>
                  <a:srgbClr val="FF0000"/>
                </a:solidFill>
              </a:rPr>
              <a:t>tasso di interesse di mercato </a:t>
            </a:r>
            <a:r>
              <a:rPr lang="it-IT" sz="2400" dirty="0"/>
              <a:t>è il tasso che sarebbe stato applicato se due parti </a:t>
            </a:r>
            <a:r>
              <a:rPr lang="it-IT" sz="2400" dirty="0" smtClean="0"/>
              <a:t>indipendenti avessero </a:t>
            </a:r>
            <a:r>
              <a:rPr lang="it-IT" sz="2400" dirty="0"/>
              <a:t>negoziato un’operazione similare di finanziamento con termini e altre </a:t>
            </a:r>
            <a:r>
              <a:rPr lang="it-IT" sz="2400" dirty="0" smtClean="0"/>
              <a:t>condizioni comparabili </a:t>
            </a:r>
            <a:r>
              <a:rPr lang="it-IT" sz="2400" dirty="0"/>
              <a:t>a quella oggetto di esame</a:t>
            </a:r>
            <a:r>
              <a:rPr lang="it-IT" sz="2400" dirty="0" smtClean="0"/>
              <a:t>.</a:t>
            </a:r>
          </a:p>
          <a:p>
            <a:pPr algn="just"/>
            <a:r>
              <a:rPr lang="it-IT" sz="2400" dirty="0" smtClean="0"/>
              <a:t>Se </a:t>
            </a:r>
            <a:r>
              <a:rPr lang="it-IT" sz="2400" dirty="0"/>
              <a:t>il </a:t>
            </a:r>
            <a:r>
              <a:rPr lang="it-IT" sz="2400" dirty="0">
                <a:solidFill>
                  <a:srgbClr val="FF0000"/>
                </a:solidFill>
              </a:rPr>
              <a:t>tasso di interesse effettivo </a:t>
            </a:r>
            <a:r>
              <a:rPr lang="it-IT" sz="2400" dirty="0"/>
              <a:t> </a:t>
            </a:r>
            <a:r>
              <a:rPr lang="it-IT" sz="2400" dirty="0" smtClean="0"/>
              <a:t>è </a:t>
            </a:r>
            <a:r>
              <a:rPr lang="it-IT" sz="2400" dirty="0">
                <a:solidFill>
                  <a:srgbClr val="FF0000"/>
                </a:solidFill>
              </a:rPr>
              <a:t>significativamente diverso </a:t>
            </a:r>
            <a:r>
              <a:rPr lang="it-IT" sz="2400" dirty="0"/>
              <a:t>dal </a:t>
            </a:r>
            <a:r>
              <a:rPr lang="it-IT" sz="2400" dirty="0">
                <a:solidFill>
                  <a:srgbClr val="FF0000"/>
                </a:solidFill>
              </a:rPr>
              <a:t>tasso di interesse </a:t>
            </a:r>
            <a:r>
              <a:rPr lang="it-IT" sz="2400" dirty="0" smtClean="0">
                <a:solidFill>
                  <a:srgbClr val="FF0000"/>
                </a:solidFill>
              </a:rPr>
              <a:t>di mercato</a:t>
            </a:r>
            <a:r>
              <a:rPr lang="it-IT" sz="2400" dirty="0" smtClean="0"/>
              <a:t>:  </a:t>
            </a:r>
            <a:r>
              <a:rPr lang="it-IT" sz="2400" dirty="0">
                <a:solidFill>
                  <a:srgbClr val="FF0000"/>
                </a:solidFill>
              </a:rPr>
              <a:t>il tasso di interesse di mercato deve essere utilizzato per attualizzare i flussi </a:t>
            </a:r>
            <a:r>
              <a:rPr lang="it-IT" sz="2400" dirty="0" smtClean="0">
                <a:solidFill>
                  <a:srgbClr val="FF0000"/>
                </a:solidFill>
              </a:rPr>
              <a:t>finanziari futuri</a:t>
            </a:r>
            <a:r>
              <a:rPr lang="it-IT" sz="2400" dirty="0" smtClean="0"/>
              <a:t> </a:t>
            </a:r>
            <a:r>
              <a:rPr lang="it-IT" sz="2400" dirty="0"/>
              <a:t>derivanti dal credito al fine di determinare il suo valore iniziale di iscrizione</a:t>
            </a:r>
          </a:p>
        </p:txBody>
      </p:sp>
    </p:spTree>
    <p:extLst>
      <p:ext uri="{BB962C8B-B14F-4D97-AF65-F5344CB8AC3E}">
        <p14:creationId xmlns:p14="http://schemas.microsoft.com/office/powerpoint/2010/main" val="296735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/>
              <a:t>Valutazione iniziale dei crediti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I crediti commerciali con scadenza oltre i 12 mesi dal momento della rilevazione iniziale, </a:t>
            </a:r>
            <a:r>
              <a:rPr lang="it-IT" dirty="0" smtClean="0"/>
              <a:t>senza corresponsione </a:t>
            </a:r>
            <a:r>
              <a:rPr lang="it-IT" dirty="0"/>
              <a:t>di interessi, o con interessi significativamente diversi dai tassi di interesse </a:t>
            </a:r>
            <a:r>
              <a:rPr lang="it-IT" dirty="0" smtClean="0"/>
              <a:t>di </a:t>
            </a:r>
            <a:r>
              <a:rPr lang="it-IT" dirty="0"/>
              <a:t>mercato, ed i relativi ricavi, </a:t>
            </a:r>
            <a:r>
              <a:rPr lang="it-IT" dirty="0">
                <a:solidFill>
                  <a:srgbClr val="FF0000"/>
                </a:solidFill>
              </a:rPr>
              <a:t>si rilevano inizialmente al valore determinato attualizzando il </a:t>
            </a:r>
            <a:r>
              <a:rPr lang="it-IT" dirty="0" smtClean="0">
                <a:solidFill>
                  <a:srgbClr val="FF0000"/>
                </a:solidFill>
              </a:rPr>
              <a:t>credito al </a:t>
            </a:r>
            <a:r>
              <a:rPr lang="it-IT" dirty="0">
                <a:solidFill>
                  <a:srgbClr val="FF0000"/>
                </a:solidFill>
              </a:rPr>
              <a:t>tasso di interesse di mercato</a:t>
            </a:r>
            <a:r>
              <a:rPr lang="it-IT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it-IT" dirty="0">
              <a:solidFill>
                <a:srgbClr val="FF0000"/>
              </a:solidFill>
            </a:endParaRPr>
          </a:p>
          <a:p>
            <a:r>
              <a:rPr lang="it-IT" dirty="0"/>
              <a:t>La differenza tra tale valore e valore a termine deve essere rilevata a conto economico </a:t>
            </a:r>
            <a:r>
              <a:rPr lang="it-IT" dirty="0" smtClean="0"/>
              <a:t>come provento </a:t>
            </a:r>
            <a:r>
              <a:rPr lang="it-IT" dirty="0"/>
              <a:t>finanziario lungo la durata del credito utilizzando il criterio del tasso di </a:t>
            </a:r>
            <a:r>
              <a:rPr lang="it-IT" dirty="0" smtClean="0"/>
              <a:t>interesse effettivo</a:t>
            </a:r>
            <a:r>
              <a:rPr lang="it-IT" dirty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65079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/>
              <a:t>VALUTAZIONE E RILEVAZIONI SUCCESSIVE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0"/>
              </a:spcBef>
            </a:pPr>
            <a:r>
              <a:rPr lang="it-IT" sz="2400" dirty="0"/>
              <a:t>Alla chiusura dell’esercizio, il valore dei crediti valutati </a:t>
            </a:r>
            <a:r>
              <a:rPr lang="it-IT" sz="2400" dirty="0" smtClean="0"/>
              <a:t>«al </a:t>
            </a:r>
            <a:r>
              <a:rPr lang="it-IT" sz="2400" dirty="0"/>
              <a:t>costo </a:t>
            </a:r>
            <a:r>
              <a:rPr lang="it-IT" sz="2400" dirty="0" smtClean="0"/>
              <a:t>ammortizzato» è </a:t>
            </a:r>
            <a:r>
              <a:rPr lang="it-IT" sz="2400" dirty="0"/>
              <a:t>pari al </a:t>
            </a:r>
            <a:r>
              <a:rPr lang="it-IT" sz="2400" b="1" dirty="0" smtClean="0">
                <a:solidFill>
                  <a:srgbClr val="FF0000"/>
                </a:solidFill>
              </a:rPr>
              <a:t>valore attuale (VAⁱ) </a:t>
            </a:r>
            <a:r>
              <a:rPr lang="it-IT" sz="2400" dirty="0"/>
              <a:t>dei flussi finanziari </a:t>
            </a:r>
            <a:r>
              <a:rPr lang="it-IT" sz="2400" dirty="0" smtClean="0"/>
              <a:t>futuri scontati </a:t>
            </a:r>
            <a:r>
              <a:rPr lang="it-IT" sz="2400" dirty="0">
                <a:solidFill>
                  <a:srgbClr val="FF0000"/>
                </a:solidFill>
              </a:rPr>
              <a:t>al tasso di interesse effettivo</a:t>
            </a:r>
            <a:r>
              <a:rPr lang="it-IT" dirty="0" smtClean="0"/>
              <a:t>.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VAⁱ =VA⁰ + </a:t>
            </a:r>
            <a:r>
              <a:rPr lang="it-IT" sz="2400" b="1" dirty="0" smtClean="0"/>
              <a:t>(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dirty="0"/>
              <a:t>interessi calcolati </a:t>
            </a:r>
            <a:r>
              <a:rPr lang="it-IT" sz="2400" dirty="0" smtClean="0"/>
              <a:t> a </a:t>
            </a:r>
            <a:r>
              <a:rPr lang="it-IT" sz="2400" dirty="0"/>
              <a:t>tasso di interesse </a:t>
            </a:r>
            <a:r>
              <a:rPr lang="it-IT" sz="2400" dirty="0" smtClean="0"/>
              <a:t>effettivo sul </a:t>
            </a:r>
            <a:r>
              <a:rPr lang="it-IT" sz="2400" dirty="0"/>
              <a:t>valore contabile del credito all’inizio </a:t>
            </a:r>
            <a:r>
              <a:rPr lang="it-IT" sz="2400" dirty="0" smtClean="0"/>
              <a:t>dell’esercizio) – (incassi </a:t>
            </a:r>
            <a:r>
              <a:rPr lang="it-IT" sz="2400" dirty="0"/>
              <a:t>per interessi e capitale intervenuti nel </a:t>
            </a:r>
            <a:r>
              <a:rPr lang="it-IT" sz="2400" dirty="0" smtClean="0"/>
              <a:t>periodo)</a:t>
            </a:r>
          </a:p>
          <a:p>
            <a:r>
              <a:rPr lang="it-IT" sz="2800" b="1" dirty="0" smtClean="0">
                <a:solidFill>
                  <a:srgbClr val="FF0000"/>
                </a:solidFill>
              </a:rPr>
              <a:t>VALORE DI PRESUMIBILE REALZZO =</a:t>
            </a:r>
          </a:p>
          <a:p>
            <a:pPr marL="0" indent="0">
              <a:buNone/>
            </a:pPr>
            <a:r>
              <a:rPr lang="it-IT" sz="2800" b="1" dirty="0">
                <a:solidFill>
                  <a:srgbClr val="FF0000"/>
                </a:solidFill>
              </a:rPr>
              <a:t> </a:t>
            </a:r>
            <a:r>
              <a:rPr lang="it-IT" sz="2800" b="1" dirty="0" smtClean="0">
                <a:solidFill>
                  <a:srgbClr val="FF0000"/>
                </a:solidFill>
              </a:rPr>
              <a:t>   VAⁱ - F.DO SVALUTAZIONE CREDITI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27291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/>
              <a:t>Stima delle svalutazioni dei crediti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it-IT" sz="2800" dirty="0"/>
              <a:t>Al fine di stimare il fondo svalutazione crediti </a:t>
            </a:r>
            <a:r>
              <a:rPr lang="it-IT" sz="2800" dirty="0" smtClean="0"/>
              <a:t>occorre valutare </a:t>
            </a:r>
            <a:r>
              <a:rPr lang="it-IT" sz="2800" dirty="0"/>
              <a:t>se sussistano </a:t>
            </a:r>
            <a:r>
              <a:rPr lang="it-IT" sz="2800" dirty="0" smtClean="0"/>
              <a:t>degli indicatori </a:t>
            </a:r>
            <a:r>
              <a:rPr lang="it-IT" sz="2800" dirty="0"/>
              <a:t>che facciano ritenere probabile che un credito abbia perso </a:t>
            </a:r>
            <a:r>
              <a:rPr lang="it-IT" sz="2800" dirty="0" smtClean="0"/>
              <a:t>valore, ad es.: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it-IT" sz="2800" dirty="0" smtClean="0"/>
              <a:t>Significativo squilibrio finanziario del debitore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it-IT" sz="2800" dirty="0" smtClean="0"/>
              <a:t>Violazione </a:t>
            </a:r>
            <a:r>
              <a:rPr lang="it-IT" sz="2800" dirty="0"/>
              <a:t>del contratto, quale un inadempimento o un mancato pagamento degli </a:t>
            </a:r>
            <a:r>
              <a:rPr lang="it-IT" sz="2800" dirty="0" smtClean="0"/>
              <a:t>interessi o </a:t>
            </a:r>
            <a:r>
              <a:rPr lang="it-IT" sz="2800" dirty="0"/>
              <a:t>del </a:t>
            </a:r>
            <a:r>
              <a:rPr lang="it-IT" sz="2800" dirty="0" smtClean="0"/>
              <a:t>capitale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it-IT" sz="2800" dirty="0" smtClean="0"/>
              <a:t>Esistenza </a:t>
            </a:r>
            <a:r>
              <a:rPr lang="it-IT" sz="2800" dirty="0"/>
              <a:t>di una diminuzione sensibile nei futuri </a:t>
            </a:r>
            <a:r>
              <a:rPr lang="it-IT" sz="2800" dirty="0" smtClean="0"/>
              <a:t>flussi finanziari </a:t>
            </a:r>
            <a:r>
              <a:rPr lang="it-IT" sz="2800" dirty="0"/>
              <a:t>stimati per un credito, ivi incluso, condizioni economiche nazionali o </a:t>
            </a:r>
            <a:r>
              <a:rPr lang="it-IT" sz="2800" dirty="0" smtClean="0"/>
              <a:t>locali sfavorevoli </a:t>
            </a:r>
            <a:r>
              <a:rPr lang="it-IT" sz="2800" dirty="0"/>
              <a:t>o cambiamenti sfavorevoli nelle condizioni economiche del settore economico </a:t>
            </a:r>
            <a:r>
              <a:rPr lang="it-IT" sz="2800" dirty="0" smtClean="0"/>
              <a:t>di appartenenza </a:t>
            </a:r>
            <a:r>
              <a:rPr lang="it-IT" sz="2800" dirty="0"/>
              <a:t>del debitore.</a:t>
            </a:r>
          </a:p>
        </p:txBody>
      </p:sp>
    </p:spTree>
    <p:extLst>
      <p:ext uri="{BB962C8B-B14F-4D97-AF65-F5344CB8AC3E}">
        <p14:creationId xmlns:p14="http://schemas.microsoft.com/office/powerpoint/2010/main" val="328754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Stima delle svalutazioni dei crediti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algn="just"/>
            <a:r>
              <a:rPr lang="it-IT" dirty="0"/>
              <a:t>La verifica dell’esistenza degli indicatori di perdita di </a:t>
            </a:r>
            <a:r>
              <a:rPr lang="it-IT" dirty="0" smtClean="0"/>
              <a:t>valore è </a:t>
            </a:r>
            <a:r>
              <a:rPr lang="it-IT" dirty="0"/>
              <a:t>effettuata </a:t>
            </a:r>
            <a:r>
              <a:rPr lang="it-IT" dirty="0">
                <a:solidFill>
                  <a:srgbClr val="FF0000"/>
                </a:solidFill>
              </a:rPr>
              <a:t>per ogni singolo credito </a:t>
            </a:r>
            <a:r>
              <a:rPr lang="it-IT" dirty="0"/>
              <a:t>in presenza di un </a:t>
            </a:r>
            <a:r>
              <a:rPr lang="it-IT" dirty="0" smtClean="0"/>
              <a:t>numero limitato </a:t>
            </a:r>
            <a:r>
              <a:rPr lang="it-IT" dirty="0"/>
              <a:t>di crediti</a:t>
            </a:r>
            <a:r>
              <a:rPr lang="it-IT" dirty="0" smtClean="0"/>
              <a:t>.</a:t>
            </a:r>
          </a:p>
          <a:p>
            <a:pPr marL="0" indent="0" algn="just">
              <a:buNone/>
            </a:pPr>
            <a:endParaRPr lang="it-IT" dirty="0" smtClean="0"/>
          </a:p>
          <a:p>
            <a:pPr algn="just"/>
            <a:r>
              <a:rPr lang="it-IT" dirty="0"/>
              <a:t>Se invece i crediti sono numerosi </a:t>
            </a:r>
            <a:r>
              <a:rPr lang="it-IT" dirty="0" smtClean="0"/>
              <a:t>e individualmente </a:t>
            </a:r>
            <a:r>
              <a:rPr lang="it-IT" dirty="0"/>
              <a:t>non significativi, tale verifica può </a:t>
            </a:r>
            <a:r>
              <a:rPr lang="it-IT" dirty="0" smtClean="0"/>
              <a:t>essere effettuata </a:t>
            </a:r>
            <a:r>
              <a:rPr lang="it-IT" dirty="0">
                <a:solidFill>
                  <a:srgbClr val="FF0000"/>
                </a:solidFill>
              </a:rPr>
              <a:t>a livello di portafoglio crediti</a:t>
            </a:r>
          </a:p>
        </p:txBody>
      </p:sp>
    </p:spTree>
    <p:extLst>
      <p:ext uri="{BB962C8B-B14F-4D97-AF65-F5344CB8AC3E}">
        <p14:creationId xmlns:p14="http://schemas.microsoft.com/office/powerpoint/2010/main" val="916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Stima delle svalutazioni dei crediti </a:t>
            </a:r>
            <a:r>
              <a:rPr lang="it-IT" sz="2800" b="1" dirty="0"/>
              <a:t>a livello di portafoglio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it-IT" dirty="0" smtClean="0"/>
              <a:t>i crediti sono raggruppati sulla base di </a:t>
            </a:r>
            <a:r>
              <a:rPr lang="it-IT" dirty="0" smtClean="0">
                <a:solidFill>
                  <a:srgbClr val="FF0000"/>
                </a:solidFill>
              </a:rPr>
              <a:t>caratteristiche di rischio di credito simili</a:t>
            </a:r>
            <a:r>
              <a:rPr lang="it-IT" dirty="0" smtClean="0"/>
              <a:t> che sono indicative della </a:t>
            </a:r>
            <a:r>
              <a:rPr lang="it-IT" dirty="0"/>
              <a:t>capacità dei debitori di corrispondere tutti gli importi dovuti secondo le condizioni </a:t>
            </a:r>
            <a:r>
              <a:rPr lang="it-IT" dirty="0" smtClean="0"/>
              <a:t>contrattuali (per </a:t>
            </a:r>
            <a:r>
              <a:rPr lang="it-IT" dirty="0"/>
              <a:t>esempio, settore economico di appartenenza dei debitori, area geografica, presenza </a:t>
            </a:r>
            <a:r>
              <a:rPr lang="it-IT" dirty="0" smtClean="0"/>
              <a:t>di garanzie</a:t>
            </a:r>
            <a:r>
              <a:rPr lang="it-IT" dirty="0"/>
              <a:t>, classi di scaduto, ecc</a:t>
            </a:r>
            <a:r>
              <a:rPr lang="it-IT" dirty="0" smtClean="0"/>
              <a:t>.).</a:t>
            </a:r>
          </a:p>
          <a:p>
            <a:pPr algn="just"/>
            <a:r>
              <a:rPr lang="it-IT" dirty="0" smtClean="0"/>
              <a:t> </a:t>
            </a:r>
            <a:r>
              <a:rPr lang="it-IT" dirty="0"/>
              <a:t>In questi casi, alle suddette classi di crediti si possono </a:t>
            </a:r>
            <a:r>
              <a:rPr lang="it-IT" dirty="0" smtClean="0"/>
              <a:t>applicare formule </a:t>
            </a:r>
            <a:r>
              <a:rPr lang="it-IT" dirty="0"/>
              <a:t>per la determinazione delle riduzioni di valore (ad esempio, una percentuale dei </a:t>
            </a:r>
            <a:r>
              <a:rPr lang="it-IT" dirty="0" smtClean="0"/>
              <a:t>crediti rappresentativa </a:t>
            </a:r>
            <a:r>
              <a:rPr lang="it-IT" dirty="0"/>
              <a:t>delle perdite medie storicamente rilevate, eventualmente corretta per tenere </a:t>
            </a:r>
            <a:r>
              <a:rPr lang="it-IT" dirty="0" smtClean="0"/>
              <a:t>conto della </a:t>
            </a:r>
            <a:r>
              <a:rPr lang="it-IT" dirty="0"/>
              <a:t>congiuntura corrente).</a:t>
            </a:r>
          </a:p>
        </p:txBody>
      </p:sp>
    </p:spTree>
    <p:extLst>
      <p:ext uri="{BB962C8B-B14F-4D97-AF65-F5344CB8AC3E}">
        <p14:creationId xmlns:p14="http://schemas.microsoft.com/office/powerpoint/2010/main" val="308001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r>
              <a:rPr lang="it-IT" sz="2800" b="1" dirty="0"/>
              <a:t>Crediti commerciali con scadenza superiore a 12 mesi valutati secondo il criterio </a:t>
            </a:r>
            <a:r>
              <a:rPr lang="it-IT" sz="2800" b="1" dirty="0" smtClean="0"/>
              <a:t>del costo </a:t>
            </a:r>
            <a:r>
              <a:rPr lang="it-IT" sz="2800" b="1" dirty="0"/>
              <a:t>ammortizzato e soggetti ad </a:t>
            </a:r>
            <a:r>
              <a:rPr lang="it-IT" sz="2800" b="1" dirty="0" smtClean="0"/>
              <a:t>attualizzazione </a:t>
            </a:r>
            <a:br>
              <a:rPr lang="it-IT" sz="2800" b="1" dirty="0" smtClean="0"/>
            </a:br>
            <a:r>
              <a:rPr lang="it-IT" sz="2800" b="1" dirty="0" smtClean="0"/>
              <a:t>(caso a))  (1)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968552"/>
          </a:xfrm>
        </p:spPr>
        <p:txBody>
          <a:bodyPr>
            <a:noAutofit/>
          </a:bodyPr>
          <a:lstStyle/>
          <a:p>
            <a:r>
              <a:rPr lang="it-IT" sz="2800" dirty="0">
                <a:solidFill>
                  <a:schemeClr val="bg1"/>
                </a:solidFill>
              </a:rPr>
              <a:t>1° gennaio 20X0 la società vende una partita di merci all'ingrosso per €</a:t>
            </a:r>
            <a:r>
              <a:rPr lang="it-IT" sz="2800" dirty="0" smtClean="0">
                <a:solidFill>
                  <a:schemeClr val="bg1"/>
                </a:solidFill>
              </a:rPr>
              <a:t>1.000</a:t>
            </a:r>
          </a:p>
          <a:p>
            <a:r>
              <a:rPr lang="it-IT" sz="2800" dirty="0">
                <a:solidFill>
                  <a:schemeClr val="bg1"/>
                </a:solidFill>
              </a:rPr>
              <a:t>Generalmente le condizioni di vendita praticate dalla società, in linea con la prassi di </a:t>
            </a:r>
            <a:r>
              <a:rPr lang="it-IT" sz="2800" dirty="0" smtClean="0">
                <a:solidFill>
                  <a:schemeClr val="bg1"/>
                </a:solidFill>
              </a:rPr>
              <a:t>settore, prevedono </a:t>
            </a:r>
            <a:r>
              <a:rPr lang="it-IT" sz="2800" dirty="0">
                <a:solidFill>
                  <a:schemeClr val="bg1"/>
                </a:solidFill>
              </a:rPr>
              <a:t>l'incasso dei crediti verso clienti grossisti a "90 giorni fine mese data fattura</a:t>
            </a:r>
            <a:r>
              <a:rPr lang="it-IT" sz="2800" dirty="0" smtClean="0">
                <a:solidFill>
                  <a:schemeClr val="bg1"/>
                </a:solidFill>
              </a:rPr>
              <a:t>".</a:t>
            </a:r>
          </a:p>
          <a:p>
            <a:r>
              <a:rPr lang="it-IT" sz="2800" dirty="0" smtClean="0">
                <a:solidFill>
                  <a:schemeClr val="bg1"/>
                </a:solidFill>
              </a:rPr>
              <a:t>Per venire </a:t>
            </a:r>
            <a:r>
              <a:rPr lang="it-IT" sz="2800" dirty="0">
                <a:solidFill>
                  <a:schemeClr val="bg1"/>
                </a:solidFill>
              </a:rPr>
              <a:t>incontro alle esigenze finanziarie del cliente, la società vende le merci con condizioni di </a:t>
            </a:r>
            <a:r>
              <a:rPr lang="it-IT" sz="2800" dirty="0" smtClean="0">
                <a:solidFill>
                  <a:schemeClr val="bg1"/>
                </a:solidFill>
              </a:rPr>
              <a:t>incasso dilazionato </a:t>
            </a:r>
            <a:r>
              <a:rPr lang="it-IT" sz="2800" dirty="0">
                <a:solidFill>
                  <a:schemeClr val="bg1"/>
                </a:solidFill>
              </a:rPr>
              <a:t>a 24 mesi, con incassi semestrali di €250 senza </a:t>
            </a:r>
            <a:r>
              <a:rPr lang="it-IT" sz="2800" dirty="0" smtClean="0">
                <a:solidFill>
                  <a:schemeClr val="bg1"/>
                </a:solidFill>
              </a:rPr>
              <a:t>prevedere l'applicazione </a:t>
            </a:r>
            <a:r>
              <a:rPr lang="it-IT" sz="2800" dirty="0">
                <a:solidFill>
                  <a:schemeClr val="bg1"/>
                </a:solidFill>
              </a:rPr>
              <a:t>di un tasso di </a:t>
            </a:r>
            <a:r>
              <a:rPr lang="it-IT" sz="2800" dirty="0" smtClean="0">
                <a:solidFill>
                  <a:schemeClr val="bg1"/>
                </a:solidFill>
              </a:rPr>
              <a:t>interesse esplicito</a:t>
            </a:r>
            <a:r>
              <a:rPr lang="it-IT" sz="2800" dirty="0"/>
              <a:t>.</a:t>
            </a:r>
            <a:endParaRPr lang="it-IT" sz="2800" dirty="0" smtClean="0">
              <a:solidFill>
                <a:schemeClr val="bg1"/>
              </a:solidFill>
            </a:endParaRPr>
          </a:p>
          <a:p>
            <a:endParaRPr lang="it-IT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80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800" b="1" dirty="0" smtClean="0"/>
              <a:t>Crediti commerciali con scadenza superiore a 12 mesi valutati secondo il criterio del costo ammortizzato e soggetti ad attualizzazione </a:t>
            </a:r>
            <a:br>
              <a:rPr lang="it-IT" sz="2800" b="1" dirty="0" smtClean="0"/>
            </a:br>
            <a:r>
              <a:rPr lang="it-IT" sz="2800" b="1" dirty="0" smtClean="0"/>
              <a:t>(caso a)) (2)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r>
              <a:rPr lang="it-IT" sz="2800" dirty="0"/>
              <a:t>tasso </a:t>
            </a:r>
            <a:r>
              <a:rPr lang="it-IT" sz="2800" dirty="0" smtClean="0"/>
              <a:t>di mercato: </a:t>
            </a:r>
            <a:r>
              <a:rPr lang="it-IT" sz="2800" dirty="0"/>
              <a:t>3% </a:t>
            </a:r>
            <a:r>
              <a:rPr lang="it-IT" sz="2800" dirty="0" smtClean="0"/>
              <a:t>semestrale posticipato</a:t>
            </a:r>
          </a:p>
          <a:p>
            <a:r>
              <a:rPr lang="it-IT" sz="2800" dirty="0" smtClean="0"/>
              <a:t>Il valore </a:t>
            </a:r>
            <a:r>
              <a:rPr lang="it-IT" sz="2800" dirty="0"/>
              <a:t>iniziale di iscrizione del credito è in tal caso il risultato del seguente processo di </a:t>
            </a:r>
            <a:r>
              <a:rPr lang="it-IT" sz="2800" dirty="0" smtClean="0"/>
              <a:t>attualizzazione:</a:t>
            </a:r>
          </a:p>
          <a:p>
            <a:pPr marL="0" indent="0">
              <a:buNone/>
            </a:pPr>
            <a:r>
              <a:rPr lang="it-IT" sz="2400" dirty="0" smtClean="0"/>
              <a:t>250 </a:t>
            </a:r>
            <a:r>
              <a:rPr lang="it-IT" sz="2400" dirty="0"/>
              <a:t>/ </a:t>
            </a:r>
            <a:r>
              <a:rPr lang="it-IT" sz="2400" dirty="0" smtClean="0"/>
              <a:t>1,03¹+ </a:t>
            </a:r>
            <a:r>
              <a:rPr lang="it-IT" sz="2400" dirty="0"/>
              <a:t>250 / </a:t>
            </a:r>
            <a:r>
              <a:rPr lang="it-IT" sz="2400" dirty="0" smtClean="0"/>
              <a:t>1,03² </a:t>
            </a:r>
            <a:r>
              <a:rPr lang="it-IT" sz="2400" dirty="0"/>
              <a:t>+ 250 / </a:t>
            </a:r>
            <a:r>
              <a:rPr lang="it-IT" sz="2400" dirty="0" smtClean="0"/>
              <a:t>1,03³ </a:t>
            </a:r>
            <a:r>
              <a:rPr lang="it-IT" sz="2400" dirty="0"/>
              <a:t>+ 250 / </a:t>
            </a:r>
            <a:r>
              <a:rPr lang="it-IT" sz="2400" dirty="0" smtClean="0"/>
              <a:t>1,03⁴ = 929,28</a:t>
            </a:r>
          </a:p>
          <a:p>
            <a:pPr marL="0" indent="0">
              <a:buNone/>
            </a:pPr>
            <a:r>
              <a:rPr lang="it-IT" sz="2400" dirty="0" smtClean="0"/>
              <a:t> </a:t>
            </a:r>
          </a:p>
          <a:p>
            <a:r>
              <a:rPr lang="it-IT" sz="2400" dirty="0"/>
              <a:t>La componente finanziaria implicita è pertanto uguale a €70,72 (1.000-929,28</a:t>
            </a:r>
            <a:r>
              <a:rPr lang="it-IT" sz="2400" dirty="0" smtClean="0"/>
              <a:t>).</a:t>
            </a:r>
          </a:p>
          <a:p>
            <a:r>
              <a:rPr lang="it-IT" sz="2400" dirty="0" smtClean="0"/>
              <a:t> </a:t>
            </a:r>
            <a:r>
              <a:rPr lang="it-IT" sz="2400" dirty="0"/>
              <a:t>In sede di </a:t>
            </a:r>
            <a:r>
              <a:rPr lang="it-IT" sz="2400" dirty="0" smtClean="0"/>
              <a:t>rilevazione iniziale </a:t>
            </a:r>
            <a:r>
              <a:rPr lang="it-IT" sz="2400" dirty="0"/>
              <a:t>i ricavi di vendita sono iscritti al valore di €929,28 (1.000-70,72).</a:t>
            </a:r>
            <a:endParaRPr lang="it-IT" sz="2400" dirty="0" smtClean="0"/>
          </a:p>
          <a:p>
            <a:pPr marL="0" indent="0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29306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1599</Words>
  <Application>Microsoft Office PowerPoint</Application>
  <PresentationFormat>Presentazione su schermo (4:3)</PresentationFormat>
  <Paragraphs>245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Tema di Office</vt:lpstr>
      <vt:lpstr>Valutazione dei crediti</vt:lpstr>
      <vt:lpstr>Valutazione iniziale dei crediti</vt:lpstr>
      <vt:lpstr>Valutazione iniziale dei crediti</vt:lpstr>
      <vt:lpstr>VALUTAZIONE E RILEVAZIONI SUCCESSIVE</vt:lpstr>
      <vt:lpstr>Stima delle svalutazioni dei crediti</vt:lpstr>
      <vt:lpstr>Stima delle svalutazioni dei crediti</vt:lpstr>
      <vt:lpstr>Stima delle svalutazioni dei crediti a livello di portafoglio</vt:lpstr>
      <vt:lpstr>Crediti commerciali con scadenza superiore a 12 mesi valutati secondo il criterio del costo ammortizzato e soggetti ad attualizzazione  (caso a))  (1)</vt:lpstr>
      <vt:lpstr>Crediti commerciali con scadenza superiore a 12 mesi valutati secondo il criterio del costo ammortizzato e soggetti ad attualizzazione  (caso a)) (2)</vt:lpstr>
      <vt:lpstr>caso (a)  (3)</vt:lpstr>
      <vt:lpstr>Crediti commerciali con scadenza superiore a 12 mesi valutati secondo il criterio del costo ammortizzato e soggetti ad attualizzazione  (caso b))  (1)</vt:lpstr>
      <vt:lpstr>Caso (b)  (2)</vt:lpstr>
      <vt:lpstr>Caso (b)  (2)</vt:lpstr>
      <vt:lpstr>Caso (b)  (3)</vt:lpstr>
      <vt:lpstr>Caso (b)  (3)</vt:lpstr>
      <vt:lpstr>Finanziamenti attivi a tasso fisso con rimborso del capitale a scadenza valutati secondo il criterio del costo ammortizzato (1)</vt:lpstr>
      <vt:lpstr>Finanziamenti attivi a tasso fisso con rimborso del capitale a scadenza valutati secondo il criterio del costo ammortizzato (2)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Valutazione dei crediti</dc:title>
  <dc:creator>Livio</dc:creator>
  <cp:lastModifiedBy>Livio</cp:lastModifiedBy>
  <cp:revision>33</cp:revision>
  <dcterms:created xsi:type="dcterms:W3CDTF">2016-05-01T09:10:09Z</dcterms:created>
  <dcterms:modified xsi:type="dcterms:W3CDTF">2016-05-02T14:48:48Z</dcterms:modified>
</cp:coreProperties>
</file>