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1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8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35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4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2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5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05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42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85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31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12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1B4D-909E-4F5F-A848-4F33D5C7329E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589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Valutazione dei crediti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16824" cy="496855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</a:rPr>
              <a:t>L’art. 2426 comma 1 n. 8 c.c. prescrive che </a:t>
            </a:r>
            <a:r>
              <a:rPr lang="it-IT" sz="2400" b="1" dirty="0" smtClean="0">
                <a:solidFill>
                  <a:schemeClr val="tx1"/>
                </a:solidFill>
              </a:rPr>
              <a:t>«</a:t>
            </a:r>
            <a:r>
              <a:rPr lang="it-IT" sz="2400" b="1" i="1" dirty="0" smtClean="0">
                <a:solidFill>
                  <a:srgbClr val="FF0000"/>
                </a:solidFill>
              </a:rPr>
              <a:t>i </a:t>
            </a:r>
            <a:r>
              <a:rPr lang="it-IT" sz="2400" b="1" i="1" dirty="0">
                <a:solidFill>
                  <a:srgbClr val="FF0000"/>
                </a:solidFill>
              </a:rPr>
              <a:t>crediti sono rilevati in bilancio secondo il </a:t>
            </a:r>
            <a:r>
              <a:rPr lang="it-IT" sz="2400" b="1" i="1" dirty="0" smtClean="0">
                <a:solidFill>
                  <a:srgbClr val="FF0000"/>
                </a:solidFill>
              </a:rPr>
              <a:t>criterio del </a:t>
            </a:r>
            <a:r>
              <a:rPr lang="it-IT" sz="2400" b="1" i="1" dirty="0">
                <a:solidFill>
                  <a:srgbClr val="FF0000"/>
                </a:solidFill>
              </a:rPr>
              <a:t>costo ammortizzato, tenendo conto del fattore </a:t>
            </a:r>
            <a:r>
              <a:rPr lang="it-IT" sz="2400" b="1" i="1" dirty="0" smtClean="0">
                <a:solidFill>
                  <a:srgbClr val="FF0000"/>
                </a:solidFill>
              </a:rPr>
              <a:t>temporale e del valore di presumibile realizzo</a:t>
            </a:r>
            <a:r>
              <a:rPr lang="it-IT" sz="2400" b="1" i="1" dirty="0" smtClean="0">
                <a:solidFill>
                  <a:schemeClr val="tx1"/>
                </a:solidFill>
              </a:rPr>
              <a:t>»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Il criterio del costo ammortizzato può non essere applicato ai crediti se gli effetti sono </a:t>
            </a:r>
            <a:r>
              <a:rPr lang="it-IT" sz="2400" dirty="0" smtClean="0">
                <a:solidFill>
                  <a:schemeClr val="tx1"/>
                </a:solidFill>
              </a:rPr>
              <a:t>irrilevanti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Si </a:t>
            </a:r>
            <a:r>
              <a:rPr lang="it-IT" sz="2400" dirty="0">
                <a:solidFill>
                  <a:schemeClr val="tx1"/>
                </a:solidFill>
              </a:rPr>
              <a:t>può presumere che gli effetti siano irrilevanti se i crediti sono a breve termine (ossia </a:t>
            </a:r>
            <a:r>
              <a:rPr lang="it-IT" sz="2400" dirty="0" smtClean="0">
                <a:solidFill>
                  <a:schemeClr val="tx1"/>
                </a:solidFill>
              </a:rPr>
              <a:t>con scadenza </a:t>
            </a:r>
            <a:r>
              <a:rPr lang="it-IT" sz="2400" dirty="0">
                <a:solidFill>
                  <a:schemeClr val="tx1"/>
                </a:solidFill>
              </a:rPr>
              <a:t>inferiore ai 12 mesi) o se i costi di transazione, le commissioni e ogni altra differenza </a:t>
            </a:r>
            <a:r>
              <a:rPr lang="it-IT" sz="2400" dirty="0" smtClean="0">
                <a:solidFill>
                  <a:schemeClr val="tx1"/>
                </a:solidFill>
              </a:rPr>
              <a:t>tra valore </a:t>
            </a:r>
            <a:r>
              <a:rPr lang="it-IT" sz="2400" dirty="0">
                <a:solidFill>
                  <a:schemeClr val="tx1"/>
                </a:solidFill>
              </a:rPr>
              <a:t>iniziale e valore a scadenza sono di scarso rilievo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caso (a)  (3)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408391"/>
              </p:ext>
            </p:extLst>
          </p:nvPr>
        </p:nvGraphicFramePr>
        <p:xfrm>
          <a:off x="457200" y="1600200"/>
          <a:ext cx="8229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728192"/>
                <a:gridCol w="183107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all'inizio  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impliciti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di mercato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 = a x 3%)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pPr algn="ctr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alla fine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 a + b – c)</a:t>
                      </a:r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929,28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707,16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707,16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478,37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478,37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242,72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242,72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50131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interessi attivi </a:t>
            </a:r>
            <a:r>
              <a:rPr lang="it-IT" sz="2400" dirty="0" smtClean="0"/>
              <a:t>rilevati </a:t>
            </a:r>
            <a:r>
              <a:rPr lang="it-IT" sz="2400" dirty="0"/>
              <a:t>tra i proventi finanziari 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 nel </a:t>
            </a:r>
            <a:r>
              <a:rPr lang="it-IT" sz="2400" dirty="0"/>
              <a:t>20X0 </a:t>
            </a:r>
            <a:r>
              <a:rPr lang="it-IT" sz="2400" dirty="0" smtClean="0"/>
              <a:t>€49,09 (</a:t>
            </a:r>
            <a:r>
              <a:rPr lang="it-IT" sz="2400" dirty="0"/>
              <a:t>27,88+21,21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 nel 20X1 €</a:t>
            </a:r>
            <a:r>
              <a:rPr lang="it-IT" sz="2400" dirty="0"/>
              <a:t>21,63 </a:t>
            </a:r>
            <a:r>
              <a:rPr lang="it-IT" sz="2400" dirty="0" smtClean="0"/>
              <a:t>nel 20X1 </a:t>
            </a:r>
            <a:r>
              <a:rPr lang="it-IT" sz="2400" dirty="0"/>
              <a:t>(14,35+7,28).</a:t>
            </a:r>
          </a:p>
        </p:txBody>
      </p:sp>
    </p:spTree>
    <p:extLst>
      <p:ext uri="{BB962C8B-B14F-4D97-AF65-F5344CB8AC3E}">
        <p14:creationId xmlns:p14="http://schemas.microsoft.com/office/powerpoint/2010/main" val="9851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+mn-lt"/>
              </a:rPr>
              <a:t>Crediti commerciali con scadenza superiore a 12 mesi valutati secondo il criterio del costo ammortizzato e soggetti ad attualizzazione </a:t>
            </a:r>
            <a:br>
              <a:rPr lang="it-IT" sz="2800" b="1" dirty="0" smtClean="0">
                <a:latin typeface="+mn-lt"/>
              </a:rPr>
            </a:br>
            <a:r>
              <a:rPr lang="it-IT" sz="2800" b="1" dirty="0" smtClean="0">
                <a:latin typeface="+mn-lt"/>
              </a:rPr>
              <a:t>(caso b))  (1)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1° gennaio 20X0 la società vende una partita di merci all'ingrosso per €1.000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Generalmente le condizioni di vendita praticate dalla società, in linea con la prassi di settore, prevedono l'incasso dei crediti verso clienti grossisti a "90 giorni fine mese data fattura".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Per venire incontro alle esigenze finanziarie del cliente, la società vende le merci con condizioni di incasso dilazionato a 24 mesi, con incassi semestrali </a:t>
            </a:r>
            <a:r>
              <a:rPr lang="it-IT" sz="2400" dirty="0" smtClean="0"/>
              <a:t>di €250 </a:t>
            </a:r>
            <a:r>
              <a:rPr lang="it-IT" sz="2400" dirty="0"/>
              <a:t>in linea capitale e l'applicazione di un interesse </a:t>
            </a:r>
            <a:r>
              <a:rPr lang="it-IT" sz="2400" dirty="0" smtClean="0"/>
              <a:t>di dilazione </a:t>
            </a:r>
            <a:r>
              <a:rPr lang="it-IT" sz="2400" dirty="0"/>
              <a:t>al tasso nominale esplicito semestrale posticipato dell'1%.</a:t>
            </a:r>
            <a:endParaRPr lang="it-IT" sz="2400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48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Caso (b) 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il tasso di interesse effettivo fosse allineato al tasso di </a:t>
            </a:r>
            <a:r>
              <a:rPr lang="it-IT" dirty="0" smtClean="0"/>
              <a:t>mercato:  </a:t>
            </a:r>
          </a:p>
          <a:p>
            <a:pPr marL="0" indent="0">
              <a:buNone/>
            </a:pPr>
            <a:r>
              <a:rPr lang="it-IT" dirty="0" smtClean="0"/>
              <a:t>tasso </a:t>
            </a:r>
            <a:r>
              <a:rPr lang="it-IT" dirty="0"/>
              <a:t>di interesse </a:t>
            </a:r>
            <a:r>
              <a:rPr lang="it-IT" dirty="0" smtClean="0"/>
              <a:t>effettivo = tasso </a:t>
            </a:r>
            <a:r>
              <a:rPr lang="it-IT" dirty="0"/>
              <a:t>di interesse </a:t>
            </a:r>
            <a:r>
              <a:rPr lang="it-IT" dirty="0" smtClean="0"/>
              <a:t>nominale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1.000 = (250+10) </a:t>
            </a:r>
            <a:r>
              <a:rPr lang="it-IT" dirty="0" smtClean="0"/>
              <a:t>/1,01 ¹+ </a:t>
            </a:r>
            <a:r>
              <a:rPr lang="it-IT" dirty="0"/>
              <a:t>(250+7,5) / </a:t>
            </a:r>
            <a:r>
              <a:rPr lang="it-IT" dirty="0" smtClean="0"/>
              <a:t>1,01² </a:t>
            </a:r>
            <a:r>
              <a:rPr lang="it-IT" dirty="0"/>
              <a:t>+ (250+5)/ </a:t>
            </a:r>
            <a:r>
              <a:rPr lang="it-IT" dirty="0" smtClean="0"/>
              <a:t>1,01³ </a:t>
            </a:r>
            <a:r>
              <a:rPr lang="it-IT" dirty="0"/>
              <a:t>+ (250+2,5) / </a:t>
            </a:r>
            <a:r>
              <a:rPr lang="it-IT" dirty="0" smtClean="0"/>
              <a:t>1,01⁴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6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Caso (b) 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36046"/>
              </p:ext>
            </p:extLst>
          </p:nvPr>
        </p:nvGraphicFramePr>
        <p:xfrm>
          <a:off x="457200" y="1600200"/>
          <a:ext cx="8229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728192"/>
                <a:gridCol w="183107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all'inizio  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impliciti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=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effett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 = a x 1%)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pPr algn="ctr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alla fine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 a + b – c)</a:t>
                      </a:r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53732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interessi attivi rilevati tra i proventi finanziari :</a:t>
            </a:r>
          </a:p>
          <a:p>
            <a:r>
              <a:rPr lang="it-IT" sz="2400" dirty="0" smtClean="0"/>
              <a:t> nel 20X0 € 17,50 (10+7,50)</a:t>
            </a:r>
          </a:p>
          <a:p>
            <a:r>
              <a:rPr lang="it-IT" sz="2400" dirty="0" smtClean="0"/>
              <a:t> nel 20X1 € 7,50 (5,00+2,50).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530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Caso (b)  (3)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Tasso effettivo 1% ≠ tasso di mercato 3%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2800" dirty="0"/>
              <a:t>(250+10</a:t>
            </a:r>
            <a:r>
              <a:rPr lang="it-IT" sz="2800" dirty="0" smtClean="0"/>
              <a:t>)/1,03¹ </a:t>
            </a:r>
            <a:r>
              <a:rPr lang="it-IT" sz="2800" dirty="0"/>
              <a:t>+ (250+7,5</a:t>
            </a:r>
            <a:r>
              <a:rPr lang="it-IT" sz="2800" dirty="0" smtClean="0"/>
              <a:t>)/1,03² </a:t>
            </a:r>
            <a:r>
              <a:rPr lang="it-IT" sz="2800" dirty="0"/>
              <a:t>+ (250+5</a:t>
            </a:r>
            <a:r>
              <a:rPr lang="it-IT" sz="2800" dirty="0" smtClean="0"/>
              <a:t>)/1,03³ </a:t>
            </a:r>
            <a:r>
              <a:rPr lang="it-IT" sz="2800" dirty="0"/>
              <a:t>+ </a:t>
            </a:r>
            <a:r>
              <a:rPr lang="it-IT" sz="2800" dirty="0" smtClean="0"/>
              <a:t>(250+2,5)/1,03⁴ = 952,85</a:t>
            </a:r>
          </a:p>
          <a:p>
            <a:endParaRPr lang="it-IT" sz="2800" dirty="0"/>
          </a:p>
          <a:p>
            <a:r>
              <a:rPr lang="it-IT" sz="2800" dirty="0"/>
              <a:t>In sede di rilevazione iniziale i ricavi di vendita sono iscritti al valore di €952,85.</a:t>
            </a:r>
          </a:p>
        </p:txBody>
      </p:sp>
    </p:spTree>
    <p:extLst>
      <p:ext uri="{BB962C8B-B14F-4D97-AF65-F5344CB8AC3E}">
        <p14:creationId xmlns:p14="http://schemas.microsoft.com/office/powerpoint/2010/main" val="31849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Caso (b)  (3)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37784"/>
              </p:ext>
            </p:extLst>
          </p:nvPr>
        </p:nvGraphicFramePr>
        <p:xfrm>
          <a:off x="308732" y="1124744"/>
          <a:ext cx="82296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584176"/>
                <a:gridCol w="1159024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all'inizio  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di mercato 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 = a x 3%)</a:t>
                      </a:r>
                      <a:endParaRPr lang="it-IT" i="0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interessi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attivi percepiti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tasso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 fin.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linea capitale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(d)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alla fine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periodo</a:t>
                      </a:r>
                    </a:p>
                    <a:p>
                      <a:pPr algn="ctr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</a:t>
                      </a:r>
                    </a:p>
                    <a:p>
                      <a:pPr algn="ctr"/>
                      <a:r>
                        <a:rPr lang="it-IT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+ b – c - d)    </a:t>
                      </a:r>
                      <a:endParaRPr lang="it-IT" sz="1600" i="0" dirty="0" smtClean="0"/>
                    </a:p>
                    <a:p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30.6-X0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952,85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28,59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721,44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721,44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21,64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485,58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485,58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14,57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245,15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245,15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95536" y="530120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interessi attivi rilevati tra i proventi finanziari :</a:t>
            </a:r>
          </a:p>
          <a:p>
            <a:r>
              <a:rPr lang="it-IT" sz="2000" dirty="0" smtClean="0"/>
              <a:t> nel 20X0 € 50,23 (28,59+21,64)</a:t>
            </a:r>
          </a:p>
          <a:p>
            <a:r>
              <a:rPr lang="it-IT" sz="2000" dirty="0" smtClean="0"/>
              <a:t> nel 20X1 € 21,92 (14,57+7,35).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31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/>
              <a:t>Finanziamenti attivi a tasso fisso con rimborso del capitale a scadenza valutati secondo</a:t>
            </a:r>
            <a:br>
              <a:rPr lang="it-IT" sz="2800" b="1" dirty="0"/>
            </a:br>
            <a:r>
              <a:rPr lang="it-IT" sz="2800" b="1" dirty="0"/>
              <a:t>il criterio del costo </a:t>
            </a:r>
            <a:r>
              <a:rPr lang="it-IT" sz="2800" b="1" dirty="0" smtClean="0"/>
              <a:t>ammortizzato (1)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1.1.20X0: erogazione  di un prestito </a:t>
            </a:r>
            <a:r>
              <a:rPr lang="it-IT" sz="2400" dirty="0"/>
              <a:t>del valore nominale in linea capitale di €1.000,00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costi di transazione pari a €15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Il tasso di interesse nominale è del 2% annuo e genera </a:t>
            </a:r>
            <a:r>
              <a:rPr lang="it-IT" sz="2400" dirty="0" smtClean="0"/>
              <a:t>interessi attivi </a:t>
            </a:r>
            <a:r>
              <a:rPr lang="it-IT" sz="2400" dirty="0"/>
              <a:t>da incassarsi posticipatamente al 31 dicembre per i successivi cinque anni (31 dicembre </a:t>
            </a:r>
            <a:r>
              <a:rPr lang="it-IT" sz="2400" dirty="0" smtClean="0"/>
              <a:t>20X0–31dicembre </a:t>
            </a:r>
            <a:r>
              <a:rPr lang="it-IT" sz="2400" dirty="0"/>
              <a:t>20X4</a:t>
            </a:r>
            <a:r>
              <a:rPr lang="it-IT" sz="2400" dirty="0" smtClean="0"/>
              <a:t>).</a:t>
            </a:r>
          </a:p>
          <a:p>
            <a:r>
              <a:rPr lang="it-IT" sz="2400" dirty="0"/>
              <a:t>tasso di interesse </a:t>
            </a:r>
            <a:r>
              <a:rPr lang="it-IT" sz="2400" dirty="0" smtClean="0"/>
              <a:t>effettivo (TIR) i = 1,6847</a:t>
            </a:r>
            <a:r>
              <a:rPr lang="it-IT" sz="2400" dirty="0"/>
              <a:t>% </a:t>
            </a:r>
            <a:r>
              <a:rPr lang="it-IT" sz="2400" dirty="0" smtClean="0"/>
              <a:t>annuo:</a:t>
            </a:r>
          </a:p>
          <a:p>
            <a:pPr marL="0" indent="0">
              <a:buNone/>
            </a:pPr>
            <a:r>
              <a:rPr lang="it-IT" sz="2400" dirty="0" smtClean="0"/>
              <a:t>1.015 = 20/(1+i)¹+ 20/(1+i)²+20/(1+i)³+20/(1+i)⁴+1.020/(1+i)⁵</a:t>
            </a:r>
          </a:p>
          <a:p>
            <a:r>
              <a:rPr lang="it-IT" sz="2400" dirty="0" smtClean="0"/>
              <a:t>Tasso effettivo ≈ tasso di mercato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601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Finanziamenti attivi a tasso fisso con rimborso del capitale a scadenza valutati secondo</a:t>
            </a:r>
            <a:br>
              <a:rPr lang="it-IT" sz="3200" b="1" dirty="0" smtClean="0"/>
            </a:br>
            <a:r>
              <a:rPr lang="it-IT" sz="3200" b="1" dirty="0" smtClean="0"/>
              <a:t>il criterio del costo ammortizzato (2)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423725"/>
              </p:ext>
            </p:extLst>
          </p:nvPr>
        </p:nvGraphicFramePr>
        <p:xfrm>
          <a:off x="467544" y="2204864"/>
          <a:ext cx="8229600" cy="381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503440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Esercizio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inizio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eserciz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a tasso di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Effettivo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= a </a:t>
                      </a:r>
                      <a:r>
                        <a:rPr lang="it-IT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x1,6847%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fine esercizio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(d=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a+b+c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1.012,10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1.012,10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17,05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1.009,15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1.009,15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1.006,15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1.006,15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16,95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1.003,10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1.003,10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(1.020,00)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9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Valutazione iniziale dei crediti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sede di rilevazione iniziale, per tenere conto del fattore temporale, </a:t>
            </a:r>
            <a:r>
              <a:rPr lang="it-IT" sz="2400" dirty="0" smtClean="0"/>
              <a:t>il </a:t>
            </a:r>
            <a:r>
              <a:rPr lang="it-IT" sz="2400" dirty="0" smtClean="0">
                <a:solidFill>
                  <a:srgbClr val="FF0000"/>
                </a:solidFill>
              </a:rPr>
              <a:t>tasso </a:t>
            </a:r>
            <a:r>
              <a:rPr lang="it-IT" sz="2400" dirty="0">
                <a:solidFill>
                  <a:srgbClr val="FF0000"/>
                </a:solidFill>
              </a:rPr>
              <a:t>di interesse </a:t>
            </a:r>
            <a:r>
              <a:rPr lang="it-IT" sz="2400" dirty="0" smtClean="0">
                <a:solidFill>
                  <a:srgbClr val="FF0000"/>
                </a:solidFill>
              </a:rPr>
              <a:t>effettivo </a:t>
            </a:r>
            <a:r>
              <a:rPr lang="it-IT" sz="2400" dirty="0"/>
              <a:t>deve essere confrontato </a:t>
            </a:r>
            <a:r>
              <a:rPr lang="it-IT" sz="2400" dirty="0" smtClean="0"/>
              <a:t>con i </a:t>
            </a:r>
            <a:r>
              <a:rPr lang="it-IT" sz="2400" dirty="0"/>
              <a:t>tassi di </a:t>
            </a:r>
            <a:r>
              <a:rPr lang="it-IT" sz="2400" dirty="0">
                <a:solidFill>
                  <a:srgbClr val="FF0000"/>
                </a:solidFill>
              </a:rPr>
              <a:t>interesse di mercato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/>
              <a:t>Il </a:t>
            </a:r>
            <a:r>
              <a:rPr lang="it-IT" sz="2400" dirty="0">
                <a:solidFill>
                  <a:srgbClr val="FF0000"/>
                </a:solidFill>
              </a:rPr>
              <a:t>tasso di interesse di mercato </a:t>
            </a:r>
            <a:r>
              <a:rPr lang="it-IT" sz="2400" dirty="0"/>
              <a:t>è il tasso che sarebbe stato applicato se due parti </a:t>
            </a:r>
            <a:r>
              <a:rPr lang="it-IT" sz="2400" dirty="0" smtClean="0"/>
              <a:t>indipendenti avessero </a:t>
            </a:r>
            <a:r>
              <a:rPr lang="it-IT" sz="2400" dirty="0"/>
              <a:t>negoziato un’operazione similare di finanziamento con termini e altre </a:t>
            </a:r>
            <a:r>
              <a:rPr lang="it-IT" sz="2400" dirty="0" smtClean="0"/>
              <a:t>condizioni comparabili </a:t>
            </a:r>
            <a:r>
              <a:rPr lang="it-IT" sz="2400" dirty="0"/>
              <a:t>a quella oggetto di esame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Se </a:t>
            </a:r>
            <a:r>
              <a:rPr lang="it-IT" sz="2400" dirty="0"/>
              <a:t>il </a:t>
            </a:r>
            <a:r>
              <a:rPr lang="it-IT" sz="2400" dirty="0">
                <a:solidFill>
                  <a:srgbClr val="FF0000"/>
                </a:solidFill>
              </a:rPr>
              <a:t>tasso di interesse effettivo </a:t>
            </a:r>
            <a:r>
              <a:rPr lang="it-IT" sz="2400" dirty="0"/>
              <a:t> </a:t>
            </a:r>
            <a:r>
              <a:rPr lang="it-IT" sz="2400" dirty="0" smtClean="0"/>
              <a:t>è </a:t>
            </a:r>
            <a:r>
              <a:rPr lang="it-IT" sz="2400" dirty="0">
                <a:solidFill>
                  <a:srgbClr val="FF0000"/>
                </a:solidFill>
              </a:rPr>
              <a:t>significativamente diverso </a:t>
            </a:r>
            <a:r>
              <a:rPr lang="it-IT" sz="2400" dirty="0"/>
              <a:t>dal </a:t>
            </a:r>
            <a:r>
              <a:rPr lang="it-IT" sz="2400" dirty="0">
                <a:solidFill>
                  <a:srgbClr val="FF0000"/>
                </a:solidFill>
              </a:rPr>
              <a:t>tasso di interesse </a:t>
            </a:r>
            <a:r>
              <a:rPr lang="it-IT" sz="2400" dirty="0" smtClean="0">
                <a:solidFill>
                  <a:srgbClr val="FF0000"/>
                </a:solidFill>
              </a:rPr>
              <a:t>di mercato</a:t>
            </a:r>
            <a:r>
              <a:rPr lang="it-IT" sz="2400" dirty="0" smtClean="0"/>
              <a:t>:  </a:t>
            </a:r>
            <a:r>
              <a:rPr lang="it-IT" sz="2400" dirty="0">
                <a:solidFill>
                  <a:srgbClr val="FF0000"/>
                </a:solidFill>
              </a:rPr>
              <a:t>il tasso di interesse di mercato deve essere utilizzato per attualizzare i flussi </a:t>
            </a:r>
            <a:r>
              <a:rPr lang="it-IT" sz="2400" dirty="0" smtClean="0">
                <a:solidFill>
                  <a:srgbClr val="FF0000"/>
                </a:solidFill>
              </a:rPr>
              <a:t>finanziari futuri</a:t>
            </a:r>
            <a:r>
              <a:rPr lang="it-IT" sz="2400" dirty="0" smtClean="0"/>
              <a:t> </a:t>
            </a:r>
            <a:r>
              <a:rPr lang="it-IT" sz="2400" dirty="0"/>
              <a:t>derivanti dal credito al fine di determinare il suo valore iniziale di iscrizione</a:t>
            </a:r>
          </a:p>
        </p:txBody>
      </p:sp>
    </p:spTree>
    <p:extLst>
      <p:ext uri="{BB962C8B-B14F-4D97-AF65-F5344CB8AC3E}">
        <p14:creationId xmlns:p14="http://schemas.microsoft.com/office/powerpoint/2010/main" val="29673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Valutazione iniziale dei crediti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 crediti commerciali con scadenza oltre i 12 mesi dal momento della rilevazione iniziale, </a:t>
            </a:r>
            <a:r>
              <a:rPr lang="it-IT" dirty="0" smtClean="0"/>
              <a:t>senza corresponsione </a:t>
            </a:r>
            <a:r>
              <a:rPr lang="it-IT" dirty="0"/>
              <a:t>di interessi, o con interessi significativamente diversi dai tassi di interesse </a:t>
            </a:r>
            <a:r>
              <a:rPr lang="it-IT" dirty="0" smtClean="0"/>
              <a:t>di </a:t>
            </a:r>
            <a:r>
              <a:rPr lang="it-IT" dirty="0"/>
              <a:t>mercato, ed i relativi ricavi, </a:t>
            </a:r>
            <a:r>
              <a:rPr lang="it-IT" dirty="0">
                <a:solidFill>
                  <a:srgbClr val="FF0000"/>
                </a:solidFill>
              </a:rPr>
              <a:t>si rilevano inizialmente al valore determinato attualizzando il </a:t>
            </a:r>
            <a:r>
              <a:rPr lang="it-IT" dirty="0" smtClean="0">
                <a:solidFill>
                  <a:srgbClr val="FF0000"/>
                </a:solidFill>
              </a:rPr>
              <a:t>credito al </a:t>
            </a:r>
            <a:r>
              <a:rPr lang="it-IT" dirty="0">
                <a:solidFill>
                  <a:srgbClr val="FF0000"/>
                </a:solidFill>
              </a:rPr>
              <a:t>tasso di interesse di mercato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La differenza tra tale valore e valore a termine deve essere rilevata a conto economico </a:t>
            </a:r>
            <a:r>
              <a:rPr lang="it-IT" dirty="0" smtClean="0"/>
              <a:t>come provento </a:t>
            </a:r>
            <a:r>
              <a:rPr lang="it-IT" dirty="0"/>
              <a:t>finanziario lungo la durata del credito utilizzando il criterio del tasso di </a:t>
            </a:r>
            <a:r>
              <a:rPr lang="it-IT" dirty="0" smtClean="0"/>
              <a:t>interesse effettivo</a:t>
            </a:r>
            <a:r>
              <a:rPr lang="it-IT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507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VALUTAZIONE E RILEVAZIONI SUCCESSIVE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it-IT" sz="2400" dirty="0"/>
              <a:t>Alla chiusura dell’esercizio, il valore dei crediti valutati </a:t>
            </a:r>
            <a:r>
              <a:rPr lang="it-IT" sz="2400" dirty="0" smtClean="0"/>
              <a:t>«al </a:t>
            </a:r>
            <a:r>
              <a:rPr lang="it-IT" sz="2400" dirty="0"/>
              <a:t>costo </a:t>
            </a:r>
            <a:r>
              <a:rPr lang="it-IT" sz="2400" dirty="0" smtClean="0"/>
              <a:t>ammortizzato» è </a:t>
            </a:r>
            <a:r>
              <a:rPr lang="it-IT" sz="2400" dirty="0"/>
              <a:t>pari al </a:t>
            </a:r>
            <a:r>
              <a:rPr lang="it-IT" sz="2400" b="1" dirty="0" smtClean="0">
                <a:solidFill>
                  <a:srgbClr val="FF0000"/>
                </a:solidFill>
              </a:rPr>
              <a:t>valore attuale (VAⁱ) </a:t>
            </a:r>
            <a:r>
              <a:rPr lang="it-IT" sz="2400" dirty="0"/>
              <a:t>dei flussi finanziari </a:t>
            </a:r>
            <a:r>
              <a:rPr lang="it-IT" sz="2400" dirty="0" smtClean="0"/>
              <a:t>futuri scontati </a:t>
            </a:r>
            <a:r>
              <a:rPr lang="it-IT" sz="2400" dirty="0">
                <a:solidFill>
                  <a:srgbClr val="FF0000"/>
                </a:solidFill>
              </a:rPr>
              <a:t>al tasso di interesse effettivo</a:t>
            </a:r>
            <a:r>
              <a:rPr lang="it-IT" dirty="0" smtClean="0"/>
              <a:t>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VAⁱ =VA⁰ + </a:t>
            </a:r>
            <a:r>
              <a:rPr lang="it-IT" sz="2400" b="1" dirty="0" smtClean="0"/>
              <a:t>(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/>
              <a:t>interessi calcolati </a:t>
            </a:r>
            <a:r>
              <a:rPr lang="it-IT" sz="2400" dirty="0" smtClean="0"/>
              <a:t> a </a:t>
            </a:r>
            <a:r>
              <a:rPr lang="it-IT" sz="2400" dirty="0"/>
              <a:t>tasso di interesse </a:t>
            </a:r>
            <a:r>
              <a:rPr lang="it-IT" sz="2400" dirty="0" smtClean="0"/>
              <a:t>effettivo sul </a:t>
            </a:r>
            <a:r>
              <a:rPr lang="it-IT" sz="2400" dirty="0"/>
              <a:t>valore contabile del credito all’inizio </a:t>
            </a:r>
            <a:r>
              <a:rPr lang="it-IT" sz="2400" dirty="0" smtClean="0"/>
              <a:t>dell’esercizio) – (incassi </a:t>
            </a:r>
            <a:r>
              <a:rPr lang="it-IT" sz="2400" dirty="0"/>
              <a:t>per interessi e capitale intervenuti nel </a:t>
            </a:r>
            <a:r>
              <a:rPr lang="it-IT" sz="2400" dirty="0" smtClean="0"/>
              <a:t>periodo)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VALORE DI PRESUMIBILE REALZZO =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   VAⁱ - F.DO SVALUTAZIONE CREDITI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72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Stima delle svalutazioni dei crediti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800" dirty="0"/>
              <a:t>Al fine di stimare il fondo svalutazione crediti </a:t>
            </a:r>
            <a:r>
              <a:rPr lang="it-IT" sz="2800" dirty="0" smtClean="0"/>
              <a:t>occorre valutare </a:t>
            </a:r>
            <a:r>
              <a:rPr lang="it-IT" sz="2800" dirty="0"/>
              <a:t>se sussistano </a:t>
            </a:r>
            <a:r>
              <a:rPr lang="it-IT" sz="2800" dirty="0" smtClean="0"/>
              <a:t>degli indicatori </a:t>
            </a:r>
            <a:r>
              <a:rPr lang="it-IT" sz="2800" dirty="0"/>
              <a:t>che facciano ritenere probabile che un credito abbia perso </a:t>
            </a:r>
            <a:r>
              <a:rPr lang="it-IT" sz="2800" dirty="0" smtClean="0"/>
              <a:t>valore, ad es.: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800" dirty="0" smtClean="0"/>
              <a:t>Significativo squilibrio finanziario del debitore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800" dirty="0" smtClean="0"/>
              <a:t>Violazione </a:t>
            </a:r>
            <a:r>
              <a:rPr lang="it-IT" sz="2800" dirty="0"/>
              <a:t>del contratto, quale un inadempimento o un mancato pagamento degli </a:t>
            </a:r>
            <a:r>
              <a:rPr lang="it-IT" sz="2800" dirty="0" smtClean="0"/>
              <a:t>interessi o </a:t>
            </a:r>
            <a:r>
              <a:rPr lang="it-IT" sz="2800" dirty="0"/>
              <a:t>del </a:t>
            </a:r>
            <a:r>
              <a:rPr lang="it-IT" sz="2800" dirty="0" smtClean="0"/>
              <a:t>capitale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800" dirty="0" smtClean="0"/>
              <a:t>Esistenza </a:t>
            </a:r>
            <a:r>
              <a:rPr lang="it-IT" sz="2800" dirty="0"/>
              <a:t>di una diminuzione sensibile nei futuri </a:t>
            </a:r>
            <a:r>
              <a:rPr lang="it-IT" sz="2800" dirty="0" smtClean="0"/>
              <a:t>flussi finanziari </a:t>
            </a:r>
            <a:r>
              <a:rPr lang="it-IT" sz="2800" dirty="0"/>
              <a:t>stimati per un credito, ivi incluso, condizioni economiche nazionali o </a:t>
            </a:r>
            <a:r>
              <a:rPr lang="it-IT" sz="2800" dirty="0" smtClean="0"/>
              <a:t>locali sfavorevoli </a:t>
            </a:r>
            <a:r>
              <a:rPr lang="it-IT" sz="2800" dirty="0"/>
              <a:t>o cambiamenti sfavorevoli nelle condizioni economiche del settore economico </a:t>
            </a:r>
            <a:r>
              <a:rPr lang="it-IT" sz="2800" dirty="0" smtClean="0"/>
              <a:t>di appartenenza </a:t>
            </a:r>
            <a:r>
              <a:rPr lang="it-IT" sz="2800" dirty="0"/>
              <a:t>del debitore.</a:t>
            </a:r>
          </a:p>
        </p:txBody>
      </p:sp>
    </p:spTree>
    <p:extLst>
      <p:ext uri="{BB962C8B-B14F-4D97-AF65-F5344CB8AC3E}">
        <p14:creationId xmlns:p14="http://schemas.microsoft.com/office/powerpoint/2010/main" val="32875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Stima delle svalutazioni dei crediti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it-IT" dirty="0"/>
              <a:t>La verifica dell’esistenza degli indicatori di perdita di </a:t>
            </a:r>
            <a:r>
              <a:rPr lang="it-IT" dirty="0" smtClean="0"/>
              <a:t>valore è </a:t>
            </a:r>
            <a:r>
              <a:rPr lang="it-IT" dirty="0"/>
              <a:t>effettuata </a:t>
            </a:r>
            <a:r>
              <a:rPr lang="it-IT" dirty="0">
                <a:solidFill>
                  <a:srgbClr val="FF0000"/>
                </a:solidFill>
              </a:rPr>
              <a:t>per ogni singolo credito </a:t>
            </a:r>
            <a:r>
              <a:rPr lang="it-IT" dirty="0"/>
              <a:t>in presenza di un </a:t>
            </a:r>
            <a:r>
              <a:rPr lang="it-IT" dirty="0" smtClean="0"/>
              <a:t>numero limitato </a:t>
            </a:r>
            <a:r>
              <a:rPr lang="it-IT" dirty="0"/>
              <a:t>di crediti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/>
              <a:t>Se invece i crediti sono numerosi </a:t>
            </a:r>
            <a:r>
              <a:rPr lang="it-IT" dirty="0" smtClean="0"/>
              <a:t>e individualmente </a:t>
            </a:r>
            <a:r>
              <a:rPr lang="it-IT" dirty="0"/>
              <a:t>non significativi, tale verifica può </a:t>
            </a:r>
            <a:r>
              <a:rPr lang="it-IT" dirty="0" smtClean="0"/>
              <a:t>essere effettuata </a:t>
            </a:r>
            <a:r>
              <a:rPr lang="it-IT" dirty="0">
                <a:solidFill>
                  <a:srgbClr val="FF0000"/>
                </a:solidFill>
              </a:rPr>
              <a:t>a livello di portafoglio crediti</a:t>
            </a:r>
          </a:p>
        </p:txBody>
      </p:sp>
    </p:spTree>
    <p:extLst>
      <p:ext uri="{BB962C8B-B14F-4D97-AF65-F5344CB8AC3E}">
        <p14:creationId xmlns:p14="http://schemas.microsoft.com/office/powerpoint/2010/main" val="91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Stima delle svalutazioni dei crediti </a:t>
            </a:r>
            <a:r>
              <a:rPr lang="it-IT" sz="2800" b="1" dirty="0"/>
              <a:t>a livello di portafoglio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i crediti sono raggruppati sulla base di </a:t>
            </a:r>
            <a:r>
              <a:rPr lang="it-IT" dirty="0" smtClean="0">
                <a:solidFill>
                  <a:srgbClr val="FF0000"/>
                </a:solidFill>
              </a:rPr>
              <a:t>caratteristiche di rischio di credito simili</a:t>
            </a:r>
            <a:r>
              <a:rPr lang="it-IT" dirty="0" smtClean="0"/>
              <a:t> che sono indicative della </a:t>
            </a:r>
            <a:r>
              <a:rPr lang="it-IT" dirty="0"/>
              <a:t>capacità dei debitori di corrispondere tutti gli importi dovuti secondo le condizioni </a:t>
            </a:r>
            <a:r>
              <a:rPr lang="it-IT" dirty="0" smtClean="0"/>
              <a:t>contrattuali (per </a:t>
            </a:r>
            <a:r>
              <a:rPr lang="it-IT" dirty="0"/>
              <a:t>esempio, settore economico di appartenenza dei debitori, area geografica, presenza </a:t>
            </a:r>
            <a:r>
              <a:rPr lang="it-IT" dirty="0" smtClean="0"/>
              <a:t>di garanzie</a:t>
            </a:r>
            <a:r>
              <a:rPr lang="it-IT" dirty="0"/>
              <a:t>, classi di scaduto, ecc</a:t>
            </a:r>
            <a:r>
              <a:rPr lang="it-IT" dirty="0" smtClean="0"/>
              <a:t>.).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In questi casi, alle suddette classi di crediti si possono </a:t>
            </a:r>
            <a:r>
              <a:rPr lang="it-IT" dirty="0" smtClean="0"/>
              <a:t>applicare formule </a:t>
            </a:r>
            <a:r>
              <a:rPr lang="it-IT" dirty="0"/>
              <a:t>per la determinazione delle riduzioni di valore (ad esempio, una percentuale dei </a:t>
            </a:r>
            <a:r>
              <a:rPr lang="it-IT" dirty="0" smtClean="0"/>
              <a:t>crediti rappresentativa </a:t>
            </a:r>
            <a:r>
              <a:rPr lang="it-IT" dirty="0"/>
              <a:t>delle perdite medie storicamente rilevate, eventualmente corretta per tenere </a:t>
            </a:r>
            <a:r>
              <a:rPr lang="it-IT" dirty="0" smtClean="0"/>
              <a:t>conto della </a:t>
            </a:r>
            <a:r>
              <a:rPr lang="it-IT" dirty="0"/>
              <a:t>congiuntura corrente).</a:t>
            </a:r>
          </a:p>
        </p:txBody>
      </p:sp>
    </p:spTree>
    <p:extLst>
      <p:ext uri="{BB962C8B-B14F-4D97-AF65-F5344CB8AC3E}">
        <p14:creationId xmlns:p14="http://schemas.microsoft.com/office/powerpoint/2010/main" val="30800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it-IT" sz="2800" b="1" dirty="0"/>
              <a:t>Crediti commerciali con scadenza superiore a 12 mesi valutati secondo il criterio </a:t>
            </a:r>
            <a:r>
              <a:rPr lang="it-IT" sz="2800" b="1" dirty="0" smtClean="0"/>
              <a:t>del costo </a:t>
            </a:r>
            <a:r>
              <a:rPr lang="it-IT" sz="2800" b="1" dirty="0"/>
              <a:t>ammortizzato e soggetti ad </a:t>
            </a:r>
            <a:r>
              <a:rPr lang="it-IT" sz="2800" b="1" dirty="0" smtClean="0"/>
              <a:t>attualizzazione </a:t>
            </a:r>
            <a:br>
              <a:rPr lang="it-IT" sz="2800" b="1" dirty="0" smtClean="0"/>
            </a:br>
            <a:r>
              <a:rPr lang="it-IT" sz="2800" b="1" dirty="0" smtClean="0"/>
              <a:t>(caso a))  (1)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1° gennaio 20X0 la società vende una partita di merci all'ingrosso per €</a:t>
            </a:r>
            <a:r>
              <a:rPr lang="it-IT" sz="2800" dirty="0" smtClean="0">
                <a:solidFill>
                  <a:schemeClr val="bg1"/>
                </a:solidFill>
              </a:rPr>
              <a:t>1.000</a:t>
            </a:r>
          </a:p>
          <a:p>
            <a:r>
              <a:rPr lang="it-IT" sz="2800" dirty="0">
                <a:solidFill>
                  <a:schemeClr val="bg1"/>
                </a:solidFill>
              </a:rPr>
              <a:t>Generalmente le condizioni di vendita praticate dalla società, in linea con la prassi di </a:t>
            </a:r>
            <a:r>
              <a:rPr lang="it-IT" sz="2800" dirty="0" smtClean="0">
                <a:solidFill>
                  <a:schemeClr val="bg1"/>
                </a:solidFill>
              </a:rPr>
              <a:t>settore, prevedono </a:t>
            </a:r>
            <a:r>
              <a:rPr lang="it-IT" sz="2800" dirty="0">
                <a:solidFill>
                  <a:schemeClr val="bg1"/>
                </a:solidFill>
              </a:rPr>
              <a:t>l'incasso dei crediti verso clienti grossisti a "90 giorni fine mese data fattura</a:t>
            </a:r>
            <a:r>
              <a:rPr lang="it-IT" sz="2800" dirty="0" smtClean="0">
                <a:solidFill>
                  <a:schemeClr val="bg1"/>
                </a:solidFill>
              </a:rPr>
              <a:t>".</a:t>
            </a:r>
          </a:p>
          <a:p>
            <a:r>
              <a:rPr lang="it-IT" sz="2800" dirty="0" smtClean="0">
                <a:solidFill>
                  <a:schemeClr val="bg1"/>
                </a:solidFill>
              </a:rPr>
              <a:t>Per venire </a:t>
            </a:r>
            <a:r>
              <a:rPr lang="it-IT" sz="2800" dirty="0">
                <a:solidFill>
                  <a:schemeClr val="bg1"/>
                </a:solidFill>
              </a:rPr>
              <a:t>incontro alle esigenze finanziarie del cliente, la società vende le merci con condizioni di </a:t>
            </a:r>
            <a:r>
              <a:rPr lang="it-IT" sz="2800" dirty="0" smtClean="0">
                <a:solidFill>
                  <a:schemeClr val="bg1"/>
                </a:solidFill>
              </a:rPr>
              <a:t>incasso dilazionato </a:t>
            </a:r>
            <a:r>
              <a:rPr lang="it-IT" sz="2800" dirty="0">
                <a:solidFill>
                  <a:schemeClr val="bg1"/>
                </a:solidFill>
              </a:rPr>
              <a:t>a 24 mesi, con incassi semestrali di €250 senza </a:t>
            </a:r>
            <a:r>
              <a:rPr lang="it-IT" sz="2800" dirty="0" smtClean="0">
                <a:solidFill>
                  <a:schemeClr val="bg1"/>
                </a:solidFill>
              </a:rPr>
              <a:t>prevedere l'applicazione </a:t>
            </a:r>
            <a:r>
              <a:rPr lang="it-IT" sz="2800" dirty="0">
                <a:solidFill>
                  <a:schemeClr val="bg1"/>
                </a:solidFill>
              </a:rPr>
              <a:t>di un tasso di </a:t>
            </a:r>
            <a:r>
              <a:rPr lang="it-IT" sz="2800" dirty="0" smtClean="0">
                <a:solidFill>
                  <a:schemeClr val="bg1"/>
                </a:solidFill>
              </a:rPr>
              <a:t>interesse esplicito</a:t>
            </a:r>
            <a:r>
              <a:rPr lang="it-IT" sz="2800" dirty="0"/>
              <a:t>.</a:t>
            </a:r>
            <a:endParaRPr lang="it-IT" sz="2800" dirty="0" smtClean="0">
              <a:solidFill>
                <a:schemeClr val="bg1"/>
              </a:solidFill>
            </a:endParaRPr>
          </a:p>
          <a:p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Crediti commerciali con scadenza superiore a 12 mesi valutati secondo il criterio del costo ammortizzato e soggetti ad attualizzazione </a:t>
            </a:r>
            <a:br>
              <a:rPr lang="it-IT" sz="2800" b="1" dirty="0" smtClean="0"/>
            </a:br>
            <a:r>
              <a:rPr lang="it-IT" sz="2800" b="1" dirty="0" smtClean="0"/>
              <a:t>(caso a)) (2)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it-IT" sz="2800" dirty="0"/>
              <a:t>tasso </a:t>
            </a:r>
            <a:r>
              <a:rPr lang="it-IT" sz="2800" dirty="0" smtClean="0"/>
              <a:t>di mercato: </a:t>
            </a:r>
            <a:r>
              <a:rPr lang="it-IT" sz="2800" dirty="0"/>
              <a:t>3% </a:t>
            </a:r>
            <a:r>
              <a:rPr lang="it-IT" sz="2800" dirty="0" smtClean="0"/>
              <a:t>semestrale posticipato</a:t>
            </a:r>
          </a:p>
          <a:p>
            <a:r>
              <a:rPr lang="it-IT" sz="2800" dirty="0" smtClean="0"/>
              <a:t>Il valore </a:t>
            </a:r>
            <a:r>
              <a:rPr lang="it-IT" sz="2800" dirty="0"/>
              <a:t>iniziale di iscrizione del credito è in tal caso il risultato del seguente processo di </a:t>
            </a:r>
            <a:r>
              <a:rPr lang="it-IT" sz="2800" dirty="0" smtClean="0"/>
              <a:t>attualizzazione:</a:t>
            </a:r>
          </a:p>
          <a:p>
            <a:pPr marL="0" indent="0">
              <a:buNone/>
            </a:pPr>
            <a:r>
              <a:rPr lang="it-IT" sz="2400" dirty="0" smtClean="0"/>
              <a:t>250 </a:t>
            </a:r>
            <a:r>
              <a:rPr lang="it-IT" sz="2400" dirty="0"/>
              <a:t>/ </a:t>
            </a:r>
            <a:r>
              <a:rPr lang="it-IT" sz="2400" dirty="0" smtClean="0"/>
              <a:t>1,03¹+ </a:t>
            </a:r>
            <a:r>
              <a:rPr lang="it-IT" sz="2400" dirty="0"/>
              <a:t>250 / </a:t>
            </a:r>
            <a:r>
              <a:rPr lang="it-IT" sz="2400" dirty="0" smtClean="0"/>
              <a:t>1,03² </a:t>
            </a:r>
            <a:r>
              <a:rPr lang="it-IT" sz="2400" dirty="0"/>
              <a:t>+ 250 / </a:t>
            </a:r>
            <a:r>
              <a:rPr lang="it-IT" sz="2400" dirty="0" smtClean="0"/>
              <a:t>1,03³ </a:t>
            </a:r>
            <a:r>
              <a:rPr lang="it-IT" sz="2400" dirty="0"/>
              <a:t>+ 250 / </a:t>
            </a:r>
            <a:r>
              <a:rPr lang="it-IT" sz="2400" dirty="0" smtClean="0"/>
              <a:t>1,03⁴ = 929,28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</a:p>
          <a:p>
            <a:r>
              <a:rPr lang="it-IT" sz="2400" dirty="0"/>
              <a:t>La componente finanziaria implicita è pertanto uguale a €70,72 (1.000-929,28</a:t>
            </a:r>
            <a:r>
              <a:rPr lang="it-IT" sz="2400" dirty="0" smtClean="0"/>
              <a:t>).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In sede di </a:t>
            </a:r>
            <a:r>
              <a:rPr lang="it-IT" sz="2400" dirty="0" smtClean="0"/>
              <a:t>rilevazione iniziale </a:t>
            </a:r>
            <a:r>
              <a:rPr lang="it-IT" sz="2400" dirty="0"/>
              <a:t>i ricavi di vendita sono iscritti al valore di €929,28 (1.000-70,72).</a:t>
            </a: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93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1599</Words>
  <Application>Microsoft Office PowerPoint</Application>
  <PresentationFormat>Presentazione su schermo (4:3)</PresentationFormat>
  <Paragraphs>245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Valutazione dei crediti</vt:lpstr>
      <vt:lpstr>Valutazione iniziale dei crediti</vt:lpstr>
      <vt:lpstr>Valutazione iniziale dei crediti</vt:lpstr>
      <vt:lpstr>VALUTAZIONE E RILEVAZIONI SUCCESSIVE</vt:lpstr>
      <vt:lpstr>Stima delle svalutazioni dei crediti</vt:lpstr>
      <vt:lpstr>Stima delle svalutazioni dei crediti</vt:lpstr>
      <vt:lpstr>Stima delle svalutazioni dei crediti a livello di portafoglio</vt:lpstr>
      <vt:lpstr>Crediti commerciali con scadenza superiore a 12 mesi valutati secondo il criterio del costo ammortizzato e soggetti ad attualizzazione  (caso a))  (1)</vt:lpstr>
      <vt:lpstr>Crediti commerciali con scadenza superiore a 12 mesi valutati secondo il criterio del costo ammortizzato e soggetti ad attualizzazione  (caso a)) (2)</vt:lpstr>
      <vt:lpstr>caso (a)  (3)</vt:lpstr>
      <vt:lpstr>Crediti commerciali con scadenza superiore a 12 mesi valutati secondo il criterio del costo ammortizzato e soggetti ad attualizzazione  (caso b))  (1)</vt:lpstr>
      <vt:lpstr>Caso (b)  (2)</vt:lpstr>
      <vt:lpstr>Caso (b)  (2)</vt:lpstr>
      <vt:lpstr>Caso (b)  (3)</vt:lpstr>
      <vt:lpstr>Caso (b)  (3)</vt:lpstr>
      <vt:lpstr>Finanziamenti attivi a tasso fisso con rimborso del capitale a scadenza valutati secondo il criterio del costo ammortizzato (1)</vt:lpstr>
      <vt:lpstr>Finanziamenti attivi a tasso fisso con rimborso del capitale a scadenza valutati secondo il criterio del costo ammortizzato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dei crediti</dc:title>
  <dc:creator>Livio</dc:creator>
  <cp:lastModifiedBy>Livio</cp:lastModifiedBy>
  <cp:revision>33</cp:revision>
  <dcterms:created xsi:type="dcterms:W3CDTF">2016-05-01T09:10:09Z</dcterms:created>
  <dcterms:modified xsi:type="dcterms:W3CDTF">2016-05-02T14:48:48Z</dcterms:modified>
</cp:coreProperties>
</file>