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9" r:id="rId5"/>
    <p:sldId id="257" r:id="rId6"/>
    <p:sldId id="260" r:id="rId7"/>
    <p:sldId id="261" r:id="rId8"/>
    <p:sldId id="262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54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85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99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27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53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18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60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252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98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63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58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54AF8-E505-483D-86DD-B8707FB6CE9F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FBFCD-6AEA-4C81-8DC7-9237C203C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9574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008111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Valutazione dei debiti</a:t>
            </a: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920880" cy="4680520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L’art. 2426, comma 1, n. 8 c.c. prescrive che “</a:t>
            </a:r>
            <a:r>
              <a:rPr lang="it-IT" sz="2800" i="1" dirty="0">
                <a:solidFill>
                  <a:srgbClr val="FF0000"/>
                </a:solidFill>
              </a:rPr>
              <a:t>i debiti sono rilevati in bilancio secondo il </a:t>
            </a:r>
            <a:r>
              <a:rPr lang="it-IT" sz="2800" i="1" dirty="0" smtClean="0">
                <a:solidFill>
                  <a:srgbClr val="FF0000"/>
                </a:solidFill>
              </a:rPr>
              <a:t>criterio del </a:t>
            </a:r>
            <a:r>
              <a:rPr lang="it-IT" sz="2800" i="1" dirty="0">
                <a:solidFill>
                  <a:srgbClr val="FF0000"/>
                </a:solidFill>
              </a:rPr>
              <a:t>costo ammortizzato, tenendo conto del </a:t>
            </a:r>
            <a:r>
              <a:rPr lang="it-IT" sz="2800" i="1" dirty="0" smtClean="0">
                <a:solidFill>
                  <a:srgbClr val="FF0000"/>
                </a:solidFill>
              </a:rPr>
              <a:t>fattore temporale</a:t>
            </a:r>
            <a:r>
              <a:rPr lang="it-IT" sz="2800" dirty="0" smtClean="0"/>
              <a:t>”.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Il criterio del costo ammortizzato può non essere applicato ai debiti se gli effetti sono </a:t>
            </a:r>
            <a:r>
              <a:rPr lang="it-IT" sz="2800" dirty="0" smtClean="0"/>
              <a:t>irrilevanti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Si può presumere che gli effetti siano irrilevanti se i debiti sono a breve termine (ossia </a:t>
            </a:r>
            <a:r>
              <a:rPr lang="it-IT" sz="2800" dirty="0" smtClean="0"/>
              <a:t>con scadenza </a:t>
            </a:r>
            <a:r>
              <a:rPr lang="it-IT" sz="2800" dirty="0"/>
              <a:t>inferiore ai 12 mesi) o se i costi di transazione, le commissioni e ogni altra differenza </a:t>
            </a:r>
            <a:r>
              <a:rPr lang="it-IT" sz="2800" dirty="0" smtClean="0"/>
              <a:t>tra valore </a:t>
            </a:r>
            <a:r>
              <a:rPr lang="it-IT" sz="2800" dirty="0"/>
              <a:t>iniziale e valore a scadenza sono di scarso rilievo rispetto al valore nominale.</a:t>
            </a:r>
          </a:p>
        </p:txBody>
      </p:sp>
    </p:spTree>
    <p:extLst>
      <p:ext uri="{BB962C8B-B14F-4D97-AF65-F5344CB8AC3E}">
        <p14:creationId xmlns:p14="http://schemas.microsoft.com/office/powerpoint/2010/main" val="3040138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Prestito obbligazionario con facoltà di rimborso anticipato (caso a) (4)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46687"/>
              </p:ext>
            </p:extLst>
          </p:nvPr>
        </p:nvGraphicFramePr>
        <p:xfrm>
          <a:off x="467544" y="2492896"/>
          <a:ext cx="8184228" cy="37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584176"/>
                <a:gridCol w="1584176"/>
                <a:gridCol w="1279688"/>
                <a:gridCol w="1364038"/>
                <a:gridCol w="1364038"/>
              </a:tblGrid>
              <a:tr h="1656184">
                <a:tc>
                  <a:txBody>
                    <a:bodyPr/>
                    <a:lstStyle/>
                    <a:p>
                      <a:r>
                        <a:rPr lang="it-IT" dirty="0" smtClean="0"/>
                        <a:t>Esercizio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contab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debito ad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Inizio esercizio</a:t>
                      </a:r>
                    </a:p>
                    <a:p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a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Interessi passivi a tasso di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int.effettivo</a:t>
                      </a:r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= ax2,4296%</a:t>
                      </a:r>
                      <a:endParaRPr lang="it-IT" i="0" dirty="0" smtClean="0"/>
                    </a:p>
                    <a:p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Flussi fin.</a:t>
                      </a:r>
                    </a:p>
                    <a:p>
                      <a:pPr algn="l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uscita per cedole e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rimb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</a:p>
                    <a:p>
                      <a:pPr algn="l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c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Rettifica val.</a:t>
                      </a:r>
                    </a:p>
                    <a:p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per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rimborso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ant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nel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20X3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debito a fine es.</a:t>
                      </a:r>
                    </a:p>
                    <a:p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 = a + b + c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</a:tr>
              <a:tr h="512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23,81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(20,00)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983,81</a:t>
                      </a:r>
                      <a:endParaRPr lang="it-IT" dirty="0"/>
                    </a:p>
                  </a:txBody>
                  <a:tcPr/>
                </a:tc>
              </a:tr>
              <a:tr h="512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20X1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983,81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23,90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(20,00)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987,71</a:t>
                      </a:r>
                      <a:endParaRPr lang="it-IT" dirty="0"/>
                    </a:p>
                  </a:txBody>
                  <a:tcPr/>
                </a:tc>
              </a:tr>
              <a:tr h="512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987,71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(20,00)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995,81</a:t>
                      </a:r>
                      <a:endParaRPr lang="it-IT" dirty="0"/>
                    </a:p>
                  </a:txBody>
                  <a:tcPr/>
                </a:tc>
              </a:tr>
              <a:tr h="512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20X3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995,81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24,19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(1.020,00)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88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400" b="1" dirty="0" smtClean="0"/>
              <a:t>Debiti nel bilancio </a:t>
            </a:r>
            <a:r>
              <a:rPr lang="it-IT" sz="2400" b="1" dirty="0"/>
              <a:t>in </a:t>
            </a:r>
            <a:r>
              <a:rPr lang="it-IT" sz="2400" b="1" dirty="0" smtClean="0"/>
              <a:t>forma abbreviata </a:t>
            </a:r>
            <a:r>
              <a:rPr lang="it-IT" sz="2400" b="1" dirty="0"/>
              <a:t>(art. 2435-bis c.c.) e nel bilancio delle micro-imprese (art. 2435-ter c.c.)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>il </a:t>
            </a:r>
            <a:r>
              <a:rPr lang="it-IT" sz="2400" dirty="0"/>
              <a:t>criterio </a:t>
            </a:r>
            <a:r>
              <a:rPr lang="it-IT" sz="2400" dirty="0" smtClean="0"/>
              <a:t>di valutazione del «costo ammortizzato» può non essere applicato</a:t>
            </a:r>
            <a:endParaRPr lang="it-IT" sz="2400" dirty="0"/>
          </a:p>
          <a:p>
            <a:r>
              <a:rPr lang="it-IT" sz="2400" dirty="0"/>
              <a:t>Nel caso di prestiti </a:t>
            </a:r>
            <a:r>
              <a:rPr lang="it-IT" sz="2400" dirty="0" smtClean="0"/>
              <a:t>obbligazionari: gli aggi/disaggi di </a:t>
            </a:r>
            <a:r>
              <a:rPr lang="it-IT" sz="2400" dirty="0"/>
              <a:t>emissione rilevati tra i risconti </a:t>
            </a:r>
            <a:r>
              <a:rPr lang="it-IT" sz="2400" dirty="0" smtClean="0"/>
              <a:t>passivi/attivi, </a:t>
            </a:r>
            <a:r>
              <a:rPr lang="it-IT" sz="2400" dirty="0"/>
              <a:t>sono accreditati </a:t>
            </a:r>
            <a:r>
              <a:rPr lang="it-IT" sz="2400" dirty="0" smtClean="0"/>
              <a:t>imputati a </a:t>
            </a:r>
            <a:r>
              <a:rPr lang="it-IT" sz="2400" dirty="0"/>
              <a:t>conto economico </a:t>
            </a:r>
            <a:r>
              <a:rPr lang="it-IT" sz="2400" dirty="0" smtClean="0"/>
              <a:t>lungo la </a:t>
            </a:r>
            <a:r>
              <a:rPr lang="it-IT" sz="2400" dirty="0"/>
              <a:t>durata del prestito a quote costanti a rettifica degli interessi passivi nominali;</a:t>
            </a:r>
          </a:p>
          <a:p>
            <a:r>
              <a:rPr lang="it-IT" sz="2400" dirty="0" smtClean="0"/>
              <a:t>al </a:t>
            </a:r>
            <a:r>
              <a:rPr lang="it-IT" sz="2400" dirty="0"/>
              <a:t>momento del rimborso anticipato di un </a:t>
            </a:r>
            <a:r>
              <a:rPr lang="it-IT" sz="2400" dirty="0" smtClean="0"/>
              <a:t>prestito obbligazionario </a:t>
            </a:r>
            <a:r>
              <a:rPr lang="it-IT" sz="2400" dirty="0"/>
              <a:t>emesso </a:t>
            </a:r>
            <a:r>
              <a:rPr lang="it-IT" sz="2400" dirty="0" smtClean="0"/>
              <a:t>sotto/sopra </a:t>
            </a:r>
            <a:r>
              <a:rPr lang="it-IT" sz="2400" dirty="0"/>
              <a:t>la pari, </a:t>
            </a:r>
            <a:r>
              <a:rPr lang="it-IT" sz="2400" dirty="0" smtClean="0"/>
              <a:t>il valore </a:t>
            </a:r>
            <a:r>
              <a:rPr lang="it-IT" sz="2400" dirty="0"/>
              <a:t>residuo del </a:t>
            </a:r>
            <a:r>
              <a:rPr lang="it-IT" sz="2400" dirty="0" smtClean="0"/>
              <a:t>disaggio/aggio </a:t>
            </a:r>
            <a:r>
              <a:rPr lang="it-IT" sz="2400" dirty="0"/>
              <a:t>e dei costi di transazione non ancora ammortizzati iscritti tra </a:t>
            </a:r>
            <a:r>
              <a:rPr lang="it-IT" sz="2400" dirty="0" smtClean="0"/>
              <a:t>i risconti attivi/passivi </a:t>
            </a:r>
            <a:r>
              <a:rPr lang="it-IT" sz="2400" dirty="0"/>
              <a:t>è </a:t>
            </a:r>
            <a:r>
              <a:rPr lang="it-IT" sz="2400" dirty="0" smtClean="0"/>
              <a:t>imputato  </a:t>
            </a:r>
            <a:r>
              <a:rPr lang="it-IT" sz="2400" dirty="0"/>
              <a:t>al conto economico come </a:t>
            </a:r>
            <a:r>
              <a:rPr lang="it-IT" sz="2400" dirty="0" smtClean="0"/>
              <a:t>rettifica (+/-) di oneri </a:t>
            </a:r>
            <a:r>
              <a:rPr lang="it-IT" sz="2400" dirty="0"/>
              <a:t>finanziario per la </a:t>
            </a:r>
            <a:r>
              <a:rPr lang="it-IT" sz="2400" dirty="0" smtClean="0"/>
              <a:t>parte corrispondente </a:t>
            </a:r>
            <a:r>
              <a:rPr lang="it-IT" sz="2400" dirty="0"/>
              <a:t>alle obbligazioni estratte</a:t>
            </a:r>
            <a:r>
              <a:rPr lang="it-IT" sz="2400" dirty="0" smtClean="0"/>
              <a:t>;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4609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Valutazione iniziale dei debiti (1)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Quando un debito è rilevato per la prima volta, il valore di iscrizione iniziale è rappresentato </a:t>
            </a:r>
            <a:r>
              <a:rPr lang="it-IT" sz="2800" dirty="0" smtClean="0"/>
              <a:t>dal valore «nominale» </a:t>
            </a:r>
            <a:r>
              <a:rPr lang="it-IT" sz="2800" dirty="0"/>
              <a:t>del </a:t>
            </a:r>
            <a:r>
              <a:rPr lang="it-IT" sz="2800" dirty="0" smtClean="0"/>
              <a:t>debito (eventualmente attualizzato), </a:t>
            </a:r>
            <a:r>
              <a:rPr lang="it-IT" sz="2800" dirty="0"/>
              <a:t>al netto dei costi </a:t>
            </a:r>
            <a:r>
              <a:rPr lang="it-IT" sz="2800" dirty="0" smtClean="0"/>
              <a:t>di transazione </a:t>
            </a:r>
            <a:r>
              <a:rPr lang="it-IT" sz="2800" dirty="0"/>
              <a:t>e di tutti i premi, gli sconti, gli abbuoni direttamente derivanti </a:t>
            </a:r>
            <a:r>
              <a:rPr lang="it-IT" sz="2800" dirty="0" smtClean="0"/>
              <a:t>dalla transazione che ha </a:t>
            </a:r>
            <a:r>
              <a:rPr lang="it-IT" sz="2800" dirty="0"/>
              <a:t>generato il debito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654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/>
              <a:t>Valutazione iniziale dei debiti </a:t>
            </a:r>
            <a:r>
              <a:rPr lang="it-IT" sz="3600" b="1" dirty="0" smtClean="0"/>
              <a:t>(2)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000" dirty="0"/>
              <a:t>I debiti commerciali con scadenza oltre i 12 mesi </a:t>
            </a:r>
            <a:r>
              <a:rPr lang="it-IT" sz="3000" dirty="0" smtClean="0"/>
              <a:t>dal </a:t>
            </a:r>
            <a:r>
              <a:rPr lang="it-IT" sz="3000" dirty="0"/>
              <a:t>momento della rilevazione iniziale, senza </a:t>
            </a:r>
            <a:r>
              <a:rPr lang="it-IT" sz="3000" dirty="0" smtClean="0"/>
              <a:t>corresponsione </a:t>
            </a:r>
            <a:r>
              <a:rPr lang="it-IT" sz="3000" dirty="0"/>
              <a:t>di interessi, o con interessi </a:t>
            </a:r>
            <a:r>
              <a:rPr lang="it-IT" sz="3000" dirty="0" smtClean="0"/>
              <a:t>significativamente </a:t>
            </a:r>
            <a:r>
              <a:rPr lang="it-IT" sz="3000" dirty="0"/>
              <a:t>diversi dai tassi di interesse di </a:t>
            </a:r>
            <a:r>
              <a:rPr lang="it-IT" sz="3000" dirty="0" smtClean="0"/>
              <a:t>mercato</a:t>
            </a:r>
            <a:r>
              <a:rPr lang="it-IT" sz="3000" dirty="0"/>
              <a:t>, ed i relativi costi, si rilevano </a:t>
            </a:r>
            <a:r>
              <a:rPr lang="it-IT" sz="3000" dirty="0" smtClean="0"/>
              <a:t>inizialmente </a:t>
            </a:r>
            <a:r>
              <a:rPr lang="it-IT" sz="3000" dirty="0"/>
              <a:t>al valore determinato </a:t>
            </a:r>
            <a:r>
              <a:rPr lang="it-IT" sz="3000" dirty="0" smtClean="0"/>
              <a:t>attualizzando </a:t>
            </a:r>
            <a:r>
              <a:rPr lang="it-IT" sz="3000" dirty="0"/>
              <a:t>il debito al </a:t>
            </a:r>
            <a:r>
              <a:rPr lang="it-IT" sz="3000" dirty="0" smtClean="0"/>
              <a:t>tasso </a:t>
            </a:r>
            <a:r>
              <a:rPr lang="it-IT" sz="3000" dirty="0"/>
              <a:t>di interesse di mercato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5694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Valutazione iniziale dei debiti </a:t>
            </a:r>
            <a:r>
              <a:rPr lang="it-IT" sz="3200" b="1" dirty="0" smtClean="0"/>
              <a:t>(4)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I costi di </a:t>
            </a:r>
            <a:r>
              <a:rPr lang="it-IT" dirty="0" smtClean="0"/>
              <a:t>transazione (spese </a:t>
            </a:r>
            <a:r>
              <a:rPr lang="it-IT" dirty="0"/>
              <a:t>di istruttoria, </a:t>
            </a:r>
            <a:r>
              <a:rPr lang="it-IT" dirty="0" smtClean="0"/>
              <a:t> </a:t>
            </a:r>
            <a:r>
              <a:rPr lang="it-IT" dirty="0"/>
              <a:t>oneri di </a:t>
            </a:r>
            <a:r>
              <a:rPr lang="it-IT" dirty="0" smtClean="0"/>
              <a:t>perizia del </a:t>
            </a:r>
            <a:r>
              <a:rPr lang="it-IT" dirty="0"/>
              <a:t>valore dell’immobile </a:t>
            </a:r>
            <a:r>
              <a:rPr lang="it-IT" dirty="0" smtClean="0"/>
              <a:t>e altri </a:t>
            </a:r>
            <a:r>
              <a:rPr lang="it-IT" dirty="0"/>
              <a:t>costi accessori per l’ottenimento di </a:t>
            </a:r>
            <a:r>
              <a:rPr lang="it-IT" dirty="0" smtClean="0"/>
              <a:t>finanziamenti,  commissioni iniziali, le </a:t>
            </a:r>
            <a:r>
              <a:rPr lang="it-IT" dirty="0"/>
              <a:t>spese di emissione </a:t>
            </a:r>
            <a:r>
              <a:rPr lang="it-IT" dirty="0" smtClean="0"/>
              <a:t> </a:t>
            </a:r>
            <a:r>
              <a:rPr lang="it-IT" dirty="0"/>
              <a:t>di prestiti </a:t>
            </a:r>
            <a:r>
              <a:rPr lang="it-IT" dirty="0" smtClean="0"/>
              <a:t>obbligazionari)</a:t>
            </a:r>
          </a:p>
          <a:p>
            <a:r>
              <a:rPr lang="it-IT" dirty="0" smtClean="0"/>
              <a:t> </a:t>
            </a:r>
            <a:r>
              <a:rPr lang="it-IT" dirty="0"/>
              <a:t>gli aggi e i disaggi di emissione dei </a:t>
            </a:r>
            <a:r>
              <a:rPr lang="it-IT" dirty="0" smtClean="0"/>
              <a:t>prestiti obbligazionari </a:t>
            </a:r>
            <a:r>
              <a:rPr lang="it-IT" dirty="0"/>
              <a:t>e ogni altra differenza tra valore iniziale e valore nominale a </a:t>
            </a:r>
            <a:r>
              <a:rPr lang="it-IT" dirty="0" smtClean="0"/>
              <a:t>scadenza</a:t>
            </a:r>
          </a:p>
          <a:p>
            <a:r>
              <a:rPr lang="it-IT" dirty="0" smtClean="0"/>
              <a:t> </a:t>
            </a:r>
            <a:r>
              <a:rPr lang="it-IT" dirty="0">
                <a:solidFill>
                  <a:srgbClr val="FF0000"/>
                </a:solidFill>
              </a:rPr>
              <a:t>sono </a:t>
            </a:r>
            <a:r>
              <a:rPr lang="it-IT" dirty="0" smtClean="0">
                <a:solidFill>
                  <a:srgbClr val="FF0000"/>
                </a:solidFill>
              </a:rPr>
              <a:t>inclusi nel </a:t>
            </a:r>
            <a:r>
              <a:rPr lang="it-IT" dirty="0">
                <a:solidFill>
                  <a:srgbClr val="FF0000"/>
                </a:solidFill>
              </a:rPr>
              <a:t>calcolo del costo ammortizzato utilizzando il criterio dell’interesse effettivo, che implica </a:t>
            </a:r>
            <a:r>
              <a:rPr lang="it-IT" dirty="0" smtClean="0">
                <a:solidFill>
                  <a:srgbClr val="FF0000"/>
                </a:solidFill>
              </a:rPr>
              <a:t>che essi </a:t>
            </a:r>
            <a:r>
              <a:rPr lang="it-IT" dirty="0">
                <a:solidFill>
                  <a:srgbClr val="FF0000"/>
                </a:solidFill>
              </a:rPr>
              <a:t>siano ammortizzati lungo la durata attesa del debito.</a:t>
            </a:r>
          </a:p>
        </p:txBody>
      </p:sp>
    </p:spTree>
    <p:extLst>
      <p:ext uri="{BB962C8B-B14F-4D97-AF65-F5344CB8AC3E}">
        <p14:creationId xmlns:p14="http://schemas.microsoft.com/office/powerpoint/2010/main" val="4005900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Valutazione iniziale dei debiti </a:t>
            </a:r>
            <a:r>
              <a:rPr lang="it-IT" sz="3200" b="1" dirty="0" smtClean="0"/>
              <a:t>(4)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algn="just"/>
            <a:r>
              <a:rPr lang="it-IT" sz="2000" b="1" dirty="0" smtClean="0"/>
              <a:t>In sede di rilevazione iniziale, per tenere conto del fattore temporale, il </a:t>
            </a:r>
            <a:r>
              <a:rPr lang="it-IT" sz="2000" b="1" dirty="0" smtClean="0">
                <a:solidFill>
                  <a:srgbClr val="FF0000"/>
                </a:solidFill>
              </a:rPr>
              <a:t>tasso di interesse effettivo </a:t>
            </a:r>
            <a:r>
              <a:rPr lang="it-IT" sz="2000" b="1" dirty="0" smtClean="0"/>
              <a:t>deve essere confrontato con i tassi di </a:t>
            </a:r>
            <a:r>
              <a:rPr lang="it-IT" sz="2000" b="1" dirty="0" smtClean="0">
                <a:solidFill>
                  <a:srgbClr val="FF0000"/>
                </a:solidFill>
              </a:rPr>
              <a:t>interesse di mercato</a:t>
            </a:r>
            <a:r>
              <a:rPr lang="it-IT" sz="2000" b="1" dirty="0" smtClean="0"/>
              <a:t>.</a:t>
            </a:r>
          </a:p>
          <a:p>
            <a:pPr marL="0" indent="0" algn="just">
              <a:buNone/>
            </a:pPr>
            <a:endParaRPr lang="it-IT" sz="2000" b="1" dirty="0" smtClean="0"/>
          </a:p>
          <a:p>
            <a:pPr algn="just"/>
            <a:r>
              <a:rPr lang="it-IT" sz="2000" b="1" dirty="0" smtClean="0"/>
              <a:t>Il </a:t>
            </a:r>
            <a:r>
              <a:rPr lang="it-IT" sz="2000" b="1" dirty="0" smtClean="0">
                <a:solidFill>
                  <a:srgbClr val="FF0000"/>
                </a:solidFill>
              </a:rPr>
              <a:t>tasso di interesse di mercato </a:t>
            </a:r>
            <a:r>
              <a:rPr lang="it-IT" sz="2000" b="1" dirty="0" smtClean="0"/>
              <a:t>è il tasso che sarebbe stato applicato se due parti indipendenti avessero negoziato un’operazione similare di finanziamento con termini e altre condizioni comparabili a quella oggetto di esame.</a:t>
            </a:r>
          </a:p>
          <a:p>
            <a:pPr marL="0" indent="0" algn="just">
              <a:buNone/>
            </a:pPr>
            <a:endParaRPr lang="it-IT" sz="2000" b="1" dirty="0" smtClean="0"/>
          </a:p>
          <a:p>
            <a:pPr algn="just"/>
            <a:r>
              <a:rPr lang="it-IT" sz="2000" b="1" dirty="0" smtClean="0"/>
              <a:t>Se il </a:t>
            </a:r>
            <a:r>
              <a:rPr lang="it-IT" sz="2000" b="1" dirty="0" smtClean="0">
                <a:solidFill>
                  <a:srgbClr val="FF0000"/>
                </a:solidFill>
              </a:rPr>
              <a:t>tasso di interesse effettivo </a:t>
            </a:r>
            <a:r>
              <a:rPr lang="it-IT" sz="2000" b="1" dirty="0" smtClean="0"/>
              <a:t> è </a:t>
            </a:r>
            <a:r>
              <a:rPr lang="it-IT" sz="2000" b="1" dirty="0" smtClean="0">
                <a:solidFill>
                  <a:srgbClr val="FF0000"/>
                </a:solidFill>
              </a:rPr>
              <a:t>significativamente diverso </a:t>
            </a:r>
            <a:r>
              <a:rPr lang="it-IT" sz="2000" b="1" dirty="0" smtClean="0"/>
              <a:t>dal </a:t>
            </a:r>
            <a:r>
              <a:rPr lang="it-IT" sz="2000" b="1" dirty="0" smtClean="0">
                <a:solidFill>
                  <a:srgbClr val="FF0000"/>
                </a:solidFill>
              </a:rPr>
              <a:t>tasso di interesse di mercato</a:t>
            </a:r>
            <a:r>
              <a:rPr lang="it-IT" sz="2000" b="1" dirty="0" smtClean="0"/>
              <a:t>:  </a:t>
            </a:r>
            <a:r>
              <a:rPr lang="it-IT" sz="2000" b="1" dirty="0" smtClean="0">
                <a:solidFill>
                  <a:srgbClr val="FF0000"/>
                </a:solidFill>
              </a:rPr>
              <a:t>il tasso di interesse di mercato deve essere utilizzato per attualizzare i flussi finanziari futuri</a:t>
            </a:r>
            <a:r>
              <a:rPr lang="it-IT" sz="2000" b="1" dirty="0" smtClean="0"/>
              <a:t> derivanti dal credito al fine di determinare il suo valore iniziale di iscrizione</a:t>
            </a:r>
          </a:p>
          <a:p>
            <a:pPr marL="0" indent="0" algn="just">
              <a:buNone/>
            </a:pPr>
            <a:endParaRPr lang="it-IT" sz="2000" b="1" dirty="0" smtClean="0"/>
          </a:p>
          <a:p>
            <a:r>
              <a:rPr lang="it-IT" sz="2000" b="1" dirty="0"/>
              <a:t>se il tasso di interesse effettivo determinato in sede </a:t>
            </a:r>
            <a:r>
              <a:rPr lang="it-IT" sz="2000" b="1" dirty="0" smtClean="0"/>
              <a:t>di rilevazione </a:t>
            </a:r>
            <a:r>
              <a:rPr lang="it-IT" sz="2000" b="1" dirty="0"/>
              <a:t>iniziale successivamente si discosta dai tassi di mercato, esso non è </a:t>
            </a:r>
            <a:r>
              <a:rPr lang="it-IT" sz="2000" b="1" dirty="0" smtClean="0"/>
              <a:t>comunque aggiornato</a:t>
            </a:r>
            <a:r>
              <a:rPr lang="it-IT" sz="2000" b="1" dirty="0"/>
              <a:t>.</a:t>
            </a:r>
            <a:endParaRPr lang="it-IT" sz="2000" b="1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522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VALUTAZIONE E RILEVAZIONI SUCCESSIVE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dirty="0" smtClean="0"/>
              <a:t>Alla chiusura dell’esercizio, il valore dei debiti valutati «al costo ammortizzato» è pari al </a:t>
            </a:r>
            <a:r>
              <a:rPr lang="it-IT" b="1" dirty="0" smtClean="0">
                <a:solidFill>
                  <a:srgbClr val="FF0000"/>
                </a:solidFill>
              </a:rPr>
              <a:t>valore attuale (VAⁱ) </a:t>
            </a:r>
            <a:r>
              <a:rPr lang="it-IT" dirty="0" smtClean="0"/>
              <a:t>dei flussi finanziari futuri scontati </a:t>
            </a:r>
            <a:r>
              <a:rPr lang="it-IT" b="1" dirty="0" smtClean="0">
                <a:solidFill>
                  <a:srgbClr val="FF0000"/>
                </a:solidFill>
              </a:rPr>
              <a:t>al tasso di interesse effettivo</a:t>
            </a:r>
            <a:r>
              <a:rPr lang="it-IT" b="1" dirty="0" smtClean="0"/>
              <a:t>.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VAⁱ =VA⁰ </a:t>
            </a:r>
            <a:r>
              <a:rPr lang="it-IT" b="1" dirty="0" smtClean="0"/>
              <a:t>+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/>
              <a:t>(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interessi calcolati  a tasso di interesse effettivo sul valore contabile del debito all’inizio dell’esercizio) – (pagamenti per interessi e capitale intervenuti nel periodo)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8203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Prestito obbligazionario con facoltà di rimborso </a:t>
            </a:r>
            <a:r>
              <a:rPr lang="it-IT" sz="3200" b="1" dirty="0" smtClean="0"/>
              <a:t>anticipato (caso a</a:t>
            </a:r>
            <a:r>
              <a:rPr lang="it-IT" sz="3200" b="1" dirty="0" smtClean="0"/>
              <a:t>) (1)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1.1.20X0 emissione di un </a:t>
            </a:r>
            <a:r>
              <a:rPr lang="it-IT" dirty="0"/>
              <a:t>prestito obbligazionario del valore nominale di €</a:t>
            </a:r>
            <a:r>
              <a:rPr lang="it-IT" dirty="0" smtClean="0"/>
              <a:t>1.000; prezzo di emissione €985;  </a:t>
            </a:r>
            <a:r>
              <a:rPr lang="it-IT" dirty="0"/>
              <a:t>spese di emissione </a:t>
            </a:r>
            <a:r>
              <a:rPr lang="it-IT" dirty="0" smtClean="0"/>
              <a:t>(</a:t>
            </a:r>
            <a:r>
              <a:rPr lang="it-IT" dirty="0"/>
              <a:t>spese legali e commissioni</a:t>
            </a:r>
            <a:r>
              <a:rPr lang="it-IT" dirty="0" smtClean="0"/>
              <a:t>) del prestito  </a:t>
            </a:r>
            <a:r>
              <a:rPr lang="it-IT" dirty="0"/>
              <a:t>€</a:t>
            </a:r>
            <a:r>
              <a:rPr lang="it-IT" dirty="0" smtClean="0"/>
              <a:t>5.</a:t>
            </a:r>
          </a:p>
          <a:p>
            <a:r>
              <a:rPr lang="it-IT" dirty="0" smtClean="0"/>
              <a:t> Tasso </a:t>
            </a:r>
            <a:r>
              <a:rPr lang="it-IT" dirty="0"/>
              <a:t>di interesse </a:t>
            </a:r>
            <a:r>
              <a:rPr lang="it-IT" dirty="0" smtClean="0"/>
              <a:t>nominale: </a:t>
            </a:r>
            <a:r>
              <a:rPr lang="it-IT" dirty="0"/>
              <a:t>2% </a:t>
            </a:r>
            <a:r>
              <a:rPr lang="it-IT" dirty="0" smtClean="0"/>
              <a:t>annuo;</a:t>
            </a:r>
          </a:p>
          <a:p>
            <a:r>
              <a:rPr lang="it-IT" dirty="0" smtClean="0"/>
              <a:t>Cedola annua con pagamento </a:t>
            </a:r>
            <a:r>
              <a:rPr lang="it-IT" dirty="0"/>
              <a:t>al </a:t>
            </a:r>
            <a:r>
              <a:rPr lang="it-IT" dirty="0" smtClean="0"/>
              <a:t>31.12 </a:t>
            </a:r>
            <a:r>
              <a:rPr lang="it-IT" dirty="0"/>
              <a:t>di ogni anno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Il rimborso del </a:t>
            </a:r>
            <a:r>
              <a:rPr lang="it-IT" dirty="0" smtClean="0"/>
              <a:t>prestito: 31.12.20X4 con </a:t>
            </a:r>
            <a:r>
              <a:rPr lang="it-IT" dirty="0"/>
              <a:t>facoltà di rimborso anticipato per l'emittente a partire dal 31 gennaio 20X2</a:t>
            </a:r>
            <a:r>
              <a:rPr lang="it-IT" dirty="0" smtClean="0"/>
              <a:t>.</a:t>
            </a:r>
          </a:p>
          <a:p>
            <a:r>
              <a:rPr lang="it-IT" dirty="0" smtClean="0"/>
              <a:t>Tasso effettivo ≈ tasso di mercato: 2,4296%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4457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Prestito obbligazionario con facoltà di rimborso anticipato (caso a) (2)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574717"/>
              </p:ext>
            </p:extLst>
          </p:nvPr>
        </p:nvGraphicFramePr>
        <p:xfrm>
          <a:off x="457200" y="1600200"/>
          <a:ext cx="82296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759064"/>
                <a:gridCol w="1532776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Esercizio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contab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debito ad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Inizio esercizio</a:t>
                      </a:r>
                    </a:p>
                    <a:p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(a)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Interessi passivi</a:t>
                      </a:r>
                    </a:p>
                    <a:p>
                      <a:pPr algn="just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calcolati al tasso di interesse</a:t>
                      </a:r>
                    </a:p>
                    <a:p>
                      <a:pPr algn="just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effettivo</a:t>
                      </a:r>
                    </a:p>
                    <a:p>
                      <a:r>
                        <a:rPr lang="it-IT" sz="1800" b="1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= a x2,4296</a:t>
                      </a:r>
                      <a:r>
                        <a:rPr lang="it-IT" sz="1800" b="1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Flussi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finanz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uscita per cedole e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rimb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prestito</a:t>
                      </a:r>
                    </a:p>
                    <a:p>
                      <a:pPr algn="l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(c)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debito a fine esercizio</a:t>
                      </a:r>
                    </a:p>
                    <a:p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 = a + b + c</a:t>
                      </a:r>
                      <a:r>
                        <a:rPr lang="it-IT" sz="1800" b="1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980,00</a:t>
                      </a:r>
                      <a:endParaRPr lang="it-IT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23,81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(20,00)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983,81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983,81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23,90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(20,00)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987,71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987,71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(20,00)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991,71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991,71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24,10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(20,00)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995,81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995,81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24,19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(1.020,00)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476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Prestito obbligazionario con facoltà di rimborso anticipato (caso a) (3)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dirty="0" smtClean="0"/>
              <a:t>A fine esercizio 20X2, a causa del progressivo abbassamento dei tassi di interesse di mercato, che si ritiene perdurerà nel tempo, si prevede di rimborsare anticipatamente il prestito obbligazionario il 31.12. 20X3</a:t>
            </a:r>
          </a:p>
          <a:p>
            <a:endParaRPr lang="it-IT" sz="2400" dirty="0" smtClean="0"/>
          </a:p>
          <a:p>
            <a:pPr algn="just"/>
            <a:r>
              <a:rPr lang="it-IT" sz="2400" dirty="0" smtClean="0"/>
              <a:t>il </a:t>
            </a:r>
            <a:r>
              <a:rPr lang="it-IT" sz="2400" dirty="0"/>
              <a:t>valore di iscrizione del debito è </a:t>
            </a:r>
            <a:r>
              <a:rPr lang="it-IT" sz="2400" dirty="0" smtClean="0"/>
              <a:t>ricalcolato </a:t>
            </a:r>
            <a:r>
              <a:rPr lang="it-IT" sz="2400" dirty="0"/>
              <a:t>come valore attuale </a:t>
            </a:r>
            <a:r>
              <a:rPr lang="it-IT" sz="2400" dirty="0" smtClean="0"/>
              <a:t>dei rideterminati </a:t>
            </a:r>
            <a:r>
              <a:rPr lang="it-IT" sz="2400" dirty="0"/>
              <a:t>flussi finanziari futuri come segue:</a:t>
            </a:r>
          </a:p>
          <a:p>
            <a:pPr marL="0" indent="0" algn="just">
              <a:buNone/>
            </a:pPr>
            <a:r>
              <a:rPr lang="it-IT" sz="2400" dirty="0" smtClean="0"/>
              <a:t>           1.020 </a:t>
            </a:r>
            <a:r>
              <a:rPr lang="it-IT" sz="2400" dirty="0"/>
              <a:t>/ (</a:t>
            </a:r>
            <a:r>
              <a:rPr lang="it-IT" sz="2400" dirty="0" smtClean="0"/>
              <a:t>1,024296)¹ </a:t>
            </a:r>
            <a:r>
              <a:rPr lang="it-IT" sz="2400" dirty="0"/>
              <a:t>= </a:t>
            </a:r>
            <a:r>
              <a:rPr lang="it-IT" sz="2400" dirty="0" smtClean="0"/>
              <a:t>995,81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algn="just"/>
            <a:r>
              <a:rPr lang="it-IT" sz="2400" dirty="0"/>
              <a:t>La differenza di € 4,10 </a:t>
            </a:r>
            <a:r>
              <a:rPr lang="it-IT" sz="2400" dirty="0" smtClean="0"/>
              <a:t> tra € 995,81 e  </a:t>
            </a:r>
            <a:r>
              <a:rPr lang="it-IT" sz="2400" dirty="0"/>
              <a:t>precedente valore contabile alla stessa data (€ 991,71) è rilevata </a:t>
            </a:r>
            <a:r>
              <a:rPr lang="it-IT" sz="2400" dirty="0" smtClean="0"/>
              <a:t>a conto </a:t>
            </a:r>
            <a:r>
              <a:rPr lang="it-IT" sz="2400" dirty="0"/>
              <a:t>economico negli oneri finanziari a fronte dell'incremento del valore contabile del debito.</a:t>
            </a:r>
          </a:p>
        </p:txBody>
      </p:sp>
    </p:spTree>
    <p:extLst>
      <p:ext uri="{BB962C8B-B14F-4D97-AF65-F5344CB8AC3E}">
        <p14:creationId xmlns:p14="http://schemas.microsoft.com/office/powerpoint/2010/main" val="366608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1073</Words>
  <Application>Microsoft Office PowerPoint</Application>
  <PresentationFormat>Presentazione su schermo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Valutazione dei debiti</vt:lpstr>
      <vt:lpstr>Valutazione iniziale dei debiti (1)</vt:lpstr>
      <vt:lpstr>Valutazione iniziale dei debiti (2)</vt:lpstr>
      <vt:lpstr>Valutazione iniziale dei debiti (4)</vt:lpstr>
      <vt:lpstr>Valutazione iniziale dei debiti (4)</vt:lpstr>
      <vt:lpstr>VALUTAZIONE E RILEVAZIONI SUCCESSIVE</vt:lpstr>
      <vt:lpstr>Prestito obbligazionario con facoltà di rimborso anticipato (caso a) (1)</vt:lpstr>
      <vt:lpstr>Prestito obbligazionario con facoltà di rimborso anticipato (caso a) (2)</vt:lpstr>
      <vt:lpstr>Prestito obbligazionario con facoltà di rimborso anticipato (caso a) (3)</vt:lpstr>
      <vt:lpstr>Prestito obbligazionario con facoltà di rimborso anticipato (caso a) (4)</vt:lpstr>
      <vt:lpstr>Debiti nel bilancio in forma abbreviata (art. 2435-bis c.c.) e nel bilancio delle micro-imprese (art. 2435-ter c.c.)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Valutazione dei debiti</dc:title>
  <dc:creator>Livio</dc:creator>
  <cp:lastModifiedBy>Livio</cp:lastModifiedBy>
  <cp:revision>17</cp:revision>
  <dcterms:created xsi:type="dcterms:W3CDTF">2016-05-02T08:19:11Z</dcterms:created>
  <dcterms:modified xsi:type="dcterms:W3CDTF">2016-05-02T14:43:20Z</dcterms:modified>
</cp:coreProperties>
</file>