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Contributo del Comitato delle Regioni e alla democrazia in Europa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Corso di Diritto dell’Unione europea 2015-16</a:t>
            </a:r>
          </a:p>
          <a:p>
            <a:r>
              <a:rPr lang="it-IT" dirty="0" smtClean="0"/>
              <a:t>Conferenza prof.ssa Simona Piattoni </a:t>
            </a:r>
          </a:p>
          <a:p>
            <a:r>
              <a:rPr lang="it-IT" dirty="0" smtClean="0"/>
              <a:t>Aula Bachelet, venerdì 6 maggio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16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normativo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Comitato delle Regioni </a:t>
            </a:r>
            <a:r>
              <a:rPr lang="it-IT" dirty="0" smtClean="0"/>
              <a:t>(art. 305-307 TFUE), previsto per la prima volta dal Trattato di Maastricht e istituito nel 1994, è formato da individui «titolari di un mandato elettorale nell’ambito di una collettività regionale o locale, o politicamente responsabili dinanzi a una assemblea eletta» (art. 300, par. 3, TFUE)</a:t>
            </a:r>
          </a:p>
          <a:p>
            <a:r>
              <a:rPr lang="it-IT" dirty="0" smtClean="0"/>
              <a:t>Ha importanti </a:t>
            </a:r>
            <a:r>
              <a:rPr lang="it-IT" dirty="0" smtClean="0">
                <a:solidFill>
                  <a:srgbClr val="FF0000"/>
                </a:solidFill>
              </a:rPr>
              <a:t>funzioni consultive</a:t>
            </a:r>
            <a:r>
              <a:rPr lang="it-IT" dirty="0" smtClean="0"/>
              <a:t>: deve essere consultato da Commissione, Consiglio e Parlamento europeo «nei casi previsti dai Trattati»; può essere consultato ogniqualvolta una di tali istituzioni lo ritenga opportuno (art. 307 TFUE); </a:t>
            </a:r>
          </a:p>
          <a:p>
            <a:r>
              <a:rPr lang="it-IT" dirty="0" smtClean="0"/>
              <a:t>Dispone inoltre di </a:t>
            </a:r>
            <a:r>
              <a:rPr lang="it-IT" dirty="0" smtClean="0">
                <a:solidFill>
                  <a:srgbClr val="FF0000"/>
                </a:solidFill>
              </a:rPr>
              <a:t>legittimazione ad agire</a:t>
            </a:r>
            <a:r>
              <a:rPr lang="it-IT" dirty="0" smtClean="0"/>
              <a:t> dinanzi alla Corte di giustizia, sebbene in qualità di «ricorrente intermedio» per «salvaguardare le proprie prerogative» (art. 263, comma 3, TFUE)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86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poteri del Comitato in dettaglio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Comitato consente agli enti territoriali degli Stati membri di contribuire alla formazione degli atti dell’Unione (fase ascendente) nella prospettiva della democrazia «rappresentativa»</a:t>
            </a:r>
          </a:p>
          <a:p>
            <a:r>
              <a:rPr lang="it-IT" dirty="0" smtClean="0"/>
              <a:t>Secondo il TFUE la consultazione del Comitato (nell’ambito del processo legislativo europeo) è prevista, obbligatoriamente, in settori cruciali: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settori</a:t>
            </a:r>
            <a:r>
              <a:rPr lang="en-US" dirty="0"/>
              <a:t> </a:t>
            </a:r>
            <a:r>
              <a:rPr lang="en-US" dirty="0" err="1" smtClean="0"/>
              <a:t>includono</a:t>
            </a:r>
            <a:r>
              <a:rPr lang="en-US" dirty="0" smtClean="0"/>
              <a:t> </a:t>
            </a:r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la </a:t>
            </a:r>
            <a:r>
              <a:rPr lang="en-US" dirty="0" err="1" smtClean="0"/>
              <a:t>coesione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, </a:t>
            </a:r>
            <a:r>
              <a:rPr lang="en-US" dirty="0" err="1" smtClean="0"/>
              <a:t>sociale</a:t>
            </a:r>
            <a:r>
              <a:rPr lang="en-US" dirty="0" smtClean="0"/>
              <a:t> e territorial, </a:t>
            </a:r>
            <a:r>
              <a:rPr lang="en-US" dirty="0" err="1" smtClean="0"/>
              <a:t>l’occupazione</a:t>
            </a:r>
            <a:r>
              <a:rPr lang="en-US" dirty="0" smtClean="0"/>
              <a:t> e la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, la </a:t>
            </a:r>
            <a:r>
              <a:rPr lang="en-US" dirty="0" err="1" smtClean="0"/>
              <a:t>formazione</a:t>
            </a:r>
            <a:r>
              <a:rPr lang="en-US" dirty="0" smtClean="0"/>
              <a:t> </a:t>
            </a:r>
            <a:r>
              <a:rPr lang="en-US" dirty="0" err="1" smtClean="0"/>
              <a:t>professionale</a:t>
            </a:r>
            <a:r>
              <a:rPr lang="en-US" dirty="0" smtClean="0"/>
              <a:t>, I </a:t>
            </a:r>
            <a:r>
              <a:rPr lang="en-US" dirty="0" err="1" smtClean="0"/>
              <a:t>giovani</a:t>
            </a:r>
            <a:r>
              <a:rPr lang="en-US" dirty="0" smtClean="0"/>
              <a:t> e la </a:t>
            </a:r>
            <a:r>
              <a:rPr lang="en-US" dirty="0" err="1" smtClean="0"/>
              <a:t>cultura</a:t>
            </a:r>
            <a:r>
              <a:rPr lang="en-US" dirty="0" smtClean="0"/>
              <a:t>, la </a:t>
            </a:r>
            <a:r>
              <a:rPr lang="en-US" dirty="0" err="1" smtClean="0"/>
              <a:t>sanità</a:t>
            </a:r>
            <a:r>
              <a:rPr lang="en-US" dirty="0" smtClean="0"/>
              <a:t> </a:t>
            </a:r>
            <a:r>
              <a:rPr lang="en-US" dirty="0" err="1" smtClean="0"/>
              <a:t>pubblica</a:t>
            </a:r>
            <a:r>
              <a:rPr lang="en-US" dirty="0" smtClean="0"/>
              <a:t>, I </a:t>
            </a:r>
            <a:r>
              <a:rPr lang="en-US" dirty="0" err="1" smtClean="0"/>
              <a:t>trasporti</a:t>
            </a:r>
            <a:r>
              <a:rPr lang="en-US" dirty="0" smtClean="0"/>
              <a:t>, lo sport, </a:t>
            </a:r>
            <a:r>
              <a:rPr lang="en-US" dirty="0" err="1" smtClean="0"/>
              <a:t>l’ambiente</a:t>
            </a:r>
            <a:r>
              <a:rPr lang="en-US" dirty="0" smtClean="0"/>
              <a:t>, </a:t>
            </a:r>
            <a:r>
              <a:rPr lang="en-US" dirty="0" err="1" smtClean="0"/>
              <a:t>l’energia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cambiamenti</a:t>
            </a:r>
            <a:r>
              <a:rPr lang="en-US" dirty="0" smtClean="0"/>
              <a:t> </a:t>
            </a:r>
            <a:r>
              <a:rPr lang="en-US" dirty="0" err="1" smtClean="0"/>
              <a:t>climatici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59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poteri del comitato: gli strumenti di garanzia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>
                <a:effectLst/>
              </a:rPr>
              <a:t>L'art. 8, par. 1, del Protocollo n. 2 sull'applicazione dei principi di sussidiarietà e di proporzionalità </a:t>
            </a:r>
            <a:r>
              <a:rPr lang="it-IT" dirty="0" smtClean="0">
                <a:effectLst/>
              </a:rPr>
              <a:t>prevede </a:t>
            </a:r>
            <a:r>
              <a:rPr lang="it-IT" dirty="0">
                <a:effectLst/>
              </a:rPr>
              <a:t>la </a:t>
            </a:r>
            <a:r>
              <a:rPr lang="it-IT" dirty="0" smtClean="0">
                <a:effectLst/>
              </a:rPr>
              <a:t>«</a:t>
            </a:r>
            <a:r>
              <a:rPr lang="it-IT" dirty="0" err="1" smtClean="0">
                <a:effectLst/>
              </a:rPr>
              <a:t>giustiziabilità</a:t>
            </a:r>
            <a:r>
              <a:rPr lang="it-IT" dirty="0" smtClean="0">
                <a:effectLst/>
              </a:rPr>
              <a:t>» </a:t>
            </a:r>
            <a:r>
              <a:rPr lang="it-IT" dirty="0">
                <a:effectLst/>
              </a:rPr>
              <a:t>delle violazioni del principio di </a:t>
            </a:r>
            <a:r>
              <a:rPr lang="it-IT" dirty="0" smtClean="0">
                <a:effectLst/>
              </a:rPr>
              <a:t>sussidiarietà (art. 5 par. 3 TUE), </a:t>
            </a:r>
            <a:r>
              <a:rPr lang="it-IT" dirty="0">
                <a:effectLst/>
              </a:rPr>
              <a:t>stabilendo una forma di ricorso d'annullamento speciale.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La </a:t>
            </a:r>
            <a:r>
              <a:rPr lang="it-IT" dirty="0">
                <a:effectLst/>
              </a:rPr>
              <a:t>Corte </a:t>
            </a:r>
            <a:r>
              <a:rPr lang="it-IT" dirty="0" smtClean="0">
                <a:effectLst/>
              </a:rPr>
              <a:t>di giustizia è infatti «</a:t>
            </a:r>
            <a:r>
              <a:rPr lang="it-IT" i="1" dirty="0" smtClean="0">
                <a:effectLst/>
              </a:rPr>
              <a:t>competente </a:t>
            </a:r>
            <a:r>
              <a:rPr lang="it-IT" i="1" dirty="0">
                <a:effectLst/>
              </a:rPr>
              <a:t>a pronunciarsi sui ricorsi </a:t>
            </a:r>
            <a:r>
              <a:rPr lang="it-IT" i="1" dirty="0">
                <a:solidFill>
                  <a:srgbClr val="FF0000"/>
                </a:solidFill>
                <a:effectLst/>
              </a:rPr>
              <a:t>per violazione, mediante un atto legislativo, del principio di sussidiarietà</a:t>
            </a:r>
            <a:r>
              <a:rPr lang="it-IT" i="1" dirty="0">
                <a:effectLst/>
              </a:rPr>
              <a:t> proposti secondo le modalità previste all'articolo 263 del trattato sul funzionamento dell'Unione europea da uno Stato membro, o trasmessi da quest'ultimo in conformità con il rispettivo ordinamento giuridico interno a nome del suo parlamento nazionale o di una camera di detto parlamento nazionale</a:t>
            </a:r>
            <a:r>
              <a:rPr lang="it-IT" dirty="0">
                <a:effectLst/>
              </a:rPr>
              <a:t> ».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Il </a:t>
            </a:r>
            <a:r>
              <a:rPr lang="it-IT" dirty="0">
                <a:effectLst/>
              </a:rPr>
              <a:t>par. 2 prevede </a:t>
            </a:r>
            <a:r>
              <a:rPr lang="it-IT" u="sng" dirty="0" smtClean="0">
                <a:solidFill>
                  <a:srgbClr val="FF0000"/>
                </a:solidFill>
                <a:effectLst/>
              </a:rPr>
              <a:t>un </a:t>
            </a:r>
            <a:r>
              <a:rPr lang="it-IT" u="sng" dirty="0">
                <a:solidFill>
                  <a:srgbClr val="FF0000"/>
                </a:solidFill>
                <a:effectLst/>
              </a:rPr>
              <a:t>analogo ricorso da parte del Comitato delle regioni</a:t>
            </a:r>
            <a:r>
              <a:rPr lang="it-IT" dirty="0">
                <a:effectLst/>
              </a:rPr>
              <a:t> </a:t>
            </a:r>
            <a:r>
              <a:rPr lang="it-IT" dirty="0" smtClean="0">
                <a:effectLst/>
              </a:rPr>
              <a:t>«</a:t>
            </a:r>
            <a:r>
              <a:rPr lang="it-IT" i="1" dirty="0" smtClean="0">
                <a:effectLst/>
              </a:rPr>
              <a:t>avverso </a:t>
            </a:r>
            <a:r>
              <a:rPr lang="it-IT" i="1" dirty="0">
                <a:effectLst/>
              </a:rPr>
              <a:t>atti legislativi per l'adozione dei quali il trattato sul funzionamento dell'Unione europea richiede la sua </a:t>
            </a:r>
            <a:r>
              <a:rPr lang="it-IT" i="1" dirty="0" smtClean="0">
                <a:effectLst/>
              </a:rPr>
              <a:t>consultazione</a:t>
            </a:r>
            <a:r>
              <a:rPr lang="it-IT" dirty="0" smtClean="0">
                <a:effectLst/>
              </a:rPr>
              <a:t>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493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Rappresentanza degli enti territoriali e democrazia europea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Il Comitato è dunque </a:t>
            </a:r>
            <a:r>
              <a:rPr lang="it-IT" dirty="0" smtClean="0">
                <a:solidFill>
                  <a:srgbClr val="FF0000"/>
                </a:solidFill>
              </a:rPr>
              <a:t>strumento di «canalizzazione»</a:t>
            </a:r>
            <a:r>
              <a:rPr lang="it-IT" dirty="0" smtClean="0"/>
              <a:t> e di </a:t>
            </a:r>
            <a:r>
              <a:rPr lang="it-IT" dirty="0" smtClean="0">
                <a:solidFill>
                  <a:srgbClr val="FF0000"/>
                </a:solidFill>
              </a:rPr>
              <a:t>emersione della volontà politica delle collettività territoriali</a:t>
            </a:r>
            <a:r>
              <a:rPr lang="it-IT" dirty="0" smtClean="0"/>
              <a:t>: può agire, sebbene attraverso uno strumento «politico» (parere obbligatorio, non vincolante nel merito), in settori chiave dell’economia e dell’integrazione europea (competenze concorrenti) in cui gli enti territoriali dispongono di interessi e di poteri normativi o regolamentari</a:t>
            </a:r>
          </a:p>
          <a:p>
            <a:r>
              <a:rPr lang="it-IT" dirty="0" smtClean="0"/>
              <a:t>Inoltre il Comitato dispone di un effettivo strumento di tutela «diretta» dinanzi al giudice dell’Unione avverso violazioni, da parte del diritto derivato, delle prerogative proprie e degli enti rappresentati quali previste dai Trattati, sotto il profilo </a:t>
            </a:r>
            <a:r>
              <a:rPr lang="it-IT" u="sng" dirty="0" smtClean="0">
                <a:solidFill>
                  <a:srgbClr val="FF0000"/>
                </a:solidFill>
              </a:rPr>
              <a:t>procedurale</a:t>
            </a:r>
            <a:r>
              <a:rPr lang="it-IT" dirty="0" smtClean="0"/>
              <a:t> (vedi competenze consultive e sussidiarietà) e </a:t>
            </a:r>
            <a:r>
              <a:rPr lang="it-IT" u="sng" dirty="0" smtClean="0">
                <a:solidFill>
                  <a:srgbClr val="FF0000"/>
                </a:solidFill>
              </a:rPr>
              <a:t>sostanziale</a:t>
            </a:r>
            <a:r>
              <a:rPr lang="it-IT" dirty="0" smtClean="0"/>
              <a:t> (vedi l’art. 4 par. 2 TUE: dinanzi a interventi delle istituzioni lesivi «dell’uguaglianza degli Stati membri» o della loro «identità nazionale insita nella loro struttura fondamentale … compreso </a:t>
            </a:r>
            <a:r>
              <a:rPr lang="it-IT" dirty="0" smtClean="0">
                <a:solidFill>
                  <a:srgbClr val="FF0000"/>
                </a:solidFill>
              </a:rPr>
              <a:t>il sistema delle autonomie locali e regionali</a:t>
            </a:r>
            <a:r>
              <a:rPr lang="it-IT" dirty="0" smtClean="0"/>
              <a:t>»)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16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effectLst/>
              </a:rPr>
              <a:t>Di quali poteri dispongono le collettività territoriali, secondo i Trattati UE e nella prassi, per far sì che le proprie posizioni siano "tenute in considerazione" nel processo legislativo europeo? Come sono esercitati detti poteri e con quali esiti? </a:t>
            </a:r>
          </a:p>
          <a:p>
            <a:r>
              <a:rPr lang="it-IT" dirty="0">
                <a:effectLst/>
              </a:rPr>
              <a:t>Come possono "difendersi" le autonomie territoriali rispetto a atti dell'Unione lesivi delle proprie attribuzioni</a:t>
            </a:r>
            <a:r>
              <a:rPr lang="it-IT" dirty="0" smtClean="0">
                <a:effectLst/>
              </a:rPr>
              <a:t>? Detti rimedi sono stati attivati?</a:t>
            </a:r>
            <a:endParaRPr lang="it-IT" dirty="0">
              <a:effectLst/>
            </a:endParaRPr>
          </a:p>
          <a:p>
            <a:r>
              <a:rPr lang="it-IT" dirty="0">
                <a:effectLst/>
              </a:rPr>
              <a:t>Più in generale, quale è stato, nell'ultimo ventennio, il contributo del Comitato delle Regioni alla democrazia europea, e quali prospettive si aprono nel futuro per una democrazia "multi-livello" in Europa e per forme di cooperazione "orizzontale" fra autonomie territoriali degli Stati membri</a:t>
            </a:r>
            <a:r>
              <a:rPr lang="it-IT" dirty="0" smtClean="0">
                <a:effectLst/>
              </a:rPr>
              <a:t>?</a:t>
            </a:r>
          </a:p>
          <a:p>
            <a:r>
              <a:rPr lang="it-IT" dirty="0" smtClean="0">
                <a:effectLst/>
              </a:rPr>
              <a:t>Quale valorizzazione è possibile dei principi di prossimità e di vicinanza dell’Europa ai cittadini </a:t>
            </a:r>
            <a:r>
              <a:rPr lang="it-IT" smtClean="0">
                <a:effectLst/>
              </a:rPr>
              <a:t>attraverso l’opera del Comitato?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70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prof. Simona Piattoni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Fra i maggiori esperti del tema in </a:t>
            </a:r>
            <a:r>
              <a:rPr lang="it-IT" dirty="0" err="1" smtClean="0"/>
              <a:t>europa</a:t>
            </a:r>
            <a:r>
              <a:rPr lang="it-IT" dirty="0" smtClean="0"/>
              <a:t>, ha recentemente edito un importante contributo monografico: </a:t>
            </a:r>
            <a:r>
              <a:rPr lang="en-US" dirty="0">
                <a:solidFill>
                  <a:srgbClr val="FF0000"/>
                </a:solidFill>
              </a:rPr>
              <a:t>The European Union: Democratic Principles and Institutional Architectures in Times of Crisis </a:t>
            </a:r>
            <a:r>
              <a:rPr lang="en-US" dirty="0"/>
              <a:t>(Oxford University Press 2015</a:t>
            </a:r>
            <a:r>
              <a:rPr lang="en-US" dirty="0" smtClean="0"/>
              <a:t>)</a:t>
            </a:r>
          </a:p>
          <a:p>
            <a:r>
              <a:rPr lang="en-US" dirty="0"/>
              <a:t>Simona </a:t>
            </a:r>
            <a:r>
              <a:rPr lang="en-US" dirty="0" err="1"/>
              <a:t>Piattoni</a:t>
            </a:r>
            <a:r>
              <a:rPr lang="en-US" dirty="0"/>
              <a:t> (BA/MA Economics, Bocconi; PhD Political Science, MIT) teaches comparative politics, European politics and local government at the Department of Sociology and Social Research of the University of Trento. She has published on </a:t>
            </a:r>
            <a:r>
              <a:rPr lang="en-US" dirty="0" err="1"/>
              <a:t>clientelism</a:t>
            </a:r>
            <a:r>
              <a:rPr lang="en-US" dirty="0"/>
              <a:t> (S. </a:t>
            </a:r>
            <a:r>
              <a:rPr lang="en-US" dirty="0" err="1"/>
              <a:t>Piattoni</a:t>
            </a:r>
            <a:r>
              <a:rPr lang="en-US" dirty="0"/>
              <a:t> (</a:t>
            </a:r>
            <a:r>
              <a:rPr lang="en-US" dirty="0" err="1"/>
              <a:t>ed</a:t>
            </a:r>
            <a:r>
              <a:rPr lang="en-US" dirty="0"/>
              <a:t>), </a:t>
            </a:r>
            <a:r>
              <a:rPr lang="en-US" dirty="0" err="1"/>
              <a:t>Clientelism</a:t>
            </a:r>
            <a:r>
              <a:rPr lang="en-US" dirty="0"/>
              <a:t>, Interests and Democratic Representation, Cambridge University Press 2001), governance (T. Christiansen and S. </a:t>
            </a:r>
            <a:r>
              <a:rPr lang="en-US" dirty="0" err="1"/>
              <a:t>Piattoni</a:t>
            </a:r>
            <a:r>
              <a:rPr lang="en-US" dirty="0"/>
              <a:t> (</a:t>
            </a:r>
            <a:r>
              <a:rPr lang="en-US" dirty="0" err="1"/>
              <a:t>eds</a:t>
            </a:r>
            <a:r>
              <a:rPr lang="en-US" dirty="0"/>
              <a:t>), Informal Governance in the European Union, Edward Elgar 2003; S. </a:t>
            </a:r>
            <a:r>
              <a:rPr lang="en-US" dirty="0" err="1"/>
              <a:t>Piattoni</a:t>
            </a:r>
            <a:r>
              <a:rPr lang="en-US" dirty="0"/>
              <a:t>, The Theory of Multilevel Governance, Oxford University Press 2010</a:t>
            </a:r>
            <a:r>
              <a:rPr lang="en-US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08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49</TotalTime>
  <Words>780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Rete</vt:lpstr>
      <vt:lpstr>Il Contributo del Comitato delle Regioni e alla democrazia in Europa</vt:lpstr>
      <vt:lpstr>Il quadro normativo</vt:lpstr>
      <vt:lpstr>I poteri del Comitato in dettaglio</vt:lpstr>
      <vt:lpstr>I poteri del comitato: gli strumenti di garanzia</vt:lpstr>
      <vt:lpstr>Rappresentanza degli enti territoriali e democrazia europea</vt:lpstr>
      <vt:lpstr>Questioni</vt:lpstr>
      <vt:lpstr>La prof. Simona Piattoni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Contributo del Comitato delle Regioni e alla democrazia in Europa</dc:title>
  <dc:creator>Amadeo</dc:creator>
  <cp:lastModifiedBy>Amadeo</cp:lastModifiedBy>
  <cp:revision>10</cp:revision>
  <dcterms:created xsi:type="dcterms:W3CDTF">2016-05-06T06:31:11Z</dcterms:created>
  <dcterms:modified xsi:type="dcterms:W3CDTF">2016-05-06T07:20:42Z</dcterms:modified>
</cp:coreProperties>
</file>