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5"/>
  </p:notesMasterIdLst>
  <p:handoutMasterIdLst>
    <p:handoutMasterId r:id="rId36"/>
  </p:handoutMasterIdLst>
  <p:sldIdLst>
    <p:sldId id="328" r:id="rId2"/>
    <p:sldId id="299" r:id="rId3"/>
    <p:sldId id="345" r:id="rId4"/>
    <p:sldId id="347" r:id="rId5"/>
    <p:sldId id="330" r:id="rId6"/>
    <p:sldId id="329" r:id="rId7"/>
    <p:sldId id="305" r:id="rId8"/>
    <p:sldId id="331" r:id="rId9"/>
    <p:sldId id="332" r:id="rId10"/>
    <p:sldId id="334" r:id="rId11"/>
    <p:sldId id="335" r:id="rId12"/>
    <p:sldId id="337" r:id="rId13"/>
    <p:sldId id="363" r:id="rId14"/>
    <p:sldId id="338" r:id="rId15"/>
    <p:sldId id="339" r:id="rId16"/>
    <p:sldId id="344" r:id="rId17"/>
    <p:sldId id="340" r:id="rId18"/>
    <p:sldId id="341" r:id="rId19"/>
    <p:sldId id="349" r:id="rId20"/>
    <p:sldId id="342" r:id="rId21"/>
    <p:sldId id="350" r:id="rId22"/>
    <p:sldId id="348" r:id="rId23"/>
    <p:sldId id="361" r:id="rId24"/>
    <p:sldId id="353" r:id="rId25"/>
    <p:sldId id="354" r:id="rId26"/>
    <p:sldId id="355" r:id="rId27"/>
    <p:sldId id="358" r:id="rId28"/>
    <p:sldId id="362" r:id="rId29"/>
    <p:sldId id="359" r:id="rId30"/>
    <p:sldId id="360" r:id="rId31"/>
    <p:sldId id="356" r:id="rId32"/>
    <p:sldId id="357" r:id="rId33"/>
    <p:sldId id="336" r:id="rId3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FC94F"/>
    <a:srgbClr val="B27EE6"/>
    <a:srgbClr val="D7CBF7"/>
    <a:srgbClr val="D5EDD9"/>
    <a:srgbClr val="C9CC54"/>
    <a:srgbClr val="E7E1DB"/>
    <a:srgbClr val="D2ECF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24" autoAdjust="0"/>
    <p:restoredTop sz="90146" autoAdjust="0"/>
  </p:normalViewPr>
  <p:slideViewPr>
    <p:cSldViewPr>
      <p:cViewPr varScale="1">
        <p:scale>
          <a:sx n="74" d="100"/>
          <a:sy n="74" d="100"/>
        </p:scale>
        <p:origin x="12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fld id="{E1022F6D-A22E-4110-BFFF-7A1FA563B3C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552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Fare clic per modificare gli stili del testo dello schema</a:t>
            </a:r>
          </a:p>
          <a:p>
            <a:pPr lvl="1"/>
            <a:r>
              <a:rPr lang="en-GB" noProof="0" smtClean="0"/>
              <a:t>Secondo livello</a:t>
            </a:r>
          </a:p>
          <a:p>
            <a:pPr lvl="2"/>
            <a:r>
              <a:rPr lang="en-GB" noProof="0" smtClean="0"/>
              <a:t>Terzo livello</a:t>
            </a:r>
          </a:p>
          <a:p>
            <a:pPr lvl="3"/>
            <a:r>
              <a:rPr lang="en-GB" noProof="0" smtClean="0"/>
              <a:t>Quarto livello</a:t>
            </a:r>
          </a:p>
          <a:p>
            <a:pPr lvl="4"/>
            <a:r>
              <a:rPr lang="en-GB" noProof="0" smtClean="0"/>
              <a:t>Quinto livello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fld id="{905899DF-BD92-4468-BE3C-1D272BC31E1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71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5899DF-BD92-4468-BE3C-1D272BC31E1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24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5899DF-BD92-4468-BE3C-1D272BC31E1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96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/>
              <a:t>dsfa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GB"/>
              <a:t>gasdfgd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ADBFF388-3776-4A4C-AF3B-AF0AD199B95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10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04000" y="304800"/>
            <a:ext cx="2008188" cy="56626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74675" y="304800"/>
            <a:ext cx="5876925" cy="56626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11188" y="1700213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7888" y="1700213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10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10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700213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226308" name="AutoShape 4"/>
          <p:cNvSpPr>
            <a:spLocks noChangeArrowheads="1"/>
          </p:cNvSpPr>
          <p:nvPr userDrawn="1"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GB"/>
              <a:t>10</a:t>
            </a:r>
          </a:p>
        </p:txBody>
      </p:sp>
      <p:pic>
        <p:nvPicPr>
          <p:cNvPr id="1032" name="Picture 1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6424613"/>
            <a:ext cx="13684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37312"/>
            <a:ext cx="651621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o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hlink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hlink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hlink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hlink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wide.espacenet.com/publicationDetails/biblio?FT=D&amp;date=19981201&amp;DB=EPODOC&amp;locale=en_EP&amp;CC=US&amp;NR=5845265A&amp;KC=A&amp;ND=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assignment.uspto.gov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uzz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07" cy="6093296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8032" y="836712"/>
            <a:ext cx="7772400" cy="1470025"/>
          </a:xfrm>
          <a:solidFill>
            <a:schemeClr val="bg1">
              <a:lumMod val="95000"/>
              <a:alpha val="73000"/>
            </a:schemeClr>
          </a:solidFill>
        </p:spPr>
        <p:txBody>
          <a:bodyPr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Banche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brevettuali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la Business intelligence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9144000" cy="764704"/>
          </a:xfrm>
          <a:solidFill>
            <a:schemeClr val="bg1">
              <a:alpha val="61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Gianluca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Tarasconi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ICRIOS DBA </a:t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rawpatentdata.blogspot.com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093296"/>
            <a:ext cx="621473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6424613"/>
            <a:ext cx="13684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700808"/>
            <a:ext cx="758495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Database on </a:t>
            </a:r>
            <a:r>
              <a:rPr lang="it-IT" dirty="0" err="1" smtClean="0"/>
              <a:t>line</a:t>
            </a:r>
            <a:r>
              <a:rPr lang="it-IT" dirty="0" smtClean="0"/>
              <a:t>: ESPACENET (III)</a:t>
            </a:r>
            <a:br>
              <a:rPr lang="it-IT" dirty="0" smtClean="0"/>
            </a:br>
            <a:r>
              <a:rPr lang="it-IT" dirty="0" smtClean="0"/>
              <a:t>PIRELLI TYRE FOR VEHICLE WEELS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8" name="Rettangolo arrotondato 7"/>
          <p:cNvSpPr/>
          <p:nvPr/>
        </p:nvSpPr>
        <p:spPr bwMode="auto">
          <a:xfrm>
            <a:off x="2627784" y="2492896"/>
            <a:ext cx="3672408" cy="28803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Rettangolo arrotondato 8"/>
          <p:cNvSpPr/>
          <p:nvPr/>
        </p:nvSpPr>
        <p:spPr bwMode="auto">
          <a:xfrm>
            <a:off x="2627784" y="3212976"/>
            <a:ext cx="3384376" cy="57606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Rettangolo arrotondato 9"/>
          <p:cNvSpPr/>
          <p:nvPr/>
        </p:nvSpPr>
        <p:spPr bwMode="auto">
          <a:xfrm>
            <a:off x="2627784" y="3789040"/>
            <a:ext cx="3672408" cy="504056"/>
          </a:xfrm>
          <a:prstGeom prst="roundRect">
            <a:avLst/>
          </a:prstGeom>
          <a:solidFill>
            <a:srgbClr val="FFFF00">
              <a:alpha val="7000"/>
            </a:srgb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ttangolo arrotondato 10"/>
          <p:cNvSpPr/>
          <p:nvPr/>
        </p:nvSpPr>
        <p:spPr bwMode="auto">
          <a:xfrm>
            <a:off x="2627784" y="4293096"/>
            <a:ext cx="3672408" cy="360040"/>
          </a:xfrm>
          <a:prstGeom prst="roundRect">
            <a:avLst/>
          </a:prstGeom>
          <a:solidFill>
            <a:srgbClr val="D7CBF7">
              <a:alpha val="33000"/>
            </a:srgb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Rettangolo arrotondato 11"/>
          <p:cNvSpPr/>
          <p:nvPr/>
        </p:nvSpPr>
        <p:spPr bwMode="auto">
          <a:xfrm>
            <a:off x="2627784" y="4653136"/>
            <a:ext cx="5400600" cy="648072"/>
          </a:xfrm>
          <a:prstGeom prst="roundRect">
            <a:avLst/>
          </a:prstGeom>
          <a:solidFill>
            <a:srgbClr val="00B050">
              <a:alpha val="8000"/>
            </a:srgb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Rettangolo arrotondato 12"/>
          <p:cNvSpPr/>
          <p:nvPr/>
        </p:nvSpPr>
        <p:spPr bwMode="auto">
          <a:xfrm>
            <a:off x="2627784" y="5301208"/>
            <a:ext cx="5472608" cy="648072"/>
          </a:xfrm>
          <a:prstGeom prst="roundRect">
            <a:avLst/>
          </a:prstGeom>
          <a:solidFill>
            <a:srgbClr val="0070C0">
              <a:alpha val="14000"/>
            </a:srgb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Rettangolo arrotondato 15"/>
          <p:cNvSpPr/>
          <p:nvPr/>
        </p:nvSpPr>
        <p:spPr bwMode="auto">
          <a:xfrm>
            <a:off x="755576" y="2420888"/>
            <a:ext cx="1440160" cy="216024"/>
          </a:xfrm>
          <a:prstGeom prst="roundRect">
            <a:avLst/>
          </a:prstGeom>
          <a:solidFill>
            <a:srgbClr val="FFFF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7" name="Rettangolo arrotondato 16"/>
          <p:cNvSpPr/>
          <p:nvPr/>
        </p:nvSpPr>
        <p:spPr bwMode="auto">
          <a:xfrm>
            <a:off x="827584" y="2852936"/>
            <a:ext cx="1440160" cy="1008112"/>
          </a:xfrm>
          <a:prstGeom prst="roundRect">
            <a:avLst/>
          </a:prstGeom>
          <a:solidFill>
            <a:srgbClr val="FFFF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Database on </a:t>
            </a:r>
            <a:r>
              <a:rPr lang="it-IT" dirty="0" err="1" smtClean="0"/>
              <a:t>line</a:t>
            </a:r>
            <a:r>
              <a:rPr lang="it-IT" dirty="0" smtClean="0"/>
              <a:t>: ESPACENET (IV)</a:t>
            </a:r>
            <a:br>
              <a:rPr lang="it-IT" dirty="0" smtClean="0"/>
            </a:br>
            <a:r>
              <a:rPr lang="it-IT" b="1" i="1" dirty="0" smtClean="0"/>
              <a:t>CLAIMS</a:t>
            </a:r>
            <a:r>
              <a:rPr lang="it-IT" dirty="0" smtClean="0"/>
              <a:t> PIRELLI TYRE FOR VEHICLE WEELS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188" y="1700213"/>
            <a:ext cx="6193060" cy="42672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CLAIMS</a:t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 smtClean="0"/>
              <a:t>Tyre</a:t>
            </a:r>
            <a:r>
              <a:rPr lang="en-US" dirty="0" smtClean="0"/>
              <a:t> (1) for vehicle wheels, having a tread band (10) comprising an annular central portion (1Oi) astride an equatorial plane (Y-Y) and two annular shoulder portions (10ii) arranged on axially opposite sides with respect to the annular central portion (1Oi) , the annular central portion (1Oi) being separated from each annular shoulder portion (10ii) by a respective circumferential groove (16), wherein the annular central portion (1Oi) comprises a plurality of blocks (20) arranged along at least one circumferential row (21) comprised between two circumferential grooves (16) , and at least one transversal </a:t>
            </a:r>
            <a:r>
              <a:rPr lang="en-US" dirty="0" err="1" smtClean="0"/>
              <a:t>sipe</a:t>
            </a:r>
            <a:r>
              <a:rPr lang="en-US" dirty="0" smtClean="0"/>
              <a:t> (30) adapted to define two circumferentially consecutive blocks (20) , wherein the transversal </a:t>
            </a:r>
            <a:r>
              <a:rPr lang="en-US" dirty="0" err="1" smtClean="0"/>
              <a:t>sipe</a:t>
            </a:r>
            <a:r>
              <a:rPr lang="en-US" dirty="0" smtClean="0"/>
              <a:t> (30) has a main surface (301) orientated in a substantially radial direction and provided with at least one deformation</a:t>
            </a:r>
            <a:br>
              <a:rPr lang="en-US" dirty="0" smtClean="0"/>
            </a:br>
            <a:r>
              <a:rPr lang="en-US" dirty="0" smtClean="0"/>
              <a:t>(302) defining, in the adjacent blocks (20), respective portions of mutual constraint, wherein said deformation</a:t>
            </a:r>
            <a:br>
              <a:rPr lang="en-US" dirty="0" smtClean="0"/>
            </a:br>
            <a:r>
              <a:rPr lang="en-US" dirty="0" smtClean="0"/>
              <a:t>(302) comprises at least one undercut portion (304) in a circumferential direction.</a:t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 err="1" smtClean="0"/>
              <a:t>Tyre</a:t>
            </a:r>
            <a:r>
              <a:rPr lang="en-US" dirty="0" smtClean="0"/>
              <a:t> (1) according to claim 1, wherein the main surface</a:t>
            </a:r>
            <a:br>
              <a:rPr lang="en-US" dirty="0" smtClean="0"/>
            </a:br>
            <a:r>
              <a:rPr lang="en-US" dirty="0" smtClean="0"/>
              <a:t>(301) is flat.</a:t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dirty="0" err="1" smtClean="0"/>
              <a:t>Tyre</a:t>
            </a:r>
            <a:r>
              <a:rPr lang="en-US" dirty="0" smtClean="0"/>
              <a:t> (1) according to claim 1, wherein the deformation</a:t>
            </a:r>
            <a:br>
              <a:rPr lang="en-US" dirty="0" smtClean="0"/>
            </a:br>
            <a:r>
              <a:rPr lang="en-US" dirty="0" smtClean="0"/>
              <a:t>(302) extends axially in a central area (303) of the </a:t>
            </a:r>
            <a:r>
              <a:rPr lang="en-US" dirty="0" err="1" smtClean="0"/>
              <a:t>sipe</a:t>
            </a:r>
            <a:r>
              <a:rPr lang="en-US" dirty="0" smtClean="0"/>
              <a:t> (30).</a:t>
            </a:r>
            <a:br>
              <a:rPr lang="en-US" dirty="0" smtClean="0"/>
            </a:br>
            <a:r>
              <a:rPr lang="en-US" dirty="0" smtClean="0"/>
              <a:t>4. </a:t>
            </a:r>
            <a:r>
              <a:rPr lang="en-US" dirty="0" err="1" smtClean="0"/>
              <a:t>Tyre</a:t>
            </a:r>
            <a:r>
              <a:rPr lang="en-US" dirty="0" smtClean="0"/>
              <a:t> (1) according to any one of the previous claims, wherein said deformation (302) extends </a:t>
            </a:r>
            <a:r>
              <a:rPr lang="en-US" dirty="0" err="1" smtClean="0"/>
              <a:t>radially</a:t>
            </a:r>
            <a:r>
              <a:rPr lang="en-US" dirty="0" smtClean="0"/>
              <a:t> in a central area (303) of the </a:t>
            </a:r>
            <a:r>
              <a:rPr lang="en-US" dirty="0" err="1" smtClean="0"/>
              <a:t>sipe</a:t>
            </a:r>
            <a:r>
              <a:rPr lang="en-US" dirty="0" smtClean="0"/>
              <a:t> (30) .</a:t>
            </a:r>
            <a:br>
              <a:rPr lang="en-US" dirty="0" smtClean="0"/>
            </a:br>
            <a:r>
              <a:rPr lang="en-US" dirty="0" smtClean="0"/>
              <a:t>5. </a:t>
            </a:r>
            <a:r>
              <a:rPr lang="en-US" dirty="0" err="1" smtClean="0"/>
              <a:t>Tyre</a:t>
            </a:r>
            <a:r>
              <a:rPr lang="en-US" dirty="0" smtClean="0"/>
              <a:t> (1) according to claim 4, wherein said deformation (302) extends </a:t>
            </a:r>
            <a:r>
              <a:rPr lang="en-US" dirty="0" err="1" smtClean="0"/>
              <a:t>radially</a:t>
            </a:r>
            <a:r>
              <a:rPr lang="en-US" dirty="0" smtClean="0"/>
              <a:t> along the entire radial extension of the </a:t>
            </a:r>
            <a:r>
              <a:rPr lang="en-US" dirty="0" err="1" smtClean="0"/>
              <a:t>sipe</a:t>
            </a:r>
            <a:r>
              <a:rPr lang="en-US" dirty="0" smtClean="0"/>
              <a:t> (30) 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+ </a:t>
            </a:r>
            <a:r>
              <a:rPr lang="en-US" b="1" dirty="0" err="1" smtClean="0"/>
              <a:t>Altri</a:t>
            </a:r>
            <a:r>
              <a:rPr lang="en-US" b="1" dirty="0" smtClean="0"/>
              <a:t> 23 claims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660232" y="1844824"/>
            <a:ext cx="23042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Le rivendicazioni indicano cosa volete proteggere dai contraffattori e sono o la parte legale del brevetto.</a:t>
            </a:r>
          </a:p>
          <a:p>
            <a:endParaRPr lang="it-IT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Il numero di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claims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è un indicatore di valore del brevetto.</a:t>
            </a:r>
          </a:p>
          <a:p>
            <a:endParaRPr lang="it-IT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Il dato in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espacenet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è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descritivo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e analizzabile solo singolarmente.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Database on </a:t>
            </a:r>
            <a:r>
              <a:rPr lang="it-IT" dirty="0" err="1" smtClean="0"/>
              <a:t>line</a:t>
            </a:r>
            <a:r>
              <a:rPr lang="it-IT" dirty="0" smtClean="0"/>
              <a:t>: ESPACENET (V)</a:t>
            </a:r>
            <a:br>
              <a:rPr lang="it-IT" dirty="0" smtClean="0"/>
            </a:br>
            <a:r>
              <a:rPr lang="it-IT" b="1" i="1" dirty="0" smtClean="0"/>
              <a:t>CITAZIONI</a:t>
            </a:r>
            <a:r>
              <a:rPr lang="it-IT" dirty="0" smtClean="0"/>
              <a:t> </a:t>
            </a:r>
            <a:r>
              <a:rPr lang="it-IT" sz="2400" dirty="0" smtClean="0"/>
              <a:t>PIRELLI TYRE FOR VEHICLE WEELS</a:t>
            </a: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9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5980906" cy="426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arrotondato 5"/>
          <p:cNvSpPr/>
          <p:nvPr/>
        </p:nvSpPr>
        <p:spPr bwMode="auto">
          <a:xfrm>
            <a:off x="611560" y="2060848"/>
            <a:ext cx="2592288" cy="288032"/>
          </a:xfrm>
          <a:prstGeom prst="roundRect">
            <a:avLst/>
          </a:prstGeom>
          <a:solidFill>
            <a:schemeClr val="accent2">
              <a:alpha val="3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660232" y="1988840"/>
            <a:ext cx="2304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Esportabili in XLS;</a:t>
            </a:r>
          </a:p>
          <a:p>
            <a:endParaRPr lang="it-IT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Navigabili (hyperlink)</a:t>
            </a:r>
          </a:p>
          <a:p>
            <a:endParaRPr lang="it-IT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Il numero di citazioni ricevute è un indicatore di valore del brevetto ma anche di flussi di conoscenza tra persone/aziende.</a:t>
            </a:r>
          </a:p>
          <a:p>
            <a:endParaRPr lang="it-IT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Database on </a:t>
            </a:r>
            <a:r>
              <a:rPr lang="it-IT" dirty="0" err="1" smtClean="0"/>
              <a:t>line</a:t>
            </a:r>
            <a:r>
              <a:rPr lang="it-IT" dirty="0" smtClean="0"/>
              <a:t>: ESPACENET (V)</a:t>
            </a:r>
            <a:br>
              <a:rPr lang="it-IT" dirty="0" smtClean="0"/>
            </a:br>
            <a:r>
              <a:rPr lang="it-IT" b="1" i="1" dirty="0" smtClean="0"/>
              <a:t>CITAZIONI</a:t>
            </a:r>
            <a:r>
              <a:rPr lang="it-IT" dirty="0" smtClean="0"/>
              <a:t> </a:t>
            </a:r>
            <a:r>
              <a:rPr lang="it-IT" sz="2400" dirty="0" smtClean="0"/>
              <a:t>PIRELLI TYRE FOR VEHICLE WEELS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9b</a:t>
            </a:r>
            <a:endParaRPr lang="en-GB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72816"/>
            <a:ext cx="55149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11560" y="1916832"/>
            <a:ext cx="2160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Come appaiono le citazioni nel documento originale </a:t>
            </a:r>
          </a:p>
          <a:p>
            <a:endParaRPr lang="it-IT" dirty="0" smtClean="0"/>
          </a:p>
          <a:p>
            <a:r>
              <a:rPr lang="it-IT" dirty="0" smtClean="0"/>
              <a:t>(notare la </a:t>
            </a:r>
            <a:r>
              <a:rPr lang="it-IT" b="1" dirty="0" smtClean="0"/>
              <a:t>categoria</a:t>
            </a:r>
            <a:r>
              <a:rPr lang="it-IT" dirty="0" smtClean="0"/>
              <a:t> che ci dice quanto è rilevante)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Database on </a:t>
            </a:r>
            <a:r>
              <a:rPr lang="it-IT" dirty="0" err="1" smtClean="0"/>
              <a:t>line</a:t>
            </a:r>
            <a:r>
              <a:rPr lang="it-IT" dirty="0" smtClean="0"/>
              <a:t>: ESPACENET (VII)</a:t>
            </a:r>
            <a:br>
              <a:rPr lang="it-IT" dirty="0" smtClean="0"/>
            </a:br>
            <a:r>
              <a:rPr lang="it-IT" b="1" i="1" dirty="0" smtClean="0"/>
              <a:t>FAMIGLIA </a:t>
            </a:r>
            <a:r>
              <a:rPr lang="it-IT" sz="2400" dirty="0" smtClean="0"/>
              <a:t>PIRELLI TYRE FOR VEHICLE WEELS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73056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804248" y="1844825"/>
            <a:ext cx="2088232" cy="4247317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Inpadoc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patent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family:</a:t>
            </a:r>
          </a:p>
          <a:p>
            <a:endParaRPr lang="it-IT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Tutti i brevetti con almeno una priorità in comune;</a:t>
            </a:r>
          </a:p>
          <a:p>
            <a:endParaRPr lang="it-IT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Misura il numero di uffici brevetti in cui è protetta l’invenzione e quindi è una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proxy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del valore del brevetto;</a:t>
            </a:r>
          </a:p>
          <a:p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Database on </a:t>
            </a:r>
            <a:r>
              <a:rPr lang="it-IT" dirty="0" err="1" smtClean="0"/>
              <a:t>line</a:t>
            </a:r>
            <a:r>
              <a:rPr lang="it-IT" dirty="0" smtClean="0"/>
              <a:t>: ESPACENET (VIII)</a:t>
            </a:r>
            <a:br>
              <a:rPr lang="it-IT" dirty="0" smtClean="0"/>
            </a:br>
            <a:r>
              <a:rPr lang="it-IT" b="1" i="1" dirty="0" smtClean="0"/>
              <a:t>INPADOC LEGAL DATA </a:t>
            </a:r>
            <a:r>
              <a:rPr lang="it-IT" sz="2400" dirty="0" smtClean="0"/>
              <a:t>EBAY BUY IT NOW </a:t>
            </a: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11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7544" y="4077072"/>
            <a:ext cx="7704856" cy="1477328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Inpadoc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legal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data:</a:t>
            </a:r>
          </a:p>
          <a:p>
            <a:endParaRPr lang="it-IT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Cambiamenti di proprietà, opposizioni, estensioni, licenze,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rinnovi…</a:t>
            </a:r>
            <a:endParaRPr lang="it-IT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Sono indicatori di valore di brevetto</a:t>
            </a:r>
          </a:p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Il dato in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espacenet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è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descritivo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e analizzabile solo singolarmente.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59150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6732240" y="1772816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3"/>
              </a:rPr>
              <a:t>US5845265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Il 25/2/2008 il brevetto del business </a:t>
            </a:r>
            <a:r>
              <a:rPr lang="it-IT" dirty="0" err="1" smtClean="0"/>
              <a:t>method</a:t>
            </a:r>
            <a:r>
              <a:rPr lang="it-IT" dirty="0" smtClean="0"/>
              <a:t> </a:t>
            </a:r>
            <a:r>
              <a:rPr lang="it-IT" i="1" dirty="0" err="1" smtClean="0"/>
              <a:t>buy</a:t>
            </a:r>
            <a:r>
              <a:rPr lang="it-IT" i="1" dirty="0" smtClean="0"/>
              <a:t> </a:t>
            </a:r>
            <a:r>
              <a:rPr lang="it-IT" i="1" dirty="0" err="1" smtClean="0"/>
              <a:t>it</a:t>
            </a:r>
            <a:r>
              <a:rPr lang="it-IT" i="1" dirty="0" smtClean="0"/>
              <a:t> </a:t>
            </a:r>
            <a:r>
              <a:rPr lang="it-IT" i="1" dirty="0" err="1" smtClean="0"/>
              <a:t>now</a:t>
            </a:r>
            <a:r>
              <a:rPr lang="it-IT" i="1" dirty="0" smtClean="0"/>
              <a:t> </a:t>
            </a:r>
            <a:r>
              <a:rPr lang="it-IT" dirty="0" smtClean="0"/>
              <a:t>viene acquistato da </a:t>
            </a:r>
            <a:r>
              <a:rPr lang="it-IT" dirty="0" err="1" smtClean="0"/>
              <a:t>ebay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Database on </a:t>
            </a:r>
            <a:r>
              <a:rPr lang="it-IT" dirty="0" err="1" smtClean="0"/>
              <a:t>line</a:t>
            </a:r>
            <a:r>
              <a:rPr lang="it-IT" dirty="0" smtClean="0"/>
              <a:t>: Google </a:t>
            </a:r>
            <a:r>
              <a:rPr lang="it-IT" dirty="0" err="1" smtClean="0"/>
              <a:t>Patent</a:t>
            </a:r>
            <a:r>
              <a:rPr lang="it-IT" dirty="0" smtClean="0"/>
              <a:t> </a:t>
            </a:r>
            <a:r>
              <a:rPr lang="it-IT" dirty="0" err="1" smtClean="0"/>
              <a:t>Search</a:t>
            </a:r>
            <a:r>
              <a:rPr lang="it-IT" dirty="0" smtClean="0"/>
              <a:t> (I)</a:t>
            </a:r>
            <a:br>
              <a:rPr lang="it-IT" dirty="0" smtClean="0"/>
            </a:br>
            <a:r>
              <a:rPr lang="it-IT" sz="2400" dirty="0" smtClean="0"/>
              <a:t>http://www.google.com/advanced_patent_search</a:t>
            </a: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12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7"/>
            <a:ext cx="685878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gnaposto contenuto 6"/>
          <p:cNvSpPr>
            <a:spLocks noGrp="1"/>
          </p:cNvSpPr>
          <p:nvPr>
            <p:ph idx="1"/>
          </p:nvPr>
        </p:nvSpPr>
        <p:spPr>
          <a:xfrm>
            <a:off x="2915816" y="2924944"/>
            <a:ext cx="5833020" cy="29710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b="1" i="1" dirty="0" smtClean="0"/>
              <a:t>Vantaggi:</a:t>
            </a:r>
          </a:p>
          <a:p>
            <a:pPr>
              <a:buNone/>
            </a:pPr>
            <a:r>
              <a:rPr lang="it-IT" sz="2400" dirty="0" smtClean="0"/>
              <a:t>Interfaccia interrogazione navigabile;</a:t>
            </a:r>
          </a:p>
          <a:p>
            <a:pPr>
              <a:buNone/>
            </a:pPr>
            <a:r>
              <a:rPr lang="it-IT" sz="2400" dirty="0" smtClean="0"/>
              <a:t>Interrogazione possibile in tutti i campi;</a:t>
            </a:r>
          </a:p>
          <a:p>
            <a:pPr>
              <a:buNone/>
            </a:pPr>
            <a:r>
              <a:rPr lang="it-IT" sz="2400" dirty="0" smtClean="0"/>
              <a:t>Accesso gratuito;</a:t>
            </a:r>
          </a:p>
          <a:p>
            <a:pPr>
              <a:buNone/>
            </a:pPr>
            <a:r>
              <a:rPr lang="it-IT" sz="2400" dirty="0" smtClean="0"/>
              <a:t>Navigabile per inventore, </a:t>
            </a:r>
            <a:r>
              <a:rPr lang="it-IT" sz="2400" dirty="0" err="1" smtClean="0"/>
              <a:t>applicant</a:t>
            </a:r>
            <a:r>
              <a:rPr lang="it-IT" sz="2400" dirty="0" smtClean="0"/>
              <a:t>.</a:t>
            </a:r>
          </a:p>
          <a:p>
            <a:pPr>
              <a:buNone/>
            </a:pPr>
            <a:r>
              <a:rPr lang="it-IT" b="1" i="1" dirty="0" smtClean="0"/>
              <a:t>Svantaggi:</a:t>
            </a:r>
          </a:p>
          <a:p>
            <a:pPr>
              <a:buNone/>
            </a:pPr>
            <a:r>
              <a:rPr lang="it-IT" sz="2400" dirty="0" smtClean="0"/>
              <a:t>Non interrogabile per dati geografici;</a:t>
            </a:r>
          </a:p>
          <a:p>
            <a:pPr>
              <a:buNone/>
            </a:pPr>
            <a:r>
              <a:rPr lang="it-IT" sz="2400" dirty="0" smtClean="0"/>
              <a:t>Dati non raggruppabili in </a:t>
            </a:r>
            <a:r>
              <a:rPr lang="it-IT" sz="2400" dirty="0" err="1" smtClean="0"/>
              <a:t>summaries</a:t>
            </a:r>
            <a:r>
              <a:rPr lang="it-IT" sz="2400" dirty="0" smtClean="0"/>
              <a:t>; numero uff brevetti limitato</a:t>
            </a:r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Database on </a:t>
            </a:r>
            <a:r>
              <a:rPr lang="it-IT" dirty="0" err="1" smtClean="0">
                <a:solidFill>
                  <a:schemeClr val="tx1"/>
                </a:solidFill>
              </a:rPr>
              <a:t>line</a:t>
            </a:r>
            <a:r>
              <a:rPr lang="it-IT" dirty="0" smtClean="0">
                <a:solidFill>
                  <a:schemeClr val="tx1"/>
                </a:solidFill>
              </a:rPr>
              <a:t>: Google </a:t>
            </a:r>
            <a:r>
              <a:rPr lang="it-IT" dirty="0" err="1" smtClean="0">
                <a:solidFill>
                  <a:schemeClr val="tx1"/>
                </a:solidFill>
              </a:rPr>
              <a:t>Patent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Search</a:t>
            </a:r>
            <a:r>
              <a:rPr lang="it-IT" dirty="0" smtClean="0">
                <a:solidFill>
                  <a:schemeClr val="tx1"/>
                </a:solidFill>
              </a:rPr>
              <a:t> (II)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ricerca brevetti </a:t>
            </a:r>
            <a:r>
              <a:rPr lang="it-IT" dirty="0" err="1" smtClean="0">
                <a:solidFill>
                  <a:schemeClr val="tx1"/>
                </a:solidFill>
              </a:rPr>
              <a:t>applicant</a:t>
            </a:r>
            <a:r>
              <a:rPr lang="it-IT" dirty="0" smtClean="0">
                <a:solidFill>
                  <a:schemeClr val="tx1"/>
                </a:solidFill>
              </a:rPr>
              <a:t> / classe </a:t>
            </a:r>
            <a:r>
              <a:rPr lang="it-IT" dirty="0" err="1" smtClean="0">
                <a:solidFill>
                  <a:schemeClr val="tx1"/>
                </a:solidFill>
              </a:rPr>
              <a:t>tech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1560" y="1772816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Una ricerca mirata a trovare i </a:t>
            </a:r>
            <a:r>
              <a:rPr lang="it-IT" sz="1600" dirty="0" smtClean="0"/>
              <a:t>brevetti </a:t>
            </a:r>
            <a:r>
              <a:rPr lang="it-IT" sz="1600" dirty="0" err="1" smtClean="0"/>
              <a:t>Huawei</a:t>
            </a:r>
            <a:r>
              <a:rPr lang="it-IT" sz="1600" dirty="0" smtClean="0"/>
              <a:t> </a:t>
            </a:r>
            <a:r>
              <a:rPr lang="it-IT" sz="1600" dirty="0" smtClean="0"/>
              <a:t>in H04M (</a:t>
            </a:r>
            <a:r>
              <a:rPr lang="it-IT" sz="1600" dirty="0" err="1" smtClean="0"/>
              <a:t>telephonic</a:t>
            </a:r>
            <a:r>
              <a:rPr lang="it-IT" sz="1600" dirty="0" smtClean="0"/>
              <a:t> </a:t>
            </a:r>
            <a:r>
              <a:rPr lang="it-IT" sz="1600" dirty="0" err="1" smtClean="0"/>
              <a:t>communications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844824"/>
            <a:ext cx="4791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24944"/>
            <a:ext cx="63150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Database on line: </a:t>
            </a:r>
            <a:r>
              <a:rPr lang="it-IT" dirty="0" smtClean="0">
                <a:hlinkClick r:id="rId2"/>
              </a:rPr>
              <a:t>http://assignment.uspto.gov/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USPTO </a:t>
            </a:r>
            <a:r>
              <a:rPr lang="it-IT" dirty="0" err="1" smtClean="0"/>
              <a:t>Assignments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14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516216" y="1916832"/>
            <a:ext cx="20162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Risorsa gratuita che consente la navigazione all’interno degli </a:t>
            </a:r>
            <a:r>
              <a:rPr lang="it-IT" dirty="0" err="1" smtClean="0"/>
              <a:t>assignee</a:t>
            </a:r>
            <a:r>
              <a:rPr lang="it-IT" dirty="0" smtClean="0"/>
              <a:t> di brevetto USPTO</a:t>
            </a:r>
          </a:p>
          <a:p>
            <a:endParaRPr lang="it-IT" dirty="0" smtClean="0"/>
          </a:p>
          <a:p>
            <a:r>
              <a:rPr lang="it-IT" dirty="0" smtClean="0"/>
              <a:t>La ricerca sul campo </a:t>
            </a:r>
            <a:r>
              <a:rPr lang="it-IT" dirty="0" err="1" smtClean="0"/>
              <a:t>assignee</a:t>
            </a:r>
            <a:r>
              <a:rPr lang="it-IT" dirty="0" smtClean="0"/>
              <a:t> non è focalizzata sul nome</a:t>
            </a:r>
          </a:p>
          <a:p>
            <a:endParaRPr lang="it-IT" dirty="0" smtClean="0"/>
          </a:p>
          <a:p>
            <a:r>
              <a:rPr lang="it-IT" dirty="0" smtClean="0"/>
              <a:t>Diversi criteri di filtro 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5328592" cy="421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USPTO </a:t>
            </a:r>
            <a:r>
              <a:rPr lang="it-IT" sz="4400" dirty="0" err="1" smtClean="0"/>
              <a:t>assignments</a:t>
            </a:r>
            <a:r>
              <a:rPr lang="it-IT" sz="4400" dirty="0" smtClean="0"/>
              <a:t> (II)</a:t>
            </a:r>
            <a:endParaRPr lang="it-IT" sz="4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17</a:t>
            </a:r>
            <a:endParaRPr lang="en-GB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38576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4788024" y="1916832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Traccia i trasferimenti di brevetti su USPTO.</a:t>
            </a:r>
          </a:p>
          <a:p>
            <a:endParaRPr lang="it-IT" dirty="0" smtClean="0"/>
          </a:p>
          <a:p>
            <a:r>
              <a:rPr lang="it-IT" dirty="0" smtClean="0"/>
              <a:t>Proviamo a cercare MERCEXCHANGE già visto in precedenza.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4644008" y="1916832"/>
            <a:ext cx="4114800" cy="2518539"/>
            <a:chOff x="4716016" y="1772816"/>
            <a:chExt cx="4114800" cy="2518539"/>
          </a:xfrm>
        </p:grpSpPr>
        <p:pic>
          <p:nvPicPr>
            <p:cNvPr id="399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1772816"/>
              <a:ext cx="4114800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asellaDiTesto 6"/>
            <p:cNvSpPr txBox="1"/>
            <p:nvPr/>
          </p:nvSpPr>
          <p:spPr>
            <a:xfrm>
              <a:off x="4788024" y="3645024"/>
              <a:ext cx="4032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Ritroviamo il brevetto di ‘Buy </a:t>
              </a:r>
              <a:r>
                <a:rPr lang="it-IT" dirty="0" err="1" smtClean="0"/>
                <a:t>it</a:t>
              </a:r>
              <a:r>
                <a:rPr lang="it-IT" dirty="0" smtClean="0"/>
                <a:t> </a:t>
              </a:r>
              <a:r>
                <a:rPr lang="it-IT" dirty="0" err="1" smtClean="0"/>
                <a:t>now</a:t>
              </a:r>
              <a:r>
                <a:rPr lang="it-IT" dirty="0" smtClean="0"/>
                <a:t>’ e all’interno il trasferimento a </a:t>
              </a:r>
              <a:r>
                <a:rPr lang="it-IT" dirty="0" err="1" smtClean="0"/>
                <a:t>Ebay</a:t>
              </a:r>
              <a:endParaRPr lang="it-IT" dirty="0"/>
            </a:p>
          </p:txBody>
        </p:sp>
      </p:grp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861048"/>
            <a:ext cx="58578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Come utilizzare le informazioni di brevetto per incrementare il proprio vantaggio competitivo</a:t>
            </a:r>
            <a:endParaRPr lang="en-GB" dirty="0" smtClean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9"/>
            <a:ext cx="8229600" cy="417616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600" b="1" dirty="0" err="1" smtClean="0"/>
              <a:t>Tre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tipologie</a:t>
            </a:r>
            <a:r>
              <a:rPr lang="en-US" sz="2600" b="1" dirty="0" smtClean="0"/>
              <a:t>:</a:t>
            </a:r>
            <a:endParaRPr lang="it-IT" sz="2600" b="1" dirty="0" smtClean="0"/>
          </a:p>
          <a:p>
            <a:pPr eaLnBrk="1" hangingPunct="1">
              <a:defRPr/>
            </a:pPr>
            <a:r>
              <a:rPr lang="it-IT" sz="2600" b="1" dirty="0" smtClean="0"/>
              <a:t>strategia offensiva: </a:t>
            </a:r>
            <a:r>
              <a:rPr lang="it-IT" sz="2600" dirty="0" smtClean="0"/>
              <a:t>valutare il portafoglio brevettuale per </a:t>
            </a:r>
            <a:r>
              <a:rPr lang="it-IT" sz="2600" dirty="0" err="1" smtClean="0"/>
              <a:t>merge</a:t>
            </a:r>
            <a:r>
              <a:rPr lang="it-IT" sz="2600" dirty="0" smtClean="0"/>
              <a:t> / acquisizione</a:t>
            </a:r>
          </a:p>
          <a:p>
            <a:pPr eaLnBrk="1" hangingPunct="1">
              <a:defRPr/>
            </a:pPr>
            <a:r>
              <a:rPr lang="it-IT" sz="2600" b="1" dirty="0" smtClean="0"/>
              <a:t>strategia difensiva: </a:t>
            </a:r>
            <a:r>
              <a:rPr lang="it-IT" sz="2600" dirty="0" smtClean="0"/>
              <a:t>valutare se esiste già un innovazione che voglio brevettare / utilizzare (difesa da </a:t>
            </a:r>
            <a:r>
              <a:rPr lang="it-IT" sz="2600" dirty="0" err="1" smtClean="0"/>
              <a:t>patent</a:t>
            </a:r>
            <a:r>
              <a:rPr lang="it-IT" sz="2600" dirty="0" smtClean="0"/>
              <a:t> </a:t>
            </a:r>
            <a:r>
              <a:rPr lang="it-IT" sz="2600" dirty="0" err="1" smtClean="0"/>
              <a:t>trolls</a:t>
            </a:r>
            <a:r>
              <a:rPr lang="it-IT" sz="2600" dirty="0" smtClean="0"/>
              <a:t> per es.) </a:t>
            </a:r>
          </a:p>
          <a:p>
            <a:pPr eaLnBrk="1" hangingPunct="1">
              <a:defRPr/>
            </a:pPr>
            <a:r>
              <a:rPr lang="it-IT" sz="2600" b="1" dirty="0" smtClean="0"/>
              <a:t>strategia investigativa: </a:t>
            </a:r>
            <a:r>
              <a:rPr lang="it-IT" sz="2600" dirty="0" smtClean="0"/>
              <a:t>cosa stanno brevettando i miei </a:t>
            </a:r>
            <a:r>
              <a:rPr lang="it-IT" sz="2600" dirty="0" err="1" smtClean="0"/>
              <a:t>competitors</a:t>
            </a:r>
            <a:r>
              <a:rPr lang="it-IT" sz="2600" dirty="0" smtClean="0"/>
              <a:t>? chi sono i migliori inventori nel mio campo? Come trovo potenziali partner?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3200" b="1" dirty="0" smtClean="0"/>
          </a:p>
        </p:txBody>
      </p:sp>
      <p:sp>
        <p:nvSpPr>
          <p:cNvPr id="4100" name="Segnaposto piè di pagina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Database on </a:t>
            </a:r>
            <a:r>
              <a:rPr lang="it-IT" dirty="0" err="1" smtClean="0"/>
              <a:t>line</a:t>
            </a:r>
            <a:r>
              <a:rPr lang="it-IT" dirty="0" smtClean="0"/>
              <a:t>: WIPO classi tecnologiche http://www.wipo.int/</a:t>
            </a:r>
            <a:r>
              <a:rPr lang="it-IT" dirty="0" err="1" smtClean="0"/>
              <a:t>ipcpub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15</a:t>
            </a:r>
            <a:endParaRPr lang="en-GB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5915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827584" y="443711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Consente la navigazione all’interno delle classi e la ricerca per parole chiave </a:t>
            </a:r>
            <a:endParaRPr lang="it-IT" i="1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Database on </a:t>
            </a:r>
            <a:r>
              <a:rPr lang="it-IT" dirty="0" err="1" smtClean="0"/>
              <a:t>line</a:t>
            </a:r>
            <a:r>
              <a:rPr lang="it-IT" dirty="0" smtClean="0"/>
              <a:t>: WIPO PATENTSCOPE http://www.wipo.int/</a:t>
            </a:r>
            <a:r>
              <a:rPr lang="it-IT" dirty="0" err="1" smtClean="0"/>
              <a:t>patentscope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16</a:t>
            </a:r>
            <a:endParaRPr lang="en-GB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772816"/>
            <a:ext cx="5904656" cy="354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444208" y="1628800"/>
            <a:ext cx="24482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Risorsa gratuita che consente la ricerca avanzata di dati</a:t>
            </a:r>
          </a:p>
          <a:p>
            <a:endParaRPr lang="it-IT" dirty="0" smtClean="0"/>
          </a:p>
          <a:p>
            <a:r>
              <a:rPr lang="it-IT" dirty="0" smtClean="0"/>
              <a:t>Consente </a:t>
            </a:r>
            <a:r>
              <a:rPr lang="it-IT" dirty="0" err="1" smtClean="0"/>
              <a:t>reports</a:t>
            </a:r>
            <a:r>
              <a:rPr lang="it-IT" dirty="0" smtClean="0"/>
              <a:t> aggregati e la creazione di grafici.</a:t>
            </a:r>
          </a:p>
          <a:p>
            <a:endParaRPr lang="it-IT" dirty="0" smtClean="0"/>
          </a:p>
          <a:p>
            <a:r>
              <a:rPr lang="it-IT" sz="1200" dirty="0" smtClean="0"/>
              <a:t>Copre: PCT, Argentina, </a:t>
            </a:r>
            <a:r>
              <a:rPr lang="it-IT" sz="1200" dirty="0" err="1" smtClean="0"/>
              <a:t>Brazil</a:t>
            </a:r>
            <a:r>
              <a:rPr lang="it-IT" sz="1200" dirty="0" smtClean="0"/>
              <a:t>, Chile, Colombia, Costa </a:t>
            </a:r>
            <a:r>
              <a:rPr lang="it-IT" sz="1200" dirty="0" err="1" smtClean="0"/>
              <a:t>Rica</a:t>
            </a:r>
            <a:r>
              <a:rPr lang="it-IT" sz="1200" dirty="0" smtClean="0"/>
              <a:t>, Cuba, </a:t>
            </a:r>
            <a:r>
              <a:rPr lang="it-IT" sz="1200" dirty="0" err="1" smtClean="0"/>
              <a:t>Dominican</a:t>
            </a:r>
            <a:r>
              <a:rPr lang="it-IT" sz="1200" dirty="0" smtClean="0"/>
              <a:t> Rep., Ecuador, </a:t>
            </a:r>
            <a:r>
              <a:rPr lang="it-IT" sz="1200" dirty="0" err="1" smtClean="0"/>
              <a:t>El</a:t>
            </a:r>
            <a:r>
              <a:rPr lang="it-IT" sz="1200" dirty="0" smtClean="0"/>
              <a:t> Salvador, Guatemala, Honduras, Israel, Jordan, Kenya, Mexico, </a:t>
            </a:r>
            <a:r>
              <a:rPr lang="it-IT" sz="1200" dirty="0" err="1" smtClean="0"/>
              <a:t>Morocco</a:t>
            </a:r>
            <a:r>
              <a:rPr lang="it-IT" sz="1200" dirty="0" smtClean="0"/>
              <a:t>, Nicaragua, Panama, </a:t>
            </a:r>
            <a:r>
              <a:rPr lang="it-IT" sz="1200" dirty="0" err="1" smtClean="0"/>
              <a:t>Peru</a:t>
            </a:r>
            <a:r>
              <a:rPr lang="it-IT" sz="1200" dirty="0" smtClean="0"/>
              <a:t>, Republic </a:t>
            </a:r>
            <a:r>
              <a:rPr lang="it-IT" sz="1200" dirty="0" err="1" smtClean="0"/>
              <a:t>of</a:t>
            </a:r>
            <a:r>
              <a:rPr lang="it-IT" sz="1200" dirty="0" smtClean="0"/>
              <a:t> </a:t>
            </a:r>
            <a:r>
              <a:rPr lang="it-IT" sz="1200" dirty="0" err="1" smtClean="0"/>
              <a:t>Korea</a:t>
            </a:r>
            <a:r>
              <a:rPr lang="it-IT" sz="1200" dirty="0" smtClean="0"/>
              <a:t>, </a:t>
            </a:r>
            <a:r>
              <a:rPr lang="it-IT" sz="1200" dirty="0" err="1" smtClean="0"/>
              <a:t>Russian</a:t>
            </a:r>
            <a:r>
              <a:rPr lang="it-IT" sz="1200" dirty="0" smtClean="0"/>
              <a:t> </a:t>
            </a:r>
            <a:r>
              <a:rPr lang="it-IT" sz="1200" dirty="0" err="1" smtClean="0"/>
              <a:t>Federation</a:t>
            </a:r>
            <a:r>
              <a:rPr lang="it-IT" sz="1200" dirty="0" smtClean="0"/>
              <a:t>, </a:t>
            </a:r>
            <a:r>
              <a:rPr lang="it-IT" sz="1200" dirty="0" err="1" smtClean="0"/>
              <a:t>Russian</a:t>
            </a:r>
            <a:r>
              <a:rPr lang="it-IT" sz="1200" dirty="0" smtClean="0"/>
              <a:t> </a:t>
            </a:r>
            <a:r>
              <a:rPr lang="it-IT" sz="1200" dirty="0" err="1" smtClean="0"/>
              <a:t>Federation</a:t>
            </a:r>
            <a:r>
              <a:rPr lang="it-IT" sz="1200" dirty="0" smtClean="0"/>
              <a:t> (USSR data), Singapore, South Africa, </a:t>
            </a:r>
            <a:r>
              <a:rPr lang="it-IT" sz="1200" dirty="0" err="1" smtClean="0"/>
              <a:t>Spain</a:t>
            </a:r>
            <a:r>
              <a:rPr lang="it-IT" sz="1200" dirty="0" smtClean="0"/>
              <a:t>, Uruguay, </a:t>
            </a:r>
            <a:r>
              <a:rPr lang="it-IT" sz="1200" dirty="0" err="1" smtClean="0"/>
              <a:t>Viet</a:t>
            </a:r>
            <a:r>
              <a:rPr lang="it-IT" sz="1200" dirty="0" smtClean="0"/>
              <a:t> </a:t>
            </a:r>
            <a:r>
              <a:rPr lang="it-IT" sz="1200" dirty="0" err="1" smtClean="0"/>
              <a:t>Nam</a:t>
            </a:r>
            <a:r>
              <a:rPr lang="it-IT" sz="1200" dirty="0" smtClean="0"/>
              <a:t>, ARIPO, EPO</a:t>
            </a:r>
            <a:endParaRPr lang="it-IT" sz="1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5576" y="537321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Classe IPC = ‘A’ risultati per top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applicant</a:t>
            </a:r>
            <a:r>
              <a:rPr lang="it-IT" dirty="0" smtClean="0"/>
              <a:t> (notare nomi duplicati)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Database on </a:t>
            </a:r>
            <a:r>
              <a:rPr lang="it-IT" dirty="0" err="1" smtClean="0"/>
              <a:t>line</a:t>
            </a:r>
            <a:r>
              <a:rPr lang="it-IT" dirty="0" smtClean="0"/>
              <a:t>: PATSTAT- </a:t>
            </a:r>
            <a:r>
              <a:rPr lang="it-IT" dirty="0" err="1" smtClean="0"/>
              <a:t>ICrios</a:t>
            </a:r>
            <a:r>
              <a:rPr lang="it-IT" dirty="0" smtClean="0"/>
              <a:t> Database</a:t>
            </a:r>
            <a:br>
              <a:rPr lang="it-IT" dirty="0" smtClean="0"/>
            </a:br>
            <a:r>
              <a:rPr lang="it-IT" dirty="0" smtClean="0"/>
              <a:t> http://db.crios.unibocconi.it/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18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916833"/>
            <a:ext cx="2160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3333CC"/>
                </a:solidFill>
              </a:rPr>
              <a:t>+ Accesso libero;</a:t>
            </a:r>
          </a:p>
          <a:p>
            <a:endParaRPr lang="it-IT" dirty="0" smtClean="0">
              <a:solidFill>
                <a:srgbClr val="3333CC"/>
              </a:solidFill>
            </a:endParaRPr>
          </a:p>
          <a:p>
            <a:r>
              <a:rPr lang="it-IT" dirty="0" smtClean="0">
                <a:solidFill>
                  <a:srgbClr val="3333CC"/>
                </a:solidFill>
              </a:rPr>
              <a:t>+ Consente di scaricare dati in CSV  per 18 tipi di </a:t>
            </a:r>
            <a:r>
              <a:rPr lang="it-IT" dirty="0" err="1" smtClean="0">
                <a:solidFill>
                  <a:srgbClr val="3333CC"/>
                </a:solidFill>
              </a:rPr>
              <a:t>reports</a:t>
            </a:r>
            <a:r>
              <a:rPr lang="it-IT" dirty="0" smtClean="0">
                <a:solidFill>
                  <a:srgbClr val="3333CC"/>
                </a:solidFill>
              </a:rPr>
              <a:t>;</a:t>
            </a:r>
          </a:p>
          <a:p>
            <a:endParaRPr lang="it-IT" dirty="0" smtClean="0">
              <a:solidFill>
                <a:srgbClr val="3333CC"/>
              </a:solidFill>
            </a:endParaRPr>
          </a:p>
          <a:p>
            <a:r>
              <a:rPr lang="it-IT" dirty="0" smtClean="0">
                <a:solidFill>
                  <a:srgbClr val="3333CC"/>
                </a:solidFill>
              </a:rPr>
              <a:t>+ Dati ripuliti e riclassificati; dati geografici disponibili;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- Basso livello di personalizzazione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6462" y="1844824"/>
            <a:ext cx="571397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Database on </a:t>
            </a:r>
            <a:r>
              <a:rPr lang="it-IT" dirty="0" err="1" smtClean="0"/>
              <a:t>line</a:t>
            </a:r>
            <a:r>
              <a:rPr lang="it-IT" dirty="0" smtClean="0"/>
              <a:t> a pagamento</a:t>
            </a:r>
            <a:br>
              <a:rPr lang="it-IT" dirty="0" smtClean="0"/>
            </a:br>
            <a:r>
              <a:rPr lang="it-IT" dirty="0" err="1" smtClean="0"/>
              <a:t>Derwent</a:t>
            </a:r>
            <a:r>
              <a:rPr lang="it-IT" dirty="0" smtClean="0"/>
              <a:t> WPI, </a:t>
            </a:r>
            <a:r>
              <a:rPr lang="it-IT" dirty="0" err="1" smtClean="0"/>
              <a:t>Thomson</a:t>
            </a:r>
            <a:r>
              <a:rPr lang="it-IT" dirty="0" smtClean="0"/>
              <a:t> </a:t>
            </a:r>
            <a:r>
              <a:rPr lang="it-IT" dirty="0" err="1" smtClean="0"/>
              <a:t>innoviation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18a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988840"/>
            <a:ext cx="8064896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Derwent</a:t>
            </a:r>
            <a:r>
              <a:rPr lang="en-US" sz="2400" b="1" dirty="0" smtClean="0"/>
              <a:t> World Patents Index (DWPI) </a:t>
            </a:r>
            <a:r>
              <a:rPr lang="en-US" sz="1300" b="1" dirty="0" smtClean="0"/>
              <a:t>http://thomsonreuters.com/products_services/legal/legal_products/intellectual_property/dwpi/</a:t>
            </a:r>
            <a:endParaRPr lang="it-IT" sz="1300" dirty="0" smtClean="0"/>
          </a:p>
          <a:p>
            <a:endParaRPr lang="it-IT" dirty="0" smtClean="0"/>
          </a:p>
          <a:p>
            <a:r>
              <a:rPr lang="it-IT" dirty="0" smtClean="0"/>
              <a:t>è una banca dati commerciale di </a:t>
            </a:r>
            <a:r>
              <a:rPr lang="it-IT" dirty="0" err="1" smtClean="0"/>
              <a:t>Thomson</a:t>
            </a:r>
            <a:r>
              <a:rPr lang="it-IT" dirty="0" smtClean="0"/>
              <a:t> </a:t>
            </a:r>
            <a:r>
              <a:rPr lang="it-IT" dirty="0" err="1" smtClean="0"/>
              <a:t>Reuters</a:t>
            </a:r>
            <a:r>
              <a:rPr lang="it-IT" dirty="0" smtClean="0"/>
              <a:t> che conta circa 20 milioni di famiglie di brevetti. I dati sono normalizzati, riclassificati e corretti da esperti.</a:t>
            </a:r>
          </a:p>
          <a:p>
            <a:endParaRPr lang="it-IT" dirty="0" smtClean="0"/>
          </a:p>
          <a:p>
            <a:r>
              <a:rPr lang="it-IT" sz="2400" b="1" dirty="0" err="1" smtClean="0"/>
              <a:t>Thomson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Innovation</a:t>
            </a:r>
            <a:r>
              <a:rPr lang="it-IT" b="1" dirty="0" smtClean="0"/>
              <a:t>: </a:t>
            </a:r>
            <a:r>
              <a:rPr lang="it-IT" sz="1400" b="1" dirty="0" smtClean="0"/>
              <a:t>http://www.thomsoninnovation.com</a:t>
            </a:r>
            <a:endParaRPr lang="it-IT" sz="1400" dirty="0" smtClean="0"/>
          </a:p>
          <a:p>
            <a:endParaRPr lang="it-IT" dirty="0" smtClean="0"/>
          </a:p>
          <a:p>
            <a:r>
              <a:rPr lang="it-IT" dirty="0" smtClean="0"/>
              <a:t>La piattaforma di ricerca di </a:t>
            </a:r>
            <a:r>
              <a:rPr lang="it-IT" dirty="0" err="1" smtClean="0"/>
              <a:t>Thomson</a:t>
            </a:r>
            <a:r>
              <a:rPr lang="it-IT" dirty="0" smtClean="0"/>
              <a:t> </a:t>
            </a:r>
            <a:r>
              <a:rPr lang="it-IT" dirty="0" err="1" smtClean="0"/>
              <a:t>Reuters</a:t>
            </a:r>
            <a:r>
              <a:rPr lang="it-IT" dirty="0" smtClean="0"/>
              <a:t> dà la possibilità di ricercare nella letteratura brevettuale e non brevettuale e tra i dati aziendali. La piattaforma mette a disposizione diverse possibilità di analisi semantica dei dati bibliografici, delle citazioni e dei testi.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Database off </a:t>
            </a:r>
            <a:r>
              <a:rPr lang="it-IT" dirty="0" err="1" smtClean="0"/>
              <a:t>line</a:t>
            </a:r>
            <a:r>
              <a:rPr lang="it-IT" dirty="0" smtClean="0"/>
              <a:t>: PATSTAT</a:t>
            </a:r>
            <a:br>
              <a:rPr lang="it-IT" dirty="0" smtClean="0"/>
            </a:br>
            <a:r>
              <a:rPr lang="it-IT" sz="2000" dirty="0" smtClean="0"/>
              <a:t>http://www.epo.org/</a:t>
            </a:r>
            <a:r>
              <a:rPr lang="it-IT" sz="2000" dirty="0" err="1" smtClean="0"/>
              <a:t>searching</a:t>
            </a:r>
            <a:r>
              <a:rPr lang="it-IT" sz="2000" dirty="0" smtClean="0"/>
              <a:t>/</a:t>
            </a:r>
            <a:r>
              <a:rPr lang="it-IT" sz="2000" dirty="0" err="1" smtClean="0"/>
              <a:t>subscription</a:t>
            </a:r>
            <a:r>
              <a:rPr lang="it-IT" sz="2000" dirty="0" smtClean="0"/>
              <a:t>/</a:t>
            </a:r>
            <a:r>
              <a:rPr lang="it-IT" sz="2000" dirty="0" err="1" smtClean="0"/>
              <a:t>raw</a:t>
            </a:r>
            <a:r>
              <a:rPr lang="it-IT" sz="2000" dirty="0" smtClean="0"/>
              <a:t>/product-14-24.html</a:t>
            </a: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19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916832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Contiene i dati completi di brevetto per più di 80 uffici brevetti, 60M di brevetti (= </a:t>
            </a:r>
            <a:r>
              <a:rPr lang="it-IT" dirty="0" err="1" smtClean="0"/>
              <a:t>Espacenet</a:t>
            </a:r>
            <a:r>
              <a:rPr lang="it-IT" dirty="0" smtClean="0"/>
              <a:t>)</a:t>
            </a:r>
          </a:p>
          <a:p>
            <a:r>
              <a:rPr lang="it-IT" dirty="0" smtClean="0"/>
              <a:t>DB relazionale suddiviso in 23 tabelle </a:t>
            </a:r>
            <a:r>
              <a:rPr lang="it-IT" sz="1400" dirty="0" smtClean="0"/>
              <a:t>(dati legali TLS221 distribuita a parte)</a:t>
            </a:r>
          </a:p>
          <a:p>
            <a:endParaRPr lang="it-IT" dirty="0" smtClean="0"/>
          </a:p>
          <a:p>
            <a:pPr>
              <a:buNone/>
            </a:pPr>
            <a:r>
              <a:rPr lang="it-IT" b="1" i="1" dirty="0" smtClean="0"/>
              <a:t>Vantaggi:</a:t>
            </a:r>
          </a:p>
          <a:p>
            <a:pPr>
              <a:buNone/>
            </a:pPr>
            <a:r>
              <a:rPr lang="it-IT" dirty="0" smtClean="0"/>
              <a:t>Completezza dei dati; </a:t>
            </a:r>
            <a:r>
              <a:rPr lang="it-IT" dirty="0" err="1" smtClean="0"/>
              <a:t>dati</a:t>
            </a:r>
            <a:r>
              <a:rPr lang="it-IT" dirty="0" smtClean="0"/>
              <a:t> geografici disponibili (EP / EU)</a:t>
            </a:r>
          </a:p>
          <a:p>
            <a:pPr>
              <a:buNone/>
            </a:pPr>
            <a:r>
              <a:rPr lang="it-IT" dirty="0" smtClean="0"/>
              <a:t>Standard utilizzato da numerosi enti</a:t>
            </a:r>
          </a:p>
          <a:p>
            <a:pPr>
              <a:buNone/>
            </a:pPr>
            <a:r>
              <a:rPr lang="it-IT" dirty="0" smtClean="0"/>
              <a:t>Numerose risorse ‘</a:t>
            </a:r>
            <a:r>
              <a:rPr lang="it-IT" dirty="0" err="1" smtClean="0"/>
              <a:t>plug</a:t>
            </a:r>
            <a:r>
              <a:rPr lang="it-IT" dirty="0" smtClean="0"/>
              <a:t> and play’ (nomi standard, inventori </a:t>
            </a:r>
            <a:r>
              <a:rPr lang="it-IT" dirty="0" err="1" smtClean="0"/>
              <a:t>accademici…</a:t>
            </a:r>
            <a:r>
              <a:rPr lang="it-IT" dirty="0" smtClean="0"/>
              <a:t>)</a:t>
            </a:r>
          </a:p>
          <a:p>
            <a:pPr>
              <a:buNone/>
            </a:pPr>
            <a:endParaRPr lang="it-IT" b="1" i="1" dirty="0" smtClean="0"/>
          </a:p>
          <a:p>
            <a:pPr>
              <a:buNone/>
            </a:pPr>
            <a:r>
              <a:rPr lang="it-IT" b="1" i="1" dirty="0" smtClean="0"/>
              <a:t>Svantaggi:</a:t>
            </a:r>
          </a:p>
          <a:p>
            <a:pPr>
              <a:buNone/>
            </a:pPr>
            <a:r>
              <a:rPr lang="it-IT" dirty="0" smtClean="0"/>
              <a:t>Risorsa a pagamento</a:t>
            </a:r>
          </a:p>
          <a:p>
            <a:pPr>
              <a:buNone/>
            </a:pPr>
            <a:r>
              <a:rPr lang="it-IT" dirty="0" smtClean="0"/>
              <a:t>Alto costo di </a:t>
            </a:r>
            <a:r>
              <a:rPr lang="it-IT" dirty="0" err="1" smtClean="0"/>
              <a:t>setup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Dati non normalizzati e non riclassificati;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Database off </a:t>
            </a:r>
            <a:r>
              <a:rPr lang="it-IT" dirty="0" err="1" smtClean="0"/>
              <a:t>line</a:t>
            </a:r>
            <a:r>
              <a:rPr lang="it-IT" dirty="0" smtClean="0"/>
              <a:t>: NBER</a:t>
            </a:r>
            <a:br>
              <a:rPr lang="it-IT" dirty="0" smtClean="0"/>
            </a:br>
            <a:r>
              <a:rPr lang="it-IT" sz="2000" dirty="0" smtClean="0"/>
              <a:t> http://www.nber.org/</a:t>
            </a:r>
            <a:r>
              <a:rPr lang="it-IT" sz="2000" dirty="0" err="1" smtClean="0"/>
              <a:t>patents</a:t>
            </a:r>
            <a:r>
              <a:rPr lang="it-IT" sz="2000" dirty="0" smtClean="0"/>
              <a:t>/</a:t>
            </a: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20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916832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Contiene i dati completi di brevetto per USPTO ed un match con i dati di COMPUSTAT; 11 tabelle in formato STATA o ASCII</a:t>
            </a:r>
            <a:endParaRPr lang="it-IT" sz="1400" dirty="0" smtClean="0"/>
          </a:p>
          <a:p>
            <a:endParaRPr lang="it-IT" dirty="0" smtClean="0"/>
          </a:p>
          <a:p>
            <a:pPr>
              <a:buNone/>
            </a:pPr>
            <a:r>
              <a:rPr lang="it-IT" b="1" i="1" dirty="0" smtClean="0"/>
              <a:t>Vantaggi:</a:t>
            </a:r>
          </a:p>
          <a:p>
            <a:pPr>
              <a:buNone/>
            </a:pPr>
            <a:r>
              <a:rPr lang="it-IT" dirty="0" smtClean="0"/>
              <a:t>Risorsa Gratuita</a:t>
            </a:r>
          </a:p>
          <a:p>
            <a:pPr>
              <a:buNone/>
            </a:pPr>
            <a:r>
              <a:rPr lang="it-IT" dirty="0" smtClean="0"/>
              <a:t>Dati standardizzati e collegati a COMPUSTAT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b="1" i="1" dirty="0" smtClean="0"/>
          </a:p>
          <a:p>
            <a:pPr>
              <a:buNone/>
            </a:pPr>
            <a:r>
              <a:rPr lang="it-IT" b="1" i="1" dirty="0" smtClean="0"/>
              <a:t>Svantaggi:</a:t>
            </a:r>
          </a:p>
          <a:p>
            <a:pPr>
              <a:buNone/>
            </a:pPr>
            <a:r>
              <a:rPr lang="it-IT" dirty="0" smtClean="0"/>
              <a:t>Solo USPTO</a:t>
            </a:r>
          </a:p>
          <a:p>
            <a:pPr>
              <a:buNone/>
            </a:pPr>
            <a:r>
              <a:rPr lang="it-IT" dirty="0" smtClean="0"/>
              <a:t>Medio costo di </a:t>
            </a:r>
            <a:r>
              <a:rPr lang="it-IT" dirty="0" err="1" smtClean="0"/>
              <a:t>setup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Aggiornamento non costante dei dati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48679"/>
            <a:ext cx="1002407" cy="133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Database off </a:t>
            </a:r>
            <a:r>
              <a:rPr lang="it-IT" dirty="0" err="1" smtClean="0"/>
              <a:t>line</a:t>
            </a:r>
            <a:r>
              <a:rPr lang="it-IT" dirty="0" smtClean="0"/>
              <a:t>: PATENT DATAVERSE (HBS)</a:t>
            </a:r>
            <a:br>
              <a:rPr lang="it-IT" dirty="0" smtClean="0"/>
            </a:br>
            <a:r>
              <a:rPr lang="it-IT" sz="2000" dirty="0" smtClean="0"/>
              <a:t> http://dvn.iq.harvard.edu/dvn/dv/patent</a:t>
            </a: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21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916832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Contiene i dati di brevetto per USPTO con particolare attenzione</a:t>
            </a:r>
          </a:p>
          <a:p>
            <a:r>
              <a:rPr lang="it-IT" dirty="0" smtClean="0"/>
              <a:t> alla disambiguazione degli Inventori; </a:t>
            </a:r>
          </a:p>
          <a:p>
            <a:r>
              <a:rPr lang="it-IT" dirty="0" smtClean="0"/>
              <a:t>DB relazionale suddiviso in 12 tabelle</a:t>
            </a:r>
            <a:endParaRPr lang="it-IT" sz="1400" dirty="0" smtClean="0"/>
          </a:p>
          <a:p>
            <a:endParaRPr lang="it-IT" dirty="0" smtClean="0"/>
          </a:p>
          <a:p>
            <a:pPr>
              <a:buNone/>
            </a:pPr>
            <a:r>
              <a:rPr lang="it-IT" b="1" i="1" dirty="0" smtClean="0"/>
              <a:t>Vantaggi:</a:t>
            </a:r>
          </a:p>
          <a:p>
            <a:pPr>
              <a:buNone/>
            </a:pPr>
            <a:r>
              <a:rPr lang="it-IT" dirty="0" smtClean="0"/>
              <a:t>Risorsa Gratuita</a:t>
            </a:r>
          </a:p>
          <a:p>
            <a:pPr>
              <a:buNone/>
            </a:pPr>
            <a:r>
              <a:rPr lang="it-IT" dirty="0" smtClean="0"/>
              <a:t>Dati standardizzati e aggregati (</a:t>
            </a:r>
            <a:r>
              <a:rPr lang="it-IT" smtClean="0"/>
              <a:t>in </a:t>
            </a:r>
            <a:r>
              <a:rPr lang="it-IT" smtClean="0"/>
              <a:t>particolare </a:t>
            </a:r>
            <a:r>
              <a:rPr lang="it-IT" dirty="0" smtClean="0"/>
              <a:t>per gli inventori)</a:t>
            </a:r>
          </a:p>
          <a:p>
            <a:r>
              <a:rPr lang="it-IT" dirty="0" smtClean="0"/>
              <a:t>Aggiornamento costante dei dati</a:t>
            </a:r>
          </a:p>
          <a:p>
            <a:pPr>
              <a:buNone/>
            </a:pPr>
            <a:endParaRPr lang="it-IT" b="1" i="1" dirty="0" smtClean="0"/>
          </a:p>
          <a:p>
            <a:pPr>
              <a:buNone/>
            </a:pPr>
            <a:r>
              <a:rPr lang="it-IT" b="1" i="1" dirty="0" smtClean="0"/>
              <a:t>Svantaggi:</a:t>
            </a:r>
          </a:p>
          <a:p>
            <a:pPr>
              <a:buNone/>
            </a:pPr>
            <a:r>
              <a:rPr lang="it-IT" dirty="0" smtClean="0"/>
              <a:t>Solo USPTO</a:t>
            </a:r>
          </a:p>
          <a:p>
            <a:pPr>
              <a:buNone/>
            </a:pPr>
            <a:r>
              <a:rPr lang="it-IT" dirty="0" smtClean="0"/>
              <a:t>Medio costo di </a:t>
            </a:r>
            <a:r>
              <a:rPr lang="it-IT" dirty="0" err="1" smtClean="0"/>
              <a:t>setup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509120"/>
            <a:ext cx="4526682" cy="103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basati su dati di brevetto (I)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22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772817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Definizioni:</a:t>
            </a:r>
          </a:p>
          <a:p>
            <a:endParaRPr lang="it-IT" dirty="0" smtClean="0"/>
          </a:p>
          <a:p>
            <a:r>
              <a:rPr lang="it-IT" b="1" dirty="0" smtClean="0"/>
              <a:t>NUMERO </a:t>
            </a:r>
            <a:r>
              <a:rPr lang="it-IT" b="1" dirty="0" err="1" smtClean="0"/>
              <a:t>DI</a:t>
            </a:r>
            <a:r>
              <a:rPr lang="it-IT" b="1" dirty="0" smtClean="0"/>
              <a:t> BREVETTI</a:t>
            </a:r>
            <a:r>
              <a:rPr lang="it-IT" dirty="0" smtClean="0"/>
              <a:t>: </a:t>
            </a:r>
            <a:r>
              <a:rPr lang="it-IT" b="1" dirty="0" err="1" smtClean="0"/>
              <a:t>Na</a:t>
            </a:r>
            <a:r>
              <a:rPr lang="it-IT" dirty="0" smtClean="0"/>
              <a:t> numero di brevetti depositati presso l'ufficio brevetti considerato nell'intervallo di tempo considerato.</a:t>
            </a:r>
          </a:p>
          <a:p>
            <a:endParaRPr lang="it-IT" dirty="0" smtClean="0"/>
          </a:p>
          <a:p>
            <a:r>
              <a:rPr lang="it-IT" b="1" dirty="0" smtClean="0"/>
              <a:t>NUMERO </a:t>
            </a:r>
            <a:r>
              <a:rPr lang="it-IT" b="1" dirty="0" err="1" smtClean="0"/>
              <a:t>DI</a:t>
            </a:r>
            <a:r>
              <a:rPr lang="it-IT" b="1" dirty="0" smtClean="0"/>
              <a:t> CITAZIONI</a:t>
            </a:r>
            <a:r>
              <a:rPr lang="it-IT" dirty="0" smtClean="0"/>
              <a:t>: </a:t>
            </a:r>
            <a:r>
              <a:rPr lang="it-IT" b="1" dirty="0" smtClean="0"/>
              <a:t>Ca</a:t>
            </a:r>
            <a:r>
              <a:rPr lang="it-IT" dirty="0" smtClean="0"/>
              <a:t> indica </a:t>
            </a:r>
            <a:r>
              <a:rPr lang="it-IT" b="1" i="1" dirty="0" smtClean="0"/>
              <a:t>l'impatto dei brevetti</a:t>
            </a:r>
            <a:r>
              <a:rPr lang="it-IT" dirty="0" smtClean="0"/>
              <a:t>; è basato sull'anno dei brevetti citati (per </a:t>
            </a:r>
            <a:r>
              <a:rPr lang="it-IT" dirty="0" err="1" smtClean="0"/>
              <a:t>es</a:t>
            </a:r>
            <a:r>
              <a:rPr lang="it-IT" dirty="0" smtClean="0"/>
              <a:t> i brevetti del 1990 citati da quelli degli anni successivi)</a:t>
            </a:r>
          </a:p>
          <a:p>
            <a:endParaRPr lang="it-IT" dirty="0" smtClean="0"/>
          </a:p>
          <a:p>
            <a:r>
              <a:rPr lang="it-IT" b="1" dirty="0" smtClean="0"/>
              <a:t>IMPACT FACTOR</a:t>
            </a:r>
            <a:r>
              <a:rPr lang="it-IT" dirty="0" smtClean="0"/>
              <a:t>: IF(t1): è il numero di citazioni ricevute dai brevetti del periodo t1 da brevetti dell’anno corrente, diviso per il numero di brevetti del periodo t1</a:t>
            </a:r>
          </a:p>
          <a:p>
            <a:endParaRPr lang="it-IT" dirty="0" smtClean="0"/>
          </a:p>
          <a:p>
            <a:r>
              <a:rPr lang="it-IT" b="1" dirty="0" smtClean="0"/>
              <a:t>IF(t1) = Cat1 / Nat1</a:t>
            </a:r>
          </a:p>
          <a:p>
            <a:endParaRPr lang="it-IT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basati su dati di brevetto (II)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22b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772817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Current</a:t>
            </a:r>
            <a:r>
              <a:rPr lang="it-IT" b="1" dirty="0" smtClean="0"/>
              <a:t> Impact </a:t>
            </a:r>
            <a:r>
              <a:rPr lang="it-IT" b="1" dirty="0" err="1" smtClean="0"/>
              <a:t>Index</a:t>
            </a:r>
            <a:r>
              <a:rPr lang="it-IT" b="1" dirty="0" smtClean="0"/>
              <a:t> (CII): </a:t>
            </a:r>
            <a:r>
              <a:rPr lang="it-IT" dirty="0" smtClean="0"/>
              <a:t>indicatore di </a:t>
            </a:r>
            <a:r>
              <a:rPr lang="it-IT" b="1" i="1" dirty="0" smtClean="0"/>
              <a:t>qualità del portafoglio brevetti</a:t>
            </a:r>
            <a:r>
              <a:rPr lang="it-IT" dirty="0" smtClean="0"/>
              <a:t>: è la media pesata (sugli ultimi 5 anni) dei rapporti tra gli impact </a:t>
            </a:r>
            <a:r>
              <a:rPr lang="it-IT" dirty="0" err="1" smtClean="0"/>
              <a:t>factors</a:t>
            </a:r>
            <a:r>
              <a:rPr lang="it-IT" dirty="0" smtClean="0"/>
              <a:t> del nostro campione, e quello di tutti i brevetti. Il valore atteso è 1. Un valore di 2 indica un numero di citazioni doppio della media.</a:t>
            </a:r>
          </a:p>
          <a:p>
            <a:endParaRPr lang="it-IT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140968"/>
            <a:ext cx="232389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429000"/>
            <a:ext cx="1952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83568" y="486916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Dove: </a:t>
            </a:r>
          </a:p>
          <a:p>
            <a:endParaRPr lang="en-US" dirty="0" smtClean="0"/>
          </a:p>
          <a:p>
            <a:r>
              <a:rPr lang="en-US" dirty="0" smtClean="0"/>
              <a:t>Cat, Nat =  n. </a:t>
            </a:r>
            <a:r>
              <a:rPr lang="en-US" dirty="0" err="1" smtClean="0"/>
              <a:t>citazioni</a:t>
            </a:r>
            <a:r>
              <a:rPr lang="en-US" dirty="0" smtClean="0"/>
              <a:t>, n. </a:t>
            </a:r>
            <a:r>
              <a:rPr lang="en-US" dirty="0" err="1" smtClean="0"/>
              <a:t>brevetti</a:t>
            </a:r>
            <a:r>
              <a:rPr lang="en-US" dirty="0" smtClean="0"/>
              <a:t> </a:t>
            </a:r>
            <a:r>
              <a:rPr lang="en-US" dirty="0" err="1" smtClean="0"/>
              <a:t>azienda</a:t>
            </a:r>
            <a:r>
              <a:rPr lang="en-US" dirty="0" smtClean="0"/>
              <a:t> A </a:t>
            </a:r>
            <a:r>
              <a:rPr lang="en-US" dirty="0" err="1" smtClean="0"/>
              <a:t>nell’anno</a:t>
            </a:r>
            <a:r>
              <a:rPr lang="en-US" dirty="0" smtClean="0"/>
              <a:t> t</a:t>
            </a:r>
          </a:p>
          <a:p>
            <a:r>
              <a:rPr lang="en-US" dirty="0" smtClean="0"/>
              <a:t>Cwt, </a:t>
            </a:r>
            <a:r>
              <a:rPr lang="en-US" dirty="0" err="1" smtClean="0"/>
              <a:t>Nwt</a:t>
            </a:r>
            <a:r>
              <a:rPr lang="en-US" dirty="0" smtClean="0"/>
              <a:t> = n. </a:t>
            </a:r>
            <a:r>
              <a:rPr lang="en-US" dirty="0" err="1" smtClean="0"/>
              <a:t>citazioni</a:t>
            </a:r>
            <a:r>
              <a:rPr lang="en-US" dirty="0" smtClean="0"/>
              <a:t>, n. </a:t>
            </a:r>
            <a:r>
              <a:rPr lang="en-US" dirty="0" err="1" smtClean="0"/>
              <a:t>brevetti</a:t>
            </a:r>
            <a:r>
              <a:rPr lang="en-US" dirty="0" smtClean="0"/>
              <a:t>  </a:t>
            </a:r>
            <a:r>
              <a:rPr lang="en-US" dirty="0" err="1" smtClean="0"/>
              <a:t>totale</a:t>
            </a:r>
            <a:r>
              <a:rPr lang="en-US" dirty="0" smtClean="0"/>
              <a:t>,      </a:t>
            </a:r>
            <a:r>
              <a:rPr lang="en-US" dirty="0" err="1" smtClean="0"/>
              <a:t>nell’anno</a:t>
            </a:r>
            <a:r>
              <a:rPr lang="en-US" dirty="0" smtClean="0"/>
              <a:t> 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basati su dati di brevetto (III)</a:t>
            </a:r>
            <a:br>
              <a:rPr lang="it-IT" dirty="0" smtClean="0"/>
            </a:br>
            <a:r>
              <a:rPr lang="it-IT" dirty="0" smtClean="0"/>
              <a:t>Esempio calcolo CII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23</a:t>
            </a:r>
            <a:endParaRPr lang="en-GB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4499991" y="1628800"/>
          <a:ext cx="4149267" cy="3658792"/>
        </p:xfrm>
        <a:graphic>
          <a:graphicData uri="http://schemas.openxmlformats.org/drawingml/2006/table">
            <a:tbl>
              <a:tblPr/>
              <a:tblGrid>
                <a:gridCol w="846367"/>
                <a:gridCol w="660580"/>
                <a:gridCol w="660580"/>
                <a:gridCol w="660580"/>
                <a:gridCol w="660580"/>
                <a:gridCol w="660580"/>
              </a:tblGrid>
              <a:tr h="1925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numero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brevetti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2001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2002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2003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MONDO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30000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40000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50000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60000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AZIENDA A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6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5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numero di citazioni dal 2005 a</a:t>
                      </a: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2001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2002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2003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MONDO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10000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12000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14000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16000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18000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AZIENDA A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6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5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media citazioni ricevute dal 2005</a:t>
                      </a: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2001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2002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2003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MONDO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0,35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AZIENDA A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0,666667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0,625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6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568">
                <a:tc gridSpan="4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rapporto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tra IF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56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2001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2002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2003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AZIENDA A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1,25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1,904762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1,953125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908" marR="8908" marT="89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522" y="1988840"/>
            <a:ext cx="232389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683568" y="5517232"/>
          <a:ext cx="6696744" cy="578612"/>
        </p:xfrm>
        <a:graphic>
          <a:graphicData uri="http://schemas.openxmlformats.org/drawingml/2006/table">
            <a:tbl>
              <a:tblPr/>
              <a:tblGrid>
                <a:gridCol w="537107"/>
                <a:gridCol w="5241654"/>
                <a:gridCol w="917983"/>
              </a:tblGrid>
              <a:tr h="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CII =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1* 100 + 1,25 + 200 * 1,904 * 300 + 1,953*400 + 2*500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= 1,801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100+200+300+400+500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Alcune esempi (I): </a:t>
            </a:r>
            <a:br>
              <a:rPr lang="it-IT" dirty="0" smtClean="0"/>
            </a:br>
            <a:r>
              <a:rPr lang="it-IT" dirty="0" smtClean="0"/>
              <a:t>NORTEL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1b</a:t>
            </a:r>
            <a:endParaRPr lang="en-GB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2656"/>
            <a:ext cx="448627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83568" y="1988840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Fallimento NORTEL:</a:t>
            </a:r>
          </a:p>
          <a:p>
            <a:r>
              <a:rPr lang="it-IT" dirty="0" smtClean="0"/>
              <a:t>Il pacchetto di 6.000 brevetti è acquistato per 4,5 M di dollari</a:t>
            </a:r>
          </a:p>
          <a:p>
            <a:endParaRPr lang="it-IT" dirty="0" smtClean="0"/>
          </a:p>
          <a:p>
            <a:r>
              <a:rPr lang="it-IT" dirty="0" smtClean="0"/>
              <a:t>La vendita delle business </a:t>
            </a:r>
            <a:r>
              <a:rPr lang="it-IT" dirty="0" err="1" smtClean="0"/>
              <a:t>units</a:t>
            </a:r>
            <a:r>
              <a:rPr lang="it-IT" dirty="0" smtClean="0"/>
              <a:t> frutta 3,2 M di dollari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basati su dati di brevetto (IV)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24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916832"/>
            <a:ext cx="80648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Technology</a:t>
            </a:r>
            <a:r>
              <a:rPr lang="it-IT" b="1" dirty="0" smtClean="0"/>
              <a:t> </a:t>
            </a:r>
            <a:r>
              <a:rPr lang="it-IT" b="1" dirty="0" err="1" smtClean="0"/>
              <a:t>Strength</a:t>
            </a:r>
            <a:r>
              <a:rPr lang="it-IT" b="1" dirty="0" smtClean="0"/>
              <a:t> (TS): </a:t>
            </a:r>
            <a:r>
              <a:rPr lang="it-IT" b="1" i="1" dirty="0" err="1" smtClean="0"/>
              <a:t>Npat</a:t>
            </a:r>
            <a:r>
              <a:rPr lang="it-IT" b="1" i="1" dirty="0" smtClean="0"/>
              <a:t> x CII </a:t>
            </a:r>
            <a:r>
              <a:rPr lang="it-IT" dirty="0" smtClean="0"/>
              <a:t>indica la </a:t>
            </a:r>
            <a:r>
              <a:rPr lang="it-IT" b="1" i="1" dirty="0" smtClean="0"/>
              <a:t>forza</a:t>
            </a:r>
            <a:r>
              <a:rPr lang="it-IT" dirty="0" smtClean="0"/>
              <a:t> del portafoglio brevetti. E' il numero di brevetti moltiplicato per il </a:t>
            </a:r>
            <a:r>
              <a:rPr lang="it-IT" dirty="0" err="1" smtClean="0"/>
              <a:t>Current</a:t>
            </a:r>
            <a:r>
              <a:rPr lang="it-IT" dirty="0" smtClean="0"/>
              <a:t> Impact </a:t>
            </a:r>
            <a:r>
              <a:rPr lang="it-IT" dirty="0" err="1" smtClean="0"/>
              <a:t>Index</a:t>
            </a:r>
            <a:r>
              <a:rPr lang="it-IT" dirty="0" smtClean="0"/>
              <a:t>.</a:t>
            </a:r>
          </a:p>
          <a:p>
            <a:endParaRPr lang="it-IT" sz="1000" dirty="0" smtClean="0"/>
          </a:p>
          <a:p>
            <a:r>
              <a:rPr lang="it-IT" b="1" dirty="0" err="1" smtClean="0"/>
              <a:t>Technology</a:t>
            </a:r>
            <a:r>
              <a:rPr lang="it-IT" b="1" dirty="0" smtClean="0"/>
              <a:t> </a:t>
            </a:r>
            <a:r>
              <a:rPr lang="it-IT" b="1" dirty="0" err="1" smtClean="0"/>
              <a:t>Cycle</a:t>
            </a:r>
            <a:r>
              <a:rPr lang="it-IT" b="1" dirty="0" smtClean="0"/>
              <a:t> </a:t>
            </a:r>
            <a:r>
              <a:rPr lang="it-IT" b="1" dirty="0" err="1" smtClean="0"/>
              <a:t>Time</a:t>
            </a:r>
            <a:r>
              <a:rPr lang="it-IT" b="1" dirty="0" smtClean="0"/>
              <a:t> (TCT): </a:t>
            </a:r>
            <a:r>
              <a:rPr lang="it-IT" b="1" i="1" dirty="0" smtClean="0"/>
              <a:t>x(età citazioni)  </a:t>
            </a:r>
            <a:r>
              <a:rPr lang="it-IT" dirty="0" smtClean="0"/>
              <a:t>indica la </a:t>
            </a:r>
            <a:r>
              <a:rPr lang="it-IT" b="1" i="1" dirty="0" smtClean="0"/>
              <a:t>velocità</a:t>
            </a:r>
            <a:r>
              <a:rPr lang="it-IT" dirty="0" smtClean="0"/>
              <a:t> di produzione di innovazione: è la mediana dell'età in anni dei brevetti citati.</a:t>
            </a:r>
          </a:p>
          <a:p>
            <a:r>
              <a:rPr lang="it-IT" sz="1000" dirty="0" smtClean="0"/>
              <a:t>   </a:t>
            </a:r>
          </a:p>
          <a:p>
            <a:r>
              <a:rPr lang="it-IT" b="1" dirty="0" smtClean="0"/>
              <a:t>Science </a:t>
            </a:r>
            <a:r>
              <a:rPr lang="it-IT" b="1" dirty="0" err="1" smtClean="0"/>
              <a:t>Linkage</a:t>
            </a:r>
            <a:r>
              <a:rPr lang="it-IT" b="1" dirty="0" smtClean="0"/>
              <a:t> (SL): </a:t>
            </a:r>
            <a:r>
              <a:rPr lang="it-IT" b="1" i="1" dirty="0" err="1" smtClean="0"/>
              <a:t>avg</a:t>
            </a:r>
            <a:r>
              <a:rPr lang="it-IT" b="1" i="1" dirty="0" smtClean="0"/>
              <a:t>(n </a:t>
            </a:r>
            <a:r>
              <a:rPr lang="it-IT" b="1" i="1" dirty="0" err="1" smtClean="0"/>
              <a:t>cit</a:t>
            </a:r>
            <a:r>
              <a:rPr lang="it-IT" b="1" i="1" dirty="0" smtClean="0"/>
              <a:t> NPL) </a:t>
            </a:r>
            <a:r>
              <a:rPr lang="it-IT" dirty="0" smtClean="0"/>
              <a:t>indica quanto è legata alla </a:t>
            </a:r>
            <a:r>
              <a:rPr lang="it-IT" b="1" i="1" dirty="0" smtClean="0"/>
              <a:t>produzione scientifica </a:t>
            </a:r>
            <a:r>
              <a:rPr lang="it-IT" dirty="0" smtClean="0"/>
              <a:t>la tecnologia in esame.</a:t>
            </a:r>
          </a:p>
          <a:p>
            <a:r>
              <a:rPr lang="it-IT" dirty="0" smtClean="0"/>
              <a:t>E' calcolata come il numero medio di pubblicazioni scientifiche citato dai brevetti in esame. </a:t>
            </a:r>
          </a:p>
          <a:p>
            <a:endParaRPr lang="it-IT" sz="1000" dirty="0" smtClean="0"/>
          </a:p>
          <a:p>
            <a:r>
              <a:rPr lang="it-IT" b="1" dirty="0" smtClean="0"/>
              <a:t>Science </a:t>
            </a:r>
            <a:r>
              <a:rPr lang="it-IT" b="1" dirty="0" err="1" smtClean="0"/>
              <a:t>Strength</a:t>
            </a:r>
            <a:r>
              <a:rPr lang="it-IT" b="1" dirty="0" smtClean="0"/>
              <a:t> (SS): </a:t>
            </a:r>
            <a:r>
              <a:rPr lang="it-IT" b="1" i="1" dirty="0" err="1" smtClean="0"/>
              <a:t>Npat</a:t>
            </a:r>
            <a:r>
              <a:rPr lang="it-IT" b="1" i="1" dirty="0" smtClean="0"/>
              <a:t> x SL </a:t>
            </a:r>
            <a:r>
              <a:rPr lang="it-IT" dirty="0" smtClean="0"/>
              <a:t>indica quanto </a:t>
            </a:r>
            <a:r>
              <a:rPr lang="it-IT" b="1" i="1" dirty="0" smtClean="0"/>
              <a:t>viene utilizzata la produzione scientifica </a:t>
            </a:r>
            <a:r>
              <a:rPr lang="it-IT" dirty="0" smtClean="0"/>
              <a:t>nella costruzione del portafoglio brevetti.</a:t>
            </a:r>
          </a:p>
          <a:p>
            <a:r>
              <a:rPr lang="it-IT" dirty="0" smtClean="0"/>
              <a:t>E' il numero di brevetti moltiplicato per Science </a:t>
            </a:r>
            <a:r>
              <a:rPr lang="it-IT" dirty="0" err="1" smtClean="0"/>
              <a:t>Linkage</a:t>
            </a:r>
            <a:r>
              <a:rPr lang="it-IT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basati su dati di brevetto (V):</a:t>
            </a:r>
            <a:br>
              <a:rPr lang="it-IT" dirty="0" smtClean="0"/>
            </a:br>
            <a:r>
              <a:rPr lang="it-IT" dirty="0" smtClean="0"/>
              <a:t>Esempio Asia </a:t>
            </a:r>
            <a:r>
              <a:rPr lang="it-IT" dirty="0" err="1" smtClean="0"/>
              <a:t>new</a:t>
            </a:r>
            <a:r>
              <a:rPr lang="it-IT" dirty="0" smtClean="0"/>
              <a:t> high </a:t>
            </a:r>
            <a:r>
              <a:rPr lang="it-IT" dirty="0" err="1" smtClean="0"/>
              <a:t>tech</a:t>
            </a:r>
            <a:r>
              <a:rPr lang="it-IT" dirty="0" smtClean="0"/>
              <a:t> </a:t>
            </a:r>
            <a:r>
              <a:rPr lang="it-IT" dirty="0" err="1" smtClean="0"/>
              <a:t>competitors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25</a:t>
            </a:r>
            <a:endParaRPr lang="en-GB" dirty="0"/>
          </a:p>
        </p:txBody>
      </p:sp>
      <p:pic>
        <p:nvPicPr>
          <p:cNvPr id="2050" name="Picture 2" descr="http://www.nsf.gov/statistics/s4495/s449531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3695700" cy="306705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827584" y="2132856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Fonte</a:t>
            </a:r>
            <a:r>
              <a:rPr lang="en-US" dirty="0" smtClean="0"/>
              <a:t> NSF 2000 – </a:t>
            </a:r>
            <a:r>
              <a:rPr lang="en-US" dirty="0" err="1" smtClean="0"/>
              <a:t>brevetti</a:t>
            </a:r>
            <a:r>
              <a:rPr lang="en-US" dirty="0" smtClean="0"/>
              <a:t> USPTO</a:t>
            </a:r>
          </a:p>
          <a:p>
            <a:endParaRPr lang="en-US" dirty="0" smtClean="0"/>
          </a:p>
          <a:p>
            <a:r>
              <a:rPr lang="en-US" b="1" dirty="0" smtClean="0"/>
              <a:t>Japan</a:t>
            </a:r>
          </a:p>
          <a:p>
            <a:endParaRPr lang="en-US" dirty="0" smtClean="0"/>
          </a:p>
          <a:p>
            <a:r>
              <a:rPr lang="en-US" b="1" dirty="0" smtClean="0"/>
              <a:t>NIEs </a:t>
            </a:r>
            <a:r>
              <a:rPr lang="en-US" sz="1400" b="1" dirty="0" smtClean="0"/>
              <a:t>(Newly Industrialized Economies)</a:t>
            </a:r>
          </a:p>
          <a:p>
            <a:r>
              <a:rPr lang="en-US" dirty="0" smtClean="0"/>
              <a:t>   Hong Kong, Singapore, South Korea</a:t>
            </a:r>
          </a:p>
          <a:p>
            <a:r>
              <a:rPr lang="en-US" dirty="0" smtClean="0"/>
              <a:t>   Taiwan</a:t>
            </a:r>
          </a:p>
          <a:p>
            <a:endParaRPr lang="en-US" dirty="0" smtClean="0"/>
          </a:p>
          <a:p>
            <a:r>
              <a:rPr lang="en-US" b="1" dirty="0" smtClean="0"/>
              <a:t>EAEs </a:t>
            </a:r>
            <a:r>
              <a:rPr lang="en-US" sz="1400" b="1" dirty="0" smtClean="0"/>
              <a:t>(Emerging Asian Economies)</a:t>
            </a:r>
          </a:p>
          <a:p>
            <a:r>
              <a:rPr lang="en-US" dirty="0" smtClean="0"/>
              <a:t>   China, India, Indonesia, Malaysia</a:t>
            </a:r>
          </a:p>
          <a:p>
            <a:endParaRPr lang="en-US" dirty="0" smtClean="0"/>
          </a:p>
          <a:p>
            <a:r>
              <a:rPr lang="en-US" b="1" dirty="0" smtClean="0"/>
              <a:t>United States</a:t>
            </a: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29146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basati su dati di brevetto (</a:t>
            </a:r>
            <a:r>
              <a:rPr lang="it-IT" dirty="0" err="1" smtClean="0"/>
              <a:t>VI</a:t>
            </a:r>
            <a:r>
              <a:rPr lang="it-IT" dirty="0" smtClean="0"/>
              <a:t>)</a:t>
            </a:r>
            <a:br>
              <a:rPr lang="it-IT" dirty="0" smtClean="0"/>
            </a:br>
            <a:r>
              <a:rPr lang="it-IT" dirty="0" smtClean="0"/>
              <a:t> Asia </a:t>
            </a:r>
            <a:r>
              <a:rPr lang="it-IT" dirty="0" err="1" smtClean="0"/>
              <a:t>new</a:t>
            </a:r>
            <a:r>
              <a:rPr lang="it-IT" dirty="0" smtClean="0"/>
              <a:t> high </a:t>
            </a:r>
            <a:r>
              <a:rPr lang="it-IT" dirty="0" err="1" smtClean="0"/>
              <a:t>tech</a:t>
            </a:r>
            <a:r>
              <a:rPr lang="it-IT" dirty="0" smtClean="0"/>
              <a:t> </a:t>
            </a:r>
            <a:r>
              <a:rPr lang="it-IT" dirty="0" err="1" smtClean="0"/>
              <a:t>competitors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26</a:t>
            </a:r>
            <a:endParaRPr lang="en-GB" dirty="0"/>
          </a:p>
        </p:txBody>
      </p:sp>
      <p:pic>
        <p:nvPicPr>
          <p:cNvPr id="6" name="Picture 4" descr="http://www.nsf.gov/statistics/s4495/s449531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3333750" cy="304800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132856"/>
            <a:ext cx="4714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SINTESI: Cosa utilizzare per cosa: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ESPACENET: per ricercare su molti dati ma analizzare pochi brevetti.</a:t>
            </a:r>
          </a:p>
          <a:p>
            <a:r>
              <a:rPr lang="it-IT" dirty="0" smtClean="0"/>
              <a:t>GOOGLE PATENTS: solo per USPTO</a:t>
            </a:r>
          </a:p>
          <a:p>
            <a:r>
              <a:rPr lang="it-IT" dirty="0" smtClean="0"/>
              <a:t>WIPO PATENTSCOPE: consente alcune aggregazioni;  contiene Sud America</a:t>
            </a:r>
          </a:p>
          <a:p>
            <a:r>
              <a:rPr lang="it-IT" dirty="0" smtClean="0"/>
              <a:t>ICRIOS DB: </a:t>
            </a:r>
            <a:r>
              <a:rPr lang="it-IT" dirty="0" err="1" smtClean="0"/>
              <a:t>reports</a:t>
            </a:r>
            <a:r>
              <a:rPr lang="it-IT" dirty="0" smtClean="0"/>
              <a:t> aggregati, se tra quelli disponibili.</a:t>
            </a:r>
          </a:p>
          <a:p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317948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Alcune esempi (II): </a:t>
            </a:r>
            <a:r>
              <a:rPr lang="it-IT" b="1" i="1" dirty="0" smtClean="0"/>
              <a:t>RIM vs RTP, </a:t>
            </a:r>
            <a:r>
              <a:rPr lang="it-IT" b="1" i="1" dirty="0" err="1" smtClean="0"/>
              <a:t>inc</a:t>
            </a:r>
            <a:r>
              <a:rPr lang="it-IT" b="1" i="1" dirty="0" smtClean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en-US" b="1" i="1" dirty="0" smtClean="0"/>
              <a:t> eBay Inc. v. </a:t>
            </a:r>
            <a:r>
              <a:rPr lang="en-US" b="1" i="1" dirty="0" err="1" smtClean="0"/>
              <a:t>MercExchange</a:t>
            </a:r>
            <a:r>
              <a:rPr lang="en-US" b="1" i="1" dirty="0" smtClean="0"/>
              <a:t>, L.L.C.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1c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3568" y="1945863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 2001 RTP cita RIM per violazione del brevetto</a:t>
            </a:r>
          </a:p>
          <a:p>
            <a:r>
              <a:rPr lang="it-IT" dirty="0" smtClean="0"/>
              <a:t>US5436960 nel sistema di messaggistica.</a:t>
            </a:r>
          </a:p>
          <a:p>
            <a:endParaRPr lang="it-IT" dirty="0" smtClean="0"/>
          </a:p>
          <a:p>
            <a:r>
              <a:rPr lang="it-IT" dirty="0" smtClean="0"/>
              <a:t>Pena il rischio di un ingiunzione che togliesse i </a:t>
            </a:r>
          </a:p>
          <a:p>
            <a:r>
              <a:rPr lang="it-IT" dirty="0" err="1" smtClean="0"/>
              <a:t>blackberry</a:t>
            </a:r>
            <a:r>
              <a:rPr lang="it-IT" dirty="0" smtClean="0"/>
              <a:t> dagli scaffali, RIM paga 612M di dollari</a:t>
            </a:r>
          </a:p>
          <a:p>
            <a:r>
              <a:rPr lang="it-IT" dirty="0" smtClean="0"/>
              <a:t>a RTP per la violazione del brevetto.</a:t>
            </a:r>
          </a:p>
          <a:p>
            <a:endParaRPr lang="it-IT" dirty="0" smtClean="0"/>
          </a:p>
          <a:p>
            <a:r>
              <a:rPr lang="it-IT" dirty="0" smtClean="0"/>
              <a:t>			Nel 2006 </a:t>
            </a:r>
            <a:r>
              <a:rPr lang="it-IT" dirty="0" err="1" smtClean="0"/>
              <a:t>MercExchange</a:t>
            </a:r>
            <a:r>
              <a:rPr lang="it-IT" dirty="0" smtClean="0"/>
              <a:t> cita </a:t>
            </a:r>
            <a:r>
              <a:rPr lang="it-IT" dirty="0" err="1" smtClean="0"/>
              <a:t>Ebay</a:t>
            </a:r>
            <a:r>
              <a:rPr lang="it-IT" dirty="0" smtClean="0"/>
              <a:t> davanti alla </a:t>
            </a:r>
          </a:p>
          <a:p>
            <a:r>
              <a:rPr lang="it-IT" dirty="0" smtClean="0"/>
              <a:t>			corte suprema degli Stati Uniti per violazione del</a:t>
            </a:r>
          </a:p>
          <a:p>
            <a:r>
              <a:rPr lang="it-IT" dirty="0" smtClean="0"/>
              <a:t>			 brevetto US 5845265 per il tasto ‘</a:t>
            </a:r>
            <a:r>
              <a:rPr lang="it-IT" dirty="0" err="1" smtClean="0"/>
              <a:t>buy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now</a:t>
            </a:r>
            <a:r>
              <a:rPr lang="it-IT" dirty="0" smtClean="0"/>
              <a:t>’</a:t>
            </a:r>
          </a:p>
          <a:p>
            <a:endParaRPr lang="it-IT" dirty="0" smtClean="0"/>
          </a:p>
          <a:p>
            <a:r>
              <a:rPr lang="it-IT" dirty="0" smtClean="0"/>
              <a:t>			</a:t>
            </a:r>
            <a:r>
              <a:rPr lang="it-IT" dirty="0" err="1" smtClean="0"/>
              <a:t>Ebay</a:t>
            </a:r>
            <a:r>
              <a:rPr lang="it-IT" dirty="0" smtClean="0"/>
              <a:t> deve pagare 30 M di dollari per danni e nel</a:t>
            </a:r>
          </a:p>
          <a:p>
            <a:r>
              <a:rPr lang="it-IT" dirty="0" smtClean="0"/>
              <a:t>			2008 acquista il brevetto da </a:t>
            </a:r>
            <a:r>
              <a:rPr lang="it-IT" dirty="0" err="1" smtClean="0"/>
              <a:t>MercExchange</a:t>
            </a:r>
            <a:r>
              <a:rPr lang="it-IT" dirty="0" smtClean="0"/>
              <a:t>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365104"/>
            <a:ext cx="2867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700808"/>
            <a:ext cx="39741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Informazioni</a:t>
            </a:r>
            <a:r>
              <a:rPr lang="en-GB" dirty="0" smtClean="0"/>
              <a:t> </a:t>
            </a:r>
            <a:r>
              <a:rPr lang="en-GB" dirty="0" err="1" smtClean="0"/>
              <a:t>presenti</a:t>
            </a:r>
            <a:r>
              <a:rPr lang="en-GB" dirty="0" smtClean="0"/>
              <a:t> </a:t>
            </a:r>
            <a:r>
              <a:rPr lang="en-GB" dirty="0" err="1" smtClean="0"/>
              <a:t>sul</a:t>
            </a:r>
            <a:r>
              <a:rPr lang="en-GB" dirty="0" smtClean="0"/>
              <a:t> </a:t>
            </a:r>
            <a:r>
              <a:rPr lang="en-GB" dirty="0" err="1" smtClean="0"/>
              <a:t>brevetto</a:t>
            </a:r>
            <a:r>
              <a:rPr lang="en-GB" dirty="0" smtClean="0"/>
              <a:t> (I):</a:t>
            </a:r>
            <a:br>
              <a:rPr lang="en-GB" dirty="0" smtClean="0"/>
            </a:br>
            <a:r>
              <a:rPr lang="en-GB" dirty="0" err="1" smtClean="0"/>
              <a:t>Ipad</a:t>
            </a:r>
            <a:r>
              <a:rPr lang="en-GB" dirty="0" smtClean="0"/>
              <a:t> </a:t>
            </a:r>
            <a:r>
              <a:rPr lang="en-GB" dirty="0" err="1" smtClean="0"/>
              <a:t>documento</a:t>
            </a:r>
            <a:r>
              <a:rPr lang="en-GB" dirty="0" smtClean="0"/>
              <a:t> </a:t>
            </a:r>
            <a:r>
              <a:rPr lang="en-GB" dirty="0" err="1" smtClean="0"/>
              <a:t>brevettuale</a:t>
            </a:r>
            <a:r>
              <a:rPr lang="en-GB" dirty="0" smtClean="0"/>
              <a:t> </a:t>
            </a:r>
            <a:r>
              <a:rPr lang="en-GB" sz="1800" dirty="0" smtClean="0"/>
              <a:t>(</a:t>
            </a:r>
            <a:r>
              <a:rPr lang="it-IT" sz="1800" dirty="0" smtClean="0"/>
              <a:t>USD503889)</a:t>
            </a:r>
            <a:endParaRPr lang="it-IT" sz="1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95936" y="1916832"/>
            <a:ext cx="4320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documento brevettuale è la fonte dei dati;</a:t>
            </a:r>
          </a:p>
          <a:p>
            <a:endParaRPr lang="it-IT" dirty="0" smtClean="0"/>
          </a:p>
          <a:p>
            <a:r>
              <a:rPr lang="it-IT" dirty="0" smtClean="0"/>
              <a:t>A fini statistici il dato però deve essere pulito, normalizzato e riclassificato;</a:t>
            </a:r>
          </a:p>
          <a:p>
            <a:endParaRPr lang="it-IT" dirty="0" smtClean="0"/>
          </a:p>
          <a:p>
            <a:r>
              <a:rPr lang="it-IT" dirty="0" smtClean="0"/>
              <a:t>E’ necessario poter effettuare interrogazioni (con </a:t>
            </a:r>
            <a:r>
              <a:rPr lang="it-IT" dirty="0" err="1" smtClean="0"/>
              <a:t>query</a:t>
            </a:r>
            <a:r>
              <a:rPr lang="it-IT" dirty="0" smtClean="0"/>
              <a:t> o interfacce utente);</a:t>
            </a:r>
          </a:p>
          <a:p>
            <a:endParaRPr lang="it-IT" dirty="0" smtClean="0"/>
          </a:p>
          <a:p>
            <a:r>
              <a:rPr lang="it-IT" dirty="0" smtClean="0"/>
              <a:t>Per questo sono utilizzate risorse (database, </a:t>
            </a:r>
            <a:r>
              <a:rPr lang="it-IT" dirty="0" err="1" smtClean="0"/>
              <a:t>reports</a:t>
            </a:r>
            <a:r>
              <a:rPr lang="it-IT" dirty="0" smtClean="0"/>
              <a:t> per es.) in cui i dati siano stati processati.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70485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Informazioni</a:t>
            </a:r>
            <a:r>
              <a:rPr lang="en-GB" dirty="0" smtClean="0"/>
              <a:t> </a:t>
            </a:r>
            <a:r>
              <a:rPr lang="en-GB" dirty="0" err="1" smtClean="0"/>
              <a:t>presenti</a:t>
            </a:r>
            <a:r>
              <a:rPr lang="en-GB" dirty="0" smtClean="0"/>
              <a:t> </a:t>
            </a:r>
            <a:r>
              <a:rPr lang="en-GB" dirty="0" err="1" smtClean="0"/>
              <a:t>sul</a:t>
            </a:r>
            <a:r>
              <a:rPr lang="en-GB" dirty="0" smtClean="0"/>
              <a:t> </a:t>
            </a:r>
            <a:r>
              <a:rPr lang="en-GB" dirty="0" err="1" smtClean="0"/>
              <a:t>brevetto</a:t>
            </a:r>
            <a:r>
              <a:rPr lang="en-GB" dirty="0" smtClean="0"/>
              <a:t> (II):</a:t>
            </a:r>
            <a:br>
              <a:rPr lang="en-GB" dirty="0" smtClean="0"/>
            </a:br>
            <a:r>
              <a:rPr lang="en-GB" dirty="0" err="1" smtClean="0"/>
              <a:t>google</a:t>
            </a:r>
            <a:r>
              <a:rPr lang="en-GB" dirty="0" smtClean="0"/>
              <a:t> </a:t>
            </a:r>
            <a:r>
              <a:rPr lang="en-GB" dirty="0" err="1" smtClean="0"/>
              <a:t>pagerank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espacenet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7" name="Rettangolo arrotondato 16"/>
          <p:cNvSpPr/>
          <p:nvPr/>
        </p:nvSpPr>
        <p:spPr bwMode="auto">
          <a:xfrm>
            <a:off x="611560" y="2276872"/>
            <a:ext cx="1872208" cy="1296144"/>
          </a:xfrm>
          <a:prstGeom prst="roundRect">
            <a:avLst/>
          </a:prstGeom>
          <a:solidFill>
            <a:srgbClr val="FFC000">
              <a:alpha val="14000"/>
            </a:srgb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2627784" y="2276872"/>
            <a:ext cx="5400600" cy="360040"/>
            <a:chOff x="2627784" y="2276872"/>
            <a:chExt cx="5400600" cy="360040"/>
          </a:xfrm>
        </p:grpSpPr>
        <p:sp>
          <p:nvSpPr>
            <p:cNvPr id="10" name="Rettangolo arrotondato 9"/>
            <p:cNvSpPr/>
            <p:nvPr/>
          </p:nvSpPr>
          <p:spPr bwMode="auto">
            <a:xfrm>
              <a:off x="2627784" y="2348880"/>
              <a:ext cx="3672408" cy="2880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45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6516216" y="2276872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solidFill>
                    <a:srgbClr val="FF0000"/>
                  </a:solidFill>
                </a:rPr>
                <a:t>titolo</a:t>
              </a:r>
              <a:endParaRPr lang="it-IT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2627784" y="2852936"/>
            <a:ext cx="5472608" cy="648072"/>
            <a:chOff x="2627784" y="2852936"/>
            <a:chExt cx="5472608" cy="648072"/>
          </a:xfrm>
        </p:grpSpPr>
        <p:sp>
          <p:nvSpPr>
            <p:cNvPr id="12" name="Rettangolo arrotondato 11"/>
            <p:cNvSpPr/>
            <p:nvPr/>
          </p:nvSpPr>
          <p:spPr bwMode="auto">
            <a:xfrm>
              <a:off x="2627784" y="2924944"/>
              <a:ext cx="3672408" cy="57606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43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6588224" y="2852936"/>
              <a:ext cx="151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solidFill>
                    <a:schemeClr val="accent1">
                      <a:lumMod val="75000"/>
                    </a:schemeClr>
                  </a:solidFill>
                </a:rPr>
                <a:t>Inventore e </a:t>
              </a:r>
              <a:r>
                <a:rPr lang="it-IT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applicant</a:t>
              </a:r>
              <a:endParaRPr lang="it-IT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2627784" y="3429000"/>
            <a:ext cx="5832648" cy="584775"/>
            <a:chOff x="2627784" y="3429000"/>
            <a:chExt cx="5832648" cy="584775"/>
          </a:xfrm>
        </p:grpSpPr>
        <p:sp>
          <p:nvSpPr>
            <p:cNvPr id="13" name="Rettangolo arrotondato 12"/>
            <p:cNvSpPr/>
            <p:nvPr/>
          </p:nvSpPr>
          <p:spPr bwMode="auto">
            <a:xfrm>
              <a:off x="2627784" y="3501008"/>
              <a:ext cx="4176464" cy="432048"/>
            </a:xfrm>
            <a:prstGeom prst="roundRect">
              <a:avLst/>
            </a:prstGeom>
            <a:solidFill>
              <a:srgbClr val="FFFF00">
                <a:alpha val="7000"/>
              </a:srgb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6948264" y="3429000"/>
              <a:ext cx="151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solidFill>
                    <a:srgbClr val="FFC000"/>
                  </a:solidFill>
                </a:rPr>
                <a:t>Classe tecnologica</a:t>
              </a:r>
              <a:endParaRPr lang="it-IT" sz="16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2627784" y="3933056"/>
            <a:ext cx="5832648" cy="338554"/>
            <a:chOff x="2627784" y="3933056"/>
            <a:chExt cx="5832648" cy="338554"/>
          </a:xfrm>
        </p:grpSpPr>
        <p:sp>
          <p:nvSpPr>
            <p:cNvPr id="14" name="Rettangolo arrotondato 13"/>
            <p:cNvSpPr/>
            <p:nvPr/>
          </p:nvSpPr>
          <p:spPr bwMode="auto">
            <a:xfrm>
              <a:off x="2627784" y="3933056"/>
              <a:ext cx="3672408" cy="288032"/>
            </a:xfrm>
            <a:prstGeom prst="roundRect">
              <a:avLst/>
            </a:prstGeom>
            <a:solidFill>
              <a:srgbClr val="D7CBF7">
                <a:alpha val="33000"/>
              </a:srgb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6300192" y="3933056"/>
              <a:ext cx="2160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solidFill>
                    <a:srgbClr val="B27EE6"/>
                  </a:solidFill>
                </a:rPr>
                <a:t>Data presentazione</a:t>
              </a:r>
              <a:endParaRPr lang="it-IT" sz="1600" dirty="0">
                <a:solidFill>
                  <a:srgbClr val="B27EE6"/>
                </a:solidFill>
              </a:endParaRP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2627784" y="4869160"/>
            <a:ext cx="6408712" cy="1296144"/>
            <a:chOff x="2627784" y="4869160"/>
            <a:chExt cx="6408712" cy="1296144"/>
          </a:xfrm>
        </p:grpSpPr>
        <p:sp>
          <p:nvSpPr>
            <p:cNvPr id="16" name="Rettangolo arrotondato 15"/>
            <p:cNvSpPr/>
            <p:nvPr/>
          </p:nvSpPr>
          <p:spPr bwMode="auto">
            <a:xfrm>
              <a:off x="2627784" y="4869160"/>
              <a:ext cx="5760640" cy="1296144"/>
            </a:xfrm>
            <a:prstGeom prst="roundRect">
              <a:avLst/>
            </a:prstGeom>
            <a:solidFill>
              <a:srgbClr val="0070C0">
                <a:alpha val="14000"/>
              </a:srgbClr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7380312" y="4941168"/>
              <a:ext cx="165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err="1" smtClean="0">
                  <a:solidFill>
                    <a:srgbClr val="0070C0"/>
                  </a:solidFill>
                </a:rPr>
                <a:t>Abstract</a:t>
              </a:r>
              <a:endParaRPr lang="it-IT" sz="1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2555776" y="4221088"/>
            <a:ext cx="6588224" cy="576064"/>
            <a:chOff x="2555776" y="4221088"/>
            <a:chExt cx="6588224" cy="576064"/>
          </a:xfrm>
        </p:grpSpPr>
        <p:sp>
          <p:nvSpPr>
            <p:cNvPr id="15" name="Rettangolo arrotondato 14"/>
            <p:cNvSpPr/>
            <p:nvPr/>
          </p:nvSpPr>
          <p:spPr bwMode="auto">
            <a:xfrm>
              <a:off x="2555776" y="4221088"/>
              <a:ext cx="5832648" cy="576064"/>
            </a:xfrm>
            <a:prstGeom prst="roundRect">
              <a:avLst/>
            </a:prstGeom>
            <a:solidFill>
              <a:srgbClr val="00B050">
                <a:alpha val="8000"/>
              </a:srgbClr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7487816" y="4221088"/>
              <a:ext cx="165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solidFill>
                    <a:srgbClr val="3FC94F"/>
                  </a:solidFill>
                </a:rPr>
                <a:t>priorità</a:t>
              </a:r>
              <a:endParaRPr lang="it-IT" sz="1600" dirty="0">
                <a:solidFill>
                  <a:srgbClr val="3FC94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Informazioni</a:t>
            </a:r>
            <a:r>
              <a:rPr lang="en-GB" dirty="0" smtClean="0"/>
              <a:t> </a:t>
            </a:r>
            <a:r>
              <a:rPr lang="en-GB" dirty="0" err="1" smtClean="0"/>
              <a:t>presenti</a:t>
            </a:r>
            <a:r>
              <a:rPr lang="en-GB" dirty="0" smtClean="0"/>
              <a:t> </a:t>
            </a:r>
            <a:r>
              <a:rPr lang="en-GB" dirty="0" err="1" smtClean="0"/>
              <a:t>sul</a:t>
            </a:r>
            <a:r>
              <a:rPr lang="en-GB" dirty="0" smtClean="0"/>
              <a:t> </a:t>
            </a:r>
            <a:r>
              <a:rPr lang="en-GB" dirty="0" err="1" smtClean="0"/>
              <a:t>brevetto</a:t>
            </a:r>
            <a:r>
              <a:rPr lang="en-GB" dirty="0" smtClean="0"/>
              <a:t> (III)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675"/>
            <a:ext cx="8640960" cy="3384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000" b="1" dirty="0" smtClean="0"/>
              <a:t>‘Anagrafiche'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it-IT" sz="2000" dirty="0" smtClean="0"/>
              <a:t>Data presentazione, data priorità, inventore, proprietario, titolo, </a:t>
            </a:r>
            <a:r>
              <a:rPr lang="it-IT" sz="2000" dirty="0" err="1" smtClean="0"/>
              <a:t>abstract</a:t>
            </a:r>
            <a:endParaRPr lang="it-IT" sz="20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b="1" dirty="0" smtClean="0"/>
              <a:t>Tecniche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it-IT" sz="2000" dirty="0" smtClean="0"/>
              <a:t>Classe tecnologica, citazioni, equivalenti, membri della famiglia, </a:t>
            </a:r>
            <a:r>
              <a:rPr lang="it-IT" sz="2000" dirty="0" err="1" smtClean="0"/>
              <a:t>n°</a:t>
            </a:r>
            <a:r>
              <a:rPr lang="it-IT" sz="2000" dirty="0" smtClean="0"/>
              <a:t> </a:t>
            </a:r>
            <a:r>
              <a:rPr lang="it-IT" sz="2000" dirty="0" err="1" smtClean="0"/>
              <a:t>claims</a:t>
            </a:r>
            <a:endParaRPr lang="it-IT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b="1" dirty="0" smtClean="0"/>
              <a:t>Legali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it-IT" sz="2000" dirty="0" smtClean="0"/>
              <a:t>Rinnovi, cambiamento proprietà, numero di estensioni, opposizioni, licenze</a:t>
            </a:r>
            <a:endParaRPr lang="en-GB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1700" dirty="0" smtClean="0"/>
          </a:p>
        </p:txBody>
      </p:sp>
      <p:sp>
        <p:nvSpPr>
          <p:cNvPr id="5124" name="Segnaposto piè di pagina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4</a:t>
            </a:r>
            <a:endParaRPr lang="en-GB" dirty="0"/>
          </a:p>
        </p:txBody>
      </p:sp>
      <p:grpSp>
        <p:nvGrpSpPr>
          <p:cNvPr id="15" name="Gruppo 14"/>
          <p:cNvGrpSpPr/>
          <p:nvPr/>
        </p:nvGrpSpPr>
        <p:grpSpPr>
          <a:xfrm>
            <a:off x="323528" y="2060848"/>
            <a:ext cx="8424936" cy="2817604"/>
            <a:chOff x="323528" y="2060848"/>
            <a:chExt cx="8424936" cy="2817604"/>
          </a:xfrm>
        </p:grpSpPr>
        <p:grpSp>
          <p:nvGrpSpPr>
            <p:cNvPr id="12" name="Gruppo 11"/>
            <p:cNvGrpSpPr/>
            <p:nvPr/>
          </p:nvGrpSpPr>
          <p:grpSpPr>
            <a:xfrm>
              <a:off x="323528" y="2996952"/>
              <a:ext cx="8424936" cy="1881500"/>
              <a:chOff x="323528" y="2996952"/>
              <a:chExt cx="8424936" cy="1881500"/>
            </a:xfrm>
          </p:grpSpPr>
          <p:grpSp>
            <p:nvGrpSpPr>
              <p:cNvPr id="10" name="Gruppo 9"/>
              <p:cNvGrpSpPr/>
              <p:nvPr/>
            </p:nvGrpSpPr>
            <p:grpSpPr>
              <a:xfrm>
                <a:off x="323528" y="2996952"/>
                <a:ext cx="8424936" cy="1440160"/>
                <a:chOff x="323528" y="2996952"/>
                <a:chExt cx="8424936" cy="1440160"/>
              </a:xfrm>
              <a:solidFill>
                <a:schemeClr val="accent2">
                  <a:lumMod val="40000"/>
                  <a:lumOff val="60000"/>
                  <a:alpha val="66000"/>
                </a:schemeClr>
              </a:solidFill>
            </p:grpSpPr>
            <p:sp>
              <p:nvSpPr>
                <p:cNvPr id="7" name="Rettangolo arrotondato 6"/>
                <p:cNvSpPr/>
                <p:nvPr/>
              </p:nvSpPr>
              <p:spPr bwMode="auto">
                <a:xfrm>
                  <a:off x="323528" y="3573016"/>
                  <a:ext cx="8424936" cy="864096"/>
                </a:xfrm>
                <a:prstGeom prst="round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" name="Rettangolo arrotondato 7"/>
                <p:cNvSpPr/>
                <p:nvPr/>
              </p:nvSpPr>
              <p:spPr bwMode="auto">
                <a:xfrm>
                  <a:off x="2555776" y="2996952"/>
                  <a:ext cx="1080120" cy="576064"/>
                </a:xfrm>
                <a:prstGeom prst="round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" name="Rettangolo arrotondato 8"/>
                <p:cNvSpPr/>
                <p:nvPr/>
              </p:nvSpPr>
              <p:spPr bwMode="auto">
                <a:xfrm>
                  <a:off x="4932040" y="2996952"/>
                  <a:ext cx="3744416" cy="576064"/>
                </a:xfrm>
                <a:prstGeom prst="round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1" name="CasellaDiTesto 10"/>
              <p:cNvSpPr txBox="1"/>
              <p:nvPr/>
            </p:nvSpPr>
            <p:spPr>
              <a:xfrm>
                <a:off x="6660232" y="4509120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1 </a:t>
                </a:r>
                <a:r>
                  <a:rPr lang="en-US" dirty="0" err="1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Valore</a:t>
                </a:r>
                <a:r>
                  <a:rPr lang="en-US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brevetto</a:t>
                </a:r>
                <a:endPara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14" name="Rettangolo arrotondato 13"/>
            <p:cNvSpPr/>
            <p:nvPr/>
          </p:nvSpPr>
          <p:spPr bwMode="auto">
            <a:xfrm>
              <a:off x="5292080" y="2060848"/>
              <a:ext cx="1368152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6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323528" y="1700808"/>
            <a:ext cx="8064896" cy="1872208"/>
            <a:chOff x="323528" y="1700808"/>
            <a:chExt cx="8064896" cy="1872208"/>
          </a:xfrm>
        </p:grpSpPr>
        <p:sp>
          <p:nvSpPr>
            <p:cNvPr id="13" name="Rettangolo arrotondato 12"/>
            <p:cNvSpPr/>
            <p:nvPr/>
          </p:nvSpPr>
          <p:spPr bwMode="auto">
            <a:xfrm>
              <a:off x="6732240" y="2060848"/>
              <a:ext cx="1656184" cy="504056"/>
            </a:xfrm>
            <a:prstGeom prst="roundRect">
              <a:avLst/>
            </a:prstGeom>
            <a:solidFill>
              <a:srgbClr val="00B0F0">
                <a:alpha val="3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ttangolo arrotondato 15"/>
            <p:cNvSpPr/>
            <p:nvPr/>
          </p:nvSpPr>
          <p:spPr bwMode="auto">
            <a:xfrm>
              <a:off x="323528" y="2996952"/>
              <a:ext cx="2160240" cy="504056"/>
            </a:xfrm>
            <a:prstGeom prst="roundRect">
              <a:avLst/>
            </a:prstGeom>
            <a:solidFill>
              <a:srgbClr val="00B0F0">
                <a:alpha val="3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ttangolo arrotondato 16"/>
            <p:cNvSpPr/>
            <p:nvPr/>
          </p:nvSpPr>
          <p:spPr bwMode="auto">
            <a:xfrm>
              <a:off x="2555776" y="2924944"/>
              <a:ext cx="2376264" cy="648072"/>
            </a:xfrm>
            <a:prstGeom prst="roundRect">
              <a:avLst/>
            </a:prstGeom>
            <a:solidFill>
              <a:srgbClr val="00B0F0">
                <a:alpha val="3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ttangolo arrotondato 17"/>
            <p:cNvSpPr/>
            <p:nvPr/>
          </p:nvSpPr>
          <p:spPr bwMode="auto">
            <a:xfrm>
              <a:off x="323528" y="2132856"/>
              <a:ext cx="2232248" cy="576064"/>
            </a:xfrm>
            <a:prstGeom prst="roundRect">
              <a:avLst/>
            </a:prstGeom>
            <a:solidFill>
              <a:srgbClr val="00B0F0">
                <a:alpha val="3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5436096" y="1700808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00B0F0"/>
                  </a:solidFill>
                </a:rPr>
                <a:t>2 Ricerca brevetti esistenti</a:t>
              </a:r>
              <a:endParaRPr lang="it-IT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251520" y="1988840"/>
            <a:ext cx="6480720" cy="3033628"/>
            <a:chOff x="251520" y="1988840"/>
            <a:chExt cx="6480720" cy="3033628"/>
          </a:xfrm>
        </p:grpSpPr>
        <p:sp>
          <p:nvSpPr>
            <p:cNvPr id="22" name="Rettangolo arrotondato 21"/>
            <p:cNvSpPr/>
            <p:nvPr/>
          </p:nvSpPr>
          <p:spPr bwMode="auto">
            <a:xfrm>
              <a:off x="2627784" y="1988840"/>
              <a:ext cx="4104456" cy="720080"/>
            </a:xfrm>
            <a:prstGeom prst="roundRect">
              <a:avLst/>
            </a:prstGeom>
            <a:solidFill>
              <a:srgbClr val="92D050">
                <a:alpha val="3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ttangolo arrotondato 23"/>
            <p:cNvSpPr/>
            <p:nvPr/>
          </p:nvSpPr>
          <p:spPr bwMode="auto">
            <a:xfrm>
              <a:off x="1259632" y="3933056"/>
              <a:ext cx="2664296" cy="648072"/>
            </a:xfrm>
            <a:prstGeom prst="roundRect">
              <a:avLst/>
            </a:prstGeom>
            <a:solidFill>
              <a:srgbClr val="92D050">
                <a:alpha val="3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ttangolo arrotondato 24"/>
            <p:cNvSpPr/>
            <p:nvPr/>
          </p:nvSpPr>
          <p:spPr bwMode="auto">
            <a:xfrm>
              <a:off x="251520" y="2996952"/>
              <a:ext cx="2304256" cy="576064"/>
            </a:xfrm>
            <a:prstGeom prst="roundRect">
              <a:avLst/>
            </a:prstGeom>
            <a:solidFill>
              <a:srgbClr val="92D050">
                <a:alpha val="3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2195736" y="4653136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92D050"/>
                  </a:solidFill>
                </a:rPr>
                <a:t>3 Chi brevetta cosa</a:t>
              </a:r>
              <a:endParaRPr lang="it-IT" dirty="0">
                <a:solidFill>
                  <a:srgbClr val="92D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Database on </a:t>
            </a:r>
            <a:r>
              <a:rPr lang="it-IT" dirty="0" err="1" smtClean="0"/>
              <a:t>line</a:t>
            </a:r>
            <a:r>
              <a:rPr lang="it-IT" dirty="0" smtClean="0"/>
              <a:t>: ESPACENET (I)</a:t>
            </a:r>
            <a:br>
              <a:rPr lang="it-IT" dirty="0" smtClean="0"/>
            </a:br>
            <a:r>
              <a:rPr lang="it-IT" sz="2000" dirty="0" smtClean="0"/>
              <a:t>http://worldwide.espacenet.com/advancedSearch</a:t>
            </a: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539552" y="1700808"/>
            <a:ext cx="4464868" cy="4267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b="1" i="1" dirty="0" smtClean="0"/>
              <a:t>Vantaggi:</a:t>
            </a:r>
          </a:p>
          <a:p>
            <a:pPr>
              <a:buNone/>
            </a:pPr>
            <a:r>
              <a:rPr lang="it-IT" sz="2400" dirty="0" smtClean="0"/>
              <a:t>Interfaccia interrogazione navigabile;</a:t>
            </a:r>
          </a:p>
          <a:p>
            <a:pPr>
              <a:buNone/>
            </a:pPr>
            <a:r>
              <a:rPr lang="it-IT" sz="2400" dirty="0" smtClean="0"/>
              <a:t>Completezza dati </a:t>
            </a:r>
          </a:p>
          <a:p>
            <a:pPr>
              <a:buNone/>
            </a:pPr>
            <a:r>
              <a:rPr lang="it-IT" sz="2400" dirty="0" smtClean="0"/>
              <a:t>      (EPO/ EU principalmente);</a:t>
            </a:r>
          </a:p>
          <a:p>
            <a:pPr>
              <a:buNone/>
            </a:pPr>
            <a:r>
              <a:rPr lang="it-IT" sz="2400" dirty="0" smtClean="0"/>
              <a:t>80+ uffici brevetti;</a:t>
            </a:r>
          </a:p>
          <a:p>
            <a:pPr>
              <a:buNone/>
            </a:pPr>
            <a:r>
              <a:rPr lang="it-IT" sz="2400" dirty="0" smtClean="0"/>
              <a:t>Accesso gratuito.</a:t>
            </a:r>
          </a:p>
          <a:p>
            <a:pPr>
              <a:buNone/>
            </a:pPr>
            <a:r>
              <a:rPr lang="it-IT" b="1" i="1" dirty="0" smtClean="0"/>
              <a:t>Svantaggi:</a:t>
            </a:r>
          </a:p>
          <a:p>
            <a:pPr>
              <a:buNone/>
            </a:pPr>
            <a:r>
              <a:rPr lang="it-IT" sz="2400" dirty="0" smtClean="0"/>
              <a:t>Dati non normalizzati e non riclassificati;</a:t>
            </a:r>
          </a:p>
          <a:p>
            <a:pPr>
              <a:buNone/>
            </a:pPr>
            <a:r>
              <a:rPr lang="it-IT" sz="2400" dirty="0" smtClean="0"/>
              <a:t>Non interrogabile per dati geografici;</a:t>
            </a:r>
          </a:p>
          <a:p>
            <a:pPr>
              <a:buNone/>
            </a:pPr>
            <a:r>
              <a:rPr lang="it-IT" sz="2400" dirty="0" smtClean="0"/>
              <a:t>Dati non raggruppabili in </a:t>
            </a:r>
            <a:r>
              <a:rPr lang="it-IT" sz="2400" dirty="0" err="1" smtClean="0"/>
              <a:t>summaries</a:t>
            </a:r>
            <a:r>
              <a:rPr lang="it-IT" sz="2400" dirty="0" smtClean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2389" y="1772817"/>
            <a:ext cx="4331478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Database on </a:t>
            </a:r>
            <a:r>
              <a:rPr lang="it-IT" dirty="0" err="1" smtClean="0"/>
              <a:t>line</a:t>
            </a:r>
            <a:r>
              <a:rPr lang="it-IT" dirty="0" smtClean="0"/>
              <a:t>: ESPACENET (II)</a:t>
            </a:r>
            <a:br>
              <a:rPr lang="it-IT" dirty="0" smtClean="0"/>
            </a:br>
            <a:r>
              <a:rPr lang="it-IT" dirty="0" smtClean="0"/>
              <a:t>PIRELLI + TYRE + 2010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6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800" y="1976438"/>
            <a:ext cx="73437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>
            <a:alpha val="83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>
            <a:alpha val="83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1779</Words>
  <Application>Microsoft Office PowerPoint</Application>
  <PresentationFormat>Presentazione su schermo (4:3)</PresentationFormat>
  <Paragraphs>340</Paragraphs>
  <Slides>33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0" baseType="lpstr">
      <vt:lpstr>Arial</vt:lpstr>
      <vt:lpstr>Book Antiqua</vt:lpstr>
      <vt:lpstr>Calibri</vt:lpstr>
      <vt:lpstr>Times New Roman</vt:lpstr>
      <vt:lpstr>Verdana</vt:lpstr>
      <vt:lpstr>Wingdings</vt:lpstr>
      <vt:lpstr>Profile</vt:lpstr>
      <vt:lpstr>Banche dati brevettuali per la Business intelligence</vt:lpstr>
      <vt:lpstr>Come utilizzare le informazioni di brevetto per incrementare il proprio vantaggio competitivo</vt:lpstr>
      <vt:lpstr>Alcune esempi (I):  NORTEL</vt:lpstr>
      <vt:lpstr>Alcune esempi (II): RIM vs RTP, inc   eBay Inc. v. MercExchange, L.L.C.</vt:lpstr>
      <vt:lpstr>Informazioni presenti sul brevetto (I): Ipad documento brevettuale (USD503889)</vt:lpstr>
      <vt:lpstr>Informazioni presenti sul brevetto (II): google pagerank su espacenet</vt:lpstr>
      <vt:lpstr>Informazioni presenti sul brevetto (III)</vt:lpstr>
      <vt:lpstr>Database on line: ESPACENET (I) http://worldwide.espacenet.com/advancedSearch</vt:lpstr>
      <vt:lpstr>Database on line: ESPACENET (II) PIRELLI + TYRE + 2010</vt:lpstr>
      <vt:lpstr>Database on line: ESPACENET (III) PIRELLI TYRE FOR VEHICLE WEELS</vt:lpstr>
      <vt:lpstr>Database on line: ESPACENET (IV) CLAIMS PIRELLI TYRE FOR VEHICLE WEELS</vt:lpstr>
      <vt:lpstr>Database on line: ESPACENET (V) CITAZIONI PIRELLI TYRE FOR VEHICLE WEELS</vt:lpstr>
      <vt:lpstr>Database on line: ESPACENET (V) CITAZIONI PIRELLI TYRE FOR VEHICLE WEELS</vt:lpstr>
      <vt:lpstr>Database on line: ESPACENET (VII) FAMIGLIA PIRELLI TYRE FOR VEHICLE WEELS</vt:lpstr>
      <vt:lpstr>Database on line: ESPACENET (VIII) INPADOC LEGAL DATA EBAY BUY IT NOW </vt:lpstr>
      <vt:lpstr>Database on line: Google Patent Search (I) http://www.google.com/advanced_patent_search</vt:lpstr>
      <vt:lpstr>Database on line: Google Patent Search (II) ricerca brevetti applicant / classe tech</vt:lpstr>
      <vt:lpstr>Database on line: http://assignment.uspto.gov/  USPTO Assignments</vt:lpstr>
      <vt:lpstr>USPTO assignments (II)</vt:lpstr>
      <vt:lpstr>Database on line: WIPO classi tecnologiche http://www.wipo.int/ipcpub</vt:lpstr>
      <vt:lpstr>Database on line: WIPO PATENTSCOPE http://www.wipo.int/patentscope </vt:lpstr>
      <vt:lpstr>Database on line: PATSTAT- ICrios Database  http://db.crios.unibocconi.it/</vt:lpstr>
      <vt:lpstr>Database on line a pagamento Derwent WPI, Thomson innoviation</vt:lpstr>
      <vt:lpstr>Database off line: PATSTAT http://www.epo.org/searching/subscription/raw/product-14-24.html</vt:lpstr>
      <vt:lpstr>Database off line: NBER  http://www.nber.org/patents/</vt:lpstr>
      <vt:lpstr>Database off line: PATENT DATAVERSE (HBS)  http://dvn.iq.harvard.edu/dvn/dv/patent</vt:lpstr>
      <vt:lpstr>Indicatori basati su dati di brevetto (I)</vt:lpstr>
      <vt:lpstr>Indicatori basati su dati di brevetto (II)</vt:lpstr>
      <vt:lpstr>Indicatori basati su dati di brevetto (III) Esempio calcolo CII</vt:lpstr>
      <vt:lpstr>Indicatori basati su dati di brevetto (IV)</vt:lpstr>
      <vt:lpstr>Indicatori basati su dati di brevetto (V): Esempio Asia new high tech competitors</vt:lpstr>
      <vt:lpstr>Indicatori basati su dati di brevetto (VI)  Asia new high tech competitors</vt:lpstr>
      <vt:lpstr>SINTESI: Cosa utilizzare per cosa:</vt:lpstr>
    </vt:vector>
  </TitlesOfParts>
  <Company>Universita' L. Bocconi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Universita' Luigi Bocconi</dc:creator>
  <cp:lastModifiedBy>Tarasconi</cp:lastModifiedBy>
  <cp:revision>307</cp:revision>
  <dcterms:created xsi:type="dcterms:W3CDTF">2006-10-04T14:53:11Z</dcterms:created>
  <dcterms:modified xsi:type="dcterms:W3CDTF">2016-05-08T13:16:31Z</dcterms:modified>
</cp:coreProperties>
</file>