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5" r:id="rId1"/>
  </p:sldMasterIdLst>
  <p:notesMasterIdLst>
    <p:notesMasterId r:id="rId25"/>
  </p:notesMasterIdLst>
  <p:handoutMasterIdLst>
    <p:handoutMasterId r:id="rId26"/>
  </p:handoutMasterIdLst>
  <p:sldIdLst>
    <p:sldId id="364" r:id="rId2"/>
    <p:sldId id="375" r:id="rId3"/>
    <p:sldId id="331" r:id="rId4"/>
    <p:sldId id="377" r:id="rId5"/>
    <p:sldId id="406" r:id="rId6"/>
    <p:sldId id="411" r:id="rId7"/>
    <p:sldId id="408" r:id="rId8"/>
    <p:sldId id="379" r:id="rId9"/>
    <p:sldId id="410" r:id="rId10"/>
    <p:sldId id="409" r:id="rId11"/>
    <p:sldId id="380" r:id="rId12"/>
    <p:sldId id="412" r:id="rId13"/>
    <p:sldId id="413" r:id="rId14"/>
    <p:sldId id="414" r:id="rId15"/>
    <p:sldId id="416" r:id="rId16"/>
    <p:sldId id="415" r:id="rId17"/>
    <p:sldId id="419" r:id="rId18"/>
    <p:sldId id="420" r:id="rId19"/>
    <p:sldId id="398" r:id="rId20"/>
    <p:sldId id="369" r:id="rId21"/>
    <p:sldId id="370" r:id="rId22"/>
    <p:sldId id="417" r:id="rId23"/>
    <p:sldId id="418" r:id="rId24"/>
  </p:sldIdLst>
  <p:sldSz cx="9144000" cy="6858000" type="screen4x3"/>
  <p:notesSz cx="6797675" cy="9926638"/>
  <p:defaultTextStyle>
    <a:defPPr>
      <a:defRPr lang="en-GB"/>
    </a:defPPr>
    <a:lvl1pPr algn="l" rtl="0" fontAlgn="base">
      <a:spcBef>
        <a:spcPct val="0"/>
      </a:spcBef>
      <a:spcAft>
        <a:spcPct val="0"/>
      </a:spcAft>
      <a:defRPr kern="1200">
        <a:solidFill>
          <a:schemeClr val="tx2"/>
        </a:solidFill>
        <a:latin typeface="Arial" charset="0"/>
        <a:ea typeface="+mn-ea"/>
        <a:cs typeface="+mn-cs"/>
      </a:defRPr>
    </a:lvl1pPr>
    <a:lvl2pPr marL="457200" algn="l" rtl="0" fontAlgn="base">
      <a:spcBef>
        <a:spcPct val="0"/>
      </a:spcBef>
      <a:spcAft>
        <a:spcPct val="0"/>
      </a:spcAft>
      <a:defRPr kern="1200">
        <a:solidFill>
          <a:schemeClr val="tx2"/>
        </a:solidFill>
        <a:latin typeface="Arial" charset="0"/>
        <a:ea typeface="+mn-ea"/>
        <a:cs typeface="+mn-cs"/>
      </a:defRPr>
    </a:lvl2pPr>
    <a:lvl3pPr marL="914400" algn="l" rtl="0" fontAlgn="base">
      <a:spcBef>
        <a:spcPct val="0"/>
      </a:spcBef>
      <a:spcAft>
        <a:spcPct val="0"/>
      </a:spcAft>
      <a:defRPr kern="1200">
        <a:solidFill>
          <a:schemeClr val="tx2"/>
        </a:solidFill>
        <a:latin typeface="Arial" charset="0"/>
        <a:ea typeface="+mn-ea"/>
        <a:cs typeface="+mn-cs"/>
      </a:defRPr>
    </a:lvl3pPr>
    <a:lvl4pPr marL="1371600" algn="l" rtl="0" fontAlgn="base">
      <a:spcBef>
        <a:spcPct val="0"/>
      </a:spcBef>
      <a:spcAft>
        <a:spcPct val="0"/>
      </a:spcAft>
      <a:defRPr kern="1200">
        <a:solidFill>
          <a:schemeClr val="tx2"/>
        </a:solidFill>
        <a:latin typeface="Arial" charset="0"/>
        <a:ea typeface="+mn-ea"/>
        <a:cs typeface="+mn-cs"/>
      </a:defRPr>
    </a:lvl4pPr>
    <a:lvl5pPr marL="1828800" algn="l" rtl="0" fontAlgn="base">
      <a:spcBef>
        <a:spcPct val="0"/>
      </a:spcBef>
      <a:spcAft>
        <a:spcPct val="0"/>
      </a:spcAft>
      <a:defRPr kern="1200">
        <a:solidFill>
          <a:schemeClr val="tx2"/>
        </a:solidFill>
        <a:latin typeface="Arial" charset="0"/>
        <a:ea typeface="+mn-ea"/>
        <a:cs typeface="+mn-cs"/>
      </a:defRPr>
    </a:lvl5pPr>
    <a:lvl6pPr marL="2286000" algn="l" defTabSz="914400" rtl="0" eaLnBrk="1" latinLnBrk="0" hangingPunct="1">
      <a:defRPr kern="1200">
        <a:solidFill>
          <a:schemeClr val="tx2"/>
        </a:solidFill>
        <a:latin typeface="Arial" charset="0"/>
        <a:ea typeface="+mn-ea"/>
        <a:cs typeface="+mn-cs"/>
      </a:defRPr>
    </a:lvl6pPr>
    <a:lvl7pPr marL="2743200" algn="l" defTabSz="914400" rtl="0" eaLnBrk="1" latinLnBrk="0" hangingPunct="1">
      <a:defRPr kern="1200">
        <a:solidFill>
          <a:schemeClr val="tx2"/>
        </a:solidFill>
        <a:latin typeface="Arial" charset="0"/>
        <a:ea typeface="+mn-ea"/>
        <a:cs typeface="+mn-cs"/>
      </a:defRPr>
    </a:lvl7pPr>
    <a:lvl8pPr marL="3200400" algn="l" defTabSz="914400" rtl="0" eaLnBrk="1" latinLnBrk="0" hangingPunct="1">
      <a:defRPr kern="1200">
        <a:solidFill>
          <a:schemeClr val="tx2"/>
        </a:solidFill>
        <a:latin typeface="Arial" charset="0"/>
        <a:ea typeface="+mn-ea"/>
        <a:cs typeface="+mn-cs"/>
      </a:defRPr>
    </a:lvl8pPr>
    <a:lvl9pPr marL="3657600" algn="l" defTabSz="914400" rtl="0" eaLnBrk="1" latinLnBrk="0" hangingPunct="1">
      <a:defRPr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MSOffic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D2ECF0"/>
    <a:srgbClr val="3FC94F"/>
    <a:srgbClr val="B27EE6"/>
    <a:srgbClr val="D7CBF7"/>
    <a:srgbClr val="D5EDD9"/>
    <a:srgbClr val="C9CC54"/>
    <a:srgbClr val="E7E1DB"/>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56" autoAdjust="0"/>
    <p:restoredTop sz="90146" autoAdjust="0"/>
  </p:normalViewPr>
  <p:slideViewPr>
    <p:cSldViewPr>
      <p:cViewPr varScale="1">
        <p:scale>
          <a:sx n="74" d="100"/>
          <a:sy n="74" d="100"/>
        </p:scale>
        <p:origin x="125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2"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Book Antiqua" pitchFamily="18" charset="0"/>
              </a:defRPr>
            </a:lvl1pPr>
          </a:lstStyle>
          <a:p>
            <a:pPr>
              <a:defRPr/>
            </a:pPr>
            <a:endParaRPr lang="en-GB"/>
          </a:p>
        </p:txBody>
      </p:sp>
      <p:sp>
        <p:nvSpPr>
          <p:cNvPr id="2355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Book Antiqua" pitchFamily="18" charset="0"/>
              </a:defRPr>
            </a:lvl1pPr>
          </a:lstStyle>
          <a:p>
            <a:pPr>
              <a:defRPr/>
            </a:pPr>
            <a:endParaRPr lang="en-GB"/>
          </a:p>
        </p:txBody>
      </p:sp>
      <p:sp>
        <p:nvSpPr>
          <p:cNvPr id="2355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Book Antiqua" pitchFamily="18" charset="0"/>
              </a:defRPr>
            </a:lvl1pPr>
          </a:lstStyle>
          <a:p>
            <a:pPr>
              <a:defRPr/>
            </a:pPr>
            <a:endParaRPr lang="en-GB"/>
          </a:p>
        </p:txBody>
      </p:sp>
      <p:sp>
        <p:nvSpPr>
          <p:cNvPr id="2355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Book Antiqua" pitchFamily="18" charset="0"/>
              </a:defRPr>
            </a:lvl1pPr>
          </a:lstStyle>
          <a:p>
            <a:pPr>
              <a:defRPr/>
            </a:pPr>
            <a:fld id="{E1022F6D-A22E-4110-BFFF-7A1FA563B3CC}" type="slidenum">
              <a:rPr lang="en-GB"/>
              <a:pPr>
                <a:defRPr/>
              </a:pPr>
              <a:t>‹N›</a:t>
            </a:fld>
            <a:endParaRPr lang="en-GB"/>
          </a:p>
        </p:txBody>
      </p:sp>
    </p:spTree>
    <p:extLst>
      <p:ext uri="{BB962C8B-B14F-4D97-AF65-F5344CB8AC3E}">
        <p14:creationId xmlns:p14="http://schemas.microsoft.com/office/powerpoint/2010/main" val="2512000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Book Antiqua" pitchFamily="18" charset="0"/>
              </a:defRPr>
            </a:lvl1pPr>
          </a:lstStyle>
          <a:p>
            <a:pPr>
              <a:defRPr/>
            </a:pPr>
            <a:endParaRPr lang="en-GB"/>
          </a:p>
        </p:txBody>
      </p:sp>
      <p:sp>
        <p:nvSpPr>
          <p:cNvPr id="2560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Book Antiqua" pitchFamily="18"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Fare clic per modificare gli stili del testo dello schema</a:t>
            </a:r>
          </a:p>
          <a:p>
            <a:pPr lvl="1"/>
            <a:r>
              <a:rPr lang="en-GB" noProof="0" smtClean="0"/>
              <a:t>Secondo livello</a:t>
            </a:r>
          </a:p>
          <a:p>
            <a:pPr lvl="2"/>
            <a:r>
              <a:rPr lang="en-GB" noProof="0" smtClean="0"/>
              <a:t>Terzo livello</a:t>
            </a:r>
          </a:p>
          <a:p>
            <a:pPr lvl="3"/>
            <a:r>
              <a:rPr lang="en-GB" noProof="0" smtClean="0"/>
              <a:t>Quarto livello</a:t>
            </a:r>
          </a:p>
          <a:p>
            <a:pPr lvl="4"/>
            <a:r>
              <a:rPr lang="en-GB" noProof="0" smtClean="0"/>
              <a:t>Quinto livello</a:t>
            </a:r>
          </a:p>
        </p:txBody>
      </p:sp>
      <p:sp>
        <p:nvSpPr>
          <p:cNvPr id="2560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Book Antiqua" pitchFamily="18" charset="0"/>
              </a:defRPr>
            </a:lvl1pPr>
          </a:lstStyle>
          <a:p>
            <a:pPr>
              <a:defRPr/>
            </a:pPr>
            <a:endParaRPr lang="en-GB"/>
          </a:p>
        </p:txBody>
      </p:sp>
      <p:sp>
        <p:nvSpPr>
          <p:cNvPr id="2560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Book Antiqua" pitchFamily="18" charset="0"/>
              </a:defRPr>
            </a:lvl1pPr>
          </a:lstStyle>
          <a:p>
            <a:pPr>
              <a:defRPr/>
            </a:pPr>
            <a:fld id="{905899DF-BD92-4468-BE3C-1D272BC31E1D}" type="slidenum">
              <a:rPr lang="en-GB"/>
              <a:pPr>
                <a:defRPr/>
              </a:pPr>
              <a:t>‹N›</a:t>
            </a:fld>
            <a:endParaRPr lang="en-GB"/>
          </a:p>
        </p:txBody>
      </p:sp>
    </p:spTree>
    <p:extLst>
      <p:ext uri="{BB962C8B-B14F-4D97-AF65-F5344CB8AC3E}">
        <p14:creationId xmlns:p14="http://schemas.microsoft.com/office/powerpoint/2010/main" val="1224535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48100" y="9426575"/>
            <a:ext cx="2947988" cy="498475"/>
          </a:xfrm>
          <a:prstGeom prst="rect">
            <a:avLst/>
          </a:prstGeom>
          <a:noFill/>
          <a:ln w="9525">
            <a:noFill/>
            <a:miter lim="800000"/>
            <a:headEnd/>
            <a:tailEnd/>
          </a:ln>
        </p:spPr>
        <p:txBody>
          <a:bodyPr lIns="91082" tIns="45540" rIns="91082" bIns="45540" anchor="b"/>
          <a:lstStyle/>
          <a:p>
            <a:pPr algn="r" defTabSz="911225"/>
            <a:fld id="{6DF4F47E-9515-4E09-AF13-8CFBFF7BCC96}" type="slidenum">
              <a:rPr lang="it-IT" sz="1200">
                <a:solidFill>
                  <a:prstClr val="black"/>
                </a:solidFill>
                <a:latin typeface="Arial" pitchFamily="34" charset="0"/>
              </a:rPr>
              <a:pPr algn="r" defTabSz="911225"/>
              <a:t>1</a:t>
            </a:fld>
            <a:endParaRPr lang="it-IT" sz="1200">
              <a:solidFill>
                <a:prstClr val="black"/>
              </a:solidFill>
              <a:latin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1042988" y="4889500"/>
            <a:ext cx="4841875" cy="3887788"/>
          </a:xfrm>
          <a:noFill/>
          <a:ln>
            <a:solidFill>
              <a:srgbClr val="FF3399"/>
            </a:solidFill>
          </a:ln>
        </p:spPr>
        <p:txBody>
          <a:bodyPr/>
          <a:lstStyle/>
          <a:p>
            <a:pPr eaLnBrk="1" hangingPunct="1"/>
            <a:endParaRPr lang="en-GB" sz="1000" smtClean="0">
              <a:latin typeface="Sabon"/>
            </a:endParaRPr>
          </a:p>
        </p:txBody>
      </p:sp>
    </p:spTree>
    <p:extLst>
      <p:ext uri="{BB962C8B-B14F-4D97-AF65-F5344CB8AC3E}">
        <p14:creationId xmlns:p14="http://schemas.microsoft.com/office/powerpoint/2010/main" val="124017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F5873A-EE20-4804-AB92-E1745F3DA6F7}"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5452AA-34C8-427E-AE09-EE68FAB70BBA}"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168A66-3DB3-4A36-8AB8-69D0F7C80A96}"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olo, tes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59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648200" y="3938588"/>
            <a:ext cx="4038600" cy="218757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9D7BBC15-67F5-4819-91D8-5C7C3DD8F633}"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31FB712-B412-4EA7-AA09-6BC00D7FAC26}"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0A475C-6666-4E65-93F0-031D734D31E9}"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1EDB24-9DE7-4D3F-B72C-8A9649827D6F}"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3AE4B3-4701-4255-9E11-13F0E5502C49}"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E803719-1D4C-459C-B8CA-4A4B30DA8984}"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ACB55A0-2079-4D1B-8A8D-CC64DAB8CB2C}"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7EE9A6-94D6-43CB-B124-7E7DE3B95AC7}"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574CA7-4E0D-4DF2-AC74-F3C25D79EE68}"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234204C-2B6D-4C55-AB2D-63127791BC3B}" type="slidenum">
              <a:rPr lang="it-IT">
                <a:solidFill>
                  <a:srgbClr val="000000"/>
                </a:solidFill>
              </a:rPr>
              <a:pPr>
                <a:defRPr/>
              </a:pPr>
              <a:t>‹N›</a:t>
            </a:fld>
            <a:endParaRPr lang="it-IT">
              <a:solidFill>
                <a:srgbClr val="000000"/>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r="90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u="none">
                <a:latin typeface="Arial" charset="0"/>
              </a:defRPr>
            </a:lvl1pPr>
          </a:lstStyle>
          <a:p>
            <a:pPr>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u="none">
                <a:latin typeface="Arial" charset="0"/>
              </a:defRPr>
            </a:lvl1pPr>
          </a:lstStyle>
          <a:p>
            <a:pPr>
              <a:defRPr/>
            </a:pPr>
            <a:endParaRPr lang="it-IT">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u="none">
                <a:latin typeface="Arial" charset="0"/>
              </a:defRPr>
            </a:lvl1pPr>
          </a:lstStyle>
          <a:p>
            <a:pPr>
              <a:defRPr/>
            </a:pPr>
            <a:fld id="{4CD8226F-C52F-4D34-95BB-B9D6C777092B}" type="slidenum">
              <a:rPr lang="it-IT">
                <a:solidFill>
                  <a:srgbClr val="000000"/>
                </a:solidFill>
              </a:rPr>
              <a:pPr>
                <a:defRPr/>
              </a:pPr>
              <a:t>‹N›</a:t>
            </a:fld>
            <a:endParaRPr lang="it-IT">
              <a:solidFill>
                <a:srgbClr val="000000"/>
              </a:solidFill>
            </a:endParaRPr>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Excel_Worksheet1.xlsx"/></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ecd.org/sti/inno/oecdpatentdatabases.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package" Target="../embeddings/Microsoft_Excel_Worksheet2.xls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ppo.gov.mk/Search/FederatedPatentRegister.aspx" TargetMode="External"/><Relationship Id="rId2" Type="http://schemas.openxmlformats.org/officeDocument/2006/relationships/hyperlink" Target="http://www.dziv.hr/en/e-services/on-line-database-search/paten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ipo.int/ipstats/en/resources/office_stats_reports.html" TargetMode="External"/><Relationship Id="rId2" Type="http://schemas.openxmlformats.org/officeDocument/2006/relationships/hyperlink" Target="http://89.216.38.53/rs-pubserver/search.jsp?lg=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cstate="print"/>
          <a:stretch>
            <a:fillRect/>
          </a:stretch>
        </p:blipFill>
        <p:spPr>
          <a:xfrm>
            <a:off x="899592" y="0"/>
            <a:ext cx="8244408" cy="6096440"/>
          </a:xfrm>
          <a:prstGeom prst="rect">
            <a:avLst/>
          </a:prstGeom>
        </p:spPr>
      </p:pic>
      <p:sp>
        <p:nvSpPr>
          <p:cNvPr id="7" name="Rectangle 3"/>
          <p:cNvSpPr>
            <a:spLocks noChangeArrowheads="1"/>
          </p:cNvSpPr>
          <p:nvPr/>
        </p:nvSpPr>
        <p:spPr bwMode="auto">
          <a:xfrm>
            <a:off x="-31939" y="1693707"/>
            <a:ext cx="8659089" cy="1656184"/>
          </a:xfrm>
          <a:prstGeom prst="rect">
            <a:avLst/>
          </a:prstGeom>
          <a:noFill/>
          <a:ln w="9525">
            <a:noFill/>
            <a:miter lim="800000"/>
            <a:headEnd/>
            <a:tailEnd/>
          </a:ln>
        </p:spPr>
        <p:txBody>
          <a:bodyPr anchor="ctr"/>
          <a:lstStyle/>
          <a:p>
            <a:pPr algn="ctr" eaLnBrk="0" hangingPunct="0"/>
            <a:r>
              <a:rPr lang="en-US" sz="6000" b="1" dirty="0" smtClean="0">
                <a:solidFill>
                  <a:srgbClr val="FFC000"/>
                </a:solidFill>
                <a:effectLst>
                  <a:outerShdw blurRad="38100" dist="38100" dir="2700000" algn="tl">
                    <a:srgbClr val="000000">
                      <a:alpha val="43137"/>
                    </a:srgbClr>
                  </a:outerShdw>
                </a:effectLst>
              </a:rPr>
              <a:t>Patenting in </a:t>
            </a:r>
          </a:p>
          <a:p>
            <a:pPr algn="ctr" eaLnBrk="0" hangingPunct="0"/>
            <a:r>
              <a:rPr lang="en-US" sz="6000" b="1" dirty="0" smtClean="0">
                <a:solidFill>
                  <a:srgbClr val="FFC000"/>
                </a:solidFill>
                <a:effectLst>
                  <a:outerShdw blurRad="38100" dist="38100" dir="2700000" algn="tl">
                    <a:srgbClr val="000000">
                      <a:alpha val="43137"/>
                    </a:srgbClr>
                  </a:outerShdw>
                </a:effectLst>
              </a:rPr>
              <a:t>Adriatic region</a:t>
            </a:r>
            <a:r>
              <a:rPr lang="en-US" sz="6000" b="1" dirty="0" smtClean="0">
                <a:solidFill>
                  <a:srgbClr val="FFFF00"/>
                </a:solidFill>
                <a:effectLst>
                  <a:outerShdw blurRad="38100" dist="38100" dir="2700000" algn="tl">
                    <a:srgbClr val="000000">
                      <a:alpha val="43137"/>
                    </a:srgbClr>
                  </a:outerShdw>
                </a:effectLst>
              </a:rPr>
              <a:t/>
            </a:r>
            <a:br>
              <a:rPr lang="en-US" sz="6000" b="1" dirty="0" smtClean="0">
                <a:solidFill>
                  <a:srgbClr val="FFFF00"/>
                </a:solidFill>
                <a:effectLst>
                  <a:outerShdw blurRad="38100" dist="38100" dir="2700000" algn="tl">
                    <a:srgbClr val="000000">
                      <a:alpha val="43137"/>
                    </a:srgbClr>
                  </a:outerShdw>
                </a:effectLst>
              </a:rPr>
            </a:br>
            <a:endParaRPr lang="en-US" sz="6000" b="1" dirty="0" smtClean="0">
              <a:solidFill>
                <a:srgbClr val="FFFF00"/>
              </a:solidFill>
              <a:effectLst>
                <a:outerShdw blurRad="38100" dist="38100" dir="2700000" algn="tl">
                  <a:srgbClr val="000000">
                    <a:alpha val="43137"/>
                  </a:srgbClr>
                </a:outerShdw>
              </a:effectLst>
            </a:endParaRPr>
          </a:p>
          <a:p>
            <a:pPr algn="ctr" eaLnBrk="0" hangingPunct="0"/>
            <a:endParaRPr lang="en-US" sz="6000" b="1" dirty="0">
              <a:solidFill>
                <a:srgbClr val="FFFF00"/>
              </a:solidFill>
              <a:effectLst>
                <a:outerShdw blurRad="38100" dist="38100" dir="2700000" algn="tl">
                  <a:srgbClr val="000000">
                    <a:alpha val="43137"/>
                  </a:srgbClr>
                </a:outerShdw>
              </a:effectLst>
            </a:endParaRPr>
          </a:p>
          <a:p>
            <a:pPr algn="ctr" eaLnBrk="0" hangingPunct="0"/>
            <a:r>
              <a:rPr lang="en-US" sz="4000" b="1" dirty="0" smtClean="0">
                <a:solidFill>
                  <a:srgbClr val="FFFF00"/>
                </a:solidFill>
                <a:effectLst>
                  <a:outerShdw blurRad="38100" dist="38100" dir="2700000" algn="tl">
                    <a:srgbClr val="000000">
                      <a:alpha val="43137"/>
                    </a:srgbClr>
                  </a:outerShdw>
                </a:effectLst>
              </a:rPr>
              <a:t>     data and coverage in PATSTAT</a:t>
            </a:r>
            <a:endParaRPr lang="en-GB" sz="4000" b="1" dirty="0">
              <a:solidFill>
                <a:srgbClr val="FFFF00"/>
              </a:solidFill>
              <a:latin typeface="Arial" pitchFamily="34" charset="0"/>
            </a:endParaRPr>
          </a:p>
        </p:txBody>
      </p:sp>
      <p:sp>
        <p:nvSpPr>
          <p:cNvPr id="6" name="Rectangle 3"/>
          <p:cNvSpPr>
            <a:spLocks noChangeArrowheads="1"/>
          </p:cNvSpPr>
          <p:nvPr/>
        </p:nvSpPr>
        <p:spPr bwMode="auto">
          <a:xfrm>
            <a:off x="5010539" y="-93309"/>
            <a:ext cx="4133461" cy="699796"/>
          </a:xfrm>
          <a:prstGeom prst="rect">
            <a:avLst/>
          </a:prstGeom>
          <a:noFill/>
          <a:ln w="9525">
            <a:noFill/>
            <a:miter lim="800000"/>
            <a:headEnd/>
            <a:tailEnd/>
          </a:ln>
        </p:spPr>
        <p:txBody>
          <a:bodyPr anchor="ctr"/>
          <a:lstStyle/>
          <a:p>
            <a:pPr eaLnBrk="0" hangingPunct="0"/>
            <a:r>
              <a:rPr lang="en-GB" sz="1050" b="1" dirty="0" err="1" smtClean="0">
                <a:solidFill>
                  <a:srgbClr val="004B85"/>
                </a:solidFill>
                <a:latin typeface="Arial" pitchFamily="34" charset="0"/>
              </a:rPr>
              <a:t>iCRIOS</a:t>
            </a:r>
            <a:r>
              <a:rPr lang="en-GB" sz="1050" b="1" dirty="0" smtClean="0">
                <a:solidFill>
                  <a:srgbClr val="004B85"/>
                </a:solidFill>
                <a:latin typeface="Arial" pitchFamily="34" charset="0"/>
              </a:rPr>
              <a:t/>
            </a:r>
            <a:br>
              <a:rPr lang="en-GB" sz="1050" b="1" dirty="0" smtClean="0">
                <a:solidFill>
                  <a:srgbClr val="004B85"/>
                </a:solidFill>
                <a:latin typeface="Arial" pitchFamily="34" charset="0"/>
              </a:rPr>
            </a:br>
            <a:r>
              <a:rPr lang="en-GB" sz="1050" b="1" dirty="0" err="1" smtClean="0">
                <a:solidFill>
                  <a:srgbClr val="004B85"/>
                </a:solidFill>
                <a:latin typeface="Arial" pitchFamily="34" charset="0"/>
              </a:rPr>
              <a:t>Invernizzi</a:t>
            </a:r>
            <a:r>
              <a:rPr lang="en-GB" sz="1050" b="1" dirty="0" smtClean="0">
                <a:solidFill>
                  <a:srgbClr val="004B85"/>
                </a:solidFill>
                <a:latin typeface="Arial" pitchFamily="34" charset="0"/>
              </a:rPr>
              <a:t> </a:t>
            </a:r>
            <a:r>
              <a:rPr lang="en-GB" sz="1050" b="1" dirty="0" err="1" smtClean="0">
                <a:solidFill>
                  <a:srgbClr val="004B85"/>
                </a:solidFill>
                <a:latin typeface="Arial" pitchFamily="34" charset="0"/>
              </a:rPr>
              <a:t>Center</a:t>
            </a:r>
            <a:r>
              <a:rPr lang="en-GB" sz="1050" b="1" dirty="0" smtClean="0">
                <a:solidFill>
                  <a:srgbClr val="004B85"/>
                </a:solidFill>
                <a:latin typeface="Arial" pitchFamily="34" charset="0"/>
              </a:rPr>
              <a:t> for Research on Innovation, Organization and Strategy</a:t>
            </a:r>
            <a:endParaRPr lang="en-GB" sz="1050" b="1" dirty="0">
              <a:solidFill>
                <a:srgbClr val="004B85"/>
              </a:solidFill>
              <a:latin typeface="Arial" pitchFamily="34" charset="0"/>
            </a:endParaRPr>
          </a:p>
        </p:txBody>
      </p:sp>
      <p:sp>
        <p:nvSpPr>
          <p:cNvPr id="8" name="Segnaposto numero diapositiva 7"/>
          <p:cNvSpPr>
            <a:spLocks noGrp="1"/>
          </p:cNvSpPr>
          <p:nvPr>
            <p:ph type="sldNum" sz="quarter" idx="12"/>
          </p:nvPr>
        </p:nvSpPr>
        <p:spPr/>
        <p:txBody>
          <a:bodyPr/>
          <a:lstStyle/>
          <a:p>
            <a:pPr>
              <a:defRPr/>
            </a:pPr>
            <a:fld id="{867EE9A6-94D6-43CB-B124-7E7DE3B95AC7}" type="slidenum">
              <a:rPr lang="it-IT" smtClean="0">
                <a:solidFill>
                  <a:srgbClr val="000000"/>
                </a:solidFill>
              </a:rPr>
              <a:pPr>
                <a:defRPr/>
              </a:pPr>
              <a:t>1</a:t>
            </a:fld>
            <a:endParaRPr lang="it-IT">
              <a:solidFill>
                <a:srgbClr val="000000"/>
              </a:solidFill>
            </a:endParaRPr>
          </a:p>
        </p:txBody>
      </p:sp>
      <p:sp>
        <p:nvSpPr>
          <p:cNvPr id="5" name="Sottotitolo 2"/>
          <p:cNvSpPr txBox="1">
            <a:spLocks/>
          </p:cNvSpPr>
          <p:nvPr/>
        </p:nvSpPr>
        <p:spPr>
          <a:xfrm>
            <a:off x="1187624" y="6093296"/>
            <a:ext cx="7776864" cy="764704"/>
          </a:xfrm>
          <a:prstGeom prst="rect">
            <a:avLst/>
          </a:prstGeom>
          <a:solidFill>
            <a:schemeClr val="bg1">
              <a:alpha val="61000"/>
            </a:schemeClr>
          </a:solidFill>
        </p:spPr>
        <p:txBody>
          <a:bodyPr>
            <a:normAutofit/>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err="1" smtClean="0">
                <a:ln>
                  <a:noFill/>
                </a:ln>
                <a:solidFill>
                  <a:schemeClr val="tx1">
                    <a:lumMod val="95000"/>
                    <a:lumOff val="5000"/>
                  </a:schemeClr>
                </a:solidFill>
                <a:effectLst/>
                <a:uLnTx/>
                <a:uFillTx/>
                <a:latin typeface="+mn-lt"/>
                <a:ea typeface="+mn-ea"/>
                <a:cs typeface="+mn-cs"/>
              </a:rPr>
              <a:t>Gianluca</a:t>
            </a:r>
            <a:r>
              <a:rPr kumimoji="0" lang="en-US" sz="2400" b="0"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 </a:t>
            </a:r>
            <a:r>
              <a:rPr kumimoji="0" lang="en-US" sz="2400" b="0" i="0" u="none" strike="noStrike" kern="0" cap="none" spc="0" normalizeH="0" baseline="0" noProof="0" dirty="0" err="1" smtClean="0">
                <a:ln>
                  <a:noFill/>
                </a:ln>
                <a:solidFill>
                  <a:schemeClr val="tx1">
                    <a:lumMod val="95000"/>
                    <a:lumOff val="5000"/>
                  </a:schemeClr>
                </a:solidFill>
                <a:effectLst/>
                <a:uLnTx/>
                <a:uFillTx/>
                <a:latin typeface="+mn-lt"/>
                <a:ea typeface="+mn-ea"/>
                <a:cs typeface="+mn-cs"/>
              </a:rPr>
              <a:t>Tarasconi</a:t>
            </a:r>
            <a:r>
              <a:rPr kumimoji="0" lang="en-US" sz="2400" b="0"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 </a:t>
            </a:r>
            <a:r>
              <a:rPr kumimoji="0" lang="en-US" sz="2400" b="0" i="0" u="none" strike="noStrike" kern="0" cap="none" spc="0" normalizeH="0" baseline="0" noProof="0" dirty="0" err="1" smtClean="0">
                <a:ln>
                  <a:noFill/>
                </a:ln>
                <a:solidFill>
                  <a:schemeClr val="tx1">
                    <a:lumMod val="95000"/>
                    <a:lumOff val="5000"/>
                  </a:schemeClr>
                </a:solidFill>
                <a:effectLst/>
                <a:uLnTx/>
                <a:uFillTx/>
                <a:latin typeface="+mn-lt"/>
                <a:ea typeface="+mn-ea"/>
                <a:cs typeface="+mn-cs"/>
              </a:rPr>
              <a:t>iCrios</a:t>
            </a:r>
            <a:r>
              <a:rPr kumimoji="0" lang="en-US" sz="2400" b="0"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 DBA </a:t>
            </a:r>
            <a:br>
              <a:rPr kumimoji="0" lang="en-US" sz="2400" b="0" i="0" u="none" strike="noStrike" kern="0" cap="none" spc="0" normalizeH="0" baseline="0" noProof="0" dirty="0" smtClean="0">
                <a:ln>
                  <a:noFill/>
                </a:ln>
                <a:solidFill>
                  <a:schemeClr val="tx1">
                    <a:lumMod val="95000"/>
                    <a:lumOff val="5000"/>
                  </a:schemeClr>
                </a:solidFill>
                <a:effectLst/>
                <a:uLnTx/>
                <a:uFillTx/>
                <a:latin typeface="+mn-lt"/>
                <a:ea typeface="+mn-ea"/>
                <a:cs typeface="+mn-cs"/>
              </a:rPr>
            </a:br>
            <a:r>
              <a:rPr kumimoji="0" lang="en-US" sz="2000" b="0" i="0" u="none" strike="noStrike" kern="0" cap="none" spc="0" normalizeH="0" baseline="0" noProof="0" dirty="0" smtClean="0">
                <a:ln>
                  <a:noFill/>
                </a:ln>
                <a:solidFill>
                  <a:schemeClr val="tx1">
                    <a:lumMod val="95000"/>
                    <a:lumOff val="5000"/>
                  </a:schemeClr>
                </a:solidFill>
                <a:effectLst/>
                <a:uLnTx/>
                <a:uFillTx/>
                <a:latin typeface="+mn-lt"/>
                <a:ea typeface="+mn-ea"/>
                <a:cs typeface="+mn-cs"/>
              </a:rPr>
              <a:t>rawpatentdata.blogspot.com</a:t>
            </a:r>
          </a:p>
        </p:txBody>
      </p:sp>
      <p:sp>
        <p:nvSpPr>
          <p:cNvPr id="9" name="CasellaDiTesto 8"/>
          <p:cNvSpPr txBox="1"/>
          <p:nvPr/>
        </p:nvSpPr>
        <p:spPr>
          <a:xfrm>
            <a:off x="3203848" y="5661248"/>
            <a:ext cx="5688632" cy="369332"/>
          </a:xfrm>
          <a:prstGeom prst="rect">
            <a:avLst/>
          </a:prstGeom>
          <a:noFill/>
        </p:spPr>
        <p:txBody>
          <a:bodyPr wrap="square" rtlCol="0">
            <a:spAutoFit/>
          </a:bodyPr>
          <a:lstStyle/>
          <a:p>
            <a:pPr algn="r"/>
            <a:r>
              <a:rPr lang="it-IT" dirty="0" smtClean="0">
                <a:solidFill>
                  <a:srgbClr val="FFFF00"/>
                </a:solidFill>
              </a:rPr>
              <a:t>Trieste 9/5/2016</a:t>
            </a:r>
            <a:endParaRPr lang="it-IT" dirty="0">
              <a:solidFill>
                <a:srgbClr val="FFFF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Percentage</a:t>
            </a:r>
            <a:r>
              <a:rPr lang="it-IT" dirty="0" smtClean="0"/>
              <a:t> of </a:t>
            </a:r>
            <a:r>
              <a:rPr lang="it-IT" dirty="0" err="1" smtClean="0"/>
              <a:t>granted</a:t>
            </a:r>
            <a:r>
              <a:rPr lang="it-IT" dirty="0" smtClean="0"/>
              <a:t> </a:t>
            </a:r>
            <a:r>
              <a:rPr lang="it-IT" dirty="0" err="1" smtClean="0"/>
              <a:t>patents</a:t>
            </a:r>
            <a:r>
              <a:rPr lang="it-IT" dirty="0" smtClean="0"/>
              <a:t> and PCT (II)</a:t>
            </a:r>
            <a:endParaRPr lang="it-IT" dirty="0"/>
          </a:p>
        </p:txBody>
      </p:sp>
      <p:sp>
        <p:nvSpPr>
          <p:cNvPr id="3" name="Segnaposto contenuto 2"/>
          <p:cNvSpPr>
            <a:spLocks noGrp="1"/>
          </p:cNvSpPr>
          <p:nvPr>
            <p:ph idx="1"/>
          </p:nvPr>
        </p:nvSpPr>
        <p:spPr>
          <a:xfrm>
            <a:off x="899592" y="1600200"/>
            <a:ext cx="7787208" cy="4525963"/>
          </a:xfrm>
        </p:spPr>
        <p:txBody>
          <a:bodyPr/>
          <a:lstStyle/>
          <a:p>
            <a:pPr>
              <a:buNone/>
            </a:pPr>
            <a:endParaRPr lang="it-IT" sz="1600"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10</a:t>
            </a:fld>
            <a:endParaRPr lang="it-IT">
              <a:solidFill>
                <a:srgbClr val="000000"/>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1430285532"/>
              </p:ext>
            </p:extLst>
          </p:nvPr>
        </p:nvGraphicFramePr>
        <p:xfrm>
          <a:off x="933201" y="1921993"/>
          <a:ext cx="7891983" cy="4772025"/>
        </p:xfrm>
        <a:graphic>
          <a:graphicData uri="http://schemas.openxmlformats.org/presentationml/2006/ole">
            <mc:AlternateContent xmlns:mc="http://schemas.openxmlformats.org/markup-compatibility/2006">
              <mc:Choice xmlns:v="urn:schemas-microsoft-com:vml" Requires="v">
                <p:oleObj spid="_x0000_s2061" name="Foglio di lavoro" r:id="rId4" imgW="8439261" imgH="4772156" progId="Excel.Sheet.12">
                  <p:embed/>
                </p:oleObj>
              </mc:Choice>
              <mc:Fallback>
                <p:oleObj name="Foglio di lavoro" r:id="rId4" imgW="8439261" imgH="4772156" progId="Excel.Sheet.12">
                  <p:embed/>
                  <p:pic>
                    <p:nvPicPr>
                      <p:cNvPr id="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3201" y="1921993"/>
                        <a:ext cx="7891983" cy="4772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782818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dirty="0" smtClean="0"/>
              <a:t>% of </a:t>
            </a:r>
            <a:r>
              <a:rPr lang="it-IT" sz="4000" dirty="0" err="1" smtClean="0"/>
              <a:t>granted</a:t>
            </a:r>
            <a:r>
              <a:rPr lang="it-IT" sz="4000" dirty="0" smtClean="0"/>
              <a:t> and PCT </a:t>
            </a:r>
            <a:r>
              <a:rPr lang="it-IT" sz="4000" dirty="0" err="1" smtClean="0"/>
              <a:t>patents</a:t>
            </a:r>
            <a:r>
              <a:rPr lang="it-IT" sz="4000" dirty="0" smtClean="0"/>
              <a:t> (III)</a:t>
            </a:r>
            <a:endParaRPr lang="it-IT" sz="4000"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11</a:t>
            </a:fld>
            <a:endParaRPr lang="it-IT">
              <a:solidFill>
                <a:srgbClr val="000000"/>
              </a:solidFill>
            </a:endParaRPr>
          </a:p>
        </p:txBody>
      </p:sp>
      <p:pic>
        <p:nvPicPr>
          <p:cNvPr id="9" name="Segnaposto contenuto 8"/>
          <p:cNvPicPr>
            <a:picLocks noGrp="1" noChangeAspect="1"/>
          </p:cNvPicPr>
          <p:nvPr>
            <p:ph idx="1"/>
          </p:nvPr>
        </p:nvPicPr>
        <p:blipFill>
          <a:blip r:embed="rId2" cstate="print"/>
          <a:stretch>
            <a:fillRect/>
          </a:stretch>
        </p:blipFill>
        <p:spPr>
          <a:xfrm>
            <a:off x="1115616" y="4066274"/>
            <a:ext cx="4581525" cy="2743200"/>
          </a:xfrm>
          <a:prstGeom prst="rect">
            <a:avLst/>
          </a:prstGeom>
        </p:spPr>
      </p:pic>
      <p:pic>
        <p:nvPicPr>
          <p:cNvPr id="7" name="Immagine 6"/>
          <p:cNvPicPr>
            <a:picLocks noChangeAspect="1"/>
          </p:cNvPicPr>
          <p:nvPr/>
        </p:nvPicPr>
        <p:blipFill>
          <a:blip r:embed="rId3" cstate="print"/>
          <a:stretch>
            <a:fillRect/>
          </a:stretch>
        </p:blipFill>
        <p:spPr>
          <a:xfrm>
            <a:off x="1115616" y="1412776"/>
            <a:ext cx="4581525" cy="2743200"/>
          </a:xfrm>
          <a:prstGeom prst="rect">
            <a:avLst/>
          </a:prstGeom>
        </p:spPr>
      </p:pic>
      <p:sp>
        <p:nvSpPr>
          <p:cNvPr id="10" name="Ovale 9"/>
          <p:cNvSpPr/>
          <p:nvPr/>
        </p:nvSpPr>
        <p:spPr bwMode="auto">
          <a:xfrm>
            <a:off x="4932040" y="4653136"/>
            <a:ext cx="765101" cy="1872208"/>
          </a:xfrm>
          <a:prstGeom prst="ellipse">
            <a:avLst/>
          </a:prstGeom>
          <a:solidFill>
            <a:srgbClr val="0044B2">
              <a:alpha val="25000"/>
            </a:srgbClr>
          </a:solid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endParaRPr>
          </a:p>
        </p:txBody>
      </p:sp>
      <p:sp>
        <p:nvSpPr>
          <p:cNvPr id="11" name="CasellaDiTesto 10"/>
          <p:cNvSpPr txBox="1"/>
          <p:nvPr/>
        </p:nvSpPr>
        <p:spPr>
          <a:xfrm>
            <a:off x="5940152" y="1628800"/>
            <a:ext cx="2520280" cy="4801314"/>
          </a:xfrm>
          <a:prstGeom prst="rect">
            <a:avLst/>
          </a:prstGeom>
          <a:noFill/>
        </p:spPr>
        <p:txBody>
          <a:bodyPr wrap="square" rtlCol="0">
            <a:spAutoFit/>
          </a:bodyPr>
          <a:lstStyle/>
          <a:p>
            <a:r>
              <a:rPr lang="it-IT" b="1" dirty="0" err="1" smtClean="0"/>
              <a:t>Grants</a:t>
            </a:r>
            <a:r>
              <a:rPr lang="it-IT" dirty="0" smtClean="0"/>
              <a:t> data: some </a:t>
            </a:r>
            <a:r>
              <a:rPr lang="it-IT" dirty="0" err="1" smtClean="0"/>
              <a:t>countries</a:t>
            </a:r>
            <a:r>
              <a:rPr lang="it-IT" dirty="0" smtClean="0"/>
              <a:t> do </a:t>
            </a:r>
            <a:r>
              <a:rPr lang="it-IT" dirty="0" err="1" smtClean="0"/>
              <a:t>not</a:t>
            </a:r>
            <a:r>
              <a:rPr lang="it-IT" dirty="0" smtClean="0"/>
              <a:t> update data </a:t>
            </a:r>
            <a:r>
              <a:rPr lang="it-IT" dirty="0" err="1" smtClean="0"/>
              <a:t>after</a:t>
            </a:r>
            <a:r>
              <a:rPr lang="it-IT" dirty="0" smtClean="0"/>
              <a:t> </a:t>
            </a:r>
            <a:r>
              <a:rPr lang="it-IT" dirty="0" err="1" smtClean="0"/>
              <a:t>application</a:t>
            </a:r>
            <a:r>
              <a:rPr lang="it-IT" dirty="0" smtClean="0"/>
              <a:t> (IT, RS,BA, MK…) some </a:t>
            </a:r>
            <a:r>
              <a:rPr lang="it-IT" dirty="0" err="1" smtClean="0"/>
              <a:t>have</a:t>
            </a:r>
            <a:r>
              <a:rPr lang="it-IT" dirty="0" smtClean="0"/>
              <a:t> </a:t>
            </a:r>
            <a:r>
              <a:rPr lang="it-IT" dirty="0" err="1" smtClean="0"/>
              <a:t>unrealistic</a:t>
            </a:r>
            <a:r>
              <a:rPr lang="it-IT" dirty="0" smtClean="0"/>
              <a:t> % (SI)</a:t>
            </a:r>
          </a:p>
          <a:p>
            <a:endParaRPr lang="it-IT" dirty="0" smtClean="0"/>
          </a:p>
          <a:p>
            <a:endParaRPr lang="it-IT" dirty="0"/>
          </a:p>
          <a:p>
            <a:endParaRPr lang="it-IT" dirty="0" smtClean="0"/>
          </a:p>
          <a:p>
            <a:endParaRPr lang="it-IT" dirty="0"/>
          </a:p>
          <a:p>
            <a:r>
              <a:rPr lang="it-IT" b="1" dirty="0" smtClean="0"/>
              <a:t>PCT</a:t>
            </a:r>
            <a:r>
              <a:rPr lang="it-IT" dirty="0" smtClean="0"/>
              <a:t> %: 100% </a:t>
            </a:r>
            <a:r>
              <a:rPr lang="it-IT" dirty="0" err="1" smtClean="0"/>
              <a:t>means</a:t>
            </a:r>
            <a:r>
              <a:rPr lang="it-IT" dirty="0" smtClean="0"/>
              <a:t> </a:t>
            </a:r>
            <a:r>
              <a:rPr lang="it-IT" dirty="0" err="1" smtClean="0"/>
              <a:t>only</a:t>
            </a:r>
            <a:r>
              <a:rPr lang="it-IT" dirty="0" smtClean="0"/>
              <a:t> PCT data in </a:t>
            </a:r>
            <a:r>
              <a:rPr lang="it-IT" dirty="0" err="1" smtClean="0"/>
              <a:t>patstat</a:t>
            </a:r>
            <a:r>
              <a:rPr lang="it-IT" dirty="0" smtClean="0"/>
              <a:t>; </a:t>
            </a:r>
            <a:r>
              <a:rPr lang="it-IT" i="1" dirty="0" smtClean="0"/>
              <a:t>note last 2 </a:t>
            </a:r>
            <a:r>
              <a:rPr lang="it-IT" i="1" dirty="0" err="1" smtClean="0"/>
              <a:t>years</a:t>
            </a:r>
            <a:r>
              <a:rPr lang="it-IT" i="1" dirty="0" smtClean="0"/>
              <a:t> data: </a:t>
            </a:r>
            <a:r>
              <a:rPr lang="it-IT" i="1" dirty="0" err="1" smtClean="0"/>
              <a:t>means</a:t>
            </a:r>
            <a:r>
              <a:rPr lang="it-IT" i="1" dirty="0" smtClean="0"/>
              <a:t> </a:t>
            </a:r>
            <a:r>
              <a:rPr lang="it-IT" i="1" dirty="0" err="1" smtClean="0"/>
              <a:t>transmission</a:t>
            </a:r>
            <a:r>
              <a:rPr lang="it-IT" i="1" dirty="0" smtClean="0"/>
              <a:t> </a:t>
            </a:r>
            <a:r>
              <a:rPr lang="it-IT" i="1" dirty="0" err="1" smtClean="0"/>
              <a:t>lag</a:t>
            </a:r>
            <a:r>
              <a:rPr lang="it-IT" i="1" dirty="0" smtClean="0"/>
              <a:t> </a:t>
            </a:r>
            <a:r>
              <a:rPr lang="it-IT" i="1" dirty="0" err="1" smtClean="0"/>
              <a:t>between</a:t>
            </a:r>
            <a:r>
              <a:rPr lang="it-IT" i="1" dirty="0" smtClean="0"/>
              <a:t> </a:t>
            </a:r>
            <a:r>
              <a:rPr lang="it-IT" i="1" dirty="0" err="1" smtClean="0"/>
              <a:t>epo</a:t>
            </a:r>
            <a:r>
              <a:rPr lang="it-IT" i="1" dirty="0" smtClean="0"/>
              <a:t> and </a:t>
            </a:r>
            <a:r>
              <a:rPr lang="it-IT" i="1" dirty="0" err="1" smtClean="0"/>
              <a:t>national</a:t>
            </a:r>
            <a:r>
              <a:rPr lang="it-IT" i="1" dirty="0" smtClean="0"/>
              <a:t> </a:t>
            </a:r>
            <a:r>
              <a:rPr lang="it-IT" i="1" dirty="0" err="1" smtClean="0"/>
              <a:t>offices</a:t>
            </a:r>
            <a:endParaRPr lang="it-IT"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274638"/>
            <a:ext cx="7787208" cy="1143000"/>
          </a:xfrm>
        </p:spPr>
        <p:txBody>
          <a:bodyPr/>
          <a:lstStyle/>
          <a:p>
            <a:r>
              <a:rPr lang="it-IT" sz="4000" dirty="0" err="1" smtClean="0"/>
              <a:t>What</a:t>
            </a:r>
            <a:r>
              <a:rPr lang="it-IT" sz="4000" dirty="0" smtClean="0"/>
              <a:t> </a:t>
            </a:r>
            <a:r>
              <a:rPr lang="it-IT" sz="4000" dirty="0" err="1" smtClean="0"/>
              <a:t>then</a:t>
            </a:r>
            <a:r>
              <a:rPr lang="it-IT" sz="4000" dirty="0" smtClean="0"/>
              <a:t>?</a:t>
            </a:r>
            <a:endParaRPr lang="it-IT" sz="4000"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12</a:t>
            </a:fld>
            <a:endParaRPr lang="it-IT">
              <a:solidFill>
                <a:srgbClr val="000000"/>
              </a:solidFill>
            </a:endParaRPr>
          </a:p>
        </p:txBody>
      </p:sp>
      <p:sp>
        <p:nvSpPr>
          <p:cNvPr id="3" name="Segnaposto contenuto 2"/>
          <p:cNvSpPr>
            <a:spLocks noGrp="1"/>
          </p:cNvSpPr>
          <p:nvPr>
            <p:ph idx="1"/>
          </p:nvPr>
        </p:nvSpPr>
        <p:spPr>
          <a:xfrm>
            <a:off x="755576" y="1600200"/>
            <a:ext cx="7931224" cy="4525963"/>
          </a:xfrm>
        </p:spPr>
        <p:txBody>
          <a:bodyPr/>
          <a:lstStyle/>
          <a:p>
            <a:r>
              <a:rPr lang="it-IT" dirty="0" smtClean="0"/>
              <a:t>National data </a:t>
            </a:r>
            <a:r>
              <a:rPr lang="it-IT" dirty="0" err="1" smtClean="0"/>
              <a:t>not</a:t>
            </a:r>
            <a:r>
              <a:rPr lang="it-IT" dirty="0" smtClean="0"/>
              <a:t> </a:t>
            </a:r>
            <a:r>
              <a:rPr lang="it-IT" dirty="0" err="1" smtClean="0"/>
              <a:t>reliable</a:t>
            </a:r>
            <a:endParaRPr lang="it-IT" dirty="0"/>
          </a:p>
          <a:p>
            <a:r>
              <a:rPr lang="it-IT" dirty="0" err="1" smtClean="0"/>
              <a:t>Usage</a:t>
            </a:r>
            <a:r>
              <a:rPr lang="it-IT" dirty="0" smtClean="0"/>
              <a:t> of PCT data</a:t>
            </a:r>
          </a:p>
          <a:p>
            <a:r>
              <a:rPr lang="it-IT" dirty="0" smtClean="0"/>
              <a:t>+ </a:t>
            </a:r>
            <a:r>
              <a:rPr lang="it-IT" dirty="0" err="1" smtClean="0"/>
              <a:t>reliable</a:t>
            </a:r>
            <a:r>
              <a:rPr lang="it-IT" dirty="0" smtClean="0"/>
              <a:t>, </a:t>
            </a:r>
            <a:r>
              <a:rPr lang="it-IT" dirty="0" err="1" smtClean="0"/>
              <a:t>homogenuous</a:t>
            </a:r>
            <a:endParaRPr lang="it-IT" dirty="0" smtClean="0"/>
          </a:p>
          <a:p>
            <a:r>
              <a:rPr lang="it-IT" dirty="0" smtClean="0"/>
              <a:t>- </a:t>
            </a:r>
            <a:r>
              <a:rPr lang="it-IT" dirty="0" err="1" smtClean="0"/>
              <a:t>bias</a:t>
            </a:r>
            <a:r>
              <a:rPr lang="it-IT" dirty="0" smtClean="0"/>
              <a:t> </a:t>
            </a:r>
            <a:r>
              <a:rPr lang="it-IT" dirty="0" err="1" smtClean="0"/>
              <a:t>toward</a:t>
            </a:r>
            <a:r>
              <a:rPr lang="it-IT" dirty="0" smtClean="0"/>
              <a:t> high </a:t>
            </a:r>
            <a:r>
              <a:rPr lang="it-IT" dirty="0" err="1" smtClean="0"/>
              <a:t>expected</a:t>
            </a:r>
            <a:r>
              <a:rPr lang="it-IT" dirty="0" smtClean="0"/>
              <a:t> </a:t>
            </a:r>
            <a:r>
              <a:rPr lang="it-IT" dirty="0" err="1" smtClean="0"/>
              <a:t>value</a:t>
            </a:r>
            <a:endParaRPr lang="it-IT" dirty="0" smtClean="0"/>
          </a:p>
          <a:p>
            <a:r>
              <a:rPr lang="it-IT" dirty="0" smtClean="0"/>
              <a:t>- </a:t>
            </a:r>
            <a:r>
              <a:rPr lang="it-IT" dirty="0" err="1" smtClean="0"/>
              <a:t>address</a:t>
            </a:r>
            <a:r>
              <a:rPr lang="it-IT" dirty="0" smtClean="0"/>
              <a:t> </a:t>
            </a:r>
            <a:r>
              <a:rPr lang="it-IT" dirty="0" err="1" smtClean="0"/>
              <a:t>quality</a:t>
            </a:r>
            <a:r>
              <a:rPr lang="it-IT" dirty="0" smtClean="0"/>
              <a:t> </a:t>
            </a:r>
            <a:r>
              <a:rPr lang="it-IT" dirty="0" err="1" smtClean="0"/>
              <a:t>bad</a:t>
            </a:r>
            <a:r>
              <a:rPr lang="it-IT" dirty="0" smtClean="0"/>
              <a:t> (</a:t>
            </a:r>
            <a:r>
              <a:rPr lang="it-IT" dirty="0" smtClean="0">
                <a:sym typeface="Wingdings" panose="05000000000000000000" pitchFamily="2" charset="2"/>
              </a:rPr>
              <a:t> </a:t>
            </a:r>
            <a:r>
              <a:rPr lang="it-IT" dirty="0" err="1" smtClean="0">
                <a:sym typeface="Wingdings" panose="05000000000000000000" pitchFamily="2" charset="2"/>
              </a:rPr>
              <a:t>enrichment</a:t>
            </a:r>
            <a:r>
              <a:rPr lang="it-IT" dirty="0" smtClean="0">
                <a:sym typeface="Wingdings" panose="05000000000000000000" pitchFamily="2" charset="2"/>
              </a:rPr>
              <a:t> with OECD </a:t>
            </a:r>
            <a:r>
              <a:rPr lang="it-IT" dirty="0" err="1" smtClean="0">
                <a:sym typeface="Wingdings" panose="05000000000000000000" pitchFamily="2" charset="2"/>
              </a:rPr>
              <a:t>regpat</a:t>
            </a:r>
            <a:r>
              <a:rPr lang="it-IT" dirty="0">
                <a:sym typeface="Wingdings" panose="05000000000000000000" pitchFamily="2" charset="2"/>
              </a:rPr>
              <a:t> </a:t>
            </a:r>
            <a:r>
              <a:rPr lang="it-IT" sz="2400" dirty="0" smtClean="0">
                <a:sym typeface="Wingdings" panose="05000000000000000000" pitchFamily="2" charset="2"/>
                <a:hlinkClick r:id="rId2"/>
              </a:rPr>
              <a:t>http</a:t>
            </a:r>
            <a:r>
              <a:rPr lang="it-IT" sz="2400" dirty="0">
                <a:sym typeface="Wingdings" panose="05000000000000000000" pitchFamily="2" charset="2"/>
                <a:hlinkClick r:id="rId2"/>
              </a:rPr>
              <a:t>://</a:t>
            </a:r>
            <a:r>
              <a:rPr lang="it-IT" sz="2400" dirty="0" smtClean="0">
                <a:sym typeface="Wingdings" panose="05000000000000000000" pitchFamily="2" charset="2"/>
                <a:hlinkClick r:id="rId2"/>
              </a:rPr>
              <a:t>www.oecd.org/sti/inno/oecdpatentdatabases.htm</a:t>
            </a:r>
            <a:r>
              <a:rPr lang="it-IT" sz="2400" dirty="0" smtClean="0">
                <a:sym typeface="Wingdings" panose="05000000000000000000" pitchFamily="2" charset="2"/>
              </a:rPr>
              <a:t> </a:t>
            </a:r>
            <a:endParaRPr lang="it-IT" sz="2400" dirty="0"/>
          </a:p>
        </p:txBody>
      </p:sp>
    </p:spTree>
    <p:extLst>
      <p:ext uri="{BB962C8B-B14F-4D97-AF65-F5344CB8AC3E}">
        <p14:creationId xmlns:p14="http://schemas.microsoft.com/office/powerpoint/2010/main" val="324814518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Using PCT data</a:t>
            </a:r>
            <a:endParaRPr lang="it-IT" dirty="0"/>
          </a:p>
        </p:txBody>
      </p:sp>
      <p:pic>
        <p:nvPicPr>
          <p:cNvPr id="6" name="Segnaposto contenuto 5"/>
          <p:cNvPicPr>
            <a:picLocks noGrp="1" noChangeAspect="1"/>
          </p:cNvPicPr>
          <p:nvPr>
            <p:ph idx="1"/>
          </p:nvPr>
        </p:nvPicPr>
        <p:blipFill>
          <a:blip r:embed="rId2" cstate="print"/>
          <a:stretch>
            <a:fillRect/>
          </a:stretch>
        </p:blipFill>
        <p:spPr>
          <a:xfrm>
            <a:off x="914400" y="1583631"/>
            <a:ext cx="8229600" cy="2255113"/>
          </a:xfrm>
          <a:prstGeom prst="rect">
            <a:avLst/>
          </a:prstGeom>
        </p:spPr>
      </p:pic>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13</a:t>
            </a:fld>
            <a:endParaRPr lang="it-IT">
              <a:solidFill>
                <a:srgbClr val="000000"/>
              </a:solidFill>
            </a:endParaRPr>
          </a:p>
        </p:txBody>
      </p:sp>
      <p:pic>
        <p:nvPicPr>
          <p:cNvPr id="5" name="Immagine 4"/>
          <p:cNvPicPr>
            <a:picLocks noChangeAspect="1"/>
          </p:cNvPicPr>
          <p:nvPr/>
        </p:nvPicPr>
        <p:blipFill>
          <a:blip r:embed="rId3" cstate="print"/>
          <a:stretch>
            <a:fillRect/>
          </a:stretch>
        </p:blipFill>
        <p:spPr>
          <a:xfrm>
            <a:off x="1043608" y="3846275"/>
            <a:ext cx="4572000" cy="2743200"/>
          </a:xfrm>
          <a:prstGeom prst="rect">
            <a:avLst/>
          </a:prstGeom>
        </p:spPr>
      </p:pic>
      <p:sp>
        <p:nvSpPr>
          <p:cNvPr id="7" name="CasellaDiTesto 6"/>
          <p:cNvSpPr txBox="1"/>
          <p:nvPr/>
        </p:nvSpPr>
        <p:spPr>
          <a:xfrm>
            <a:off x="6012160" y="4077072"/>
            <a:ext cx="2232248" cy="923330"/>
          </a:xfrm>
          <a:prstGeom prst="rect">
            <a:avLst/>
          </a:prstGeom>
          <a:noFill/>
        </p:spPr>
        <p:txBody>
          <a:bodyPr wrap="square" rtlCol="0">
            <a:spAutoFit/>
          </a:bodyPr>
          <a:lstStyle/>
          <a:p>
            <a:r>
              <a:rPr lang="it-IT" dirty="0" err="1" smtClean="0"/>
              <a:t>Counting</a:t>
            </a:r>
            <a:r>
              <a:rPr lang="it-IT" dirty="0" smtClean="0"/>
              <a:t> PCT </a:t>
            </a:r>
            <a:r>
              <a:rPr lang="it-IT" dirty="0" err="1" smtClean="0"/>
              <a:t>patents</a:t>
            </a:r>
            <a:r>
              <a:rPr lang="it-IT" dirty="0" smtClean="0"/>
              <a:t> by </a:t>
            </a:r>
            <a:r>
              <a:rPr lang="it-IT" dirty="0" err="1" smtClean="0"/>
              <a:t>inventors</a:t>
            </a:r>
            <a:r>
              <a:rPr lang="it-IT" dirty="0" smtClean="0"/>
              <a:t> country</a:t>
            </a:r>
            <a:endParaRPr lang="it-IT" dirty="0"/>
          </a:p>
        </p:txBody>
      </p:sp>
    </p:spTree>
    <p:extLst>
      <p:ext uri="{BB962C8B-B14F-4D97-AF65-F5344CB8AC3E}">
        <p14:creationId xmlns:p14="http://schemas.microsoft.com/office/powerpoint/2010/main" val="287756084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TOP 20 </a:t>
            </a:r>
            <a:r>
              <a:rPr lang="it-IT" dirty="0" err="1" smtClean="0"/>
              <a:t>patenting</a:t>
            </a:r>
            <a:r>
              <a:rPr lang="it-IT" dirty="0" smtClean="0"/>
              <a:t> </a:t>
            </a:r>
            <a:r>
              <a:rPr lang="it-IT" dirty="0" err="1" smtClean="0"/>
              <a:t>regions</a:t>
            </a:r>
            <a:endParaRPr lang="it-IT" dirty="0"/>
          </a:p>
        </p:txBody>
      </p:sp>
      <p:sp>
        <p:nvSpPr>
          <p:cNvPr id="3" name="Segnaposto contenuto 2"/>
          <p:cNvSpPr>
            <a:spLocks noGrp="1"/>
          </p:cNvSpPr>
          <p:nvPr>
            <p:ph idx="1"/>
          </p:nvPr>
        </p:nvSpPr>
        <p:spPr/>
        <p:txBody>
          <a:bodyPr/>
          <a:lstStyle/>
          <a:p>
            <a:r>
              <a:rPr lang="it-IT" sz="2400" dirty="0" smtClean="0"/>
              <a:t>By NUTS2 – </a:t>
            </a:r>
            <a:r>
              <a:rPr lang="it-IT" sz="2400" dirty="0" err="1" smtClean="0"/>
              <a:t>Italy</a:t>
            </a:r>
            <a:r>
              <a:rPr lang="it-IT" sz="2400" dirty="0" smtClean="0"/>
              <a:t> </a:t>
            </a:r>
            <a:r>
              <a:rPr lang="it-IT" sz="2400" dirty="0" err="1" smtClean="0"/>
              <a:t>excluded</a:t>
            </a:r>
            <a:r>
              <a:rPr lang="it-IT" sz="2400" dirty="0" smtClean="0"/>
              <a:t> – </a:t>
            </a:r>
            <a:r>
              <a:rPr lang="it-IT" sz="2400" dirty="0" err="1" smtClean="0"/>
              <a:t>priority</a:t>
            </a:r>
            <a:r>
              <a:rPr lang="it-IT" sz="2400" dirty="0" smtClean="0"/>
              <a:t> </a:t>
            </a:r>
            <a:r>
              <a:rPr lang="it-IT" sz="2400" dirty="0" err="1" smtClean="0"/>
              <a:t>year</a:t>
            </a:r>
            <a:r>
              <a:rPr lang="it-IT" sz="2400" dirty="0" smtClean="0"/>
              <a:t> &gt; 2000</a:t>
            </a:r>
          </a:p>
          <a:p>
            <a:endParaRPr lang="it-IT" dirty="0"/>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14</a:t>
            </a:fld>
            <a:endParaRPr lang="it-IT">
              <a:solidFill>
                <a:srgbClr val="000000"/>
              </a:solidFill>
            </a:endParaRPr>
          </a:p>
        </p:txBody>
      </p:sp>
      <p:pic>
        <p:nvPicPr>
          <p:cNvPr id="5" name="Immagine 4"/>
          <p:cNvPicPr>
            <a:picLocks noChangeAspect="1"/>
          </p:cNvPicPr>
          <p:nvPr/>
        </p:nvPicPr>
        <p:blipFill>
          <a:blip r:embed="rId2" cstate="print"/>
          <a:stretch>
            <a:fillRect/>
          </a:stretch>
        </p:blipFill>
        <p:spPr>
          <a:xfrm>
            <a:off x="1331640" y="2149209"/>
            <a:ext cx="6552728" cy="4572266"/>
          </a:xfrm>
          <a:prstGeom prst="rect">
            <a:avLst/>
          </a:prstGeom>
        </p:spPr>
      </p:pic>
    </p:spTree>
    <p:extLst>
      <p:ext uri="{BB962C8B-B14F-4D97-AF65-F5344CB8AC3E}">
        <p14:creationId xmlns:p14="http://schemas.microsoft.com/office/powerpoint/2010/main" val="205450428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Italian</a:t>
            </a:r>
            <a:r>
              <a:rPr lang="it-IT" dirty="0" smtClean="0"/>
              <a:t> </a:t>
            </a:r>
            <a:r>
              <a:rPr lang="it-IT" dirty="0" err="1" smtClean="0"/>
              <a:t>Adriatic</a:t>
            </a:r>
            <a:r>
              <a:rPr lang="it-IT" dirty="0" smtClean="0"/>
              <a:t> </a:t>
            </a:r>
            <a:r>
              <a:rPr lang="it-IT" dirty="0" err="1" smtClean="0"/>
              <a:t>regions</a:t>
            </a:r>
            <a:r>
              <a:rPr lang="it-IT" dirty="0" smtClean="0"/>
              <a:t> at </a:t>
            </a:r>
            <a:r>
              <a:rPr lang="it-IT" dirty="0" err="1" smtClean="0"/>
              <a:t>their</a:t>
            </a:r>
            <a:r>
              <a:rPr lang="it-IT" dirty="0" smtClean="0"/>
              <a:t> best</a:t>
            </a:r>
            <a:endParaRPr lang="it-IT" dirty="0"/>
          </a:p>
        </p:txBody>
      </p:sp>
      <p:graphicFrame>
        <p:nvGraphicFramePr>
          <p:cNvPr id="5" name="Segnaposto contenuto 4"/>
          <p:cNvGraphicFramePr>
            <a:graphicFrameLocks noGrp="1"/>
          </p:cNvGraphicFramePr>
          <p:nvPr>
            <p:ph idx="1"/>
          </p:nvPr>
        </p:nvGraphicFramePr>
        <p:xfrm>
          <a:off x="1619672" y="1988840"/>
          <a:ext cx="6583680" cy="3528695"/>
        </p:xfrm>
        <a:graphic>
          <a:graphicData uri="http://schemas.openxmlformats.org/drawingml/2006/table">
            <a:tbl>
              <a:tblPr firstRow="1" bandRow="1">
                <a:tableStyleId>{5C22544A-7EE6-4342-B048-85BDC9FD1C3A}</a:tableStyleId>
              </a:tblPr>
              <a:tblGrid>
                <a:gridCol w="1645920"/>
                <a:gridCol w="1645920"/>
                <a:gridCol w="1645920"/>
                <a:gridCol w="1645920"/>
              </a:tblGrid>
              <a:tr h="370840">
                <a:tc>
                  <a:txBody>
                    <a:bodyPr/>
                    <a:lstStyle/>
                    <a:p>
                      <a:pPr algn="l" fontAlgn="b"/>
                      <a:r>
                        <a:rPr lang="it-IT" sz="1800" b="1" i="0" u="none" strike="noStrike" dirty="0" err="1">
                          <a:solidFill>
                            <a:srgbClr val="000000"/>
                          </a:solidFill>
                          <a:latin typeface="Calibri"/>
                        </a:rPr>
                        <a:t>Ctry_code</a:t>
                      </a:r>
                      <a:endParaRPr lang="it-IT" sz="1800" b="1" i="0" u="none" strike="noStrike" dirty="0">
                        <a:solidFill>
                          <a:srgbClr val="000000"/>
                        </a:solidFill>
                        <a:latin typeface="Calibri"/>
                      </a:endParaRPr>
                    </a:p>
                  </a:txBody>
                  <a:tcPr marL="9525" marR="9525" marT="9525" marB="0" anchor="b"/>
                </a:tc>
                <a:tc>
                  <a:txBody>
                    <a:bodyPr/>
                    <a:lstStyle/>
                    <a:p>
                      <a:pPr algn="l" fontAlgn="b"/>
                      <a:r>
                        <a:rPr lang="it-IT" sz="1800" b="1" i="0" u="none" strike="noStrike">
                          <a:solidFill>
                            <a:srgbClr val="000000"/>
                          </a:solidFill>
                          <a:latin typeface="Calibri"/>
                        </a:rPr>
                        <a:t>region</a:t>
                      </a:r>
                    </a:p>
                  </a:txBody>
                  <a:tcPr marL="9525" marR="9525" marT="9525" marB="0" anchor="b"/>
                </a:tc>
                <a:tc>
                  <a:txBody>
                    <a:bodyPr/>
                    <a:lstStyle/>
                    <a:p>
                      <a:pPr algn="l" fontAlgn="b"/>
                      <a:r>
                        <a:rPr lang="it-IT" sz="1800" b="1" i="0" u="none" strike="noStrike" dirty="0" err="1" smtClean="0">
                          <a:solidFill>
                            <a:srgbClr val="000000"/>
                          </a:solidFill>
                          <a:latin typeface="Calibri"/>
                        </a:rPr>
                        <a:t>Earliest</a:t>
                      </a:r>
                      <a:r>
                        <a:rPr lang="it-IT" sz="1800" b="1" i="0" u="none" strike="noStrike" dirty="0" smtClean="0">
                          <a:solidFill>
                            <a:srgbClr val="000000"/>
                          </a:solidFill>
                          <a:latin typeface="Calibri"/>
                        </a:rPr>
                        <a:t> </a:t>
                      </a:r>
                      <a:r>
                        <a:rPr lang="it-IT" sz="1800" b="1" i="0" u="none" strike="noStrike" dirty="0" err="1" smtClean="0">
                          <a:solidFill>
                            <a:srgbClr val="000000"/>
                          </a:solidFill>
                          <a:latin typeface="Calibri"/>
                        </a:rPr>
                        <a:t>filing</a:t>
                      </a:r>
                      <a:r>
                        <a:rPr lang="it-IT" sz="1800" b="1" i="0" u="none" strike="noStrike" dirty="0" smtClean="0">
                          <a:solidFill>
                            <a:srgbClr val="000000"/>
                          </a:solidFill>
                          <a:latin typeface="Calibri"/>
                        </a:rPr>
                        <a:t> </a:t>
                      </a:r>
                      <a:r>
                        <a:rPr lang="it-IT" sz="1800" b="1" i="0" u="none" strike="noStrike" dirty="0" err="1" smtClean="0">
                          <a:solidFill>
                            <a:srgbClr val="000000"/>
                          </a:solidFill>
                          <a:latin typeface="Calibri"/>
                        </a:rPr>
                        <a:t>year</a:t>
                      </a:r>
                      <a:endParaRPr lang="it-IT" sz="1800" b="1" i="0" u="none" strike="noStrike" dirty="0">
                        <a:solidFill>
                          <a:srgbClr val="000000"/>
                        </a:solidFill>
                        <a:latin typeface="Calibri"/>
                      </a:endParaRPr>
                    </a:p>
                  </a:txBody>
                  <a:tcPr marL="9525" marR="9525" marT="9525" marB="0" anchor="b"/>
                </a:tc>
                <a:tc>
                  <a:txBody>
                    <a:bodyPr/>
                    <a:lstStyle/>
                    <a:p>
                      <a:pPr algn="l" fontAlgn="b"/>
                      <a:r>
                        <a:rPr lang="it-IT" sz="1800" b="1" i="0" u="none" strike="noStrike">
                          <a:solidFill>
                            <a:srgbClr val="000000"/>
                          </a:solidFill>
                          <a:latin typeface="Calibri"/>
                        </a:rPr>
                        <a:t>napp</a:t>
                      </a:r>
                    </a:p>
                  </a:txBody>
                  <a:tcPr marL="9525" marR="9525" marT="9525" marB="0" anchor="b"/>
                </a:tc>
              </a:tr>
              <a:tr h="370840">
                <a:tc>
                  <a:txBody>
                    <a:bodyPr/>
                    <a:lstStyle/>
                    <a:p>
                      <a:pPr algn="l" fontAlgn="b"/>
                      <a:r>
                        <a:rPr lang="it-IT" sz="1800" b="0" i="0" u="none" strike="noStrike" dirty="0">
                          <a:solidFill>
                            <a:srgbClr val="000000"/>
                          </a:solidFill>
                          <a:latin typeface="Calibri"/>
                        </a:rPr>
                        <a:t>IT</a:t>
                      </a:r>
                    </a:p>
                  </a:txBody>
                  <a:tcPr marL="9525" marR="9525" marT="9525" marB="0" anchor="b"/>
                </a:tc>
                <a:tc>
                  <a:txBody>
                    <a:bodyPr/>
                    <a:lstStyle/>
                    <a:p>
                      <a:pPr algn="l" fontAlgn="b"/>
                      <a:r>
                        <a:rPr lang="it-IT" sz="1800" b="0" i="0" u="none" strike="noStrike" dirty="0">
                          <a:solidFill>
                            <a:srgbClr val="000000"/>
                          </a:solidFill>
                          <a:latin typeface="Calibri"/>
                        </a:rPr>
                        <a:t>EMILIA-ROMAGNA</a:t>
                      </a:r>
                    </a:p>
                  </a:txBody>
                  <a:tcPr marL="9525" marR="9525" marT="9525" marB="0" anchor="b"/>
                </a:tc>
                <a:tc>
                  <a:txBody>
                    <a:bodyPr/>
                    <a:lstStyle/>
                    <a:p>
                      <a:pPr algn="r" fontAlgn="b"/>
                      <a:r>
                        <a:rPr lang="it-IT" sz="1800" b="0" i="0" u="none" strike="noStrike">
                          <a:solidFill>
                            <a:srgbClr val="000000"/>
                          </a:solidFill>
                          <a:latin typeface="Calibri"/>
                        </a:rPr>
                        <a:t>2007</a:t>
                      </a:r>
                    </a:p>
                  </a:txBody>
                  <a:tcPr marL="9525" marR="9525" marT="9525" marB="0" anchor="b"/>
                </a:tc>
                <a:tc>
                  <a:txBody>
                    <a:bodyPr/>
                    <a:lstStyle/>
                    <a:p>
                      <a:pPr algn="r" fontAlgn="b"/>
                      <a:r>
                        <a:rPr lang="it-IT" sz="1800" b="0" i="0" u="none" strike="noStrike">
                          <a:solidFill>
                            <a:srgbClr val="000000"/>
                          </a:solidFill>
                          <a:latin typeface="Calibri"/>
                        </a:rPr>
                        <a:t>626</a:t>
                      </a:r>
                    </a:p>
                  </a:txBody>
                  <a:tcPr marL="9525" marR="9525" marT="9525" marB="0" anchor="b"/>
                </a:tc>
              </a:tr>
              <a:tr h="370840">
                <a:tc>
                  <a:txBody>
                    <a:bodyPr/>
                    <a:lstStyle/>
                    <a:p>
                      <a:pPr algn="l" fontAlgn="b"/>
                      <a:r>
                        <a:rPr lang="it-IT" sz="1800" b="0" i="0" u="none" strike="noStrike">
                          <a:solidFill>
                            <a:srgbClr val="000000"/>
                          </a:solidFill>
                          <a:latin typeface="Calibri"/>
                        </a:rPr>
                        <a:t>IT</a:t>
                      </a:r>
                    </a:p>
                  </a:txBody>
                  <a:tcPr marL="9525" marR="9525" marT="9525" marB="0" anchor="b"/>
                </a:tc>
                <a:tc>
                  <a:txBody>
                    <a:bodyPr/>
                    <a:lstStyle/>
                    <a:p>
                      <a:pPr algn="l" fontAlgn="b"/>
                      <a:r>
                        <a:rPr lang="it-IT" sz="1800" b="0" i="0" u="none" strike="noStrike" dirty="0">
                          <a:solidFill>
                            <a:srgbClr val="000000"/>
                          </a:solidFill>
                          <a:latin typeface="Calibri"/>
                        </a:rPr>
                        <a:t>VENETO</a:t>
                      </a:r>
                    </a:p>
                  </a:txBody>
                  <a:tcPr marL="9525" marR="9525" marT="9525" marB="0" anchor="b"/>
                </a:tc>
                <a:tc>
                  <a:txBody>
                    <a:bodyPr/>
                    <a:lstStyle/>
                    <a:p>
                      <a:pPr algn="r" fontAlgn="b"/>
                      <a:r>
                        <a:rPr lang="it-IT" sz="1800" b="0" i="0" u="none" strike="noStrike">
                          <a:solidFill>
                            <a:srgbClr val="000000"/>
                          </a:solidFill>
                          <a:latin typeface="Calibri"/>
                        </a:rPr>
                        <a:t>2009</a:t>
                      </a:r>
                    </a:p>
                  </a:txBody>
                  <a:tcPr marL="9525" marR="9525" marT="9525" marB="0" anchor="b"/>
                </a:tc>
                <a:tc>
                  <a:txBody>
                    <a:bodyPr/>
                    <a:lstStyle/>
                    <a:p>
                      <a:pPr algn="r" fontAlgn="b"/>
                      <a:r>
                        <a:rPr lang="it-IT" sz="1800" b="0" i="0" u="none" strike="noStrike">
                          <a:solidFill>
                            <a:srgbClr val="000000"/>
                          </a:solidFill>
                          <a:latin typeface="Calibri"/>
                        </a:rPr>
                        <a:t>515</a:t>
                      </a:r>
                    </a:p>
                  </a:txBody>
                  <a:tcPr marL="9525" marR="9525" marT="9525" marB="0" anchor="b"/>
                </a:tc>
              </a:tr>
              <a:tr h="370840">
                <a:tc>
                  <a:txBody>
                    <a:bodyPr/>
                    <a:lstStyle/>
                    <a:p>
                      <a:pPr algn="l" fontAlgn="b"/>
                      <a:r>
                        <a:rPr lang="it-IT" sz="1800" b="0" i="0" u="none" strike="noStrike">
                          <a:solidFill>
                            <a:srgbClr val="000000"/>
                          </a:solidFill>
                          <a:latin typeface="Calibri"/>
                        </a:rPr>
                        <a:t>IT</a:t>
                      </a:r>
                    </a:p>
                  </a:txBody>
                  <a:tcPr marL="9525" marR="9525" marT="9525" marB="0" anchor="b"/>
                </a:tc>
                <a:tc>
                  <a:txBody>
                    <a:bodyPr/>
                    <a:lstStyle/>
                    <a:p>
                      <a:pPr algn="l" fontAlgn="b"/>
                      <a:r>
                        <a:rPr lang="it-IT" sz="1800" b="0" i="0" u="none" strike="noStrike" dirty="0">
                          <a:solidFill>
                            <a:srgbClr val="000000"/>
                          </a:solidFill>
                          <a:latin typeface="Calibri"/>
                        </a:rPr>
                        <a:t>FRIULI-VENEZIA GIULIA</a:t>
                      </a:r>
                    </a:p>
                  </a:txBody>
                  <a:tcPr marL="9525" marR="9525" marT="9525" marB="0" anchor="b"/>
                </a:tc>
                <a:tc>
                  <a:txBody>
                    <a:bodyPr/>
                    <a:lstStyle/>
                    <a:p>
                      <a:pPr algn="r" fontAlgn="b"/>
                      <a:r>
                        <a:rPr lang="it-IT" sz="1800" b="0" i="0" u="none" strike="noStrike" dirty="0">
                          <a:solidFill>
                            <a:srgbClr val="000000"/>
                          </a:solidFill>
                          <a:latin typeface="Calibri"/>
                        </a:rPr>
                        <a:t>2012</a:t>
                      </a:r>
                    </a:p>
                  </a:txBody>
                  <a:tcPr marL="9525" marR="9525" marT="9525" marB="0" anchor="b"/>
                </a:tc>
                <a:tc>
                  <a:txBody>
                    <a:bodyPr/>
                    <a:lstStyle/>
                    <a:p>
                      <a:pPr algn="r" fontAlgn="b"/>
                      <a:r>
                        <a:rPr lang="it-IT" sz="1800" b="0" i="0" u="none" strike="noStrike">
                          <a:solidFill>
                            <a:srgbClr val="000000"/>
                          </a:solidFill>
                          <a:latin typeface="Calibri"/>
                        </a:rPr>
                        <a:t>220</a:t>
                      </a:r>
                    </a:p>
                  </a:txBody>
                  <a:tcPr marL="9525" marR="9525" marT="9525" marB="0" anchor="b"/>
                </a:tc>
              </a:tr>
              <a:tr h="370840">
                <a:tc>
                  <a:txBody>
                    <a:bodyPr/>
                    <a:lstStyle/>
                    <a:p>
                      <a:pPr algn="l" fontAlgn="b"/>
                      <a:r>
                        <a:rPr lang="it-IT" sz="1800" b="0" i="0" u="none" strike="noStrike">
                          <a:solidFill>
                            <a:srgbClr val="000000"/>
                          </a:solidFill>
                          <a:latin typeface="Calibri"/>
                        </a:rPr>
                        <a:t>IT</a:t>
                      </a:r>
                    </a:p>
                  </a:txBody>
                  <a:tcPr marL="9525" marR="9525" marT="9525" marB="0" anchor="b"/>
                </a:tc>
                <a:tc>
                  <a:txBody>
                    <a:bodyPr/>
                    <a:lstStyle/>
                    <a:p>
                      <a:pPr algn="l" fontAlgn="b"/>
                      <a:r>
                        <a:rPr lang="it-IT" sz="1800" b="0" i="0" u="none" strike="noStrike">
                          <a:solidFill>
                            <a:srgbClr val="000000"/>
                          </a:solidFill>
                          <a:latin typeface="Calibri"/>
                        </a:rPr>
                        <a:t>MARCHE</a:t>
                      </a:r>
                    </a:p>
                  </a:txBody>
                  <a:tcPr marL="9525" marR="9525" marT="9525" marB="0" anchor="b"/>
                </a:tc>
                <a:tc>
                  <a:txBody>
                    <a:bodyPr/>
                    <a:lstStyle/>
                    <a:p>
                      <a:pPr algn="r" fontAlgn="b"/>
                      <a:r>
                        <a:rPr lang="it-IT" sz="1800" b="0" i="0" u="none" strike="noStrike" dirty="0">
                          <a:solidFill>
                            <a:srgbClr val="000000"/>
                          </a:solidFill>
                          <a:latin typeface="Calibri"/>
                        </a:rPr>
                        <a:t>2006</a:t>
                      </a:r>
                    </a:p>
                  </a:txBody>
                  <a:tcPr marL="9525" marR="9525" marT="9525" marB="0" anchor="b"/>
                </a:tc>
                <a:tc>
                  <a:txBody>
                    <a:bodyPr/>
                    <a:lstStyle/>
                    <a:p>
                      <a:pPr algn="r" fontAlgn="b"/>
                      <a:r>
                        <a:rPr lang="it-IT" sz="1800" b="0" i="0" u="none" strike="noStrike">
                          <a:solidFill>
                            <a:srgbClr val="000000"/>
                          </a:solidFill>
                          <a:latin typeface="Calibri"/>
                        </a:rPr>
                        <a:t>127</a:t>
                      </a:r>
                    </a:p>
                  </a:txBody>
                  <a:tcPr marL="9525" marR="9525" marT="9525" marB="0" anchor="b"/>
                </a:tc>
              </a:tr>
              <a:tr h="370840">
                <a:tc>
                  <a:txBody>
                    <a:bodyPr/>
                    <a:lstStyle/>
                    <a:p>
                      <a:pPr algn="l" fontAlgn="b"/>
                      <a:r>
                        <a:rPr lang="it-IT" sz="1800" b="0" i="0" u="none" strike="noStrike">
                          <a:solidFill>
                            <a:srgbClr val="000000"/>
                          </a:solidFill>
                          <a:latin typeface="Calibri"/>
                        </a:rPr>
                        <a:t>IT</a:t>
                      </a:r>
                    </a:p>
                  </a:txBody>
                  <a:tcPr marL="9525" marR="9525" marT="9525" marB="0" anchor="b"/>
                </a:tc>
                <a:tc>
                  <a:txBody>
                    <a:bodyPr/>
                    <a:lstStyle/>
                    <a:p>
                      <a:pPr algn="l" fontAlgn="b"/>
                      <a:r>
                        <a:rPr lang="it-IT" sz="1800" b="0" i="0" u="none" strike="noStrike">
                          <a:solidFill>
                            <a:srgbClr val="000000"/>
                          </a:solidFill>
                          <a:latin typeface="Calibri"/>
                        </a:rPr>
                        <a:t>PUGLIA</a:t>
                      </a:r>
                    </a:p>
                  </a:txBody>
                  <a:tcPr marL="9525" marR="9525" marT="9525" marB="0" anchor="b"/>
                </a:tc>
                <a:tc>
                  <a:txBody>
                    <a:bodyPr/>
                    <a:lstStyle/>
                    <a:p>
                      <a:pPr algn="r" fontAlgn="b"/>
                      <a:r>
                        <a:rPr lang="it-IT" sz="1800" b="0" i="0" u="none" strike="noStrike" dirty="0">
                          <a:solidFill>
                            <a:srgbClr val="000000"/>
                          </a:solidFill>
                          <a:latin typeface="Calibri"/>
                        </a:rPr>
                        <a:t>2007</a:t>
                      </a:r>
                    </a:p>
                  </a:txBody>
                  <a:tcPr marL="9525" marR="9525" marT="9525" marB="0" anchor="b"/>
                </a:tc>
                <a:tc>
                  <a:txBody>
                    <a:bodyPr/>
                    <a:lstStyle/>
                    <a:p>
                      <a:pPr algn="r" fontAlgn="b"/>
                      <a:r>
                        <a:rPr lang="it-IT" sz="1800" b="0" i="0" u="none" strike="noStrike" dirty="0">
                          <a:solidFill>
                            <a:srgbClr val="000000"/>
                          </a:solidFill>
                          <a:latin typeface="Calibri"/>
                        </a:rPr>
                        <a:t>87</a:t>
                      </a:r>
                    </a:p>
                  </a:txBody>
                  <a:tcPr marL="9525" marR="9525" marT="9525" marB="0" anchor="b"/>
                </a:tc>
              </a:tr>
              <a:tr h="370840">
                <a:tc>
                  <a:txBody>
                    <a:bodyPr/>
                    <a:lstStyle/>
                    <a:p>
                      <a:pPr algn="l" fontAlgn="b"/>
                      <a:r>
                        <a:rPr lang="it-IT" sz="1800" b="0" i="0" u="none" strike="noStrike">
                          <a:solidFill>
                            <a:srgbClr val="000000"/>
                          </a:solidFill>
                          <a:latin typeface="Calibri"/>
                        </a:rPr>
                        <a:t>IT</a:t>
                      </a:r>
                    </a:p>
                  </a:txBody>
                  <a:tcPr marL="9525" marR="9525" marT="9525" marB="0" anchor="b"/>
                </a:tc>
                <a:tc>
                  <a:txBody>
                    <a:bodyPr/>
                    <a:lstStyle/>
                    <a:p>
                      <a:pPr algn="l" fontAlgn="b"/>
                      <a:r>
                        <a:rPr lang="it-IT" sz="1800" b="0" i="0" u="none" strike="noStrike">
                          <a:solidFill>
                            <a:srgbClr val="000000"/>
                          </a:solidFill>
                          <a:latin typeface="Calibri"/>
                        </a:rPr>
                        <a:t>ABRUZZO</a:t>
                      </a:r>
                    </a:p>
                  </a:txBody>
                  <a:tcPr marL="9525" marR="9525" marT="9525" marB="0" anchor="b"/>
                </a:tc>
                <a:tc>
                  <a:txBody>
                    <a:bodyPr/>
                    <a:lstStyle/>
                    <a:p>
                      <a:pPr algn="r" fontAlgn="b"/>
                      <a:r>
                        <a:rPr lang="it-IT" sz="1800" b="0" i="0" u="none" strike="noStrike">
                          <a:solidFill>
                            <a:srgbClr val="000000"/>
                          </a:solidFill>
                          <a:latin typeface="Calibri"/>
                        </a:rPr>
                        <a:t>2008</a:t>
                      </a:r>
                    </a:p>
                  </a:txBody>
                  <a:tcPr marL="9525" marR="9525" marT="9525" marB="0" anchor="b"/>
                </a:tc>
                <a:tc>
                  <a:txBody>
                    <a:bodyPr/>
                    <a:lstStyle/>
                    <a:p>
                      <a:pPr algn="r" fontAlgn="b"/>
                      <a:r>
                        <a:rPr lang="it-IT" sz="1800" b="0" i="0" u="none" strike="noStrike" dirty="0">
                          <a:solidFill>
                            <a:srgbClr val="000000"/>
                          </a:solidFill>
                          <a:latin typeface="Calibri"/>
                        </a:rPr>
                        <a:t>69</a:t>
                      </a:r>
                    </a:p>
                  </a:txBody>
                  <a:tcPr marL="9525" marR="9525" marT="9525" marB="0" anchor="b"/>
                </a:tc>
              </a:tr>
              <a:tr h="370840">
                <a:tc>
                  <a:txBody>
                    <a:bodyPr/>
                    <a:lstStyle/>
                    <a:p>
                      <a:pPr algn="l" fontAlgn="b"/>
                      <a:r>
                        <a:rPr lang="it-IT" sz="1800" b="0" i="0" u="none" strike="noStrike">
                          <a:solidFill>
                            <a:srgbClr val="000000"/>
                          </a:solidFill>
                          <a:latin typeface="Calibri"/>
                        </a:rPr>
                        <a:t>IT</a:t>
                      </a:r>
                    </a:p>
                  </a:txBody>
                  <a:tcPr marL="9525" marR="9525" marT="9525" marB="0" anchor="b"/>
                </a:tc>
                <a:tc>
                  <a:txBody>
                    <a:bodyPr/>
                    <a:lstStyle/>
                    <a:p>
                      <a:pPr algn="l" fontAlgn="b"/>
                      <a:r>
                        <a:rPr lang="it-IT" sz="1800" b="0" i="0" u="none" strike="noStrike">
                          <a:solidFill>
                            <a:srgbClr val="000000"/>
                          </a:solidFill>
                          <a:latin typeface="Calibri"/>
                        </a:rPr>
                        <a:t>MOLISE</a:t>
                      </a:r>
                    </a:p>
                  </a:txBody>
                  <a:tcPr marL="9525" marR="9525" marT="9525" marB="0" anchor="b"/>
                </a:tc>
                <a:tc>
                  <a:txBody>
                    <a:bodyPr/>
                    <a:lstStyle/>
                    <a:p>
                      <a:pPr algn="r" fontAlgn="b"/>
                      <a:r>
                        <a:rPr lang="it-IT" sz="1800" b="0" i="0" u="none" strike="noStrike">
                          <a:solidFill>
                            <a:srgbClr val="000000"/>
                          </a:solidFill>
                          <a:latin typeface="Calibri"/>
                        </a:rPr>
                        <a:t>2009</a:t>
                      </a:r>
                    </a:p>
                  </a:txBody>
                  <a:tcPr marL="9525" marR="9525" marT="9525" marB="0" anchor="b"/>
                </a:tc>
                <a:tc>
                  <a:txBody>
                    <a:bodyPr/>
                    <a:lstStyle/>
                    <a:p>
                      <a:pPr algn="r" fontAlgn="b"/>
                      <a:r>
                        <a:rPr lang="it-IT" sz="1800" b="0" i="0" u="none" strike="noStrike" dirty="0">
                          <a:solidFill>
                            <a:srgbClr val="000000"/>
                          </a:solidFill>
                          <a:latin typeface="Calibri"/>
                        </a:rPr>
                        <a:t>8</a:t>
                      </a:r>
                    </a:p>
                  </a:txBody>
                  <a:tcPr marL="9525" marR="9525" marT="9525" marB="0" anchor="b"/>
                </a:tc>
              </a:tr>
            </a:tbl>
          </a:graphicData>
        </a:graphic>
      </p:graphicFrame>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15</a:t>
            </a:fld>
            <a:endParaRPr lang="it-IT">
              <a:solidFill>
                <a:srgbClr val="000000"/>
              </a:solidFill>
            </a:endParaRPr>
          </a:p>
        </p:txBody>
      </p:sp>
      <p:sp>
        <p:nvSpPr>
          <p:cNvPr id="6" name="CasellaDiTesto 5"/>
          <p:cNvSpPr txBox="1"/>
          <p:nvPr/>
        </p:nvSpPr>
        <p:spPr>
          <a:xfrm>
            <a:off x="1691680" y="5949280"/>
            <a:ext cx="5328592" cy="369332"/>
          </a:xfrm>
          <a:prstGeom prst="rect">
            <a:avLst/>
          </a:prstGeom>
          <a:noFill/>
        </p:spPr>
        <p:txBody>
          <a:bodyPr wrap="square" rtlCol="0">
            <a:spAutoFit/>
          </a:bodyPr>
          <a:lstStyle/>
          <a:p>
            <a:r>
              <a:rPr lang="it-IT" dirty="0" smtClean="0"/>
              <a:t>Best y2k: LOMBARDIA 2006 - 1211 </a:t>
            </a:r>
            <a:endParaRPr lang="it-IT"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Copatenting</a:t>
            </a:r>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16</a:t>
            </a:fld>
            <a:endParaRPr lang="it-IT">
              <a:solidFill>
                <a:srgbClr val="000000"/>
              </a:solidFill>
            </a:endParaRPr>
          </a:p>
        </p:txBody>
      </p:sp>
      <p:sp>
        <p:nvSpPr>
          <p:cNvPr id="6" name="Segnaposto contenuto 5"/>
          <p:cNvSpPr>
            <a:spLocks noGrp="1"/>
          </p:cNvSpPr>
          <p:nvPr>
            <p:ph idx="1"/>
          </p:nvPr>
        </p:nvSpPr>
        <p:spPr>
          <a:xfrm>
            <a:off x="1115616" y="1600200"/>
            <a:ext cx="7571184" cy="4525963"/>
          </a:xfrm>
        </p:spPr>
        <p:txBody>
          <a:bodyPr/>
          <a:lstStyle/>
          <a:p>
            <a:r>
              <a:rPr lang="it-IT" dirty="0" err="1" smtClean="0"/>
              <a:t>Copatenting</a:t>
            </a:r>
            <a:r>
              <a:rPr lang="it-IT" dirty="0" smtClean="0"/>
              <a:t> </a:t>
            </a:r>
            <a:r>
              <a:rPr lang="it-IT" dirty="0" err="1" smtClean="0"/>
              <a:t>between</a:t>
            </a:r>
            <a:r>
              <a:rPr lang="it-IT" dirty="0" smtClean="0"/>
              <a:t> 2 </a:t>
            </a:r>
            <a:r>
              <a:rPr lang="it-IT" dirty="0" err="1" smtClean="0"/>
              <a:t>countries</a:t>
            </a:r>
            <a:r>
              <a:rPr lang="it-IT" dirty="0" smtClean="0"/>
              <a:t> with 3 or more </a:t>
            </a:r>
            <a:r>
              <a:rPr lang="it-IT" dirty="0" err="1" smtClean="0"/>
              <a:t>patents</a:t>
            </a:r>
            <a:r>
              <a:rPr lang="it-IT" dirty="0" smtClean="0"/>
              <a:t> in </a:t>
            </a:r>
            <a:r>
              <a:rPr lang="it-IT" dirty="0" err="1" smtClean="0"/>
              <a:t>one</a:t>
            </a:r>
            <a:r>
              <a:rPr lang="it-IT" dirty="0" smtClean="0"/>
              <a:t> </a:t>
            </a:r>
            <a:r>
              <a:rPr lang="it-IT" dirty="0" err="1" smtClean="0"/>
              <a:t>year</a:t>
            </a:r>
            <a:endParaRPr lang="it-IT" dirty="0"/>
          </a:p>
        </p:txBody>
      </p:sp>
      <p:graphicFrame>
        <p:nvGraphicFramePr>
          <p:cNvPr id="7" name="Oggetto 6"/>
          <p:cNvGraphicFramePr>
            <a:graphicFrameLocks noChangeAspect="1"/>
          </p:cNvGraphicFramePr>
          <p:nvPr>
            <p:extLst>
              <p:ext uri="{D42A27DB-BD31-4B8C-83A1-F6EECF244321}">
                <p14:modId xmlns:p14="http://schemas.microsoft.com/office/powerpoint/2010/main" val="770203540"/>
              </p:ext>
            </p:extLst>
          </p:nvPr>
        </p:nvGraphicFramePr>
        <p:xfrm>
          <a:off x="1547664" y="2996952"/>
          <a:ext cx="3514725" cy="2495550"/>
        </p:xfrm>
        <a:graphic>
          <a:graphicData uri="http://schemas.openxmlformats.org/presentationml/2006/ole">
            <mc:AlternateContent xmlns:mc="http://schemas.openxmlformats.org/markup-compatibility/2006">
              <mc:Choice xmlns:v="urn:schemas-microsoft-com:vml" Requires="v">
                <p:oleObj spid="_x0000_s4099" name="Foglio di lavoro" r:id="rId4" imgW="3514700" imgH="2495610" progId="Excel.Sheet.12">
                  <p:embed/>
                </p:oleObj>
              </mc:Choice>
              <mc:Fallback>
                <p:oleObj name="Foglio di lavoro" r:id="rId4" imgW="3514700" imgH="2495610" progId="Excel.Shee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7664" y="2996952"/>
                        <a:ext cx="3514725" cy="2495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5977256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Most</a:t>
            </a:r>
            <a:r>
              <a:rPr lang="it-IT" dirty="0" smtClean="0"/>
              <a:t> </a:t>
            </a:r>
            <a:r>
              <a:rPr lang="it-IT" dirty="0" err="1" smtClean="0"/>
              <a:t>patented</a:t>
            </a:r>
            <a:r>
              <a:rPr lang="it-IT" dirty="0" smtClean="0"/>
              <a:t> </a:t>
            </a:r>
            <a:r>
              <a:rPr lang="it-IT" dirty="0" err="1" smtClean="0"/>
              <a:t>technologies</a:t>
            </a:r>
            <a:endParaRPr lang="it-IT" dirty="0"/>
          </a:p>
        </p:txBody>
      </p:sp>
      <p:sp>
        <p:nvSpPr>
          <p:cNvPr id="3" name="Segnaposto contenuto 2"/>
          <p:cNvSpPr>
            <a:spLocks noGrp="1"/>
          </p:cNvSpPr>
          <p:nvPr>
            <p:ph idx="1"/>
          </p:nvPr>
        </p:nvSpPr>
        <p:spPr/>
        <p:txBody>
          <a:bodyPr/>
          <a:lstStyle/>
          <a:p>
            <a:r>
              <a:rPr lang="it-IT" dirty="0" err="1" smtClean="0"/>
              <a:t>By</a:t>
            </a:r>
            <a:r>
              <a:rPr lang="it-IT" dirty="0" smtClean="0"/>
              <a:t> ipc4, </a:t>
            </a:r>
            <a:r>
              <a:rPr lang="it-IT" dirty="0" err="1" smtClean="0"/>
              <a:t>country</a:t>
            </a:r>
            <a:r>
              <a:rPr lang="it-IT" dirty="0" smtClean="0"/>
              <a:t>, </a:t>
            </a:r>
            <a:r>
              <a:rPr lang="it-IT" dirty="0" err="1" smtClean="0"/>
              <a:t>after</a:t>
            </a:r>
            <a:r>
              <a:rPr lang="it-IT" dirty="0" smtClean="0"/>
              <a:t> y2k </a:t>
            </a:r>
            <a:r>
              <a:rPr lang="it-IT" sz="2000" dirty="0" smtClean="0"/>
              <a:t>(</a:t>
            </a:r>
            <a:r>
              <a:rPr lang="it-IT" sz="2000" dirty="0" err="1" smtClean="0"/>
              <a:t>sql</a:t>
            </a:r>
            <a:r>
              <a:rPr lang="it-IT" sz="2000" dirty="0" smtClean="0"/>
              <a:t> code in </a:t>
            </a:r>
            <a:r>
              <a:rPr lang="it-IT" sz="2000" dirty="0" err="1" smtClean="0"/>
              <a:t>appendix</a:t>
            </a:r>
            <a:r>
              <a:rPr lang="it-IT" sz="2000" dirty="0" smtClean="0"/>
              <a:t>)</a:t>
            </a:r>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17</a:t>
            </a:fld>
            <a:endParaRPr lang="it-IT">
              <a:solidFill>
                <a:srgbClr val="000000"/>
              </a:solidFill>
            </a:endParaRPr>
          </a:p>
        </p:txBody>
      </p:sp>
      <p:graphicFrame>
        <p:nvGraphicFramePr>
          <p:cNvPr id="5" name="Tabella 4"/>
          <p:cNvGraphicFramePr>
            <a:graphicFrameLocks noGrp="1"/>
          </p:cNvGraphicFramePr>
          <p:nvPr/>
        </p:nvGraphicFramePr>
        <p:xfrm>
          <a:off x="1403648" y="2276872"/>
          <a:ext cx="6432376" cy="4153891"/>
        </p:xfrm>
        <a:graphic>
          <a:graphicData uri="http://schemas.openxmlformats.org/drawingml/2006/table">
            <a:tbl>
              <a:tblPr firstRow="1" bandRow="1">
                <a:tableStyleId>{5C22544A-7EE6-4342-B048-85BDC9FD1C3A}</a:tableStyleId>
              </a:tblPr>
              <a:tblGrid>
                <a:gridCol w="648735"/>
                <a:gridCol w="662255"/>
                <a:gridCol w="705234"/>
                <a:gridCol w="4416152"/>
              </a:tblGrid>
              <a:tr h="343978">
                <a:tc>
                  <a:txBody>
                    <a:bodyPr/>
                    <a:lstStyle/>
                    <a:p>
                      <a:pPr algn="ctr" fontAlgn="b"/>
                      <a:r>
                        <a:rPr lang="it-IT" sz="1100" b="1" i="0" u="none" strike="noStrike" dirty="0">
                          <a:solidFill>
                            <a:srgbClr val="000000"/>
                          </a:solidFill>
                          <a:latin typeface="Calibri"/>
                        </a:rPr>
                        <a:t>cpc4</a:t>
                      </a:r>
                    </a:p>
                  </a:txBody>
                  <a:tcPr marL="9525" marR="9525" marT="9525" marB="0" anchor="b"/>
                </a:tc>
                <a:tc>
                  <a:txBody>
                    <a:bodyPr/>
                    <a:lstStyle/>
                    <a:p>
                      <a:pPr algn="ctr" fontAlgn="b"/>
                      <a:r>
                        <a:rPr lang="it-IT" sz="1100" b="1" i="0" u="none" strike="noStrike" dirty="0" err="1">
                          <a:solidFill>
                            <a:srgbClr val="000000"/>
                          </a:solidFill>
                          <a:latin typeface="Calibri"/>
                        </a:rPr>
                        <a:t>Ctry_code</a:t>
                      </a:r>
                      <a:endParaRPr lang="it-IT" sz="1100" b="1" i="0" u="none" strike="noStrike" dirty="0">
                        <a:solidFill>
                          <a:srgbClr val="000000"/>
                        </a:solidFill>
                        <a:latin typeface="Calibri"/>
                      </a:endParaRPr>
                    </a:p>
                  </a:txBody>
                  <a:tcPr marL="9525" marR="9525" marT="9525" marB="0" anchor="b"/>
                </a:tc>
                <a:tc>
                  <a:txBody>
                    <a:bodyPr/>
                    <a:lstStyle/>
                    <a:p>
                      <a:pPr algn="ctr" fontAlgn="b"/>
                      <a:r>
                        <a:rPr lang="it-IT" sz="1100" b="1" i="0" u="none" strike="noStrike" dirty="0" err="1" smtClean="0">
                          <a:solidFill>
                            <a:srgbClr val="000000"/>
                          </a:solidFill>
                          <a:latin typeface="Calibri"/>
                        </a:rPr>
                        <a:t>Count</a:t>
                      </a:r>
                      <a:r>
                        <a:rPr lang="it-IT" sz="1100" b="1" i="0" u="none" strike="noStrike" dirty="0" smtClean="0">
                          <a:solidFill>
                            <a:srgbClr val="000000"/>
                          </a:solidFill>
                          <a:latin typeface="Calibri"/>
                        </a:rPr>
                        <a:t> </a:t>
                      </a:r>
                      <a:r>
                        <a:rPr lang="it-IT" sz="1100" b="1" i="0" u="none" strike="noStrike" dirty="0" err="1" smtClean="0">
                          <a:solidFill>
                            <a:srgbClr val="000000"/>
                          </a:solidFill>
                          <a:latin typeface="Calibri"/>
                        </a:rPr>
                        <a:t>appln</a:t>
                      </a:r>
                      <a:r>
                        <a:rPr lang="it-IT" sz="1100" b="1" i="0" u="none" strike="noStrike" dirty="0" smtClean="0">
                          <a:solidFill>
                            <a:srgbClr val="000000"/>
                          </a:solidFill>
                          <a:latin typeface="Calibri"/>
                        </a:rPr>
                        <a:t> </a:t>
                      </a:r>
                      <a:r>
                        <a:rPr lang="it-IT" sz="1100" b="1" i="0" u="none" strike="noStrike" dirty="0" err="1" smtClean="0">
                          <a:solidFill>
                            <a:srgbClr val="000000"/>
                          </a:solidFill>
                          <a:latin typeface="Calibri"/>
                        </a:rPr>
                        <a:t>id</a:t>
                      </a:r>
                      <a:endParaRPr lang="it-IT" sz="1100" b="1" i="0" u="none" strike="noStrike" dirty="0">
                        <a:solidFill>
                          <a:srgbClr val="000000"/>
                        </a:solidFill>
                        <a:latin typeface="Calibri"/>
                      </a:endParaRPr>
                    </a:p>
                  </a:txBody>
                  <a:tcPr marL="9525" marR="9525" marT="9525" marB="0" anchor="b"/>
                </a:tc>
                <a:tc>
                  <a:txBody>
                    <a:bodyPr/>
                    <a:lstStyle/>
                    <a:p>
                      <a:pPr algn="ctr" fontAlgn="b"/>
                      <a:r>
                        <a:rPr lang="it-IT" sz="1100" b="1" i="0" u="none" strike="noStrike" dirty="0" err="1">
                          <a:solidFill>
                            <a:srgbClr val="000000"/>
                          </a:solidFill>
                          <a:latin typeface="Calibri"/>
                        </a:rPr>
                        <a:t>Description</a:t>
                      </a:r>
                      <a:endParaRPr lang="it-IT" sz="1100" b="1" i="0" u="none" strike="noStrike" dirty="0">
                        <a:solidFill>
                          <a:srgbClr val="000000"/>
                        </a:solidFill>
                        <a:latin typeface="Calibri"/>
                      </a:endParaRPr>
                    </a:p>
                  </a:txBody>
                  <a:tcPr marL="9525" marR="9525" marT="9525" marB="0" anchor="b"/>
                </a:tc>
              </a:tr>
              <a:tr h="338154">
                <a:tc>
                  <a:txBody>
                    <a:bodyPr/>
                    <a:lstStyle/>
                    <a:p>
                      <a:pPr algn="l" fontAlgn="b"/>
                      <a:r>
                        <a:rPr lang="it-IT" sz="1100" b="1" i="0" u="none" strike="noStrike" dirty="0">
                          <a:solidFill>
                            <a:srgbClr val="000000"/>
                          </a:solidFill>
                          <a:latin typeface="Calibri"/>
                        </a:rPr>
                        <a:t>A61K</a:t>
                      </a:r>
                    </a:p>
                  </a:txBody>
                  <a:tcPr marL="9525" marR="9525" marT="9525" marB="0" anchor="b"/>
                </a:tc>
                <a:tc>
                  <a:txBody>
                    <a:bodyPr/>
                    <a:lstStyle/>
                    <a:p>
                      <a:pPr algn="l" fontAlgn="b"/>
                      <a:r>
                        <a:rPr lang="it-IT" sz="1100" b="1" i="0" u="none" strike="noStrike" dirty="0">
                          <a:solidFill>
                            <a:srgbClr val="000000"/>
                          </a:solidFill>
                          <a:latin typeface="Calibri"/>
                        </a:rPr>
                        <a:t> IT</a:t>
                      </a:r>
                    </a:p>
                  </a:txBody>
                  <a:tcPr marL="9525" marR="9525" marT="9525" marB="0" anchor="b"/>
                </a:tc>
                <a:tc>
                  <a:txBody>
                    <a:bodyPr/>
                    <a:lstStyle/>
                    <a:p>
                      <a:pPr algn="r" fontAlgn="b"/>
                      <a:r>
                        <a:rPr lang="it-IT" sz="1100" b="1" i="0" u="none" strike="noStrike" dirty="0">
                          <a:solidFill>
                            <a:srgbClr val="000000"/>
                          </a:solidFill>
                          <a:latin typeface="Calibri"/>
                        </a:rPr>
                        <a:t>4489</a:t>
                      </a:r>
                    </a:p>
                  </a:txBody>
                  <a:tcPr marL="9525" marR="9525" marT="9525" marB="0" anchor="b"/>
                </a:tc>
                <a:tc>
                  <a:txBody>
                    <a:bodyPr/>
                    <a:lstStyle/>
                    <a:p>
                      <a:pPr algn="l" fontAlgn="b"/>
                      <a:r>
                        <a:rPr lang="en-US" sz="1100" b="1" i="0" u="none" strike="noStrike">
                          <a:solidFill>
                            <a:srgbClr val="000000"/>
                          </a:solidFill>
                          <a:latin typeface="Calibri"/>
                        </a:rPr>
                        <a:t>PREPARATIONS FOR MEDICAL, DENTAL, OR TOILET PURPOSES</a:t>
                      </a:r>
                    </a:p>
                  </a:txBody>
                  <a:tcPr marL="9525" marR="9525" marT="9525" marB="0" anchor="b"/>
                </a:tc>
              </a:tr>
              <a:tr h="288032">
                <a:tc>
                  <a:txBody>
                    <a:bodyPr/>
                    <a:lstStyle/>
                    <a:p>
                      <a:pPr algn="l" fontAlgn="b"/>
                      <a:r>
                        <a:rPr lang="it-IT" sz="1100" b="1" i="0" u="none" strike="noStrike" dirty="0">
                          <a:solidFill>
                            <a:srgbClr val="000000"/>
                          </a:solidFill>
                          <a:latin typeface="Calibri"/>
                        </a:rPr>
                        <a:t>A61K</a:t>
                      </a:r>
                    </a:p>
                  </a:txBody>
                  <a:tcPr marL="9525" marR="9525" marT="9525" marB="0" anchor="b"/>
                </a:tc>
                <a:tc>
                  <a:txBody>
                    <a:bodyPr/>
                    <a:lstStyle/>
                    <a:p>
                      <a:pPr algn="l" fontAlgn="b"/>
                      <a:r>
                        <a:rPr lang="it-IT" sz="1100" b="1" i="0" u="none" strike="noStrike" dirty="0">
                          <a:solidFill>
                            <a:srgbClr val="000000"/>
                          </a:solidFill>
                          <a:latin typeface="Calibri"/>
                        </a:rPr>
                        <a:t> SI</a:t>
                      </a:r>
                    </a:p>
                  </a:txBody>
                  <a:tcPr marL="9525" marR="9525" marT="9525" marB="0" anchor="b"/>
                </a:tc>
                <a:tc>
                  <a:txBody>
                    <a:bodyPr/>
                    <a:lstStyle/>
                    <a:p>
                      <a:pPr algn="r" fontAlgn="b"/>
                      <a:r>
                        <a:rPr lang="it-IT" sz="1100" b="1" i="0" u="none" strike="noStrike">
                          <a:solidFill>
                            <a:srgbClr val="000000"/>
                          </a:solidFill>
                          <a:latin typeface="Calibri"/>
                        </a:rPr>
                        <a:t>310</a:t>
                      </a:r>
                    </a:p>
                  </a:txBody>
                  <a:tcPr marL="9525" marR="9525" marT="9525" marB="0" anchor="b"/>
                </a:tc>
                <a:tc>
                  <a:txBody>
                    <a:bodyPr/>
                    <a:lstStyle/>
                    <a:p>
                      <a:pPr algn="l" fontAlgn="b"/>
                      <a:r>
                        <a:rPr lang="en-US" sz="1100" b="1" i="0" u="none" strike="noStrike" dirty="0">
                          <a:solidFill>
                            <a:srgbClr val="000000"/>
                          </a:solidFill>
                          <a:latin typeface="Calibri"/>
                        </a:rPr>
                        <a:t>PREPARATIONS FOR MEDICAL, DENTAL, OR TOILET PURPOSES</a:t>
                      </a:r>
                    </a:p>
                  </a:txBody>
                  <a:tcPr marL="9525" marR="9525" marT="9525" marB="0" anchor="b"/>
                </a:tc>
              </a:tr>
              <a:tr h="216024">
                <a:tc>
                  <a:txBody>
                    <a:bodyPr/>
                    <a:lstStyle/>
                    <a:p>
                      <a:pPr algn="l" fontAlgn="b"/>
                      <a:r>
                        <a:rPr lang="it-IT" sz="1100" b="1" i="0" u="none" strike="noStrike">
                          <a:solidFill>
                            <a:srgbClr val="000000"/>
                          </a:solidFill>
                          <a:latin typeface="Calibri"/>
                        </a:rPr>
                        <a:t>A61K</a:t>
                      </a:r>
                    </a:p>
                  </a:txBody>
                  <a:tcPr marL="9525" marR="9525" marT="9525" marB="0" anchor="b"/>
                </a:tc>
                <a:tc>
                  <a:txBody>
                    <a:bodyPr/>
                    <a:lstStyle/>
                    <a:p>
                      <a:pPr algn="l" fontAlgn="b"/>
                      <a:r>
                        <a:rPr lang="it-IT" sz="1100" b="1" i="0" u="none" strike="noStrike" dirty="0">
                          <a:solidFill>
                            <a:srgbClr val="000000"/>
                          </a:solidFill>
                          <a:latin typeface="Calibri"/>
                        </a:rPr>
                        <a:t> GR</a:t>
                      </a:r>
                    </a:p>
                  </a:txBody>
                  <a:tcPr marL="9525" marR="9525" marT="9525" marB="0" anchor="b"/>
                </a:tc>
                <a:tc>
                  <a:txBody>
                    <a:bodyPr/>
                    <a:lstStyle/>
                    <a:p>
                      <a:pPr algn="r" fontAlgn="b"/>
                      <a:r>
                        <a:rPr lang="it-IT" sz="1100" b="1" i="0" u="none" strike="noStrike" dirty="0">
                          <a:solidFill>
                            <a:srgbClr val="000000"/>
                          </a:solidFill>
                          <a:latin typeface="Calibri"/>
                        </a:rPr>
                        <a:t>228</a:t>
                      </a:r>
                    </a:p>
                  </a:txBody>
                  <a:tcPr marL="9525" marR="9525" marT="9525" marB="0" anchor="b"/>
                </a:tc>
                <a:tc>
                  <a:txBody>
                    <a:bodyPr/>
                    <a:lstStyle/>
                    <a:p>
                      <a:pPr algn="l" fontAlgn="b"/>
                      <a:r>
                        <a:rPr lang="en-US" sz="1100" b="1" i="0" u="none" strike="noStrike" dirty="0">
                          <a:solidFill>
                            <a:srgbClr val="000000"/>
                          </a:solidFill>
                          <a:latin typeface="Calibri"/>
                        </a:rPr>
                        <a:t>PREPARATIONS FOR MEDICAL, DENTAL, OR TOILET PURPOSES</a:t>
                      </a:r>
                    </a:p>
                  </a:txBody>
                  <a:tcPr marL="9525" marR="9525" marT="9525" marB="0" anchor="b"/>
                </a:tc>
              </a:tr>
              <a:tr h="288032">
                <a:tc>
                  <a:txBody>
                    <a:bodyPr/>
                    <a:lstStyle/>
                    <a:p>
                      <a:pPr algn="l" fontAlgn="b"/>
                      <a:r>
                        <a:rPr lang="it-IT" sz="1100" b="1" i="0" u="none" strike="noStrike">
                          <a:solidFill>
                            <a:srgbClr val="000000"/>
                          </a:solidFill>
                          <a:latin typeface="Calibri"/>
                        </a:rPr>
                        <a:t>A61K</a:t>
                      </a:r>
                    </a:p>
                  </a:txBody>
                  <a:tcPr marL="9525" marR="9525" marT="9525" marB="0" anchor="b"/>
                </a:tc>
                <a:tc>
                  <a:txBody>
                    <a:bodyPr/>
                    <a:lstStyle/>
                    <a:p>
                      <a:pPr algn="l" fontAlgn="b"/>
                      <a:r>
                        <a:rPr lang="it-IT" sz="1100" b="1" i="0" u="none" strike="noStrike">
                          <a:solidFill>
                            <a:srgbClr val="000000"/>
                          </a:solidFill>
                          <a:latin typeface="Calibri"/>
                        </a:rPr>
                        <a:t> HR</a:t>
                      </a:r>
                    </a:p>
                  </a:txBody>
                  <a:tcPr marL="9525" marR="9525" marT="9525" marB="0" anchor="b"/>
                </a:tc>
                <a:tc>
                  <a:txBody>
                    <a:bodyPr/>
                    <a:lstStyle/>
                    <a:p>
                      <a:pPr algn="r" fontAlgn="b"/>
                      <a:r>
                        <a:rPr lang="it-IT" sz="1100" b="1" i="0" u="none" strike="noStrike">
                          <a:solidFill>
                            <a:srgbClr val="000000"/>
                          </a:solidFill>
                          <a:latin typeface="Calibri"/>
                        </a:rPr>
                        <a:t>183</a:t>
                      </a:r>
                    </a:p>
                  </a:txBody>
                  <a:tcPr marL="9525" marR="9525" marT="9525" marB="0" anchor="b"/>
                </a:tc>
                <a:tc>
                  <a:txBody>
                    <a:bodyPr/>
                    <a:lstStyle/>
                    <a:p>
                      <a:pPr algn="l" fontAlgn="b"/>
                      <a:r>
                        <a:rPr lang="en-US" sz="1100" b="1" i="0" u="none" strike="noStrike" dirty="0">
                          <a:solidFill>
                            <a:srgbClr val="000000"/>
                          </a:solidFill>
                          <a:latin typeface="Calibri"/>
                        </a:rPr>
                        <a:t>PREPARATIONS FOR MEDICAL, DENTAL, OR TOILET PURPOSES</a:t>
                      </a:r>
                    </a:p>
                  </a:txBody>
                  <a:tcPr marL="9525" marR="9525" marT="9525" marB="0" anchor="b"/>
                </a:tc>
              </a:tr>
              <a:tr h="576064">
                <a:tc>
                  <a:txBody>
                    <a:bodyPr/>
                    <a:lstStyle/>
                    <a:p>
                      <a:pPr algn="l" fontAlgn="b"/>
                      <a:r>
                        <a:rPr lang="it-IT" sz="1100" b="0" i="1" u="none" strike="noStrike" dirty="0">
                          <a:solidFill>
                            <a:srgbClr val="000000"/>
                          </a:solidFill>
                          <a:latin typeface="Calibri"/>
                        </a:rPr>
                        <a:t>G06F</a:t>
                      </a:r>
                    </a:p>
                  </a:txBody>
                  <a:tcPr marL="9525" marR="9525" marT="9525" marB="0" anchor="b"/>
                </a:tc>
                <a:tc>
                  <a:txBody>
                    <a:bodyPr/>
                    <a:lstStyle/>
                    <a:p>
                      <a:pPr algn="l" fontAlgn="b"/>
                      <a:r>
                        <a:rPr lang="it-IT" sz="1100" b="0" i="1" u="none" strike="noStrike">
                          <a:solidFill>
                            <a:srgbClr val="000000"/>
                          </a:solidFill>
                          <a:latin typeface="Calibri"/>
                        </a:rPr>
                        <a:t> RS</a:t>
                      </a:r>
                    </a:p>
                  </a:txBody>
                  <a:tcPr marL="9525" marR="9525" marT="9525" marB="0" anchor="b"/>
                </a:tc>
                <a:tc>
                  <a:txBody>
                    <a:bodyPr/>
                    <a:lstStyle/>
                    <a:p>
                      <a:pPr algn="r" fontAlgn="b"/>
                      <a:r>
                        <a:rPr lang="it-IT" sz="1100" b="0" i="1" u="none" strike="noStrike">
                          <a:solidFill>
                            <a:srgbClr val="000000"/>
                          </a:solidFill>
                          <a:latin typeface="Calibri"/>
                        </a:rPr>
                        <a:t>22</a:t>
                      </a:r>
                    </a:p>
                  </a:txBody>
                  <a:tcPr marL="9525" marR="9525" marT="9525" marB="0" anchor="b"/>
                </a:tc>
                <a:tc>
                  <a:txBody>
                    <a:bodyPr/>
                    <a:lstStyle/>
                    <a:p>
                      <a:pPr algn="l" fontAlgn="b"/>
                      <a:r>
                        <a:rPr lang="en-US" sz="1100" b="0" i="1" u="none" strike="noStrike">
                          <a:solidFill>
                            <a:srgbClr val="000000"/>
                          </a:solidFill>
                          <a:latin typeface="Calibri"/>
                        </a:rPr>
                        <a:t>DIGITAL COMPUTERS IN WHICH AT LEAST PART OF THE COMPUTATION IS EFFECTED ELECTRICALLY; ARRANGEMENTS FOR HANDLING DIGITAL DATA</a:t>
                      </a:r>
                    </a:p>
                  </a:txBody>
                  <a:tcPr marL="9525" marR="9525" marT="9525" marB="0" anchor="b"/>
                </a:tc>
              </a:tr>
              <a:tr h="343978">
                <a:tc>
                  <a:txBody>
                    <a:bodyPr/>
                    <a:lstStyle/>
                    <a:p>
                      <a:pPr algn="l" fontAlgn="b"/>
                      <a:r>
                        <a:rPr lang="it-IT" sz="1100" b="0" i="1" u="none" strike="noStrike" dirty="0">
                          <a:solidFill>
                            <a:srgbClr val="000000"/>
                          </a:solidFill>
                          <a:latin typeface="Calibri"/>
                        </a:rPr>
                        <a:t>F03D</a:t>
                      </a:r>
                    </a:p>
                  </a:txBody>
                  <a:tcPr marL="9525" marR="9525" marT="9525" marB="0" anchor="b"/>
                </a:tc>
                <a:tc>
                  <a:txBody>
                    <a:bodyPr/>
                    <a:lstStyle/>
                    <a:p>
                      <a:pPr algn="l" fontAlgn="b"/>
                      <a:r>
                        <a:rPr lang="it-IT" sz="1100" b="0" i="1" u="none" strike="noStrike" dirty="0">
                          <a:solidFill>
                            <a:srgbClr val="000000"/>
                          </a:solidFill>
                          <a:latin typeface="Calibri"/>
                        </a:rPr>
                        <a:t> BA</a:t>
                      </a:r>
                    </a:p>
                  </a:txBody>
                  <a:tcPr marL="9525" marR="9525" marT="9525" marB="0" anchor="b"/>
                </a:tc>
                <a:tc>
                  <a:txBody>
                    <a:bodyPr/>
                    <a:lstStyle/>
                    <a:p>
                      <a:pPr algn="r" fontAlgn="b"/>
                      <a:r>
                        <a:rPr lang="it-IT" sz="1100" b="0" i="1" u="none" strike="noStrike">
                          <a:solidFill>
                            <a:srgbClr val="000000"/>
                          </a:solidFill>
                          <a:latin typeface="Calibri"/>
                        </a:rPr>
                        <a:t>8</a:t>
                      </a:r>
                    </a:p>
                  </a:txBody>
                  <a:tcPr marL="9525" marR="9525" marT="9525" marB="0" anchor="b"/>
                </a:tc>
                <a:tc>
                  <a:txBody>
                    <a:bodyPr/>
                    <a:lstStyle/>
                    <a:p>
                      <a:pPr algn="l" fontAlgn="b"/>
                      <a:r>
                        <a:rPr lang="it-IT" sz="1100" b="0" i="1" u="none" strike="noStrike">
                          <a:solidFill>
                            <a:srgbClr val="000000"/>
                          </a:solidFill>
                          <a:latin typeface="Calibri"/>
                        </a:rPr>
                        <a:t>WIND MOTORS</a:t>
                      </a:r>
                    </a:p>
                  </a:txBody>
                  <a:tcPr marL="9525" marR="9525" marT="9525" marB="0" anchor="b"/>
                </a:tc>
              </a:tr>
              <a:tr h="808150">
                <a:tc>
                  <a:txBody>
                    <a:bodyPr/>
                    <a:lstStyle/>
                    <a:p>
                      <a:pPr algn="l" fontAlgn="b"/>
                      <a:r>
                        <a:rPr lang="it-IT" sz="1100" b="0" i="1" u="none" strike="noStrike">
                          <a:solidFill>
                            <a:srgbClr val="000000"/>
                          </a:solidFill>
                          <a:latin typeface="Calibri"/>
                        </a:rPr>
                        <a:t>A61F</a:t>
                      </a:r>
                    </a:p>
                  </a:txBody>
                  <a:tcPr marL="9525" marR="9525" marT="9525" marB="0" anchor="b"/>
                </a:tc>
                <a:tc>
                  <a:txBody>
                    <a:bodyPr/>
                    <a:lstStyle/>
                    <a:p>
                      <a:pPr algn="l" fontAlgn="b"/>
                      <a:r>
                        <a:rPr lang="it-IT" sz="1100" b="0" i="1" u="none" strike="noStrike" dirty="0">
                          <a:solidFill>
                            <a:srgbClr val="000000"/>
                          </a:solidFill>
                          <a:latin typeface="Calibri"/>
                        </a:rPr>
                        <a:t> MK</a:t>
                      </a:r>
                    </a:p>
                  </a:txBody>
                  <a:tcPr marL="9525" marR="9525" marT="9525" marB="0" anchor="b"/>
                </a:tc>
                <a:tc>
                  <a:txBody>
                    <a:bodyPr/>
                    <a:lstStyle/>
                    <a:p>
                      <a:pPr algn="r" fontAlgn="b"/>
                      <a:r>
                        <a:rPr lang="it-IT" sz="1100" b="0" i="1" u="none" strike="noStrike" dirty="0">
                          <a:solidFill>
                            <a:srgbClr val="000000"/>
                          </a:solidFill>
                          <a:latin typeface="Calibri"/>
                        </a:rPr>
                        <a:t>4</a:t>
                      </a:r>
                    </a:p>
                  </a:txBody>
                  <a:tcPr marL="9525" marR="9525" marT="9525" marB="0" anchor="b"/>
                </a:tc>
                <a:tc>
                  <a:txBody>
                    <a:bodyPr/>
                    <a:lstStyle/>
                    <a:p>
                      <a:pPr algn="l" fontAlgn="b"/>
                      <a:r>
                        <a:rPr lang="en-US" sz="1100" b="0" i="1" u="none" strike="noStrike" dirty="0">
                          <a:solidFill>
                            <a:srgbClr val="000000"/>
                          </a:solidFill>
                          <a:latin typeface="Calibri"/>
                        </a:rPr>
                        <a:t>PATENCY TO, OR PREVENTING COLLAPSING OF, TUBULAR STRUCTURES OF THE BODY, E.G. STENTS; ORTHOPAEDIC, NURSING OR CONTRACEPTIVE DEVICES; FOMENTATION; TREATMENT OR PROTECTION OF EYES OR EARS</a:t>
                      </a:r>
                    </a:p>
                  </a:txBody>
                  <a:tcPr marL="9525" marR="9525" marT="9525" marB="0" anchor="b"/>
                </a:tc>
              </a:tr>
              <a:tr h="475326">
                <a:tc>
                  <a:txBody>
                    <a:bodyPr/>
                    <a:lstStyle/>
                    <a:p>
                      <a:pPr algn="l" fontAlgn="b"/>
                      <a:r>
                        <a:rPr lang="it-IT" sz="1100" b="0" i="1" u="none" strike="noStrike">
                          <a:solidFill>
                            <a:srgbClr val="000000"/>
                          </a:solidFill>
                          <a:latin typeface="Calibri"/>
                        </a:rPr>
                        <a:t>A61C</a:t>
                      </a:r>
                    </a:p>
                  </a:txBody>
                  <a:tcPr marL="9525" marR="9525" marT="9525" marB="0" anchor="b"/>
                </a:tc>
                <a:tc>
                  <a:txBody>
                    <a:bodyPr/>
                    <a:lstStyle/>
                    <a:p>
                      <a:pPr algn="l" fontAlgn="b"/>
                      <a:r>
                        <a:rPr lang="it-IT" sz="1100" b="0" i="1" u="none" strike="noStrike">
                          <a:solidFill>
                            <a:srgbClr val="000000"/>
                          </a:solidFill>
                          <a:latin typeface="Calibri"/>
                        </a:rPr>
                        <a:t> ME</a:t>
                      </a:r>
                    </a:p>
                  </a:txBody>
                  <a:tcPr marL="9525" marR="9525" marT="9525" marB="0" anchor="b"/>
                </a:tc>
                <a:tc>
                  <a:txBody>
                    <a:bodyPr/>
                    <a:lstStyle/>
                    <a:p>
                      <a:pPr algn="r" fontAlgn="b"/>
                      <a:r>
                        <a:rPr lang="it-IT" sz="1100" b="0" i="1" u="none" strike="noStrike">
                          <a:solidFill>
                            <a:srgbClr val="000000"/>
                          </a:solidFill>
                          <a:latin typeface="Calibri"/>
                        </a:rPr>
                        <a:t>3</a:t>
                      </a:r>
                    </a:p>
                  </a:txBody>
                  <a:tcPr marL="9525" marR="9525" marT="9525" marB="0" anchor="b"/>
                </a:tc>
                <a:tc>
                  <a:txBody>
                    <a:bodyPr/>
                    <a:lstStyle/>
                    <a:p>
                      <a:pPr algn="l" fontAlgn="b"/>
                      <a:r>
                        <a:rPr lang="en-US" sz="1100" b="0" i="1" u="none" strike="noStrike" dirty="0">
                          <a:solidFill>
                            <a:srgbClr val="000000"/>
                          </a:solidFill>
                          <a:latin typeface="Calibri"/>
                        </a:rPr>
                        <a:t>DENTISTRY; APPARATUS OR METHODS FOR ORAL OR DENTAL HYGIENE</a:t>
                      </a:r>
                    </a:p>
                  </a:txBody>
                  <a:tcPr marL="9525" marR="9525" marT="9525" marB="0" anchor="b"/>
                </a:tc>
              </a:tr>
              <a:tr h="475326">
                <a:tc>
                  <a:txBody>
                    <a:bodyPr/>
                    <a:lstStyle/>
                    <a:p>
                      <a:pPr algn="l" fontAlgn="b"/>
                      <a:r>
                        <a:rPr lang="it-IT" sz="1100" b="0" i="1" u="none" strike="noStrike">
                          <a:solidFill>
                            <a:srgbClr val="000000"/>
                          </a:solidFill>
                          <a:latin typeface="Calibri"/>
                        </a:rPr>
                        <a:t>A63C</a:t>
                      </a:r>
                    </a:p>
                  </a:txBody>
                  <a:tcPr marL="9525" marR="9525" marT="9525" marB="0" anchor="b"/>
                </a:tc>
                <a:tc>
                  <a:txBody>
                    <a:bodyPr/>
                    <a:lstStyle/>
                    <a:p>
                      <a:pPr algn="l" fontAlgn="b"/>
                      <a:r>
                        <a:rPr lang="it-IT" sz="1100" b="0" i="1" u="none" strike="noStrike">
                          <a:solidFill>
                            <a:srgbClr val="000000"/>
                          </a:solidFill>
                          <a:latin typeface="Calibri"/>
                        </a:rPr>
                        <a:t> AL</a:t>
                      </a:r>
                    </a:p>
                  </a:txBody>
                  <a:tcPr marL="9525" marR="9525" marT="9525" marB="0" anchor="b"/>
                </a:tc>
                <a:tc>
                  <a:txBody>
                    <a:bodyPr/>
                    <a:lstStyle/>
                    <a:p>
                      <a:pPr algn="r" fontAlgn="b"/>
                      <a:r>
                        <a:rPr lang="it-IT" sz="1100" b="0" i="1" u="none" strike="noStrike">
                          <a:solidFill>
                            <a:srgbClr val="000000"/>
                          </a:solidFill>
                          <a:latin typeface="Calibri"/>
                        </a:rPr>
                        <a:t>3</a:t>
                      </a:r>
                    </a:p>
                  </a:txBody>
                  <a:tcPr marL="9525" marR="9525" marT="9525" marB="0" anchor="b"/>
                </a:tc>
                <a:tc>
                  <a:txBody>
                    <a:bodyPr/>
                    <a:lstStyle/>
                    <a:p>
                      <a:pPr algn="l" fontAlgn="b"/>
                      <a:r>
                        <a:rPr lang="en-US" sz="1100" b="0" i="1" u="none" strike="noStrike" dirty="0">
                          <a:solidFill>
                            <a:srgbClr val="000000"/>
                          </a:solidFill>
                          <a:latin typeface="Calibri"/>
                        </a:rPr>
                        <a:t>SKATES; SKIS; ROLLER SKATES; DESIGN OR LAYOUT OF COURTS, RINKS OR THE LIKE</a:t>
                      </a:r>
                    </a:p>
                  </a:txBody>
                  <a:tcPr marL="9525" marR="9525" marT="9525" marB="0" anchor="b"/>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Knowledge</a:t>
            </a:r>
            <a:r>
              <a:rPr lang="it-IT" dirty="0" smtClean="0"/>
              <a:t> </a:t>
            </a:r>
            <a:r>
              <a:rPr lang="it-IT" dirty="0" err="1" smtClean="0"/>
              <a:t>spillovers</a:t>
            </a:r>
            <a:endParaRPr lang="it-IT" dirty="0"/>
          </a:p>
        </p:txBody>
      </p:sp>
      <p:sp>
        <p:nvSpPr>
          <p:cNvPr id="3" name="Segnaposto contenuto 2"/>
          <p:cNvSpPr>
            <a:spLocks noGrp="1"/>
          </p:cNvSpPr>
          <p:nvPr>
            <p:ph idx="1"/>
          </p:nvPr>
        </p:nvSpPr>
        <p:spPr>
          <a:xfrm>
            <a:off x="1115616" y="1556793"/>
            <a:ext cx="2736304" cy="2088232"/>
          </a:xfrm>
        </p:spPr>
        <p:txBody>
          <a:bodyPr/>
          <a:lstStyle/>
          <a:p>
            <a:pPr>
              <a:buNone/>
            </a:pPr>
            <a:r>
              <a:rPr lang="it-IT" dirty="0" err="1" smtClean="0"/>
              <a:t>Citations</a:t>
            </a:r>
            <a:r>
              <a:rPr lang="it-IT" dirty="0" smtClean="0"/>
              <a:t> </a:t>
            </a:r>
          </a:p>
          <a:p>
            <a:pPr>
              <a:buNone/>
            </a:pPr>
            <a:r>
              <a:rPr lang="it-IT" dirty="0" err="1" smtClean="0"/>
              <a:t>between</a:t>
            </a:r>
            <a:r>
              <a:rPr lang="it-IT" dirty="0" smtClean="0"/>
              <a:t> </a:t>
            </a:r>
          </a:p>
          <a:p>
            <a:pPr>
              <a:buNone/>
            </a:pPr>
            <a:r>
              <a:rPr lang="it-IT" dirty="0" err="1" smtClean="0"/>
              <a:t>countries</a:t>
            </a:r>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18</a:t>
            </a:fld>
            <a:endParaRPr lang="it-IT">
              <a:solidFill>
                <a:srgbClr val="000000"/>
              </a:solidFill>
            </a:endParaRPr>
          </a:p>
        </p:txBody>
      </p:sp>
      <p:graphicFrame>
        <p:nvGraphicFramePr>
          <p:cNvPr id="5" name="Tabella 4"/>
          <p:cNvGraphicFramePr>
            <a:graphicFrameLocks noGrp="1"/>
          </p:cNvGraphicFramePr>
          <p:nvPr/>
        </p:nvGraphicFramePr>
        <p:xfrm>
          <a:off x="4427984" y="1556792"/>
          <a:ext cx="3096343" cy="4820920"/>
        </p:xfrm>
        <a:graphic>
          <a:graphicData uri="http://schemas.openxmlformats.org/drawingml/2006/table">
            <a:tbl>
              <a:tblPr firstRow="1" bandRow="1">
                <a:tableStyleId>{5C22544A-7EE6-4342-B048-85BDC9FD1C3A}</a:tableStyleId>
              </a:tblPr>
              <a:tblGrid>
                <a:gridCol w="555142"/>
                <a:gridCol w="555142"/>
                <a:gridCol w="1986059"/>
              </a:tblGrid>
              <a:tr h="370840">
                <a:tc>
                  <a:txBody>
                    <a:bodyPr/>
                    <a:lstStyle/>
                    <a:p>
                      <a:pPr algn="ctr" fontAlgn="b"/>
                      <a:r>
                        <a:rPr lang="it-IT" sz="1600" b="1" i="0" u="none" strike="noStrike" dirty="0" err="1">
                          <a:solidFill>
                            <a:schemeClr val="tx1"/>
                          </a:solidFill>
                          <a:latin typeface="Calibri"/>
                        </a:rPr>
                        <a:t>citing</a:t>
                      </a:r>
                      <a:endParaRPr lang="it-IT" sz="1600" b="1" i="0" u="none" strike="noStrike" dirty="0">
                        <a:solidFill>
                          <a:schemeClr val="tx1"/>
                        </a:solidFill>
                        <a:latin typeface="Calibri"/>
                      </a:endParaRPr>
                    </a:p>
                  </a:txBody>
                  <a:tcPr marL="9525" marR="9525" marT="9525" marB="0" anchor="b"/>
                </a:tc>
                <a:tc>
                  <a:txBody>
                    <a:bodyPr/>
                    <a:lstStyle/>
                    <a:p>
                      <a:pPr algn="ctr" fontAlgn="b"/>
                      <a:r>
                        <a:rPr lang="it-IT" sz="1600" b="1" i="0" u="none" strike="noStrike" dirty="0">
                          <a:solidFill>
                            <a:schemeClr val="tx1"/>
                          </a:solidFill>
                          <a:latin typeface="Calibri"/>
                        </a:rPr>
                        <a:t> </a:t>
                      </a:r>
                      <a:r>
                        <a:rPr lang="it-IT" sz="1600" b="1" i="0" u="none" strike="noStrike" dirty="0" err="1">
                          <a:solidFill>
                            <a:schemeClr val="tx1"/>
                          </a:solidFill>
                          <a:latin typeface="Calibri"/>
                        </a:rPr>
                        <a:t>cited</a:t>
                      </a:r>
                      <a:endParaRPr lang="it-IT" sz="1600" b="1" i="0" u="none" strike="noStrike" dirty="0">
                        <a:solidFill>
                          <a:schemeClr val="tx1"/>
                        </a:solidFill>
                        <a:latin typeface="Calibri"/>
                      </a:endParaRPr>
                    </a:p>
                  </a:txBody>
                  <a:tcPr marL="9525" marR="9525" marT="9525" marB="0" anchor="b"/>
                </a:tc>
                <a:tc>
                  <a:txBody>
                    <a:bodyPr/>
                    <a:lstStyle/>
                    <a:p>
                      <a:pPr algn="ctr" fontAlgn="b"/>
                      <a:r>
                        <a:rPr lang="it-IT" sz="1600" b="1" i="0" u="none" strike="noStrike" dirty="0">
                          <a:solidFill>
                            <a:schemeClr val="tx1"/>
                          </a:solidFill>
                          <a:latin typeface="Calibri"/>
                        </a:rPr>
                        <a:t> </a:t>
                      </a:r>
                      <a:r>
                        <a:rPr lang="it-IT" sz="1600" b="1" i="0" u="none" strike="noStrike" dirty="0" err="1">
                          <a:solidFill>
                            <a:schemeClr val="tx1"/>
                          </a:solidFill>
                          <a:latin typeface="Calibri"/>
                        </a:rPr>
                        <a:t>Count</a:t>
                      </a:r>
                      <a:r>
                        <a:rPr lang="it-IT" sz="1600" b="1" i="0" u="none" strike="noStrike" dirty="0">
                          <a:solidFill>
                            <a:schemeClr val="tx1"/>
                          </a:solidFill>
                          <a:latin typeface="Calibri"/>
                        </a:rPr>
                        <a:t> </a:t>
                      </a:r>
                      <a:r>
                        <a:rPr lang="it-IT" sz="1600" b="1" i="0" u="none" strike="noStrike" dirty="0" err="1" smtClean="0">
                          <a:solidFill>
                            <a:schemeClr val="tx1"/>
                          </a:solidFill>
                          <a:latin typeface="Calibri"/>
                        </a:rPr>
                        <a:t>of</a:t>
                      </a:r>
                      <a:r>
                        <a:rPr lang="it-IT" sz="1600" b="1" i="0" u="none" strike="noStrike" dirty="0" smtClean="0">
                          <a:solidFill>
                            <a:schemeClr val="tx1"/>
                          </a:solidFill>
                          <a:latin typeface="Calibri"/>
                        </a:rPr>
                        <a:t> </a:t>
                      </a:r>
                      <a:r>
                        <a:rPr lang="it-IT" sz="1600" b="1" i="0" u="none" strike="noStrike" dirty="0" err="1" smtClean="0">
                          <a:solidFill>
                            <a:schemeClr val="tx1"/>
                          </a:solidFill>
                          <a:latin typeface="Calibri"/>
                        </a:rPr>
                        <a:t>citation</a:t>
                      </a:r>
                      <a:endParaRPr lang="it-IT" sz="1600" b="1" i="0" u="none" strike="noStrike" dirty="0">
                        <a:solidFill>
                          <a:schemeClr val="tx1"/>
                        </a:solidFill>
                        <a:latin typeface="Calibri"/>
                      </a:endParaRPr>
                    </a:p>
                  </a:txBody>
                  <a:tcPr marL="9525" marR="9525" marT="9525" marB="0" anchor="b"/>
                </a:tc>
              </a:tr>
              <a:tr h="370840">
                <a:tc>
                  <a:txBody>
                    <a:bodyPr/>
                    <a:lstStyle/>
                    <a:p>
                      <a:pPr algn="l" fontAlgn="b"/>
                      <a:r>
                        <a:rPr lang="it-IT" sz="1600" b="0" i="0" u="none" strike="noStrike" dirty="0">
                          <a:solidFill>
                            <a:srgbClr val="000000"/>
                          </a:solidFill>
                          <a:latin typeface="Calibri"/>
                        </a:rPr>
                        <a:t>SI</a:t>
                      </a:r>
                    </a:p>
                  </a:txBody>
                  <a:tcPr marL="9525" marR="9525" marT="9525" marB="0" anchor="b"/>
                </a:tc>
                <a:tc>
                  <a:txBody>
                    <a:bodyPr/>
                    <a:lstStyle/>
                    <a:p>
                      <a:pPr algn="l" fontAlgn="b"/>
                      <a:r>
                        <a:rPr lang="it-IT" sz="1600" b="0" i="0" u="none" strike="noStrike" dirty="0">
                          <a:solidFill>
                            <a:srgbClr val="000000"/>
                          </a:solidFill>
                          <a:latin typeface="Calibri"/>
                        </a:rPr>
                        <a:t> IT</a:t>
                      </a:r>
                    </a:p>
                  </a:txBody>
                  <a:tcPr marL="9525" marR="9525" marT="9525" marB="0" anchor="b"/>
                </a:tc>
                <a:tc>
                  <a:txBody>
                    <a:bodyPr/>
                    <a:lstStyle/>
                    <a:p>
                      <a:pPr algn="ctr" fontAlgn="b"/>
                      <a:r>
                        <a:rPr lang="it-IT" sz="1600" b="0" i="0" u="none" strike="noStrike" dirty="0">
                          <a:solidFill>
                            <a:srgbClr val="000000"/>
                          </a:solidFill>
                          <a:latin typeface="Calibri"/>
                        </a:rPr>
                        <a:t>75</a:t>
                      </a:r>
                    </a:p>
                  </a:txBody>
                  <a:tcPr marL="9525" marR="9525" marT="9525" marB="0" anchor="b"/>
                </a:tc>
              </a:tr>
              <a:tr h="370840">
                <a:tc>
                  <a:txBody>
                    <a:bodyPr/>
                    <a:lstStyle/>
                    <a:p>
                      <a:pPr algn="l" fontAlgn="b"/>
                      <a:r>
                        <a:rPr lang="it-IT" sz="1600" b="0" i="0" u="none" strike="noStrike">
                          <a:solidFill>
                            <a:srgbClr val="000000"/>
                          </a:solidFill>
                          <a:latin typeface="Calibri"/>
                        </a:rPr>
                        <a:t>GR</a:t>
                      </a:r>
                    </a:p>
                  </a:txBody>
                  <a:tcPr marL="9525" marR="9525" marT="9525" marB="0" anchor="b"/>
                </a:tc>
                <a:tc>
                  <a:txBody>
                    <a:bodyPr/>
                    <a:lstStyle/>
                    <a:p>
                      <a:pPr algn="l" fontAlgn="b"/>
                      <a:r>
                        <a:rPr lang="it-IT" sz="1600" b="0" i="0" u="none" strike="noStrike" dirty="0">
                          <a:solidFill>
                            <a:srgbClr val="000000"/>
                          </a:solidFill>
                          <a:latin typeface="Calibri"/>
                        </a:rPr>
                        <a:t> IT</a:t>
                      </a:r>
                    </a:p>
                  </a:txBody>
                  <a:tcPr marL="9525" marR="9525" marT="9525" marB="0" anchor="b"/>
                </a:tc>
                <a:tc>
                  <a:txBody>
                    <a:bodyPr/>
                    <a:lstStyle/>
                    <a:p>
                      <a:pPr algn="ctr" fontAlgn="b"/>
                      <a:r>
                        <a:rPr lang="it-IT" sz="1600" b="0" i="0" u="none" strike="noStrike" dirty="0">
                          <a:solidFill>
                            <a:srgbClr val="000000"/>
                          </a:solidFill>
                          <a:latin typeface="Calibri"/>
                        </a:rPr>
                        <a:t>70</a:t>
                      </a:r>
                    </a:p>
                  </a:txBody>
                  <a:tcPr marL="9525" marR="9525" marT="9525" marB="0" anchor="b"/>
                </a:tc>
              </a:tr>
              <a:tr h="370840">
                <a:tc>
                  <a:txBody>
                    <a:bodyPr/>
                    <a:lstStyle/>
                    <a:p>
                      <a:pPr algn="l" fontAlgn="b"/>
                      <a:r>
                        <a:rPr lang="it-IT" sz="1600" b="0" i="0" u="none" strike="noStrike">
                          <a:solidFill>
                            <a:srgbClr val="000000"/>
                          </a:solidFill>
                          <a:latin typeface="Calibri"/>
                        </a:rPr>
                        <a:t>IT</a:t>
                      </a:r>
                    </a:p>
                  </a:txBody>
                  <a:tcPr marL="9525" marR="9525" marT="9525" marB="0" anchor="b"/>
                </a:tc>
                <a:tc>
                  <a:txBody>
                    <a:bodyPr/>
                    <a:lstStyle/>
                    <a:p>
                      <a:pPr algn="l" fontAlgn="b"/>
                      <a:r>
                        <a:rPr lang="it-IT" sz="1600" b="0" i="0" u="none" strike="noStrike" dirty="0">
                          <a:solidFill>
                            <a:srgbClr val="000000"/>
                          </a:solidFill>
                          <a:latin typeface="Calibri"/>
                        </a:rPr>
                        <a:t> SI</a:t>
                      </a:r>
                    </a:p>
                  </a:txBody>
                  <a:tcPr marL="9525" marR="9525" marT="9525" marB="0" anchor="b"/>
                </a:tc>
                <a:tc>
                  <a:txBody>
                    <a:bodyPr/>
                    <a:lstStyle/>
                    <a:p>
                      <a:pPr algn="ctr" fontAlgn="b"/>
                      <a:r>
                        <a:rPr lang="it-IT" sz="1600" b="0" i="0" u="none" strike="noStrike" dirty="0">
                          <a:solidFill>
                            <a:srgbClr val="000000"/>
                          </a:solidFill>
                          <a:latin typeface="Calibri"/>
                        </a:rPr>
                        <a:t>51</a:t>
                      </a:r>
                    </a:p>
                  </a:txBody>
                  <a:tcPr marL="9525" marR="9525" marT="9525" marB="0" anchor="b"/>
                </a:tc>
              </a:tr>
              <a:tr h="370840">
                <a:tc>
                  <a:txBody>
                    <a:bodyPr/>
                    <a:lstStyle/>
                    <a:p>
                      <a:pPr algn="l" fontAlgn="b"/>
                      <a:r>
                        <a:rPr lang="it-IT" sz="1600" b="0" i="0" u="none" strike="noStrike" dirty="0">
                          <a:solidFill>
                            <a:srgbClr val="000000"/>
                          </a:solidFill>
                          <a:latin typeface="Calibri"/>
                        </a:rPr>
                        <a:t>IT</a:t>
                      </a:r>
                    </a:p>
                  </a:txBody>
                  <a:tcPr marL="9525" marR="9525" marT="9525" marB="0" anchor="b"/>
                </a:tc>
                <a:tc>
                  <a:txBody>
                    <a:bodyPr/>
                    <a:lstStyle/>
                    <a:p>
                      <a:pPr algn="l" fontAlgn="b"/>
                      <a:r>
                        <a:rPr lang="it-IT" sz="1600" b="0" i="0" u="none" strike="noStrike">
                          <a:solidFill>
                            <a:srgbClr val="000000"/>
                          </a:solidFill>
                          <a:latin typeface="Calibri"/>
                        </a:rPr>
                        <a:t> GR</a:t>
                      </a:r>
                    </a:p>
                  </a:txBody>
                  <a:tcPr marL="9525" marR="9525" marT="9525" marB="0" anchor="b"/>
                </a:tc>
                <a:tc>
                  <a:txBody>
                    <a:bodyPr/>
                    <a:lstStyle/>
                    <a:p>
                      <a:pPr algn="ctr" fontAlgn="b"/>
                      <a:r>
                        <a:rPr lang="it-IT" sz="1600" b="0" i="0" u="none" strike="noStrike" dirty="0">
                          <a:solidFill>
                            <a:srgbClr val="000000"/>
                          </a:solidFill>
                          <a:latin typeface="Calibri"/>
                        </a:rPr>
                        <a:t>45</a:t>
                      </a:r>
                    </a:p>
                  </a:txBody>
                  <a:tcPr marL="9525" marR="9525" marT="9525" marB="0" anchor="b"/>
                </a:tc>
              </a:tr>
              <a:tr h="370840">
                <a:tc>
                  <a:txBody>
                    <a:bodyPr/>
                    <a:lstStyle/>
                    <a:p>
                      <a:pPr algn="l" fontAlgn="b"/>
                      <a:r>
                        <a:rPr lang="it-IT" sz="1600" b="0" i="0" u="none" strike="noStrike">
                          <a:solidFill>
                            <a:srgbClr val="000000"/>
                          </a:solidFill>
                          <a:latin typeface="Calibri"/>
                        </a:rPr>
                        <a:t>HR</a:t>
                      </a:r>
                    </a:p>
                  </a:txBody>
                  <a:tcPr marL="9525" marR="9525" marT="9525" marB="0" anchor="b"/>
                </a:tc>
                <a:tc>
                  <a:txBody>
                    <a:bodyPr/>
                    <a:lstStyle/>
                    <a:p>
                      <a:pPr algn="l" fontAlgn="b"/>
                      <a:r>
                        <a:rPr lang="it-IT" sz="1600" b="0" i="0" u="none" strike="noStrike">
                          <a:solidFill>
                            <a:srgbClr val="000000"/>
                          </a:solidFill>
                          <a:latin typeface="Calibri"/>
                        </a:rPr>
                        <a:t> IT</a:t>
                      </a:r>
                    </a:p>
                  </a:txBody>
                  <a:tcPr marL="9525" marR="9525" marT="9525" marB="0" anchor="b"/>
                </a:tc>
                <a:tc>
                  <a:txBody>
                    <a:bodyPr/>
                    <a:lstStyle/>
                    <a:p>
                      <a:pPr algn="ctr" fontAlgn="b"/>
                      <a:r>
                        <a:rPr lang="it-IT" sz="1600" b="0" i="0" u="none" strike="noStrike" dirty="0">
                          <a:solidFill>
                            <a:srgbClr val="000000"/>
                          </a:solidFill>
                          <a:latin typeface="Calibri"/>
                        </a:rPr>
                        <a:t>43</a:t>
                      </a:r>
                    </a:p>
                  </a:txBody>
                  <a:tcPr marL="9525" marR="9525" marT="9525" marB="0" anchor="b"/>
                </a:tc>
              </a:tr>
              <a:tr h="370840">
                <a:tc>
                  <a:txBody>
                    <a:bodyPr/>
                    <a:lstStyle/>
                    <a:p>
                      <a:pPr algn="l" fontAlgn="b"/>
                      <a:r>
                        <a:rPr lang="it-IT" sz="1600" b="0" i="0" u="none" strike="noStrike">
                          <a:solidFill>
                            <a:srgbClr val="000000"/>
                          </a:solidFill>
                          <a:latin typeface="Calibri"/>
                        </a:rPr>
                        <a:t>IT</a:t>
                      </a:r>
                    </a:p>
                  </a:txBody>
                  <a:tcPr marL="9525" marR="9525" marT="9525" marB="0" anchor="b"/>
                </a:tc>
                <a:tc>
                  <a:txBody>
                    <a:bodyPr/>
                    <a:lstStyle/>
                    <a:p>
                      <a:pPr algn="l" fontAlgn="b"/>
                      <a:r>
                        <a:rPr lang="it-IT" sz="1600" b="0" i="0" u="none" strike="noStrike">
                          <a:solidFill>
                            <a:srgbClr val="000000"/>
                          </a:solidFill>
                          <a:latin typeface="Calibri"/>
                        </a:rPr>
                        <a:t> HR</a:t>
                      </a:r>
                    </a:p>
                  </a:txBody>
                  <a:tcPr marL="9525" marR="9525" marT="9525" marB="0" anchor="b"/>
                </a:tc>
                <a:tc>
                  <a:txBody>
                    <a:bodyPr/>
                    <a:lstStyle/>
                    <a:p>
                      <a:pPr algn="ctr" fontAlgn="b"/>
                      <a:r>
                        <a:rPr lang="it-IT" sz="1600" b="0" i="0" u="none" strike="noStrike" dirty="0">
                          <a:solidFill>
                            <a:srgbClr val="000000"/>
                          </a:solidFill>
                          <a:latin typeface="Calibri"/>
                        </a:rPr>
                        <a:t>23</a:t>
                      </a:r>
                    </a:p>
                  </a:txBody>
                  <a:tcPr marL="9525" marR="9525" marT="9525" marB="0" anchor="b"/>
                </a:tc>
              </a:tr>
              <a:tr h="370840">
                <a:tc>
                  <a:txBody>
                    <a:bodyPr/>
                    <a:lstStyle/>
                    <a:p>
                      <a:pPr algn="l" fontAlgn="b"/>
                      <a:r>
                        <a:rPr lang="it-IT" sz="1600" b="0" i="0" u="none" strike="noStrike" dirty="0">
                          <a:solidFill>
                            <a:srgbClr val="000000"/>
                          </a:solidFill>
                          <a:latin typeface="Calibri"/>
                        </a:rPr>
                        <a:t>GR</a:t>
                      </a:r>
                    </a:p>
                  </a:txBody>
                  <a:tcPr marL="9525" marR="9525" marT="9525" marB="0" anchor="b"/>
                </a:tc>
                <a:tc>
                  <a:txBody>
                    <a:bodyPr/>
                    <a:lstStyle/>
                    <a:p>
                      <a:pPr algn="l" fontAlgn="b"/>
                      <a:r>
                        <a:rPr lang="it-IT" sz="1600" b="0" i="0" u="none" strike="noStrike">
                          <a:solidFill>
                            <a:srgbClr val="000000"/>
                          </a:solidFill>
                          <a:latin typeface="Calibri"/>
                        </a:rPr>
                        <a:t> SI</a:t>
                      </a:r>
                    </a:p>
                  </a:txBody>
                  <a:tcPr marL="9525" marR="9525" marT="9525" marB="0" anchor="b"/>
                </a:tc>
                <a:tc>
                  <a:txBody>
                    <a:bodyPr/>
                    <a:lstStyle/>
                    <a:p>
                      <a:pPr algn="ctr" fontAlgn="b"/>
                      <a:r>
                        <a:rPr lang="it-IT" sz="1600" b="0" i="0" u="none" strike="noStrike" dirty="0">
                          <a:solidFill>
                            <a:srgbClr val="000000"/>
                          </a:solidFill>
                          <a:latin typeface="Calibri"/>
                        </a:rPr>
                        <a:t>15</a:t>
                      </a:r>
                    </a:p>
                  </a:txBody>
                  <a:tcPr marL="9525" marR="9525" marT="9525" marB="0" anchor="b"/>
                </a:tc>
              </a:tr>
              <a:tr h="370840">
                <a:tc>
                  <a:txBody>
                    <a:bodyPr/>
                    <a:lstStyle/>
                    <a:p>
                      <a:pPr algn="l" fontAlgn="b"/>
                      <a:r>
                        <a:rPr lang="it-IT" sz="1600" b="0" i="0" u="none" strike="noStrike">
                          <a:solidFill>
                            <a:srgbClr val="000000"/>
                          </a:solidFill>
                          <a:latin typeface="Calibri"/>
                        </a:rPr>
                        <a:t>SI</a:t>
                      </a:r>
                    </a:p>
                  </a:txBody>
                  <a:tcPr marL="9525" marR="9525" marT="9525" marB="0" anchor="b"/>
                </a:tc>
                <a:tc>
                  <a:txBody>
                    <a:bodyPr/>
                    <a:lstStyle/>
                    <a:p>
                      <a:pPr algn="l" fontAlgn="b"/>
                      <a:r>
                        <a:rPr lang="it-IT" sz="1600" b="0" i="0" u="none" strike="noStrike">
                          <a:solidFill>
                            <a:srgbClr val="000000"/>
                          </a:solidFill>
                          <a:latin typeface="Calibri"/>
                        </a:rPr>
                        <a:t> HR</a:t>
                      </a:r>
                    </a:p>
                  </a:txBody>
                  <a:tcPr marL="9525" marR="9525" marT="9525" marB="0" anchor="b"/>
                </a:tc>
                <a:tc>
                  <a:txBody>
                    <a:bodyPr/>
                    <a:lstStyle/>
                    <a:p>
                      <a:pPr algn="ctr" fontAlgn="b"/>
                      <a:r>
                        <a:rPr lang="it-IT" sz="1600" b="0" i="0" u="none" strike="noStrike" dirty="0">
                          <a:solidFill>
                            <a:srgbClr val="000000"/>
                          </a:solidFill>
                          <a:latin typeface="Calibri"/>
                        </a:rPr>
                        <a:t>8</a:t>
                      </a:r>
                    </a:p>
                  </a:txBody>
                  <a:tcPr marL="9525" marR="9525" marT="9525" marB="0" anchor="b"/>
                </a:tc>
              </a:tr>
              <a:tr h="370840">
                <a:tc>
                  <a:txBody>
                    <a:bodyPr/>
                    <a:lstStyle/>
                    <a:p>
                      <a:pPr algn="l" fontAlgn="b"/>
                      <a:r>
                        <a:rPr lang="it-IT" sz="1600" b="0" i="0" u="none" strike="noStrike">
                          <a:solidFill>
                            <a:srgbClr val="000000"/>
                          </a:solidFill>
                          <a:latin typeface="Calibri"/>
                        </a:rPr>
                        <a:t>HR</a:t>
                      </a:r>
                    </a:p>
                  </a:txBody>
                  <a:tcPr marL="9525" marR="9525" marT="9525" marB="0" anchor="b"/>
                </a:tc>
                <a:tc>
                  <a:txBody>
                    <a:bodyPr/>
                    <a:lstStyle/>
                    <a:p>
                      <a:pPr algn="l" fontAlgn="b"/>
                      <a:r>
                        <a:rPr lang="it-IT" sz="1600" b="0" i="0" u="none" strike="noStrike">
                          <a:solidFill>
                            <a:srgbClr val="000000"/>
                          </a:solidFill>
                          <a:latin typeface="Calibri"/>
                        </a:rPr>
                        <a:t> SI</a:t>
                      </a:r>
                    </a:p>
                  </a:txBody>
                  <a:tcPr marL="9525" marR="9525" marT="9525" marB="0" anchor="b"/>
                </a:tc>
                <a:tc>
                  <a:txBody>
                    <a:bodyPr/>
                    <a:lstStyle/>
                    <a:p>
                      <a:pPr algn="ctr" fontAlgn="b"/>
                      <a:r>
                        <a:rPr lang="it-IT" sz="1600" b="0" i="0" u="none" strike="noStrike" dirty="0">
                          <a:solidFill>
                            <a:srgbClr val="000000"/>
                          </a:solidFill>
                          <a:latin typeface="Calibri"/>
                        </a:rPr>
                        <a:t>7</a:t>
                      </a:r>
                    </a:p>
                  </a:txBody>
                  <a:tcPr marL="9525" marR="9525" marT="9525" marB="0" anchor="b"/>
                </a:tc>
              </a:tr>
              <a:tr h="370840">
                <a:tc>
                  <a:txBody>
                    <a:bodyPr/>
                    <a:lstStyle/>
                    <a:p>
                      <a:pPr algn="l" fontAlgn="b"/>
                      <a:r>
                        <a:rPr lang="it-IT" sz="1600" b="0" i="0" u="none" strike="noStrike">
                          <a:solidFill>
                            <a:srgbClr val="000000"/>
                          </a:solidFill>
                          <a:latin typeface="Calibri"/>
                        </a:rPr>
                        <a:t>RS</a:t>
                      </a:r>
                    </a:p>
                  </a:txBody>
                  <a:tcPr marL="9525" marR="9525" marT="9525" marB="0" anchor="b"/>
                </a:tc>
                <a:tc>
                  <a:txBody>
                    <a:bodyPr/>
                    <a:lstStyle/>
                    <a:p>
                      <a:pPr algn="l" fontAlgn="b"/>
                      <a:r>
                        <a:rPr lang="it-IT" sz="1600" b="0" i="0" u="none" strike="noStrike">
                          <a:solidFill>
                            <a:srgbClr val="000000"/>
                          </a:solidFill>
                          <a:latin typeface="Calibri"/>
                        </a:rPr>
                        <a:t> IT</a:t>
                      </a:r>
                    </a:p>
                  </a:txBody>
                  <a:tcPr marL="9525" marR="9525" marT="9525" marB="0" anchor="b"/>
                </a:tc>
                <a:tc>
                  <a:txBody>
                    <a:bodyPr/>
                    <a:lstStyle/>
                    <a:p>
                      <a:pPr algn="ctr" fontAlgn="b"/>
                      <a:r>
                        <a:rPr lang="it-IT" sz="1600" b="0" i="0" u="none" strike="noStrike" dirty="0">
                          <a:solidFill>
                            <a:srgbClr val="000000"/>
                          </a:solidFill>
                          <a:latin typeface="Calibri"/>
                        </a:rPr>
                        <a:t>6</a:t>
                      </a:r>
                    </a:p>
                  </a:txBody>
                  <a:tcPr marL="9525" marR="9525" marT="9525" marB="0" anchor="b"/>
                </a:tc>
              </a:tr>
              <a:tr h="370840">
                <a:tc>
                  <a:txBody>
                    <a:bodyPr/>
                    <a:lstStyle/>
                    <a:p>
                      <a:pPr algn="l" fontAlgn="b"/>
                      <a:r>
                        <a:rPr lang="it-IT" sz="1600" b="0" i="0" u="none" strike="noStrike">
                          <a:solidFill>
                            <a:srgbClr val="000000"/>
                          </a:solidFill>
                          <a:latin typeface="Calibri"/>
                        </a:rPr>
                        <a:t>BA</a:t>
                      </a:r>
                    </a:p>
                  </a:txBody>
                  <a:tcPr marL="9525" marR="9525" marT="9525" marB="0" anchor="b"/>
                </a:tc>
                <a:tc>
                  <a:txBody>
                    <a:bodyPr/>
                    <a:lstStyle/>
                    <a:p>
                      <a:pPr algn="l" fontAlgn="b"/>
                      <a:r>
                        <a:rPr lang="it-IT" sz="1600" b="0" i="0" u="none" strike="noStrike">
                          <a:solidFill>
                            <a:srgbClr val="000000"/>
                          </a:solidFill>
                          <a:latin typeface="Calibri"/>
                        </a:rPr>
                        <a:t> IT</a:t>
                      </a:r>
                    </a:p>
                  </a:txBody>
                  <a:tcPr marL="9525" marR="9525" marT="9525" marB="0" anchor="b"/>
                </a:tc>
                <a:tc>
                  <a:txBody>
                    <a:bodyPr/>
                    <a:lstStyle/>
                    <a:p>
                      <a:pPr algn="ctr" fontAlgn="b"/>
                      <a:r>
                        <a:rPr lang="it-IT" sz="1600" b="0" i="0" u="none" strike="noStrike" dirty="0">
                          <a:solidFill>
                            <a:srgbClr val="000000"/>
                          </a:solidFill>
                          <a:latin typeface="Calibri"/>
                        </a:rPr>
                        <a:t>3</a:t>
                      </a:r>
                    </a:p>
                  </a:txBody>
                  <a:tcPr marL="9525" marR="9525" marT="9525" marB="0" anchor="b"/>
                </a:tc>
              </a:tr>
              <a:tr h="370840">
                <a:tc>
                  <a:txBody>
                    <a:bodyPr/>
                    <a:lstStyle/>
                    <a:p>
                      <a:pPr algn="l" fontAlgn="b"/>
                      <a:r>
                        <a:rPr lang="it-IT" sz="1600" b="0" i="0" u="none" strike="noStrike">
                          <a:solidFill>
                            <a:srgbClr val="000000"/>
                          </a:solidFill>
                          <a:latin typeface="Calibri"/>
                        </a:rPr>
                        <a:t>GR</a:t>
                      </a:r>
                    </a:p>
                  </a:txBody>
                  <a:tcPr marL="9525" marR="9525" marT="9525" marB="0" anchor="b"/>
                </a:tc>
                <a:tc>
                  <a:txBody>
                    <a:bodyPr/>
                    <a:lstStyle/>
                    <a:p>
                      <a:pPr algn="l" fontAlgn="b"/>
                      <a:r>
                        <a:rPr lang="it-IT" sz="1600" b="0" i="0" u="none" strike="noStrike">
                          <a:solidFill>
                            <a:srgbClr val="000000"/>
                          </a:solidFill>
                          <a:latin typeface="Calibri"/>
                        </a:rPr>
                        <a:t> HR</a:t>
                      </a:r>
                    </a:p>
                  </a:txBody>
                  <a:tcPr marL="9525" marR="9525" marT="9525" marB="0" anchor="b"/>
                </a:tc>
                <a:tc>
                  <a:txBody>
                    <a:bodyPr/>
                    <a:lstStyle/>
                    <a:p>
                      <a:pPr algn="ctr" fontAlgn="b"/>
                      <a:r>
                        <a:rPr lang="it-IT" sz="1600" b="0" i="0" u="none" strike="noStrike" dirty="0">
                          <a:solidFill>
                            <a:srgbClr val="000000"/>
                          </a:solidFill>
                          <a:latin typeface="Calibri"/>
                        </a:rPr>
                        <a:t>3</a:t>
                      </a:r>
                    </a:p>
                  </a:txBody>
                  <a:tcPr marL="9525" marR="9525" marT="9525" marB="0" anchor="b"/>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Conclusions</a:t>
            </a:r>
            <a:endParaRPr lang="it-IT" dirty="0"/>
          </a:p>
        </p:txBody>
      </p:sp>
      <p:sp>
        <p:nvSpPr>
          <p:cNvPr id="3" name="Segnaposto contenuto 2"/>
          <p:cNvSpPr>
            <a:spLocks noGrp="1"/>
          </p:cNvSpPr>
          <p:nvPr>
            <p:ph idx="1"/>
          </p:nvPr>
        </p:nvSpPr>
        <p:spPr>
          <a:xfrm>
            <a:off x="899592" y="1600200"/>
            <a:ext cx="7787208" cy="4525963"/>
          </a:xfrm>
        </p:spPr>
        <p:txBody>
          <a:bodyPr/>
          <a:lstStyle/>
          <a:p>
            <a:r>
              <a:rPr lang="it-IT" dirty="0" smtClean="0"/>
              <a:t>National data are </a:t>
            </a:r>
            <a:r>
              <a:rPr lang="it-IT" dirty="0" err="1" smtClean="0"/>
              <a:t>not</a:t>
            </a:r>
            <a:r>
              <a:rPr lang="it-IT" dirty="0" smtClean="0"/>
              <a:t> </a:t>
            </a:r>
            <a:r>
              <a:rPr lang="it-IT" dirty="0" err="1" smtClean="0"/>
              <a:t>reliable</a:t>
            </a:r>
            <a:r>
              <a:rPr lang="it-IT" dirty="0" smtClean="0"/>
              <a:t> in </a:t>
            </a:r>
            <a:r>
              <a:rPr lang="it-IT" dirty="0" err="1" smtClean="0"/>
              <a:t>patstat</a:t>
            </a:r>
            <a:endParaRPr lang="it-IT" dirty="0" smtClean="0"/>
          </a:p>
          <a:p>
            <a:r>
              <a:rPr lang="it-IT" dirty="0" smtClean="0"/>
              <a:t>PCT data </a:t>
            </a:r>
            <a:r>
              <a:rPr lang="it-IT" dirty="0" err="1" smtClean="0"/>
              <a:t>have</a:t>
            </a:r>
            <a:r>
              <a:rPr lang="it-IT" dirty="0" smtClean="0"/>
              <a:t> a </a:t>
            </a:r>
            <a:r>
              <a:rPr lang="it-IT" dirty="0" err="1" smtClean="0"/>
              <a:t>bias</a:t>
            </a:r>
            <a:r>
              <a:rPr lang="it-IT" dirty="0" smtClean="0"/>
              <a:t> </a:t>
            </a:r>
            <a:r>
              <a:rPr lang="it-IT" dirty="0" err="1" smtClean="0"/>
              <a:t>towards</a:t>
            </a:r>
            <a:r>
              <a:rPr lang="it-IT" dirty="0" smtClean="0"/>
              <a:t> </a:t>
            </a:r>
            <a:r>
              <a:rPr lang="it-IT" dirty="0" err="1" smtClean="0"/>
              <a:t>tech</a:t>
            </a:r>
            <a:r>
              <a:rPr lang="it-IT" dirty="0" smtClean="0"/>
              <a:t> and </a:t>
            </a:r>
            <a:r>
              <a:rPr lang="it-IT" dirty="0" err="1" smtClean="0"/>
              <a:t>applicants</a:t>
            </a:r>
            <a:r>
              <a:rPr lang="it-IT" dirty="0" smtClean="0"/>
              <a:t> </a:t>
            </a:r>
            <a:r>
              <a:rPr lang="it-IT" dirty="0" err="1" smtClean="0"/>
              <a:t>with</a:t>
            </a:r>
            <a:r>
              <a:rPr lang="it-IT" dirty="0" smtClean="0"/>
              <a:t> </a:t>
            </a:r>
            <a:r>
              <a:rPr lang="it-IT" dirty="0" err="1" smtClean="0"/>
              <a:t>international</a:t>
            </a:r>
            <a:r>
              <a:rPr lang="it-IT" dirty="0" smtClean="0"/>
              <a:t> </a:t>
            </a:r>
            <a:r>
              <a:rPr lang="it-IT" dirty="0" err="1" smtClean="0"/>
              <a:t>propension</a:t>
            </a:r>
            <a:endParaRPr lang="it-IT" dirty="0" smtClean="0"/>
          </a:p>
          <a:p>
            <a:r>
              <a:rPr lang="it-IT" dirty="0" err="1" smtClean="0"/>
              <a:t>Comparison</a:t>
            </a:r>
            <a:r>
              <a:rPr lang="it-IT" dirty="0" smtClean="0"/>
              <a:t> can </a:t>
            </a:r>
            <a:r>
              <a:rPr lang="it-IT" dirty="0" err="1" smtClean="0"/>
              <a:t>be</a:t>
            </a:r>
            <a:r>
              <a:rPr lang="it-IT" dirty="0" smtClean="0"/>
              <a:t> </a:t>
            </a:r>
            <a:r>
              <a:rPr lang="it-IT" dirty="0" err="1" smtClean="0"/>
              <a:t>done</a:t>
            </a:r>
            <a:r>
              <a:rPr lang="it-IT" dirty="0" smtClean="0"/>
              <a:t> </a:t>
            </a:r>
            <a:r>
              <a:rPr lang="it-IT" dirty="0" err="1" smtClean="0"/>
              <a:t>by</a:t>
            </a:r>
            <a:r>
              <a:rPr lang="it-IT" dirty="0" smtClean="0"/>
              <a:t> </a:t>
            </a:r>
            <a:r>
              <a:rPr lang="it-IT" dirty="0" err="1" smtClean="0"/>
              <a:t>groups</a:t>
            </a:r>
            <a:r>
              <a:rPr lang="it-IT" dirty="0" smtClean="0"/>
              <a:t> (</a:t>
            </a:r>
            <a:r>
              <a:rPr lang="it-IT" dirty="0" err="1" smtClean="0"/>
              <a:t>small</a:t>
            </a:r>
            <a:r>
              <a:rPr lang="it-IT" dirty="0" smtClean="0"/>
              <a:t> vs </a:t>
            </a:r>
            <a:r>
              <a:rPr lang="it-IT" dirty="0" err="1" smtClean="0"/>
              <a:t>small</a:t>
            </a:r>
            <a:r>
              <a:rPr lang="it-IT" dirty="0" smtClean="0"/>
              <a:t> / big vs big)</a:t>
            </a:r>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19</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brief</a:t>
            </a:r>
            <a:endParaRPr lang="it-IT" dirty="0"/>
          </a:p>
        </p:txBody>
      </p:sp>
      <p:sp>
        <p:nvSpPr>
          <p:cNvPr id="3" name="Segnaposto contenuto 2"/>
          <p:cNvSpPr>
            <a:spLocks noGrp="1"/>
          </p:cNvSpPr>
          <p:nvPr>
            <p:ph idx="1"/>
          </p:nvPr>
        </p:nvSpPr>
        <p:spPr>
          <a:xfrm>
            <a:off x="899592" y="1600200"/>
            <a:ext cx="7787208" cy="4525963"/>
          </a:xfrm>
        </p:spPr>
        <p:txBody>
          <a:bodyPr/>
          <a:lstStyle/>
          <a:p>
            <a:r>
              <a:rPr lang="en-US" dirty="0"/>
              <a:t>The goal of this presentation is to analyze EPO PATSTAT as data source for </a:t>
            </a:r>
            <a:r>
              <a:rPr lang="en-US" dirty="0" smtClean="0"/>
              <a:t>Adriatic area </a:t>
            </a:r>
            <a:r>
              <a:rPr lang="en-US" dirty="0"/>
              <a:t>countries and its </a:t>
            </a:r>
            <a:r>
              <a:rPr lang="en-US" dirty="0" smtClean="0"/>
              <a:t>pro and cons</a:t>
            </a:r>
            <a:r>
              <a:rPr lang="en-US" dirty="0" smtClean="0"/>
              <a:t>.</a:t>
            </a:r>
          </a:p>
          <a:p>
            <a:r>
              <a:rPr lang="en-US" dirty="0" smtClean="0"/>
              <a:t>It will be also shown what source within </a:t>
            </a:r>
            <a:r>
              <a:rPr lang="en-US" dirty="0" err="1" smtClean="0"/>
              <a:t>patstat</a:t>
            </a:r>
            <a:r>
              <a:rPr lang="en-US" dirty="0" smtClean="0"/>
              <a:t> could be more reliable if national or international patent office</a:t>
            </a:r>
            <a:endParaRPr lang="en-US"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2</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274638"/>
            <a:ext cx="7715200" cy="1143000"/>
          </a:xfrm>
        </p:spPr>
        <p:txBody>
          <a:bodyPr/>
          <a:lstStyle/>
          <a:p>
            <a:r>
              <a:rPr lang="it-IT" dirty="0" err="1" smtClean="0"/>
              <a:t>Appendix</a:t>
            </a:r>
            <a:r>
              <a:rPr lang="it-IT" dirty="0" smtClean="0"/>
              <a:t> 1: SQL code </a:t>
            </a:r>
            <a:r>
              <a:rPr lang="it-IT" dirty="0" err="1" smtClean="0"/>
              <a:t>for</a:t>
            </a:r>
            <a:r>
              <a:rPr lang="it-IT" dirty="0" smtClean="0"/>
              <a:t> PATSTAT (I)</a:t>
            </a:r>
            <a:endParaRPr lang="it-IT" dirty="0"/>
          </a:p>
        </p:txBody>
      </p:sp>
      <p:sp>
        <p:nvSpPr>
          <p:cNvPr id="3" name="Segnaposto contenuto 2"/>
          <p:cNvSpPr>
            <a:spLocks noGrp="1"/>
          </p:cNvSpPr>
          <p:nvPr>
            <p:ph idx="1"/>
          </p:nvPr>
        </p:nvSpPr>
        <p:spPr>
          <a:xfrm>
            <a:off x="899592" y="1600200"/>
            <a:ext cx="7787208" cy="4525963"/>
          </a:xfrm>
        </p:spPr>
        <p:txBody>
          <a:bodyPr/>
          <a:lstStyle/>
          <a:p>
            <a:r>
              <a:rPr lang="it-IT" sz="1000" dirty="0" smtClean="0"/>
              <a:t>create </a:t>
            </a:r>
            <a:r>
              <a:rPr lang="it-IT" sz="1000" dirty="0" err="1" smtClean="0"/>
              <a:t>table</a:t>
            </a:r>
            <a:r>
              <a:rPr lang="it-IT" sz="1000" dirty="0" smtClean="0"/>
              <a:t> </a:t>
            </a:r>
            <a:r>
              <a:rPr lang="it-IT" sz="1000" dirty="0" err="1" smtClean="0"/>
              <a:t>applications</a:t>
            </a:r>
            <a:endParaRPr lang="it-IT" sz="1000" dirty="0" smtClean="0"/>
          </a:p>
          <a:p>
            <a:r>
              <a:rPr lang="it-IT" sz="1000" dirty="0" err="1" smtClean="0"/>
              <a:t>Select</a:t>
            </a:r>
            <a:endParaRPr lang="it-IT" sz="1000" dirty="0" smtClean="0"/>
          </a:p>
          <a:p>
            <a:r>
              <a:rPr lang="it-IT" sz="1000" dirty="0" smtClean="0"/>
              <a:t>  </a:t>
            </a:r>
            <a:r>
              <a:rPr lang="it-IT" sz="1000" dirty="0" err="1" smtClean="0"/>
              <a:t>APPLN_ID</a:t>
            </a:r>
            <a:r>
              <a:rPr lang="it-IT" sz="1000" dirty="0" smtClean="0"/>
              <a:t>,</a:t>
            </a:r>
          </a:p>
          <a:p>
            <a:r>
              <a:rPr lang="it-IT" sz="1000" dirty="0" smtClean="0"/>
              <a:t>  </a:t>
            </a:r>
            <a:r>
              <a:rPr lang="it-IT" sz="1000" dirty="0" err="1" smtClean="0"/>
              <a:t>APPLN_AUTH</a:t>
            </a:r>
            <a:r>
              <a:rPr lang="it-IT" sz="1000" dirty="0" smtClean="0"/>
              <a:t>,</a:t>
            </a:r>
          </a:p>
          <a:p>
            <a:r>
              <a:rPr lang="it-IT" sz="1000" dirty="0" smtClean="0"/>
              <a:t>  </a:t>
            </a:r>
            <a:r>
              <a:rPr lang="it-IT" sz="1000" dirty="0" err="1" smtClean="0"/>
              <a:t>APPLN_NR</a:t>
            </a:r>
            <a:r>
              <a:rPr lang="it-IT" sz="1000" dirty="0" smtClean="0"/>
              <a:t>,</a:t>
            </a:r>
          </a:p>
          <a:p>
            <a:r>
              <a:rPr lang="it-IT" sz="1000" dirty="0" smtClean="0"/>
              <a:t>  </a:t>
            </a:r>
            <a:r>
              <a:rPr lang="it-IT" sz="1000" dirty="0" err="1" smtClean="0"/>
              <a:t>APPLN_KIND</a:t>
            </a:r>
            <a:r>
              <a:rPr lang="it-IT" sz="1000" dirty="0" smtClean="0"/>
              <a:t>,</a:t>
            </a:r>
          </a:p>
          <a:p>
            <a:r>
              <a:rPr lang="it-IT" sz="1000" dirty="0" smtClean="0"/>
              <a:t>  </a:t>
            </a:r>
            <a:r>
              <a:rPr lang="it-IT" sz="1000" dirty="0" err="1" smtClean="0"/>
              <a:t>year</a:t>
            </a:r>
            <a:r>
              <a:rPr lang="it-IT" sz="1000" dirty="0" smtClean="0"/>
              <a:t>(appln_filing_date) As </a:t>
            </a:r>
            <a:r>
              <a:rPr lang="it-IT" sz="1000" dirty="0" err="1" smtClean="0"/>
              <a:t>FILING_YEAR</a:t>
            </a:r>
            <a:r>
              <a:rPr lang="it-IT" sz="1000" dirty="0" smtClean="0"/>
              <a:t>,</a:t>
            </a:r>
          </a:p>
          <a:p>
            <a:r>
              <a:rPr lang="it-IT" sz="1000" dirty="0" smtClean="0"/>
              <a:t>  </a:t>
            </a:r>
            <a:r>
              <a:rPr lang="it-IT" sz="1000" dirty="0" err="1" smtClean="0"/>
              <a:t>APPLN_AUTH</a:t>
            </a:r>
            <a:r>
              <a:rPr lang="it-IT" sz="1000" dirty="0" smtClean="0"/>
              <a:t> As </a:t>
            </a:r>
            <a:r>
              <a:rPr lang="it-IT" sz="1000" dirty="0" err="1" smtClean="0"/>
              <a:t>REFAPPLN_AUTH</a:t>
            </a:r>
            <a:r>
              <a:rPr lang="it-IT" sz="1000" dirty="0" smtClean="0"/>
              <a:t>,</a:t>
            </a:r>
          </a:p>
          <a:p>
            <a:r>
              <a:rPr lang="it-IT" sz="1000" dirty="0" smtClean="0"/>
              <a:t>   "N" As GRANTED,</a:t>
            </a:r>
          </a:p>
          <a:p>
            <a:r>
              <a:rPr lang="it-IT" sz="1000" dirty="0" smtClean="0"/>
              <a:t>  IF(</a:t>
            </a:r>
            <a:r>
              <a:rPr lang="it-IT" sz="1000" dirty="0" err="1" smtClean="0"/>
              <a:t>appln_kind</a:t>
            </a:r>
            <a:r>
              <a:rPr lang="it-IT" sz="1000" dirty="0" smtClean="0"/>
              <a:t> = "W", "Y", "N") </a:t>
            </a:r>
            <a:r>
              <a:rPr lang="it-IT" sz="1000" dirty="0" err="1" smtClean="0"/>
              <a:t>as</a:t>
            </a:r>
            <a:r>
              <a:rPr lang="it-IT" sz="1000" dirty="0" smtClean="0"/>
              <a:t> PCT</a:t>
            </a:r>
          </a:p>
          <a:p>
            <a:r>
              <a:rPr lang="it-IT" sz="1000" dirty="0" err="1" smtClean="0"/>
              <a:t>From</a:t>
            </a:r>
            <a:endParaRPr lang="it-IT" sz="1000" dirty="0" smtClean="0"/>
          </a:p>
          <a:p>
            <a:r>
              <a:rPr lang="it-IT" sz="1000" dirty="0" smtClean="0"/>
              <a:t>  patstat.tls201_appln T01</a:t>
            </a:r>
          </a:p>
          <a:p>
            <a:r>
              <a:rPr lang="it-IT" sz="1000" dirty="0" err="1" smtClean="0"/>
              <a:t>where</a:t>
            </a:r>
            <a:endParaRPr lang="it-IT" sz="1000" dirty="0" smtClean="0"/>
          </a:p>
          <a:p>
            <a:r>
              <a:rPr lang="it-IT" sz="1000" dirty="0" smtClean="0"/>
              <a:t>  </a:t>
            </a:r>
            <a:r>
              <a:rPr lang="it-IT" sz="1000" dirty="0" err="1" smtClean="0"/>
              <a:t>appln_auth</a:t>
            </a:r>
            <a:r>
              <a:rPr lang="it-IT" sz="1000" dirty="0" smtClean="0"/>
              <a:t> in ('AL</a:t>
            </a:r>
            <a:r>
              <a:rPr lang="it-IT" sz="1000" dirty="0"/>
              <a:t>','BA','GR','HR','IT','ME','MK','RS',</a:t>
            </a:r>
            <a:r>
              <a:rPr lang="it-IT" sz="1000" dirty="0" smtClean="0"/>
              <a:t>'SI‘) and </a:t>
            </a:r>
            <a:r>
              <a:rPr lang="it-IT" sz="1000" dirty="0" err="1" smtClean="0"/>
              <a:t>appln_kind</a:t>
            </a:r>
            <a:r>
              <a:rPr lang="it-IT" sz="1000" dirty="0" smtClean="0"/>
              <a:t> &lt;&gt; "D2"</a:t>
            </a:r>
          </a:p>
          <a:p>
            <a:r>
              <a:rPr lang="it-IT" sz="1000" dirty="0" smtClean="0"/>
              <a:t>  and </a:t>
            </a:r>
            <a:r>
              <a:rPr lang="it-IT" sz="1000" dirty="0" err="1" smtClean="0"/>
              <a:t>year</a:t>
            </a:r>
            <a:r>
              <a:rPr lang="it-IT" sz="1000" dirty="0" smtClean="0"/>
              <a:t>(appln_filing_date) &lt;&gt;9999;</a:t>
            </a:r>
          </a:p>
          <a:p>
            <a:endParaRPr lang="it-IT" sz="1000" dirty="0" smtClean="0"/>
          </a:p>
          <a:p>
            <a:r>
              <a:rPr lang="it-IT" sz="1000" dirty="0" err="1" smtClean="0"/>
              <a:t>--</a:t>
            </a:r>
            <a:r>
              <a:rPr lang="it-IT" sz="1000" dirty="0" smtClean="0"/>
              <a:t> </a:t>
            </a:r>
            <a:r>
              <a:rPr lang="it-IT" sz="1000" dirty="0" err="1" smtClean="0"/>
              <a:t>Removes</a:t>
            </a:r>
            <a:r>
              <a:rPr lang="it-IT" sz="1000" dirty="0" smtClean="0"/>
              <a:t> </a:t>
            </a:r>
            <a:r>
              <a:rPr lang="it-IT" sz="1000" dirty="0" err="1" smtClean="0"/>
              <a:t>unpublished</a:t>
            </a:r>
            <a:endParaRPr lang="it-IT" sz="1000" dirty="0" smtClean="0"/>
          </a:p>
          <a:p>
            <a:r>
              <a:rPr lang="it-IT" sz="1000" dirty="0" err="1" smtClean="0"/>
              <a:t>delete</a:t>
            </a:r>
            <a:r>
              <a:rPr lang="it-IT" sz="1000" dirty="0" smtClean="0"/>
              <a:t> a.*</a:t>
            </a:r>
          </a:p>
          <a:p>
            <a:r>
              <a:rPr lang="it-IT" sz="1000" dirty="0" err="1" smtClean="0"/>
              <a:t>From</a:t>
            </a:r>
            <a:endParaRPr lang="it-IT" sz="1000" dirty="0" smtClean="0"/>
          </a:p>
          <a:p>
            <a:r>
              <a:rPr lang="it-IT" sz="1000" dirty="0" smtClean="0"/>
              <a:t>  </a:t>
            </a:r>
            <a:r>
              <a:rPr lang="it-IT" sz="1000" dirty="0" err="1" smtClean="0"/>
              <a:t>applications</a:t>
            </a:r>
            <a:r>
              <a:rPr lang="it-IT" sz="1000" dirty="0" smtClean="0"/>
              <a:t> a </a:t>
            </a:r>
            <a:r>
              <a:rPr lang="it-IT" sz="1000" dirty="0" err="1" smtClean="0"/>
              <a:t>Left</a:t>
            </a:r>
            <a:r>
              <a:rPr lang="it-IT" sz="1000" dirty="0" smtClean="0"/>
              <a:t> Join</a:t>
            </a:r>
          </a:p>
          <a:p>
            <a:r>
              <a:rPr lang="it-IT" sz="1000" dirty="0" smtClean="0"/>
              <a:t>  patstat.tls211_pat_publn b On </a:t>
            </a:r>
            <a:r>
              <a:rPr lang="it-IT" sz="1000" dirty="0" err="1" smtClean="0"/>
              <a:t>a.APPLN_ID</a:t>
            </a:r>
            <a:r>
              <a:rPr lang="it-IT" sz="1000" dirty="0" smtClean="0"/>
              <a:t> = b.APPLN_ID</a:t>
            </a:r>
          </a:p>
          <a:p>
            <a:r>
              <a:rPr lang="it-IT" sz="1000" dirty="0" err="1" smtClean="0"/>
              <a:t>where</a:t>
            </a:r>
            <a:r>
              <a:rPr lang="it-IT" sz="1000" dirty="0" smtClean="0"/>
              <a:t> b.appln_id </a:t>
            </a:r>
            <a:r>
              <a:rPr lang="it-IT" sz="1000" dirty="0" err="1" smtClean="0"/>
              <a:t>is</a:t>
            </a:r>
            <a:r>
              <a:rPr lang="it-IT" sz="1000" dirty="0" smtClean="0"/>
              <a:t> </a:t>
            </a:r>
            <a:r>
              <a:rPr lang="it-IT" sz="1000" dirty="0" err="1" smtClean="0"/>
              <a:t>null</a:t>
            </a:r>
            <a:r>
              <a:rPr lang="it-IT" sz="1000" dirty="0" smtClean="0"/>
              <a:t>;</a:t>
            </a:r>
          </a:p>
          <a:p>
            <a:endParaRPr lang="it-IT" sz="1000" dirty="0" smtClean="0"/>
          </a:p>
          <a:p>
            <a:endParaRPr lang="it-IT" sz="1000"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20</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Appendix</a:t>
            </a:r>
            <a:r>
              <a:rPr lang="it-IT" dirty="0" smtClean="0"/>
              <a:t> 1: SQL code </a:t>
            </a:r>
            <a:r>
              <a:rPr lang="it-IT" dirty="0" err="1" smtClean="0"/>
              <a:t>for</a:t>
            </a:r>
            <a:r>
              <a:rPr lang="it-IT" dirty="0" smtClean="0"/>
              <a:t> PATSTAT (II)</a:t>
            </a:r>
            <a:endParaRPr lang="it-IT" dirty="0"/>
          </a:p>
        </p:txBody>
      </p:sp>
      <p:sp>
        <p:nvSpPr>
          <p:cNvPr id="3" name="Segnaposto contenuto 2"/>
          <p:cNvSpPr>
            <a:spLocks noGrp="1"/>
          </p:cNvSpPr>
          <p:nvPr>
            <p:ph idx="1"/>
          </p:nvPr>
        </p:nvSpPr>
        <p:spPr>
          <a:xfrm>
            <a:off x="899592" y="1600200"/>
            <a:ext cx="7787208" cy="4525963"/>
          </a:xfrm>
        </p:spPr>
        <p:txBody>
          <a:bodyPr/>
          <a:lstStyle/>
          <a:p>
            <a:r>
              <a:rPr lang="it-IT" sz="1000" dirty="0" err="1" smtClean="0"/>
              <a:t>--</a:t>
            </a:r>
            <a:r>
              <a:rPr lang="it-IT" sz="1000" dirty="0" smtClean="0"/>
              <a:t> </a:t>
            </a:r>
            <a:r>
              <a:rPr lang="it-IT" sz="1000" dirty="0" err="1" smtClean="0"/>
              <a:t>sets</a:t>
            </a:r>
            <a:r>
              <a:rPr lang="it-IT" sz="1000" dirty="0" smtClean="0"/>
              <a:t> </a:t>
            </a:r>
            <a:r>
              <a:rPr lang="it-IT" sz="1000" dirty="0" err="1" smtClean="0"/>
              <a:t>grant</a:t>
            </a:r>
            <a:r>
              <a:rPr lang="it-IT" sz="1000" dirty="0" smtClean="0"/>
              <a:t> </a:t>
            </a:r>
            <a:r>
              <a:rPr lang="it-IT" sz="1000" dirty="0" err="1" smtClean="0"/>
              <a:t>flag</a:t>
            </a:r>
            <a:endParaRPr lang="it-IT" sz="1000" dirty="0" smtClean="0"/>
          </a:p>
          <a:p>
            <a:endParaRPr lang="it-IT" sz="1000" dirty="0" smtClean="0"/>
          </a:p>
          <a:p>
            <a:r>
              <a:rPr lang="it-IT" sz="1000" dirty="0" smtClean="0"/>
              <a:t>update</a:t>
            </a:r>
          </a:p>
          <a:p>
            <a:r>
              <a:rPr lang="it-IT" sz="1000" dirty="0" smtClean="0"/>
              <a:t>  </a:t>
            </a:r>
            <a:r>
              <a:rPr lang="it-IT" sz="1000" dirty="0" err="1" smtClean="0"/>
              <a:t>applications</a:t>
            </a:r>
            <a:r>
              <a:rPr lang="it-IT" sz="1000" dirty="0" smtClean="0"/>
              <a:t> a </a:t>
            </a:r>
            <a:r>
              <a:rPr lang="it-IT" sz="1000" dirty="0" err="1" smtClean="0"/>
              <a:t>Inner</a:t>
            </a:r>
            <a:r>
              <a:rPr lang="it-IT" sz="1000" dirty="0" smtClean="0"/>
              <a:t> Join</a:t>
            </a:r>
          </a:p>
          <a:p>
            <a:r>
              <a:rPr lang="it-IT" sz="1000" dirty="0" smtClean="0"/>
              <a:t>  patstat.tls211_pat_publn b On </a:t>
            </a:r>
            <a:r>
              <a:rPr lang="it-IT" sz="1000" dirty="0" err="1" smtClean="0"/>
              <a:t>a.APPLN_ID</a:t>
            </a:r>
            <a:r>
              <a:rPr lang="it-IT" sz="1000" dirty="0" smtClean="0"/>
              <a:t> = b.APPLN_ID</a:t>
            </a:r>
          </a:p>
          <a:p>
            <a:r>
              <a:rPr lang="it-IT" sz="1000" dirty="0" smtClean="0"/>
              <a:t>set</a:t>
            </a:r>
          </a:p>
          <a:p>
            <a:r>
              <a:rPr lang="it-IT" sz="1000" dirty="0" smtClean="0"/>
              <a:t>  </a:t>
            </a:r>
            <a:r>
              <a:rPr lang="it-IT" sz="1000" dirty="0" err="1" smtClean="0"/>
              <a:t>a.GRANTED</a:t>
            </a:r>
            <a:r>
              <a:rPr lang="it-IT" sz="1000" dirty="0" smtClean="0"/>
              <a:t> = "Y"</a:t>
            </a:r>
          </a:p>
          <a:p>
            <a:r>
              <a:rPr lang="it-IT" sz="1000" dirty="0" err="1" smtClean="0"/>
              <a:t>Where</a:t>
            </a:r>
            <a:endParaRPr lang="it-IT" sz="1000" dirty="0" smtClean="0"/>
          </a:p>
          <a:p>
            <a:r>
              <a:rPr lang="it-IT" sz="1000" dirty="0" smtClean="0"/>
              <a:t>  b.PUBLN_FIRST_GRANT = 1;</a:t>
            </a:r>
          </a:p>
          <a:p>
            <a:endParaRPr lang="it-IT" sz="1000" dirty="0" smtClean="0"/>
          </a:p>
          <a:p>
            <a:pPr>
              <a:buSzPts val="1000"/>
              <a:buFont typeface="Arial"/>
              <a:buChar char="•"/>
            </a:pPr>
            <a:r>
              <a:rPr lang="it-IT" sz="1000" dirty="0">
                <a:solidFill>
                  <a:srgbClr val="000000"/>
                </a:solidFill>
              </a:rPr>
              <a:t>-- PCT / TRIADIC / GRANTED CALC</a:t>
            </a:r>
          </a:p>
          <a:p>
            <a:pPr>
              <a:buSzPts val="1000"/>
              <a:buFont typeface="Arial"/>
              <a:buChar char="•"/>
            </a:pPr>
            <a:endParaRPr lang="it-IT" sz="1000" dirty="0">
              <a:solidFill>
                <a:srgbClr val="000000"/>
              </a:solidFill>
            </a:endParaRPr>
          </a:p>
          <a:p>
            <a:pPr>
              <a:buSzPts val="1000"/>
              <a:buFont typeface="Arial"/>
              <a:buChar char="•"/>
            </a:pPr>
            <a:r>
              <a:rPr lang="it-IT" sz="1000" dirty="0"/>
              <a:t>Select   </a:t>
            </a:r>
            <a:r>
              <a:rPr lang="it-IT" sz="1000" dirty="0" err="1"/>
              <a:t>a.FILING_YEAR</a:t>
            </a:r>
            <a:r>
              <a:rPr lang="it-IT" sz="1000" dirty="0"/>
              <a:t>,   </a:t>
            </a:r>
            <a:r>
              <a:rPr lang="it-IT" sz="1000" dirty="0" err="1"/>
              <a:t>a.REFAPPLN_AUTH</a:t>
            </a:r>
            <a:r>
              <a:rPr lang="it-IT" sz="1000" dirty="0"/>
              <a:t>, Sum(</a:t>
            </a:r>
            <a:r>
              <a:rPr lang="it-IT" sz="1000" dirty="0" err="1"/>
              <a:t>If</a:t>
            </a:r>
            <a:r>
              <a:rPr lang="it-IT" sz="1000" dirty="0"/>
              <a:t>(</a:t>
            </a:r>
            <a:r>
              <a:rPr lang="it-IT" sz="1000" dirty="0" err="1"/>
              <a:t>a.GRANTED</a:t>
            </a:r>
            <a:r>
              <a:rPr lang="it-IT" sz="1000" dirty="0"/>
              <a:t> = 'Y', 1, 0)) / </a:t>
            </a:r>
            <a:r>
              <a:rPr lang="it-IT" sz="1000" dirty="0" err="1"/>
              <a:t>Count</a:t>
            </a:r>
            <a:r>
              <a:rPr lang="it-IT" sz="1000" dirty="0"/>
              <a:t>(</a:t>
            </a:r>
            <a:r>
              <a:rPr lang="it-IT" sz="1000" dirty="0" err="1"/>
              <a:t>a.APPLN_ID</a:t>
            </a:r>
            <a:r>
              <a:rPr lang="it-IT" sz="1000" dirty="0"/>
              <a:t>) </a:t>
            </a:r>
            <a:r>
              <a:rPr lang="it-IT" sz="1000" dirty="0" err="1"/>
              <a:t>As</a:t>
            </a:r>
            <a:r>
              <a:rPr lang="it-IT" sz="1000" dirty="0"/>
              <a:t> gr,</a:t>
            </a:r>
          </a:p>
          <a:p>
            <a:pPr>
              <a:buSzPts val="1000"/>
              <a:buFont typeface="Arial"/>
              <a:buChar char="•"/>
            </a:pPr>
            <a:r>
              <a:rPr lang="it-IT" sz="1000" dirty="0"/>
              <a:t>Sum(If(a.PCT = 'Y', 1, 0)) / </a:t>
            </a:r>
            <a:r>
              <a:rPr lang="it-IT" sz="1000" dirty="0" err="1"/>
              <a:t>Count</a:t>
            </a:r>
            <a:r>
              <a:rPr lang="it-IT" sz="1000" dirty="0"/>
              <a:t>(</a:t>
            </a:r>
            <a:r>
              <a:rPr lang="it-IT" sz="1000" dirty="0" err="1"/>
              <a:t>a.APPLN_ID</a:t>
            </a:r>
            <a:r>
              <a:rPr lang="it-IT" sz="1000" dirty="0"/>
              <a:t>) </a:t>
            </a:r>
            <a:r>
              <a:rPr lang="it-IT" sz="1000" dirty="0" err="1"/>
              <a:t>As</a:t>
            </a:r>
            <a:r>
              <a:rPr lang="it-IT" sz="1000" dirty="0"/>
              <a:t> </a:t>
            </a:r>
            <a:r>
              <a:rPr lang="it-IT" sz="1000" dirty="0" err="1"/>
              <a:t>pct</a:t>
            </a:r>
            <a:endParaRPr lang="it-IT" sz="1000" dirty="0"/>
          </a:p>
          <a:p>
            <a:pPr>
              <a:buSzPts val="1000"/>
              <a:buFont typeface="Arial"/>
              <a:buChar char="•"/>
            </a:pPr>
            <a:r>
              <a:rPr lang="it-IT" sz="1000" dirty="0"/>
              <a:t>From   </a:t>
            </a:r>
            <a:r>
              <a:rPr lang="it-IT" sz="1000" dirty="0" err="1"/>
              <a:t>applications</a:t>
            </a:r>
            <a:r>
              <a:rPr lang="it-IT" sz="1000" dirty="0"/>
              <a:t> a Group By   </a:t>
            </a:r>
            <a:r>
              <a:rPr lang="it-IT" sz="1000" dirty="0" err="1"/>
              <a:t>a.FILING_YEAR</a:t>
            </a:r>
            <a:r>
              <a:rPr lang="it-IT" sz="1000" dirty="0"/>
              <a:t>, </a:t>
            </a:r>
            <a:r>
              <a:rPr lang="it-IT" sz="1000" dirty="0" err="1"/>
              <a:t>a.REFAPPLN_AUTH</a:t>
            </a:r>
            <a:endParaRPr lang="it-IT" sz="1000" dirty="0"/>
          </a:p>
          <a:p>
            <a:endParaRPr lang="it-IT" sz="1000" dirty="0" smtClean="0"/>
          </a:p>
          <a:p>
            <a:endParaRPr lang="it-IT" sz="1000" dirty="0" smtClean="0"/>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21</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Appendix</a:t>
            </a:r>
            <a:r>
              <a:rPr lang="it-IT" dirty="0" smtClean="0"/>
              <a:t> 1: SQL code </a:t>
            </a:r>
            <a:r>
              <a:rPr lang="it-IT" dirty="0" err="1" smtClean="0"/>
              <a:t>for</a:t>
            </a:r>
            <a:r>
              <a:rPr lang="it-IT" dirty="0" smtClean="0"/>
              <a:t> PATSTAT (III)</a:t>
            </a:r>
            <a:endParaRPr lang="it-IT" dirty="0"/>
          </a:p>
        </p:txBody>
      </p:sp>
      <p:sp>
        <p:nvSpPr>
          <p:cNvPr id="3" name="Segnaposto contenuto 2"/>
          <p:cNvSpPr>
            <a:spLocks noGrp="1"/>
          </p:cNvSpPr>
          <p:nvPr>
            <p:ph idx="1"/>
          </p:nvPr>
        </p:nvSpPr>
        <p:spPr>
          <a:xfrm>
            <a:off x="899592" y="1600200"/>
            <a:ext cx="7787208" cy="4525963"/>
          </a:xfrm>
        </p:spPr>
        <p:txBody>
          <a:bodyPr/>
          <a:lstStyle/>
          <a:p>
            <a:endParaRPr lang="it-IT" sz="1000" dirty="0" smtClean="0"/>
          </a:p>
          <a:p>
            <a:endParaRPr lang="it-IT" sz="1000" dirty="0" smtClean="0"/>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22</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Appendix</a:t>
            </a:r>
            <a:r>
              <a:rPr lang="it-IT" dirty="0" smtClean="0"/>
              <a:t> 1: SQL code </a:t>
            </a:r>
            <a:r>
              <a:rPr lang="it-IT" dirty="0" err="1" smtClean="0"/>
              <a:t>for</a:t>
            </a:r>
            <a:r>
              <a:rPr lang="it-IT" dirty="0" smtClean="0"/>
              <a:t> PATSTAT (IV)</a:t>
            </a:r>
            <a:endParaRPr lang="it-IT" dirty="0"/>
          </a:p>
        </p:txBody>
      </p:sp>
      <p:sp>
        <p:nvSpPr>
          <p:cNvPr id="3" name="Segnaposto contenuto 2"/>
          <p:cNvSpPr>
            <a:spLocks noGrp="1"/>
          </p:cNvSpPr>
          <p:nvPr>
            <p:ph idx="1"/>
          </p:nvPr>
        </p:nvSpPr>
        <p:spPr>
          <a:xfrm>
            <a:off x="899592" y="1600200"/>
            <a:ext cx="7787208" cy="4525963"/>
          </a:xfrm>
        </p:spPr>
        <p:txBody>
          <a:bodyPr/>
          <a:lstStyle/>
          <a:p>
            <a:r>
              <a:rPr lang="it-IT" sz="800" dirty="0" err="1" smtClean="0"/>
              <a:t>--</a:t>
            </a:r>
            <a:r>
              <a:rPr lang="it-IT" sz="800" dirty="0" smtClean="0"/>
              <a:t> ipc4 </a:t>
            </a:r>
            <a:r>
              <a:rPr lang="it-IT" sz="800" dirty="0" err="1" smtClean="0"/>
              <a:t>by</a:t>
            </a:r>
            <a:r>
              <a:rPr lang="it-IT" sz="800" dirty="0" smtClean="0"/>
              <a:t> </a:t>
            </a:r>
            <a:r>
              <a:rPr lang="it-IT" sz="800" dirty="0" err="1" smtClean="0"/>
              <a:t>country</a:t>
            </a:r>
            <a:r>
              <a:rPr lang="it-IT" sz="800" dirty="0" smtClean="0"/>
              <a:t> </a:t>
            </a:r>
            <a:r>
              <a:rPr lang="it-IT" sz="800" dirty="0" err="1" smtClean="0"/>
              <a:t>year</a:t>
            </a:r>
            <a:endParaRPr lang="it-IT" sz="800" dirty="0" smtClean="0"/>
          </a:p>
          <a:p>
            <a:r>
              <a:rPr lang="it-IT" sz="800" dirty="0" err="1" smtClean="0"/>
              <a:t>use</a:t>
            </a:r>
            <a:r>
              <a:rPr lang="it-IT" sz="800" dirty="0" smtClean="0"/>
              <a:t> test2;</a:t>
            </a:r>
          </a:p>
          <a:p>
            <a:endParaRPr lang="it-IT" sz="800" dirty="0" smtClean="0"/>
          </a:p>
          <a:p>
            <a:r>
              <a:rPr lang="it-IT" sz="800" dirty="0" err="1" smtClean="0"/>
              <a:t>drop</a:t>
            </a:r>
            <a:r>
              <a:rPr lang="it-IT" sz="800" dirty="0" smtClean="0"/>
              <a:t> </a:t>
            </a:r>
            <a:r>
              <a:rPr lang="it-IT" sz="800" dirty="0" err="1" smtClean="0"/>
              <a:t>table</a:t>
            </a:r>
            <a:r>
              <a:rPr lang="it-IT" sz="800" dirty="0" smtClean="0"/>
              <a:t> </a:t>
            </a:r>
            <a:r>
              <a:rPr lang="it-IT" sz="800" dirty="0" err="1" smtClean="0"/>
              <a:t>if</a:t>
            </a:r>
            <a:r>
              <a:rPr lang="it-IT" sz="800" dirty="0" smtClean="0"/>
              <a:t> </a:t>
            </a:r>
            <a:r>
              <a:rPr lang="it-IT" sz="800" dirty="0" err="1" smtClean="0"/>
              <a:t>exists</a:t>
            </a:r>
            <a:r>
              <a:rPr lang="it-IT" sz="800" dirty="0" smtClean="0"/>
              <a:t> t1;</a:t>
            </a:r>
          </a:p>
          <a:p>
            <a:r>
              <a:rPr lang="it-IT" sz="800" dirty="0" err="1" smtClean="0"/>
              <a:t>drop</a:t>
            </a:r>
            <a:r>
              <a:rPr lang="it-IT" sz="800" dirty="0" smtClean="0"/>
              <a:t> </a:t>
            </a:r>
            <a:r>
              <a:rPr lang="it-IT" sz="800" dirty="0" err="1" smtClean="0"/>
              <a:t>table</a:t>
            </a:r>
            <a:r>
              <a:rPr lang="it-IT" sz="800" dirty="0" smtClean="0"/>
              <a:t> </a:t>
            </a:r>
            <a:r>
              <a:rPr lang="it-IT" sz="800" dirty="0" err="1" smtClean="0"/>
              <a:t>if</a:t>
            </a:r>
            <a:r>
              <a:rPr lang="it-IT" sz="800" dirty="0" smtClean="0"/>
              <a:t> </a:t>
            </a:r>
            <a:r>
              <a:rPr lang="it-IT" sz="800" dirty="0" err="1" smtClean="0"/>
              <a:t>exists</a:t>
            </a:r>
            <a:r>
              <a:rPr lang="it-IT" sz="800" dirty="0" smtClean="0"/>
              <a:t> t6;</a:t>
            </a:r>
          </a:p>
          <a:p>
            <a:endParaRPr lang="it-IT" sz="800" dirty="0" smtClean="0"/>
          </a:p>
          <a:p>
            <a:r>
              <a:rPr lang="it-IT" sz="800" dirty="0" smtClean="0"/>
              <a:t>create </a:t>
            </a:r>
            <a:r>
              <a:rPr lang="it-IT" sz="800" dirty="0" err="1" smtClean="0"/>
              <a:t>table</a:t>
            </a:r>
            <a:r>
              <a:rPr lang="it-IT" sz="800" dirty="0" smtClean="0"/>
              <a:t> t6 </a:t>
            </a:r>
            <a:r>
              <a:rPr lang="it-IT" sz="800" dirty="0" err="1" smtClean="0"/>
              <a:t>as</a:t>
            </a:r>
            <a:endParaRPr lang="it-IT" sz="800" dirty="0" smtClean="0"/>
          </a:p>
          <a:p>
            <a:r>
              <a:rPr lang="it-IT" sz="800" dirty="0" err="1" smtClean="0"/>
              <a:t>select</a:t>
            </a:r>
            <a:r>
              <a:rPr lang="it-IT" sz="800" dirty="0" smtClean="0"/>
              <a:t> * </a:t>
            </a:r>
            <a:r>
              <a:rPr lang="it-IT" sz="800" dirty="0" err="1" smtClean="0"/>
              <a:t>from</a:t>
            </a:r>
            <a:r>
              <a:rPr lang="it-IT" sz="800" dirty="0" smtClean="0"/>
              <a:t>  otherdbs.pct_inv_reg  </a:t>
            </a:r>
            <a:r>
              <a:rPr lang="it-IT" sz="800" dirty="0" err="1" smtClean="0"/>
              <a:t>where</a:t>
            </a:r>
            <a:r>
              <a:rPr lang="it-IT" sz="800" dirty="0" smtClean="0"/>
              <a:t>   </a:t>
            </a:r>
            <a:r>
              <a:rPr lang="it-IT" sz="800" dirty="0" err="1" smtClean="0"/>
              <a:t>CTRY_CODE</a:t>
            </a:r>
            <a:r>
              <a:rPr lang="it-IT" sz="800" dirty="0" smtClean="0"/>
              <a:t> in  ('AL','BA','GR','HR','IT','ME','MK','RS','SI');</a:t>
            </a:r>
          </a:p>
          <a:p>
            <a:endParaRPr lang="it-IT" sz="800" dirty="0" smtClean="0"/>
          </a:p>
          <a:p>
            <a:r>
              <a:rPr lang="it-IT" sz="800" dirty="0" smtClean="0"/>
              <a:t>create </a:t>
            </a:r>
            <a:r>
              <a:rPr lang="it-IT" sz="800" dirty="0" err="1" smtClean="0"/>
              <a:t>table</a:t>
            </a:r>
            <a:r>
              <a:rPr lang="it-IT" sz="800" dirty="0" smtClean="0"/>
              <a:t> t1 </a:t>
            </a:r>
            <a:r>
              <a:rPr lang="it-IT" sz="800" dirty="0" err="1" smtClean="0"/>
              <a:t>as</a:t>
            </a:r>
            <a:endParaRPr lang="it-IT" sz="800" dirty="0" smtClean="0"/>
          </a:p>
          <a:p>
            <a:r>
              <a:rPr lang="it-IT" sz="800" dirty="0" err="1" smtClean="0"/>
              <a:t>select</a:t>
            </a:r>
            <a:r>
              <a:rPr lang="it-IT" sz="800" dirty="0" smtClean="0"/>
              <a:t> * </a:t>
            </a:r>
            <a:r>
              <a:rPr lang="it-IT" sz="800" dirty="0" err="1" smtClean="0"/>
              <a:t>from</a:t>
            </a:r>
            <a:r>
              <a:rPr lang="it-IT" sz="800" dirty="0" smtClean="0"/>
              <a:t>  patstat.tls201_appln</a:t>
            </a:r>
          </a:p>
          <a:p>
            <a:r>
              <a:rPr lang="it-IT" sz="800" dirty="0" err="1" smtClean="0"/>
              <a:t>where</a:t>
            </a:r>
            <a:r>
              <a:rPr lang="it-IT" sz="800" dirty="0" smtClean="0"/>
              <a:t> </a:t>
            </a:r>
            <a:r>
              <a:rPr lang="it-IT" sz="800" dirty="0" err="1" smtClean="0"/>
              <a:t>APPLN_KIND</a:t>
            </a:r>
            <a:r>
              <a:rPr lang="it-IT" sz="800" dirty="0" smtClean="0"/>
              <a:t> = 'W';</a:t>
            </a:r>
          </a:p>
          <a:p>
            <a:endParaRPr lang="it-IT" sz="800" dirty="0" smtClean="0"/>
          </a:p>
          <a:p>
            <a:endParaRPr lang="it-IT" sz="800" dirty="0" smtClean="0"/>
          </a:p>
          <a:p>
            <a:r>
              <a:rPr lang="it-IT" sz="800" dirty="0" smtClean="0"/>
              <a:t>alter </a:t>
            </a:r>
            <a:r>
              <a:rPr lang="it-IT" sz="800" dirty="0" err="1" smtClean="0"/>
              <a:t>table</a:t>
            </a:r>
            <a:r>
              <a:rPr lang="it-IT" sz="800" dirty="0" smtClean="0"/>
              <a:t> t6 </a:t>
            </a:r>
            <a:r>
              <a:rPr lang="it-IT" sz="800" dirty="0" err="1" smtClean="0"/>
              <a:t>add</a:t>
            </a:r>
            <a:r>
              <a:rPr lang="it-IT" sz="800" dirty="0" smtClean="0"/>
              <a:t> </a:t>
            </a:r>
            <a:r>
              <a:rPr lang="it-IT" sz="800" dirty="0" err="1" smtClean="0"/>
              <a:t>index</a:t>
            </a:r>
            <a:r>
              <a:rPr lang="it-IT" sz="800" dirty="0" smtClean="0"/>
              <a:t> i1(</a:t>
            </a:r>
            <a:r>
              <a:rPr lang="it-IT" sz="800" dirty="0" err="1" smtClean="0"/>
              <a:t>appln_id</a:t>
            </a:r>
            <a:r>
              <a:rPr lang="it-IT" sz="800" dirty="0" smtClean="0"/>
              <a:t>);</a:t>
            </a:r>
          </a:p>
          <a:p>
            <a:r>
              <a:rPr lang="it-IT" sz="800" dirty="0" smtClean="0"/>
              <a:t>alter </a:t>
            </a:r>
            <a:r>
              <a:rPr lang="it-IT" sz="800" dirty="0" err="1" smtClean="0"/>
              <a:t>table</a:t>
            </a:r>
            <a:r>
              <a:rPr lang="it-IT" sz="800" dirty="0" smtClean="0"/>
              <a:t> t1 </a:t>
            </a:r>
            <a:r>
              <a:rPr lang="it-IT" sz="800" dirty="0" err="1" smtClean="0"/>
              <a:t>add</a:t>
            </a:r>
            <a:r>
              <a:rPr lang="it-IT" sz="800" dirty="0" smtClean="0"/>
              <a:t> </a:t>
            </a:r>
            <a:r>
              <a:rPr lang="it-IT" sz="800" dirty="0" err="1" smtClean="0"/>
              <a:t>index</a:t>
            </a:r>
            <a:r>
              <a:rPr lang="it-IT" sz="800" dirty="0" smtClean="0"/>
              <a:t> i1(</a:t>
            </a:r>
            <a:r>
              <a:rPr lang="it-IT" sz="800" dirty="0" err="1" smtClean="0"/>
              <a:t>appln_id</a:t>
            </a:r>
            <a:r>
              <a:rPr lang="it-IT" sz="800" dirty="0" smtClean="0"/>
              <a:t>);</a:t>
            </a:r>
          </a:p>
          <a:p>
            <a:endParaRPr lang="it-IT" sz="800" dirty="0" smtClean="0"/>
          </a:p>
          <a:p>
            <a:r>
              <a:rPr lang="it-IT" sz="800" dirty="0" err="1" smtClean="0"/>
              <a:t>--count</a:t>
            </a:r>
            <a:r>
              <a:rPr lang="it-IT" sz="800" dirty="0" smtClean="0"/>
              <a:t> </a:t>
            </a:r>
            <a:r>
              <a:rPr lang="it-IT" sz="800" dirty="0" err="1" smtClean="0"/>
              <a:t>by</a:t>
            </a:r>
            <a:r>
              <a:rPr lang="it-IT" sz="800" dirty="0" smtClean="0"/>
              <a:t> </a:t>
            </a:r>
            <a:r>
              <a:rPr lang="it-IT" sz="800" dirty="0" err="1" smtClean="0"/>
              <a:t>cy</a:t>
            </a:r>
            <a:r>
              <a:rPr lang="it-IT" sz="800" dirty="0" smtClean="0"/>
              <a:t> ipc4</a:t>
            </a:r>
          </a:p>
          <a:p>
            <a:endParaRPr lang="it-IT" sz="800" dirty="0" smtClean="0"/>
          </a:p>
          <a:p>
            <a:r>
              <a:rPr lang="it-IT" sz="800" dirty="0" smtClean="0"/>
              <a:t>create </a:t>
            </a:r>
            <a:r>
              <a:rPr lang="it-IT" sz="800" dirty="0" err="1" smtClean="0"/>
              <a:t>table</a:t>
            </a:r>
            <a:r>
              <a:rPr lang="it-IT" sz="800" dirty="0" smtClean="0"/>
              <a:t> cpc4_by_cy_year</a:t>
            </a:r>
          </a:p>
          <a:p>
            <a:r>
              <a:rPr lang="it-IT" sz="800" dirty="0" err="1" smtClean="0"/>
              <a:t>Select</a:t>
            </a:r>
            <a:endParaRPr lang="it-IT" sz="800" dirty="0" smtClean="0"/>
          </a:p>
          <a:p>
            <a:r>
              <a:rPr lang="it-IT" sz="800" dirty="0" smtClean="0"/>
              <a:t>  </a:t>
            </a:r>
            <a:r>
              <a:rPr lang="it-IT" sz="800" dirty="0" err="1" smtClean="0"/>
              <a:t>Left</a:t>
            </a:r>
            <a:r>
              <a:rPr lang="it-IT" sz="800" dirty="0" smtClean="0"/>
              <a:t>(t24.ipc_class_symbol, 4) As ipc4,   test2.t6.Ctry_code,</a:t>
            </a:r>
          </a:p>
          <a:p>
            <a:r>
              <a:rPr lang="it-IT" sz="800" dirty="0" smtClean="0"/>
              <a:t>  </a:t>
            </a:r>
            <a:r>
              <a:rPr lang="it-IT" sz="800" dirty="0" err="1" smtClean="0"/>
              <a:t>Count</a:t>
            </a:r>
            <a:r>
              <a:rPr lang="it-IT" sz="800" dirty="0" smtClean="0"/>
              <a:t>(</a:t>
            </a:r>
            <a:r>
              <a:rPr lang="it-IT" sz="800" dirty="0" err="1" smtClean="0"/>
              <a:t>Distinct</a:t>
            </a:r>
            <a:r>
              <a:rPr lang="it-IT" sz="800" dirty="0" smtClean="0"/>
              <a:t> t24.appln_id) As Count_appln_id</a:t>
            </a:r>
          </a:p>
          <a:p>
            <a:r>
              <a:rPr lang="it-IT" sz="800" dirty="0" err="1" smtClean="0"/>
              <a:t>From</a:t>
            </a:r>
            <a:endParaRPr lang="it-IT" sz="800" dirty="0" smtClean="0"/>
          </a:p>
          <a:p>
            <a:r>
              <a:rPr lang="it-IT" sz="800" dirty="0" smtClean="0"/>
              <a:t>  test2.t1 </a:t>
            </a:r>
            <a:r>
              <a:rPr lang="it-IT" sz="800" dirty="0" err="1" smtClean="0"/>
              <a:t>Inner</a:t>
            </a:r>
            <a:r>
              <a:rPr lang="it-IT" sz="800" dirty="0" smtClean="0"/>
              <a:t> Join</a:t>
            </a:r>
          </a:p>
          <a:p>
            <a:r>
              <a:rPr lang="it-IT" sz="800" dirty="0" smtClean="0"/>
              <a:t>  patstat.tls209_appln_ipc t24</a:t>
            </a:r>
          </a:p>
          <a:p>
            <a:r>
              <a:rPr lang="it-IT" sz="800" dirty="0" smtClean="0"/>
              <a:t>    On t24.appln_id = test2.t1.APPLN_ID </a:t>
            </a:r>
            <a:r>
              <a:rPr lang="it-IT" sz="800" dirty="0" err="1" smtClean="0"/>
              <a:t>Inner</a:t>
            </a:r>
            <a:r>
              <a:rPr lang="it-IT" sz="800" dirty="0" smtClean="0"/>
              <a:t> Join</a:t>
            </a:r>
          </a:p>
          <a:p>
            <a:r>
              <a:rPr lang="it-IT" sz="800" dirty="0" smtClean="0"/>
              <a:t>  test2.t6</a:t>
            </a:r>
          </a:p>
          <a:p>
            <a:r>
              <a:rPr lang="it-IT" sz="800" dirty="0" smtClean="0"/>
              <a:t>    On test2.t1.APPLN_ID = test2.t6.Appln_id</a:t>
            </a:r>
          </a:p>
          <a:p>
            <a:r>
              <a:rPr lang="it-IT" sz="800" dirty="0" err="1" smtClean="0"/>
              <a:t>Where</a:t>
            </a:r>
            <a:endParaRPr lang="it-IT" sz="800" dirty="0" smtClean="0"/>
          </a:p>
          <a:p>
            <a:r>
              <a:rPr lang="it-IT" sz="800" dirty="0" smtClean="0"/>
              <a:t>  test2.t1.EARLIEST_FILING_YEAR &gt; 1999</a:t>
            </a:r>
          </a:p>
          <a:p>
            <a:r>
              <a:rPr lang="it-IT" sz="800" dirty="0" smtClean="0"/>
              <a:t>Group </a:t>
            </a:r>
            <a:r>
              <a:rPr lang="it-IT" sz="800" dirty="0" err="1" smtClean="0"/>
              <a:t>By</a:t>
            </a:r>
            <a:endParaRPr lang="it-IT" sz="800" dirty="0" smtClean="0"/>
          </a:p>
          <a:p>
            <a:r>
              <a:rPr lang="it-IT" sz="800" dirty="0" smtClean="0"/>
              <a:t>  </a:t>
            </a:r>
            <a:r>
              <a:rPr lang="it-IT" sz="800" dirty="0" err="1" smtClean="0"/>
              <a:t>Left</a:t>
            </a:r>
            <a:r>
              <a:rPr lang="it-IT" sz="800" dirty="0" smtClean="0"/>
              <a:t>(t24.ipc_class_symbol, 4), test2.t6.Ctry_code,   test2.t1.EARLIEST_FILING_YEAR;</a:t>
            </a:r>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23</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Why PATSTAT </a:t>
            </a:r>
            <a:br>
              <a:rPr lang="en-US" dirty="0" smtClean="0"/>
            </a:br>
            <a:endParaRPr lang="en-US" sz="2000" dirty="0"/>
          </a:p>
        </p:txBody>
      </p:sp>
      <p:sp>
        <p:nvSpPr>
          <p:cNvPr id="7" name="Segnaposto contenuto 6"/>
          <p:cNvSpPr>
            <a:spLocks noGrp="1"/>
          </p:cNvSpPr>
          <p:nvPr>
            <p:ph idx="1"/>
          </p:nvPr>
        </p:nvSpPr>
        <p:spPr>
          <a:xfrm>
            <a:off x="899592" y="1484784"/>
            <a:ext cx="7704856" cy="4968552"/>
          </a:xfrm>
        </p:spPr>
        <p:txBody>
          <a:bodyPr>
            <a:normAutofit fontScale="85000" lnSpcReduction="20000"/>
          </a:bodyPr>
          <a:lstStyle/>
          <a:p>
            <a:pPr>
              <a:buNone/>
            </a:pPr>
            <a:r>
              <a:rPr lang="en-US" sz="2400" dirty="0" smtClean="0"/>
              <a:t>Obviously, where available the best data sources are national patent offices but some issues arise when trying to use the files to get one integrated DB (different formats, information missing, data unavailable for some authorities) and most of all the BI effort is very heavy.</a:t>
            </a:r>
          </a:p>
          <a:p>
            <a:pPr>
              <a:buNone/>
            </a:pPr>
            <a:endParaRPr lang="en-US" sz="2400" dirty="0" smtClean="0"/>
          </a:p>
          <a:p>
            <a:pPr>
              <a:buNone/>
            </a:pPr>
            <a:r>
              <a:rPr lang="en-US" sz="2400" dirty="0" smtClean="0"/>
              <a:t>EPO </a:t>
            </a:r>
            <a:r>
              <a:rPr lang="en-US" sz="2400" dirty="0" err="1" smtClean="0"/>
              <a:t>Patstat</a:t>
            </a:r>
            <a:r>
              <a:rPr lang="en-US" sz="2400" dirty="0" smtClean="0"/>
              <a:t> offers an integrated source of data, a lot of plug and play extensions (</a:t>
            </a:r>
            <a:r>
              <a:rPr lang="en-US" sz="2400" dirty="0" err="1" smtClean="0"/>
              <a:t>ie</a:t>
            </a:r>
            <a:r>
              <a:rPr lang="en-US" sz="2400" dirty="0" smtClean="0"/>
              <a:t> </a:t>
            </a:r>
            <a:r>
              <a:rPr lang="en-US" sz="2400" dirty="0" err="1" smtClean="0"/>
              <a:t>nutsificatons</a:t>
            </a:r>
            <a:r>
              <a:rPr lang="en-US" sz="2400" dirty="0" smtClean="0"/>
              <a:t>, standard names…); most of all data can be compared to other patent offices or get some other data (</a:t>
            </a:r>
            <a:r>
              <a:rPr lang="en-US" sz="2400" dirty="0" err="1" smtClean="0"/>
              <a:t>ie</a:t>
            </a:r>
            <a:r>
              <a:rPr lang="en-US" sz="2400" dirty="0" smtClean="0"/>
              <a:t> </a:t>
            </a:r>
            <a:r>
              <a:rPr lang="en-US" sz="2400" dirty="0" err="1" smtClean="0"/>
              <a:t>triadics</a:t>
            </a:r>
            <a:r>
              <a:rPr lang="en-US" sz="2400" dirty="0" smtClean="0"/>
              <a:t>/PCT/characteristic of cited / citing)</a:t>
            </a:r>
          </a:p>
          <a:p>
            <a:pPr>
              <a:buNone/>
            </a:pPr>
            <a:endParaRPr lang="en-US" sz="2400" dirty="0" smtClean="0"/>
          </a:p>
          <a:p>
            <a:pPr>
              <a:buNone/>
            </a:pPr>
            <a:r>
              <a:rPr lang="en-US" sz="2400" dirty="0" smtClean="0"/>
              <a:t>WIPO IP Statistics Data Center (on-line service enabling access to WIPO's statistical data) ,and WIPO Statistical Country Profiles for around 190 countries have a wider coverage but </a:t>
            </a:r>
            <a:r>
              <a:rPr lang="en-US" sz="2400" dirty="0" err="1" smtClean="0"/>
              <a:t>dont</a:t>
            </a:r>
            <a:r>
              <a:rPr lang="en-US" sz="2400" dirty="0" smtClean="0"/>
              <a:t> allow to build our own indicators.</a:t>
            </a:r>
          </a:p>
          <a:p>
            <a:pPr>
              <a:buNone/>
            </a:pPr>
            <a:endParaRPr lang="en-US" sz="2400" dirty="0" smtClean="0"/>
          </a:p>
          <a:p>
            <a:pPr>
              <a:buNone/>
            </a:pPr>
            <a:r>
              <a:rPr lang="en-US" sz="2400" dirty="0" smtClean="0"/>
              <a:t>On the other hand data available have different reliability and coverage: limitations apply…</a:t>
            </a:r>
          </a:p>
          <a:p>
            <a:pPr>
              <a:buNone/>
            </a:pPr>
            <a:endParaRPr lang="en-US" sz="2400" dirty="0" smtClean="0"/>
          </a:p>
          <a:p>
            <a:pPr>
              <a:buNone/>
            </a:pPr>
            <a:endParaRPr lang="en-US" sz="2400" dirty="0" smtClean="0"/>
          </a:p>
          <a:p>
            <a:pPr>
              <a:buNone/>
            </a:pPr>
            <a:endParaRPr lang="en-US" sz="2400" dirty="0" smtClean="0"/>
          </a:p>
        </p:txBody>
      </p:sp>
      <p:sp>
        <p:nvSpPr>
          <p:cNvPr id="4" name="Segnaposto piè di pagina 3"/>
          <p:cNvSpPr>
            <a:spLocks noGrp="1"/>
          </p:cNvSpPr>
          <p:nvPr>
            <p:ph type="ftr" sz="quarter" idx="11"/>
          </p:nvPr>
        </p:nvSpPr>
        <p:spPr/>
        <p:txBody>
          <a:bodyPr/>
          <a:lstStyle/>
          <a:p>
            <a:pPr>
              <a:defRPr/>
            </a:pPr>
            <a:r>
              <a:rPr lang="en-GB" dirty="0" smtClean="0"/>
              <a:t>5</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Data from </a:t>
            </a:r>
            <a:r>
              <a:rPr lang="it-IT" dirty="0" err="1" smtClean="0"/>
              <a:t>national</a:t>
            </a:r>
            <a:r>
              <a:rPr lang="it-IT" dirty="0" smtClean="0"/>
              <a:t> </a:t>
            </a:r>
            <a:r>
              <a:rPr lang="it-IT" dirty="0" err="1" smtClean="0"/>
              <a:t>patent</a:t>
            </a:r>
            <a:r>
              <a:rPr lang="it-IT" dirty="0" smtClean="0"/>
              <a:t> </a:t>
            </a:r>
            <a:r>
              <a:rPr lang="it-IT" dirty="0" err="1" smtClean="0"/>
              <a:t>offices</a:t>
            </a:r>
            <a:r>
              <a:rPr lang="it-IT" dirty="0" smtClean="0"/>
              <a:t> (4 </a:t>
            </a:r>
            <a:r>
              <a:rPr lang="it-IT" dirty="0" err="1" smtClean="0"/>
              <a:t>examples</a:t>
            </a:r>
            <a:r>
              <a:rPr lang="it-IT" dirty="0" smtClean="0"/>
              <a:t>):</a:t>
            </a:r>
            <a:endParaRPr lang="it-IT" dirty="0"/>
          </a:p>
        </p:txBody>
      </p:sp>
      <p:sp>
        <p:nvSpPr>
          <p:cNvPr id="3" name="Segnaposto contenuto 2"/>
          <p:cNvSpPr>
            <a:spLocks noGrp="1"/>
          </p:cNvSpPr>
          <p:nvPr>
            <p:ph idx="1"/>
          </p:nvPr>
        </p:nvSpPr>
        <p:spPr>
          <a:xfrm>
            <a:off x="899592" y="1600200"/>
            <a:ext cx="7787208" cy="4525963"/>
          </a:xfrm>
        </p:spPr>
        <p:txBody>
          <a:bodyPr/>
          <a:lstStyle/>
          <a:p>
            <a:r>
              <a:rPr lang="it-IT" b="1" dirty="0" err="1" smtClean="0"/>
              <a:t>Croatia</a:t>
            </a:r>
            <a:r>
              <a:rPr lang="it-IT" dirty="0"/>
              <a:t>: </a:t>
            </a:r>
            <a:r>
              <a:rPr lang="it-IT" dirty="0">
                <a:hlinkClick r:id="rId2"/>
              </a:rPr>
              <a:t>http://www.dziv.hr/en/e-services/on-line-database-search/patents</a:t>
            </a:r>
            <a:r>
              <a:rPr lang="it-IT" dirty="0" smtClean="0">
                <a:hlinkClick r:id="rId2"/>
              </a:rPr>
              <a:t>/</a:t>
            </a:r>
            <a:endParaRPr lang="it-IT" dirty="0" smtClean="0"/>
          </a:p>
          <a:p>
            <a:pPr marL="0" indent="0">
              <a:buNone/>
            </a:pPr>
            <a:r>
              <a:rPr lang="it-IT" dirty="0"/>
              <a:t> </a:t>
            </a:r>
            <a:r>
              <a:rPr lang="it-IT" dirty="0" smtClean="0"/>
              <a:t>	</a:t>
            </a:r>
            <a:r>
              <a:rPr lang="it-IT" dirty="0" err="1" smtClean="0"/>
              <a:t>good</a:t>
            </a:r>
            <a:r>
              <a:rPr lang="it-IT" dirty="0" smtClean="0"/>
              <a:t> </a:t>
            </a:r>
            <a:r>
              <a:rPr lang="it-IT" dirty="0" err="1" smtClean="0"/>
              <a:t>search</a:t>
            </a:r>
            <a:r>
              <a:rPr lang="it-IT" dirty="0" smtClean="0"/>
              <a:t> </a:t>
            </a:r>
            <a:r>
              <a:rPr lang="it-IT" dirty="0" err="1" smtClean="0"/>
              <a:t>engine</a:t>
            </a:r>
            <a:r>
              <a:rPr lang="it-IT" dirty="0" smtClean="0"/>
              <a:t> – no </a:t>
            </a:r>
            <a:r>
              <a:rPr lang="it-IT" dirty="0" err="1" smtClean="0"/>
              <a:t>raw</a:t>
            </a:r>
            <a:r>
              <a:rPr lang="it-IT" dirty="0" smtClean="0"/>
              <a:t> data</a:t>
            </a:r>
          </a:p>
          <a:p>
            <a:r>
              <a:rPr lang="it-IT" b="1" dirty="0" smtClean="0"/>
              <a:t>Macedonia</a:t>
            </a:r>
            <a:r>
              <a:rPr lang="it-IT" dirty="0" smtClean="0"/>
              <a:t>: </a:t>
            </a:r>
            <a:r>
              <a:rPr lang="it-IT" sz="2800" dirty="0">
                <a:hlinkClick r:id="rId3"/>
              </a:rPr>
              <a:t>http://</a:t>
            </a:r>
            <a:r>
              <a:rPr lang="it-IT" sz="2800" dirty="0" smtClean="0">
                <a:hlinkClick r:id="rId3"/>
              </a:rPr>
              <a:t>www.ippo.gov.mk/Search/FederatedPatentRegister.aspx</a:t>
            </a:r>
            <a:endParaRPr lang="it-IT" sz="2800" dirty="0" smtClean="0"/>
          </a:p>
          <a:p>
            <a:pPr lvl="1"/>
            <a:r>
              <a:rPr lang="it-IT" dirty="0" err="1" smtClean="0"/>
              <a:t>Limitation</a:t>
            </a:r>
            <a:r>
              <a:rPr lang="it-IT" dirty="0" smtClean="0"/>
              <a:t> to </a:t>
            </a:r>
            <a:r>
              <a:rPr lang="it-IT" dirty="0" err="1" smtClean="0"/>
              <a:t>ep</a:t>
            </a:r>
            <a:r>
              <a:rPr lang="it-IT" dirty="0" smtClean="0"/>
              <a:t>/</a:t>
            </a:r>
            <a:r>
              <a:rPr lang="it-IT" dirty="0" err="1" smtClean="0"/>
              <a:t>pct</a:t>
            </a:r>
            <a:r>
              <a:rPr lang="it-IT" dirty="0" smtClean="0"/>
              <a:t> ; </a:t>
            </a:r>
            <a:r>
              <a:rPr lang="it-IT" dirty="0" err="1" smtClean="0"/>
              <a:t>modest</a:t>
            </a:r>
            <a:r>
              <a:rPr lang="it-IT" dirty="0" smtClean="0"/>
              <a:t> </a:t>
            </a:r>
            <a:r>
              <a:rPr lang="it-IT" dirty="0" err="1" smtClean="0"/>
              <a:t>search</a:t>
            </a:r>
            <a:r>
              <a:rPr lang="it-IT" dirty="0" smtClean="0"/>
              <a:t> – </a:t>
            </a:r>
            <a:r>
              <a:rPr lang="it-IT" dirty="0" err="1" smtClean="0"/>
              <a:t>nor</a:t>
            </a:r>
            <a:r>
              <a:rPr lang="it-IT" dirty="0" smtClean="0"/>
              <a:t> </a:t>
            </a:r>
            <a:r>
              <a:rPr lang="it-IT" dirty="0" err="1" smtClean="0"/>
              <a:t>raw</a:t>
            </a:r>
            <a:r>
              <a:rPr lang="it-IT" dirty="0" smtClean="0"/>
              <a:t> data</a:t>
            </a:r>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4</a:t>
            </a:fld>
            <a:endParaRPr lang="it-IT">
              <a:solidFill>
                <a:srgbClr val="0000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Data </a:t>
            </a:r>
            <a:r>
              <a:rPr lang="it-IT" dirty="0" smtClean="0"/>
              <a:t> from </a:t>
            </a:r>
            <a:r>
              <a:rPr lang="it-IT" dirty="0" err="1" smtClean="0"/>
              <a:t>national</a:t>
            </a:r>
            <a:r>
              <a:rPr lang="it-IT" dirty="0" smtClean="0"/>
              <a:t> </a:t>
            </a:r>
            <a:r>
              <a:rPr lang="it-IT" dirty="0" err="1" smtClean="0"/>
              <a:t>patent</a:t>
            </a:r>
            <a:r>
              <a:rPr lang="it-IT" dirty="0" smtClean="0"/>
              <a:t> </a:t>
            </a:r>
            <a:r>
              <a:rPr lang="it-IT" dirty="0" err="1" smtClean="0"/>
              <a:t>offices</a:t>
            </a:r>
            <a:r>
              <a:rPr lang="it-IT" dirty="0" smtClean="0"/>
              <a:t> (4 </a:t>
            </a:r>
            <a:r>
              <a:rPr lang="it-IT" dirty="0" err="1" smtClean="0"/>
              <a:t>examples</a:t>
            </a:r>
            <a:r>
              <a:rPr lang="it-IT" dirty="0" smtClean="0"/>
              <a:t>):</a:t>
            </a:r>
            <a:endParaRPr lang="it-IT" dirty="0"/>
          </a:p>
        </p:txBody>
      </p:sp>
      <p:sp>
        <p:nvSpPr>
          <p:cNvPr id="3" name="Segnaposto contenuto 2"/>
          <p:cNvSpPr>
            <a:spLocks noGrp="1"/>
          </p:cNvSpPr>
          <p:nvPr>
            <p:ph idx="1"/>
          </p:nvPr>
        </p:nvSpPr>
        <p:spPr>
          <a:xfrm>
            <a:off x="899592" y="1600200"/>
            <a:ext cx="7787208" cy="4525963"/>
          </a:xfrm>
        </p:spPr>
        <p:txBody>
          <a:bodyPr/>
          <a:lstStyle/>
          <a:p>
            <a:r>
              <a:rPr lang="it-IT" b="1" dirty="0" err="1" smtClean="0"/>
              <a:t>Italy</a:t>
            </a:r>
            <a:r>
              <a:rPr lang="it-IT" dirty="0" smtClean="0"/>
              <a:t>: </a:t>
            </a:r>
            <a:r>
              <a:rPr lang="it-IT" dirty="0"/>
              <a:t>http://brevettidb.uibm.gov.it/</a:t>
            </a:r>
            <a:r>
              <a:rPr lang="it-IT" dirty="0" smtClean="0"/>
              <a:t> 	</a:t>
            </a:r>
            <a:r>
              <a:rPr lang="it-IT" dirty="0" err="1" smtClean="0"/>
              <a:t>good</a:t>
            </a:r>
            <a:r>
              <a:rPr lang="it-IT" dirty="0" smtClean="0"/>
              <a:t> text </a:t>
            </a:r>
            <a:r>
              <a:rPr lang="it-IT" dirty="0" err="1" smtClean="0"/>
              <a:t>search</a:t>
            </a:r>
            <a:r>
              <a:rPr lang="it-IT" dirty="0" smtClean="0"/>
              <a:t> </a:t>
            </a:r>
            <a:r>
              <a:rPr lang="it-IT" dirty="0" err="1" smtClean="0"/>
              <a:t>engine</a:t>
            </a:r>
            <a:r>
              <a:rPr lang="it-IT" dirty="0" smtClean="0"/>
              <a:t> – no </a:t>
            </a:r>
            <a:r>
              <a:rPr lang="it-IT" dirty="0" err="1" smtClean="0"/>
              <a:t>raw</a:t>
            </a:r>
            <a:r>
              <a:rPr lang="it-IT" dirty="0" smtClean="0"/>
              <a:t> data – no </a:t>
            </a:r>
            <a:r>
              <a:rPr lang="it-IT" dirty="0" err="1" smtClean="0"/>
              <a:t>search</a:t>
            </a:r>
            <a:r>
              <a:rPr lang="it-IT" dirty="0" smtClean="0"/>
              <a:t> by </a:t>
            </a:r>
            <a:r>
              <a:rPr lang="it-IT" dirty="0" err="1" smtClean="0"/>
              <a:t>inv</a:t>
            </a:r>
            <a:r>
              <a:rPr lang="it-IT" dirty="0" smtClean="0"/>
              <a:t> / </a:t>
            </a:r>
            <a:r>
              <a:rPr lang="it-IT" dirty="0" err="1" smtClean="0"/>
              <a:t>appl</a:t>
            </a:r>
            <a:endParaRPr lang="it-IT" dirty="0" smtClean="0"/>
          </a:p>
          <a:p>
            <a:r>
              <a:rPr lang="it-IT" b="1" dirty="0" smtClean="0"/>
              <a:t>Serbia</a:t>
            </a:r>
            <a:r>
              <a:rPr lang="it-IT" dirty="0" smtClean="0"/>
              <a:t>: </a:t>
            </a:r>
            <a:r>
              <a:rPr lang="it-IT" sz="2800" dirty="0" smtClean="0"/>
              <a:t>	</a:t>
            </a:r>
            <a:r>
              <a:rPr lang="it-IT" sz="2800" dirty="0" smtClean="0">
                <a:hlinkClick r:id="rId2"/>
              </a:rPr>
              <a:t>http</a:t>
            </a:r>
            <a:r>
              <a:rPr lang="it-IT" sz="2800" dirty="0">
                <a:hlinkClick r:id="rId2"/>
              </a:rPr>
              <a:t>://</a:t>
            </a:r>
            <a:r>
              <a:rPr lang="it-IT" sz="2800" dirty="0" smtClean="0">
                <a:hlinkClick r:id="rId2"/>
              </a:rPr>
              <a:t>89.216.38.53/rs-pubserver/search.jsp?lg=en</a:t>
            </a:r>
            <a:r>
              <a:rPr lang="it-IT" sz="2800" dirty="0" smtClean="0"/>
              <a:t> </a:t>
            </a:r>
          </a:p>
          <a:p>
            <a:pPr marL="0" indent="0">
              <a:buNone/>
            </a:pPr>
            <a:r>
              <a:rPr lang="it-IT" sz="2800" dirty="0"/>
              <a:t>	</a:t>
            </a:r>
            <a:r>
              <a:rPr lang="it-IT" dirty="0" err="1" smtClean="0"/>
              <a:t>modest</a:t>
            </a:r>
            <a:r>
              <a:rPr lang="it-IT" dirty="0" smtClean="0"/>
              <a:t> </a:t>
            </a:r>
            <a:r>
              <a:rPr lang="it-IT" dirty="0" err="1" smtClean="0"/>
              <a:t>search</a:t>
            </a:r>
            <a:r>
              <a:rPr lang="it-IT" dirty="0" smtClean="0"/>
              <a:t> - no </a:t>
            </a:r>
            <a:r>
              <a:rPr lang="it-IT" dirty="0" err="1" smtClean="0"/>
              <a:t>raw</a:t>
            </a:r>
            <a:r>
              <a:rPr lang="it-IT" dirty="0" smtClean="0"/>
              <a:t> data</a:t>
            </a:r>
          </a:p>
          <a:p>
            <a:r>
              <a:rPr lang="it-IT" dirty="0" smtClean="0"/>
              <a:t>WIPO </a:t>
            </a:r>
            <a:r>
              <a:rPr lang="it-IT" dirty="0" err="1" smtClean="0"/>
              <a:t>pages</a:t>
            </a:r>
            <a:r>
              <a:rPr lang="it-IT" dirty="0" smtClean="0"/>
              <a:t> </a:t>
            </a:r>
            <a:r>
              <a:rPr lang="it-IT" dirty="0" err="1" smtClean="0"/>
              <a:t>links</a:t>
            </a:r>
            <a:r>
              <a:rPr lang="it-IT" dirty="0" smtClean="0"/>
              <a:t>:</a:t>
            </a:r>
          </a:p>
          <a:p>
            <a:r>
              <a:rPr lang="it-IT" dirty="0">
                <a:hlinkClick r:id="rId3"/>
              </a:rPr>
              <a:t>http://</a:t>
            </a:r>
            <a:r>
              <a:rPr lang="it-IT" dirty="0" smtClean="0">
                <a:hlinkClick r:id="rId3"/>
              </a:rPr>
              <a:t>www.wipo.int/ipstats/en/resources/office_stats_reports.html</a:t>
            </a:r>
            <a:endParaRPr lang="it-IT" dirty="0" smtClean="0"/>
          </a:p>
          <a:p>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5</a:t>
            </a:fld>
            <a:endParaRPr lang="it-IT">
              <a:solidFill>
                <a:srgbClr val="000000"/>
              </a:solidFill>
            </a:endParaRPr>
          </a:p>
        </p:txBody>
      </p:sp>
    </p:spTree>
    <p:extLst>
      <p:ext uri="{BB962C8B-B14F-4D97-AF65-F5344CB8AC3E}">
        <p14:creationId xmlns:p14="http://schemas.microsoft.com/office/powerpoint/2010/main" val="36834959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Data </a:t>
            </a:r>
            <a:r>
              <a:rPr lang="it-IT" dirty="0" smtClean="0"/>
              <a:t> from </a:t>
            </a:r>
            <a:r>
              <a:rPr lang="it-IT" dirty="0" err="1" smtClean="0"/>
              <a:t>national</a:t>
            </a:r>
            <a:r>
              <a:rPr lang="it-IT" dirty="0" smtClean="0"/>
              <a:t> </a:t>
            </a:r>
            <a:r>
              <a:rPr lang="it-IT" dirty="0" err="1" smtClean="0"/>
              <a:t>patent</a:t>
            </a:r>
            <a:r>
              <a:rPr lang="it-IT" dirty="0" smtClean="0"/>
              <a:t> </a:t>
            </a:r>
            <a:r>
              <a:rPr lang="it-IT" dirty="0" err="1" smtClean="0"/>
              <a:t>offices</a:t>
            </a:r>
            <a:r>
              <a:rPr lang="it-IT" dirty="0" smtClean="0"/>
              <a:t> to </a:t>
            </a:r>
            <a:r>
              <a:rPr lang="it-IT" dirty="0" err="1" smtClean="0"/>
              <a:t>Patstat</a:t>
            </a:r>
            <a:r>
              <a:rPr lang="it-IT" dirty="0" smtClean="0"/>
              <a:t>:</a:t>
            </a:r>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6</a:t>
            </a:fld>
            <a:endParaRPr lang="it-IT">
              <a:solidFill>
                <a:srgbClr val="000000"/>
              </a:solidFill>
            </a:endParaRPr>
          </a:p>
        </p:txBody>
      </p:sp>
      <p:sp>
        <p:nvSpPr>
          <p:cNvPr id="5" name="Segnaposto contenuto 4"/>
          <p:cNvSpPr>
            <a:spLocks noGrp="1"/>
          </p:cNvSpPr>
          <p:nvPr>
            <p:ph idx="1"/>
          </p:nvPr>
        </p:nvSpPr>
        <p:spPr>
          <a:xfrm>
            <a:off x="1187624" y="1600200"/>
            <a:ext cx="7499176" cy="4525963"/>
          </a:xfrm>
        </p:spPr>
        <p:txBody>
          <a:bodyPr/>
          <a:lstStyle/>
          <a:p>
            <a:r>
              <a:rPr lang="it-IT" dirty="0" smtClean="0"/>
              <a:t>National </a:t>
            </a:r>
            <a:r>
              <a:rPr lang="it-IT" dirty="0" err="1" smtClean="0"/>
              <a:t>offices</a:t>
            </a:r>
            <a:r>
              <a:rPr lang="it-IT" dirty="0" smtClean="0"/>
              <a:t> </a:t>
            </a:r>
            <a:r>
              <a:rPr lang="it-IT" dirty="0" err="1" smtClean="0"/>
              <a:t>convey</a:t>
            </a:r>
            <a:r>
              <a:rPr lang="it-IT" dirty="0" smtClean="0"/>
              <a:t> to EPO </a:t>
            </a:r>
            <a:r>
              <a:rPr lang="it-IT" dirty="0" err="1" smtClean="0"/>
              <a:t>local</a:t>
            </a:r>
            <a:r>
              <a:rPr lang="it-IT" dirty="0" smtClean="0"/>
              <a:t> </a:t>
            </a:r>
            <a:r>
              <a:rPr lang="it-IT" dirty="0" err="1" smtClean="0"/>
              <a:t>applications</a:t>
            </a:r>
            <a:endParaRPr lang="it-IT" dirty="0" smtClean="0"/>
          </a:p>
          <a:p>
            <a:r>
              <a:rPr lang="it-IT" dirty="0" err="1" smtClean="0"/>
              <a:t>Timeframe</a:t>
            </a:r>
            <a:r>
              <a:rPr lang="it-IT" dirty="0" smtClean="0"/>
              <a:t>, </a:t>
            </a:r>
            <a:r>
              <a:rPr lang="it-IT" dirty="0" err="1" smtClean="0"/>
              <a:t>modalities</a:t>
            </a:r>
            <a:r>
              <a:rPr lang="it-IT" dirty="0" smtClean="0"/>
              <a:t> and information </a:t>
            </a:r>
            <a:r>
              <a:rPr lang="it-IT" dirty="0" err="1" smtClean="0"/>
              <a:t>shared</a:t>
            </a:r>
            <a:r>
              <a:rPr lang="it-IT" dirty="0" smtClean="0"/>
              <a:t> can </a:t>
            </a:r>
            <a:r>
              <a:rPr lang="it-IT" dirty="0" err="1" smtClean="0"/>
              <a:t>differ</a:t>
            </a:r>
            <a:r>
              <a:rPr lang="it-IT" dirty="0" smtClean="0"/>
              <a:t> from office to office</a:t>
            </a:r>
          </a:p>
          <a:p>
            <a:pPr marL="0" indent="0">
              <a:buNone/>
            </a:pPr>
            <a:endParaRPr lang="it-IT" dirty="0"/>
          </a:p>
        </p:txBody>
      </p:sp>
    </p:spTree>
    <p:extLst>
      <p:ext uri="{BB962C8B-B14F-4D97-AF65-F5344CB8AC3E}">
        <p14:creationId xmlns:p14="http://schemas.microsoft.com/office/powerpoint/2010/main" val="23995638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Coverage</a:t>
            </a:r>
            <a:r>
              <a:rPr lang="it-IT" dirty="0" smtClean="0"/>
              <a:t> </a:t>
            </a:r>
            <a:r>
              <a:rPr lang="it-IT" dirty="0" err="1" smtClean="0"/>
              <a:t>check</a:t>
            </a:r>
            <a:r>
              <a:rPr lang="it-IT" dirty="0" smtClean="0"/>
              <a:t>: a </a:t>
            </a:r>
            <a:r>
              <a:rPr lang="it-IT" dirty="0" err="1" smtClean="0"/>
              <a:t>sheer</a:t>
            </a:r>
            <a:r>
              <a:rPr lang="it-IT" dirty="0" smtClean="0"/>
              <a:t> </a:t>
            </a:r>
            <a:r>
              <a:rPr lang="it-IT" dirty="0" err="1" smtClean="0"/>
              <a:t>publication</a:t>
            </a:r>
            <a:r>
              <a:rPr lang="it-IT" dirty="0" smtClean="0"/>
              <a:t> </a:t>
            </a:r>
            <a:r>
              <a:rPr lang="it-IT" dirty="0" err="1" smtClean="0"/>
              <a:t>count</a:t>
            </a:r>
            <a:r>
              <a:rPr lang="it-IT" dirty="0" smtClean="0"/>
              <a:t> (I)</a:t>
            </a:r>
            <a:endParaRPr lang="it-IT"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7</a:t>
            </a:fld>
            <a:endParaRPr lang="it-IT">
              <a:solidFill>
                <a:srgbClr val="000000"/>
              </a:solidFill>
            </a:endParaRPr>
          </a:p>
        </p:txBody>
      </p:sp>
      <p:pic>
        <p:nvPicPr>
          <p:cNvPr id="6" name="Immagine 5"/>
          <p:cNvPicPr>
            <a:picLocks noChangeAspect="1"/>
          </p:cNvPicPr>
          <p:nvPr/>
        </p:nvPicPr>
        <p:blipFill>
          <a:blip r:embed="rId2" cstate="print"/>
          <a:stretch>
            <a:fillRect/>
          </a:stretch>
        </p:blipFill>
        <p:spPr>
          <a:xfrm>
            <a:off x="2793118" y="1499311"/>
            <a:ext cx="3984902" cy="2406138"/>
          </a:xfrm>
          <a:prstGeom prst="rect">
            <a:avLst/>
          </a:prstGeom>
        </p:spPr>
      </p:pic>
      <p:pic>
        <p:nvPicPr>
          <p:cNvPr id="12" name="Immagine 11"/>
          <p:cNvPicPr>
            <a:picLocks noChangeAspect="1"/>
          </p:cNvPicPr>
          <p:nvPr/>
        </p:nvPicPr>
        <p:blipFill>
          <a:blip r:embed="rId3" cstate="print"/>
          <a:stretch>
            <a:fillRect/>
          </a:stretch>
        </p:blipFill>
        <p:spPr>
          <a:xfrm>
            <a:off x="2719626" y="4088011"/>
            <a:ext cx="4058394" cy="2429974"/>
          </a:xfrm>
          <a:prstGeom prst="rect">
            <a:avLst/>
          </a:prstGeom>
        </p:spPr>
      </p:pic>
      <p:sp>
        <p:nvSpPr>
          <p:cNvPr id="13" name="CasellaDiTesto 12"/>
          <p:cNvSpPr txBox="1"/>
          <p:nvPr/>
        </p:nvSpPr>
        <p:spPr>
          <a:xfrm>
            <a:off x="6876256" y="1700808"/>
            <a:ext cx="2088232" cy="1169551"/>
          </a:xfrm>
          <a:prstGeom prst="rect">
            <a:avLst/>
          </a:prstGeom>
          <a:noFill/>
        </p:spPr>
        <p:txBody>
          <a:bodyPr wrap="square" rtlCol="0">
            <a:spAutoFit/>
          </a:bodyPr>
          <a:lstStyle/>
          <a:p>
            <a:r>
              <a:rPr lang="en-US" sz="1000" dirty="0"/>
              <a:t>Select   </a:t>
            </a:r>
            <a:r>
              <a:rPr lang="en-US" sz="1000" dirty="0" err="1"/>
              <a:t>a.APPLN_AUTH</a:t>
            </a:r>
            <a:r>
              <a:rPr lang="en-US" sz="1000" dirty="0"/>
              <a:t>,   </a:t>
            </a:r>
            <a:r>
              <a:rPr lang="en-US" sz="1000" dirty="0" err="1"/>
              <a:t>a.FILING_YEAR</a:t>
            </a:r>
            <a:r>
              <a:rPr lang="en-US" sz="1000" dirty="0"/>
              <a:t>,   Count(</a:t>
            </a:r>
            <a:r>
              <a:rPr lang="en-US" sz="1000" dirty="0" err="1"/>
              <a:t>a.APPLN_ID</a:t>
            </a:r>
            <a:r>
              <a:rPr lang="en-US" sz="1000" dirty="0"/>
              <a:t>) From applications a Group By   </a:t>
            </a:r>
            <a:r>
              <a:rPr lang="en-US" sz="1000" dirty="0" err="1"/>
              <a:t>a.APPLN_AUTH</a:t>
            </a:r>
            <a:r>
              <a:rPr lang="en-US" sz="1000" dirty="0"/>
              <a:t>, </a:t>
            </a:r>
            <a:r>
              <a:rPr lang="en-US" sz="1000" dirty="0" err="1"/>
              <a:t>a.FILING_YEAR</a:t>
            </a:r>
            <a:endParaRPr lang="it-IT" sz="1000" dirty="0"/>
          </a:p>
          <a:p>
            <a:endParaRPr lang="it-IT" sz="1000" dirty="0"/>
          </a:p>
        </p:txBody>
      </p:sp>
    </p:spTree>
    <p:extLst>
      <p:ext uri="{BB962C8B-B14F-4D97-AF65-F5344CB8AC3E}">
        <p14:creationId xmlns:p14="http://schemas.microsoft.com/office/powerpoint/2010/main" val="115315929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Coverage</a:t>
            </a:r>
            <a:r>
              <a:rPr lang="it-IT" dirty="0" smtClean="0"/>
              <a:t> </a:t>
            </a:r>
            <a:r>
              <a:rPr lang="it-IT" dirty="0" err="1" smtClean="0"/>
              <a:t>check</a:t>
            </a:r>
            <a:r>
              <a:rPr lang="it-IT" dirty="0" smtClean="0"/>
              <a:t>: a </a:t>
            </a:r>
            <a:r>
              <a:rPr lang="it-IT" dirty="0" err="1" smtClean="0"/>
              <a:t>sheer</a:t>
            </a:r>
            <a:r>
              <a:rPr lang="it-IT" dirty="0" smtClean="0"/>
              <a:t> </a:t>
            </a:r>
            <a:r>
              <a:rPr lang="it-IT" dirty="0" err="1" smtClean="0"/>
              <a:t>application</a:t>
            </a:r>
            <a:r>
              <a:rPr lang="it-IT" dirty="0" smtClean="0"/>
              <a:t> </a:t>
            </a:r>
            <a:r>
              <a:rPr lang="it-IT" dirty="0" err="1" smtClean="0"/>
              <a:t>count</a:t>
            </a:r>
            <a:r>
              <a:rPr lang="it-IT" dirty="0" smtClean="0"/>
              <a:t> (II)</a:t>
            </a:r>
            <a:endParaRPr lang="it-IT" dirty="0"/>
          </a:p>
        </p:txBody>
      </p:sp>
      <p:pic>
        <p:nvPicPr>
          <p:cNvPr id="14" name="Segnaposto contenuto 13"/>
          <p:cNvPicPr>
            <a:picLocks noGrp="1" noChangeAspect="1"/>
          </p:cNvPicPr>
          <p:nvPr>
            <p:ph idx="1"/>
          </p:nvPr>
        </p:nvPicPr>
        <p:blipFill>
          <a:blip r:embed="rId2" cstate="print"/>
          <a:stretch>
            <a:fillRect/>
          </a:stretch>
        </p:blipFill>
        <p:spPr>
          <a:xfrm>
            <a:off x="2190750" y="4650733"/>
            <a:ext cx="6496050" cy="838200"/>
          </a:xfrm>
          <a:prstGeom prst="rect">
            <a:avLst/>
          </a:prstGeom>
        </p:spPr>
      </p:pic>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8</a:t>
            </a:fld>
            <a:endParaRPr lang="it-IT">
              <a:solidFill>
                <a:srgbClr val="000000"/>
              </a:solidFill>
            </a:endParaRPr>
          </a:p>
        </p:txBody>
      </p:sp>
      <p:sp>
        <p:nvSpPr>
          <p:cNvPr id="7" name="CasellaDiTesto 6"/>
          <p:cNvSpPr txBox="1"/>
          <p:nvPr/>
        </p:nvSpPr>
        <p:spPr>
          <a:xfrm>
            <a:off x="1475655" y="6055780"/>
            <a:ext cx="7126337" cy="646331"/>
          </a:xfrm>
          <a:prstGeom prst="rect">
            <a:avLst/>
          </a:prstGeom>
          <a:noFill/>
        </p:spPr>
        <p:txBody>
          <a:bodyPr wrap="square" rtlCol="0">
            <a:spAutoFit/>
          </a:bodyPr>
          <a:lstStyle/>
          <a:p>
            <a:r>
              <a:rPr lang="it-IT" sz="1200" dirty="0" smtClean="0"/>
              <a:t>(</a:t>
            </a:r>
            <a:r>
              <a:rPr lang="it-IT" sz="1200" dirty="0" err="1" smtClean="0"/>
              <a:t>caveat</a:t>
            </a:r>
            <a:r>
              <a:rPr lang="it-IT" sz="1200" dirty="0" smtClean="0"/>
              <a:t>: data </a:t>
            </a:r>
            <a:r>
              <a:rPr lang="it-IT" sz="1200" dirty="0" err="1" smtClean="0"/>
              <a:t>transmission</a:t>
            </a:r>
            <a:r>
              <a:rPr lang="it-IT" sz="1200" dirty="0" smtClean="0"/>
              <a:t> </a:t>
            </a:r>
            <a:r>
              <a:rPr lang="it-IT" sz="1200" dirty="0" err="1" smtClean="0"/>
              <a:t>lag</a:t>
            </a:r>
            <a:r>
              <a:rPr lang="it-IT" sz="1200" dirty="0" smtClean="0"/>
              <a:t> to EPO can </a:t>
            </a:r>
            <a:r>
              <a:rPr lang="it-IT" sz="1200" dirty="0" err="1" smtClean="0"/>
              <a:t>differ</a:t>
            </a:r>
            <a:r>
              <a:rPr lang="it-IT" sz="1200" dirty="0" smtClean="0"/>
              <a:t> from office to office so </a:t>
            </a:r>
            <a:r>
              <a:rPr lang="it-IT" sz="1200" dirty="0" err="1" smtClean="0"/>
              <a:t>comparisons</a:t>
            </a:r>
            <a:r>
              <a:rPr lang="it-IT" sz="1200" dirty="0" smtClean="0"/>
              <a:t> </a:t>
            </a:r>
            <a:r>
              <a:rPr lang="it-IT" sz="1200" dirty="0" err="1" smtClean="0"/>
              <a:t>amons</a:t>
            </a:r>
            <a:r>
              <a:rPr lang="it-IT" sz="1200" dirty="0" smtClean="0"/>
              <a:t> </a:t>
            </a:r>
            <a:r>
              <a:rPr lang="it-IT" sz="1200" dirty="0" err="1" smtClean="0"/>
              <a:t>very</a:t>
            </a:r>
            <a:r>
              <a:rPr lang="it-IT" sz="1200" dirty="0" smtClean="0"/>
              <a:t> </a:t>
            </a:r>
            <a:r>
              <a:rPr lang="it-IT" sz="1200" dirty="0" err="1" smtClean="0"/>
              <a:t>recent</a:t>
            </a:r>
            <a:r>
              <a:rPr lang="it-IT" sz="1200" dirty="0" smtClean="0"/>
              <a:t> data can </a:t>
            </a:r>
            <a:r>
              <a:rPr lang="it-IT" sz="1200" dirty="0" err="1" smtClean="0"/>
              <a:t>lead</a:t>
            </a:r>
            <a:r>
              <a:rPr lang="it-IT" sz="1200" dirty="0" smtClean="0"/>
              <a:t> to </a:t>
            </a:r>
            <a:r>
              <a:rPr lang="it-IT" sz="1200" dirty="0" err="1" smtClean="0"/>
              <a:t>misguiding</a:t>
            </a:r>
            <a:r>
              <a:rPr lang="it-IT" sz="1200" dirty="0" smtClean="0"/>
              <a:t> </a:t>
            </a:r>
            <a:r>
              <a:rPr lang="it-IT" sz="1200" dirty="0" err="1" smtClean="0"/>
              <a:t>results</a:t>
            </a:r>
            <a:r>
              <a:rPr lang="it-IT" sz="1200" dirty="0" smtClean="0"/>
              <a:t>)</a:t>
            </a:r>
          </a:p>
          <a:p>
            <a:r>
              <a:rPr lang="it-IT" sz="1200" dirty="0" smtClean="0"/>
              <a:t>HR </a:t>
            </a:r>
            <a:r>
              <a:rPr lang="it-IT" sz="1200" dirty="0"/>
              <a:t>data source: http://www.dziv.hr/files/File/go-izvjesca/godisnje_izvjesce_2013.pdf</a:t>
            </a:r>
          </a:p>
        </p:txBody>
      </p:sp>
      <p:graphicFrame>
        <p:nvGraphicFramePr>
          <p:cNvPr id="5" name="Tabella 4"/>
          <p:cNvGraphicFramePr>
            <a:graphicFrameLocks noGrp="1"/>
          </p:cNvGraphicFramePr>
          <p:nvPr>
            <p:extLst>
              <p:ext uri="{D42A27DB-BD31-4B8C-83A1-F6EECF244321}">
                <p14:modId xmlns:p14="http://schemas.microsoft.com/office/powerpoint/2010/main" val="1530395869"/>
              </p:ext>
            </p:extLst>
          </p:nvPr>
        </p:nvGraphicFramePr>
        <p:xfrm>
          <a:off x="971600" y="2132853"/>
          <a:ext cx="7715205" cy="2140478"/>
        </p:xfrm>
        <a:graphic>
          <a:graphicData uri="http://schemas.openxmlformats.org/drawingml/2006/table">
            <a:tbl>
              <a:tblPr>
                <a:tableStyleId>{5C22544A-7EE6-4342-B048-85BDC9FD1C3A}</a:tableStyleId>
              </a:tblPr>
              <a:tblGrid>
                <a:gridCol w="381941"/>
                <a:gridCol w="458329"/>
                <a:gridCol w="458329"/>
                <a:gridCol w="458329"/>
                <a:gridCol w="458329"/>
                <a:gridCol w="458329"/>
                <a:gridCol w="458329"/>
                <a:gridCol w="458329"/>
                <a:gridCol w="458329"/>
                <a:gridCol w="458329"/>
                <a:gridCol w="458329"/>
                <a:gridCol w="458329"/>
                <a:gridCol w="458329"/>
                <a:gridCol w="458329"/>
                <a:gridCol w="458329"/>
                <a:gridCol w="458329"/>
                <a:gridCol w="458329"/>
              </a:tblGrid>
              <a:tr h="149840">
                <a:tc>
                  <a:txBody>
                    <a:bodyPr/>
                    <a:lstStyle/>
                    <a:p>
                      <a:pPr algn="l" fontAlgn="b"/>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2000</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2001</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2002</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2003</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2004</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2005</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2006</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2007</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2008</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2009</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2010</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2011</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2012</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2013</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2014</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c>
                  <a:txBody>
                    <a:bodyPr/>
                    <a:lstStyle/>
                    <a:p>
                      <a:pPr algn="r" fontAlgn="b"/>
                      <a:r>
                        <a:rPr lang="it-IT" sz="900" b="1" u="none" strike="noStrike" dirty="0">
                          <a:effectLst/>
                        </a:rPr>
                        <a:t>2015</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accent3">
                        <a:lumMod val="95000"/>
                      </a:schemeClr>
                    </a:solidFill>
                  </a:tcPr>
                </a:tc>
              </a:tr>
              <a:tr h="221182">
                <a:tc>
                  <a:txBody>
                    <a:bodyPr/>
                    <a:lstStyle/>
                    <a:p>
                      <a:pPr algn="l" fontAlgn="b"/>
                      <a:r>
                        <a:rPr lang="it-IT" sz="900" b="1" u="none" strike="noStrike" dirty="0">
                          <a:effectLst/>
                        </a:rPr>
                        <a:t>AL</a:t>
                      </a:r>
                      <a:endParaRPr lang="it-IT" sz="900" b="1" i="0" u="none" strike="noStrike" dirty="0">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1</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1</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r>
              <a:tr h="221182">
                <a:tc>
                  <a:txBody>
                    <a:bodyPr/>
                    <a:lstStyle/>
                    <a:p>
                      <a:pPr algn="l" fontAlgn="b"/>
                      <a:r>
                        <a:rPr lang="it-IT" sz="900" b="1" u="none" strike="noStrike" dirty="0">
                          <a:effectLst/>
                        </a:rPr>
                        <a:t>BA</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2</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11</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r>
              <a:tr h="221182">
                <a:tc>
                  <a:txBody>
                    <a:bodyPr/>
                    <a:lstStyle/>
                    <a:p>
                      <a:pPr algn="l" fontAlgn="b"/>
                      <a:r>
                        <a:rPr lang="it-IT" sz="900" b="1" u="none" strike="noStrike" dirty="0">
                          <a:effectLst/>
                        </a:rPr>
                        <a:t>GR</a:t>
                      </a:r>
                      <a:endParaRPr lang="it-IT" sz="900" b="1"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3363</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2479</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477</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480</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460</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514</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624</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652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713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620</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587</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548</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460</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515</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88</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a:t>
                      </a:r>
                      <a:endParaRPr lang="it-IT" sz="900" b="0" i="0" u="none" strike="noStrike">
                        <a:solidFill>
                          <a:srgbClr val="000000"/>
                        </a:solidFill>
                        <a:effectLst/>
                        <a:latin typeface="Calibri" panose="020F0502020204030204" pitchFamily="34" charset="0"/>
                      </a:endParaRPr>
                    </a:p>
                  </a:txBody>
                  <a:tcPr marL="7639" marR="7639" marT="7639" marB="0" anchor="b"/>
                </a:tc>
              </a:tr>
              <a:tr h="221182">
                <a:tc>
                  <a:txBody>
                    <a:bodyPr/>
                    <a:lstStyle/>
                    <a:p>
                      <a:pPr algn="l" fontAlgn="b"/>
                      <a:r>
                        <a:rPr lang="it-IT" sz="900" b="1" u="none" strike="noStrike" dirty="0">
                          <a:effectLst/>
                        </a:rPr>
                        <a:t>HR</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720</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782</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867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882</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1105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882</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328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449</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576</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607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663</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933</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1001</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1162</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1116</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534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r>
              <a:tr h="221182">
                <a:tc>
                  <a:txBody>
                    <a:bodyPr/>
                    <a:lstStyle/>
                    <a:p>
                      <a:pPr algn="l" fontAlgn="b"/>
                      <a:r>
                        <a:rPr lang="it-IT" sz="900" b="1" u="none" strike="noStrike">
                          <a:effectLst/>
                        </a:rPr>
                        <a:t>IT</a:t>
                      </a:r>
                      <a:endParaRPr lang="it-IT" sz="900" b="1"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13069</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13037</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13095</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12914</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12353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12233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14582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13614</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12397</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12364</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12479</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12155</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12283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11782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239</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7</a:t>
                      </a:r>
                      <a:endParaRPr lang="it-IT" sz="900" b="0" i="0" u="none" strike="noStrike">
                        <a:solidFill>
                          <a:srgbClr val="000000"/>
                        </a:solidFill>
                        <a:effectLst/>
                        <a:latin typeface="Calibri" panose="020F0502020204030204" pitchFamily="34" charset="0"/>
                      </a:endParaRPr>
                    </a:p>
                  </a:txBody>
                  <a:tcPr marL="7639" marR="7639" marT="7639" marB="0" anchor="b"/>
                </a:tc>
              </a:tr>
              <a:tr h="221182">
                <a:tc>
                  <a:txBody>
                    <a:bodyPr/>
                    <a:lstStyle/>
                    <a:p>
                      <a:pPr algn="l" fontAlgn="b"/>
                      <a:r>
                        <a:rPr lang="it-IT" sz="900" b="1" u="none" strike="noStrike" dirty="0">
                          <a:effectLst/>
                        </a:rPr>
                        <a:t>ME</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79</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105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87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31</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a:effectLst/>
                        </a:rPr>
                        <a:t>2</a:t>
                      </a:r>
                      <a:endParaRPr lang="it-IT" sz="900" b="0" i="0" u="none" strike="noStrike">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r>
              <a:tr h="221182">
                <a:tc>
                  <a:txBody>
                    <a:bodyPr/>
                    <a:lstStyle/>
                    <a:p>
                      <a:pPr algn="l" fontAlgn="b"/>
                      <a:r>
                        <a:rPr lang="it-IT" sz="900" b="1" u="none" strike="noStrike" dirty="0">
                          <a:effectLst/>
                        </a:rPr>
                        <a:t>MK</a:t>
                      </a:r>
                      <a:endParaRPr lang="it-IT" sz="900" b="1"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3</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6</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4</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3</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l" fontAlgn="b"/>
                      <a:r>
                        <a:rPr lang="it-IT" sz="900" u="none" strike="noStrike">
                          <a:effectLst/>
                        </a:rPr>
                        <a:t> </a:t>
                      </a:r>
                      <a:endParaRPr lang="it-IT" sz="900" b="0" i="0" u="none" strike="noStrike">
                        <a:solidFill>
                          <a:srgbClr val="000000"/>
                        </a:solidFill>
                        <a:effectLst/>
                        <a:latin typeface="Calibri" panose="020F0502020204030204" pitchFamily="34" charset="0"/>
                      </a:endParaRPr>
                    </a:p>
                  </a:txBody>
                  <a:tcPr marL="7639" marR="7639" marT="7639" marB="0" anchor="b"/>
                </a:tc>
              </a:tr>
              <a:tr h="221182">
                <a:tc>
                  <a:txBody>
                    <a:bodyPr/>
                    <a:lstStyle/>
                    <a:p>
                      <a:pPr algn="l" fontAlgn="b"/>
                      <a:r>
                        <a:rPr lang="it-IT" sz="900" b="1" u="none" strike="noStrike" dirty="0">
                          <a:effectLst/>
                        </a:rPr>
                        <a:t>RS</a:t>
                      </a:r>
                      <a:endParaRPr lang="it-IT" sz="900" b="1"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19</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28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48</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466</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581</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705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645</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497</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543</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334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224</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152</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r" fontAlgn="b"/>
                      <a:r>
                        <a:rPr lang="it-IT" sz="900" u="none" strike="noStrike" dirty="0">
                          <a:effectLst/>
                        </a:rPr>
                        <a:t>61</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c>
                  <a:txBody>
                    <a:bodyPr/>
                    <a:lstStyle/>
                    <a:p>
                      <a:pPr algn="l" fontAlgn="b"/>
                      <a:r>
                        <a:rPr lang="it-IT" sz="900" u="none" strike="noStrike" dirty="0">
                          <a:effectLst/>
                        </a:rPr>
                        <a:t> </a:t>
                      </a:r>
                      <a:endParaRPr lang="it-IT" sz="900" b="0" i="0" u="none" strike="noStrike" dirty="0">
                        <a:solidFill>
                          <a:srgbClr val="000000"/>
                        </a:solidFill>
                        <a:effectLst/>
                        <a:latin typeface="Calibri" panose="020F0502020204030204" pitchFamily="34" charset="0"/>
                      </a:endParaRPr>
                    </a:p>
                  </a:txBody>
                  <a:tcPr marL="7639" marR="7639" marT="7639" marB="0" anchor="b">
                    <a:solidFill>
                      <a:schemeClr val="bg2">
                        <a:lumMod val="20000"/>
                        <a:lumOff val="80000"/>
                      </a:schemeClr>
                    </a:solidFill>
                  </a:tcPr>
                </a:tc>
              </a:tr>
              <a:tr h="221182">
                <a:tc>
                  <a:txBody>
                    <a:bodyPr/>
                    <a:lstStyle/>
                    <a:p>
                      <a:pPr algn="l" fontAlgn="b"/>
                      <a:r>
                        <a:rPr lang="it-IT" sz="900" b="1" u="none" strike="noStrike" dirty="0">
                          <a:effectLst/>
                        </a:rPr>
                        <a:t>SI</a:t>
                      </a:r>
                      <a:endParaRPr lang="it-IT" sz="900" b="1"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1418</a:t>
                      </a:r>
                      <a:endParaRPr lang="it-IT" sz="900" b="0" i="0" u="none" strike="noStrike" dirty="0">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1382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1346</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2710</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2527</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2257</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2178</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1946</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1736</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1526</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1328</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922</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565</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436</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a:effectLst/>
                        </a:rPr>
                        <a:t>85</a:t>
                      </a:r>
                      <a:endParaRPr lang="it-IT" sz="900" b="0" i="0" u="none" strike="noStrike">
                        <a:solidFill>
                          <a:srgbClr val="000000"/>
                        </a:solidFill>
                        <a:effectLst/>
                        <a:latin typeface="Calibri" panose="020F0502020204030204" pitchFamily="34" charset="0"/>
                      </a:endParaRPr>
                    </a:p>
                  </a:txBody>
                  <a:tcPr marL="7639" marR="7639" marT="7639" marB="0" anchor="b"/>
                </a:tc>
                <a:tc>
                  <a:txBody>
                    <a:bodyPr/>
                    <a:lstStyle/>
                    <a:p>
                      <a:pPr algn="r" fontAlgn="b"/>
                      <a:r>
                        <a:rPr lang="it-IT" sz="900" u="none" strike="noStrike" dirty="0">
                          <a:effectLst/>
                        </a:rPr>
                        <a:t>5</a:t>
                      </a:r>
                      <a:endParaRPr lang="it-IT" sz="900" b="0" i="0" u="none" strike="noStrike" dirty="0">
                        <a:solidFill>
                          <a:srgbClr val="000000"/>
                        </a:solidFill>
                        <a:effectLst/>
                        <a:latin typeface="Calibri" panose="020F0502020204030204" pitchFamily="34" charset="0"/>
                      </a:endParaRPr>
                    </a:p>
                  </a:txBody>
                  <a:tcPr marL="7639" marR="7639" marT="7639" marB="0" anchor="b"/>
                </a:tc>
              </a:tr>
            </a:tbl>
          </a:graphicData>
        </a:graphic>
      </p:graphicFrame>
      <p:sp>
        <p:nvSpPr>
          <p:cNvPr id="12" name="CasellaDiTesto 11"/>
          <p:cNvSpPr txBox="1"/>
          <p:nvPr/>
        </p:nvSpPr>
        <p:spPr>
          <a:xfrm>
            <a:off x="1043608" y="4725144"/>
            <a:ext cx="864096" cy="1015663"/>
          </a:xfrm>
          <a:prstGeom prst="rect">
            <a:avLst/>
          </a:prstGeom>
          <a:noFill/>
        </p:spPr>
        <p:txBody>
          <a:bodyPr wrap="square" rtlCol="0">
            <a:spAutoFit/>
          </a:bodyPr>
          <a:lstStyle/>
          <a:p>
            <a:r>
              <a:rPr lang="it-IT" sz="1200" dirty="0" err="1" smtClean="0"/>
              <a:t>Greatly</a:t>
            </a:r>
            <a:r>
              <a:rPr lang="it-IT" sz="1200" dirty="0" smtClean="0"/>
              <a:t> </a:t>
            </a:r>
            <a:r>
              <a:rPr lang="it-IT" sz="1200" dirty="0" err="1" smtClean="0"/>
              <a:t>differ</a:t>
            </a:r>
            <a:r>
              <a:rPr lang="it-IT" sz="1200" dirty="0" smtClean="0"/>
              <a:t> from </a:t>
            </a:r>
            <a:r>
              <a:rPr lang="it-IT" sz="1200" dirty="0" err="1" smtClean="0"/>
              <a:t>official</a:t>
            </a:r>
            <a:r>
              <a:rPr lang="it-IT" sz="1200" dirty="0" smtClean="0"/>
              <a:t> data</a:t>
            </a:r>
            <a:endParaRPr lang="it-IT" sz="12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Percentage</a:t>
            </a:r>
            <a:r>
              <a:rPr lang="it-IT" dirty="0" smtClean="0"/>
              <a:t> of </a:t>
            </a:r>
            <a:r>
              <a:rPr lang="it-IT" dirty="0" err="1" smtClean="0"/>
              <a:t>granted</a:t>
            </a:r>
            <a:r>
              <a:rPr lang="it-IT" dirty="0" smtClean="0"/>
              <a:t> </a:t>
            </a:r>
            <a:r>
              <a:rPr lang="it-IT" dirty="0" err="1" smtClean="0"/>
              <a:t>patents</a:t>
            </a:r>
            <a:r>
              <a:rPr lang="it-IT" dirty="0" smtClean="0"/>
              <a:t> and PCT (II)</a:t>
            </a:r>
            <a:endParaRPr lang="it-IT" dirty="0"/>
          </a:p>
        </p:txBody>
      </p:sp>
      <p:sp>
        <p:nvSpPr>
          <p:cNvPr id="3" name="Segnaposto contenuto 2"/>
          <p:cNvSpPr>
            <a:spLocks noGrp="1"/>
          </p:cNvSpPr>
          <p:nvPr>
            <p:ph idx="1"/>
          </p:nvPr>
        </p:nvSpPr>
        <p:spPr>
          <a:xfrm>
            <a:off x="899592" y="1600200"/>
            <a:ext cx="7787208" cy="4525963"/>
          </a:xfrm>
        </p:spPr>
        <p:txBody>
          <a:bodyPr/>
          <a:lstStyle/>
          <a:p>
            <a:pPr>
              <a:buNone/>
            </a:pPr>
            <a:r>
              <a:rPr lang="it-IT" sz="2800" b="1" dirty="0" err="1" smtClean="0"/>
              <a:t>Granted</a:t>
            </a:r>
            <a:r>
              <a:rPr lang="it-IT" sz="2800" b="1" dirty="0" smtClean="0"/>
              <a:t> </a:t>
            </a:r>
            <a:r>
              <a:rPr lang="it-IT" sz="2800" b="1" dirty="0" err="1" smtClean="0"/>
              <a:t>patents</a:t>
            </a:r>
            <a:r>
              <a:rPr lang="it-IT" sz="2800" b="1" dirty="0" smtClean="0"/>
              <a:t> </a:t>
            </a:r>
            <a:r>
              <a:rPr lang="it-IT" sz="2800" dirty="0" smtClean="0"/>
              <a:t>= </a:t>
            </a:r>
            <a:r>
              <a:rPr lang="it-IT" sz="2800" dirty="0" err="1" smtClean="0"/>
              <a:t>application</a:t>
            </a:r>
            <a:r>
              <a:rPr lang="it-IT" sz="2800" dirty="0" smtClean="0"/>
              <a:t> </a:t>
            </a:r>
            <a:r>
              <a:rPr lang="it-IT" sz="2800" dirty="0" err="1" smtClean="0"/>
              <a:t>has</a:t>
            </a:r>
            <a:r>
              <a:rPr lang="it-IT" sz="2800" dirty="0" smtClean="0"/>
              <a:t> </a:t>
            </a:r>
            <a:r>
              <a:rPr lang="it-IT" sz="2800" dirty="0" err="1" smtClean="0"/>
              <a:t>passed</a:t>
            </a:r>
            <a:r>
              <a:rPr lang="it-IT" sz="2800" dirty="0" smtClean="0"/>
              <a:t> </a:t>
            </a:r>
            <a:r>
              <a:rPr lang="it-IT" sz="2800" dirty="0" err="1" smtClean="0"/>
              <a:t>examination</a:t>
            </a:r>
            <a:r>
              <a:rPr lang="it-IT" sz="2800" dirty="0" smtClean="0"/>
              <a:t> and </a:t>
            </a:r>
            <a:r>
              <a:rPr lang="it-IT" sz="2800" dirty="0" err="1" smtClean="0"/>
              <a:t>succesfully</a:t>
            </a:r>
            <a:r>
              <a:rPr lang="it-IT" sz="2800" dirty="0" smtClean="0"/>
              <a:t> </a:t>
            </a:r>
            <a:r>
              <a:rPr lang="it-IT" sz="2800" dirty="0" err="1" smtClean="0"/>
              <a:t>reached</a:t>
            </a:r>
            <a:r>
              <a:rPr lang="it-IT" sz="2800" dirty="0" smtClean="0"/>
              <a:t> </a:t>
            </a:r>
            <a:r>
              <a:rPr lang="it-IT" sz="2800" dirty="0" err="1" smtClean="0"/>
              <a:t>grant</a:t>
            </a:r>
            <a:r>
              <a:rPr lang="it-IT" sz="2800" dirty="0" smtClean="0"/>
              <a:t> </a:t>
            </a:r>
            <a:r>
              <a:rPr lang="it-IT" sz="2800" dirty="0" err="1" smtClean="0"/>
              <a:t>phase</a:t>
            </a:r>
            <a:r>
              <a:rPr lang="it-IT" sz="2800" dirty="0" smtClean="0"/>
              <a:t>;</a:t>
            </a:r>
          </a:p>
          <a:p>
            <a:pPr>
              <a:buNone/>
            </a:pPr>
            <a:endParaRPr lang="it-IT" sz="2800" dirty="0" smtClean="0"/>
          </a:p>
          <a:p>
            <a:pPr>
              <a:buNone/>
            </a:pPr>
            <a:r>
              <a:rPr lang="it-IT" sz="2800" b="1" dirty="0" smtClean="0"/>
              <a:t>PCT</a:t>
            </a:r>
            <a:r>
              <a:rPr lang="it-IT" sz="2800" dirty="0" smtClean="0"/>
              <a:t> = </a:t>
            </a:r>
            <a:r>
              <a:rPr lang="it-IT" sz="2800" dirty="0" err="1" smtClean="0"/>
              <a:t>applied</a:t>
            </a:r>
            <a:r>
              <a:rPr lang="it-IT" sz="2800" dirty="0" smtClean="0"/>
              <a:t> </a:t>
            </a:r>
            <a:r>
              <a:rPr lang="it-IT" sz="2800" dirty="0" err="1" smtClean="0"/>
              <a:t>at</a:t>
            </a:r>
            <a:r>
              <a:rPr lang="it-IT" sz="2800" dirty="0" smtClean="0"/>
              <a:t> </a:t>
            </a:r>
            <a:r>
              <a:rPr lang="it-IT" sz="2800" dirty="0" err="1" smtClean="0"/>
              <a:t>local</a:t>
            </a:r>
            <a:r>
              <a:rPr lang="it-IT" sz="2800" dirty="0" smtClean="0"/>
              <a:t> office, for PCT (</a:t>
            </a:r>
            <a:r>
              <a:rPr lang="it-IT" sz="2800" dirty="0" err="1" smtClean="0"/>
              <a:t>Patent</a:t>
            </a:r>
            <a:r>
              <a:rPr lang="it-IT" sz="2800" dirty="0" smtClean="0"/>
              <a:t> </a:t>
            </a:r>
            <a:r>
              <a:rPr lang="it-IT" sz="2800" dirty="0" err="1"/>
              <a:t>Cooperation</a:t>
            </a:r>
            <a:r>
              <a:rPr lang="it-IT" sz="2800" dirty="0"/>
              <a:t> </a:t>
            </a:r>
            <a:r>
              <a:rPr lang="it-IT" sz="2800" dirty="0" err="1" smtClean="0"/>
              <a:t>Treaty</a:t>
            </a:r>
            <a:r>
              <a:rPr lang="it-IT" sz="2800" dirty="0"/>
              <a:t> </a:t>
            </a:r>
            <a:r>
              <a:rPr lang="it-IT" sz="2800" dirty="0" smtClean="0"/>
              <a:t>- </a:t>
            </a:r>
            <a:r>
              <a:rPr lang="it-IT" sz="2800" dirty="0" err="1" smtClean="0"/>
              <a:t>wipo</a:t>
            </a:r>
            <a:r>
              <a:rPr lang="it-IT" sz="2800" dirty="0" smtClean="0"/>
              <a:t>) </a:t>
            </a:r>
            <a:r>
              <a:rPr lang="it-IT" sz="2800" dirty="0" err="1" smtClean="0"/>
              <a:t>route</a:t>
            </a:r>
            <a:r>
              <a:rPr lang="it-IT" sz="2800" dirty="0" smtClean="0"/>
              <a:t> (</a:t>
            </a:r>
            <a:r>
              <a:rPr lang="it-IT" sz="2800" dirty="0" err="1" smtClean="0"/>
              <a:t>see</a:t>
            </a:r>
            <a:r>
              <a:rPr lang="it-IT" sz="2800" dirty="0"/>
              <a:t> http://www.wipo.int/</a:t>
            </a:r>
            <a:r>
              <a:rPr lang="it-IT" sz="2800" dirty="0" err="1"/>
              <a:t>pct</a:t>
            </a:r>
            <a:r>
              <a:rPr lang="it-IT" sz="2800" dirty="0"/>
              <a:t>/en</a:t>
            </a:r>
            <a:r>
              <a:rPr lang="it-IT" sz="2800" dirty="0" smtClean="0"/>
              <a:t>/)</a:t>
            </a:r>
          </a:p>
          <a:p>
            <a:pPr>
              <a:buNone/>
            </a:pPr>
            <a:endParaRPr lang="it-IT" sz="1600" dirty="0"/>
          </a:p>
          <a:p>
            <a:pPr>
              <a:buNone/>
            </a:pPr>
            <a:endParaRPr lang="it-IT" sz="1600" dirty="0" smtClean="0"/>
          </a:p>
          <a:p>
            <a:pPr>
              <a:buNone/>
            </a:pPr>
            <a:endParaRPr lang="it-IT" sz="1600" dirty="0"/>
          </a:p>
          <a:p>
            <a:pPr>
              <a:buNone/>
            </a:pPr>
            <a:endParaRPr lang="it-IT" sz="1600" dirty="0" smtClean="0"/>
          </a:p>
          <a:p>
            <a:pPr>
              <a:buNone/>
            </a:pPr>
            <a:r>
              <a:rPr lang="it-IT" sz="1600" dirty="0" smtClean="0"/>
              <a:t>(SQL CODE IN APPENDIX)</a:t>
            </a:r>
            <a:endParaRPr lang="it-IT" sz="1600" dirty="0"/>
          </a:p>
        </p:txBody>
      </p:sp>
      <p:sp>
        <p:nvSpPr>
          <p:cNvPr id="4" name="Segnaposto numero diapositiva 3"/>
          <p:cNvSpPr>
            <a:spLocks noGrp="1"/>
          </p:cNvSpPr>
          <p:nvPr>
            <p:ph type="sldNum" sz="quarter" idx="12"/>
          </p:nvPr>
        </p:nvSpPr>
        <p:spPr/>
        <p:txBody>
          <a:bodyPr/>
          <a:lstStyle/>
          <a:p>
            <a:pPr>
              <a:defRPr/>
            </a:pPr>
            <a:fld id="{D10A475C-6666-4E65-93F0-031D734D31E9}" type="slidenum">
              <a:rPr lang="it-IT" smtClean="0">
                <a:solidFill>
                  <a:srgbClr val="000000"/>
                </a:solidFill>
              </a:rPr>
              <a:pPr>
                <a:defRPr/>
              </a:pPr>
              <a:t>9</a:t>
            </a:fld>
            <a:endParaRPr lang="it-IT">
              <a:solidFill>
                <a:srgbClr val="000000"/>
              </a:solidFill>
            </a:endParaRPr>
          </a:p>
        </p:txBody>
      </p:sp>
    </p:spTree>
    <p:extLst>
      <p:ext uri="{BB962C8B-B14F-4D97-AF65-F5344CB8AC3E}">
        <p14:creationId xmlns:p14="http://schemas.microsoft.com/office/powerpoint/2010/main" val="407305828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44B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0044B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TotalTime>
  <Words>1388</Words>
  <Application>Microsoft Office PowerPoint</Application>
  <PresentationFormat>Presentazione su schermo (4:3)</PresentationFormat>
  <Paragraphs>460</Paragraphs>
  <Slides>23</Slides>
  <Notes>1</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23</vt:i4>
      </vt:variant>
    </vt:vector>
  </HeadingPairs>
  <TitlesOfParts>
    <vt:vector size="30" baseType="lpstr">
      <vt:lpstr>Arial</vt:lpstr>
      <vt:lpstr>Book Antiqua</vt:lpstr>
      <vt:lpstr>Calibri</vt:lpstr>
      <vt:lpstr>Sabon</vt:lpstr>
      <vt:lpstr>Wingdings</vt:lpstr>
      <vt:lpstr>Struttura predefinita</vt:lpstr>
      <vt:lpstr>Foglio di lavoro</vt:lpstr>
      <vt:lpstr>Presentazione standard di PowerPoint</vt:lpstr>
      <vt:lpstr>In brief</vt:lpstr>
      <vt:lpstr>Why PATSTAT  </vt:lpstr>
      <vt:lpstr>Data from national patent offices (4 examples):</vt:lpstr>
      <vt:lpstr>Data  from national patent offices (4 examples):</vt:lpstr>
      <vt:lpstr>Data  from national patent offices to Patstat:</vt:lpstr>
      <vt:lpstr>Coverage check: a sheer publication count (I)</vt:lpstr>
      <vt:lpstr>Coverage check: a sheer application count (II)</vt:lpstr>
      <vt:lpstr>Percentage of granted patents and PCT (II)</vt:lpstr>
      <vt:lpstr>Percentage of granted patents and PCT (II)</vt:lpstr>
      <vt:lpstr>% of granted and PCT patents (III)</vt:lpstr>
      <vt:lpstr>What then?</vt:lpstr>
      <vt:lpstr>Using PCT data</vt:lpstr>
      <vt:lpstr>TOP 20 patenting regions</vt:lpstr>
      <vt:lpstr>Italian Adriatic regions at their best</vt:lpstr>
      <vt:lpstr>Copatenting</vt:lpstr>
      <vt:lpstr>Most patented technologies</vt:lpstr>
      <vt:lpstr>Knowledge spillovers</vt:lpstr>
      <vt:lpstr>Conclusions</vt:lpstr>
      <vt:lpstr>Appendix 1: SQL code for PATSTAT (I)</vt:lpstr>
      <vt:lpstr>Appendix 1: SQL code for PATSTAT (II)</vt:lpstr>
      <vt:lpstr>Appendix 1: SQL code for PATSTAT (III)</vt:lpstr>
      <vt:lpstr>Appendix 1: SQL code for PATSTAT (IV)</vt:lpstr>
    </vt:vector>
  </TitlesOfParts>
  <Company>Universita' L. Bocconi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Universita' Luigi Bocconi</dc:creator>
  <cp:lastModifiedBy>Tarasconi</cp:lastModifiedBy>
  <cp:revision>1240</cp:revision>
  <dcterms:created xsi:type="dcterms:W3CDTF">2006-10-04T14:53:11Z</dcterms:created>
  <dcterms:modified xsi:type="dcterms:W3CDTF">2016-05-08T13:24:17Z</dcterms:modified>
</cp:coreProperties>
</file>